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8.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9.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0.xml" ContentType="application/vnd.openxmlformats-officedocument.theme+xml"/>
  <Override PartName="/ppt/tags/tag10.xml" ContentType="application/vnd.openxmlformats-officedocument.presentationml.tags+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12.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4.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15.xml" ContentType="application/vnd.openxmlformats-officedocument.theme+xml"/>
  <Override PartName="/ppt/tags/tag13.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5.xml" ContentType="application/vnd.openxmlformats-officedocument.presentationml.tags+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tags/tag27.xml" ContentType="application/vnd.openxmlformats-officedocument.presentationml.tags+xml"/>
  <Override PartName="/ppt/notesSlides/notesSlide19.xml" ContentType="application/vnd.openxmlformats-officedocument.presentationml.notesSlide+xml"/>
  <Override PartName="/ppt/tags/tag28.xml" ContentType="application/vnd.openxmlformats-officedocument.presentationml.tags+xml"/>
  <Override PartName="/ppt/notesSlides/notesSlide20.xml" ContentType="application/vnd.openxmlformats-officedocument.presentationml.notesSlide+xml"/>
  <Override PartName="/ppt/tags/tag29.xml" ContentType="application/vnd.openxmlformats-officedocument.presentationml.tags+xml"/>
  <Override PartName="/ppt/notesSlides/notesSlide21.xml" ContentType="application/vnd.openxmlformats-officedocument.presentationml.notesSlide+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5.xml" ContentType="application/vnd.openxmlformats-officedocument.presentationml.tags+xml"/>
  <Override PartName="/ppt/notesSlides/notesSlide30.xml" ContentType="application/vnd.openxmlformats-officedocument.presentationml.notesSlide+xml"/>
  <Override PartName="/ppt/tags/tag36.xml" ContentType="application/vnd.openxmlformats-officedocument.presentationml.tags+xml"/>
  <Override PartName="/ppt/notesSlides/notesSlide31.xml" ContentType="application/vnd.openxmlformats-officedocument.presentationml.notesSlide+xml"/>
  <Override PartName="/ppt/tags/tag37.xml" ContentType="application/vnd.openxmlformats-officedocument.presentationml.tags+xml"/>
  <Override PartName="/ppt/notesSlides/notesSlide32.xml" ContentType="application/vnd.openxmlformats-officedocument.presentationml.notesSlide+xml"/>
  <Override PartName="/ppt/tags/tag38.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43" r:id="rId1"/>
    <p:sldMasterId id="2147485434" r:id="rId2"/>
    <p:sldMasterId id="2147485513" r:id="rId3"/>
    <p:sldMasterId id="2147485587" r:id="rId4"/>
    <p:sldMasterId id="2147485599" r:id="rId5"/>
    <p:sldMasterId id="2147485643" r:id="rId6"/>
    <p:sldMasterId id="2147485688" r:id="rId7"/>
    <p:sldMasterId id="2147485714" r:id="rId8"/>
    <p:sldMasterId id="2147485764" r:id="rId9"/>
    <p:sldMasterId id="2147485824" r:id="rId10"/>
    <p:sldMasterId id="2147485958" r:id="rId11"/>
    <p:sldMasterId id="2147485995" r:id="rId12"/>
    <p:sldMasterId id="2147486040" r:id="rId13"/>
    <p:sldMasterId id="2147486060" r:id="rId14"/>
    <p:sldMasterId id="2147486086" r:id="rId15"/>
  </p:sldMasterIdLst>
  <p:notesMasterIdLst>
    <p:notesMasterId r:id="rId145"/>
  </p:notesMasterIdLst>
  <p:handoutMasterIdLst>
    <p:handoutMasterId r:id="rId146"/>
  </p:handoutMasterIdLst>
  <p:sldIdLst>
    <p:sldId id="296" r:id="rId16"/>
    <p:sldId id="307" r:id="rId17"/>
    <p:sldId id="309" r:id="rId18"/>
    <p:sldId id="311" r:id="rId19"/>
    <p:sldId id="13408" r:id="rId20"/>
    <p:sldId id="312" r:id="rId21"/>
    <p:sldId id="313" r:id="rId22"/>
    <p:sldId id="2147480704" r:id="rId23"/>
    <p:sldId id="314" r:id="rId24"/>
    <p:sldId id="2147470659" r:id="rId25"/>
    <p:sldId id="13108" r:id="rId26"/>
    <p:sldId id="315" r:id="rId27"/>
    <p:sldId id="316" r:id="rId28"/>
    <p:sldId id="317" r:id="rId29"/>
    <p:sldId id="318" r:id="rId30"/>
    <p:sldId id="319" r:id="rId31"/>
    <p:sldId id="320" r:id="rId32"/>
    <p:sldId id="321" r:id="rId33"/>
    <p:sldId id="322" r:id="rId34"/>
    <p:sldId id="323" r:id="rId35"/>
    <p:sldId id="324" r:id="rId36"/>
    <p:sldId id="341" r:id="rId37"/>
    <p:sldId id="276" r:id="rId38"/>
    <p:sldId id="2147471838" r:id="rId39"/>
    <p:sldId id="2147471837" r:id="rId40"/>
    <p:sldId id="2147483614" r:id="rId41"/>
    <p:sldId id="310" r:id="rId42"/>
    <p:sldId id="308" r:id="rId43"/>
    <p:sldId id="292" r:id="rId44"/>
    <p:sldId id="305" r:id="rId45"/>
    <p:sldId id="302" r:id="rId46"/>
    <p:sldId id="301" r:id="rId47"/>
    <p:sldId id="275" r:id="rId48"/>
    <p:sldId id="306" r:id="rId49"/>
    <p:sldId id="2147480371" r:id="rId50"/>
    <p:sldId id="303" r:id="rId51"/>
    <p:sldId id="286" r:id="rId52"/>
    <p:sldId id="2147483592" r:id="rId53"/>
    <p:sldId id="2147483616" r:id="rId54"/>
    <p:sldId id="13407" r:id="rId55"/>
    <p:sldId id="2147483567" r:id="rId56"/>
    <p:sldId id="300" r:id="rId57"/>
    <p:sldId id="2147483475" r:id="rId58"/>
    <p:sldId id="267" r:id="rId59"/>
    <p:sldId id="2147483589" r:id="rId60"/>
    <p:sldId id="2147471186" r:id="rId61"/>
    <p:sldId id="2147483569" r:id="rId62"/>
    <p:sldId id="2147474264" r:id="rId63"/>
    <p:sldId id="304" r:id="rId64"/>
    <p:sldId id="262" r:id="rId65"/>
    <p:sldId id="2147471842" r:id="rId66"/>
    <p:sldId id="2147471839" r:id="rId67"/>
    <p:sldId id="2147471840" r:id="rId68"/>
    <p:sldId id="2147471841" r:id="rId69"/>
    <p:sldId id="268" r:id="rId70"/>
    <p:sldId id="2147483644" r:id="rId71"/>
    <p:sldId id="2147483646" r:id="rId72"/>
    <p:sldId id="277" r:id="rId73"/>
    <p:sldId id="2147471843" r:id="rId74"/>
    <p:sldId id="2147471844" r:id="rId75"/>
    <p:sldId id="2147471845" r:id="rId76"/>
    <p:sldId id="2147471846" r:id="rId77"/>
    <p:sldId id="2147471847" r:id="rId78"/>
    <p:sldId id="279" r:id="rId79"/>
    <p:sldId id="2147471848" r:id="rId80"/>
    <p:sldId id="2147471849" r:id="rId81"/>
    <p:sldId id="2147471850" r:id="rId82"/>
    <p:sldId id="2147471851" r:id="rId83"/>
    <p:sldId id="290" r:id="rId84"/>
    <p:sldId id="2147483640" r:id="rId85"/>
    <p:sldId id="263" r:id="rId86"/>
    <p:sldId id="281" r:id="rId87"/>
    <p:sldId id="283" r:id="rId88"/>
    <p:sldId id="284" r:id="rId89"/>
    <p:sldId id="285" r:id="rId90"/>
    <p:sldId id="282" r:id="rId91"/>
    <p:sldId id="288" r:id="rId92"/>
    <p:sldId id="289" r:id="rId93"/>
    <p:sldId id="287" r:id="rId94"/>
    <p:sldId id="278" r:id="rId95"/>
    <p:sldId id="280" r:id="rId96"/>
    <p:sldId id="2147471833" r:id="rId97"/>
    <p:sldId id="2147471834" r:id="rId98"/>
    <p:sldId id="2147471835" r:id="rId99"/>
    <p:sldId id="2147483612" r:id="rId100"/>
    <p:sldId id="2147483647" r:id="rId101"/>
    <p:sldId id="2147483613" r:id="rId102"/>
    <p:sldId id="291" r:id="rId103"/>
    <p:sldId id="2147471868" r:id="rId104"/>
    <p:sldId id="259" r:id="rId105"/>
    <p:sldId id="293" r:id="rId106"/>
    <p:sldId id="264" r:id="rId107"/>
    <p:sldId id="273" r:id="rId108"/>
    <p:sldId id="2147483645" r:id="rId109"/>
    <p:sldId id="257" r:id="rId110"/>
    <p:sldId id="2147483641" r:id="rId111"/>
    <p:sldId id="258" r:id="rId112"/>
    <p:sldId id="2147483643" r:id="rId113"/>
    <p:sldId id="260" r:id="rId114"/>
    <p:sldId id="261" r:id="rId115"/>
    <p:sldId id="294" r:id="rId116"/>
    <p:sldId id="2147471869" r:id="rId117"/>
    <p:sldId id="2147483625" r:id="rId118"/>
    <p:sldId id="265" r:id="rId119"/>
    <p:sldId id="295" r:id="rId120"/>
    <p:sldId id="266" r:id="rId121"/>
    <p:sldId id="2147471854" r:id="rId122"/>
    <p:sldId id="2147471855" r:id="rId123"/>
    <p:sldId id="2147471856" r:id="rId124"/>
    <p:sldId id="2147471857" r:id="rId125"/>
    <p:sldId id="2147471858" r:id="rId126"/>
    <p:sldId id="2147471859" r:id="rId127"/>
    <p:sldId id="2147471860" r:id="rId128"/>
    <p:sldId id="2147471861" r:id="rId129"/>
    <p:sldId id="297" r:id="rId130"/>
    <p:sldId id="2147483623" r:id="rId131"/>
    <p:sldId id="2147471852" r:id="rId132"/>
    <p:sldId id="256" r:id="rId133"/>
    <p:sldId id="274" r:id="rId134"/>
    <p:sldId id="2147483593" r:id="rId135"/>
    <p:sldId id="2147483594" r:id="rId136"/>
    <p:sldId id="269" r:id="rId137"/>
    <p:sldId id="299" r:id="rId138"/>
    <p:sldId id="270" r:id="rId139"/>
    <p:sldId id="271" r:id="rId140"/>
    <p:sldId id="272" r:id="rId141"/>
    <p:sldId id="298" r:id="rId142"/>
    <p:sldId id="2147483617" r:id="rId143"/>
    <p:sldId id="2147480083" r:id="rId144"/>
  </p:sldIdLst>
  <p:sldSz cx="12192000" cy="6858000"/>
  <p:notesSz cx="7772400" cy="10058400"/>
  <p:custDataLst>
    <p:tags r:id="rId14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1"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guide id="6" orient="horz" pos="14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FF9300"/>
    <a:srgbClr val="0432FF"/>
    <a:srgbClr val="FEAD7B"/>
    <a:srgbClr val="FAA978"/>
    <a:srgbClr val="FFFF00"/>
    <a:srgbClr val="ECF5F9"/>
    <a:srgbClr val="DEEBF3"/>
    <a:srgbClr val="001F60"/>
    <a:srgbClr val="B4F2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96" autoAdjust="0"/>
    <p:restoredTop sz="90988" autoAdjust="0"/>
  </p:normalViewPr>
  <p:slideViewPr>
    <p:cSldViewPr>
      <p:cViewPr varScale="1">
        <p:scale>
          <a:sx n="271" d="100"/>
          <a:sy n="271" d="100"/>
        </p:scale>
        <p:origin x="1080" y="168"/>
      </p:cViewPr>
      <p:guideLst>
        <p:guide orient="horz" pos="4201"/>
        <p:guide pos="3719"/>
        <p:guide pos="211"/>
        <p:guide pos="6208"/>
        <p:guide pos="332"/>
        <p:guide orient="horz" pos="1434"/>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63" Type="http://schemas.openxmlformats.org/officeDocument/2006/relationships/slide" Target="slides/slide48.xml"/><Relationship Id="rId84" Type="http://schemas.openxmlformats.org/officeDocument/2006/relationships/slide" Target="slides/slide69.xml"/><Relationship Id="rId138" Type="http://schemas.openxmlformats.org/officeDocument/2006/relationships/slide" Target="slides/slide123.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53" Type="http://schemas.openxmlformats.org/officeDocument/2006/relationships/slide" Target="slides/slide38.xml"/><Relationship Id="rId74" Type="http://schemas.openxmlformats.org/officeDocument/2006/relationships/slide" Target="slides/slide59.xml"/><Relationship Id="rId128" Type="http://schemas.openxmlformats.org/officeDocument/2006/relationships/slide" Target="slides/slide113.xml"/><Relationship Id="rId149" Type="http://schemas.openxmlformats.org/officeDocument/2006/relationships/presProps" Target="presProps.xml"/><Relationship Id="rId5" Type="http://schemas.openxmlformats.org/officeDocument/2006/relationships/slideMaster" Target="slideMasters/slideMaster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 Target="slides/slide2.xml"/><Relationship Id="rId33" Type="http://schemas.openxmlformats.org/officeDocument/2006/relationships/slide" Target="slides/slide18.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08" Type="http://schemas.openxmlformats.org/officeDocument/2006/relationships/slide" Target="slides/slide93.xml"/><Relationship Id="rId124" Type="http://schemas.openxmlformats.org/officeDocument/2006/relationships/slide" Target="slides/slide109.xml"/><Relationship Id="rId129" Type="http://schemas.openxmlformats.org/officeDocument/2006/relationships/slide" Target="slides/slide114.xml"/><Relationship Id="rId54" Type="http://schemas.openxmlformats.org/officeDocument/2006/relationships/slide" Target="slides/slide39.xml"/><Relationship Id="rId70" Type="http://schemas.openxmlformats.org/officeDocument/2006/relationships/slide" Target="slides/slide55.xml"/><Relationship Id="rId75" Type="http://schemas.openxmlformats.org/officeDocument/2006/relationships/slide" Target="slides/slide60.xml"/><Relationship Id="rId91" Type="http://schemas.openxmlformats.org/officeDocument/2006/relationships/slide" Target="slides/slide76.xml"/><Relationship Id="rId96" Type="http://schemas.openxmlformats.org/officeDocument/2006/relationships/slide" Target="slides/slide81.xml"/><Relationship Id="rId140" Type="http://schemas.openxmlformats.org/officeDocument/2006/relationships/slide" Target="slides/slide125.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8.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119" Type="http://schemas.openxmlformats.org/officeDocument/2006/relationships/slide" Target="slides/slide104.xml"/><Relationship Id="rId44" Type="http://schemas.openxmlformats.org/officeDocument/2006/relationships/slide" Target="slides/slide29.xml"/><Relationship Id="rId60" Type="http://schemas.openxmlformats.org/officeDocument/2006/relationships/slide" Target="slides/slide45.xml"/><Relationship Id="rId65" Type="http://schemas.openxmlformats.org/officeDocument/2006/relationships/slide" Target="slides/slide50.xml"/><Relationship Id="rId81" Type="http://schemas.openxmlformats.org/officeDocument/2006/relationships/slide" Target="slides/slide66.xml"/><Relationship Id="rId86" Type="http://schemas.openxmlformats.org/officeDocument/2006/relationships/slide" Target="slides/slide71.xml"/><Relationship Id="rId130" Type="http://schemas.openxmlformats.org/officeDocument/2006/relationships/slide" Target="slides/slide115.xml"/><Relationship Id="rId135" Type="http://schemas.openxmlformats.org/officeDocument/2006/relationships/slide" Target="slides/slide120.xml"/><Relationship Id="rId151"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52" Type="http://schemas.openxmlformats.org/officeDocument/2006/relationships/tableStyles" Target="tableStyles.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 Id="rId3" Type="http://schemas.openxmlformats.org/officeDocument/2006/relationships/slideMaster" Target="slideMasters/slideMaster3.xml"/><Relationship Id="rId25" Type="http://schemas.openxmlformats.org/officeDocument/2006/relationships/slide" Target="slides/slide10.xml"/><Relationship Id="rId46" Type="http://schemas.openxmlformats.org/officeDocument/2006/relationships/slide" Target="slides/slide31.xml"/><Relationship Id="rId67" Type="http://schemas.openxmlformats.org/officeDocument/2006/relationships/slide" Target="slides/slide52.xml"/><Relationship Id="rId116" Type="http://schemas.openxmlformats.org/officeDocument/2006/relationships/slide" Target="slides/slide101.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88" Type="http://schemas.openxmlformats.org/officeDocument/2006/relationships/slide" Target="slides/slide73.xml"/><Relationship Id="rId111" Type="http://schemas.openxmlformats.org/officeDocument/2006/relationships/slide" Target="slides/slide96.xml"/><Relationship Id="rId132" Type="http://schemas.openxmlformats.org/officeDocument/2006/relationships/slide" Target="slides/slide117.xml"/><Relationship Id="rId15" Type="http://schemas.openxmlformats.org/officeDocument/2006/relationships/slideMaster" Target="slideMasters/slideMaster15.xml"/><Relationship Id="rId36" Type="http://schemas.openxmlformats.org/officeDocument/2006/relationships/slide" Target="slides/slide21.xml"/><Relationship Id="rId57" Type="http://schemas.openxmlformats.org/officeDocument/2006/relationships/slide" Target="slides/slide42.xml"/><Relationship Id="rId106" Type="http://schemas.openxmlformats.org/officeDocument/2006/relationships/slide" Target="slides/slide91.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78" Type="http://schemas.openxmlformats.org/officeDocument/2006/relationships/slide" Target="slides/slide63.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43" Type="http://schemas.openxmlformats.org/officeDocument/2006/relationships/slide" Target="slides/slide128.xml"/><Relationship Id="rId148"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1.xml"/><Relationship Id="rId47" Type="http://schemas.openxmlformats.org/officeDocument/2006/relationships/slide" Target="slides/slide32.xml"/><Relationship Id="rId68" Type="http://schemas.openxmlformats.org/officeDocument/2006/relationships/slide" Target="slides/slide53.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6" Type="http://schemas.openxmlformats.org/officeDocument/2006/relationships/slide" Target="slides/slide1.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90"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11/11/25</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01160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901160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28798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3401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62166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047909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06738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cs typeface="Arial" panose="020B0604020202020204" pitchFamily="34"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787961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29FA2-53A3-6FB9-3CE8-111F0BD709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9B600-3E36-3437-7025-E0F3BA602F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5A63A-6730-BF7A-D80F-013F0A6D912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8359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CA1E3-2438-3D63-4DBA-BBF3F65CAF1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2D4CBF5-E21C-F066-708A-54FA3F560437}"/>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ABFA36A-A9EF-8D31-1142-9016AF9128A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EC9D058C-2703-25AB-7F86-E32D83154443}"/>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956620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0448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7182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41CA0-EDD4-8298-81F5-86D0C6A2C1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BA1BEF-5518-9854-670F-1AA2D0F09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A13D0-849B-8644-70AC-CE9891FCD9B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99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45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605870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021E0-E79E-5096-E5F7-163729247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081CC-CF29-D9A5-6626-5BB1FC7EF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9EE55F-CC72-8812-8756-EAB1412010A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0894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0FF68-49C9-4DCF-9B8A-8E073B942C4E}"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337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752B3-02F1-5B1F-4D6B-1E4046AB9F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81DFE7E-08C6-2E13-89CE-CADB62D56F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334B45B-F633-B951-47BD-EE3C74EAAC3B}"/>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E40035DB-AA6F-7959-9134-ED3E52E27074}"/>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62069BF-6E27-4C15-9C19-390D152B58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671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6533D-BB46-9193-E98C-A5D2FA65C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70D86-FE51-6482-6BEC-AA7893F31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C15B7-E93B-F5DB-5B00-1F2DC20E783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38132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9265D-801F-A117-0620-CA0EF3117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8CFD4-BCC6-0B66-DF16-9AA4A042E5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89E0C1-9EBB-7213-1EE7-154248A0F40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50558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F4E45-0C54-1490-8E95-465132A51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48FA9-D4AF-1BF6-A51A-494D9EC5F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C76F8-9867-DFE5-FEFD-A83EC234AB2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2520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8198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ACA15-A114-F4BB-E0B1-68760FF12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D6B95-82D1-9CAA-15D2-D73B26937A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0ADCD3-78B2-9AAF-C5BE-B1DF8AB9FB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03214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950DB-C15A-B342-883F-AA552B8C4BD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2303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62419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28798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328798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61340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7131-4866-ECE2-681F-BBBF9F57C3C6}"/>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1C28ED-9585-2C12-2328-47AA40FA1064}"/>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3E5D58-DC9D-A98B-F41F-34A9085BFA0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55C017A4-5986-D84A-E10E-9BDCE502B20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562166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8.xml"/><Relationship Id="rId4" Type="http://schemas.openxmlformats.org/officeDocument/2006/relationships/image" Target="../media/image33.jpe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Master" Target="../slideMasters/slideMaster8.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jpe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Master" Target="../slideMasters/slideMaster8.xml"/><Relationship Id="rId5" Type="http://schemas.openxmlformats.org/officeDocument/2006/relationships/image" Target="../media/image41.emf"/><Relationship Id="rId4" Type="http://schemas.openxmlformats.org/officeDocument/2006/relationships/image" Target="../media/image36.jpe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jpeg"/><Relationship Id="rId1" Type="http://schemas.openxmlformats.org/officeDocument/2006/relationships/slideMaster" Target="../slideMasters/slideMaster8.xml"/><Relationship Id="rId6" Type="http://schemas.openxmlformats.org/officeDocument/2006/relationships/image" Target="../media/image36.jpeg"/><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Master" Target="../slideMasters/slideMaster9.xml"/><Relationship Id="rId4" Type="http://schemas.openxmlformats.org/officeDocument/2006/relationships/image" Target="../media/image50.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1.jpeg"/><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Master" Target="../slideMasters/slideMaster13.xml"/><Relationship Id="rId4" Type="http://schemas.openxmlformats.org/officeDocument/2006/relationships/image" Target="../media/image68.png"/></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4.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3" Type="http://schemas.openxmlformats.org/officeDocument/2006/relationships/hyperlink" Target="http://www.clinicaloptions.com/" TargetMode="External"/><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123963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05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a:t>Edit Master text styles</a:t>
            </a:r>
          </a:p>
        </p:txBody>
      </p:sp>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E31A8939-5D7B-DDA0-442D-AFC6D9C41D0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339356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and Content">
  <p:cSld name="1_Title and Content">
    <p:spTree>
      <p:nvGrpSpPr>
        <p:cNvPr id="1" name="Shape 33"/>
        <p:cNvGrpSpPr/>
        <p:nvPr/>
      </p:nvGrpSpPr>
      <p:grpSpPr>
        <a:xfrm>
          <a:off x="0" y="0"/>
          <a:ext cx="0" cy="0"/>
          <a:chOff x="0" y="0"/>
          <a:chExt cx="0" cy="0"/>
        </a:xfrm>
      </p:grpSpPr>
      <p:sp>
        <p:nvSpPr>
          <p:cNvPr id="34" name="Google Shape;34;p109"/>
          <p:cNvSpPr txBox="1">
            <a:spLocks noGrp="1"/>
          </p:cNvSpPr>
          <p:nvPr>
            <p:ph type="body" idx="1"/>
          </p:nvPr>
        </p:nvSpPr>
        <p:spPr>
          <a:xfrm>
            <a:off x="304800" y="1253037"/>
            <a:ext cx="11582400" cy="4830763"/>
          </a:xfrm>
          <a:prstGeom prst="rect">
            <a:avLst/>
          </a:prstGeom>
          <a:noFill/>
          <a:ln>
            <a:noFill/>
          </a:ln>
        </p:spPr>
        <p:txBody>
          <a:bodyPr spcFirstLastPara="1" wrap="square" lIns="91425" tIns="45700" rIns="91425" bIns="45700" anchor="t" anchorCtr="0">
            <a:noAutofit/>
          </a:bodyPr>
          <a:lstStyle>
            <a:lvl1pPr marL="609585" lvl="0" indent="-507987" algn="l">
              <a:lnSpc>
                <a:spcPct val="100000"/>
              </a:lnSpc>
              <a:spcBef>
                <a:spcPts val="0"/>
              </a:spcBef>
              <a:spcAft>
                <a:spcPts val="0"/>
              </a:spcAft>
              <a:buClr>
                <a:schemeClr val="dk1"/>
              </a:buClr>
              <a:buSzPts val="2400"/>
              <a:buFont typeface="Arial"/>
              <a:buChar char="•"/>
              <a:defRPr sz="3200"/>
            </a:lvl1pPr>
            <a:lvl2pPr marL="1219170" lvl="1" indent="-507987" algn="l">
              <a:lnSpc>
                <a:spcPct val="100000"/>
              </a:lnSpc>
              <a:spcBef>
                <a:spcPts val="800"/>
              </a:spcBef>
              <a:spcAft>
                <a:spcPts val="0"/>
              </a:spcAft>
              <a:buClr>
                <a:schemeClr val="dk1"/>
              </a:buClr>
              <a:buSzPts val="2400"/>
              <a:buFont typeface="Arial"/>
              <a:buChar char="–"/>
              <a:defRPr sz="3200"/>
            </a:lvl2pPr>
            <a:lvl3pPr marL="1828754" lvl="2" indent="-447029" algn="l">
              <a:lnSpc>
                <a:spcPct val="100000"/>
              </a:lnSpc>
              <a:spcBef>
                <a:spcPts val="800"/>
              </a:spcBef>
              <a:spcAft>
                <a:spcPts val="0"/>
              </a:spcAft>
              <a:buClr>
                <a:schemeClr val="dk1"/>
              </a:buClr>
              <a:buSzPts val="1680"/>
              <a:buFont typeface="Noto Sans Symbols"/>
              <a:buChar char="⮚"/>
              <a:defRPr sz="3200"/>
            </a:lvl3pPr>
            <a:lvl4pPr marL="2438339" lvl="3" indent="-507987" algn="l">
              <a:spcBef>
                <a:spcPts val="800"/>
              </a:spcBef>
              <a:spcAft>
                <a:spcPts val="0"/>
              </a:spcAft>
              <a:buClr>
                <a:schemeClr val="dk1"/>
              </a:buClr>
              <a:buSzPts val="2400"/>
              <a:buChar char="–"/>
              <a:defRPr sz="3200"/>
            </a:lvl4pPr>
            <a:lvl5pPr marL="3047924" lvl="4" indent="-507987" algn="l">
              <a:spcBef>
                <a:spcPts val="800"/>
              </a:spcBef>
              <a:spcAft>
                <a:spcPts val="0"/>
              </a:spcAft>
              <a:buClr>
                <a:schemeClr val="dk1"/>
              </a:buClr>
              <a:buSzPts val="2400"/>
              <a:buChar char="»"/>
              <a:defRPr sz="3200"/>
            </a:lvl5pPr>
            <a:lvl6pPr marL="3657509" lvl="5" indent="-457189" algn="l">
              <a:spcBef>
                <a:spcPts val="800"/>
              </a:spcBef>
              <a:spcAft>
                <a:spcPts val="0"/>
              </a:spcAft>
              <a:buClr>
                <a:schemeClr val="dk1"/>
              </a:buClr>
              <a:buSzPts val="1800"/>
              <a:buChar char="•"/>
              <a:defRPr/>
            </a:lvl6pPr>
            <a:lvl7pPr marL="4267093" lvl="6" indent="-457189" algn="l">
              <a:spcBef>
                <a:spcPts val="480"/>
              </a:spcBef>
              <a:spcAft>
                <a:spcPts val="0"/>
              </a:spcAft>
              <a:buClr>
                <a:schemeClr val="dk1"/>
              </a:buClr>
              <a:buSzPts val="1800"/>
              <a:buChar char="•"/>
              <a:defRPr/>
            </a:lvl7pPr>
            <a:lvl8pPr marL="4876678" lvl="7" indent="-457189" algn="l">
              <a:spcBef>
                <a:spcPts val="480"/>
              </a:spcBef>
              <a:spcAft>
                <a:spcPts val="0"/>
              </a:spcAft>
              <a:buClr>
                <a:schemeClr val="dk1"/>
              </a:buClr>
              <a:buSzPts val="1800"/>
              <a:buChar char="•"/>
              <a:defRPr/>
            </a:lvl8pPr>
            <a:lvl9pPr marL="5486263" lvl="8" indent="-457189" algn="l">
              <a:spcBef>
                <a:spcPts val="480"/>
              </a:spcBef>
              <a:spcAft>
                <a:spcPts val="0"/>
              </a:spcAft>
              <a:buClr>
                <a:schemeClr val="dk1"/>
              </a:buClr>
              <a:buSzPts val="1800"/>
              <a:buChar char="•"/>
              <a:defRPr/>
            </a:lvl9pPr>
          </a:lstStyle>
          <a:p>
            <a:endParaRPr/>
          </a:p>
        </p:txBody>
      </p:sp>
      <p:sp>
        <p:nvSpPr>
          <p:cNvPr id="35" name="Google Shape;35;p109"/>
          <p:cNvSpPr txBox="1">
            <a:spLocks noGrp="1"/>
          </p:cNvSpPr>
          <p:nvPr>
            <p:ph type="ftr" idx="11"/>
          </p:nvPr>
        </p:nvSpPr>
        <p:spPr>
          <a:xfrm>
            <a:off x="126568" y="6419015"/>
            <a:ext cx="10265664" cy="365125"/>
          </a:xfrm>
          <a:prstGeom prst="rect">
            <a:avLst/>
          </a:prstGeom>
          <a:noFill/>
          <a:ln>
            <a:noFill/>
          </a:ln>
        </p:spPr>
        <p:txBody>
          <a:bodyPr spcFirstLastPara="1" wrap="square" lIns="45700"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9"/>
          <p:cNvSpPr txBox="1">
            <a:spLocks noGrp="1"/>
          </p:cNvSpPr>
          <p:nvPr>
            <p:ph type="title"/>
          </p:nvPr>
        </p:nvSpPr>
        <p:spPr>
          <a:xfrm>
            <a:off x="121920" y="35787"/>
            <a:ext cx="11948160" cy="9906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accent1"/>
              </a:buClr>
              <a:buSzPts val="2400"/>
              <a:buFont typeface="Arial"/>
              <a:buNone/>
              <a:defRPr sz="32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21680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94387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5231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1367498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38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74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9642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4526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34328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752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2609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47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906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260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44382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09437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685180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71537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11/11/25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2270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52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88339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29007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102299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613676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951059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5750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8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0" name="Date Placeholder 4"/>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2" name="Text Placeholder 2"/>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3" name="Title 15">
            <a:extLst>
              <a:ext uri="{FF2B5EF4-FFF2-40B4-BE49-F238E27FC236}">
                <a16:creationId xmlns:a16="http://schemas.microsoft.com/office/drawing/2014/main" id="{7DAA724C-3107-8C4A-A46D-AB498B3D6B3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5" name="Text Placeholder 3">
            <a:extLst>
              <a:ext uri="{FF2B5EF4-FFF2-40B4-BE49-F238E27FC236}">
                <a16:creationId xmlns:a16="http://schemas.microsoft.com/office/drawing/2014/main" id="{A9573359-3223-304A-9E4E-E3990C977311}"/>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5176D520-90F1-FE46-8D82-9EBEB41208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06923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48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34030" y="325677"/>
            <a:ext cx="11857972" cy="6532323"/>
          </a:xfrm>
          <a:prstGeom prst="rect">
            <a:avLst/>
          </a:prstGeom>
        </p:spPr>
      </p:pic>
      <p:sp>
        <p:nvSpPr>
          <p:cNvPr id="2" name="Rectangle 1"/>
          <p:cNvSpPr/>
          <p:nvPr userDrawn="1"/>
        </p:nvSpPr>
        <p:spPr bwMode="auto">
          <a:xfrm>
            <a:off x="670561" y="1"/>
            <a:ext cx="7555913" cy="5739619"/>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4" name="Date Placeholder 4">
            <a:extLst>
              <a:ext uri="{FF2B5EF4-FFF2-40B4-BE49-F238E27FC236}">
                <a16:creationId xmlns:a16="http://schemas.microsoft.com/office/drawing/2014/main" id="{3BFC587D-F4CD-7648-95B7-35FDAB00708D}"/>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5" name="Text Placeholder 2">
            <a:extLst>
              <a:ext uri="{FF2B5EF4-FFF2-40B4-BE49-F238E27FC236}">
                <a16:creationId xmlns:a16="http://schemas.microsoft.com/office/drawing/2014/main" id="{2321EFAD-F786-464B-B3E8-5DEEB972AF4D}"/>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1D80BBCD-01AA-2048-816B-1926C338266F}"/>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6" name="Text Placeholder 3">
            <a:extLst>
              <a:ext uri="{FF2B5EF4-FFF2-40B4-BE49-F238E27FC236}">
                <a16:creationId xmlns:a16="http://schemas.microsoft.com/office/drawing/2014/main" id="{CF776777-542E-DD44-ADA8-B722AD3865C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FF417615-81C2-2340-AF61-362B348654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325484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77417" cy="6535464"/>
          </a:xfrm>
          <a:prstGeom prst="rect">
            <a:avLst/>
          </a:prstGeom>
        </p:spPr>
      </p:pic>
      <p:sp>
        <p:nvSpPr>
          <p:cNvPr id="2" name="Rectangle 1"/>
          <p:cNvSpPr/>
          <p:nvPr userDrawn="1"/>
        </p:nvSpPr>
        <p:spPr bwMode="auto">
          <a:xfrm>
            <a:off x="670561" y="1"/>
            <a:ext cx="7555913" cy="573961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D4359701-E632-0E41-94D2-E6707E383F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492304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1770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41" y="322536"/>
            <a:ext cx="11869463" cy="6535464"/>
          </a:xfrm>
          <a:prstGeom prst="rect">
            <a:avLst/>
          </a:prstGeom>
        </p:spPr>
      </p:pic>
      <p:sp>
        <p:nvSpPr>
          <p:cNvPr id="2" name="Rectangle 1"/>
          <p:cNvSpPr/>
          <p:nvPr userDrawn="1"/>
        </p:nvSpPr>
        <p:spPr bwMode="auto">
          <a:xfrm>
            <a:off x="670561" y="1"/>
            <a:ext cx="7555913" cy="5739619"/>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EA5AAF51-36B8-9940-ACBC-F45CDFBB60D9}"/>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364A4BD1-BDC4-5847-8479-2F6EAA1BF060}"/>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3D807373-E9A5-9F41-8251-72DE5DC0C0B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7" name="Text Placeholder 3">
            <a:extLst>
              <a:ext uri="{FF2B5EF4-FFF2-40B4-BE49-F238E27FC236}">
                <a16:creationId xmlns:a16="http://schemas.microsoft.com/office/drawing/2014/main" id="{FA66BC5E-F1DA-6A44-9B69-93266278F913}"/>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9" name="Picture 8">
            <a:extLst>
              <a:ext uri="{FF2B5EF4-FFF2-40B4-BE49-F238E27FC236}">
                <a16:creationId xmlns:a16="http://schemas.microsoft.com/office/drawing/2014/main" id="{4E34928E-FDC0-134C-9AC8-7BC99D806C8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045697" y="397313"/>
            <a:ext cx="2300979" cy="593140"/>
          </a:xfrm>
          <a:prstGeom prst="rect">
            <a:avLst/>
          </a:prstGeom>
        </p:spPr>
      </p:pic>
    </p:spTree>
    <p:extLst>
      <p:ext uri="{BB962C8B-B14F-4D97-AF65-F5344CB8AC3E}">
        <p14:creationId xmlns:p14="http://schemas.microsoft.com/office/powerpoint/2010/main" val="4705890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ver – Blue3">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tx2"/>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4D731745-D543-2644-B19B-3143CCA96B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2145416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ver – Violet">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68048138-A350-B345-A99A-EEDBA939140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368726505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ver – Magenta">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22538" y="322271"/>
            <a:ext cx="11869463" cy="6535731"/>
          </a:xfrm>
          <a:prstGeom prst="rect">
            <a:avLst/>
          </a:prstGeom>
        </p:spPr>
      </p:pic>
      <p:sp>
        <p:nvSpPr>
          <p:cNvPr id="2" name="Rectangle 1"/>
          <p:cNvSpPr/>
          <p:nvPr userDrawn="1"/>
        </p:nvSpPr>
        <p:spPr bwMode="auto">
          <a:xfrm>
            <a:off x="670561" y="1"/>
            <a:ext cx="7555913" cy="5739619"/>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2133" b="0" i="0" dirty="0" err="1">
              <a:solidFill>
                <a:schemeClr val="tx1"/>
              </a:solidFill>
              <a:latin typeface="Arial" panose="020B0604020202020204" pitchFamily="34" charset="0"/>
            </a:endParaRPr>
          </a:p>
        </p:txBody>
      </p:sp>
      <p:sp>
        <p:nvSpPr>
          <p:cNvPr id="15" name="Date Placeholder 4">
            <a:extLst>
              <a:ext uri="{FF2B5EF4-FFF2-40B4-BE49-F238E27FC236}">
                <a16:creationId xmlns:a16="http://schemas.microsoft.com/office/drawing/2014/main" id="{8CD1AB83-6DAD-CB4D-8F80-6559296DFFA5}"/>
              </a:ext>
            </a:extLst>
          </p:cNvPr>
          <p:cNvSpPr>
            <a:spLocks noGrp="1"/>
          </p:cNvSpPr>
          <p:nvPr>
            <p:ph type="dt" sz="half" idx="2"/>
          </p:nvPr>
        </p:nvSpPr>
        <p:spPr>
          <a:xfrm>
            <a:off x="915064" y="5159269"/>
            <a:ext cx="2567117" cy="238607"/>
          </a:xfrm>
          <a:prstGeom prst="rect">
            <a:avLst/>
          </a:prstGeom>
        </p:spPr>
        <p:txBody>
          <a:bodyPr vert="horz" wrap="square" lIns="91440" tIns="0" rIns="91440" bIns="0" rtlCol="0" anchor="b" anchorCtr="0">
            <a:noAutofit/>
          </a:bodyPr>
          <a:lstStyle>
            <a:lvl1pPr algn="l">
              <a:defRPr sz="1600"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6" name="Text Placeholder 2">
            <a:extLst>
              <a:ext uri="{FF2B5EF4-FFF2-40B4-BE49-F238E27FC236}">
                <a16:creationId xmlns:a16="http://schemas.microsoft.com/office/drawing/2014/main" id="{AD076ED3-B4CC-4448-9C8D-EE9C8E4EDB9A}"/>
              </a:ext>
            </a:extLst>
          </p:cNvPr>
          <p:cNvSpPr>
            <a:spLocks noGrp="1"/>
          </p:cNvSpPr>
          <p:nvPr>
            <p:ph type="body" sz="quarter" idx="10" hasCustomPrompt="1"/>
          </p:nvPr>
        </p:nvSpPr>
        <p:spPr>
          <a:xfrm>
            <a:off x="912925" y="4473719"/>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2" name="Title 15">
            <a:extLst>
              <a:ext uri="{FF2B5EF4-FFF2-40B4-BE49-F238E27FC236}">
                <a16:creationId xmlns:a16="http://schemas.microsoft.com/office/drawing/2014/main" id="{B315E655-425B-6342-8FC5-549929A12CE9}"/>
              </a:ext>
            </a:extLst>
          </p:cNvPr>
          <p:cNvSpPr>
            <a:spLocks noGrp="1"/>
          </p:cNvSpPr>
          <p:nvPr>
            <p:ph type="title" hasCustomPrompt="1"/>
          </p:nvPr>
        </p:nvSpPr>
        <p:spPr>
          <a:xfrm>
            <a:off x="893296" y="1503863"/>
            <a:ext cx="6635263" cy="1749284"/>
          </a:xfrm>
        </p:spPr>
        <p:txBody>
          <a:bodyPr anchor="b">
            <a:noAutofit/>
          </a:bodyPr>
          <a:lstStyle>
            <a:lvl1pPr>
              <a:defRPr sz="4800" b="0" i="0" baseline="0">
                <a:solidFill>
                  <a:schemeClr val="bg1"/>
                </a:solidFill>
                <a:latin typeface="+mj-lt"/>
              </a:defRPr>
            </a:lvl1pPr>
          </a:lstStyle>
          <a:p>
            <a:r>
              <a:rPr lang="en-US" dirty="0"/>
              <a:t>Title Here</a:t>
            </a:r>
          </a:p>
        </p:txBody>
      </p:sp>
      <p:sp>
        <p:nvSpPr>
          <p:cNvPr id="18" name="Text Placeholder 3">
            <a:extLst>
              <a:ext uri="{FF2B5EF4-FFF2-40B4-BE49-F238E27FC236}">
                <a16:creationId xmlns:a16="http://schemas.microsoft.com/office/drawing/2014/main" id="{59D8CE0E-5F3B-3149-9E62-C9706A69F83B}"/>
              </a:ext>
            </a:extLst>
          </p:cNvPr>
          <p:cNvSpPr>
            <a:spLocks noGrp="1"/>
          </p:cNvSpPr>
          <p:nvPr>
            <p:ph type="body" sz="quarter" idx="15" hasCustomPrompt="1"/>
          </p:nvPr>
        </p:nvSpPr>
        <p:spPr>
          <a:xfrm>
            <a:off x="898119" y="3368001"/>
            <a:ext cx="6630440" cy="677627"/>
          </a:xfrm>
          <a:prstGeom prst="rect">
            <a:avLst/>
          </a:prstGeom>
        </p:spPr>
        <p:txBody>
          <a:bodyPr>
            <a:noAutofit/>
          </a:bodyPr>
          <a:lstStyle>
            <a:lvl1pPr marL="0" indent="0" algn="l">
              <a:lnSpc>
                <a:spcPct val="100000"/>
              </a:lnSpc>
              <a:buNone/>
              <a:defRPr sz="2133" b="0" i="0">
                <a:solidFill>
                  <a:schemeClr val="bg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0" name="Picture 9">
            <a:extLst>
              <a:ext uri="{FF2B5EF4-FFF2-40B4-BE49-F238E27FC236}">
                <a16:creationId xmlns:a16="http://schemas.microsoft.com/office/drawing/2014/main" id="{FFBF8329-B6F0-0F43-9CD1-01235C057F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5697" y="396091"/>
            <a:ext cx="2300979" cy="595583"/>
          </a:xfrm>
          <a:prstGeom prst="rect">
            <a:avLst/>
          </a:prstGeom>
        </p:spPr>
      </p:pic>
    </p:spTree>
    <p:extLst>
      <p:ext uri="{BB962C8B-B14F-4D97-AF65-F5344CB8AC3E}">
        <p14:creationId xmlns:p14="http://schemas.microsoft.com/office/powerpoint/2010/main" val="7937742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0" y="5515992"/>
            <a:ext cx="12192000" cy="1342008"/>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pic>
        <p:nvPicPr>
          <p:cNvPr id="9" name="Graphic 8">
            <a:extLst>
              <a:ext uri="{FF2B5EF4-FFF2-40B4-BE49-F238E27FC236}">
                <a16:creationId xmlns:a16="http://schemas.microsoft.com/office/drawing/2014/main" id="{E56506E1-BB8B-7045-8D57-C400CDE42A8B}"/>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4" name="Picture 13">
            <a:extLst>
              <a:ext uri="{FF2B5EF4-FFF2-40B4-BE49-F238E27FC236}">
                <a16:creationId xmlns:a16="http://schemas.microsoft.com/office/drawing/2014/main" id="{F0C9BD37-B590-304A-8B49-7ABA28C306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358648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ver – Navy">
    <p:bg>
      <p:bgPr>
        <a:solidFill>
          <a:schemeClr val="accent1"/>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6" name="Graphic 15">
            <a:extLst>
              <a:ext uri="{FF2B5EF4-FFF2-40B4-BE49-F238E27FC236}">
                <a16:creationId xmlns:a16="http://schemas.microsoft.com/office/drawing/2014/main" id="{29BA6BCF-2F1A-8443-A8DC-13CF462899A6}"/>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0227" t="19283" r="-18229" b="-22843"/>
          <a:stretch/>
        </p:blipFill>
        <p:spPr>
          <a:xfrm rot="5400000">
            <a:off x="2778845" y="-5024034"/>
            <a:ext cx="13816508" cy="12901355"/>
          </a:xfrm>
          <a:prstGeom prst="rect">
            <a:avLst/>
          </a:prstGeom>
        </p:spPr>
      </p:pic>
      <p:pic>
        <p:nvPicPr>
          <p:cNvPr id="11" name="Picture 10">
            <a:extLst>
              <a:ext uri="{FF2B5EF4-FFF2-40B4-BE49-F238E27FC236}">
                <a16:creationId xmlns:a16="http://schemas.microsoft.com/office/drawing/2014/main" id="{52940C55-B0F6-2248-8883-AB5DB7E8FDA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10754538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_Cover – Navy">
    <p:bg>
      <p:bgPr>
        <a:solidFill>
          <a:schemeClr val="accent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425600" y="6178905"/>
            <a:ext cx="2567117" cy="238607"/>
          </a:xfrm>
          <a:prstGeom prst="rect">
            <a:avLst/>
          </a:prstGeom>
        </p:spPr>
        <p:txBody>
          <a:bodyPr vert="horz" wrap="square" lIns="91440" tIns="0" rIns="91440" bIns="0" rtlCol="0" anchor="b" anchorCtr="0">
            <a:noAutofit/>
          </a:bodyPr>
          <a:lstStyle>
            <a:lvl1pPr algn="l">
              <a:defRPr sz="1600" b="0" i="0">
                <a:solidFill>
                  <a:schemeClr val="tx1"/>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tx1"/>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tx1"/>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pic>
        <p:nvPicPr>
          <p:cNvPr id="13" name="Picture 12" descr="Background pattern&#10;&#10;Description automatically generated">
            <a:extLst>
              <a:ext uri="{FF2B5EF4-FFF2-40B4-BE49-F238E27FC236}">
                <a16:creationId xmlns:a16="http://schemas.microsoft.com/office/drawing/2014/main" id="{8A9B26ED-91EB-374C-A70F-3562EDE10CB7}"/>
              </a:ext>
            </a:extLst>
          </p:cNvPr>
          <p:cNvPicPr>
            <a:picLocks noChangeAspect="1"/>
          </p:cNvPicPr>
          <p:nvPr userDrawn="1"/>
        </p:nvPicPr>
        <p:blipFill rotWithShape="1">
          <a:blip r:embed="rId2" cstate="screen">
            <a:alphaModFix amt="25000"/>
            <a:extLst>
              <a:ext uri="{28A0092B-C50C-407E-A947-70E740481C1C}">
                <a14:useLocalDpi xmlns:a14="http://schemas.microsoft.com/office/drawing/2010/main"/>
              </a:ext>
            </a:extLst>
          </a:blip>
          <a:srcRect b="-8148"/>
          <a:stretch/>
        </p:blipFill>
        <p:spPr>
          <a:xfrm rot="10800000">
            <a:off x="3217767" y="83425"/>
            <a:ext cx="8974236" cy="2612705"/>
          </a:xfrm>
          <a:prstGeom prst="rect">
            <a:avLst/>
          </a:prstGeom>
        </p:spPr>
      </p:pic>
      <p:pic>
        <p:nvPicPr>
          <p:cNvPr id="11" name="Picture 10">
            <a:extLst>
              <a:ext uri="{FF2B5EF4-FFF2-40B4-BE49-F238E27FC236}">
                <a16:creationId xmlns:a16="http://schemas.microsoft.com/office/drawing/2014/main" id="{B9D9345F-D15C-2043-8157-7A75DD361F3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460" y="534201"/>
            <a:ext cx="2300979" cy="595583"/>
          </a:xfrm>
          <a:prstGeom prst="rect">
            <a:avLst/>
          </a:prstGeom>
        </p:spPr>
      </p:pic>
    </p:spTree>
    <p:extLst>
      <p:ext uri="{BB962C8B-B14F-4D97-AF65-F5344CB8AC3E}">
        <p14:creationId xmlns:p14="http://schemas.microsoft.com/office/powerpoint/2010/main" val="20324713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Cover – Navy">
    <p:bg>
      <p:bgPr>
        <a:solidFill>
          <a:schemeClr val="tx2"/>
        </a:solidFill>
        <a:effectLst/>
      </p:bgPr>
    </p:bg>
    <p:spTree>
      <p:nvGrpSpPr>
        <p:cNvPr id="1" name=""/>
        <p:cNvGrpSpPr/>
        <p:nvPr/>
      </p:nvGrpSpPr>
      <p:grpSpPr>
        <a:xfrm>
          <a:off x="0" y="0"/>
          <a:ext cx="0" cy="0"/>
          <a:chOff x="0" y="0"/>
          <a:chExt cx="0" cy="0"/>
        </a:xfrm>
      </p:grpSpPr>
      <p:sp>
        <p:nvSpPr>
          <p:cNvPr id="15" name="Date Placeholder 4"/>
          <p:cNvSpPr>
            <a:spLocks noGrp="1"/>
          </p:cNvSpPr>
          <p:nvPr>
            <p:ph type="dt" sz="half" idx="2"/>
          </p:nvPr>
        </p:nvSpPr>
        <p:spPr>
          <a:xfrm>
            <a:off x="100679" y="6538227"/>
            <a:ext cx="2567117" cy="238607"/>
          </a:xfrm>
          <a:prstGeom prst="rect">
            <a:avLst/>
          </a:prstGeom>
        </p:spPr>
        <p:txBody>
          <a:bodyPr vert="horz" wrap="square" lIns="91440" tIns="0" rIns="91440" bIns="0" rtlCol="0" anchor="b" anchorCtr="0">
            <a:noAutofit/>
          </a:bodyPr>
          <a:lstStyle>
            <a:lvl1pPr algn="l">
              <a:defRPr sz="1600" b="0" i="0">
                <a:solidFill>
                  <a:schemeClr val="bg2"/>
                </a:solidFill>
                <a:latin typeface="Arial" panose="020B0604020202020204" pitchFamily="34" charset="0"/>
                <a:cs typeface="Arial" panose="020B0604020202020204" pitchFamily="34" charset="0"/>
              </a:defRPr>
            </a:lvl1pPr>
          </a:lstStyle>
          <a:p>
            <a:endParaRPr lang="en-US" dirty="0"/>
          </a:p>
        </p:txBody>
      </p:sp>
      <p:sp>
        <p:nvSpPr>
          <p:cNvPr id="8" name="Text Placeholder 2"/>
          <p:cNvSpPr>
            <a:spLocks noGrp="1"/>
          </p:cNvSpPr>
          <p:nvPr>
            <p:ph type="body" sz="quarter" idx="10" hasCustomPrompt="1"/>
          </p:nvPr>
        </p:nvSpPr>
        <p:spPr>
          <a:xfrm>
            <a:off x="423461" y="5493355"/>
            <a:ext cx="5588615"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2133" b="0" i="0" baseline="0" dirty="0" smtClean="0">
                <a:solidFill>
                  <a:schemeClr val="bg2"/>
                </a:solidFill>
                <a:cs typeface="Arial" panose="020B0604020202020204" pitchFamily="34" charset="0"/>
              </a:defRPr>
            </a:lvl1pPr>
            <a:lvl2pPr>
              <a:defRPr lang="en-US" sz="2400" dirty="0" smtClean="0">
                <a:latin typeface="+mn-lt"/>
              </a:defRPr>
            </a:lvl2pPr>
            <a:lvl3pPr>
              <a:defRPr lang="en-US" sz="2400" dirty="0" smtClean="0">
                <a:latin typeface="+mn-lt"/>
              </a:defRPr>
            </a:lvl3pPr>
            <a:lvl4pPr>
              <a:defRPr lang="en-US" sz="2400" dirty="0" smtClean="0">
                <a:latin typeface="+mn-lt"/>
              </a:defRPr>
            </a:lvl4pPr>
            <a:lvl5pPr>
              <a:defRPr lang="en-US" sz="2400" dirty="0">
                <a:latin typeface="+mn-lt"/>
              </a:defRPr>
            </a:lvl5pPr>
          </a:lstStyle>
          <a:p>
            <a:pPr marL="0" lvl="0"/>
            <a:r>
              <a:rPr lang="en-US" dirty="0"/>
              <a:t>Presenter’s Name</a:t>
            </a:r>
          </a:p>
        </p:txBody>
      </p:sp>
      <p:sp>
        <p:nvSpPr>
          <p:cNvPr id="10" name="Title 15">
            <a:extLst>
              <a:ext uri="{FF2B5EF4-FFF2-40B4-BE49-F238E27FC236}">
                <a16:creationId xmlns:a16="http://schemas.microsoft.com/office/drawing/2014/main" id="{65B08227-3138-BB41-8E3C-35CA4778CC1D}"/>
              </a:ext>
            </a:extLst>
          </p:cNvPr>
          <p:cNvSpPr>
            <a:spLocks noGrp="1"/>
          </p:cNvSpPr>
          <p:nvPr>
            <p:ph type="title" hasCustomPrompt="1"/>
          </p:nvPr>
        </p:nvSpPr>
        <p:spPr>
          <a:xfrm>
            <a:off x="449951" y="1891791"/>
            <a:ext cx="8583213" cy="1749284"/>
          </a:xfrm>
        </p:spPr>
        <p:txBody>
          <a:bodyPr anchor="b">
            <a:noAutofit/>
          </a:bodyPr>
          <a:lstStyle>
            <a:lvl1pPr>
              <a:defRPr sz="4800" b="0" i="0" baseline="0">
                <a:solidFill>
                  <a:schemeClr val="bg2"/>
                </a:solidFill>
                <a:latin typeface="+mj-lt"/>
              </a:defRPr>
            </a:lvl1pPr>
          </a:lstStyle>
          <a:p>
            <a:r>
              <a:rPr lang="en-US" dirty="0"/>
              <a:t>Title Here</a:t>
            </a:r>
          </a:p>
        </p:txBody>
      </p:sp>
      <p:sp>
        <p:nvSpPr>
          <p:cNvPr id="12" name="Text Placeholder 3">
            <a:extLst>
              <a:ext uri="{FF2B5EF4-FFF2-40B4-BE49-F238E27FC236}">
                <a16:creationId xmlns:a16="http://schemas.microsoft.com/office/drawing/2014/main" id="{E34A4266-EC7F-FD4B-9C3E-81E7A2295184}"/>
              </a:ext>
            </a:extLst>
          </p:cNvPr>
          <p:cNvSpPr>
            <a:spLocks noGrp="1"/>
          </p:cNvSpPr>
          <p:nvPr>
            <p:ph type="body" sz="quarter" idx="15" hasCustomPrompt="1"/>
          </p:nvPr>
        </p:nvSpPr>
        <p:spPr>
          <a:xfrm>
            <a:off x="454775" y="3755929"/>
            <a:ext cx="8576975" cy="677627"/>
          </a:xfrm>
          <a:prstGeom prst="rect">
            <a:avLst/>
          </a:prstGeom>
        </p:spPr>
        <p:txBody>
          <a:bodyPr>
            <a:noAutofit/>
          </a:bodyPr>
          <a:lstStyle>
            <a:lvl1pPr marL="0" indent="0" algn="l">
              <a:lnSpc>
                <a:spcPct val="100000"/>
              </a:lnSpc>
              <a:buNone/>
              <a:defRPr sz="2133" b="0" i="0">
                <a:solidFill>
                  <a:schemeClr val="bg2"/>
                </a:solidFill>
                <a:latin typeface="Arial" panose="020B0604020202020204" pitchFamily="34" charset="0"/>
                <a:ea typeface="Helvetica Neue" panose="02000503000000020004" pitchFamily="2" charset="0"/>
                <a:cs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8" name="Freeform 77">
            <a:extLst>
              <a:ext uri="{FF2B5EF4-FFF2-40B4-BE49-F238E27FC236}">
                <a16:creationId xmlns:a16="http://schemas.microsoft.com/office/drawing/2014/main" id="{09D6DA44-3D41-5E45-80B2-97B2B0E76C11}"/>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bg2"/>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pic>
        <p:nvPicPr>
          <p:cNvPr id="4" name="Picture 3" descr="A black background with blue text&#10;&#10;AI-generated content may be incorrect.">
            <a:extLst>
              <a:ext uri="{FF2B5EF4-FFF2-40B4-BE49-F238E27FC236}">
                <a16:creationId xmlns:a16="http://schemas.microsoft.com/office/drawing/2014/main" id="{50AABE59-C162-5925-283B-0F6885128F90}"/>
              </a:ext>
            </a:extLst>
          </p:cNvPr>
          <p:cNvPicPr>
            <a:picLocks noChangeAspect="1"/>
          </p:cNvPicPr>
          <p:nvPr userDrawn="1"/>
        </p:nvPicPr>
        <p:blipFill>
          <a:blip r:embed="rId2"/>
          <a:stretch>
            <a:fillRect/>
          </a:stretch>
        </p:blipFill>
        <p:spPr>
          <a:xfrm>
            <a:off x="100679" y="277371"/>
            <a:ext cx="3117088" cy="677628"/>
          </a:xfrm>
          <a:prstGeom prst="rect">
            <a:avLst/>
          </a:prstGeom>
        </p:spPr>
      </p:pic>
    </p:spTree>
    <p:extLst>
      <p:ext uri="{BB962C8B-B14F-4D97-AF65-F5344CB8AC3E}">
        <p14:creationId xmlns:p14="http://schemas.microsoft.com/office/powerpoint/2010/main" val="5422340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620">
          <p15:clr>
            <a:srgbClr val="FBAE40"/>
          </p15:clr>
        </p15:guide>
        <p15:guide id="2" pos="26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6"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4" name="Text Placeholder 3"/>
          <p:cNvSpPr>
            <a:spLocks noGrp="1"/>
          </p:cNvSpPr>
          <p:nvPr>
            <p:ph type="body" sz="quarter" idx="15" hasCustomPrompt="1"/>
          </p:nvPr>
        </p:nvSpPr>
        <p:spPr>
          <a:xfrm>
            <a:off x="609603" y="927655"/>
            <a:ext cx="10893285" cy="47707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buClr>
                <a:schemeClr val="accent1"/>
              </a:buClr>
              <a:defRPr b="0" i="0"/>
            </a:lvl1pPr>
            <a:lvl2pPr>
              <a:buClr>
                <a:schemeClr val="tx1"/>
              </a:buClr>
              <a:defRPr b="0" i="0"/>
            </a:lvl2pPr>
            <a:lvl3pPr>
              <a:buClr>
                <a:schemeClr val="accent1"/>
              </a:buClr>
              <a:defRPr b="0" i="0"/>
            </a:lvl3pPr>
            <a:lvl4pPr>
              <a:buClr>
                <a:schemeClr val="tx1"/>
              </a:buCl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85654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0526408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515869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5"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41261046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defRPr b="0" i="0"/>
            </a:lvl1pPr>
            <a:lvl2pPr>
              <a:buClr>
                <a:schemeClr val="tx1"/>
              </a:buClr>
              <a:defRPr b="0" i="0"/>
            </a:lvl2pPr>
            <a:lvl3pPr>
              <a:defRPr b="0" i="0"/>
            </a:lvl3pPr>
            <a:lvl4pPr>
              <a:buClr>
                <a:schemeClr val="tx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556479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7"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9"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11" name="Text Placeholder 3"/>
          <p:cNvSpPr>
            <a:spLocks noGrp="1"/>
          </p:cNvSpPr>
          <p:nvPr>
            <p:ph idx="1"/>
          </p:nvPr>
        </p:nvSpPr>
        <p:spPr>
          <a:xfrm>
            <a:off x="612914" y="1868557"/>
            <a:ext cx="10850220" cy="3909393"/>
          </a:xfrm>
          <a:prstGeom prst="rect">
            <a:avLst/>
          </a:prstGeom>
        </p:spPr>
        <p:txBody>
          <a:bodyPr vert="horz" lIns="91440" tIns="45720" rIns="91440" bIns="45720" rtlCol="0">
            <a:noAutofit/>
          </a:bodyPr>
          <a:lstStyle>
            <a:lvl1pPr>
              <a:defRPr b="0" i="0"/>
            </a:lvl1pPr>
            <a:lvl2pPr>
              <a:defRPr b="0" i="0"/>
            </a:lvl2pPr>
            <a:lvl3pPr>
              <a:defRPr b="0" i="0"/>
            </a:lvl3pPr>
            <a:lvl4pPr>
              <a:defRPr b="0" i="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737226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3" y="469928"/>
            <a:ext cx="11449876" cy="5297083"/>
          </a:xfrm>
          <a:prstGeom prst="rect">
            <a:avLst/>
          </a:prstGeom>
        </p:spPr>
        <p:txBody>
          <a:bodyPr>
            <a:normAutofit/>
          </a:bodyPr>
          <a:lstStyle>
            <a:lvl1pPr marL="0" indent="0">
              <a:buNone/>
              <a:defRPr b="0" i="0"/>
            </a:lvl1pPr>
          </a:lstStyle>
          <a:p>
            <a:r>
              <a:rPr lang="en-US" dirty="0"/>
              <a:t>Click icon to add chart</a:t>
            </a:r>
          </a:p>
        </p:txBody>
      </p:sp>
    </p:spTree>
    <p:extLst>
      <p:ext uri="{BB962C8B-B14F-4D97-AF65-F5344CB8AC3E}">
        <p14:creationId xmlns:p14="http://schemas.microsoft.com/office/powerpoint/2010/main" val="22837907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lvl1pPr>
              <a:defRPr b="0" i="0"/>
            </a:lvl1pPr>
          </a:lstStyle>
          <a:p>
            <a:endParaRPr lang="en-US" dirty="0"/>
          </a:p>
        </p:txBody>
      </p:sp>
      <p:sp>
        <p:nvSpPr>
          <p:cNvPr id="14" name="Slide Number Placeholder 13"/>
          <p:cNvSpPr>
            <a:spLocks noGrp="1"/>
          </p:cNvSpPr>
          <p:nvPr>
            <p:ph type="sldNum" sz="quarter" idx="13"/>
          </p:nvPr>
        </p:nvSpPr>
        <p:spPr/>
        <p:txBody>
          <a:bodyPr/>
          <a:lstStyle>
            <a:lvl1pPr>
              <a:defRPr b="0" i="0"/>
            </a:lvl1p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2"/>
            <a:ext cx="10898107" cy="611449"/>
          </a:xfrm>
          <a:prstGeom prst="rect">
            <a:avLst/>
          </a:prstGeom>
        </p:spPr>
        <p:txBody>
          <a:bodyPr anchor="b">
            <a:noAutofit/>
          </a:bodyPr>
          <a:lstStyle>
            <a:lvl1pPr>
              <a:defRPr sz="4800" b="0" i="0">
                <a:latin typeface="Garamond" panose="02020404030301010803" pitchFamily="18" charset="0"/>
                <a:ea typeface="Helvetica Neue" panose="02000503000000020004" pitchFamily="2" charset="0"/>
                <a:cs typeface="Arial" panose="020B0604020202020204" pitchFamily="34" charset="0"/>
              </a:defRPr>
            </a:lvl1pPr>
          </a:lstStyle>
          <a:p>
            <a:r>
              <a:rPr lang="en-US" dirty="0"/>
              <a:t>Slide Title Here</a:t>
            </a:r>
          </a:p>
        </p:txBody>
      </p:sp>
      <p:sp>
        <p:nvSpPr>
          <p:cNvPr id="12" name="Text Placeholder 3"/>
          <p:cNvSpPr>
            <a:spLocks noGrp="1"/>
          </p:cNvSpPr>
          <p:nvPr>
            <p:ph type="body" sz="quarter" idx="15" hasCustomPrompt="1"/>
          </p:nvPr>
        </p:nvSpPr>
        <p:spPr>
          <a:xfrm>
            <a:off x="609603" y="927656"/>
            <a:ext cx="10893285" cy="446529"/>
          </a:xfrm>
          <a:prstGeom prst="rect">
            <a:avLst/>
          </a:prstGeom>
        </p:spPr>
        <p:txBody>
          <a:bodyPr>
            <a:noAutofit/>
          </a:bodyPr>
          <a:lstStyle>
            <a:lvl1pPr marL="0" indent="0">
              <a:lnSpc>
                <a:spcPct val="100000"/>
              </a:lnSpc>
              <a:buNone/>
              <a:defRPr sz="2400" b="0" i="0">
                <a:latin typeface="Arial" panose="020B0604020202020204" pitchFamily="34" charset="0"/>
              </a:defRPr>
            </a:lvl1pPr>
            <a:lvl2pPr marL="306900" indent="0">
              <a:lnSpc>
                <a:spcPct val="100000"/>
              </a:lnSpc>
              <a:buNone/>
              <a:defRPr i="1">
                <a:latin typeface="+mn-lt"/>
              </a:defRPr>
            </a:lvl2pPr>
            <a:lvl3pPr marL="687881" indent="0">
              <a:lnSpc>
                <a:spcPct val="100000"/>
              </a:lnSpc>
              <a:buNone/>
              <a:defRPr i="1">
                <a:latin typeface="+mn-lt"/>
              </a:defRPr>
            </a:lvl3pPr>
            <a:lvl4pPr marL="1066747" indent="0">
              <a:lnSpc>
                <a:spcPct val="100000"/>
              </a:lnSpc>
              <a:buNone/>
              <a:defRPr i="1">
                <a:latin typeface="+mn-lt"/>
              </a:defRPr>
            </a:lvl4pPr>
            <a:lvl5pPr marL="1447728"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609233"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6387182" y="1894326"/>
            <a:ext cx="5102453" cy="3804111"/>
          </a:xfrm>
          <a:prstGeom prst="rect">
            <a:avLst/>
          </a:prstGeom>
        </p:spPr>
        <p:txBody>
          <a:bodyPr/>
          <a:lstStyle>
            <a:lvl1pPr>
              <a:buClr>
                <a:schemeClr val="accent1"/>
              </a:buClr>
              <a:defRPr b="0" i="0"/>
            </a:lvl1pPr>
            <a:lvl2pPr>
              <a:buClr>
                <a:schemeClr val="accent1"/>
              </a:buClr>
              <a:defRPr b="0" i="0"/>
            </a:lvl2pPr>
            <a:lvl3pPr>
              <a:buClr>
                <a:schemeClr val="accent1"/>
              </a:buClr>
              <a:defRPr b="0" i="0"/>
            </a:lvl3pPr>
            <a:lvl4pPr>
              <a:buClr>
                <a:schemeClr val="accent1"/>
              </a:buClr>
              <a:defRPr b="0" i="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310092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1"/>
                </a:solidFill>
                <a:latin typeface="Arial" panose="020B0604020202020204" pitchFamily="34" charset="0"/>
              </a:defRPr>
            </a:lvl1pPr>
          </a:lstStyle>
          <a:p>
            <a:pPr lvl="0"/>
            <a:r>
              <a:rPr lang="en-US" dirty="0"/>
              <a:t>Author’s Name</a:t>
            </a:r>
          </a:p>
        </p:txBody>
      </p:sp>
      <p:sp>
        <p:nvSpPr>
          <p:cNvPr id="13" name="Rectangle 12"/>
          <p:cNvSpPr/>
          <p:nvPr userDrawn="1"/>
        </p:nvSpPr>
        <p:spPr bwMode="auto">
          <a:xfrm>
            <a:off x="662608" y="3"/>
            <a:ext cx="1431235" cy="1577005"/>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1"/>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5369518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2"/>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2"/>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3128902931"/>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8" y="1908315"/>
            <a:ext cx="10972431" cy="2809461"/>
          </a:xfrm>
          <a:prstGeom prst="rect">
            <a:avLst/>
          </a:prstGeom>
        </p:spPr>
        <p:txBody>
          <a:bodyPr anchor="ctr" anchorCtr="0">
            <a:normAutofit/>
          </a:bodyPr>
          <a:lstStyle>
            <a:lvl1pPr marL="0" indent="0">
              <a:lnSpc>
                <a:spcPct val="100000"/>
              </a:lnSpc>
              <a:buNone/>
              <a:defRPr sz="3733" b="0" i="0" baseline="0">
                <a:latin typeface="Arial" panose="020B0604020202020204" pitchFamily="34" charset="0"/>
                <a:ea typeface="Helvetica Neue" panose="02000503000000020004" pitchFamily="2" charset="0"/>
                <a:cs typeface="Arial" panose="020B0604020202020204" pitchFamily="34" charset="0"/>
              </a:defRPr>
            </a:lvl1pPr>
            <a:lvl2pPr marL="306900" indent="0">
              <a:buNone/>
              <a:defRPr>
                <a:latin typeface="+mn-lt"/>
              </a:defRPr>
            </a:lvl2pPr>
            <a:lvl3pPr marL="687881" indent="0">
              <a:buNone/>
              <a:defRPr>
                <a:latin typeface="+mn-lt"/>
              </a:defRPr>
            </a:lvl3pPr>
            <a:lvl4pPr marL="1066747" indent="0">
              <a:buNone/>
              <a:defRPr>
                <a:latin typeface="+mn-lt"/>
              </a:defRPr>
            </a:lvl4pPr>
            <a:lvl5pPr marL="1447728"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662608" y="3"/>
            <a:ext cx="1431235" cy="157700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rgbClr val="90BD31"/>
              </a:solidFill>
              <a:latin typeface="Arial" panose="020B0604020202020204" pitchFamily="34" charset="0"/>
            </a:endParaRPr>
          </a:p>
        </p:txBody>
      </p:sp>
      <p:sp>
        <p:nvSpPr>
          <p:cNvPr id="12" name="TextBox 11"/>
          <p:cNvSpPr txBox="1"/>
          <p:nvPr userDrawn="1"/>
        </p:nvSpPr>
        <p:spPr bwMode="auto">
          <a:xfrm>
            <a:off x="579506" y="0"/>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0" i="0" dirty="0">
                <a:solidFill>
                  <a:schemeClr val="bg2"/>
                </a:solidFill>
                <a:latin typeface="Arial" panose="020B0604020202020204" pitchFamily="34" charset="0"/>
              </a:rPr>
              <a:t>“</a:t>
            </a:r>
          </a:p>
        </p:txBody>
      </p:sp>
      <p:sp>
        <p:nvSpPr>
          <p:cNvPr id="10" name="Text Placeholder 13"/>
          <p:cNvSpPr>
            <a:spLocks noGrp="1"/>
          </p:cNvSpPr>
          <p:nvPr>
            <p:ph type="body" sz="quarter" idx="14" hasCustomPrompt="1"/>
          </p:nvPr>
        </p:nvSpPr>
        <p:spPr>
          <a:xfrm>
            <a:off x="596899" y="4929106"/>
            <a:ext cx="8685277" cy="573905"/>
          </a:xfrm>
          <a:prstGeom prst="rect">
            <a:avLst/>
          </a:prstGeom>
        </p:spPr>
        <p:txBody>
          <a:bodyPr>
            <a:normAutofit/>
          </a:bodyPr>
          <a:lstStyle>
            <a:lvl1pPr marL="0" indent="0">
              <a:lnSpc>
                <a:spcPct val="100000"/>
              </a:lnSpc>
              <a:buNone/>
              <a:defRPr sz="2400" b="0" i="0">
                <a:solidFill>
                  <a:schemeClr val="accent3"/>
                </a:solidFill>
                <a:latin typeface="Arial" panose="020B0604020202020204" pitchFamily="34" charset="0"/>
              </a:defRPr>
            </a:lvl1pPr>
          </a:lstStyle>
          <a:p>
            <a:pPr lvl="0"/>
            <a:r>
              <a:rPr lang="en-US" dirty="0"/>
              <a:t>Author’s Name</a:t>
            </a:r>
          </a:p>
        </p:txBody>
      </p:sp>
      <p:sp>
        <p:nvSpPr>
          <p:cNvPr id="11" name="Text Placeholder 13"/>
          <p:cNvSpPr>
            <a:spLocks noGrp="1"/>
          </p:cNvSpPr>
          <p:nvPr>
            <p:ph type="body" sz="quarter" idx="15" hasCustomPrompt="1"/>
          </p:nvPr>
        </p:nvSpPr>
        <p:spPr>
          <a:xfrm>
            <a:off x="596899" y="5307938"/>
            <a:ext cx="8685277" cy="587916"/>
          </a:xfrm>
          <a:prstGeom prst="rect">
            <a:avLst/>
          </a:prstGeom>
        </p:spPr>
        <p:txBody>
          <a:bodyPr>
            <a:normAutofit/>
          </a:bodyPr>
          <a:lstStyle>
            <a:lvl1pPr marL="0" indent="0">
              <a:lnSpc>
                <a:spcPts val="2667"/>
              </a:lnSpc>
              <a:buNone/>
              <a:defRPr sz="2400" b="0" i="0" baseline="0">
                <a:solidFill>
                  <a:schemeClr val="accent3"/>
                </a:solidFill>
                <a:latin typeface="Arial" panose="020B0604020202020204" pitchFamily="34" charset="0"/>
              </a:defRPr>
            </a:lvl1pPr>
          </a:lstStyle>
          <a:p>
            <a:pPr lvl="0"/>
            <a:r>
              <a:rPr lang="en-US" dirty="0"/>
              <a:t>Position Title</a:t>
            </a:r>
          </a:p>
        </p:txBody>
      </p:sp>
    </p:spTree>
    <p:extLst>
      <p:ext uri="{BB962C8B-B14F-4D97-AF65-F5344CB8AC3E}">
        <p14:creationId xmlns:p14="http://schemas.microsoft.com/office/powerpoint/2010/main" val="928105911"/>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91175AD-5EC8-6C49-8218-F38BDE3E8622}"/>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552" t="35459" r="2030" b="-21848"/>
          <a:stretch/>
        </p:blipFill>
        <p:spPr>
          <a:xfrm rot="5400000">
            <a:off x="3496733" y="-1837265"/>
            <a:ext cx="6858000" cy="10532533"/>
          </a:xfrm>
          <a:prstGeom prst="rect">
            <a:avLst/>
          </a:prstGeom>
        </p:spPr>
      </p:pic>
      <p:sp>
        <p:nvSpPr>
          <p:cNvPr id="14" name="Rectangle 13"/>
          <p:cNvSpPr/>
          <p:nvPr userDrawn="1"/>
        </p:nvSpPr>
        <p:spPr bwMode="auto">
          <a:xfrm>
            <a:off x="3" y="2363626"/>
            <a:ext cx="9402305" cy="1881809"/>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sp>
        <p:nvSpPr>
          <p:cNvPr id="15" name="Title 15"/>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cxnSp>
        <p:nvCxnSpPr>
          <p:cNvPr id="7" name="Straight Connector 6">
            <a:extLst>
              <a:ext uri="{FF2B5EF4-FFF2-40B4-BE49-F238E27FC236}">
                <a16:creationId xmlns:a16="http://schemas.microsoft.com/office/drawing/2014/main" id="{62CCB472-92BE-5E48-80A6-FC260AA96B83}"/>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8" name="Freeform 77">
            <a:extLst>
              <a:ext uri="{FF2B5EF4-FFF2-40B4-BE49-F238E27FC236}">
                <a16:creationId xmlns:a16="http://schemas.microsoft.com/office/drawing/2014/main" id="{4ABB29B8-DCAF-7B40-9E52-219D904D83D6}"/>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Tree>
    <p:extLst>
      <p:ext uri="{BB962C8B-B14F-4D97-AF65-F5344CB8AC3E}">
        <p14:creationId xmlns:p14="http://schemas.microsoft.com/office/powerpoint/2010/main" val="110390928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452C1D42-AAA3-B04E-A034-F13587860331}"/>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 uri="{96DAC541-7B7A-43D3-8B79-37D633B846F1}">
                <asvg:svgBlip xmlns:asvg="http://schemas.microsoft.com/office/drawing/2016/SVG/main" r:embed="rId3"/>
              </a:ext>
            </a:extLst>
          </a:blip>
          <a:srcRect l="-11183" t="13403" r="10781" b="31145"/>
          <a:stretch/>
        </p:blipFill>
        <p:spPr>
          <a:xfrm>
            <a:off x="-423333" y="-326883"/>
            <a:ext cx="12615333" cy="6858003"/>
          </a:xfrm>
          <a:prstGeom prst="rect">
            <a:avLst/>
          </a:prstGeom>
        </p:spPr>
      </p:pic>
      <p:sp>
        <p:nvSpPr>
          <p:cNvPr id="6" name="Rectangle 5"/>
          <p:cNvSpPr/>
          <p:nvPr userDrawn="1"/>
        </p:nvSpPr>
        <p:spPr bwMode="auto">
          <a:xfrm>
            <a:off x="3" y="2363626"/>
            <a:ext cx="9402305" cy="1881809"/>
          </a:xfrm>
          <a:prstGeom prst="rect">
            <a:avLst/>
          </a:prstGeom>
          <a:solidFill>
            <a:srgbClr val="18A3AC"/>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E01C639F-F884-C946-B140-A9518C6FB9A8}"/>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08B3EA4E-B6EE-2549-8EB7-C25BC2142E7C}"/>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2" name="Title 15">
            <a:extLst>
              <a:ext uri="{FF2B5EF4-FFF2-40B4-BE49-F238E27FC236}">
                <a16:creationId xmlns:a16="http://schemas.microsoft.com/office/drawing/2014/main" id="{013E3FCC-D96C-D344-BBA3-51BB23D2A0F4}"/>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404802113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25788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88447-026C-8740-AB11-4D9C4007C669}"/>
              </a:ext>
            </a:extLst>
          </p:cNvPr>
          <p:cNvPicPr>
            <a:picLocks noChangeAspect="1"/>
          </p:cNvPicPr>
          <p:nvPr userDrawn="1"/>
        </p:nvPicPr>
        <p:blipFill rotWithShape="1">
          <a:blip r:embed="rId2" cstate="screen">
            <a:alphaModFix amt="40000"/>
            <a:extLst>
              <a:ext uri="{28A0092B-C50C-407E-A947-70E740481C1C}">
                <a14:useLocalDpi xmlns:a14="http://schemas.microsoft.com/office/drawing/2010/main"/>
              </a:ext>
            </a:extLst>
          </a:blip>
          <a:srcRect l="14414"/>
          <a:stretch/>
        </p:blipFill>
        <p:spPr>
          <a:xfrm>
            <a:off x="0" y="534826"/>
            <a:ext cx="12192000" cy="2365425"/>
          </a:xfrm>
          <a:prstGeom prst="rect">
            <a:avLst/>
          </a:prstGeom>
        </p:spPr>
      </p:pic>
      <p:sp>
        <p:nvSpPr>
          <p:cNvPr id="6" name="Rectangle 5"/>
          <p:cNvSpPr/>
          <p:nvPr userDrawn="1"/>
        </p:nvSpPr>
        <p:spPr bwMode="auto">
          <a:xfrm>
            <a:off x="3" y="2363626"/>
            <a:ext cx="9402305" cy="1881809"/>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2133" b="0" i="0" dirty="0" err="1">
              <a:solidFill>
                <a:schemeClr val="bg1"/>
              </a:solidFill>
              <a:latin typeface="Arial" panose="020B0604020202020204" pitchFamily="34" charset="0"/>
            </a:endParaRPr>
          </a:p>
        </p:txBody>
      </p:sp>
      <p:sp>
        <p:nvSpPr>
          <p:cNvPr id="4" name="Footer Placeholder 3"/>
          <p:cNvSpPr>
            <a:spLocks noGrp="1"/>
          </p:cNvSpPr>
          <p:nvPr>
            <p:ph type="ftr" sz="quarter" idx="11"/>
          </p:nvPr>
        </p:nvSpPr>
        <p:spPr/>
        <p:txBody>
          <a:bodyPr/>
          <a:lstStyle>
            <a:lvl1pPr>
              <a:defRPr b="0" i="0"/>
            </a:lvl1pPr>
          </a:lstStyle>
          <a:p>
            <a:endParaRPr lang="en-US" dirty="0"/>
          </a:p>
        </p:txBody>
      </p:sp>
      <p:sp>
        <p:nvSpPr>
          <p:cNvPr id="5" name="Slide Number Placeholder 4"/>
          <p:cNvSpPr>
            <a:spLocks noGrp="1"/>
          </p:cNvSpPr>
          <p:nvPr>
            <p:ph type="sldNum" sz="quarter" idx="12"/>
          </p:nvPr>
        </p:nvSpPr>
        <p:spPr/>
        <p:txBody>
          <a:bodyPr/>
          <a:lstStyle>
            <a:lvl1pPr>
              <a:defRPr b="0" i="0"/>
            </a:lvl1pPr>
          </a:lstStyle>
          <a:p>
            <a:fld id="{7BCC8D0D-EAEC-449D-9161-023DFF90F2E2}" type="slidenum">
              <a:rPr lang="en-US" smtClean="0"/>
              <a:pPr/>
              <a:t>‹#›</a:t>
            </a:fld>
            <a:endParaRPr lang="en-US" dirty="0"/>
          </a:p>
        </p:txBody>
      </p:sp>
      <p:cxnSp>
        <p:nvCxnSpPr>
          <p:cNvPr id="9" name="Straight Connector 8">
            <a:extLst>
              <a:ext uri="{FF2B5EF4-FFF2-40B4-BE49-F238E27FC236}">
                <a16:creationId xmlns:a16="http://schemas.microsoft.com/office/drawing/2014/main" id="{7AB58095-3588-1A4E-B981-253E9F1A1AEC}"/>
              </a:ext>
            </a:extLst>
          </p:cNvPr>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0" name="Freeform 77">
            <a:extLst>
              <a:ext uri="{FF2B5EF4-FFF2-40B4-BE49-F238E27FC236}">
                <a16:creationId xmlns:a16="http://schemas.microsoft.com/office/drawing/2014/main" id="{81C2D974-A2EE-E349-AD5D-00B5C62A8CB7}"/>
              </a:ext>
            </a:extLst>
          </p:cNvPr>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1" name="Title 15">
            <a:extLst>
              <a:ext uri="{FF2B5EF4-FFF2-40B4-BE49-F238E27FC236}">
                <a16:creationId xmlns:a16="http://schemas.microsoft.com/office/drawing/2014/main" id="{18DED201-C78F-0E4A-B63C-520004DA73BE}"/>
              </a:ext>
            </a:extLst>
          </p:cNvPr>
          <p:cNvSpPr>
            <a:spLocks noGrp="1"/>
          </p:cNvSpPr>
          <p:nvPr>
            <p:ph type="title" hasCustomPrompt="1"/>
          </p:nvPr>
        </p:nvSpPr>
        <p:spPr>
          <a:xfrm>
            <a:off x="604780" y="2559253"/>
            <a:ext cx="8580549" cy="1477195"/>
          </a:xfrm>
          <a:prstGeom prst="rect">
            <a:avLst/>
          </a:prstGeom>
        </p:spPr>
        <p:txBody>
          <a:bodyPr anchor="ctr">
            <a:noAutofit/>
          </a:bodyPr>
          <a:lstStyle>
            <a:lvl1pPr>
              <a:defRPr sz="4800" b="0" i="0" baseline="0">
                <a:solidFill>
                  <a:schemeClr val="bg1"/>
                </a:solidFill>
                <a:latin typeface="Garamond" panose="02020404030301010803" pitchFamily="18" charset="0"/>
                <a:ea typeface="Helvetica Neue" panose="02000503000000020004" pitchFamily="2" charset="0"/>
                <a:cs typeface="Arial" panose="020B0604020202020204" pitchFamily="34" charset="0"/>
              </a:defRPr>
            </a:lvl1pPr>
          </a:lstStyle>
          <a:p>
            <a:r>
              <a:rPr lang="en-US" dirty="0"/>
              <a:t>Section Header Here</a:t>
            </a:r>
          </a:p>
        </p:txBody>
      </p:sp>
    </p:spTree>
    <p:extLst>
      <p:ext uri="{BB962C8B-B14F-4D97-AF65-F5344CB8AC3E}">
        <p14:creationId xmlns:p14="http://schemas.microsoft.com/office/powerpoint/2010/main" val="2040071373"/>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1199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4" name="Picture 41"/>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invGray">
          <a:xfrm>
            <a:off x="5153582" y="2715240"/>
            <a:ext cx="2094721" cy="135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48704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172533" y="2513068"/>
            <a:ext cx="1831867" cy="1831867"/>
          </a:xfrm>
          <a:prstGeom prst="rect">
            <a:avLst/>
          </a:prstGeom>
        </p:spPr>
      </p:pic>
    </p:spTree>
    <p:extLst>
      <p:ext uri="{BB962C8B-B14F-4D97-AF65-F5344CB8AC3E}">
        <p14:creationId xmlns:p14="http://schemas.microsoft.com/office/powerpoint/2010/main" val="1756009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199440" y="1"/>
            <a:ext cx="3992560" cy="2687339"/>
          </a:xfrm>
          <a:prstGeom prst="rect">
            <a:avLst/>
          </a:prstGeom>
        </p:spPr>
      </p:pic>
      <p:pic>
        <p:nvPicPr>
          <p:cNvPr id="2" name="Picture 1">
            <a:extLst>
              <a:ext uri="{FF2B5EF4-FFF2-40B4-BE49-F238E27FC236}">
                <a16:creationId xmlns:a16="http://schemas.microsoft.com/office/drawing/2014/main" id="{9A1E061F-A72A-5142-8A32-D6BACF33C6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 y="193193"/>
            <a:ext cx="8199439" cy="1361512"/>
          </a:xfrm>
          <a:prstGeom prst="rect">
            <a:avLst/>
          </a:prstGeom>
        </p:spPr>
      </p:pic>
      <p:pic>
        <p:nvPicPr>
          <p:cNvPr id="8" name="Picture 7">
            <a:extLst>
              <a:ext uri="{FF2B5EF4-FFF2-40B4-BE49-F238E27FC236}">
                <a16:creationId xmlns:a16="http://schemas.microsoft.com/office/drawing/2014/main" id="{B6B44D79-B0F4-1A43-9BD5-09FD9E662AC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8" y="2687340"/>
            <a:ext cx="2153917" cy="2153917"/>
          </a:xfrm>
          <a:prstGeom prst="rect">
            <a:avLst/>
          </a:prstGeom>
        </p:spPr>
      </p:pic>
    </p:spTree>
    <p:extLst>
      <p:ext uri="{BB962C8B-B14F-4D97-AF65-F5344CB8AC3E}">
        <p14:creationId xmlns:p14="http://schemas.microsoft.com/office/powerpoint/2010/main" val="36273971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Closing – Mt. Z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C66F05B-DFA4-6F48-B676-F50E7C038154}"/>
              </a:ext>
            </a:extLst>
          </p:cNvPr>
          <p:cNvSpPr/>
          <p:nvPr userDrawn="1"/>
        </p:nvSpPr>
        <p:spPr bwMode="auto">
          <a:xfrm>
            <a:off x="8199442" y="2194560"/>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7" name="Rectangle 6">
            <a:extLst>
              <a:ext uri="{FF2B5EF4-FFF2-40B4-BE49-F238E27FC236}">
                <a16:creationId xmlns:a16="http://schemas.microsoft.com/office/drawing/2014/main" id="{94494DF8-84C9-4641-9876-C01FAA2F1677}"/>
              </a:ext>
            </a:extLst>
          </p:cNvPr>
          <p:cNvSpPr/>
          <p:nvPr userDrawn="1"/>
        </p:nvSpPr>
        <p:spPr bwMode="auto">
          <a:xfrm>
            <a:off x="3" y="0"/>
            <a:ext cx="8199439"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3" name="Picture 12">
            <a:extLst>
              <a:ext uri="{FF2B5EF4-FFF2-40B4-BE49-F238E27FC236}">
                <a16:creationId xmlns:a16="http://schemas.microsoft.com/office/drawing/2014/main" id="{EB73C1E6-BC68-894B-BFA0-E9C181FA15C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199440" y="12549"/>
            <a:ext cx="3992560" cy="2662244"/>
          </a:xfrm>
          <a:prstGeom prst="rect">
            <a:avLst/>
          </a:prstGeom>
        </p:spPr>
      </p:pic>
      <p:pic>
        <p:nvPicPr>
          <p:cNvPr id="14" name="Picture 13">
            <a:extLst>
              <a:ext uri="{FF2B5EF4-FFF2-40B4-BE49-F238E27FC236}">
                <a16:creationId xmlns:a16="http://schemas.microsoft.com/office/drawing/2014/main" id="{4AD4098B-43D5-4B4E-A524-530B7E386F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1851932"/>
            <a:ext cx="8199436" cy="5006069"/>
          </a:xfrm>
          <a:prstGeom prst="rect">
            <a:avLst/>
          </a:prstGeom>
        </p:spPr>
      </p:pic>
      <p:pic>
        <p:nvPicPr>
          <p:cNvPr id="10" name="Picture 9">
            <a:extLst>
              <a:ext uri="{FF2B5EF4-FFF2-40B4-BE49-F238E27FC236}">
                <a16:creationId xmlns:a16="http://schemas.microsoft.com/office/drawing/2014/main" id="{EA44FD6C-4722-4647-8824-7BD62CB4991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199436" y="2659757"/>
            <a:ext cx="2153920" cy="2153920"/>
          </a:xfrm>
          <a:prstGeom prst="rect">
            <a:avLst/>
          </a:prstGeom>
          <a:solidFill>
            <a:schemeClr val="accent1"/>
          </a:solidFill>
        </p:spPr>
      </p:pic>
      <p:pic>
        <p:nvPicPr>
          <p:cNvPr id="15" name="Graphic 14">
            <a:extLst>
              <a:ext uri="{FF2B5EF4-FFF2-40B4-BE49-F238E27FC236}">
                <a16:creationId xmlns:a16="http://schemas.microsoft.com/office/drawing/2014/main" id="{A81F62F8-022A-8040-9203-343FE92FDB09}"/>
              </a:ext>
            </a:extLst>
          </p:cNvPr>
          <p:cNvPicPr>
            <a:picLocks noChangeAspect="1"/>
          </p:cNvPicPr>
          <p:nvPr userDrawn="1"/>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35407" b="39964"/>
          <a:stretch/>
        </p:blipFill>
        <p:spPr>
          <a:xfrm>
            <a:off x="-1325089" y="1"/>
            <a:ext cx="9524528" cy="1851932"/>
          </a:xfrm>
          <a:prstGeom prst="rect">
            <a:avLst/>
          </a:prstGeom>
        </p:spPr>
      </p:pic>
    </p:spTree>
    <p:extLst>
      <p:ext uri="{BB962C8B-B14F-4D97-AF65-F5344CB8AC3E}">
        <p14:creationId xmlns:p14="http://schemas.microsoft.com/office/powerpoint/2010/main" val="202381708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FBE2C-79B3-0741-8C4F-E79579E3B5C3}"/>
              </a:ext>
            </a:extLst>
          </p:cNvPr>
          <p:cNvSpPr/>
          <p:nvPr userDrawn="1"/>
        </p:nvSpPr>
        <p:spPr bwMode="auto">
          <a:xfrm>
            <a:off x="1" y="2194561"/>
            <a:ext cx="3992561" cy="4663440"/>
          </a:xfrm>
          <a:prstGeom prst="rect">
            <a:avLst/>
          </a:prstGeom>
          <a:solidFill>
            <a:schemeClr val="accent1"/>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7CBA96EE-AE7F-9D47-80E0-948746F73CBD}"/>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1" name="Picture 10">
            <a:extLst>
              <a:ext uri="{FF2B5EF4-FFF2-40B4-BE49-F238E27FC236}">
                <a16:creationId xmlns:a16="http://schemas.microsoft.com/office/drawing/2014/main" id="{4508378B-0C89-E14E-8069-2034FF2D0F2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3" y="1"/>
            <a:ext cx="3680812" cy="2687339"/>
          </a:xfrm>
          <a:prstGeom prst="rect">
            <a:avLst/>
          </a:prstGeom>
        </p:spPr>
      </p:pic>
      <p:pic>
        <p:nvPicPr>
          <p:cNvPr id="13" name="Picture 12">
            <a:extLst>
              <a:ext uri="{FF2B5EF4-FFF2-40B4-BE49-F238E27FC236}">
                <a16:creationId xmlns:a16="http://schemas.microsoft.com/office/drawing/2014/main" id="{A98C622B-BC71-0F4D-ACEB-367F089BDF4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14" name="Picture 13">
            <a:extLst>
              <a:ext uri="{FF2B5EF4-FFF2-40B4-BE49-F238E27FC236}">
                <a16:creationId xmlns:a16="http://schemas.microsoft.com/office/drawing/2014/main" id="{FC4AB437-D405-6C43-9FA5-FD5F04163FC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pic>
        <p:nvPicPr>
          <p:cNvPr id="2" name="Picture 1">
            <a:extLst>
              <a:ext uri="{FF2B5EF4-FFF2-40B4-BE49-F238E27FC236}">
                <a16:creationId xmlns:a16="http://schemas.microsoft.com/office/drawing/2014/main" id="{2A46CC52-4A32-374A-BF1E-0FA06087FD5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2454" t="5935" r="2464" b="11182"/>
          <a:stretch/>
        </p:blipFill>
        <p:spPr>
          <a:xfrm>
            <a:off x="3674855" y="40643"/>
            <a:ext cx="8517148" cy="1635756"/>
          </a:xfrm>
          <a:prstGeom prst="rect">
            <a:avLst/>
          </a:prstGeom>
        </p:spPr>
      </p:pic>
    </p:spTree>
    <p:extLst>
      <p:ext uri="{BB962C8B-B14F-4D97-AF65-F5344CB8AC3E}">
        <p14:creationId xmlns:p14="http://schemas.microsoft.com/office/powerpoint/2010/main" val="9426378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A4FBBD5-5854-194C-9766-1823F3F5452C}"/>
              </a:ext>
            </a:extLst>
          </p:cNvPr>
          <p:cNvSpPr/>
          <p:nvPr userDrawn="1"/>
        </p:nvSpPr>
        <p:spPr bwMode="auto">
          <a:xfrm>
            <a:off x="1" y="2194561"/>
            <a:ext cx="3992561" cy="4663440"/>
          </a:xfrm>
          <a:prstGeom prst="rect">
            <a:avLst/>
          </a:prstGeom>
          <a:solidFill>
            <a:schemeClr val="accent2"/>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sp>
        <p:nvSpPr>
          <p:cNvPr id="6" name="Rectangle 5">
            <a:extLst>
              <a:ext uri="{FF2B5EF4-FFF2-40B4-BE49-F238E27FC236}">
                <a16:creationId xmlns:a16="http://schemas.microsoft.com/office/drawing/2014/main" id="{FEB282E7-F7BC-5A48-9E5F-4ECBFDF952A0}"/>
              </a:ext>
            </a:extLst>
          </p:cNvPr>
          <p:cNvSpPr/>
          <p:nvPr userDrawn="1"/>
        </p:nvSpPr>
        <p:spPr bwMode="auto">
          <a:xfrm>
            <a:off x="3675677" y="0"/>
            <a:ext cx="8516327" cy="2194560"/>
          </a:xfrm>
          <a:prstGeom prst="rect">
            <a:avLst/>
          </a:prstGeom>
          <a:solidFill>
            <a:schemeClr val="bg1">
              <a:lumMod val="95000"/>
            </a:schemeClr>
          </a:solidFill>
          <a:ln w="19050" algn="ctr">
            <a:noFill/>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pic>
        <p:nvPicPr>
          <p:cNvPr id="10" name="Picture 9">
            <a:extLst>
              <a:ext uri="{FF2B5EF4-FFF2-40B4-BE49-F238E27FC236}">
                <a16:creationId xmlns:a16="http://schemas.microsoft.com/office/drawing/2014/main" id="{21C94893-0820-A743-86A6-BDEB411A723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3675671" cy="2687339"/>
          </a:xfrm>
          <a:prstGeom prst="rect">
            <a:avLst/>
          </a:prstGeom>
        </p:spPr>
      </p:pic>
      <p:pic>
        <p:nvPicPr>
          <p:cNvPr id="11" name="Picture 10">
            <a:extLst>
              <a:ext uri="{FF2B5EF4-FFF2-40B4-BE49-F238E27FC236}">
                <a16:creationId xmlns:a16="http://schemas.microsoft.com/office/drawing/2014/main" id="{1412EA7E-47D5-4248-9461-6049F4FA2F3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675672" y="1676402"/>
            <a:ext cx="8516328" cy="5181599"/>
          </a:xfrm>
          <a:prstGeom prst="rect">
            <a:avLst/>
          </a:prstGeom>
        </p:spPr>
      </p:pic>
      <p:pic>
        <p:nvPicPr>
          <p:cNvPr id="9" name="Graphic 8">
            <a:extLst>
              <a:ext uri="{FF2B5EF4-FFF2-40B4-BE49-F238E27FC236}">
                <a16:creationId xmlns:a16="http://schemas.microsoft.com/office/drawing/2014/main" id="{21F1DBF9-E6D2-EC49-80D7-6EE1B776A50D}"/>
              </a:ext>
            </a:extLst>
          </p:cNvPr>
          <p:cNvPicPr>
            <a:picLocks noChangeAspect="1"/>
          </p:cNvPicPr>
          <p:nvPr userDrawn="1"/>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37974" b="37397"/>
          <a:stretch/>
        </p:blipFill>
        <p:spPr>
          <a:xfrm>
            <a:off x="3674853" y="20340"/>
            <a:ext cx="8517147" cy="1656059"/>
          </a:xfrm>
          <a:prstGeom prst="rect">
            <a:avLst/>
          </a:prstGeom>
        </p:spPr>
      </p:pic>
      <p:pic>
        <p:nvPicPr>
          <p:cNvPr id="13" name="Picture 12">
            <a:extLst>
              <a:ext uri="{FF2B5EF4-FFF2-40B4-BE49-F238E27FC236}">
                <a16:creationId xmlns:a16="http://schemas.microsoft.com/office/drawing/2014/main" id="{5656DF26-9AA1-AC46-9695-22DFD8CE98E3}"/>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520933" y="2687339"/>
            <a:ext cx="2153920" cy="2153920"/>
          </a:xfrm>
          <a:prstGeom prst="rect">
            <a:avLst/>
          </a:prstGeom>
          <a:solidFill>
            <a:schemeClr val="accent1"/>
          </a:solidFill>
        </p:spPr>
      </p:pic>
    </p:spTree>
    <p:extLst>
      <p:ext uri="{BB962C8B-B14F-4D97-AF65-F5344CB8AC3E}">
        <p14:creationId xmlns:p14="http://schemas.microsoft.com/office/powerpoint/2010/main" val="25200406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Header Slide - Research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D3159F-6312-409D-81E9-269B5B6CBA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8" y="3429002"/>
            <a:ext cx="10428631"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9225" y="5987683"/>
            <a:ext cx="3024951" cy="64830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4197319689"/>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Header Slide - DI ">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1046CD-8CB1-4DD1-850A-62F4120B7D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216"/>
            <a:ext cx="12192000" cy="57302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hasCustomPrompt="1"/>
          </p:nvPr>
        </p:nvSpPr>
        <p:spPr>
          <a:xfrm>
            <a:off x="627296" y="3429002"/>
            <a:ext cx="10400923"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3364" y="5827538"/>
            <a:ext cx="3613341" cy="951513"/>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798375252"/>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914909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Header Slide - SCTCTN">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latin typeface="+mj-lt"/>
            </a:endParaRPr>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mj-lt"/>
                <a:cs typeface="Calibri" panose="020F050202020403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604621" y="5898996"/>
            <a:ext cx="3363044" cy="843184"/>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86340796"/>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Header Slide - Cancer Institute">
    <p:bg>
      <p:bgPr>
        <a:solidFill>
          <a:schemeClr val="accent5"/>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5721740"/>
          </a:xfrm>
          <a:prstGeom prst="rect">
            <a:avLst/>
          </a:prstGeom>
        </p:spPr>
      </p:pic>
      <p:sp>
        <p:nvSpPr>
          <p:cNvPr id="7" name="Rectangle 6">
            <a:extLst>
              <a:ext uri="{FF2B5EF4-FFF2-40B4-BE49-F238E27FC236}">
                <a16:creationId xmlns:a16="http://schemas.microsoft.com/office/drawing/2014/main" id="{A03BF07A-FB7A-2847-8E78-24846A5DCB54}"/>
              </a:ext>
            </a:extLst>
          </p:cNvPr>
          <p:cNvSpPr/>
          <p:nvPr/>
        </p:nvSpPr>
        <p:spPr bwMode="white">
          <a:xfrm>
            <a:off x="0" y="5711844"/>
            <a:ext cx="12192000" cy="11461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Title 1"/>
          <p:cNvSpPr>
            <a:spLocks noGrp="1"/>
          </p:cNvSpPr>
          <p:nvPr>
            <p:ph type="ctrTitle"/>
          </p:nvPr>
        </p:nvSpPr>
        <p:spPr>
          <a:xfrm>
            <a:off x="627296" y="3429002"/>
            <a:ext cx="10158560" cy="1312387"/>
          </a:xfrm>
          <a:prstGeom prst="rect">
            <a:avLst/>
          </a:prstGeom>
        </p:spPr>
        <p:txBody>
          <a:bodyPr lIns="0" tIns="0" rIns="0" bIns="0" anchor="b" anchorCtr="0">
            <a:noAutofit/>
          </a:bodyPr>
          <a:lstStyle>
            <a:lvl1pPr algn="l">
              <a:lnSpc>
                <a:spcPct val="100000"/>
              </a:lnSpc>
              <a:defRPr sz="5800" b="1" kern="600" spc="-40"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4" name="Text Placeholder 15"/>
          <p:cNvSpPr>
            <a:spLocks noGrp="1"/>
          </p:cNvSpPr>
          <p:nvPr>
            <p:ph type="body" sz="quarter" idx="11" hasCustomPrompt="1"/>
          </p:nvPr>
        </p:nvSpPr>
        <p:spPr>
          <a:xfrm>
            <a:off x="627298" y="4922340"/>
            <a:ext cx="4548716" cy="683709"/>
          </a:xfrm>
        </p:spPr>
        <p:txBody>
          <a:bodyPr/>
          <a:lstStyle>
            <a:lvl1pPr marL="0" indent="0">
              <a:buNone/>
              <a:defRPr sz="2400">
                <a:solidFill>
                  <a:schemeClr val="bg1"/>
                </a:solidFill>
                <a:latin typeface="+mj-lt"/>
                <a:cs typeface="Calibri" panose="020F0502020204030204" pitchFamily="34" charset="0"/>
              </a:defRPr>
            </a:lvl1pPr>
            <a:lvl2pPr>
              <a:defRPr sz="2400">
                <a:latin typeface="+mn-lt"/>
              </a:defRPr>
            </a:lvl2pPr>
            <a:lvl3pPr>
              <a:defRPr sz="2400">
                <a:latin typeface="+mn-lt"/>
              </a:defRPr>
            </a:lvl3pPr>
            <a:lvl4pPr>
              <a:defRPr sz="2400">
                <a:latin typeface="+mn-lt"/>
              </a:defRPr>
            </a:lvl4pPr>
            <a:lvl5pPr>
              <a:defRPr sz="2400">
                <a:latin typeface="+mn-lt"/>
              </a:defRPr>
            </a:lvl5pPr>
          </a:lstStyle>
          <a:p>
            <a:pPr lvl="0"/>
            <a:r>
              <a:rPr lang="en-US" dirty="0"/>
              <a:t>Enter Department Name</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4388" y="5993714"/>
            <a:ext cx="3030304" cy="660343"/>
          </a:xfrm>
          <a:prstGeom prst="rect">
            <a:avLst/>
          </a:prstGeom>
        </p:spPr>
      </p:pic>
      <p:pic>
        <p:nvPicPr>
          <p:cNvPr id="2" name="Picture 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73309" y="6194785"/>
            <a:ext cx="1148971" cy="489848"/>
          </a:xfrm>
          <a:prstGeom prst="rect">
            <a:avLst/>
          </a:prstGeom>
        </p:spPr>
      </p:pic>
      <p:sp>
        <p:nvSpPr>
          <p:cNvPr id="12" name="Footer Placeholder 3">
            <a:extLst>
              <a:ext uri="{FF2B5EF4-FFF2-40B4-BE49-F238E27FC236}">
                <a16:creationId xmlns:a16="http://schemas.microsoft.com/office/drawing/2014/main" id="{2C0DC6FE-712E-8F4C-B335-D0C0A7ADA9C1}"/>
              </a:ext>
            </a:extLst>
          </p:cNvPr>
          <p:cNvSpPr txBox="1">
            <a:spLocks/>
          </p:cNvSpPr>
          <p:nvPr userDrawn="1"/>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spTree>
    <p:extLst>
      <p:ext uri="{BB962C8B-B14F-4D97-AF65-F5344CB8AC3E}">
        <p14:creationId xmlns:p14="http://schemas.microsoft.com/office/powerpoint/2010/main" val="278657028"/>
      </p:ext>
    </p:extLst>
  </p:cSld>
  <p:clrMapOvr>
    <a:masterClrMapping/>
  </p:clrMapOvr>
  <p:extLst>
    <p:ext uri="{DCECCB84-F9BA-43D5-87BE-67443E8EF086}">
      <p15:sldGuideLst xmlns:p15="http://schemas.microsoft.com/office/powerpoint/2012/main">
        <p15:guide id="1" pos="5120">
          <p15:clr>
            <a:srgbClr val="A4A3A4"/>
          </p15:clr>
        </p15:guide>
        <p15:guide id="2" orient="horz" pos="2880">
          <p15:clr>
            <a:srgbClr val="A4A3A4"/>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Left Gray Bar">
    <p:spTree>
      <p:nvGrpSpPr>
        <p:cNvPr id="1" name=""/>
        <p:cNvGrpSpPr/>
        <p:nvPr/>
      </p:nvGrpSpPr>
      <p:grpSpPr>
        <a:xfrm>
          <a:off x="0" y="0"/>
          <a:ext cx="0" cy="0"/>
          <a:chOff x="0" y="0"/>
          <a:chExt cx="0" cy="0"/>
        </a:xfrm>
      </p:grpSpPr>
      <p:sp>
        <p:nvSpPr>
          <p:cNvPr id="10" name="Rectangle 9"/>
          <p:cNvSpPr/>
          <p:nvPr/>
        </p:nvSpPr>
        <p:spPr bwMode="white">
          <a:xfrm flipH="1">
            <a:off x="2" y="1"/>
            <a:ext cx="4025348" cy="5981700"/>
          </a:xfrm>
          <a:prstGeom prst="rect">
            <a:avLst/>
          </a:prstGeom>
          <a:solidFill>
            <a:srgbClr val="63B1BA">
              <a:alpha val="90000"/>
            </a:srgb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0" marR="0" indent="0" algn="l" defTabSz="1219140" rtl="0" eaLnBrk="0" fontAlgn="base" latinLnBrk="0" hangingPunct="0">
              <a:lnSpc>
                <a:spcPct val="100000"/>
              </a:lnSpc>
              <a:spcBef>
                <a:spcPct val="0"/>
              </a:spcBef>
              <a:spcAft>
                <a:spcPct val="0"/>
              </a:spcAft>
              <a:buClrTx/>
              <a:buSzTx/>
              <a:buFontTx/>
              <a:buNone/>
              <a:tabLst/>
            </a:pPr>
            <a:endParaRPr kumimoji="0" lang="en-US" sz="1867"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3" name="Content Placeholder 12">
            <a:extLst>
              <a:ext uri="{FF2B5EF4-FFF2-40B4-BE49-F238E27FC236}">
                <a16:creationId xmlns:a16="http://schemas.microsoft.com/office/drawing/2014/main" id="{22349B43-504D-A04A-BEB5-7897B4FB56B6}"/>
              </a:ext>
            </a:extLst>
          </p:cNvPr>
          <p:cNvSpPr>
            <a:spLocks noGrp="1"/>
          </p:cNvSpPr>
          <p:nvPr>
            <p:ph sz="quarter" idx="14"/>
          </p:nvPr>
        </p:nvSpPr>
        <p:spPr>
          <a:xfrm>
            <a:off x="4572011" y="5741739"/>
            <a:ext cx="5902652" cy="198716"/>
          </a:xfrm>
          <a:prstGeom prst="rect">
            <a:avLst/>
          </a:prstGeom>
        </p:spPr>
        <p:txBody>
          <a:bodyPr lIns="0">
            <a:noAutofit/>
          </a:bodyPr>
          <a:lstStyle>
            <a:lvl1pPr marL="0" indent="0" algn="l">
              <a:buNone/>
              <a:defRPr lang="en-US" sz="900" b="0" i="0" u="none"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lvl="0"/>
            <a:r>
              <a:rPr lang="en-US" dirty="0"/>
              <a:t>Edit Master text styles</a:t>
            </a:r>
          </a:p>
        </p:txBody>
      </p:sp>
      <p:sp>
        <p:nvSpPr>
          <p:cNvPr id="17" name="Text Placeholder 2">
            <a:extLst>
              <a:ext uri="{FF2B5EF4-FFF2-40B4-BE49-F238E27FC236}">
                <a16:creationId xmlns:a16="http://schemas.microsoft.com/office/drawing/2014/main" id="{EDCA6F60-9518-AE47-BC29-77491BB95684}"/>
              </a:ext>
            </a:extLst>
          </p:cNvPr>
          <p:cNvSpPr>
            <a:spLocks noGrp="1"/>
          </p:cNvSpPr>
          <p:nvPr>
            <p:ph type="body" sz="quarter" idx="10"/>
          </p:nvPr>
        </p:nvSpPr>
        <p:spPr>
          <a:xfrm>
            <a:off x="4572003" y="634046"/>
            <a:ext cx="4602692" cy="509165"/>
          </a:xfrm>
          <a:prstGeom prst="rect">
            <a:avLst/>
          </a:prstGeom>
          <a:noFill/>
          <a:ln>
            <a:noFill/>
          </a:ln>
        </p:spPr>
        <p:txBody>
          <a:bodyPr wrap="square" lIns="0" anchor="b">
            <a:noAutofit/>
          </a:bodyPr>
          <a:lstStyle>
            <a:lvl1pPr marL="0" indent="0" algn="l" defTabSz="914377" rtl="0" eaLnBrk="1" latinLnBrk="0" hangingPunct="1">
              <a:buNone/>
              <a:defRPr lang="en-US" sz="2100" b="1" i="0" kern="1200" spc="0" baseline="0" dirty="0" smtClean="0">
                <a:solidFill>
                  <a:schemeClr val="tx1"/>
                </a:solidFill>
                <a:latin typeface="Arial" panose="020B0604020202020204" pitchFamily="34" charset="0"/>
                <a:ea typeface="Arial" panose="020B0604020202020204" pitchFamily="34" charset="0"/>
                <a:cs typeface="Arial" panose="020B0604020202020204" pitchFamily="34" charset="0"/>
              </a:defRPr>
            </a:lvl1pPr>
          </a:lstStyle>
          <a:p>
            <a:pPr marL="0" lvl="0" defTabSz="914377" latinLnBrk="0"/>
            <a:r>
              <a:rPr lang="en-US" dirty="0"/>
              <a:t>Edit Master text styles</a:t>
            </a:r>
          </a:p>
        </p:txBody>
      </p:sp>
      <p:sp>
        <p:nvSpPr>
          <p:cNvPr id="19" name="Text Placeholder 11">
            <a:extLst>
              <a:ext uri="{FF2B5EF4-FFF2-40B4-BE49-F238E27FC236}">
                <a16:creationId xmlns:a16="http://schemas.microsoft.com/office/drawing/2014/main" id="{511ED62E-3749-4E4B-A013-430125D8078C}"/>
              </a:ext>
            </a:extLst>
          </p:cNvPr>
          <p:cNvSpPr>
            <a:spLocks noGrp="1"/>
          </p:cNvSpPr>
          <p:nvPr>
            <p:ph type="body" sz="quarter" idx="11"/>
          </p:nvPr>
        </p:nvSpPr>
        <p:spPr>
          <a:xfrm>
            <a:off x="9363381" y="634044"/>
            <a:ext cx="1838033" cy="506544"/>
          </a:xfrm>
          <a:prstGeom prst="rect">
            <a:avLst/>
          </a:prstGeom>
          <a:noFill/>
          <a:ln>
            <a:noFill/>
          </a:ln>
        </p:spPr>
        <p:txBody>
          <a:bodyPr wrap="square" rIns="0" anchor="b">
            <a:noAutofit/>
          </a:bodyPr>
          <a:lstStyle>
            <a:lvl1pPr marL="0" indent="0" algn="r">
              <a:buClr>
                <a:schemeClr val="tx1"/>
              </a:buClr>
              <a:buNone/>
              <a:tabLst/>
              <a:defRPr lang="en-US" sz="1100" b="0" i="0" kern="1200" spc="0" baseline="0" dirty="0" smtClean="0">
                <a:solidFill>
                  <a:schemeClr val="accent3"/>
                </a:solidFill>
                <a:latin typeface="Arial" panose="020B0604020202020204" pitchFamily="34" charset="0"/>
                <a:ea typeface="Arial" panose="020B0604020202020204" pitchFamily="34" charset="0"/>
                <a:cs typeface="Arial" panose="020B0604020202020204" pitchFamily="34" charset="0"/>
              </a:defRPr>
            </a:lvl1pPr>
          </a:lstStyle>
          <a:p>
            <a:pPr marL="0" lvl="0" algn="r" defTabSz="914377" latinLnBrk="0"/>
            <a:r>
              <a:rPr lang="en-US" dirty="0"/>
              <a:t>Edit Master text styles</a:t>
            </a:r>
          </a:p>
        </p:txBody>
      </p:sp>
      <p:sp>
        <p:nvSpPr>
          <p:cNvPr id="14"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SCRI JV Close</a:t>
            </a:r>
            <a:endParaRPr lang="en-US" dirty="0"/>
          </a:p>
        </p:txBody>
      </p:sp>
      <p:sp>
        <p:nvSpPr>
          <p:cNvPr id="9" name="Text Placeholder 17">
            <a:extLst>
              <a:ext uri="{FF2B5EF4-FFF2-40B4-BE49-F238E27FC236}">
                <a16:creationId xmlns:a16="http://schemas.microsoft.com/office/drawing/2014/main" id="{56FBAC50-0E6A-F444-BC5A-1C3D878B1B39}"/>
              </a:ext>
            </a:extLst>
          </p:cNvPr>
          <p:cNvSpPr>
            <a:spLocks noGrp="1"/>
          </p:cNvSpPr>
          <p:nvPr>
            <p:ph idx="15"/>
          </p:nvPr>
        </p:nvSpPr>
        <p:spPr>
          <a:xfrm>
            <a:off x="4572000" y="1452883"/>
            <a:ext cx="6629400" cy="4161856"/>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4457DB21-4DA0-4FEE-A069-B7AC3BD443A1}"/>
              </a:ext>
            </a:extLst>
          </p:cNvPr>
          <p:cNvSpPr>
            <a:spLocks noGrp="1"/>
          </p:cNvSpPr>
          <p:nvPr>
            <p:ph type="title" hasCustomPrompt="1"/>
          </p:nvPr>
        </p:nvSpPr>
        <p:spPr>
          <a:xfrm>
            <a:off x="596051" y="702646"/>
            <a:ext cx="3129295" cy="5148599"/>
          </a:xfrm>
          <a:prstGeom prst="rect">
            <a:avLst/>
          </a:prstGeom>
        </p:spPr>
        <p:txBody>
          <a:bodyPr anchor="t">
            <a:normAutofit/>
          </a:bodyPr>
          <a:lstStyle>
            <a:lvl1pPr>
              <a:defRPr sz="3700" b="1" i="0" spc="-67"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8208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Standard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56FBAC50-0E6A-F444-BC5A-1C3D878B1B39}"/>
              </a:ext>
            </a:extLst>
          </p:cNvPr>
          <p:cNvSpPr>
            <a:spLocks noGrp="1"/>
          </p:cNvSpPr>
          <p:nvPr>
            <p:ph idx="1"/>
          </p:nvPr>
        </p:nvSpPr>
        <p:spPr>
          <a:xfrm>
            <a:off x="609600" y="1658298"/>
            <a:ext cx="10515600" cy="4323404"/>
          </a:xfrm>
          <a:prstGeom prst="rect">
            <a:avLst/>
          </a:prstGeom>
        </p:spPr>
        <p:txBody>
          <a:bodyPr vert="horz" lIns="91440" tIns="45720" rIns="91440" bIns="45720" rtlCol="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74EC3810-B220-0E43-90BE-1EED7A66762D}"/>
              </a:ext>
            </a:extLst>
          </p:cNvPr>
          <p:cNvSpPr txBox="1"/>
          <p:nvPr/>
        </p:nvSpPr>
        <p:spPr>
          <a:xfrm>
            <a:off x="643467" y="6417733"/>
            <a:ext cx="0" cy="0"/>
          </a:xfrm>
          <a:prstGeom prst="rect">
            <a:avLst/>
          </a:prstGeom>
        </p:spPr>
        <p:txBody>
          <a:bodyPr vert="horz" wrap="none" lIns="121920" tIns="60960" rIns="121920" bIns="60960" rtlCol="0">
            <a:noAutofit/>
          </a:bodyPr>
          <a:lstStyle/>
          <a:p>
            <a:pPr marL="0" indent="0" algn="l">
              <a:spcBef>
                <a:spcPts val="0"/>
              </a:spcBef>
              <a:buFont typeface="Arial"/>
              <a:buNone/>
            </a:pPr>
            <a:endParaRPr lang="en-US" sz="3200" b="1" dirty="0">
              <a:solidFill>
                <a:srgbClr val="00164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94B88050-5855-754D-B6D1-27F5E829201E}"/>
              </a:ext>
            </a:extLst>
          </p:cNvPr>
          <p:cNvSpPr>
            <a:spLocks noGrp="1"/>
          </p:cNvSpPr>
          <p:nvPr>
            <p:ph type="title" hasCustomPrompt="1"/>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6"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a:t>Title Name or Department Name</a:t>
            </a:r>
            <a:endParaRPr lang="en-US" dirty="0"/>
          </a:p>
        </p:txBody>
      </p:sp>
    </p:spTree>
    <p:extLst>
      <p:ext uri="{BB962C8B-B14F-4D97-AF65-F5344CB8AC3E}">
        <p14:creationId xmlns:p14="http://schemas.microsoft.com/office/powerpoint/2010/main" val="20460265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r>
              <a:rPr lang="en-US" dirty="0">
                <a:solidFill>
                  <a:prstClr val="black">
                    <a:tint val="75000"/>
                  </a:prstClr>
                </a:solidFill>
              </a:rPr>
              <a:t>Overview September 2022</a:t>
            </a:r>
          </a:p>
        </p:txBody>
      </p:sp>
      <p:sp>
        <p:nvSpPr>
          <p:cNvPr id="5" name="Slide Number Placeholder 4"/>
          <p:cNvSpPr>
            <a:spLocks noGrp="1"/>
          </p:cNvSpPr>
          <p:nvPr>
            <p:ph type="sldNum" sz="quarter" idx="12"/>
          </p:nvPr>
        </p:nvSpPr>
        <p:spPr/>
        <p:txBody>
          <a:bodyPr/>
          <a:lstStyle/>
          <a:p>
            <a:fld id="{5939B1FA-81F2-4940-9AF3-5EAFB5D6669B}"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p:nvPr>
        </p:nvSpPr>
        <p:spPr>
          <a:xfrm>
            <a:off x="609601" y="274644"/>
            <a:ext cx="10972801" cy="715961"/>
          </a:xfrm>
        </p:spPr>
        <p:txBody>
          <a:bodyPr>
            <a:normAutofit/>
          </a:bodyPr>
          <a:lstStyle>
            <a:lvl1pPr algn="l">
              <a:defRPr sz="3732">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8229987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4" name="Content Placeholder 2"/>
          <p:cNvSpPr>
            <a:spLocks noGrp="1"/>
          </p:cNvSpPr>
          <p:nvPr>
            <p:ph sz="half" idx="1"/>
          </p:nvPr>
        </p:nvSpPr>
        <p:spPr>
          <a:xfrm>
            <a:off x="60960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609600" y="331158"/>
            <a:ext cx="10972800" cy="1082439"/>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EE22D488-BAA3-B846-866B-5889189F2B50}"/>
              </a:ext>
            </a:extLst>
          </p:cNvPr>
          <p:cNvSpPr>
            <a:spLocks noGrp="1"/>
          </p:cNvSpPr>
          <p:nvPr>
            <p:ph sz="half" idx="10"/>
          </p:nvPr>
        </p:nvSpPr>
        <p:spPr>
          <a:xfrm>
            <a:off x="4410892"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Content Placeholder 2">
            <a:extLst>
              <a:ext uri="{FF2B5EF4-FFF2-40B4-BE49-F238E27FC236}">
                <a16:creationId xmlns:a16="http://schemas.microsoft.com/office/drawing/2014/main" id="{C12096EE-FD27-024F-92C7-F21530130DA3}"/>
              </a:ext>
            </a:extLst>
          </p:cNvPr>
          <p:cNvSpPr>
            <a:spLocks noGrp="1"/>
          </p:cNvSpPr>
          <p:nvPr>
            <p:ph sz="half" idx="11"/>
          </p:nvPr>
        </p:nvSpPr>
        <p:spPr>
          <a:xfrm>
            <a:off x="8199120" y="1658298"/>
            <a:ext cx="3383280" cy="4323404"/>
          </a:xfrm>
          <a:prstGeom prst="rect">
            <a:avLst/>
          </a:prstGeom>
        </p:spPr>
        <p:txBody>
          <a:bodyPr>
            <a:noAutofit/>
          </a:bodyPr>
          <a:lstStyle>
            <a:lvl1pPr marL="228596" indent="-228596">
              <a:lnSpc>
                <a:spcPct val="100000"/>
              </a:lnSpc>
              <a:spcBef>
                <a:spcPts val="0"/>
              </a:spcBef>
              <a:tabLst/>
              <a:defRPr sz="1800">
                <a:solidFill>
                  <a:srgbClr val="4E4540"/>
                </a:solidFill>
                <a:latin typeface="Arial" panose="020B0604020202020204" pitchFamily="34" charset="0"/>
                <a:cs typeface="Arial" panose="020B0604020202020204" pitchFamily="34" charset="0"/>
              </a:defRPr>
            </a:lvl1pPr>
            <a:lvl2pPr>
              <a:lnSpc>
                <a:spcPct val="100000"/>
              </a:lnSpc>
              <a:spcBef>
                <a:spcPts val="0"/>
              </a:spcBef>
              <a:defRPr sz="1600">
                <a:solidFill>
                  <a:srgbClr val="4E4540"/>
                </a:solidFill>
                <a:latin typeface="Arial" panose="020B0604020202020204" pitchFamily="34" charset="0"/>
                <a:cs typeface="Arial" panose="020B0604020202020204" pitchFamily="34" charset="0"/>
              </a:defRPr>
            </a:lvl2pPr>
            <a:lvl3pPr>
              <a:lnSpc>
                <a:spcPct val="100000"/>
              </a:lnSpc>
              <a:spcBef>
                <a:spcPts val="0"/>
              </a:spcBef>
              <a:defRPr sz="1400">
                <a:solidFill>
                  <a:srgbClr val="4E4540"/>
                </a:solidFill>
                <a:latin typeface="Arial" panose="020B0604020202020204" pitchFamily="34" charset="0"/>
                <a:cs typeface="Arial" panose="020B0604020202020204" pitchFamily="34" charset="0"/>
              </a:defRPr>
            </a:lvl3pPr>
            <a:lvl4pPr>
              <a:lnSpc>
                <a:spcPct val="100000"/>
              </a:lnSpc>
              <a:spcBef>
                <a:spcPts val="0"/>
              </a:spcBef>
              <a:defRPr sz="1400">
                <a:solidFill>
                  <a:srgbClr val="4E4540"/>
                </a:solidFill>
                <a:latin typeface="Arial" panose="020B0604020202020204" pitchFamily="34" charset="0"/>
                <a:cs typeface="Arial" panose="020B0604020202020204" pitchFamily="34" charset="0"/>
              </a:defRPr>
            </a:lvl4pPr>
            <a:lvl5pPr>
              <a:defRPr sz="1867">
                <a:solidFill>
                  <a:schemeClr val="tx1"/>
                </a:solidFill>
              </a:defRPr>
            </a:lvl5pPr>
            <a:lvl6pPr>
              <a:defRPr sz="2400"/>
            </a:lvl6pPr>
            <a:lvl7pPr>
              <a:defRPr sz="2400"/>
            </a:lvl7pPr>
            <a:lvl8pPr>
              <a:defRPr sz="2400"/>
            </a:lvl8pPr>
            <a:lvl9pPr>
              <a:defRPr sz="24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Footer Placeholder 1">
            <a:extLst>
              <a:ext uri="{FF2B5EF4-FFF2-40B4-BE49-F238E27FC236}">
                <a16:creationId xmlns:a16="http://schemas.microsoft.com/office/drawing/2014/main" id="{C6263844-DAB8-9E47-AAB4-20EC43D98D50}"/>
              </a:ext>
            </a:extLst>
          </p:cNvPr>
          <p:cNvSpPr>
            <a:spLocks noGrp="1"/>
          </p:cNvSpPr>
          <p:nvPr>
            <p:ph type="ftr" sz="quarter" idx="3"/>
          </p:nvPr>
        </p:nvSpPr>
        <p:spPr>
          <a:xfrm>
            <a:off x="986508" y="6295496"/>
            <a:ext cx="4520557" cy="243840"/>
          </a:xfrm>
          <a:prstGeom prst="rect">
            <a:avLst/>
          </a:prstGeom>
        </p:spPr>
        <p:txBody>
          <a:bodyPr wrap="none" lIns="0" anchor="ctr"/>
          <a:lstStyle>
            <a:lvl1pPr>
              <a:defRPr sz="1200">
                <a:solidFill>
                  <a:schemeClr val="accent3"/>
                </a:solidFill>
                <a:latin typeface="Arial" panose="020B0604020202020204" pitchFamily="34" charset="0"/>
                <a:cs typeface="Arial" panose="020B0604020202020204" pitchFamily="34" charset="0"/>
              </a:defRPr>
            </a:lvl1pPr>
          </a:lstStyle>
          <a:p>
            <a:r>
              <a:rPr lang="en-US" dirty="0"/>
              <a:t>Overview September 2022</a:t>
            </a:r>
          </a:p>
        </p:txBody>
      </p:sp>
    </p:spTree>
    <p:extLst>
      <p:ext uri="{BB962C8B-B14F-4D97-AF65-F5344CB8AC3E}">
        <p14:creationId xmlns:p14="http://schemas.microsoft.com/office/powerpoint/2010/main" val="42903874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7" y="1493837"/>
            <a:ext cx="10769601" cy="4478339"/>
          </a:xfrm>
        </p:spPr>
        <p:txBody>
          <a:bodyPr/>
          <a:lstStyle>
            <a:lvl1pPr marL="265120" indent="-265120">
              <a:buClr>
                <a:schemeClr val="accent3"/>
              </a:buClr>
              <a:buFont typeface="Calibri" panose="020F0502020204030204" pitchFamily="34" charset="0"/>
              <a:buChar char="•"/>
              <a:defRPr>
                <a:solidFill>
                  <a:srgbClr val="223341"/>
                </a:solidFill>
              </a:defRPr>
            </a:lvl1pPr>
            <a:lvl2pPr marL="625491" indent="-265120">
              <a:buClr>
                <a:schemeClr val="accent3"/>
              </a:buClr>
              <a:tabLst/>
              <a:defRPr>
                <a:solidFill>
                  <a:srgbClr val="223341"/>
                </a:solidFill>
              </a:defRPr>
            </a:lvl2pPr>
            <a:lvl3pPr marL="898548" indent="-184154">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399262"/>
            <a:ext cx="11176168" cy="234616"/>
          </a:xfrm>
        </p:spPr>
        <p:txBody>
          <a:bodyPr wrap="square" lIns="0" tIns="46800" rIns="90000" bIns="0" anchor="b">
            <a:spAutoFit/>
          </a:bodyPr>
          <a:lstStyle>
            <a:lvl1pPr marL="0" indent="0">
              <a:buFontTx/>
              <a:buNone/>
              <a:defRPr sz="1200"/>
            </a:lvl1pPr>
            <a:lvl2pPr marL="182567" indent="0">
              <a:buFontTx/>
              <a:buNone/>
              <a:defRPr sz="1400"/>
            </a:lvl2pPr>
            <a:lvl3pPr marL="357196" indent="0">
              <a:buFontTx/>
              <a:buNone/>
              <a:defRPr sz="1400"/>
            </a:lvl3pPr>
            <a:lvl4pPr marL="536589" indent="0">
              <a:buFontTx/>
              <a:buNone/>
              <a:defRPr sz="1400"/>
            </a:lvl4pPr>
            <a:lvl5pPr marL="712806" indent="0">
              <a:buFontTx/>
              <a:buNone/>
              <a:defRPr sz="1400"/>
            </a:lvl5pPr>
          </a:lstStyle>
          <a:p>
            <a:pPr lvl="0"/>
            <a:r>
              <a:rPr lang="en-US" dirty="0"/>
              <a:t>[reference]</a:t>
            </a:r>
          </a:p>
        </p:txBody>
      </p:sp>
    </p:spTree>
    <p:extLst>
      <p:ext uri="{BB962C8B-B14F-4D97-AF65-F5344CB8AC3E}">
        <p14:creationId xmlns:p14="http://schemas.microsoft.com/office/powerpoint/2010/main" val="3360100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615062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7441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29118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121253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705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278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872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62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998598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01505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362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204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973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84160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877695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1325707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88068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39318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57654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768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40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8478213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927609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8029177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538498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2504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64434479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515000580"/>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39724232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8115867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27167771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
        <p:nvSpPr>
          <p:cNvPr id="5" name="Text Placeholder 4">
            <a:extLst>
              <a:ext uri="{FF2B5EF4-FFF2-40B4-BE49-F238E27FC236}">
                <a16:creationId xmlns:a16="http://schemas.microsoft.com/office/drawing/2014/main" id="{0DC047D9-CD32-13BC-98F0-39B8237E5719}"/>
              </a:ext>
            </a:extLst>
          </p:cNvPr>
          <p:cNvSpPr>
            <a:spLocks noGrp="1"/>
          </p:cNvSpPr>
          <p:nvPr>
            <p:ph type="body" sz="quarter" idx="11"/>
          </p:nvPr>
        </p:nvSpPr>
        <p:spPr>
          <a:xfrm>
            <a:off x="5321300" y="1366092"/>
            <a:ext cx="6510338" cy="5244258"/>
          </a:xfrm>
        </p:spPr>
        <p:txBody>
          <a:bodyPr/>
          <a:lstStyle>
            <a:lvl1pPr>
              <a:defRPr sz="2400">
                <a:solidFill>
                  <a:schemeClr val="accent2">
                    <a:lumMod val="75000"/>
                  </a:schemeClr>
                </a:solidFill>
              </a:defRPr>
            </a:lvl1pPr>
            <a:lvl2pPr>
              <a:buClr>
                <a:schemeClr val="accent2">
                  <a:lumMod val="75000"/>
                </a:schemeClr>
              </a:buClr>
              <a:defRPr>
                <a:solidFill>
                  <a:schemeClr val="tx1">
                    <a:lumMod val="75000"/>
                  </a:schemeClr>
                </a:solidFill>
              </a:defRPr>
            </a:lvl2pPr>
            <a:lvl3pPr>
              <a:buClr>
                <a:schemeClr val="accent2">
                  <a:lumMod val="75000"/>
                </a:schemeClr>
              </a:buClr>
              <a:defRPr>
                <a:solidFill>
                  <a:schemeClr val="tx1">
                    <a:lumMod val="75000"/>
                  </a:schemeClr>
                </a:solidFill>
              </a:defRPr>
            </a:lvl3pPr>
            <a:lvl4pPr>
              <a:buClr>
                <a:schemeClr val="accent2">
                  <a:lumMod val="75000"/>
                </a:schemeClr>
              </a:buClr>
              <a:defRPr>
                <a:solidFill>
                  <a:schemeClr val="tx1">
                    <a:lumMod val="75000"/>
                  </a:schemeClr>
                </a:solidFill>
              </a:defRPr>
            </a:lvl4pPr>
            <a:lvl5pPr>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12391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3_Clea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F636D-53FD-F64F-EBA8-CDE24A2FC65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3" name="Picture Placeholder 2">
            <a:extLst>
              <a:ext uri="{FF2B5EF4-FFF2-40B4-BE49-F238E27FC236}">
                <a16:creationId xmlns:a16="http://schemas.microsoft.com/office/drawing/2014/main" id="{28C9346B-6B4F-54E3-3764-F7DE2F8411DF}"/>
              </a:ext>
            </a:extLst>
          </p:cNvPr>
          <p:cNvSpPr>
            <a:spLocks noGrp="1"/>
          </p:cNvSpPr>
          <p:nvPr>
            <p:ph type="pic" sz="quarter" idx="10"/>
          </p:nvPr>
        </p:nvSpPr>
        <p:spPr>
          <a:xfrm>
            <a:off x="0" y="1090613"/>
            <a:ext cx="4879975" cy="5767387"/>
          </a:xfrm>
        </p:spPr>
        <p:txBody>
          <a:bodyPr/>
          <a:lstStyle/>
          <a:p>
            <a:endParaRPr lang="en-US"/>
          </a:p>
        </p:txBody>
      </p:sp>
    </p:spTree>
    <p:extLst>
      <p:ext uri="{BB962C8B-B14F-4D97-AF65-F5344CB8AC3E}">
        <p14:creationId xmlns:p14="http://schemas.microsoft.com/office/powerpoint/2010/main" val="407771437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LBU Cle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39AE5706-83D8-4AE4-247E-ADC340EEA474}"/>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14361326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17610195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BU Clear w referen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45585371"/>
      </p:ext>
    </p:extLst>
  </p:cSld>
  <p:clrMapOvr>
    <a:masterClrMapping/>
  </p:clrMapOvr>
  <p:extLst>
    <p:ext uri="{DCECCB84-F9BA-43D5-87BE-67443E8EF086}">
      <p15:sldGuideLst xmlns:p15="http://schemas.microsoft.com/office/powerpoint/2012/main">
        <p15:guide id="1" orient="horz" pos="35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65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88447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A8A4193C-EDCF-5956-D8CC-B2AA5503F86D}"/>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818579616"/>
      </p:ext>
    </p:extLst>
  </p:cSld>
  <p:clrMapOvr>
    <a:masterClrMapping/>
  </p:clrMapOvr>
  <p:extLst>
    <p:ext uri="{DCECCB84-F9BA-43D5-87BE-67443E8EF086}">
      <p15:sldGuideLst xmlns:p15="http://schemas.microsoft.com/office/powerpoint/2012/main"/>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BU Title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B60BC365-F3BD-9730-B5C9-A2F0D6331E56}"/>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E3D1803A-4247-7A5F-30A9-2C4492778495}"/>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487266293"/>
      </p:ext>
    </p:extLst>
  </p:cSld>
  <p:clrMapOvr>
    <a:masterClrMapping/>
  </p:clrMapOvr>
  <p:extLst>
    <p:ext uri="{DCECCB84-F9BA-43D5-87BE-67443E8EF086}">
      <p15:sldGuideLst xmlns:p15="http://schemas.microsoft.com/office/powerpoint/2012/main"/>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3">
            <a:extLst>
              <a:ext uri="{FF2B5EF4-FFF2-40B4-BE49-F238E27FC236}">
                <a16:creationId xmlns:a16="http://schemas.microsoft.com/office/drawing/2014/main" id="{059FCAAE-B845-1978-966F-257B835B4F81}"/>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860480928"/>
      </p:ext>
    </p:extLst>
  </p:cSld>
  <p:clrMapOvr>
    <a:masterClrMapping/>
  </p:clrMapOvr>
  <p:extLst>
    <p:ext uri="{DCECCB84-F9BA-43D5-87BE-67443E8EF086}">
      <p15:sldGuideLst xmlns:p15="http://schemas.microsoft.com/office/powerpoint/2012/main"/>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LBU Callou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8173907-02F2-6AF5-A9A8-90916E5AD7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4" name="Text Placeholder 3"/>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2" name="Title 1">
            <a:extLst>
              <a:ext uri="{FF2B5EF4-FFF2-40B4-BE49-F238E27FC236}">
                <a16:creationId xmlns:a16="http://schemas.microsoft.com/office/drawing/2014/main" id="{71728DCD-3921-FF16-E677-C865DF69AA84}"/>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6FDF6FA6-A823-C9F9-E8F5-30CBC5A0AB53}"/>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B8B0BAB3-8F5A-3771-E846-47F5E2BB34EA}"/>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768210160"/>
      </p:ext>
    </p:extLst>
  </p:cSld>
  <p:clrMapOvr>
    <a:masterClrMapping/>
  </p:clrMapOvr>
  <p:extLst>
    <p:ext uri="{DCECCB84-F9BA-43D5-87BE-67443E8EF086}">
      <p15:sldGuideLst xmlns:p15="http://schemas.microsoft.com/office/powerpoint/2012/main"/>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259B463B-C869-69A2-9220-F41811708962}"/>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043399181"/>
      </p:ext>
    </p:extLst>
  </p:cSld>
  <p:clrMapOvr>
    <a:masterClrMapping/>
  </p:clrMapOvr>
  <p:extLst>
    <p:ext uri="{DCECCB84-F9BA-43D5-87BE-67443E8EF086}">
      <p15:sldGuideLst xmlns:p15="http://schemas.microsoft.com/office/powerpoint/2012/main"/>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LBU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6" name="Content Placeholder 4"/>
          <p:cNvSpPr>
            <a:spLocks noGrp="1"/>
          </p:cNvSpPr>
          <p:nvPr>
            <p:ph sz="quarter" idx="11" hasCustomPrompt="1"/>
          </p:nvPr>
        </p:nvSpPr>
        <p:spPr>
          <a:xfrm>
            <a:off x="719668" y="1274618"/>
            <a:ext cx="10752667" cy="5065222"/>
          </a:xfrm>
          <a:prstGeom prst="rect">
            <a:avLst/>
          </a:prstGeom>
        </p:spPr>
        <p:txBody>
          <a:bodyPr>
            <a:noAutofit/>
          </a:bodyPr>
          <a:lstStyle>
            <a:lvl1pPr>
              <a:spcBef>
                <a:spcPts val="1200"/>
              </a:spcBef>
              <a:spcAft>
                <a:spcPts val="1200"/>
              </a:spcAft>
              <a:defRPr sz="2400">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Box 4">
            <a:extLst>
              <a:ext uri="{FF2B5EF4-FFF2-40B4-BE49-F238E27FC236}">
                <a16:creationId xmlns:a16="http://schemas.microsoft.com/office/drawing/2014/main" id="{70A9EC99-668D-8BBD-7EBD-81E4C5A737E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24D656BB-1846-7305-4AFA-D50796305215}"/>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431180410"/>
      </p:ext>
    </p:extLst>
  </p:cSld>
  <p:clrMapOvr>
    <a:masterClrMapping/>
  </p:clrMapOvr>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 Placeholder 3">
            <a:extLst>
              <a:ext uri="{FF2B5EF4-FFF2-40B4-BE49-F238E27FC236}">
                <a16:creationId xmlns:a16="http://schemas.microsoft.com/office/drawing/2014/main" id="{32B1CD3C-C054-ED41-A109-15BECECE3110}"/>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0" name="Content Placeholder 4">
            <a:extLst>
              <a:ext uri="{FF2B5EF4-FFF2-40B4-BE49-F238E27FC236}">
                <a16:creationId xmlns:a16="http://schemas.microsoft.com/office/drawing/2014/main" id="{C57BF6F7-4329-4CC5-714B-90529DF468FF}"/>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a:extLst>
              <a:ext uri="{FF2B5EF4-FFF2-40B4-BE49-F238E27FC236}">
                <a16:creationId xmlns:a16="http://schemas.microsoft.com/office/drawing/2014/main" id="{7098CEC6-CE18-15F4-5384-CE7A178B00EC}"/>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599642"/>
      </p:ext>
    </p:extLst>
  </p:cSld>
  <p:clrMapOvr>
    <a:masterClrMapping/>
  </p:clrMapOvr>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wo Content Only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Content Placeholder 4">
            <a:extLst>
              <a:ext uri="{FF2B5EF4-FFF2-40B4-BE49-F238E27FC236}">
                <a16:creationId xmlns:a16="http://schemas.microsoft.com/office/drawing/2014/main" id="{60119B83-31E4-4B88-9637-0A1166CDC109}"/>
              </a:ext>
            </a:extLst>
          </p:cNvPr>
          <p:cNvSpPr>
            <a:spLocks noGrp="1"/>
          </p:cNvSpPr>
          <p:nvPr>
            <p:ph sz="quarter" idx="15" hasCustomPrompt="1"/>
          </p:nvPr>
        </p:nvSpPr>
        <p:spPr>
          <a:xfrm>
            <a:off x="6162525"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a:extLst>
              <a:ext uri="{FF2B5EF4-FFF2-40B4-BE49-F238E27FC236}">
                <a16:creationId xmlns:a16="http://schemas.microsoft.com/office/drawing/2014/main" id="{A1C1FAD9-9349-3998-8C0D-02A7D57273A6}"/>
              </a:ext>
            </a:extLst>
          </p:cNvPr>
          <p:cNvSpPr>
            <a:spLocks noGrp="1"/>
          </p:cNvSpPr>
          <p:nvPr>
            <p:ph sz="quarter" idx="11" hasCustomPrompt="1"/>
          </p:nvPr>
        </p:nvSpPr>
        <p:spPr>
          <a:xfrm>
            <a:off x="719668" y="1274618"/>
            <a:ext cx="5027989" cy="506522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927C3889-0B4E-2E3C-C850-90BC0C0ACF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6" name="Text Placeholder 3">
            <a:extLst>
              <a:ext uri="{FF2B5EF4-FFF2-40B4-BE49-F238E27FC236}">
                <a16:creationId xmlns:a16="http://schemas.microsoft.com/office/drawing/2014/main" id="{0FE041EA-859E-609A-5307-D12306F7B01D}"/>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335172236"/>
      </p:ext>
    </p:extLst>
  </p:cSld>
  <p:clrMapOvr>
    <a:masterClrMapping/>
  </p:clrMapOvr>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793441452"/>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LBU Title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126A3745-A3DD-121D-23F7-9E20B83D98EA}"/>
              </a:ext>
            </a:extLst>
          </p:cNvPr>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4" name="TextBox 3">
            <a:extLst>
              <a:ext uri="{FF2B5EF4-FFF2-40B4-BE49-F238E27FC236}">
                <a16:creationId xmlns:a16="http://schemas.microsoft.com/office/drawing/2014/main" id="{0B59BBCD-AA79-AF88-5341-55FD446FF4CC}"/>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1AF5CADC-43D0-3520-6BDB-CA3232387BA0}"/>
              </a:ext>
            </a:extLst>
          </p:cNvPr>
          <p:cNvSpPr>
            <a:spLocks noGrp="1"/>
          </p:cNvSpPr>
          <p:nvPr>
            <p:ph type="body" sz="quarter" idx="14" hasCustomPrompt="1"/>
          </p:nvPr>
        </p:nvSpPr>
        <p:spPr>
          <a:xfrm>
            <a:off x="0" y="641649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644543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2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72D626C9-547F-1912-2BD2-AB32B529B019}"/>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845225142"/>
      </p:ext>
    </p:extLst>
  </p:cSld>
  <p:clrMapOvr>
    <a:masterClrMapping/>
  </p:clrMapOvr>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LBU Callout and Conten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0A8193F-4268-C149-5B9A-4DE7574AF60B}"/>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9FB8D4E6-6FDC-D5BE-03FA-75E8AF2F8F59}"/>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Content Placeholder 4">
            <a:extLst>
              <a:ext uri="{FF2B5EF4-FFF2-40B4-BE49-F238E27FC236}">
                <a16:creationId xmlns:a16="http://schemas.microsoft.com/office/drawing/2014/main" id="{9E43360B-710F-8C2A-970C-608C68F9DD68}"/>
              </a:ext>
            </a:extLst>
          </p:cNvPr>
          <p:cNvSpPr>
            <a:spLocks noGrp="1"/>
          </p:cNvSpPr>
          <p:nvPr>
            <p:ph sz="quarter" idx="12" hasCustomPrompt="1"/>
          </p:nvPr>
        </p:nvSpPr>
        <p:spPr>
          <a:xfrm>
            <a:off x="719668" y="1828800"/>
            <a:ext cx="10752667" cy="4511040"/>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lvl2pPr>
            <a:lvl3pPr marL="504000" indent="-252000">
              <a:buClr>
                <a:schemeClr val="accent2">
                  <a:lumMod val="75000"/>
                </a:schemeClr>
              </a:buClr>
              <a:defRPr/>
            </a:lvl3pPr>
            <a:lvl4pPr marL="756000" indent="-252000">
              <a:buClr>
                <a:schemeClr val="accent2">
                  <a:lumMod val="75000"/>
                </a:schemeClr>
              </a:buClr>
              <a:defRPr/>
            </a:lvl4pPr>
            <a:lvl5pPr marL="1008000" indent="-252000">
              <a:buClr>
                <a:schemeClr val="accent2">
                  <a:lumMod val="75000"/>
                </a:schemeClr>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807C00-B46C-5164-6FEF-852CA92A3D87}"/>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chor="ctr" anchorCtr="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5" name="Text Placeholder 3">
            <a:extLst>
              <a:ext uri="{FF2B5EF4-FFF2-40B4-BE49-F238E27FC236}">
                <a16:creationId xmlns:a16="http://schemas.microsoft.com/office/drawing/2014/main" id="{DC1F8832-4DB4-02D0-91E7-6A2F6E604117}"/>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TextBox 5">
            <a:extLst>
              <a:ext uri="{FF2B5EF4-FFF2-40B4-BE49-F238E27FC236}">
                <a16:creationId xmlns:a16="http://schemas.microsoft.com/office/drawing/2014/main" id="{4BE65084-9E0B-1D9D-DEC0-F428D4598DFE}"/>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37748328"/>
      </p:ext>
    </p:extLst>
  </p:cSld>
  <p:clrMapOvr>
    <a:masterClrMapping/>
  </p:clrMapOvr>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1793858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LBU Clear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A3ED4509-4B32-3F30-0A55-8CC74962FCF0}"/>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73C8AF96-1E29-2576-5CFB-7CF6F39C88C0}"/>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14440068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5" name="Text Placeholder 2">
            <a:extLst>
              <a:ext uri="{FF2B5EF4-FFF2-40B4-BE49-F238E27FC236}">
                <a16:creationId xmlns:a16="http://schemas.microsoft.com/office/drawing/2014/main" id="{49D0B3C9-3CFB-1086-DDDE-BFD8BD093A4D}"/>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134D223C-C080-696B-FFAD-8FA9A0642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9035832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BU Title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5" name="Text Placeholder 2">
            <a:extLst>
              <a:ext uri="{FF2B5EF4-FFF2-40B4-BE49-F238E27FC236}">
                <a16:creationId xmlns:a16="http://schemas.microsoft.com/office/drawing/2014/main" id="{03214552-3B79-AE79-01F3-C4F3E3361522}"/>
              </a:ext>
            </a:extLst>
          </p:cNvPr>
          <p:cNvSpPr>
            <a:spLocks noGrp="1"/>
          </p:cNvSpPr>
          <p:nvPr>
            <p:ph type="body" sz="quarter" idx="15"/>
          </p:nvPr>
        </p:nvSpPr>
        <p:spPr>
          <a:xfrm>
            <a:off x="9132982" y="1078992"/>
            <a:ext cx="3059017"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1FE255E0-CAD3-665E-54CA-78AAE090BEA1}"/>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9" name="Text Placeholder 3">
            <a:extLst>
              <a:ext uri="{FF2B5EF4-FFF2-40B4-BE49-F238E27FC236}">
                <a16:creationId xmlns:a16="http://schemas.microsoft.com/office/drawing/2014/main" id="{C7059857-CE36-6012-3AA1-113BD12A67E7}"/>
              </a:ext>
            </a:extLst>
          </p:cNvPr>
          <p:cNvSpPr>
            <a:spLocks noGrp="1"/>
          </p:cNvSpPr>
          <p:nvPr>
            <p:ph type="body" sz="quarter" idx="14" hasCustomPrompt="1"/>
          </p:nvPr>
        </p:nvSpPr>
        <p:spPr>
          <a:xfrm>
            <a:off x="1" y="6416189"/>
            <a:ext cx="9129934"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249314529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 Placeholder 2">
            <a:extLst>
              <a:ext uri="{FF2B5EF4-FFF2-40B4-BE49-F238E27FC236}">
                <a16:creationId xmlns:a16="http://schemas.microsoft.com/office/drawing/2014/main" id="{9B63B1BD-6595-0E45-3295-1DFA15BDDF1A}"/>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070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LBU Title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12" name="Text Placeholder 2">
            <a:extLst>
              <a:ext uri="{FF2B5EF4-FFF2-40B4-BE49-F238E27FC236}">
                <a16:creationId xmlns:a16="http://schemas.microsoft.com/office/drawing/2014/main" id="{CF8F0139-442A-629C-D21D-0667376FF724}"/>
              </a:ext>
            </a:extLst>
          </p:cNvPr>
          <p:cNvSpPr>
            <a:spLocks noGrp="1"/>
          </p:cNvSpPr>
          <p:nvPr>
            <p:ph type="body" sz="quarter" idx="16"/>
          </p:nvPr>
        </p:nvSpPr>
        <p:spPr>
          <a:xfrm>
            <a:off x="8809038" y="1078992"/>
            <a:ext cx="3383280"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15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2">
            <a:extLst>
              <a:ext uri="{FF2B5EF4-FFF2-40B4-BE49-F238E27FC236}">
                <a16:creationId xmlns:a16="http://schemas.microsoft.com/office/drawing/2014/main" id="{091958A4-2E58-1740-8466-805EFF72D6DE}"/>
              </a:ext>
            </a:extLst>
          </p:cNvPr>
          <p:cNvSpPr>
            <a:spLocks noGrp="1"/>
          </p:cNvSpPr>
          <p:nvPr>
            <p:ph type="body" sz="quarter" idx="16"/>
          </p:nvPr>
        </p:nvSpPr>
        <p:spPr>
          <a:xfrm>
            <a:off x="8809037"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8931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LBU Callou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2">
            <a:extLst>
              <a:ext uri="{FF2B5EF4-FFF2-40B4-BE49-F238E27FC236}">
                <a16:creationId xmlns:a16="http://schemas.microsoft.com/office/drawing/2014/main" id="{B1635388-5BBD-7335-16D1-DB27D35887F4}"/>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70774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9698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701AFE86-EAD4-253D-A6EE-FEBF804D07F5}"/>
              </a:ext>
            </a:extLst>
          </p:cNvPr>
          <p:cNvSpPr>
            <a:spLocks noGrp="1"/>
          </p:cNvSpPr>
          <p:nvPr>
            <p:ph type="body" sz="quarter" idx="16"/>
          </p:nvPr>
        </p:nvSpPr>
        <p:spPr>
          <a:xfrm>
            <a:off x="8809038"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1B58C873-566F-4F81-F143-EBA82D7824F0}"/>
              </a:ext>
            </a:extLst>
          </p:cNvPr>
          <p:cNvSpPr>
            <a:spLocks noGrp="1"/>
          </p:cNvSpPr>
          <p:nvPr>
            <p:ph sz="quarter" idx="12" hasCustomPrompt="1"/>
          </p:nvPr>
        </p:nvSpPr>
        <p:spPr>
          <a:xfrm>
            <a:off x="719669" y="1274618"/>
            <a:ext cx="7906172" cy="5288742"/>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5278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LBU Content Only w notes w reference_2">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73F6500-357D-6C81-614C-186131ED24BF}"/>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Content Placeholder 4">
            <a:extLst>
              <a:ext uri="{FF2B5EF4-FFF2-40B4-BE49-F238E27FC236}">
                <a16:creationId xmlns:a16="http://schemas.microsoft.com/office/drawing/2014/main" id="{22D3947B-7BF1-4243-BA47-8AD9125DF320}"/>
              </a:ext>
            </a:extLst>
          </p:cNvPr>
          <p:cNvSpPr>
            <a:spLocks noGrp="1"/>
          </p:cNvSpPr>
          <p:nvPr>
            <p:ph sz="quarter" idx="12" hasCustomPrompt="1"/>
          </p:nvPr>
        </p:nvSpPr>
        <p:spPr>
          <a:xfrm>
            <a:off x="719669" y="1274619"/>
            <a:ext cx="7906172" cy="5012520"/>
          </a:xfrm>
          <a:prstGeom prst="rect">
            <a:avLst/>
          </a:prstGeom>
        </p:spPr>
        <p:txBody>
          <a:bodyPr>
            <a:noAutofit/>
          </a:bodyPr>
          <a:lstStyle>
            <a:lvl1pPr>
              <a:spcBef>
                <a:spcPts val="1200"/>
              </a:spcBef>
              <a:spcAft>
                <a:spcPts val="1200"/>
              </a:spcAft>
              <a:buClr>
                <a:schemeClr val="accent2">
                  <a:lumMod val="75000"/>
                </a:schemeClr>
              </a:buClr>
              <a:defRPr>
                <a:solidFill>
                  <a:schemeClr val="tx1">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97240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0" y="6592824"/>
            <a:ext cx="913298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9099931"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7" name="Content Placeholder 4">
            <a:extLst>
              <a:ext uri="{FF2B5EF4-FFF2-40B4-BE49-F238E27FC236}">
                <a16:creationId xmlns:a16="http://schemas.microsoft.com/office/drawing/2014/main" id="{EF7EF9C3-45FE-BA9F-F6E8-33F5AF37B88A}"/>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buClr>
                <a:schemeClr val="accent2">
                  <a:lumMod val="75000"/>
                </a:schemeClr>
              </a:buClr>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C63C06EE-3610-97E9-9B3E-F87CA173FBF2}"/>
              </a:ext>
            </a:extLst>
          </p:cNvPr>
          <p:cNvSpPr>
            <a:spLocks noGrp="1"/>
          </p:cNvSpPr>
          <p:nvPr>
            <p:ph type="body" sz="quarter" idx="15"/>
          </p:nvPr>
        </p:nvSpPr>
        <p:spPr>
          <a:xfrm>
            <a:off x="9132982" y="1078992"/>
            <a:ext cx="3059017"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5196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LBU Title and Content w notes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EBAB14D2-F5FD-20D1-7BCE-2CAD1ADF0C1D}"/>
              </a:ext>
            </a:extLst>
          </p:cNvPr>
          <p:cNvSpPr>
            <a:spLocks noGrp="1"/>
          </p:cNvSpPr>
          <p:nvPr>
            <p:ph type="body" sz="quarter" idx="11" hasCustomPrompt="1"/>
          </p:nvPr>
        </p:nvSpPr>
        <p:spPr>
          <a:xfrm>
            <a:off x="0" y="1081907"/>
            <a:ext cx="8809037" cy="453183"/>
          </a:xfrm>
          <a:prstGeom prst="rect">
            <a:avLst/>
          </a:prstGeom>
          <a:noFill/>
        </p:spPr>
        <p:txBody>
          <a:bodyPr wrap="square" lIns="360000" tIns="72000" rIns="360000" bIns="72000" anchor="ctr" anchorCtr="0">
            <a:noAutofit/>
          </a:bodyPr>
          <a:lstStyle>
            <a:lvl1pPr algn="ctr">
              <a:lnSpc>
                <a:spcPct val="100000"/>
              </a:lnSpc>
              <a:defRPr sz="2000" b="1" cap="none" baseline="0">
                <a:solidFill>
                  <a:schemeClr val="tx1">
                    <a:lumMod val="75000"/>
                  </a:schemeClr>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lvl1pPr>
          </a:lstStyle>
          <a:p>
            <a:pPr lvl="0"/>
            <a:r>
              <a:rPr lang="en-US"/>
              <a:t>Reference</a:t>
            </a:r>
          </a:p>
        </p:txBody>
      </p:sp>
      <p:sp>
        <p:nvSpPr>
          <p:cNvPr id="6" name="Content Placeholder 4">
            <a:extLst>
              <a:ext uri="{FF2B5EF4-FFF2-40B4-BE49-F238E27FC236}">
                <a16:creationId xmlns:a16="http://schemas.microsoft.com/office/drawing/2014/main" id="{B86EA14C-1F1E-FECF-0839-B22780167549}"/>
              </a:ext>
            </a:extLst>
          </p:cNvPr>
          <p:cNvSpPr>
            <a:spLocks noGrp="1"/>
          </p:cNvSpPr>
          <p:nvPr>
            <p:ph sz="quarter" idx="12" hasCustomPrompt="1"/>
          </p:nvPr>
        </p:nvSpPr>
        <p:spPr>
          <a:xfrm>
            <a:off x="719669" y="1817225"/>
            <a:ext cx="7906172" cy="440470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43BCADD7-33A4-74C0-71F3-48AAC676BE17}"/>
              </a:ext>
            </a:extLst>
          </p:cNvPr>
          <p:cNvSpPr>
            <a:spLocks noGrp="1"/>
          </p:cNvSpPr>
          <p:nvPr>
            <p:ph type="body" sz="quarter" idx="16"/>
          </p:nvPr>
        </p:nvSpPr>
        <p:spPr>
          <a:xfrm>
            <a:off x="8809038"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71735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4E2EF5E-3825-E16A-B3DA-254C66D346A4}"/>
              </a:ext>
            </a:extLst>
          </p:cNvPr>
          <p:cNvSpPr>
            <a:spLocks noGrp="1"/>
          </p:cNvSpPr>
          <p:nvPr>
            <p:ph type="body" sz="quarter" idx="16"/>
          </p:nvPr>
        </p:nvSpPr>
        <p:spPr>
          <a:xfrm>
            <a:off x="8809038" y="1535090"/>
            <a:ext cx="3382962" cy="5322910"/>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1" y="6592824"/>
            <a:ext cx="8809038"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48B4B606-7439-24EA-0A50-1B6C355D7EC4}"/>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4" name="Content Placeholder 4">
            <a:extLst>
              <a:ext uri="{FF2B5EF4-FFF2-40B4-BE49-F238E27FC236}">
                <a16:creationId xmlns:a16="http://schemas.microsoft.com/office/drawing/2014/main" id="{9C47189E-4003-A1AE-BCA1-AC24366309EE}"/>
              </a:ext>
            </a:extLst>
          </p:cNvPr>
          <p:cNvSpPr>
            <a:spLocks noGrp="1"/>
          </p:cNvSpPr>
          <p:nvPr>
            <p:ph sz="quarter" idx="12" hasCustomPrompt="1"/>
          </p:nvPr>
        </p:nvSpPr>
        <p:spPr>
          <a:xfrm>
            <a:off x="719669" y="1817224"/>
            <a:ext cx="7906172" cy="4746135"/>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319999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LBU Callout and Content w notes w reference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9" name="TextBox 8">
            <a:extLst>
              <a:ext uri="{FF2B5EF4-FFF2-40B4-BE49-F238E27FC236}">
                <a16:creationId xmlns:a16="http://schemas.microsoft.com/office/drawing/2014/main" id="{EB0CF302-60C9-BE3C-8D34-4E0FFE9EF3CA}"/>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5" name="Text Placeholder 3">
            <a:extLst>
              <a:ext uri="{FF2B5EF4-FFF2-40B4-BE49-F238E27FC236}">
                <a16:creationId xmlns:a16="http://schemas.microsoft.com/office/drawing/2014/main" id="{D1F739F6-6BFD-402A-555F-E4FF1D2B6AE2}"/>
              </a:ext>
            </a:extLst>
          </p:cNvPr>
          <p:cNvSpPr>
            <a:spLocks noGrp="1"/>
          </p:cNvSpPr>
          <p:nvPr>
            <p:ph type="body" sz="quarter" idx="11" hasCustomPrompt="1"/>
          </p:nvPr>
        </p:nvSpPr>
        <p:spPr>
          <a:xfrm>
            <a:off x="0" y="1081907"/>
            <a:ext cx="12191999"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
        <p:nvSpPr>
          <p:cNvPr id="8" name="Text Placeholder 3">
            <a:extLst>
              <a:ext uri="{FF2B5EF4-FFF2-40B4-BE49-F238E27FC236}">
                <a16:creationId xmlns:a16="http://schemas.microsoft.com/office/drawing/2014/main" id="{44525C16-7D83-9EF7-AD21-5BE7A1A3DD22}"/>
              </a:ext>
            </a:extLst>
          </p:cNvPr>
          <p:cNvSpPr>
            <a:spLocks noGrp="1"/>
          </p:cNvSpPr>
          <p:nvPr>
            <p:ph type="body" sz="quarter" idx="14" hasCustomPrompt="1"/>
          </p:nvPr>
        </p:nvSpPr>
        <p:spPr>
          <a:xfrm>
            <a:off x="1" y="6416189"/>
            <a:ext cx="8805990" cy="262943"/>
          </a:xfrm>
          <a:noFill/>
        </p:spPr>
        <p:txBody>
          <a:bodyPr wrap="square" lIns="180000" tIns="36000" rIns="180000" bIns="72000" anchor="b" anchorCtr="0">
            <a:sp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CBFB835D-D6B5-9649-953C-71EFD2EA2461}"/>
              </a:ext>
            </a:extLst>
          </p:cNvPr>
          <p:cNvSpPr>
            <a:spLocks noGrp="1"/>
          </p:cNvSpPr>
          <p:nvPr>
            <p:ph sz="quarter" idx="12" hasCustomPrompt="1"/>
          </p:nvPr>
        </p:nvSpPr>
        <p:spPr>
          <a:xfrm>
            <a:off x="719669" y="1817225"/>
            <a:ext cx="7906172" cy="4431176"/>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a:extLst>
              <a:ext uri="{FF2B5EF4-FFF2-40B4-BE49-F238E27FC236}">
                <a16:creationId xmlns:a16="http://schemas.microsoft.com/office/drawing/2014/main" id="{BE6D5E2E-DFEA-FED2-4D6F-D09C801F770C}"/>
              </a:ext>
            </a:extLst>
          </p:cNvPr>
          <p:cNvSpPr>
            <a:spLocks noGrp="1"/>
          </p:cNvSpPr>
          <p:nvPr>
            <p:ph type="body" sz="quarter" idx="16"/>
          </p:nvPr>
        </p:nvSpPr>
        <p:spPr>
          <a:xfrm>
            <a:off x="8809038" y="1535090"/>
            <a:ext cx="3382962" cy="5144042"/>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586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6994AFB7-A743-154B-A4B6-3F58EA038DC5}"/>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Tree>
    <p:extLst>
      <p:ext uri="{BB962C8B-B14F-4D97-AF65-F5344CB8AC3E}">
        <p14:creationId xmlns:p14="http://schemas.microsoft.com/office/powerpoint/2010/main" val="326247972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BU Clear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9" name="Text Placeholder 2">
            <a:extLst>
              <a:ext uri="{FF2B5EF4-FFF2-40B4-BE49-F238E27FC236}">
                <a16:creationId xmlns:a16="http://schemas.microsoft.com/office/drawing/2014/main" id="{4BD3D663-D961-3F76-6F6F-68D36728E441}"/>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702513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1E186F2-1E51-466F-1C2C-7EC0A4E0B1BF}"/>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AEAB3E08-0F2B-3E13-894E-49CE3C116CF6}"/>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18036736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BU Title w notes left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Text Placeholder 3">
            <a:extLst>
              <a:ext uri="{FF2B5EF4-FFF2-40B4-BE49-F238E27FC236}">
                <a16:creationId xmlns:a16="http://schemas.microsoft.com/office/drawing/2014/main" id="{4101D225-71A4-F827-47CA-BED2058E56FA}"/>
              </a:ext>
            </a:extLst>
          </p:cNvPr>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noAutofit/>
          </a:bodyPr>
          <a:lstStyle>
            <a:lvl1pPr algn="ctr">
              <a:lnSpc>
                <a:spcPct val="100000"/>
              </a:lnSpc>
              <a:defRPr sz="2000" b="1" cap="none" baseline="0">
                <a:solidFill>
                  <a:schemeClr val="tx1">
                    <a:lumMod val="75000"/>
                  </a:schemeClr>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8" name="Text Placeholder 2">
            <a:extLst>
              <a:ext uri="{FF2B5EF4-FFF2-40B4-BE49-F238E27FC236}">
                <a16:creationId xmlns:a16="http://schemas.microsoft.com/office/drawing/2014/main" id="{F52CFCE5-7FDA-2E1E-5827-30424F5DFC73}"/>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545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535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839E98A-5F17-8C59-28B1-F22FC26B662B}"/>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7" name="Text Placeholder 3">
            <a:extLst>
              <a:ext uri="{FF2B5EF4-FFF2-40B4-BE49-F238E27FC236}">
                <a16:creationId xmlns:a16="http://schemas.microsoft.com/office/drawing/2014/main" id="{B7734AFC-FE04-9749-382B-C699B3EEA4F9}"/>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6248090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BU Callout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FA4AC0B2-1B57-49FA-78CE-56EB5FE60768}"/>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8" name="Text Placeholder 3">
            <a:extLst>
              <a:ext uri="{FF2B5EF4-FFF2-40B4-BE49-F238E27FC236}">
                <a16:creationId xmlns:a16="http://schemas.microsoft.com/office/drawing/2014/main" id="{169B343C-D9D8-7BA0-B6DB-21161DF702D6}"/>
              </a:ext>
            </a:extLst>
          </p:cNvPr>
          <p:cNvSpPr>
            <a:spLocks noGrp="1"/>
          </p:cNvSpPr>
          <p:nvPr>
            <p:ph type="body" sz="quarter" idx="11" hasCustomPrompt="1"/>
          </p:nvPr>
        </p:nvSpPr>
        <p:spPr>
          <a:xfrm>
            <a:off x="3382962" y="1081907"/>
            <a:ext cx="8809037" cy="453183"/>
          </a:xfrm>
          <a:prstGeom prst="rect">
            <a:avLst/>
          </a:prstGeom>
          <a:solidFill>
            <a:srgbClr val="8D8F99"/>
          </a:solidFill>
        </p:spPr>
        <p:txBody>
          <a:bodyPr wrap="square" lIns="360000" tIns="72000" rIns="360000" bIns="72000">
            <a:noAutofit/>
          </a:bodyPr>
          <a:lstStyle>
            <a:lvl1pPr algn="ctr">
              <a:lnSpc>
                <a:spcPct val="100000"/>
              </a:lnSpc>
              <a:defRPr sz="2000" b="1" cap="none" baseline="0">
                <a:solidFill>
                  <a:schemeClr val="bg1"/>
                </a:solidFill>
                <a:latin typeface="Arial" panose="020B0604020202020204" pitchFamily="34" charset="0"/>
                <a:cs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a:t>Callout</a:t>
            </a:r>
          </a:p>
        </p:txBody>
      </p:sp>
    </p:spTree>
    <p:extLst>
      <p:ext uri="{BB962C8B-B14F-4D97-AF65-F5344CB8AC3E}">
        <p14:creationId xmlns:p14="http://schemas.microsoft.com/office/powerpoint/2010/main" val="35497104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DADF3735-6D94-DE26-DC4D-3A26D2437DFC}"/>
              </a:ext>
            </a:extLst>
          </p:cNvPr>
          <p:cNvSpPr>
            <a:spLocks noGrp="1"/>
          </p:cNvSpPr>
          <p:nvPr>
            <p:ph type="body" sz="quarter" idx="16"/>
          </p:nvPr>
        </p:nvSpPr>
        <p:spPr>
          <a:xfrm>
            <a:off x="0" y="1078992"/>
            <a:ext cx="3382962" cy="577900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E7C4B0E0-30B2-C68E-3EBE-CC06AADA5FB4}"/>
              </a:ext>
            </a:extLst>
          </p:cNvPr>
          <p:cNvSpPr>
            <a:spLocks noGrp="1"/>
          </p:cNvSpPr>
          <p:nvPr>
            <p:ph type="body" sz="quarter" idx="14" hasCustomPrompt="1"/>
          </p:nvPr>
        </p:nvSpPr>
        <p:spPr>
          <a:xfrm>
            <a:off x="3383279" y="6592824"/>
            <a:ext cx="8808721"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Content Placeholder 4">
            <a:extLst>
              <a:ext uri="{FF2B5EF4-FFF2-40B4-BE49-F238E27FC236}">
                <a16:creationId xmlns:a16="http://schemas.microsoft.com/office/drawing/2014/main" id="{07203FFF-6349-D3B0-08A3-56F11772B2A9}"/>
              </a:ext>
            </a:extLst>
          </p:cNvPr>
          <p:cNvSpPr>
            <a:spLocks noGrp="1"/>
          </p:cNvSpPr>
          <p:nvPr>
            <p:ph sz="quarter" idx="12" hasCustomPrompt="1"/>
          </p:nvPr>
        </p:nvSpPr>
        <p:spPr>
          <a:xfrm>
            <a:off x="3786960" y="1274618"/>
            <a:ext cx="7906172" cy="5288742"/>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8199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LBU Content Only w notes left w reference">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19A82CC2-698B-EBF1-F4F6-308421600A2B}"/>
              </a:ext>
            </a:extLst>
          </p:cNvPr>
          <p:cNvSpPr>
            <a:spLocks noGrp="1"/>
          </p:cNvSpPr>
          <p:nvPr>
            <p:ph type="body" sz="quarter" idx="16"/>
          </p:nvPr>
        </p:nvSpPr>
        <p:spPr>
          <a:xfrm>
            <a:off x="0" y="1078992"/>
            <a:ext cx="3382962" cy="5596128"/>
          </a:xfrm>
          <a:solidFill>
            <a:schemeClr val="accent4">
              <a:lumMod val="20000"/>
              <a:lumOff val="80000"/>
            </a:schemeClr>
          </a:solidFill>
        </p:spPr>
        <p:txBody>
          <a:bodyPr lIns="274320" tIns="274320" rIns="274320" bIns="274320" anchor="ctr">
            <a:noAutofit/>
          </a:bodyPr>
          <a:lstStyle>
            <a:lvl1pPr>
              <a:defRPr>
                <a:solidFill>
                  <a:schemeClr val="accent2">
                    <a:lumMod val="75000"/>
                  </a:schemeClr>
                </a:solidFill>
              </a:defRPr>
            </a:lvl1pPr>
            <a:lvl2pPr marL="256032" indent="-256032">
              <a:buClr>
                <a:schemeClr val="accent2">
                  <a:lumMod val="75000"/>
                </a:schemeClr>
              </a:buClr>
              <a:defRPr>
                <a:solidFill>
                  <a:schemeClr val="tx1">
                    <a:lumMod val="75000"/>
                  </a:schemeClr>
                </a:solidFill>
              </a:defRPr>
            </a:lvl2pPr>
            <a:lvl3pPr marL="457200" indent="-256032">
              <a:buClr>
                <a:schemeClr val="accent2">
                  <a:lumMod val="75000"/>
                </a:schemeClr>
              </a:buClr>
              <a:defRPr>
                <a:solidFill>
                  <a:schemeClr val="tx1">
                    <a:lumMod val="75000"/>
                  </a:schemeClr>
                </a:solidFill>
              </a:defRPr>
            </a:lvl3pPr>
            <a:lvl4pPr marL="667512" indent="-256032">
              <a:buClr>
                <a:schemeClr val="accent2">
                  <a:lumMod val="75000"/>
                </a:schemeClr>
              </a:buClr>
              <a:defRPr>
                <a:solidFill>
                  <a:schemeClr val="tx1">
                    <a:lumMod val="75000"/>
                  </a:schemeClr>
                </a:solidFill>
              </a:defRPr>
            </a:lvl4pPr>
            <a:lvl5pPr marL="914400" indent="-256032">
              <a:buClr>
                <a:schemeClr val="accent2">
                  <a:lumMod val="75000"/>
                </a:schemeClr>
              </a:buClr>
              <a:defRPr>
                <a:solidFill>
                  <a:schemeClr val="tx1">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BE54D17-32C6-A6F3-BC03-2C5258B05BE3}"/>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76C2C9E3-182F-A694-334A-46BAEB88CFE6}"/>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7" name="TextBox 6">
            <a:extLst>
              <a:ext uri="{FF2B5EF4-FFF2-40B4-BE49-F238E27FC236}">
                <a16:creationId xmlns:a16="http://schemas.microsoft.com/office/drawing/2014/main" id="{7240190F-896B-3920-033B-928CEE29D41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4" name="Text Placeholder 3">
            <a:extLst>
              <a:ext uri="{FF2B5EF4-FFF2-40B4-BE49-F238E27FC236}">
                <a16:creationId xmlns:a16="http://schemas.microsoft.com/office/drawing/2014/main" id="{9B96F56F-431A-3A92-8153-AF0DF4A92A65}"/>
              </a:ext>
            </a:extLst>
          </p:cNvPr>
          <p:cNvSpPr>
            <a:spLocks noGrp="1"/>
          </p:cNvSpPr>
          <p:nvPr>
            <p:ph type="body" sz="quarter" idx="14" hasCustomPrompt="1"/>
          </p:nvPr>
        </p:nvSpPr>
        <p:spPr>
          <a:xfrm>
            <a:off x="3383280" y="6416189"/>
            <a:ext cx="880871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6" name="Content Placeholder 4">
            <a:extLst>
              <a:ext uri="{FF2B5EF4-FFF2-40B4-BE49-F238E27FC236}">
                <a16:creationId xmlns:a16="http://schemas.microsoft.com/office/drawing/2014/main" id="{81B47914-EBDA-4376-BAF3-D1F59637F7BB}"/>
              </a:ext>
            </a:extLst>
          </p:cNvPr>
          <p:cNvSpPr>
            <a:spLocks noGrp="1"/>
          </p:cNvSpPr>
          <p:nvPr>
            <p:ph sz="quarter" idx="12" hasCustomPrompt="1"/>
          </p:nvPr>
        </p:nvSpPr>
        <p:spPr>
          <a:xfrm>
            <a:off x="3786960" y="1274618"/>
            <a:ext cx="7906172" cy="5004697"/>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23271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26774753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LBU Clear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Tree>
    <p:extLst>
      <p:ext uri="{BB962C8B-B14F-4D97-AF65-F5344CB8AC3E}">
        <p14:creationId xmlns:p14="http://schemas.microsoft.com/office/powerpoint/2010/main" val="1473247996"/>
      </p:ext>
    </p:extLst>
  </p:cSld>
  <p:clrMapOvr>
    <a:masterClrMapping/>
  </p:clrMapOvr>
  <p:extLst>
    <p:ext uri="{DCECCB84-F9BA-43D5-87BE-67443E8EF086}">
      <p15:sldGuideLst xmlns:p15="http://schemas.microsoft.com/office/powerpoint/2012/main"/>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F0611FB-30E8-9A78-D235-32980648BCEC}"/>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564B210F-77FA-3B44-A84B-F5738364EAE1}"/>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DF13644C-DAC6-DB43-5F1F-F6080B16CAD3}"/>
              </a:ext>
            </a:extLst>
          </p:cNvPr>
          <p:cNvSpPr>
            <a:spLocks noGrp="1"/>
          </p:cNvSpPr>
          <p:nvPr>
            <p:ph type="body" sz="quarter" idx="14" hasCustomPrompt="1"/>
          </p:nvPr>
        </p:nvSpPr>
        <p:spPr>
          <a:xfrm>
            <a:off x="0" y="6592824"/>
            <a:ext cx="12191999" cy="265176"/>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5" name="Text Placeholder 3">
            <a:extLst>
              <a:ext uri="{FF2B5EF4-FFF2-40B4-BE49-F238E27FC236}">
                <a16:creationId xmlns:a16="http://schemas.microsoft.com/office/drawing/2014/main" id="{CCF02F7A-5877-A1E3-0289-7F5719C9D886}"/>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6" name="Content Placeholder 4">
            <a:extLst>
              <a:ext uri="{FF2B5EF4-FFF2-40B4-BE49-F238E27FC236}">
                <a16:creationId xmlns:a16="http://schemas.microsoft.com/office/drawing/2014/main" id="{5DF107A7-A928-AAFE-CB2B-FBB9D8F2B516}"/>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9713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LBU Content Only w notes top w referenc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C019F1-3940-E34D-2FB4-781BD52BB0E4}"/>
              </a:ext>
            </a:extLst>
          </p:cNvPr>
          <p:cNvSpPr/>
          <p:nvPr userDrawn="1"/>
        </p:nvSpPr>
        <p:spPr>
          <a:xfrm>
            <a:off x="0" y="0"/>
            <a:ext cx="12192000" cy="1090241"/>
          </a:xfrm>
          <a:prstGeom prst="rect">
            <a:avLst/>
          </a:prstGeom>
          <a:gradFill>
            <a:gsLst>
              <a:gs pos="0">
                <a:schemeClr val="tx2">
                  <a:lumMod val="50000"/>
                </a:schemeClr>
              </a:gs>
              <a:gs pos="100000">
                <a:schemeClr val="tx2"/>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Arial" panose="020B0604020202020204" pitchFamily="34" charset="0"/>
            </a:endParaRPr>
          </a:p>
        </p:txBody>
      </p:sp>
      <p:sp>
        <p:nvSpPr>
          <p:cNvPr id="2" name="Title 1">
            <a:extLst>
              <a:ext uri="{FF2B5EF4-FFF2-40B4-BE49-F238E27FC236}">
                <a16:creationId xmlns:a16="http://schemas.microsoft.com/office/drawing/2014/main" id="{8D1FA0F4-DC5A-7F72-BA3C-8FF3D9CE2C8D}"/>
              </a:ext>
            </a:extLst>
          </p:cNvPr>
          <p:cNvSpPr>
            <a:spLocks noGrp="1"/>
          </p:cNvSpPr>
          <p:nvPr>
            <p:ph type="title"/>
          </p:nvPr>
        </p:nvSpPr>
        <p:spPr>
          <a:xfrm>
            <a:off x="719668" y="132515"/>
            <a:ext cx="10752667" cy="828675"/>
          </a:xfrm>
          <a:prstGeom prst="rect">
            <a:avLst/>
          </a:prstGeom>
        </p:spPr>
        <p:txBody>
          <a:bodyPr lIns="0" tIns="0" rIns="0" bIns="0" anchor="ctr" anchorCtr="0">
            <a:noAutofit/>
          </a:bodyPr>
          <a:lstStyle>
            <a:lvl1pPr>
              <a:lnSpc>
                <a:spcPct val="90000"/>
              </a:lnSpc>
              <a:defRPr sz="3200" b="1" i="0">
                <a:solidFill>
                  <a:schemeClr val="bg1"/>
                </a:solidFill>
                <a:latin typeface="+mj-lt"/>
              </a:defRPr>
            </a:lvl1pPr>
          </a:lstStyle>
          <a:p>
            <a:r>
              <a:rPr lang="en-US"/>
              <a:t>Click to edit Master title style</a:t>
            </a:r>
          </a:p>
        </p:txBody>
      </p:sp>
      <p:sp>
        <p:nvSpPr>
          <p:cNvPr id="6" name="TextBox 5">
            <a:extLst>
              <a:ext uri="{FF2B5EF4-FFF2-40B4-BE49-F238E27FC236}">
                <a16:creationId xmlns:a16="http://schemas.microsoft.com/office/drawing/2014/main" id="{108385F0-4880-E9AA-7DC8-B37DC37DD5E8}"/>
              </a:ext>
            </a:extLst>
          </p:cNvPr>
          <p:cNvSpPr txBox="1"/>
          <p:nvPr userDrawn="1"/>
        </p:nvSpPr>
        <p:spPr>
          <a:xfrm>
            <a:off x="0" y="6661792"/>
            <a:ext cx="12188952" cy="196208"/>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675" b="0" i="0" spc="-30" baseline="0" dirty="0">
                <a:solidFill>
                  <a:srgbClr val="7F7F7F"/>
                </a:solidFill>
                <a:latin typeface="Arial" panose="020B0604020202020204" pitchFamily="34" charset="0"/>
                <a:cs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
        <p:nvSpPr>
          <p:cNvPr id="7" name="Text Placeholder 3">
            <a:extLst>
              <a:ext uri="{FF2B5EF4-FFF2-40B4-BE49-F238E27FC236}">
                <a16:creationId xmlns:a16="http://schemas.microsoft.com/office/drawing/2014/main" id="{A7953720-7F64-647E-6534-4BB2BE2BB1AC}"/>
              </a:ext>
            </a:extLst>
          </p:cNvPr>
          <p:cNvSpPr>
            <a:spLocks noGrp="1"/>
          </p:cNvSpPr>
          <p:nvPr>
            <p:ph type="body" sz="quarter" idx="14" hasCustomPrompt="1"/>
          </p:nvPr>
        </p:nvSpPr>
        <p:spPr>
          <a:xfrm>
            <a:off x="0" y="6416189"/>
            <a:ext cx="12191999" cy="262943"/>
          </a:xfrm>
          <a:noFill/>
        </p:spPr>
        <p:txBody>
          <a:bodyPr wrap="square" lIns="180000" tIns="36000" rIns="180000" bIns="72000" anchor="b" anchorCtr="0">
            <a:noAutofit/>
          </a:bodyPr>
          <a:lstStyle>
            <a:lvl1pPr>
              <a:lnSpc>
                <a:spcPct val="100000"/>
              </a:lnSpc>
              <a:spcAft>
                <a:spcPts val="0"/>
              </a:spcAft>
              <a:defRPr sz="1000" b="0" i="0">
                <a:solidFill>
                  <a:schemeClr val="tx1">
                    <a:lumMod val="75000"/>
                  </a:schemeClr>
                </a:solidFill>
              </a:defRPr>
            </a:lvl1pPr>
          </a:lstStyle>
          <a:p>
            <a:pPr lvl="0"/>
            <a:r>
              <a:rPr lang="en-US"/>
              <a:t>Reference</a:t>
            </a:r>
          </a:p>
        </p:txBody>
      </p:sp>
      <p:sp>
        <p:nvSpPr>
          <p:cNvPr id="4" name="Text Placeholder 3">
            <a:extLst>
              <a:ext uri="{FF2B5EF4-FFF2-40B4-BE49-F238E27FC236}">
                <a16:creationId xmlns:a16="http://schemas.microsoft.com/office/drawing/2014/main" id="{C1D936C4-A31C-34BA-C73E-8A252FF69E35}"/>
              </a:ext>
            </a:extLst>
          </p:cNvPr>
          <p:cNvSpPr>
            <a:spLocks noGrp="1"/>
          </p:cNvSpPr>
          <p:nvPr>
            <p:ph type="body" sz="quarter" idx="13" hasCustomPrompt="1"/>
          </p:nvPr>
        </p:nvSpPr>
        <p:spPr>
          <a:xfrm>
            <a:off x="0" y="1084310"/>
            <a:ext cx="12191999" cy="1463040"/>
          </a:xfrm>
          <a:solidFill>
            <a:schemeClr val="accent4">
              <a:lumMod val="20000"/>
              <a:lumOff val="80000"/>
            </a:schemeClr>
          </a:solidFill>
        </p:spPr>
        <p:txBody>
          <a:bodyPr wrap="square" lIns="720000" tIns="182880" rIns="720000" bIns="182880" anchor="ctr" anchorCtr="0">
            <a:noAutofit/>
          </a:bodyPr>
          <a:lstStyle>
            <a:lvl1pPr>
              <a:defRPr sz="1600" b="0" i="0">
                <a:solidFill>
                  <a:schemeClr val="tx1">
                    <a:lumMod val="75000"/>
                  </a:schemeClr>
                </a:solidFill>
              </a:defRPr>
            </a:lvl1pPr>
          </a:lstStyle>
          <a:p>
            <a:pPr lvl="0"/>
            <a:r>
              <a:rPr lang="en-US"/>
              <a:t>Notes comes here</a:t>
            </a:r>
          </a:p>
        </p:txBody>
      </p:sp>
      <p:sp>
        <p:nvSpPr>
          <p:cNvPr id="5" name="Content Placeholder 4">
            <a:extLst>
              <a:ext uri="{FF2B5EF4-FFF2-40B4-BE49-F238E27FC236}">
                <a16:creationId xmlns:a16="http://schemas.microsoft.com/office/drawing/2014/main" id="{4BF27EF5-BED3-1557-61EE-870CCA11E284}"/>
              </a:ext>
            </a:extLst>
          </p:cNvPr>
          <p:cNvSpPr>
            <a:spLocks noGrp="1"/>
          </p:cNvSpPr>
          <p:nvPr>
            <p:ph sz="quarter" idx="12" hasCustomPrompt="1"/>
          </p:nvPr>
        </p:nvSpPr>
        <p:spPr>
          <a:xfrm>
            <a:off x="719668" y="2772229"/>
            <a:ext cx="10752667" cy="3640928"/>
          </a:xfrm>
          <a:prstGeom prst="rect">
            <a:avLst/>
          </a:prstGeom>
        </p:spPr>
        <p:txBody>
          <a:bodyPr>
            <a:noAutofit/>
          </a:bodyPr>
          <a:lstStyle>
            <a:lvl1pPr>
              <a:spcBef>
                <a:spcPts val="1200"/>
              </a:spcBef>
              <a:spcAft>
                <a:spcPts val="1200"/>
              </a:spcAft>
              <a:defRPr>
                <a:solidFill>
                  <a:schemeClr val="accent2">
                    <a:lumMod val="75000"/>
                  </a:schemeClr>
                </a:solidFill>
              </a:defRPr>
            </a:lvl1pPr>
            <a:lvl2pPr marL="252000" indent="-252000">
              <a:buClr>
                <a:schemeClr val="accent2">
                  <a:lumMod val="75000"/>
                </a:schemeClr>
              </a:buClr>
              <a:defRPr>
                <a:solidFill>
                  <a:schemeClr val="tx1">
                    <a:lumMod val="75000"/>
                  </a:schemeClr>
                </a:solidFill>
              </a:defRPr>
            </a:lvl2pPr>
            <a:lvl3pPr marL="504000" indent="-252000">
              <a:buClr>
                <a:schemeClr val="accent2">
                  <a:lumMod val="75000"/>
                </a:schemeClr>
              </a:buClr>
              <a:defRPr>
                <a:solidFill>
                  <a:schemeClr val="tx1">
                    <a:lumMod val="75000"/>
                  </a:schemeClr>
                </a:solidFill>
              </a:defRPr>
            </a:lvl3pPr>
            <a:lvl4pPr marL="756000" indent="-252000">
              <a:buClr>
                <a:schemeClr val="accent2">
                  <a:lumMod val="75000"/>
                </a:schemeClr>
              </a:buClr>
              <a:defRPr>
                <a:solidFill>
                  <a:schemeClr val="tx1">
                    <a:lumMod val="75000"/>
                  </a:schemeClr>
                </a:solidFill>
              </a:defRPr>
            </a:lvl4pPr>
            <a:lvl5pPr marL="1008000" indent="-252000">
              <a:buClr>
                <a:schemeClr val="accent2">
                  <a:lumMod val="75000"/>
                </a:schemeClr>
              </a:buClr>
              <a:defRPr>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0452886"/>
      </p:ext>
    </p:extLst>
  </p:cSld>
  <p:clrMapOvr>
    <a:masterClrMapping/>
  </p:clrMapOvr>
  <p:extLst>
    <p:ext uri="{DCECCB84-F9BA-43D5-87BE-67443E8EF086}">
      <p15:sldGuideLst xmlns:p15="http://schemas.microsoft.com/office/powerpoint/2012/main"/>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880EE0F-8936-034F-832B-8042B5D72D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2287" y="365885"/>
            <a:ext cx="4418390" cy="5049589"/>
          </a:xfrm>
          <a:prstGeom prst="rect">
            <a:avLst/>
          </a:prstGeom>
        </p:spPr>
      </p:pic>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2051" name="Rectangle 3"/>
          <p:cNvSpPr>
            <a:spLocks noGrp="1" noChangeArrowheads="1"/>
          </p:cNvSpPr>
          <p:nvPr>
            <p:ph type="ctrTitle" sz="quarter" hasCustomPrompt="1"/>
          </p:nvPr>
        </p:nvSpPr>
        <p:spPr>
          <a:xfrm>
            <a:off x="603505" y="3284439"/>
            <a:ext cx="10966453" cy="461665"/>
          </a:xfrm>
        </p:spPr>
        <p:txBody>
          <a:bodyPr anchor="t" anchorCtr="0">
            <a:spAutoFit/>
          </a:bodyPr>
          <a:lstStyle>
            <a:lvl1pPr>
              <a:defRPr/>
            </a:lvl1pPr>
          </a:lstStyle>
          <a:p>
            <a:pPr lvl="0"/>
            <a:r>
              <a:rPr lang="en-US" altLang="en-US" noProof="0" dirty="0"/>
              <a:t>Click to Edit Title of Presentation</a:t>
            </a:r>
          </a:p>
        </p:txBody>
      </p:sp>
      <p:sp>
        <p:nvSpPr>
          <p:cNvPr id="20" name="Text Placeholder 19">
            <a:extLst>
              <a:ext uri="{FF2B5EF4-FFF2-40B4-BE49-F238E27FC236}">
                <a16:creationId xmlns:a16="http://schemas.microsoft.com/office/drawing/2014/main" id="{9B669413-AA1F-7B48-9EF7-51410D7110E3}"/>
              </a:ext>
            </a:extLst>
          </p:cNvPr>
          <p:cNvSpPr>
            <a:spLocks noGrp="1"/>
          </p:cNvSpPr>
          <p:nvPr>
            <p:ph type="body" sz="quarter" idx="10" hasCustomPrompt="1"/>
          </p:nvPr>
        </p:nvSpPr>
        <p:spPr>
          <a:xfrm>
            <a:off x="603504" y="2976470"/>
            <a:ext cx="10966453" cy="242039"/>
          </a:xfrm>
        </p:spPr>
        <p:txBody>
          <a:bodyPr tIns="0" bIns="0">
            <a:noAutofit/>
          </a:bodyPr>
          <a:lstStyle>
            <a:lvl1pPr marL="0" indent="0">
              <a:buNone/>
              <a:defRPr sz="1600" spc="300">
                <a:solidFill>
                  <a:schemeClr val="tx2"/>
                </a:solidFill>
              </a:defRPr>
            </a:lvl1pPr>
          </a:lstStyle>
          <a:p>
            <a:pPr lvl="0"/>
            <a:r>
              <a:rPr lang="en-US" dirty="0"/>
              <a:t>CLICK TO ADD DEPARTMENT OR SERVICE LINE</a:t>
            </a:r>
          </a:p>
          <a:p>
            <a:pPr lvl="0"/>
            <a:endParaRPr lang="en-US" dirty="0"/>
          </a:p>
        </p:txBody>
      </p:sp>
      <p:sp>
        <p:nvSpPr>
          <p:cNvPr id="22" name="Text Placeholder 21">
            <a:extLst>
              <a:ext uri="{FF2B5EF4-FFF2-40B4-BE49-F238E27FC236}">
                <a16:creationId xmlns:a16="http://schemas.microsoft.com/office/drawing/2014/main" id="{7D9F7EEA-6ACC-AA4C-B098-6FCE8583AAFF}"/>
              </a:ext>
            </a:extLst>
          </p:cNvPr>
          <p:cNvSpPr>
            <a:spLocks noGrp="1"/>
          </p:cNvSpPr>
          <p:nvPr>
            <p:ph type="body" sz="quarter" idx="11" hasCustomPrompt="1"/>
          </p:nvPr>
        </p:nvSpPr>
        <p:spPr>
          <a:xfrm>
            <a:off x="603250" y="4746216"/>
            <a:ext cx="10966450" cy="456535"/>
          </a:xfrm>
        </p:spPr>
        <p:txBody>
          <a:bodyPr tIns="0" bIns="0" anchor="b" anchorCtr="0"/>
          <a:lstStyle>
            <a:lvl1pPr marL="0" indent="0">
              <a:spcBef>
                <a:spcPts val="100"/>
              </a:spcBef>
              <a:spcAft>
                <a:spcPts val="100"/>
              </a:spcAft>
              <a:buFontTx/>
              <a:buNone/>
              <a:defRPr sz="1400" b="0">
                <a:solidFill>
                  <a:schemeClr val="bg1">
                    <a:lumMod val="50000"/>
                  </a:schemeClr>
                </a:solidFill>
              </a:defRPr>
            </a:lvl1pPr>
          </a:lstStyle>
          <a:p>
            <a:pPr lvl="0"/>
            <a:r>
              <a:rPr lang="en-US" dirty="0"/>
              <a:t>Presenter Name</a:t>
            </a:r>
          </a:p>
          <a:p>
            <a:pPr lvl="0"/>
            <a:r>
              <a:rPr lang="en-US" dirty="0"/>
              <a:t>Title</a:t>
            </a:r>
          </a:p>
        </p:txBody>
      </p:sp>
      <p:sp>
        <p:nvSpPr>
          <p:cNvPr id="25" name="Content Placeholder 24">
            <a:extLst>
              <a:ext uri="{FF2B5EF4-FFF2-40B4-BE49-F238E27FC236}">
                <a16:creationId xmlns:a16="http://schemas.microsoft.com/office/drawing/2014/main" id="{82640247-F5C8-854C-BFF2-F15A2B477F95}"/>
              </a:ext>
            </a:extLst>
          </p:cNvPr>
          <p:cNvSpPr>
            <a:spLocks noGrp="1"/>
          </p:cNvSpPr>
          <p:nvPr>
            <p:ph sz="quarter" idx="12" hasCustomPrompt="1"/>
          </p:nvPr>
        </p:nvSpPr>
        <p:spPr>
          <a:xfrm>
            <a:off x="603250" y="5546598"/>
            <a:ext cx="10966450" cy="213551"/>
          </a:xfrm>
        </p:spPr>
        <p:txBody>
          <a:bodyPr tIns="0" bIns="0" anchor="t" anchorCtr="0">
            <a:noAutofit/>
          </a:bodyPr>
          <a:lstStyle>
            <a:lvl1pPr marL="0" indent="0">
              <a:buFontTx/>
              <a:buNone/>
              <a:defRPr sz="1600"/>
            </a:lvl1pPr>
          </a:lstStyle>
          <a:p>
            <a:pPr lvl="0"/>
            <a:r>
              <a:rPr lang="en-US" dirty="0"/>
              <a:t>Month XX,2018</a:t>
            </a:r>
          </a:p>
        </p:txBody>
      </p:sp>
      <p:sp>
        <p:nvSpPr>
          <p:cNvPr id="35" name="Rectangle 34">
            <a:extLst>
              <a:ext uri="{FF2B5EF4-FFF2-40B4-BE49-F238E27FC236}">
                <a16:creationId xmlns:a16="http://schemas.microsoft.com/office/drawing/2014/main" id="{203563FC-0F09-0C4F-A98D-09A9A087BFFD}"/>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36" name="Rectangle 35">
            <a:extLst>
              <a:ext uri="{FF2B5EF4-FFF2-40B4-BE49-F238E27FC236}">
                <a16:creationId xmlns:a16="http://schemas.microsoft.com/office/drawing/2014/main" id="{DC4A80AC-0EE5-CE49-AC50-371B0BCEE03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7" name="Rectangle 36">
            <a:extLst>
              <a:ext uri="{FF2B5EF4-FFF2-40B4-BE49-F238E27FC236}">
                <a16:creationId xmlns:a16="http://schemas.microsoft.com/office/drawing/2014/main" id="{E6EA6F35-CA1B-A642-9824-3B515D1BF591}"/>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38" name="Rectangle 37">
            <a:extLst>
              <a:ext uri="{FF2B5EF4-FFF2-40B4-BE49-F238E27FC236}">
                <a16:creationId xmlns:a16="http://schemas.microsoft.com/office/drawing/2014/main" id="{69B4247E-C5F1-3A4E-B4C6-26DD2EAF81A6}"/>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6" name="Picture 15">
            <a:extLst>
              <a:ext uri="{FF2B5EF4-FFF2-40B4-BE49-F238E27FC236}">
                <a16:creationId xmlns:a16="http://schemas.microsoft.com/office/drawing/2014/main" id="{58D81102-3E62-D24A-8B6C-83E5A9C82A5F}"/>
              </a:ext>
            </a:extLst>
          </p:cNvPr>
          <p:cNvPicPr>
            <a:picLocks noChangeAspect="1"/>
          </p:cNvPicPr>
          <p:nvPr userDrawn="1"/>
        </p:nvPicPr>
        <p:blipFill>
          <a:blip r:embed="rId3">
            <a:extLst>
              <a:ext uri="{28A0092B-C50C-407E-A947-70E740481C1C}">
                <a14:useLocalDpi xmlns:a14="http://schemas.microsoft.com/office/drawing/2010/main" val="0"/>
              </a:ext>
            </a:extLst>
          </a:blip>
          <a:srcRect t="1" r="-43176" b="-42408"/>
          <a:stretch>
            <a:fillRect/>
          </a:stretch>
        </p:blipFill>
        <p:spPr>
          <a:xfrm>
            <a:off x="603250" y="528365"/>
            <a:ext cx="4520079" cy="920398"/>
          </a:xfrm>
          <a:prstGeom prst="rect">
            <a:avLst/>
          </a:prstGeom>
        </p:spPr>
      </p:pic>
    </p:spTree>
    <p:extLst>
      <p:ext uri="{BB962C8B-B14F-4D97-AF65-F5344CB8AC3E}">
        <p14:creationId xmlns:p14="http://schemas.microsoft.com/office/powerpoint/2010/main" val="203963818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35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54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B4F123-30EB-A440-BB44-9D7F067693BF}"/>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0" name="Rectangle 9">
            <a:extLst>
              <a:ext uri="{FF2B5EF4-FFF2-40B4-BE49-F238E27FC236}">
                <a16:creationId xmlns:a16="http://schemas.microsoft.com/office/drawing/2014/main" id="{2CBED2D5-3D21-F846-9AB1-F18C83362D57}"/>
              </a:ext>
            </a:extLst>
          </p:cNvPr>
          <p:cNvSpPr/>
          <p:nvPr userDrawn="1"/>
        </p:nvSpPr>
        <p:spPr bwMode="auto">
          <a:xfrm>
            <a:off x="4272325" y="0"/>
            <a:ext cx="7919676" cy="685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A0C13092-8DB7-0B4F-ABD0-D6BD93629201}"/>
              </a:ext>
            </a:extLst>
          </p:cNvPr>
          <p:cNvSpPr>
            <a:spLocks noGrp="1"/>
          </p:cNvSpPr>
          <p:nvPr>
            <p:ph type="title" hasCustomPrompt="1"/>
          </p:nvPr>
        </p:nvSpPr>
        <p:spPr>
          <a:xfrm>
            <a:off x="4901133" y="3198167"/>
            <a:ext cx="6662057" cy="461665"/>
          </a:xfrm>
        </p:spPr>
        <p:txBody>
          <a:bodyPr anchor="ctr" anchorCtr="0"/>
          <a:lstStyle>
            <a:lvl1pPr>
              <a:defRPr>
                <a:solidFill>
                  <a:schemeClr val="bg1"/>
                </a:solidFill>
              </a:defRPr>
            </a:lvl1pPr>
          </a:lstStyle>
          <a:p>
            <a:r>
              <a:rPr lang="en-US" dirty="0"/>
              <a:t>Section Divider Title</a:t>
            </a:r>
          </a:p>
        </p:txBody>
      </p:sp>
      <p:sp>
        <p:nvSpPr>
          <p:cNvPr id="17" name="Rectangle 16">
            <a:extLst>
              <a:ext uri="{FF2B5EF4-FFF2-40B4-BE49-F238E27FC236}">
                <a16:creationId xmlns:a16="http://schemas.microsoft.com/office/drawing/2014/main" id="{206BB0AF-9056-B849-8AE6-C1E1BBA3E300}"/>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1F111A79-FA5C-6C4A-9F3B-44ACE4907DA5}"/>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9" name="Rectangle 18">
            <a:extLst>
              <a:ext uri="{FF2B5EF4-FFF2-40B4-BE49-F238E27FC236}">
                <a16:creationId xmlns:a16="http://schemas.microsoft.com/office/drawing/2014/main" id="{F59BD90C-2B1D-CE42-B14E-DB6FD23D2123}"/>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Tree>
    <p:extLst>
      <p:ext uri="{BB962C8B-B14F-4D97-AF65-F5344CB8AC3E}">
        <p14:creationId xmlns:p14="http://schemas.microsoft.com/office/powerpoint/2010/main" val="17731765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5368" y="1124081"/>
            <a:ext cx="5115984" cy="174307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05551" y="1124081"/>
            <a:ext cx="5374393" cy="1743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AC56170B-6943-F84C-A7CF-C98CC69F19FC}"/>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22718907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5367" y="1173430"/>
            <a:ext cx="535689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5368" y="1739965"/>
            <a:ext cx="5356892" cy="17566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70171" y="1173430"/>
            <a:ext cx="5409773" cy="5665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270171" y="1739965"/>
            <a:ext cx="5409773" cy="175660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FD98137F-E053-8749-A48F-5E7A87B94F8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8832465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67A72FA-85E0-1C47-93C3-EB1CF1E07A7A}"/>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Tree>
    <p:extLst>
      <p:ext uri="{BB962C8B-B14F-4D97-AF65-F5344CB8AC3E}">
        <p14:creationId xmlns:p14="http://schemas.microsoft.com/office/powerpoint/2010/main" val="29498501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72444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378EF57C-0683-8E48-AE13-6590CF43DEB6}"/>
              </a:ext>
            </a:extLst>
          </p:cNvPr>
          <p:cNvSpPr>
            <a:spLocks noChangeArrowheads="1"/>
          </p:cNvSpPr>
          <p:nvPr userDrawn="1"/>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15" name="Rectangle 14">
            <a:extLst>
              <a:ext uri="{FF2B5EF4-FFF2-40B4-BE49-F238E27FC236}">
                <a16:creationId xmlns:a16="http://schemas.microsoft.com/office/drawing/2014/main" id="{A2562E6E-14D8-0F44-A50D-BEB5AA05E94A}"/>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16" name="Rectangle 15">
            <a:extLst>
              <a:ext uri="{FF2B5EF4-FFF2-40B4-BE49-F238E27FC236}">
                <a16:creationId xmlns:a16="http://schemas.microsoft.com/office/drawing/2014/main" id="{D07A041C-85C9-D44B-987A-C8542A9F68E4}"/>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4E4D422F-FE44-674C-AF4F-23C21B48453C}"/>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5F87DA0F-8041-DB4E-818B-D170DFA1CCEB}"/>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9" name="Picture 8">
            <a:extLst>
              <a:ext uri="{FF2B5EF4-FFF2-40B4-BE49-F238E27FC236}">
                <a16:creationId xmlns:a16="http://schemas.microsoft.com/office/drawing/2014/main" id="{C6B5D5F0-F4E4-7B48-9156-B8187306AEBC}"/>
              </a:ext>
            </a:extLst>
          </p:cNvPr>
          <p:cNvPicPr>
            <a:picLocks noChangeAspect="1"/>
          </p:cNvPicPr>
          <p:nvPr userDrawn="1"/>
        </p:nvPicPr>
        <p:blipFill>
          <a:blip r:embed="rId2">
            <a:extLst>
              <a:ext uri="{28A0092B-C50C-407E-A947-70E740481C1C}">
                <a14:useLocalDpi xmlns:a14="http://schemas.microsoft.com/office/drawing/2010/main" val="0"/>
              </a:ext>
            </a:extLst>
          </a:blip>
          <a:srcRect l="-1" t="-1" r="-45978" b="-43626"/>
          <a:stretch>
            <a:fillRect/>
          </a:stretch>
        </p:blipFill>
        <p:spPr>
          <a:xfrm>
            <a:off x="3791734" y="2964863"/>
            <a:ext cx="4608532" cy="928274"/>
          </a:xfrm>
          <a:prstGeom prst="rect">
            <a:avLst/>
          </a:prstGeom>
        </p:spPr>
      </p:pic>
    </p:spTree>
    <p:extLst>
      <p:ext uri="{BB962C8B-B14F-4D97-AF65-F5344CB8AC3E}">
        <p14:creationId xmlns:p14="http://schemas.microsoft.com/office/powerpoint/2010/main" val="322586613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3698984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Blank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7"/>
          <p:cNvSpPr>
            <a:spLocks noGrp="1"/>
          </p:cNvSpPr>
          <p:nvPr>
            <p:ph type="body" sz="quarter" idx="13" hasCustomPrompt="1"/>
          </p:nvPr>
        </p:nvSpPr>
        <p:spPr>
          <a:xfrm>
            <a:off x="0" y="6365560"/>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8885420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TextOnly slide-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ED06B7-7F18-946C-1FEB-F463C6557E77}"/>
              </a:ext>
            </a:extLst>
          </p:cNvPr>
          <p:cNvSpPr>
            <a:spLocks noGrp="1" noRot="1" noMove="1" noResize="1" noEditPoints="1" noAdjustHandles="1" noChangeArrowheads="1" noChangeShapeType="1"/>
          </p:cNvSpPr>
          <p:nvPr userDrawn="1"/>
        </p:nvSpPr>
        <p:spPr>
          <a:xfrm>
            <a:off x="-13896" y="0"/>
            <a:ext cx="12219791" cy="6858000"/>
          </a:xfrm>
          <a:prstGeom prst="rect">
            <a:avLst/>
          </a:prstGeom>
          <a:gradFill>
            <a:gsLst>
              <a:gs pos="0">
                <a:schemeClr val="bg1"/>
              </a:gs>
              <a:gs pos="45000">
                <a:srgbClr val="E4E4E4"/>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3" name="Picture 12" descr="A blue and black background&#10;&#10;Description automatically generated">
            <a:extLst>
              <a:ext uri="{FF2B5EF4-FFF2-40B4-BE49-F238E27FC236}">
                <a16:creationId xmlns:a16="http://schemas.microsoft.com/office/drawing/2014/main" id="{26EC6E34-6905-11D6-954E-2287B748BC9B}"/>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1" y="-694"/>
            <a:ext cx="12191999" cy="6859388"/>
          </a:xfrm>
          <a:prstGeom prst="rect">
            <a:avLst/>
          </a:prstGeom>
        </p:spPr>
      </p:pic>
      <p:sp>
        <p:nvSpPr>
          <p:cNvPr id="9" name="TextBox 8">
            <a:extLst>
              <a:ext uri="{FF2B5EF4-FFF2-40B4-BE49-F238E27FC236}">
                <a16:creationId xmlns:a16="http://schemas.microsoft.com/office/drawing/2014/main" id="{CE835216-EEE5-F5DF-500E-129A5D5A92CE}"/>
              </a:ext>
            </a:extLst>
          </p:cNvPr>
          <p:cNvSpPr txBox="1"/>
          <p:nvPr userDrawn="1"/>
        </p:nvSpPr>
        <p:spPr>
          <a:xfrm>
            <a:off x="204753" y="6347283"/>
            <a:ext cx="837617" cy="256545"/>
          </a:xfrm>
          <a:prstGeom prst="rect">
            <a:avLst/>
          </a:prstGeom>
          <a:noFill/>
        </p:spPr>
        <p:txBody>
          <a:bodyPr wrap="square" rtlCol="0">
            <a:spAutoFit/>
          </a:bodyPr>
          <a:lstStyle/>
          <a:p>
            <a:fld id="{ED0390D9-3D07-1F44-8BC0-191D2566A8C8}" type="slidenum">
              <a:rPr lang="en-US" sz="1067" b="1" smtClean="0">
                <a:solidFill>
                  <a:schemeClr val="bg2">
                    <a:lumMod val="50000"/>
                  </a:schemeClr>
                </a:solidFill>
              </a:rPr>
              <a:t>‹#›</a:t>
            </a:fld>
            <a:endParaRPr lang="en-US" sz="1067" b="1">
              <a:solidFill>
                <a:schemeClr val="bg2">
                  <a:lumMod val="50000"/>
                </a:schemeClr>
              </a:solidFill>
            </a:endParaRPr>
          </a:p>
        </p:txBody>
      </p:sp>
      <p:sp>
        <p:nvSpPr>
          <p:cNvPr id="14" name="Text Placeholder 5">
            <a:extLst>
              <a:ext uri="{FF2B5EF4-FFF2-40B4-BE49-F238E27FC236}">
                <a16:creationId xmlns:a16="http://schemas.microsoft.com/office/drawing/2014/main" id="{824E16BA-912E-5AF6-12FF-75AF284BD0A4}"/>
              </a:ext>
            </a:extLst>
          </p:cNvPr>
          <p:cNvSpPr>
            <a:spLocks noGrp="1"/>
          </p:cNvSpPr>
          <p:nvPr>
            <p:ph type="body" sz="quarter" idx="15"/>
          </p:nvPr>
        </p:nvSpPr>
        <p:spPr>
          <a:xfrm>
            <a:off x="623561" y="1596568"/>
            <a:ext cx="6823444" cy="4410533"/>
          </a:xfrm>
          <a:prstGeom prst="rect">
            <a:avLst/>
          </a:prstGeom>
        </p:spPr>
        <p:txBody>
          <a:bodyPr/>
          <a:lstStyle>
            <a:lvl1pPr>
              <a:defRPr sz="2133">
                <a:solidFill>
                  <a:srgbClr val="192958"/>
                </a:solidFill>
                <a:latin typeface="Arial" panose="020B0604020202020204" pitchFamily="34" charset="0"/>
                <a:cs typeface="Arial" panose="020B0604020202020204" pitchFamily="34" charset="0"/>
              </a:defRPr>
            </a:lvl1pPr>
            <a:lvl2pPr>
              <a:defRPr sz="1600">
                <a:solidFill>
                  <a:srgbClr val="192958"/>
                </a:solidFill>
                <a:latin typeface="Arial" panose="020B0604020202020204" pitchFamily="34" charset="0"/>
                <a:cs typeface="Arial" panose="020B0604020202020204" pitchFamily="34" charset="0"/>
              </a:defRPr>
            </a:lvl2pPr>
            <a:lvl3pPr>
              <a:defRPr sz="1467">
                <a:solidFill>
                  <a:srgbClr val="192958"/>
                </a:solidFill>
                <a:latin typeface="Arial" panose="020B0604020202020204" pitchFamily="34" charset="0"/>
                <a:cs typeface="Arial" panose="020B0604020202020204" pitchFamily="34" charset="0"/>
              </a:defRPr>
            </a:lvl3pPr>
            <a:lvl4pPr>
              <a:defRPr sz="1400">
                <a:solidFill>
                  <a:srgbClr val="192958"/>
                </a:solidFill>
                <a:latin typeface="Arial" panose="020B0604020202020204" pitchFamily="34" charset="0"/>
                <a:cs typeface="Arial" panose="020B0604020202020204" pitchFamily="34" charset="0"/>
              </a:defRPr>
            </a:lvl4pPr>
            <a:lvl5pPr>
              <a:defRPr sz="1400">
                <a:solidFill>
                  <a:srgbClr val="19295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0">
            <a:extLst>
              <a:ext uri="{FF2B5EF4-FFF2-40B4-BE49-F238E27FC236}">
                <a16:creationId xmlns:a16="http://schemas.microsoft.com/office/drawing/2014/main" id="{DEF69408-9D08-1EE9-955D-3DC512F0BCB0}"/>
              </a:ext>
            </a:extLst>
          </p:cNvPr>
          <p:cNvSpPr>
            <a:spLocks noGrp="1"/>
          </p:cNvSpPr>
          <p:nvPr>
            <p:ph type="title"/>
          </p:nvPr>
        </p:nvSpPr>
        <p:spPr>
          <a:xfrm>
            <a:off x="623774" y="474089"/>
            <a:ext cx="6823231" cy="977187"/>
          </a:xfrm>
          <a:prstGeom prst="rect">
            <a:avLst/>
          </a:prstGeom>
        </p:spPr>
        <p:txBody>
          <a:bodyPr/>
          <a:lstStyle>
            <a:lvl1pPr>
              <a:defRPr sz="3200" b="1">
                <a:solidFill>
                  <a:srgbClr val="192958"/>
                </a:solidFill>
                <a:latin typeface="Arial" panose="020B0604020202020204" pitchFamily="34" charset="0"/>
                <a:cs typeface="Arial" panose="020B0604020202020204" pitchFamily="34" charset="0"/>
              </a:defRPr>
            </a:lvl1pPr>
          </a:lstStyle>
          <a:p>
            <a:r>
              <a:rPr lang="en-US"/>
              <a:t>Click to edit Master title style</a:t>
            </a:r>
          </a:p>
        </p:txBody>
      </p:sp>
      <p:sp>
        <p:nvSpPr>
          <p:cNvPr id="16" name="Footer Placeholder 1">
            <a:extLst>
              <a:ext uri="{FF2B5EF4-FFF2-40B4-BE49-F238E27FC236}">
                <a16:creationId xmlns:a16="http://schemas.microsoft.com/office/drawing/2014/main" id="{91C9431C-EC58-5DC3-BB80-50EB100D3B6E}"/>
              </a:ext>
            </a:extLst>
          </p:cNvPr>
          <p:cNvSpPr>
            <a:spLocks noGrp="1"/>
          </p:cNvSpPr>
          <p:nvPr>
            <p:ph type="ftr" sz="quarter" idx="3"/>
          </p:nvPr>
        </p:nvSpPr>
        <p:spPr>
          <a:xfrm>
            <a:off x="623561" y="6308727"/>
            <a:ext cx="6823444" cy="366183"/>
          </a:xfrm>
          <a:prstGeom prst="rect">
            <a:avLst/>
          </a:prstGeom>
        </p:spPr>
        <p:txBody>
          <a:bodyPr vert="horz" lIns="91440" tIns="45720" rIns="91440" bIns="45720" rtlCol="0" anchor="ctr"/>
          <a:lstStyle>
            <a:lvl1pPr algn="l">
              <a:defRPr sz="1067">
                <a:solidFill>
                  <a:schemeClr val="bg2">
                    <a:lumMod val="50000"/>
                  </a:schemeClr>
                </a:solidFill>
              </a:defRPr>
            </a:lvl1pPr>
          </a:lstStyle>
          <a:p>
            <a:r>
              <a:rPr lang="en-US"/>
              <a:t>Click to edit Department or Project Name, Version or Date</a:t>
            </a:r>
          </a:p>
        </p:txBody>
      </p:sp>
      <p:pic>
        <p:nvPicPr>
          <p:cNvPr id="4" name="Picture 3" descr="UHN Knockout Logo">
            <a:extLst>
              <a:ext uri="{FF2B5EF4-FFF2-40B4-BE49-F238E27FC236}">
                <a16:creationId xmlns:a16="http://schemas.microsoft.com/office/drawing/2014/main" id="{051DE453-29B1-965E-7EE9-24B7E503D6C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04763" y="5981290"/>
            <a:ext cx="2769271" cy="711865"/>
          </a:xfrm>
          <a:prstGeom prst="rect">
            <a:avLst/>
          </a:prstGeom>
        </p:spPr>
      </p:pic>
    </p:spTree>
    <p:extLst>
      <p:ext uri="{BB962C8B-B14F-4D97-AF65-F5344CB8AC3E}">
        <p14:creationId xmlns:p14="http://schemas.microsoft.com/office/powerpoint/2010/main" val="25902096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65559"/>
            <a:ext cx="12192000" cy="492443"/>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172582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1988168C-A2A7-6847-8EE9-F5D27E260C69}"/>
              </a:ext>
            </a:extLst>
          </p:cNvPr>
          <p:cNvSpPr>
            <a:spLocks noGrp="1"/>
          </p:cNvSpPr>
          <p:nvPr>
            <p:ph type="title" hasCustomPrompt="1"/>
          </p:nvPr>
        </p:nvSpPr>
        <p:spPr>
          <a:xfrm>
            <a:off x="0" y="760186"/>
            <a:ext cx="12192000" cy="615553"/>
          </a:xfrm>
          <a:prstGeom prst="rect">
            <a:avLst/>
          </a:prstGeom>
        </p:spPr>
        <p:txBody>
          <a:bodyPr anchor="ctr"/>
          <a:lstStyle>
            <a:lvl1pPr algn="ctr">
              <a:defRPr sz="4000">
                <a:solidFill>
                  <a:srgbClr val="EE3D1F"/>
                </a:solidFill>
              </a:defRPr>
            </a:lvl1pPr>
          </a:lstStyle>
          <a:p>
            <a:r>
              <a:rPr lang="en-US" dirty="0"/>
              <a:t>Click to add title</a:t>
            </a:r>
          </a:p>
        </p:txBody>
      </p:sp>
    </p:spTree>
    <p:extLst>
      <p:ext uri="{BB962C8B-B14F-4D97-AF65-F5344CB8AC3E}">
        <p14:creationId xmlns:p14="http://schemas.microsoft.com/office/powerpoint/2010/main" val="1574265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02620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76BC44-0BA7-2641-B695-1EEBAC49391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36" y="-9939"/>
            <a:ext cx="12223521" cy="1570383"/>
          </a:xfrm>
          <a:prstGeom prst="rect">
            <a:avLst/>
          </a:prstGeom>
        </p:spPr>
      </p:pic>
      <p:pic>
        <p:nvPicPr>
          <p:cNvPr id="10" name="Picture 9">
            <a:extLst>
              <a:ext uri="{FF2B5EF4-FFF2-40B4-BE49-F238E27FC236}">
                <a16:creationId xmlns:a16="http://schemas.microsoft.com/office/drawing/2014/main" id="{68F034C2-8D6D-904A-B3E9-9C8A2014CBE1}"/>
              </a:ext>
            </a:extLst>
          </p:cNvPr>
          <p:cNvPicPr>
            <a:picLocks noChangeAspect="1"/>
          </p:cNvPicPr>
          <p:nvPr userDrawn="1"/>
        </p:nvPicPr>
        <p:blipFill>
          <a:blip r:embed="rId3">
            <a:extLst>
              <a:ext uri="{28A0092B-C50C-407E-A947-70E740481C1C}">
                <a14:useLocalDpi xmlns:a14="http://schemas.microsoft.com/office/drawing/2010/main" val="0"/>
              </a:ext>
            </a:extLst>
          </a:blip>
          <a:srcRect l="4447" r="4447"/>
          <a:stretch/>
        </p:blipFill>
        <p:spPr>
          <a:xfrm>
            <a:off x="0" y="6323637"/>
            <a:ext cx="12192000" cy="534363"/>
          </a:xfrm>
          <a:prstGeom prst="rect">
            <a:avLst/>
          </a:prstGeom>
        </p:spPr>
      </p:pic>
      <p:pic>
        <p:nvPicPr>
          <p:cNvPr id="3" name="Picture 2">
            <a:extLst>
              <a:ext uri="{FF2B5EF4-FFF2-40B4-BE49-F238E27FC236}">
                <a16:creationId xmlns:a16="http://schemas.microsoft.com/office/drawing/2014/main" id="{FE404ADF-E5EE-CA4C-93E6-9DBE5F5370A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89503" y="176289"/>
            <a:ext cx="4373949" cy="1205471"/>
          </a:xfrm>
          <a:prstGeom prst="rect">
            <a:avLst/>
          </a:prstGeom>
        </p:spPr>
      </p:pic>
    </p:spTree>
    <p:extLst>
      <p:ext uri="{BB962C8B-B14F-4D97-AF65-F5344CB8AC3E}">
        <p14:creationId xmlns:p14="http://schemas.microsoft.com/office/powerpoint/2010/main" val="911743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cSld name="1.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8948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227013" y="657224"/>
            <a:ext cx="11737975" cy="585649"/>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33E80"/>
              </a:buClr>
              <a:buSzPts val="3200"/>
              <a:buFont typeface="Arial"/>
              <a:buNone/>
              <a:defRPr sz="3200" b="1" i="0" u="none" strike="noStrike" cap="none">
                <a:solidFill>
                  <a:srgbClr val="233E8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subTitle" idx="1"/>
          </p:nvPr>
        </p:nvSpPr>
        <p:spPr>
          <a:xfrm>
            <a:off x="227013" y="1367162"/>
            <a:ext cx="11737975" cy="440181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ct val="120000"/>
              <a:buFont typeface="Arial"/>
              <a:buChar char="•"/>
              <a:defRPr sz="18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oboto Light"/>
                <a:ea typeface="Roboto Light"/>
                <a:cs typeface="Roboto Light"/>
                <a:sym typeface="Roboto Light"/>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oboto Light"/>
                <a:ea typeface="Roboto Light"/>
                <a:cs typeface="Roboto Light"/>
                <a:sym typeface="Roboto Light"/>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oboto Light"/>
                <a:ea typeface="Roboto Light"/>
                <a:cs typeface="Roboto Light"/>
                <a:sym typeface="Roboto Light"/>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8" name="Google Shape;18;p2"/>
          <p:cNvSpPr txBox="1"/>
          <p:nvPr/>
        </p:nvSpPr>
        <p:spPr>
          <a:xfrm>
            <a:off x="371475" y="6393674"/>
            <a:ext cx="7362013"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0" i="0" u="none" strike="noStrike" cap="none">
                <a:solidFill>
                  <a:schemeClr val="lt1"/>
                </a:solidFill>
                <a:latin typeface="Arial"/>
                <a:ea typeface="Arial"/>
                <a:cs typeface="Arial"/>
                <a:sym typeface="Arial"/>
              </a:rPr>
              <a:t>Martin Reck | IMforte Safety WCLC 2025 Abstract 2102 </a:t>
            </a:r>
            <a:endParaRPr/>
          </a:p>
        </p:txBody>
      </p:sp>
      <p:sp>
        <p:nvSpPr>
          <p:cNvPr id="19" name="Google Shape;19;p2"/>
          <p:cNvSpPr txBox="1">
            <a:spLocks noGrp="1"/>
          </p:cNvSpPr>
          <p:nvPr>
            <p:ph type="sldNum" idx="12"/>
          </p:nvPr>
        </p:nvSpPr>
        <p:spPr>
          <a:xfrm>
            <a:off x="10637520" y="6356350"/>
            <a:ext cx="71628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
        <p:nvSpPr>
          <p:cNvPr id="45" name="Google Shape;45;p7"/>
          <p:cNvSpPr/>
          <p:nvPr userDrawn="1"/>
        </p:nvSpPr>
        <p:spPr>
          <a:xfrm>
            <a:off x="0" y="1"/>
            <a:ext cx="4138864" cy="310718"/>
          </a:xfrm>
          <a:prstGeom prst="rect">
            <a:avLst/>
          </a:prstGeom>
          <a:solidFill>
            <a:srgbClr val="FFFF00"/>
          </a:solidFill>
          <a:ln w="19050" cap="flat" cmpd="sng">
            <a:solidFill>
              <a:srgbClr val="08283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a:ln>
                  <a:noFill/>
                </a:ln>
                <a:solidFill>
                  <a:srgbClr val="0E2841"/>
                </a:solidFill>
                <a:effectLst/>
                <a:uLnTx/>
                <a:uFillTx/>
                <a:latin typeface="Arial"/>
                <a:ea typeface="Arial"/>
                <a:cs typeface="Arial"/>
                <a:sym typeface="Arial"/>
              </a:rPr>
              <a:t>Confidential | Not for distribution| Not copyedited or </a:t>
            </a:r>
            <a:r>
              <a:rPr kumimoji="0" lang="en-GB" sz="1200" b="0" i="0" u="none" strike="noStrike" kern="0" cap="none" spc="0" normalizeH="0" baseline="0" noProof="0" err="1">
                <a:ln>
                  <a:noFill/>
                </a:ln>
                <a:solidFill>
                  <a:srgbClr val="0E2841"/>
                </a:solidFill>
                <a:effectLst/>
                <a:uLnTx/>
                <a:uFillTx/>
                <a:latin typeface="Arial"/>
                <a:ea typeface="Arial"/>
                <a:cs typeface="Arial"/>
                <a:sym typeface="Arial"/>
              </a:rPr>
              <a:t>QC’d</a:t>
            </a:r>
            <a:endParaRPr kumimoji="0" sz="1200" b="0" i="0" u="none" strike="noStrike" kern="0" cap="none" spc="0" normalizeH="0" baseline="0" noProof="0">
              <a:ln>
                <a:noFill/>
              </a:ln>
              <a:solidFill>
                <a:srgbClr val="0E2841"/>
              </a:solidFill>
              <a:effectLst/>
              <a:uLnTx/>
              <a:uFillTx/>
              <a:latin typeface="Arial"/>
              <a:ea typeface="Arial"/>
              <a:cs typeface="Arial"/>
              <a:sym typeface="Arial"/>
            </a:endParaRPr>
          </a:p>
        </p:txBody>
      </p:sp>
    </p:spTree>
    <p:extLst>
      <p:ext uri="{BB962C8B-B14F-4D97-AF65-F5344CB8AC3E}">
        <p14:creationId xmlns:p14="http://schemas.microsoft.com/office/powerpoint/2010/main" val="28150496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7940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304800" y="1246909"/>
            <a:ext cx="11582400" cy="5055651"/>
          </a:xfrm>
        </p:spPr>
        <p:txBody>
          <a:bodyPr/>
          <a:lstStyle>
            <a:lvl1pPr>
              <a:spcBef>
                <a:spcPts val="0"/>
              </a:spcBef>
              <a:spcAft>
                <a:spcPts val="600"/>
              </a:spcAft>
              <a:defRPr/>
            </a:lvl1pPr>
            <a:lvl2pPr>
              <a:spcBef>
                <a:spcPts val="0"/>
              </a:spcBef>
              <a:spcAft>
                <a:spcPts val="600"/>
              </a:spcAft>
              <a:defRPr/>
            </a:lvl2pPr>
            <a:lvl3pPr>
              <a:spcBef>
                <a:spcPts val="0"/>
              </a:spcBef>
              <a:spcAft>
                <a:spcPts val="600"/>
              </a:spcAft>
              <a:defRPr/>
            </a:lvl3pPr>
            <a:lvl4pPr>
              <a:spcBef>
                <a:spcPts val="0"/>
              </a:spcBef>
              <a:spcAft>
                <a:spcPts val="600"/>
              </a:spcAft>
              <a:defRPr/>
            </a:lvl4pPr>
            <a:lvl5pPr>
              <a:spcBef>
                <a:spcPts val="0"/>
              </a:spcBef>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4"/>
          <p:cNvSpPr>
            <a:spLocks noGrp="1"/>
          </p:cNvSpPr>
          <p:nvPr>
            <p:ph type="body" sz="quarter" idx="10" hasCustomPrompt="1"/>
          </p:nvPr>
        </p:nvSpPr>
        <p:spPr>
          <a:xfrm>
            <a:off x="304802" y="6233975"/>
            <a:ext cx="5507567" cy="487363"/>
          </a:xfrm>
        </p:spPr>
        <p:txBody>
          <a:bodyPr tIns="0" bIns="0" anchor="b"/>
          <a:lstStyle>
            <a:lvl1pPr marL="0" indent="0">
              <a:buNone/>
              <a:defRPr sz="1200"/>
            </a:lvl1pPr>
          </a:lstStyle>
          <a:p>
            <a:r>
              <a:rPr lang="en-GB" sz="1200" dirty="0"/>
              <a:t>Footnote text left aligned (Arial 12pt roman, black)</a:t>
            </a:r>
          </a:p>
        </p:txBody>
      </p:sp>
      <p:sp>
        <p:nvSpPr>
          <p:cNvPr id="5" name="Text Placeholder 4"/>
          <p:cNvSpPr>
            <a:spLocks noGrp="1"/>
          </p:cNvSpPr>
          <p:nvPr>
            <p:ph type="body" sz="quarter" idx="11" hasCustomPrompt="1"/>
          </p:nvPr>
        </p:nvSpPr>
        <p:spPr>
          <a:xfrm>
            <a:off x="6379634" y="6521313"/>
            <a:ext cx="5507567" cy="200025"/>
          </a:xfrm>
        </p:spPr>
        <p:txBody>
          <a:bodyPr tIns="0" bIns="0" anchor="b"/>
          <a:lstStyle>
            <a:lvl1pPr marL="0" indent="0" algn="r">
              <a:buNone/>
              <a:defRPr sz="1200" baseline="0"/>
            </a:lvl1pPr>
          </a:lstStyle>
          <a:p>
            <a:r>
              <a:rPr lang="en-GB" sz="1200" dirty="0"/>
              <a:t>Reference text right aligned (Arial 12pt roman, black)</a:t>
            </a:r>
          </a:p>
        </p:txBody>
      </p:sp>
      <p:sp>
        <p:nvSpPr>
          <p:cNvPr id="8" name="Slide Number Placeholder 5">
            <a:extLst>
              <a:ext uri="{FF2B5EF4-FFF2-40B4-BE49-F238E27FC236}">
                <a16:creationId xmlns:a16="http://schemas.microsoft.com/office/drawing/2014/main" id="{C7B7C12D-C078-4A6A-9A46-117F2CB93103}"/>
              </a:ext>
            </a:extLst>
          </p:cNvPr>
          <p:cNvSpPr txBox="1">
            <a:spLocks/>
          </p:cNvSpPr>
          <p:nvPr userDrawn="1"/>
        </p:nvSpPr>
        <p:spPr>
          <a:xfrm>
            <a:off x="11593484" y="6426260"/>
            <a:ext cx="598517" cy="365125"/>
          </a:xfrm>
          <a:prstGeom prst="rect">
            <a:avLst/>
          </a:prstGeom>
        </p:spPr>
        <p:txBody>
          <a:bodyPr vert="horz" lIns="91440" tIns="45720" rIns="91440" bIns="45720" rtlCol="0" anchor="b"/>
          <a:lstStyle>
            <a:defPPr>
              <a:defRPr lang="en-GB"/>
            </a:defPPr>
            <a:lvl1pPr algn="r" rtl="0" fontAlgn="base">
              <a:spcBef>
                <a:spcPct val="0"/>
              </a:spcBef>
              <a:spcAft>
                <a:spcPct val="0"/>
              </a:spcAft>
              <a:defRPr sz="1000" kern="1200">
                <a:solidFill>
                  <a:srgbClr val="17ACC8"/>
                </a:solidFill>
                <a:latin typeface="Arial" panose="020B0604020202020204" pitchFamily="34"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1C2912F7-087B-418C-A3FA-FA4636C6A3D8}" type="slidenum">
              <a:rPr lang="en-US" sz="1000" smtClean="0">
                <a:solidFill>
                  <a:schemeClr val="bg1"/>
                </a:solidFill>
              </a:rPr>
              <a:pPr/>
              <a:t>‹#›</a:t>
            </a:fld>
            <a:endParaRPr lang="en-US" sz="1000" dirty="0">
              <a:solidFill>
                <a:schemeClr val="bg1"/>
              </a:solidFill>
            </a:endParaRPr>
          </a:p>
        </p:txBody>
      </p:sp>
    </p:spTree>
    <p:extLst>
      <p:ext uri="{BB962C8B-B14F-4D97-AF65-F5344CB8AC3E}">
        <p14:creationId xmlns:p14="http://schemas.microsoft.com/office/powerpoint/2010/main" val="10693449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304557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9E290419-0F6A-440C-A28D-516357E2C612}" type="datetimeFigureOut">
              <a:rPr lang="es-ES" smtClean="0"/>
              <a:t>11/11/25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CB50CBB-F61D-4E4B-9D3C-A75F4B492689}" type="slidenum">
              <a:rPr lang="es-ES" smtClean="0"/>
              <a:t>‹#›</a:t>
            </a:fld>
            <a:endParaRPr lang="es-ES"/>
          </a:p>
        </p:txBody>
      </p:sp>
    </p:spTree>
    <p:extLst>
      <p:ext uri="{BB962C8B-B14F-4D97-AF65-F5344CB8AC3E}">
        <p14:creationId xmlns:p14="http://schemas.microsoft.com/office/powerpoint/2010/main" val="3764998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7214973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6286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083023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8686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487867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15616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96126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7854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9413613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7963608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32976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801979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573181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405881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485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2914896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6464783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741516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1403791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11/11/25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3244386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3119301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74099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659996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3802171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72090794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283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0841829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12351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64095850"/>
      </p:ext>
    </p:extLst>
  </p:cSld>
  <p:clrMapOvr>
    <a:masterClrMapping/>
  </p:clrMapOvr>
  <p:transition advClick="0"/>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68439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56420357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7902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595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95444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37304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179583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3116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346860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22092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04872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08717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50817843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7201716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3885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5282647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56335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563749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12045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8401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1562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745254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6306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11/11/25</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093130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207710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41971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810481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0181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526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911090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95411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505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91077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5126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384268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7253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74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7719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060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3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14831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05593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1400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85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608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554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90945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719457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8793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095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6997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tx1"/>
                </a:solidFill>
                <a:latin typeface="Georgia" panose="02040502050405020303" pitchFamily="18" charset="0"/>
              </a:defRPr>
            </a:lvl1pPr>
          </a:lstStyle>
          <a:p>
            <a:r>
              <a:rPr lang="en-US"/>
              <a:t>Click to edit Master title style</a:t>
            </a:r>
          </a:p>
        </p:txBody>
      </p:sp>
    </p:spTree>
    <p:extLst>
      <p:ext uri="{BB962C8B-B14F-4D97-AF65-F5344CB8AC3E}">
        <p14:creationId xmlns:p14="http://schemas.microsoft.com/office/powerpoint/2010/main" val="186341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4"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3773" y="6163057"/>
            <a:ext cx="11362944"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766935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Footer">
    <p:spTree>
      <p:nvGrpSpPr>
        <p:cNvPr id="1" name=""/>
        <p:cNvGrpSpPr/>
        <p:nvPr/>
      </p:nvGrpSpPr>
      <p:grpSpPr>
        <a:xfrm>
          <a:off x="0" y="0"/>
          <a:ext cx="0" cy="0"/>
          <a:chOff x="0" y="0"/>
          <a:chExt cx="0" cy="0"/>
        </a:xfrm>
      </p:grpSpPr>
      <p:sp>
        <p:nvSpPr>
          <p:cNvPr id="2" name="Title 1"/>
          <p:cNvSpPr>
            <a:spLocks noGrp="1"/>
          </p:cNvSpPr>
          <p:nvPr>
            <p:ph type="title"/>
          </p:nvPr>
        </p:nvSpPr>
        <p:spPr>
          <a:xfrm>
            <a:off x="451104" y="384048"/>
            <a:ext cx="11365992" cy="868680"/>
          </a:xfrm>
        </p:spPr>
        <p:txBody>
          <a:bodyPr/>
          <a:lstStyle/>
          <a:p>
            <a:r>
              <a:rPr lang="en-US"/>
              <a:t>Click to edit Master title style</a:t>
            </a:r>
          </a:p>
        </p:txBody>
      </p:sp>
      <p:sp>
        <p:nvSpPr>
          <p:cNvPr id="3" name="Content Placeholder 2"/>
          <p:cNvSpPr>
            <a:spLocks noGrp="1"/>
          </p:cNvSpPr>
          <p:nvPr>
            <p:ph idx="1"/>
          </p:nvPr>
        </p:nvSpPr>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1" name="Text Placeholder 10"/>
          <p:cNvSpPr>
            <a:spLocks noGrp="1"/>
          </p:cNvSpPr>
          <p:nvPr>
            <p:ph type="body" sz="quarter" idx="12"/>
          </p:nvPr>
        </p:nvSpPr>
        <p:spPr>
          <a:xfrm>
            <a:off x="451104" y="6163056"/>
            <a:ext cx="11365992" cy="475488"/>
          </a:xfrm>
        </p:spPr>
        <p:txBody>
          <a:bodyPr anchor="b">
            <a:noAutofit/>
          </a:bodyPr>
          <a:lstStyle>
            <a:lvl1pPr marL="0" indent="0">
              <a:spcBef>
                <a:spcPts val="0"/>
              </a:spcBef>
              <a:buNone/>
              <a:defRPr sz="14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654499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Foo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1104" y="1609344"/>
            <a:ext cx="5538216" cy="4498848"/>
          </a:xfrm>
        </p:spPr>
        <p:txBody>
          <a:bodyPr>
            <a:noAutofit/>
          </a:bodyPr>
          <a:lstStyle>
            <a:lvl3pPr marL="795468">
              <a:defRPr/>
            </a:lvl3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0" name="Text Placeholder 10"/>
          <p:cNvSpPr>
            <a:spLocks noGrp="1"/>
          </p:cNvSpPr>
          <p:nvPr>
            <p:ph type="body" sz="quarter" idx="12"/>
          </p:nvPr>
        </p:nvSpPr>
        <p:spPr>
          <a:xfrm>
            <a:off x="451104" y="6163056"/>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16340980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Text Placeholder 10"/>
          <p:cNvSpPr>
            <a:spLocks noGrp="1"/>
          </p:cNvSpPr>
          <p:nvPr>
            <p:ph type="body" sz="quarter" idx="12"/>
          </p:nvPr>
        </p:nvSpPr>
        <p:spPr>
          <a:xfrm>
            <a:off x="451104" y="6163055"/>
            <a:ext cx="11365992" cy="694944"/>
          </a:xfrm>
        </p:spPr>
        <p:txBody>
          <a:bodyPr anchor="b">
            <a:noAutofit/>
          </a:bodyPr>
          <a:lstStyle>
            <a:lvl1pPr marL="0" indent="0">
              <a:spcBef>
                <a:spcPts val="0"/>
              </a:spcBef>
              <a:buNone/>
              <a:defRPr sz="1400" b="0"/>
            </a:lvl1pPr>
          </a:lstStyle>
          <a:p>
            <a:pPr lvl="0"/>
            <a:r>
              <a:rPr lang="en-US"/>
              <a:t>Click to edit Master text styles</a:t>
            </a:r>
          </a:p>
        </p:txBody>
      </p:sp>
    </p:spTree>
    <p:extLst>
      <p:ext uri="{BB962C8B-B14F-4D97-AF65-F5344CB8AC3E}">
        <p14:creationId xmlns:p14="http://schemas.microsoft.com/office/powerpoint/2010/main" val="2462952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468">
              <a:defRPr/>
            </a:lvl3pPr>
          </a:lstStyle>
          <a:p>
            <a:pPr lvl="0"/>
            <a:r>
              <a:rPr lang="en-US"/>
              <a:t>Click to edit Master text styles</a:t>
            </a:r>
          </a:p>
        </p:txBody>
      </p:sp>
    </p:spTree>
    <p:extLst>
      <p:ext uri="{BB962C8B-B14F-4D97-AF65-F5344CB8AC3E}">
        <p14:creationId xmlns:p14="http://schemas.microsoft.com/office/powerpoint/2010/main" val="160717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i="1">
                <a:latin typeface="Georgia" panose="02040502050405020303" pitchFamily="18" charset="0"/>
              </a:defRPr>
            </a:lvl1pPr>
          </a:lstStyle>
          <a:p>
            <a:r>
              <a:rPr lang="en-US"/>
              <a:t>Click to edit Master title style</a:t>
            </a:r>
          </a:p>
        </p:txBody>
      </p:sp>
      <p:sp>
        <p:nvSpPr>
          <p:cNvPr id="3" name="Subtitle 2"/>
          <p:cNvSpPr>
            <a:spLocks noGrp="1"/>
          </p:cNvSpPr>
          <p:nvPr>
            <p:ph type="subTitle" idx="1"/>
          </p:nvPr>
        </p:nvSpPr>
        <p:spPr>
          <a:xfrm>
            <a:off x="1289304" y="3602736"/>
            <a:ext cx="9610344" cy="1581912"/>
          </a:xfrm>
        </p:spPr>
        <p:txBody>
          <a:bodyPr anchor="b">
            <a:normAutofit/>
          </a:bodyPr>
          <a:lstStyle>
            <a:lvl1pPr marL="0" indent="0" algn="ctr">
              <a:lnSpc>
                <a:spcPts val="2400"/>
              </a:lnSpc>
              <a:spcBef>
                <a:spcPts val="0"/>
              </a:spcBef>
              <a:buNone/>
              <a:defRPr sz="2400" b="0" i="0">
                <a:solidFill>
                  <a:schemeClr val="tx1">
                    <a:lumMod val="75000"/>
                    <a:lumOff val="25000"/>
                  </a:schemeClr>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dirty="0"/>
              <a:t>Click to edit Master subtitle style</a:t>
            </a:r>
          </a:p>
        </p:txBody>
      </p:sp>
    </p:spTree>
    <p:extLst>
      <p:ext uri="{BB962C8B-B14F-4D97-AF65-F5344CB8AC3E}">
        <p14:creationId xmlns:p14="http://schemas.microsoft.com/office/powerpoint/2010/main" val="333330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E_Thank You_HemOnc Global">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Tree>
    <p:extLst>
      <p:ext uri="{BB962C8B-B14F-4D97-AF65-F5344CB8AC3E}">
        <p14:creationId xmlns:p14="http://schemas.microsoft.com/office/powerpoint/2010/main" val="2064238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dirty="0"/>
              <a:t>Click to edit Master title style</a:t>
            </a:r>
          </a:p>
        </p:txBody>
      </p:sp>
      <p:sp>
        <p:nvSpPr>
          <p:cNvPr id="3" name="Content Placeholder 2"/>
          <p:cNvSpPr>
            <a:spLocks noGrp="1"/>
          </p:cNvSpPr>
          <p:nvPr>
            <p:ph idx="1" hasCustomPrompt="1"/>
          </p:nvPr>
        </p:nvSpPr>
        <p:spPr>
          <a:xfrm>
            <a:off x="604675" y="1513047"/>
            <a:ext cx="10877529" cy="4650686"/>
          </a:xfrm>
          <a:prstGeom prst="rect">
            <a:avLst/>
          </a:prstGeom>
        </p:spPr>
        <p:txBody>
          <a:body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1904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hasCustomPrompt="1"/>
          </p:nvPr>
        </p:nvSpPr>
        <p:spPr>
          <a:xfrm>
            <a:off x="719667" y="1604436"/>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664884" y="6605286"/>
            <a:ext cx="1154162"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2619865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5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A3777-12E0-3640-B75A-915743D598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29DC69-99D3-5A46-9CB2-BFE495AB1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AC8F91-93C3-0B42-9662-07C8123012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CBCBB34C-74BC-E24F-BE16-598EFAC5BEF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D079836-E113-BE43-817E-D7DEC7A443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81755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6853A-5795-4840-8651-08372D219B0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1CABABD-430D-C74E-B39B-161AA7F264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3089FA-A6CC-EA4A-BF36-6CFC3605F8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2B50740-F95A-F14D-B8D1-3F5A531DE0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F35B3776-10C4-9740-8951-3BE2EEDE06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8972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80FF-7784-8541-9282-F19F94AF4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3B401F-4794-B244-96A0-C4ADD55562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3D54CB-8335-404C-88AD-7D01A750E1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B0902D8-F92F-5F45-A3B8-6D3E357FE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E2CFFC76-9ECB-B946-85B4-CD78BC417FA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74688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7ADA-4E14-D34B-A0EC-9522A183EC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778E50-C611-D841-958B-3DF4D2888B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569109-9BAC-174D-8A65-F7BC87E5EC3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A09703-81BD-AC47-9D6B-09C7D3DEE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2BF47750-E0CB-5745-8DEE-FA1602BFC24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858F372A-B63D-9F4E-B287-A8A567F7BC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9568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A52F-6BF1-9F4A-BB30-CA7FB42BE4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E7717-198A-4A40-B11A-895330D170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A080EB-0A06-2146-98E4-CEA35759A7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02D104-A7A2-0E4D-B7FC-67814A934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56367-42CA-624A-88D0-AD1A296947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3C8048-1CE4-E244-BD97-2CE90ECED90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8" name="Footer Placeholder 7">
            <a:extLst>
              <a:ext uri="{FF2B5EF4-FFF2-40B4-BE49-F238E27FC236}">
                <a16:creationId xmlns:a16="http://schemas.microsoft.com/office/drawing/2014/main" id="{A9EAC8FA-744F-AE4B-BEB0-FD6C6FD8DC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9" name="Slide Number Placeholder 8">
            <a:extLst>
              <a:ext uri="{FF2B5EF4-FFF2-40B4-BE49-F238E27FC236}">
                <a16:creationId xmlns:a16="http://schemas.microsoft.com/office/drawing/2014/main" id="{A6593B67-557C-A54F-98C3-60781421AF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9447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67CF9-CEB7-2C49-9FBD-70B44E93BF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AFEE63-94F1-9B4F-B1F7-CC53BB405AE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Footer Placeholder 3">
            <a:extLst>
              <a:ext uri="{FF2B5EF4-FFF2-40B4-BE49-F238E27FC236}">
                <a16:creationId xmlns:a16="http://schemas.microsoft.com/office/drawing/2014/main" id="{87516EAD-E07D-614B-877E-873158D562A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BA15E7DB-0F8F-E44F-ACC1-DFA6E3FA1B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10447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48F2C-C010-3441-9F51-AD9A95DCAB5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F6E94064-7BD3-1446-8774-EB51AD55D2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39C8AC89-50C3-5040-8F7D-6DA9EA7098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269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36DC7-686A-F745-97AE-71718349F5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81BD80-86E6-664C-AD3A-70293379B1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AB4D44-FDE9-A146-BAD4-E718C6C39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A7203E-4173-3349-8369-FC3C34C01B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AEC4DD91-8C09-5944-B303-8A74FFA396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77675B3C-AFCA-B34B-99E2-77EF69BE39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799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5D849-9553-FF4D-9E54-790BAC673B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9C2CC8-AC1E-7549-81EC-F64DD5FCED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C6877FB-0BA7-3B4A-8EED-108B2D2E6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B0DF4-678D-D843-A52D-CAE920B04A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Footer Placeholder 5">
            <a:extLst>
              <a:ext uri="{FF2B5EF4-FFF2-40B4-BE49-F238E27FC236}">
                <a16:creationId xmlns:a16="http://schemas.microsoft.com/office/drawing/2014/main" id="{49141D7B-016B-C14A-98EB-544DD24EA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5EC55182-E13D-E24C-A8B2-A1BFDE7652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00244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60071-0B8B-E243-88DF-6C0977ACE6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EF8EA7-756A-7B4A-954C-18907E1DBC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C1690-359E-A845-A579-8528C1ABBB7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296C6E1D-7937-764C-A93D-39866040384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5482621-71C1-0644-BB94-318BCADB27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64455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09391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8040D-971A-A941-AC8B-366485C150E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8831FA-421C-A14E-9AC4-4F6C01914E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8F3C7-6F30-D649-8CA0-63D8F682F9D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70D4BB44-3A67-7F4E-B622-67544BA7F1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A96552D2-98E0-FD44-9214-5504A1EAC0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411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151499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41237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0" y="6456258"/>
            <a:ext cx="407988" cy="309145"/>
          </a:xfrm>
          <a:prstGeom prst="rect">
            <a:avLst/>
          </a:prstGeom>
        </p:spPr>
        <p:txBody>
          <a:bodyPr/>
          <a:lstStyle/>
          <a:p>
            <a:fld id="{F8E47D07-9D1E-4FE9-B31A-2F5863681021}" type="slidenum">
              <a:rPr lang="en-GB" smtClean="0"/>
              <a:pPr/>
              <a:t>‹#›</a:t>
            </a:fld>
            <a:endParaRPr lang="en-GB"/>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8" y="6200774"/>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64540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spAutoFit/>
          </a:bodyPr>
          <a:lstStyle>
            <a:lvl1pPr>
              <a:defRPr/>
            </a:lvl1pPr>
            <a:lvl2pPr marL="576000" indent="-288000">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9" y="6200774"/>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087667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49"/>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6225715"/>
            <a:ext cx="1659092" cy="333781"/>
          </a:xfrm>
          <a:prstGeom prst="rect">
            <a:avLst/>
          </a:prstGeom>
        </p:spPr>
      </p:pic>
    </p:spTree>
    <p:extLst>
      <p:ext uri="{BB962C8B-B14F-4D97-AF65-F5344CB8AC3E}">
        <p14:creationId xmlns:p14="http://schemas.microsoft.com/office/powerpoint/2010/main" val="2350379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48" y="6356350"/>
            <a:ext cx="9628095" cy="501650"/>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dirty="0"/>
              <a:t>References/Footnotes/Abbreviations</a:t>
            </a:r>
          </a:p>
        </p:txBody>
      </p:sp>
    </p:spTree>
    <p:extLst>
      <p:ext uri="{BB962C8B-B14F-4D97-AF65-F5344CB8AC3E}">
        <p14:creationId xmlns:p14="http://schemas.microsoft.com/office/powerpoint/2010/main" val="2776047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062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hand touching a screen&#10;&#10;Description automatically generated">
            <a:extLst>
              <a:ext uri="{FF2B5EF4-FFF2-40B4-BE49-F238E27FC236}">
                <a16:creationId xmlns:a16="http://schemas.microsoft.com/office/drawing/2014/main" id="{FF0A1901-BB77-3C5B-1442-2DD6DA5EF2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114256" y="3678238"/>
            <a:ext cx="6077743" cy="3179761"/>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p>
        </p:txBody>
      </p:sp>
      <p:pic>
        <p:nvPicPr>
          <p:cNvPr id="11" name="Picture 10">
            <a:extLst>
              <a:ext uri="{FF2B5EF4-FFF2-40B4-BE49-F238E27FC236}">
                <a16:creationId xmlns:a16="http://schemas.microsoft.com/office/drawing/2014/main" id="{D2C404A3-49E3-6AE3-6316-79D1DE70A533}"/>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16132" y="244938"/>
            <a:ext cx="1681179" cy="896629"/>
          </a:xfrm>
          <a:prstGeom prst="rect">
            <a:avLst/>
          </a:prstGeom>
        </p:spPr>
      </p:pic>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870751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224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138111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_Title and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 name="Group 3">
            <a:extLst>
              <a:ext uri="{FF2B5EF4-FFF2-40B4-BE49-F238E27FC236}">
                <a16:creationId xmlns:a16="http://schemas.microsoft.com/office/drawing/2014/main" id="{9778E9B7-4949-28BD-165C-8A19BAED805F}"/>
              </a:ext>
            </a:extLst>
          </p:cNvPr>
          <p:cNvGrpSpPr/>
          <p:nvPr userDrawn="1"/>
        </p:nvGrpSpPr>
        <p:grpSpPr>
          <a:xfrm>
            <a:off x="8869472" y="6298815"/>
            <a:ext cx="2877113" cy="394353"/>
            <a:chOff x="8869472" y="6298815"/>
            <a:chExt cx="2877113" cy="394353"/>
          </a:xfrm>
        </p:grpSpPr>
        <p:pic>
          <p:nvPicPr>
            <p:cNvPr id="5" name="Picture 4">
              <a:extLst>
                <a:ext uri="{FF2B5EF4-FFF2-40B4-BE49-F238E27FC236}">
                  <a16:creationId xmlns:a16="http://schemas.microsoft.com/office/drawing/2014/main" id="{7E6E1A95-6077-6510-20C5-471AD5466E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6" name="Rectangle 5">
              <a:extLst>
                <a:ext uri="{FF2B5EF4-FFF2-40B4-BE49-F238E27FC236}">
                  <a16:creationId xmlns:a16="http://schemas.microsoft.com/office/drawing/2014/main" id="{0C6C0729-2E40-00EB-212A-99D70594C81B}"/>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15744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A963A4-9BB1-F8FF-4636-271CB68984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9967636" y="5397632"/>
            <a:ext cx="1790865" cy="955128"/>
          </a:xfrm>
          <a:prstGeom prst="rect">
            <a:avLst/>
          </a:prstGeom>
        </p:spPr>
      </p:pic>
    </p:spTree>
    <p:extLst>
      <p:ext uri="{BB962C8B-B14F-4D97-AF65-F5344CB8AC3E}">
        <p14:creationId xmlns:p14="http://schemas.microsoft.com/office/powerpoint/2010/main" val="178768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557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1_Two Content+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482E1199-B50F-0114-1C29-82C8B63ED0EB}"/>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7F4C4F00-A86F-1C51-F733-91E92FCA18B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8" name="Rectangle 7">
              <a:extLst>
                <a:ext uri="{FF2B5EF4-FFF2-40B4-BE49-F238E27FC236}">
                  <a16:creationId xmlns:a16="http://schemas.microsoft.com/office/drawing/2014/main" id="{D20CF191-AD96-1DB9-DF2E-4B2B4833E872}"/>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703908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5678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_Title, Text and Chart+logo">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5FB0C27F-8158-D95C-0270-6C5A18C09C1F}"/>
              </a:ext>
            </a:extLst>
          </p:cNvPr>
          <p:cNvGrpSpPr/>
          <p:nvPr userDrawn="1"/>
        </p:nvGrpSpPr>
        <p:grpSpPr>
          <a:xfrm>
            <a:off x="8869472" y="6298815"/>
            <a:ext cx="2877113" cy="394353"/>
            <a:chOff x="8869472" y="6298815"/>
            <a:chExt cx="2877113" cy="394353"/>
          </a:xfrm>
        </p:grpSpPr>
        <p:pic>
          <p:nvPicPr>
            <p:cNvPr id="6" name="Picture 5">
              <a:extLst>
                <a:ext uri="{FF2B5EF4-FFF2-40B4-BE49-F238E27FC236}">
                  <a16:creationId xmlns:a16="http://schemas.microsoft.com/office/drawing/2014/main" id="{E1715040-51BB-5EAD-7551-4E1CFE3430F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7" name="Rectangle 6">
              <a:extLst>
                <a:ext uri="{FF2B5EF4-FFF2-40B4-BE49-F238E27FC236}">
                  <a16:creationId xmlns:a16="http://schemas.microsoft.com/office/drawing/2014/main" id="{C850B323-4A45-FF99-0514-1788CD0017E0}"/>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50853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605147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1_Title Only+logo">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p>
        </p:txBody>
      </p:sp>
      <p:grpSp>
        <p:nvGrpSpPr>
          <p:cNvPr id="3" name="Group 2">
            <a:extLst>
              <a:ext uri="{FF2B5EF4-FFF2-40B4-BE49-F238E27FC236}">
                <a16:creationId xmlns:a16="http://schemas.microsoft.com/office/drawing/2014/main" id="{71FCB4C5-8216-244E-3D93-41E212F40457}"/>
              </a:ext>
            </a:extLst>
          </p:cNvPr>
          <p:cNvGrpSpPr/>
          <p:nvPr userDrawn="1"/>
        </p:nvGrpSpPr>
        <p:grpSpPr>
          <a:xfrm>
            <a:off x="8869472" y="6298815"/>
            <a:ext cx="2877113" cy="394353"/>
            <a:chOff x="8869472" y="6298815"/>
            <a:chExt cx="2877113" cy="394353"/>
          </a:xfrm>
        </p:grpSpPr>
        <p:pic>
          <p:nvPicPr>
            <p:cNvPr id="4" name="Picture 3">
              <a:extLst>
                <a:ext uri="{FF2B5EF4-FFF2-40B4-BE49-F238E27FC236}">
                  <a16:creationId xmlns:a16="http://schemas.microsoft.com/office/drawing/2014/main" id="{7CB3AFF3-C9AF-6406-A52C-986F17667A3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5" name="Rectangle 4">
              <a:extLst>
                <a:ext uri="{FF2B5EF4-FFF2-40B4-BE49-F238E27FC236}">
                  <a16:creationId xmlns:a16="http://schemas.microsoft.com/office/drawing/2014/main" id="{8BE472F0-4C6A-6FBF-3D23-4A0861C31415}"/>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3714709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75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1_Blank+log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03A659D-6BF1-8E0D-2D7B-19BCEFEA43F4}"/>
              </a:ext>
            </a:extLst>
          </p:cNvPr>
          <p:cNvGrpSpPr/>
          <p:nvPr userDrawn="1"/>
        </p:nvGrpSpPr>
        <p:grpSpPr>
          <a:xfrm>
            <a:off x="8869472" y="6298815"/>
            <a:ext cx="2877113" cy="394353"/>
            <a:chOff x="8869472" y="6298815"/>
            <a:chExt cx="2877113" cy="394353"/>
          </a:xfrm>
        </p:grpSpPr>
        <p:pic>
          <p:nvPicPr>
            <p:cNvPr id="3" name="Picture 2">
              <a:extLst>
                <a:ext uri="{FF2B5EF4-FFF2-40B4-BE49-F238E27FC236}">
                  <a16:creationId xmlns:a16="http://schemas.microsoft.com/office/drawing/2014/main" id="{335B2744-BE30-7F59-641C-E8EE271BFEC4}"/>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1007173" y="6298815"/>
              <a:ext cx="739412" cy="394353"/>
            </a:xfrm>
            <a:prstGeom prst="rect">
              <a:avLst/>
            </a:prstGeom>
          </p:spPr>
        </p:pic>
        <p:sp>
          <p:nvSpPr>
            <p:cNvPr id="4" name="Rectangle 3">
              <a:extLst>
                <a:ext uri="{FF2B5EF4-FFF2-40B4-BE49-F238E27FC236}">
                  <a16:creationId xmlns:a16="http://schemas.microsoft.com/office/drawing/2014/main" id="{E061F54A-476D-1E85-D460-3390FD497657}"/>
                </a:ext>
              </a:extLst>
            </p:cNvPr>
            <p:cNvSpPr>
              <a:spLocks noChangeArrowheads="1"/>
            </p:cNvSpPr>
            <p:nvPr/>
          </p:nvSpPr>
          <p:spPr bwMode="auto">
            <a:xfrm>
              <a:off x="8869472" y="6375841"/>
              <a:ext cx="215905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a:solidFill>
                    <a:srgbClr val="455560"/>
                  </a:solidFill>
                  <a:latin typeface="Calibri" panose="020F0502020204030204" pitchFamily="34" charset="0"/>
                </a:rPr>
                <a:t>Slide credit: </a:t>
              </a:r>
              <a:r>
                <a:rPr lang="en-US" altLang="en-US" sz="1200" b="0">
                  <a:solidFill>
                    <a:schemeClr val="bg2"/>
                  </a:solidFill>
                  <a:latin typeface="Calibri" panose="020F0502020204030204" pitchFamily="34" charset="0"/>
                  <a:hlinkClick r:id="rId3"/>
                </a:rPr>
                <a:t>clinicaloptions.com</a:t>
              </a:r>
              <a:endParaRPr lang="en-US" altLang="en-US" sz="1200" b="0">
                <a:solidFill>
                  <a:schemeClr val="bg2"/>
                </a:solidFill>
                <a:latin typeface="Calibri" panose="020F0502020204030204" pitchFamily="34" charset="0"/>
              </a:endParaRPr>
            </a:p>
          </p:txBody>
        </p:sp>
      </p:grpSp>
    </p:spTree>
    <p:extLst>
      <p:ext uri="{BB962C8B-B14F-4D97-AF65-F5344CB8AC3E}">
        <p14:creationId xmlns:p14="http://schemas.microsoft.com/office/powerpoint/2010/main" val="1458100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3" Type="http://schemas.openxmlformats.org/officeDocument/2006/relationships/slideLayout" Target="../slideLayouts/slideLayout169.xml"/><Relationship Id="rId21" Type="http://schemas.openxmlformats.org/officeDocument/2006/relationships/image" Target="../media/image1.png"/><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theme" Target="../theme/theme10.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5" Type="http://schemas.openxmlformats.org/officeDocument/2006/relationships/slideLayout" Target="../slideLayouts/slideLayout190.xml"/><Relationship Id="rId10" Type="http://schemas.openxmlformats.org/officeDocument/2006/relationships/image" Target="../media/image53.png"/><Relationship Id="rId4" Type="http://schemas.openxmlformats.org/officeDocument/2006/relationships/slideLayout" Target="../slideLayouts/slideLayout18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theme" Target="../theme/theme12.xml"/><Relationship Id="rId5" Type="http://schemas.openxmlformats.org/officeDocument/2006/relationships/slideLayout" Target="../slideLayouts/slideLayout198.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10" Type="http://schemas.openxmlformats.org/officeDocument/2006/relationships/slideLayout" Target="../slideLayouts/slideLayout203.xml"/><Relationship Id="rId19" Type="http://schemas.openxmlformats.org/officeDocument/2006/relationships/slideLayout" Target="../slideLayouts/slideLayout212.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8" Type="http://schemas.openxmlformats.org/officeDocument/2006/relationships/slideLayout" Target="../slideLayouts/slideLayout201.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image" Target="../media/image59.jpg"/><Relationship Id="rId20" Type="http://schemas.openxmlformats.org/officeDocument/2006/relationships/slideLayout" Target="../slideLayouts/slideLayout213.xml"/><Relationship Id="rId41" Type="http://schemas.openxmlformats.org/officeDocument/2006/relationships/slideLayout" Target="../slideLayouts/slideLayout2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slideLayout" Target="../slideLayouts/slideLayout250.xml"/><Relationship Id="rId18" Type="http://schemas.openxmlformats.org/officeDocument/2006/relationships/slideLayout" Target="../slideLayouts/slideLayout255.xml"/><Relationship Id="rId3" Type="http://schemas.openxmlformats.org/officeDocument/2006/relationships/slideLayout" Target="../slideLayouts/slideLayout240.xml"/><Relationship Id="rId21" Type="http://schemas.openxmlformats.org/officeDocument/2006/relationships/image" Target="../media/image60.emf"/><Relationship Id="rId7" Type="http://schemas.openxmlformats.org/officeDocument/2006/relationships/slideLayout" Target="../slideLayouts/slideLayout244.xml"/><Relationship Id="rId12" Type="http://schemas.openxmlformats.org/officeDocument/2006/relationships/slideLayout" Target="../slideLayouts/slideLayout249.xml"/><Relationship Id="rId17" Type="http://schemas.openxmlformats.org/officeDocument/2006/relationships/slideLayout" Target="../slideLayouts/slideLayout254.xml"/><Relationship Id="rId2" Type="http://schemas.openxmlformats.org/officeDocument/2006/relationships/slideLayout" Target="../slideLayouts/slideLayout239.xml"/><Relationship Id="rId16" Type="http://schemas.openxmlformats.org/officeDocument/2006/relationships/slideLayout" Target="../slideLayouts/slideLayout253.xml"/><Relationship Id="rId20" Type="http://schemas.openxmlformats.org/officeDocument/2006/relationships/theme" Target="../theme/theme13.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5" Type="http://schemas.openxmlformats.org/officeDocument/2006/relationships/slideLayout" Target="../slideLayouts/slideLayout252.xml"/><Relationship Id="rId10" Type="http://schemas.openxmlformats.org/officeDocument/2006/relationships/slideLayout" Target="../slideLayouts/slideLayout247.xml"/><Relationship Id="rId19" Type="http://schemas.openxmlformats.org/officeDocument/2006/relationships/slideLayout" Target="../slideLayouts/slideLayout256.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slideLayout" Target="../slideLayouts/slideLayout2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18" Type="http://schemas.openxmlformats.org/officeDocument/2006/relationships/slideLayout" Target="../slideLayouts/slideLayout274.xml"/><Relationship Id="rId26" Type="http://schemas.openxmlformats.org/officeDocument/2006/relationships/theme" Target="../theme/theme14.xml"/><Relationship Id="rId3" Type="http://schemas.openxmlformats.org/officeDocument/2006/relationships/slideLayout" Target="../slideLayouts/slideLayout259.xml"/><Relationship Id="rId21" Type="http://schemas.openxmlformats.org/officeDocument/2006/relationships/slideLayout" Target="../slideLayouts/slideLayout277.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17" Type="http://schemas.openxmlformats.org/officeDocument/2006/relationships/slideLayout" Target="../slideLayouts/slideLayout273.xml"/><Relationship Id="rId25" Type="http://schemas.openxmlformats.org/officeDocument/2006/relationships/slideLayout" Target="../slideLayouts/slideLayout281.xml"/><Relationship Id="rId2" Type="http://schemas.openxmlformats.org/officeDocument/2006/relationships/slideLayout" Target="../slideLayouts/slideLayout258.xml"/><Relationship Id="rId16" Type="http://schemas.openxmlformats.org/officeDocument/2006/relationships/slideLayout" Target="../slideLayouts/slideLayout272.xml"/><Relationship Id="rId20" Type="http://schemas.openxmlformats.org/officeDocument/2006/relationships/slideLayout" Target="../slideLayouts/slideLayout276.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24" Type="http://schemas.openxmlformats.org/officeDocument/2006/relationships/slideLayout" Target="../slideLayouts/slideLayout280.xml"/><Relationship Id="rId5" Type="http://schemas.openxmlformats.org/officeDocument/2006/relationships/slideLayout" Target="../slideLayouts/slideLayout261.xml"/><Relationship Id="rId15" Type="http://schemas.openxmlformats.org/officeDocument/2006/relationships/slideLayout" Target="../slideLayouts/slideLayout271.xml"/><Relationship Id="rId23" Type="http://schemas.openxmlformats.org/officeDocument/2006/relationships/slideLayout" Target="../slideLayouts/slideLayout279.xml"/><Relationship Id="rId10" Type="http://schemas.openxmlformats.org/officeDocument/2006/relationships/slideLayout" Target="../slideLayouts/slideLayout266.xml"/><Relationship Id="rId19" Type="http://schemas.openxmlformats.org/officeDocument/2006/relationships/slideLayout" Target="../slideLayouts/slideLayout275.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slideLayout" Target="../slideLayouts/slideLayout270.xml"/><Relationship Id="rId22" Type="http://schemas.openxmlformats.org/officeDocument/2006/relationships/slideLayout" Target="../slideLayouts/slideLayout278.xml"/><Relationship Id="rId27" Type="http://schemas.openxmlformats.org/officeDocument/2006/relationships/image" Target="../media/image69.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18" Type="http://schemas.openxmlformats.org/officeDocument/2006/relationships/theme" Target="../theme/theme15.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17" Type="http://schemas.openxmlformats.org/officeDocument/2006/relationships/slideLayout" Target="../slideLayouts/slideLayout298.xml"/><Relationship Id="rId2" Type="http://schemas.openxmlformats.org/officeDocument/2006/relationships/slideLayout" Target="../slideLayouts/slideLayout283.xml"/><Relationship Id="rId16" Type="http://schemas.openxmlformats.org/officeDocument/2006/relationships/slideLayout" Target="../slideLayouts/slideLayout297.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5" Type="http://schemas.openxmlformats.org/officeDocument/2006/relationships/slideLayout" Target="../slideLayouts/slideLayout296.xml"/><Relationship Id="rId10" Type="http://schemas.openxmlformats.org/officeDocument/2006/relationships/slideLayout" Target="../slideLayouts/slideLayout291.xml"/><Relationship Id="rId19" Type="http://schemas.openxmlformats.org/officeDocument/2006/relationships/image" Target="../media/image69.png"/><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slideLayout" Target="../slideLayouts/slideLayout2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theme" Target="../theme/theme4.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theme" Target="../theme/theme5.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6.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slideLayout" Target="../slideLayouts/slideLayout155.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theme" Target="../theme/theme8.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slideLayout" Target="../slideLayouts/slideLayout154.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slideLayout" Target="../slideLayouts/slideLayout157.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slideLayout" Target="../slideLayouts/slideLayout15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image" Target="../media/image43.png"/><Relationship Id="rId5" Type="http://schemas.openxmlformats.org/officeDocument/2006/relationships/slideLayout" Target="../slideLayouts/slideLayout162.xml"/><Relationship Id="rId10" Type="http://schemas.openxmlformats.org/officeDocument/2006/relationships/theme" Target="../theme/theme9.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717879582"/>
      </p:ext>
    </p:extLst>
  </p:cSld>
  <p:clrMap bg1="lt1" tx1="dk1" bg2="lt2" tx2="dk2" accent1="accent1" accent2="accent2" accent3="accent3" accent4="accent4" accent5="accent5" accent6="accent6" hlink="hlink" folHlink="folHlink"/>
  <p:sldLayoutIdLst>
    <p:sldLayoutId id="2147485144" r:id="rId1"/>
    <p:sldLayoutId id="2147485145" r:id="rId2"/>
    <p:sldLayoutId id="2147485146" r:id="rId3"/>
    <p:sldLayoutId id="2147485147" r:id="rId4"/>
    <p:sldLayoutId id="2147485148" r:id="rId5"/>
    <p:sldLayoutId id="2147485149" r:id="rId6"/>
    <p:sldLayoutId id="2147485150" r:id="rId7"/>
    <p:sldLayoutId id="2147485151" r:id="rId8"/>
    <p:sldLayoutId id="2147485152" r:id="rId9"/>
    <p:sldLayoutId id="2147485153" r:id="rId10"/>
    <p:sldLayoutId id="2147485154" r:id="rId11"/>
    <p:sldLayoutId id="2147485155" r:id="rId12"/>
    <p:sldLayoutId id="2147485156" r:id="rId13"/>
    <p:sldLayoutId id="2147485157" r:id="rId14"/>
    <p:sldLayoutId id="2147485158" r:id="rId15"/>
    <p:sldLayoutId id="2147485159" r:id="rId16"/>
    <p:sldLayoutId id="214748516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35787003"/>
      </p:ext>
    </p:extLst>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 id="2147485836" r:id="rId12"/>
    <p:sldLayoutId id="2147485837" r:id="rId13"/>
    <p:sldLayoutId id="2147485838" r:id="rId14"/>
    <p:sldLayoutId id="2147485839" r:id="rId15"/>
    <p:sldLayoutId id="2147485840" r:id="rId16"/>
    <p:sldLayoutId id="2147485841" r:id="rId17"/>
    <p:sldLayoutId id="2147485842" r:id="rId18"/>
    <p:sldLayoutId id="214748584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12694969"/>
      </p:ext>
    </p:extLst>
  </p:cSld>
  <p:clrMap bg1="lt1" tx1="dk1" bg2="lt2" tx2="dk2" accent1="accent1" accent2="accent2" accent3="accent3" accent4="accent4" accent5="accent5" accent6="accent6" hlink="hlink" folHlink="folHlink"/>
  <p:sldLayoutIdLst>
    <p:sldLayoutId id="2147485959" r:id="rId1"/>
    <p:sldLayoutId id="2147485960" r:id="rId2"/>
    <p:sldLayoutId id="2147485961" r:id="rId3"/>
    <p:sldLayoutId id="2147485962" r:id="rId4"/>
    <p:sldLayoutId id="2147485963" r:id="rId5"/>
    <p:sldLayoutId id="2147485964" r:id="rId6"/>
    <p:sldLayoutId id="2147485965" r:id="rId7"/>
    <p:sldLayoutId id="2147485966" r:id="rId8"/>
  </p:sldLayoutIdLs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6">
            <a:lum/>
          </a:blip>
          <a:srcRect/>
          <a:stretch>
            <a:fillRect/>
          </a:stretch>
        </a:blipFill>
        <a:effectLst/>
      </p:bgPr>
    </p:bg>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922795"/>
      </p:ext>
    </p:extLst>
  </p:cSld>
  <p:clrMap bg1="lt1" tx1="dk1" bg2="lt2" tx2="dk2" accent1="accent1" accent2="accent2" accent3="accent3" accent4="accent4" accent5="accent5" accent6="accent6" hlink="hlink" folHlink="folHlink"/>
  <p:sldLayoutIdLst>
    <p:sldLayoutId id="2147485996" r:id="rId1"/>
    <p:sldLayoutId id="2147485997" r:id="rId2"/>
    <p:sldLayoutId id="2147485998" r:id="rId3"/>
    <p:sldLayoutId id="2147485999" r:id="rId4"/>
    <p:sldLayoutId id="2147486000" r:id="rId5"/>
    <p:sldLayoutId id="2147486001" r:id="rId6"/>
    <p:sldLayoutId id="2147486002" r:id="rId7"/>
    <p:sldLayoutId id="2147486003" r:id="rId8"/>
    <p:sldLayoutId id="2147486004" r:id="rId9"/>
    <p:sldLayoutId id="2147486005" r:id="rId10"/>
    <p:sldLayoutId id="2147486006" r:id="rId11"/>
    <p:sldLayoutId id="2147486007" r:id="rId12"/>
    <p:sldLayoutId id="2147486008" r:id="rId13"/>
    <p:sldLayoutId id="2147486009" r:id="rId14"/>
    <p:sldLayoutId id="2147486010" r:id="rId15"/>
    <p:sldLayoutId id="2147486011" r:id="rId16"/>
    <p:sldLayoutId id="2147486012" r:id="rId17"/>
    <p:sldLayoutId id="2147486013" r:id="rId18"/>
    <p:sldLayoutId id="2147486014" r:id="rId19"/>
    <p:sldLayoutId id="2147486015" r:id="rId20"/>
    <p:sldLayoutId id="2147486016" r:id="rId21"/>
    <p:sldLayoutId id="2147486017" r:id="rId22"/>
    <p:sldLayoutId id="2147486018" r:id="rId23"/>
    <p:sldLayoutId id="2147486019" r:id="rId24"/>
    <p:sldLayoutId id="2147486020" r:id="rId25"/>
    <p:sldLayoutId id="2147486021" r:id="rId26"/>
    <p:sldLayoutId id="2147486022" r:id="rId27"/>
    <p:sldLayoutId id="2147486023" r:id="rId28"/>
    <p:sldLayoutId id="2147486024" r:id="rId29"/>
    <p:sldLayoutId id="2147486025" r:id="rId30"/>
    <p:sldLayoutId id="2147486026" r:id="rId31"/>
    <p:sldLayoutId id="2147486027" r:id="rId32"/>
    <p:sldLayoutId id="2147486028" r:id="rId33"/>
    <p:sldLayoutId id="2147486029" r:id="rId34"/>
    <p:sldLayoutId id="2147486030" r:id="rId35"/>
    <p:sldLayoutId id="2147486031" r:id="rId36"/>
    <p:sldLayoutId id="2147486032" r:id="rId37"/>
    <p:sldLayoutId id="2147486033" r:id="rId38"/>
    <p:sldLayoutId id="2147486034" r:id="rId39"/>
    <p:sldLayoutId id="2147486035" r:id="rId40"/>
    <p:sldLayoutId id="2147486036" r:id="rId41"/>
    <p:sldLayoutId id="2147486037" r:id="rId42"/>
    <p:sldLayoutId id="2147486038" r:id="rId43"/>
    <p:sldLayoutId id="2147486039" r:id="rId4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2pPr>
      <a:lvl3pPr marL="54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720000" indent="-180000" algn="l" defTabSz="914400" rtl="0" eaLnBrk="1" latinLnBrk="0" hangingPunct="1">
        <a:lnSpc>
          <a:spcPct val="120000"/>
        </a:lnSpc>
        <a:spcBef>
          <a:spcPts val="0"/>
        </a:spcBef>
        <a:spcAft>
          <a:spcPts val="600"/>
        </a:spcAft>
        <a:buClr>
          <a:schemeClr val="accent2"/>
        </a:buClr>
        <a:buFont typeface="Arial" panose="02000506030000020004" pitchFamily="50" charset="0"/>
        <a:buChar char="-"/>
        <a:defRPr sz="1600" kern="1200">
          <a:solidFill>
            <a:schemeClr val="tx1"/>
          </a:solidFill>
          <a:latin typeface="Arial" panose="020B0604020202020204" pitchFamily="34" charset="0"/>
          <a:ea typeface="+mn-ea"/>
          <a:cs typeface="Arial" panose="020B0604020202020204" pitchFamily="34" charset="0"/>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p15:clr>
            <a:srgbClr val="F26B43"/>
          </p15:clr>
        </p15:guide>
        <p15:guide id="2" orient="horz" pos="663">
          <p15:clr>
            <a:srgbClr val="F26B43"/>
          </p15:clr>
        </p15:guide>
        <p15:guide id="3" pos="7227">
          <p15:clr>
            <a:srgbClr val="F26B43"/>
          </p15:clr>
        </p15:guide>
        <p15:guide id="4" orient="horz" pos="3816">
          <p15:clr>
            <a:srgbClr val="F26B43"/>
          </p15:clr>
        </p15:guide>
        <p15:guide id="5" orient="horz" pos="845">
          <p15:clr>
            <a:srgbClr val="F26B43"/>
          </p15:clr>
        </p15:guide>
        <p15:guide id="6" orient="horz" pos="595">
          <p15:clr>
            <a:srgbClr val="F26B43"/>
          </p15:clr>
        </p15:guide>
        <p15:guide id="7" orient="horz" pos="73">
          <p15:clr>
            <a:srgbClr val="F26B43"/>
          </p15:clr>
        </p15:guide>
        <p15:guide id="8" orient="horz" pos="1139">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B60C43DA-1A5C-A446-A959-2598C0B24E77}"/>
              </a:ext>
            </a:extLst>
          </p:cNvPr>
          <p:cNvSpPr>
            <a:spLocks noGrp="1" noChangeArrowheads="1"/>
          </p:cNvSpPr>
          <p:nvPr>
            <p:ph type="body" idx="1"/>
          </p:nvPr>
        </p:nvSpPr>
        <p:spPr bwMode="auto">
          <a:xfrm>
            <a:off x="607997" y="1114750"/>
            <a:ext cx="11071946" cy="172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7648" rIns="0" bIns="97648" numCol="1" anchor="t" anchorCtr="0" compatLnSpc="1">
            <a:prstTxWarp prst="textNoShape">
              <a:avLst/>
            </a:prstTxWarp>
            <a:spAutoFit/>
          </a:bodyPr>
          <a:lstStyle/>
          <a:p>
            <a:pPr lvl="0"/>
            <a:r>
              <a:rPr lang="en-US" altLang="en-US" dirty="0"/>
              <a:t>Level 1</a:t>
            </a:r>
          </a:p>
          <a:p>
            <a:pPr lvl="1"/>
            <a:r>
              <a:rPr lang="en-US" altLang="en-US" dirty="0"/>
              <a:t>Level two</a:t>
            </a:r>
          </a:p>
          <a:p>
            <a:pPr lvl="2"/>
            <a:r>
              <a:rPr lang="en-US" altLang="en-US" dirty="0"/>
              <a:t>Level three</a:t>
            </a:r>
          </a:p>
          <a:p>
            <a:pPr lvl="3"/>
            <a:r>
              <a:rPr lang="en-US" altLang="en-US" dirty="0"/>
              <a:t>Level four</a:t>
            </a:r>
          </a:p>
          <a:p>
            <a:pPr lvl="4"/>
            <a:r>
              <a:rPr lang="en-US" altLang="en-US" dirty="0"/>
              <a:t>Level five</a:t>
            </a:r>
          </a:p>
        </p:txBody>
      </p:sp>
      <p:sp>
        <p:nvSpPr>
          <p:cNvPr id="2" name="Rectangle 6">
            <a:extLst>
              <a:ext uri="{FF2B5EF4-FFF2-40B4-BE49-F238E27FC236}">
                <a16:creationId xmlns:a16="http://schemas.microsoft.com/office/drawing/2014/main" id="{425B6A2B-1598-5242-AF8F-0A570BD4E3F5}"/>
              </a:ext>
            </a:extLst>
          </p:cNvPr>
          <p:cNvSpPr>
            <a:spLocks noGrp="1" noChangeArrowheads="1"/>
          </p:cNvSpPr>
          <p:nvPr>
            <p:ph type="title"/>
          </p:nvPr>
        </p:nvSpPr>
        <p:spPr bwMode="auto">
          <a:xfrm>
            <a:off x="605368" y="476872"/>
            <a:ext cx="110745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altLang="en-US" dirty="0"/>
              <a:t>Click to edit Master title style</a:t>
            </a:r>
          </a:p>
        </p:txBody>
      </p:sp>
      <p:sp>
        <p:nvSpPr>
          <p:cNvPr id="1032" name="Rectangle 8">
            <a:extLst>
              <a:ext uri="{FF2B5EF4-FFF2-40B4-BE49-F238E27FC236}">
                <a16:creationId xmlns:a16="http://schemas.microsoft.com/office/drawing/2014/main" id="{26F14E00-C21C-8644-9056-518E0CF27DF9}"/>
              </a:ext>
            </a:extLst>
          </p:cNvPr>
          <p:cNvSpPr>
            <a:spLocks noChangeArrowheads="1"/>
          </p:cNvSpPr>
          <p:nvPr/>
        </p:nvSpPr>
        <p:spPr bwMode="auto">
          <a:xfrm>
            <a:off x="3689351" y="6564313"/>
            <a:ext cx="3350683"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48" tIns="48825" rIns="97648" bIns="48825">
            <a:spAutoFit/>
          </a:bodyPr>
          <a:lstStyle>
            <a:lvl1pPr defTabSz="969963">
              <a:defRPr>
                <a:solidFill>
                  <a:schemeClr val="tx1"/>
                </a:solidFill>
                <a:latin typeface="Arial" panose="020B0604020202020204" pitchFamily="34" charset="0"/>
              </a:defRPr>
            </a:lvl1pPr>
            <a:lvl2pPr marL="484188" defTabSz="969963">
              <a:defRPr>
                <a:solidFill>
                  <a:schemeClr val="tx1"/>
                </a:solidFill>
                <a:latin typeface="Arial" panose="020B0604020202020204" pitchFamily="34" charset="0"/>
              </a:defRPr>
            </a:lvl2pPr>
            <a:lvl3pPr marL="969963" defTabSz="969963">
              <a:defRPr>
                <a:solidFill>
                  <a:schemeClr val="tx1"/>
                </a:solidFill>
                <a:latin typeface="Arial" panose="020B0604020202020204" pitchFamily="34" charset="0"/>
              </a:defRPr>
            </a:lvl3pPr>
            <a:lvl4pPr marL="1454150" defTabSz="969963">
              <a:defRPr>
                <a:solidFill>
                  <a:schemeClr val="tx1"/>
                </a:solidFill>
                <a:latin typeface="Arial" panose="020B0604020202020204" pitchFamily="34" charset="0"/>
              </a:defRPr>
            </a:lvl4pPr>
            <a:lvl5pPr marL="1939925" defTabSz="969963">
              <a:defRPr>
                <a:solidFill>
                  <a:schemeClr val="tx1"/>
                </a:solidFill>
                <a:latin typeface="Arial" panose="020B0604020202020204" pitchFamily="34" charset="0"/>
              </a:defRPr>
            </a:lvl5pPr>
            <a:lvl6pPr marL="2397125" defTabSz="969963" fontAlgn="base">
              <a:spcBef>
                <a:spcPct val="0"/>
              </a:spcBef>
              <a:spcAft>
                <a:spcPct val="0"/>
              </a:spcAft>
              <a:defRPr>
                <a:solidFill>
                  <a:schemeClr val="tx1"/>
                </a:solidFill>
                <a:latin typeface="Arial" panose="020B0604020202020204" pitchFamily="34" charset="0"/>
              </a:defRPr>
            </a:lvl6pPr>
            <a:lvl7pPr marL="2854325" defTabSz="969963" fontAlgn="base">
              <a:spcBef>
                <a:spcPct val="0"/>
              </a:spcBef>
              <a:spcAft>
                <a:spcPct val="0"/>
              </a:spcAft>
              <a:defRPr>
                <a:solidFill>
                  <a:schemeClr val="tx1"/>
                </a:solidFill>
                <a:latin typeface="Arial" panose="020B0604020202020204" pitchFamily="34" charset="0"/>
              </a:defRPr>
            </a:lvl7pPr>
            <a:lvl8pPr marL="3311525" defTabSz="969963" fontAlgn="base">
              <a:spcBef>
                <a:spcPct val="0"/>
              </a:spcBef>
              <a:spcAft>
                <a:spcPct val="0"/>
              </a:spcAft>
              <a:defRPr>
                <a:solidFill>
                  <a:schemeClr val="tx1"/>
                </a:solidFill>
                <a:latin typeface="Arial" panose="020B0604020202020204" pitchFamily="34" charset="0"/>
              </a:defRPr>
            </a:lvl8pPr>
            <a:lvl9pPr marL="3768725" defTabSz="969963"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endParaRPr lang="en-US" altLang="en-US" sz="1900"/>
          </a:p>
        </p:txBody>
      </p:sp>
      <p:sp>
        <p:nvSpPr>
          <p:cNvPr id="46" name="Rectangle 45">
            <a:extLst>
              <a:ext uri="{FF2B5EF4-FFF2-40B4-BE49-F238E27FC236}">
                <a16:creationId xmlns:a16="http://schemas.microsoft.com/office/drawing/2014/main" id="{54EFA743-63F0-4B47-A850-8785F92E96BE}"/>
              </a:ext>
            </a:extLst>
          </p:cNvPr>
          <p:cNvSpPr/>
          <p:nvPr userDrawn="1"/>
        </p:nvSpPr>
        <p:spPr bwMode="auto">
          <a:xfrm>
            <a:off x="4272324" y="6073135"/>
            <a:ext cx="7919676" cy="18757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endParaRPr>
          </a:p>
        </p:txBody>
      </p:sp>
      <p:sp>
        <p:nvSpPr>
          <p:cNvPr id="47" name="Rectangle 46">
            <a:extLst>
              <a:ext uri="{FF2B5EF4-FFF2-40B4-BE49-F238E27FC236}">
                <a16:creationId xmlns:a16="http://schemas.microsoft.com/office/drawing/2014/main" id="{C7E024AA-066E-4A4F-81B6-327E570F3A29}"/>
              </a:ext>
            </a:extLst>
          </p:cNvPr>
          <p:cNvSpPr/>
          <p:nvPr userDrawn="1"/>
        </p:nvSpPr>
        <p:spPr bwMode="auto">
          <a:xfrm>
            <a:off x="3626865" y="6073135"/>
            <a:ext cx="589120" cy="1875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8" name="Rectangle 47">
            <a:extLst>
              <a:ext uri="{FF2B5EF4-FFF2-40B4-BE49-F238E27FC236}">
                <a16:creationId xmlns:a16="http://schemas.microsoft.com/office/drawing/2014/main" id="{DFBC9060-1F5C-B745-BC70-10DC006B7B24}"/>
              </a:ext>
            </a:extLst>
          </p:cNvPr>
          <p:cNvSpPr/>
          <p:nvPr userDrawn="1"/>
        </p:nvSpPr>
        <p:spPr bwMode="auto">
          <a:xfrm>
            <a:off x="2120793" y="6073135"/>
            <a:ext cx="1449733" cy="1875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sp>
        <p:nvSpPr>
          <p:cNvPr id="49" name="Rectangle 48">
            <a:extLst>
              <a:ext uri="{FF2B5EF4-FFF2-40B4-BE49-F238E27FC236}">
                <a16:creationId xmlns:a16="http://schemas.microsoft.com/office/drawing/2014/main" id="{AF40AAF1-9FC3-A148-A6CA-B55E87F31084}"/>
              </a:ext>
            </a:extLst>
          </p:cNvPr>
          <p:cNvSpPr/>
          <p:nvPr userDrawn="1"/>
        </p:nvSpPr>
        <p:spPr bwMode="auto">
          <a:xfrm>
            <a:off x="605367" y="6073135"/>
            <a:ext cx="1459087" cy="187570"/>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2"/>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4DF1E222-1CF9-494E-BF97-A196FF2A6BAA}"/>
              </a:ext>
            </a:extLst>
          </p:cNvPr>
          <p:cNvPicPr>
            <a:picLocks noChangeAspect="1"/>
          </p:cNvPicPr>
          <p:nvPr userDrawn="1"/>
        </p:nvPicPr>
        <p:blipFill>
          <a:blip r:embed="rId21">
            <a:extLst>
              <a:ext uri="{28A0092B-C50C-407E-A947-70E740481C1C}">
                <a14:useLocalDpi xmlns:a14="http://schemas.microsoft.com/office/drawing/2010/main" val="0"/>
              </a:ext>
            </a:extLst>
          </a:blip>
          <a:srcRect t="-1" r="-42045" b="-52958"/>
          <a:stretch>
            <a:fillRect/>
          </a:stretch>
        </p:blipFill>
        <p:spPr>
          <a:xfrm>
            <a:off x="9489756" y="6275261"/>
            <a:ext cx="2702244" cy="595720"/>
          </a:xfrm>
          <a:prstGeom prst="rect">
            <a:avLst/>
          </a:prstGeom>
        </p:spPr>
      </p:pic>
    </p:spTree>
    <p:extLst>
      <p:ext uri="{BB962C8B-B14F-4D97-AF65-F5344CB8AC3E}">
        <p14:creationId xmlns:p14="http://schemas.microsoft.com/office/powerpoint/2010/main" val="161391751"/>
      </p:ext>
    </p:extLst>
  </p:cSld>
  <p:clrMap bg1="lt1" tx1="dk1" bg2="lt2" tx2="dk2" accent1="accent1" accent2="accent2" accent3="accent3" accent4="accent4" accent5="accent5" accent6="accent6" hlink="hlink" folHlink="folHlink"/>
  <p:sldLayoutIdLst>
    <p:sldLayoutId id="2147486041" r:id="rId1"/>
    <p:sldLayoutId id="2147486042" r:id="rId2"/>
    <p:sldLayoutId id="2147486043" r:id="rId3"/>
    <p:sldLayoutId id="2147486044" r:id="rId4"/>
    <p:sldLayoutId id="2147486045" r:id="rId5"/>
    <p:sldLayoutId id="2147486046" r:id="rId6"/>
    <p:sldLayoutId id="2147486047" r:id="rId7"/>
    <p:sldLayoutId id="2147486048" r:id="rId8"/>
    <p:sldLayoutId id="2147486049" r:id="rId9"/>
    <p:sldLayoutId id="2147486050" r:id="rId10"/>
    <p:sldLayoutId id="2147486051" r:id="rId11"/>
    <p:sldLayoutId id="2147486052" r:id="rId12"/>
    <p:sldLayoutId id="2147486053" r:id="rId13"/>
    <p:sldLayoutId id="2147486054" r:id="rId14"/>
    <p:sldLayoutId id="2147486055" r:id="rId15"/>
    <p:sldLayoutId id="2147486056" r:id="rId16"/>
    <p:sldLayoutId id="2147486057" r:id="rId17"/>
    <p:sldLayoutId id="2147486058" r:id="rId18"/>
    <p:sldLayoutId id="2147486059" r:id="rId19"/>
  </p:sldLayoutIdLst>
  <p:txStyles>
    <p:titleStyle>
      <a:lvl1pPr algn="l" defTabSz="969963" rtl="0" eaLnBrk="0" fontAlgn="base" hangingPunct="0">
        <a:spcBef>
          <a:spcPct val="0"/>
        </a:spcBef>
        <a:spcAft>
          <a:spcPct val="0"/>
        </a:spcAft>
        <a:defRPr sz="3000" b="0" i="0" kern="1200">
          <a:solidFill>
            <a:schemeClr val="tx1"/>
          </a:solidFill>
          <a:latin typeface="Arial" panose="020B0604020202020204" pitchFamily="34" charset="0"/>
          <a:ea typeface="+mj-ea"/>
          <a:cs typeface="Arial" panose="020B0604020202020204" pitchFamily="34" charset="0"/>
        </a:defRPr>
      </a:lvl1pPr>
      <a:lvl2pPr algn="l" defTabSz="969963" rtl="0" eaLnBrk="0" fontAlgn="base" hangingPunct="0">
        <a:spcBef>
          <a:spcPct val="0"/>
        </a:spcBef>
        <a:spcAft>
          <a:spcPct val="0"/>
        </a:spcAft>
        <a:defRPr sz="3200" b="1">
          <a:solidFill>
            <a:srgbClr val="AA2B3E"/>
          </a:solidFill>
          <a:latin typeface="Arial" panose="020B0604020202020204" pitchFamily="34" charset="0"/>
        </a:defRPr>
      </a:lvl2pPr>
      <a:lvl3pPr algn="l" defTabSz="969963" rtl="0" eaLnBrk="0" fontAlgn="base" hangingPunct="0">
        <a:spcBef>
          <a:spcPct val="0"/>
        </a:spcBef>
        <a:spcAft>
          <a:spcPct val="0"/>
        </a:spcAft>
        <a:defRPr sz="3200" b="1">
          <a:solidFill>
            <a:srgbClr val="AA2B3E"/>
          </a:solidFill>
          <a:latin typeface="Arial" panose="020B0604020202020204" pitchFamily="34" charset="0"/>
        </a:defRPr>
      </a:lvl3pPr>
      <a:lvl4pPr algn="l" defTabSz="969963" rtl="0" eaLnBrk="0" fontAlgn="base" hangingPunct="0">
        <a:spcBef>
          <a:spcPct val="0"/>
        </a:spcBef>
        <a:spcAft>
          <a:spcPct val="0"/>
        </a:spcAft>
        <a:defRPr sz="3200" b="1">
          <a:solidFill>
            <a:srgbClr val="AA2B3E"/>
          </a:solidFill>
          <a:latin typeface="Arial" panose="020B0604020202020204" pitchFamily="34" charset="0"/>
        </a:defRPr>
      </a:lvl4pPr>
      <a:lvl5pPr algn="l" defTabSz="969963" rtl="0" eaLnBrk="0" fontAlgn="base" hangingPunct="0">
        <a:spcBef>
          <a:spcPct val="0"/>
        </a:spcBef>
        <a:spcAft>
          <a:spcPct val="0"/>
        </a:spcAft>
        <a:defRPr sz="3200" b="1">
          <a:solidFill>
            <a:srgbClr val="AA2B3E"/>
          </a:solidFill>
          <a:latin typeface="Arial" panose="020B0604020202020204" pitchFamily="34" charset="0"/>
        </a:defRPr>
      </a:lvl5pPr>
      <a:lvl6pPr marL="457200" algn="l" defTabSz="969963" rtl="0" eaLnBrk="0" fontAlgn="base" hangingPunct="0">
        <a:spcBef>
          <a:spcPct val="0"/>
        </a:spcBef>
        <a:spcAft>
          <a:spcPct val="0"/>
        </a:spcAft>
        <a:defRPr sz="3200" b="1">
          <a:solidFill>
            <a:srgbClr val="AA2B3E"/>
          </a:solidFill>
          <a:latin typeface="Arial" panose="020B0604020202020204" pitchFamily="34" charset="0"/>
        </a:defRPr>
      </a:lvl6pPr>
      <a:lvl7pPr marL="914400" algn="l" defTabSz="969963" rtl="0" eaLnBrk="0" fontAlgn="base" hangingPunct="0">
        <a:spcBef>
          <a:spcPct val="0"/>
        </a:spcBef>
        <a:spcAft>
          <a:spcPct val="0"/>
        </a:spcAft>
        <a:defRPr sz="3200" b="1">
          <a:solidFill>
            <a:srgbClr val="AA2B3E"/>
          </a:solidFill>
          <a:latin typeface="Arial" panose="020B0604020202020204" pitchFamily="34" charset="0"/>
        </a:defRPr>
      </a:lvl7pPr>
      <a:lvl8pPr marL="1371600" algn="l" defTabSz="969963" rtl="0" eaLnBrk="0" fontAlgn="base" hangingPunct="0">
        <a:spcBef>
          <a:spcPct val="0"/>
        </a:spcBef>
        <a:spcAft>
          <a:spcPct val="0"/>
        </a:spcAft>
        <a:defRPr sz="3200" b="1">
          <a:solidFill>
            <a:srgbClr val="AA2B3E"/>
          </a:solidFill>
          <a:latin typeface="Arial" panose="020B0604020202020204" pitchFamily="34" charset="0"/>
        </a:defRPr>
      </a:lvl8pPr>
      <a:lvl9pPr marL="1828800" algn="l" defTabSz="969963" rtl="0" eaLnBrk="0" fontAlgn="base" hangingPunct="0">
        <a:spcBef>
          <a:spcPct val="0"/>
        </a:spcBef>
        <a:spcAft>
          <a:spcPct val="0"/>
        </a:spcAft>
        <a:defRPr sz="3200" b="1">
          <a:solidFill>
            <a:srgbClr val="AA2B3E"/>
          </a:solidFill>
          <a:latin typeface="Arial" panose="020B0604020202020204" pitchFamily="34" charset="0"/>
        </a:defRPr>
      </a:lvl9pPr>
    </p:titleStyle>
    <p:bodyStyle>
      <a:lvl1pPr marL="242888" indent="-242888" algn="l" defTabSz="901700" rtl="0" eaLnBrk="0" fontAlgn="base" hangingPunct="0">
        <a:spcBef>
          <a:spcPts val="400"/>
        </a:spcBef>
        <a:spcAft>
          <a:spcPts val="200"/>
        </a:spcAft>
        <a:buClr>
          <a:schemeClr val="tx2"/>
        </a:buClr>
        <a:buSzPct val="120000"/>
        <a:buFont typeface="Lucida Grande" panose="020B0600040502020204" pitchFamily="34" charset="0"/>
        <a:buChar char="‣"/>
        <a:defRPr sz="2000" b="0" kern="1200">
          <a:solidFill>
            <a:schemeClr val="tx1"/>
          </a:solidFill>
          <a:latin typeface="+mn-lt"/>
          <a:ea typeface="+mn-ea"/>
          <a:cs typeface="+mn-cs"/>
        </a:defRPr>
      </a:lvl1pPr>
      <a:lvl2pPr marL="660400" indent="-303213" algn="l" defTabSz="901700" rtl="0" eaLnBrk="0" fontAlgn="base" hangingPunct="0">
        <a:spcBef>
          <a:spcPts val="200"/>
        </a:spcBef>
        <a:spcAft>
          <a:spcPts val="200"/>
        </a:spcAft>
        <a:buClr>
          <a:schemeClr val="tx1"/>
        </a:buClr>
        <a:buSzPct val="110000"/>
        <a:buFont typeface="Arial" panose="020B0604020202020204" pitchFamily="34" charset="0"/>
        <a:buChar char="•"/>
        <a:defRPr kern="1200">
          <a:solidFill>
            <a:schemeClr val="bg1">
              <a:lumMod val="50000"/>
            </a:schemeClr>
          </a:solidFill>
          <a:latin typeface="+mn-lt"/>
          <a:ea typeface="+mn-ea"/>
          <a:cs typeface="+mn-cs"/>
        </a:defRPr>
      </a:lvl2pPr>
      <a:lvl3pPr marL="1077913" indent="-303213" algn="l" defTabSz="901700" rtl="0" eaLnBrk="0" fontAlgn="base" hangingPunct="0">
        <a:spcBef>
          <a:spcPts val="200"/>
        </a:spcBef>
        <a:spcAft>
          <a:spcPts val="200"/>
        </a:spcAft>
        <a:buClr>
          <a:schemeClr val="accent1"/>
        </a:buClr>
        <a:buFont typeface="Arial" panose="020B0604020202020204" pitchFamily="34" charset="0"/>
        <a:buChar char="–"/>
        <a:defRPr sz="1600" b="0" kern="1200">
          <a:solidFill>
            <a:schemeClr val="bg1">
              <a:lumMod val="50000"/>
            </a:schemeClr>
          </a:solidFill>
          <a:latin typeface="+mn-lt"/>
          <a:ea typeface="+mn-ea"/>
          <a:cs typeface="+mn-cs"/>
        </a:defRPr>
      </a:lvl3pPr>
      <a:lvl4pPr marL="1438275" indent="-246063" algn="l" defTabSz="901700" rtl="0" eaLnBrk="0" fontAlgn="base" hangingPunct="0">
        <a:spcBef>
          <a:spcPts val="200"/>
        </a:spcBef>
        <a:spcAft>
          <a:spcPts val="200"/>
        </a:spcAft>
        <a:buClr>
          <a:schemeClr val="tx2"/>
        </a:buClr>
        <a:buFont typeface="Arial" panose="020B0604020202020204" pitchFamily="34" charset="0"/>
        <a:buChar char="•"/>
        <a:defRPr sz="1600" kern="1200">
          <a:solidFill>
            <a:schemeClr val="bg1">
              <a:lumMod val="50000"/>
            </a:schemeClr>
          </a:solidFill>
          <a:latin typeface="+mn-lt"/>
          <a:ea typeface="+mn-ea"/>
          <a:cs typeface="+mn-cs"/>
        </a:defRPr>
      </a:lvl4pPr>
      <a:lvl5pPr marL="1795463" indent="-242888" algn="l" defTabSz="901700" rtl="0" eaLnBrk="0" fontAlgn="base" hangingPunct="0">
        <a:spcBef>
          <a:spcPts val="200"/>
        </a:spcBef>
        <a:spcAft>
          <a:spcPts val="200"/>
        </a:spcAft>
        <a:buClr>
          <a:schemeClr val="tx2"/>
        </a:buClr>
        <a:buFont typeface="Franklin Gothic Book" panose="020B0503020102020204" pitchFamily="34" charset="0"/>
        <a:buChar char="–"/>
        <a:defRPr sz="16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15877758"/>
      </p:ext>
    </p:extLst>
  </p:cSld>
  <p:clrMap bg1="lt1" tx1="dk1" bg2="lt2" tx2="dk2" accent1="accent1" accent2="accent2" accent3="accent3" accent4="accent4" accent5="accent5" accent6="accent6" hlink="hlink" folHlink="folHlink"/>
  <p:sldLayoutIdLst>
    <p:sldLayoutId id="2147486061" r:id="rId1"/>
    <p:sldLayoutId id="2147486062" r:id="rId2"/>
    <p:sldLayoutId id="2147486063" r:id="rId3"/>
    <p:sldLayoutId id="2147486064" r:id="rId4"/>
    <p:sldLayoutId id="2147486065" r:id="rId5"/>
    <p:sldLayoutId id="2147486066" r:id="rId6"/>
    <p:sldLayoutId id="2147486067" r:id="rId7"/>
    <p:sldLayoutId id="2147486068" r:id="rId8"/>
    <p:sldLayoutId id="2147486069" r:id="rId9"/>
    <p:sldLayoutId id="2147486070" r:id="rId10"/>
    <p:sldLayoutId id="2147486071" r:id="rId11"/>
    <p:sldLayoutId id="2147486072" r:id="rId12"/>
    <p:sldLayoutId id="2147486073" r:id="rId13"/>
    <p:sldLayoutId id="2147486074" r:id="rId14"/>
    <p:sldLayoutId id="2147486075" r:id="rId15"/>
    <p:sldLayoutId id="2147486076" r:id="rId16"/>
    <p:sldLayoutId id="2147486077" r:id="rId17"/>
    <p:sldLayoutId id="2147486078" r:id="rId18"/>
    <p:sldLayoutId id="2147486079" r:id="rId19"/>
    <p:sldLayoutId id="2147486080" r:id="rId20"/>
    <p:sldLayoutId id="2147486081" r:id="rId21"/>
    <p:sldLayoutId id="2147486082" r:id="rId22"/>
    <p:sldLayoutId id="2147486083" r:id="rId23"/>
    <p:sldLayoutId id="2147486084" r:id="rId24"/>
    <p:sldLayoutId id="2147486085" r:id="rId25"/>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screen">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443589907"/>
      </p:ext>
    </p:extLst>
  </p:cSld>
  <p:clrMap bg1="lt1" tx1="dk1" bg2="lt2" tx2="dk2" accent1="accent1" accent2="accent2" accent3="accent3" accent4="accent4" accent5="accent5" accent6="accent6" hlink="hlink" folHlink="folHlink"/>
  <p:sldLayoutIdLst>
    <p:sldLayoutId id="2147486087" r:id="rId1"/>
    <p:sldLayoutId id="2147486088" r:id="rId2"/>
    <p:sldLayoutId id="2147486089" r:id="rId3"/>
    <p:sldLayoutId id="2147486090" r:id="rId4"/>
    <p:sldLayoutId id="2147486091" r:id="rId5"/>
    <p:sldLayoutId id="2147486092" r:id="rId6"/>
    <p:sldLayoutId id="2147486093" r:id="rId7"/>
    <p:sldLayoutId id="2147486094" r:id="rId8"/>
    <p:sldLayoutId id="2147486095" r:id="rId9"/>
    <p:sldLayoutId id="2147486096" r:id="rId10"/>
    <p:sldLayoutId id="2147486097" r:id="rId11"/>
    <p:sldLayoutId id="2147486098" r:id="rId12"/>
    <p:sldLayoutId id="2147486099" r:id="rId13"/>
    <p:sldLayoutId id="2147486100" r:id="rId14"/>
    <p:sldLayoutId id="2147486101" r:id="rId15"/>
    <p:sldLayoutId id="2147486102" r:id="rId16"/>
    <p:sldLayoutId id="2147486103" r:id="rId17"/>
  </p:sldLayoutIdLst>
  <mc:AlternateContent xmlns:mc="http://schemas.openxmlformats.org/markup-compatibility/2006" xmlns:p14="http://schemas.microsoft.com/office/powerpoint/2010/main">
    <mc:Choice Requires="p14">
      <p:transition p14:dur="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040416311"/>
      </p:ext>
    </p:extLst>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 id="2147485447" r:id="rId13"/>
    <p:sldLayoutId id="2147485448" r:id="rId14"/>
    <p:sldLayoutId id="2147485449" r:id="rId15"/>
    <p:sldLayoutId id="2147485450" r:id="rId16"/>
    <p:sldLayoutId id="2147485451" r:id="rId17"/>
    <p:sldLayoutId id="2147485452" r:id="rId18"/>
    <p:sldLayoutId id="2147485453" r:id="rId19"/>
    <p:sldLayoutId id="2147485454" r:id="rId20"/>
    <p:sldLayoutId id="2147485455" r:id="rId21"/>
    <p:sldLayoutId id="2147485456" r:id="rId22"/>
    <p:sldLayoutId id="2147485457" r:id="rId23"/>
    <p:sldLayoutId id="2147485458" r:id="rId24"/>
    <p:sldLayoutId id="21474854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456377"/>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18" r:id="rId5"/>
    <p:sldLayoutId id="2147485519" r:id="rId6"/>
    <p:sldLayoutId id="2147485520" r:id="rId7"/>
    <p:sldLayoutId id="2147485521" r:id="rId8"/>
    <p:sldLayoutId id="2147485522" r:id="rId9"/>
    <p:sldLayoutId id="2147485523" r:id="rId10"/>
    <p:sldLayoutId id="2147485524" r:id="rId11"/>
    <p:sldLayoutId id="2147485525" r:id="rId12"/>
    <p:sldLayoutId id="2147485526" r:id="rId13"/>
    <p:sldLayoutId id="2147485527" r:id="rId14"/>
    <p:sldLayoutId id="2147485528" r:id="rId15"/>
    <p:sldLayoutId id="2147485529" r:id="rId16"/>
    <p:sldLayoutId id="2147485530"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104" y="384048"/>
            <a:ext cx="11365992" cy="86868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451104" y="1609344"/>
            <a:ext cx="11365992" cy="4498848"/>
          </a:xfrm>
          <a:prstGeom prst="rect">
            <a:avLst/>
          </a:prstGeom>
        </p:spPr>
        <p:txBody>
          <a:bodyPr vert="horz" lIns="91440" tIns="45720" rIns="91440" bIns="45720"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1727373600"/>
      </p:ext>
    </p:extLst>
  </p:cSld>
  <p:clrMap bg1="lt1" tx1="dk1" bg2="lt2" tx2="dk2" accent1="accent1" accent2="accent2" accent3="accent3" accent4="accent4" accent5="accent5" accent6="accent6" hlink="hlink" folHlink="folHlink"/>
  <p:sldLayoutIdLst>
    <p:sldLayoutId id="2147485588" r:id="rId1"/>
    <p:sldLayoutId id="2147485589" r:id="rId2"/>
    <p:sldLayoutId id="2147485590" r:id="rId3"/>
    <p:sldLayoutId id="2147485591" r:id="rId4"/>
    <p:sldLayoutId id="2147485592" r:id="rId5"/>
    <p:sldLayoutId id="2147485593" r:id="rId6"/>
    <p:sldLayoutId id="2147485594" r:id="rId7"/>
    <p:sldLayoutId id="2147485595" r:id="rId8"/>
    <p:sldLayoutId id="2147485596" r:id="rId9"/>
    <p:sldLayoutId id="2147485598"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32"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457200" indent="-457200" algn="l" defTabSz="914332"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226997" indent="-226997" algn="l" defTabSz="914332"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468" indent="-339701" algn="l" defTabSz="914332" rtl="0" eaLnBrk="1" latinLnBrk="0" hangingPunct="1">
        <a:lnSpc>
          <a:spcPct val="90000"/>
        </a:lnSpc>
        <a:spcBef>
          <a:spcPts val="500"/>
        </a:spcBef>
        <a:buClrTx/>
        <a:buFont typeface="Arial" panose="020B0604020202020204" pitchFamily="34" charset="0"/>
        <a:buChar char="–"/>
        <a:defRPr sz="2400" kern="1200">
          <a:solidFill>
            <a:schemeClr val="tx1"/>
          </a:solidFill>
          <a:latin typeface="+mn-lt"/>
          <a:ea typeface="+mn-ea"/>
          <a:cs typeface="+mn-cs"/>
        </a:defRPr>
      </a:lvl3pPr>
      <a:lvl4pPr marL="1258795" indent="-231758" algn="l" defTabSz="914332" rtl="0" eaLnBrk="1" latinLnBrk="0" hangingPunct="1">
        <a:lnSpc>
          <a:spcPct val="90000"/>
        </a:lnSpc>
        <a:spcBef>
          <a:spcPts val="500"/>
        </a:spcBef>
        <a:buClrTx/>
        <a:buFont typeface="Wingdings" panose="05000000000000000000" pitchFamily="2" charset="2"/>
        <a:buChar char="§"/>
        <a:defRPr sz="2000" kern="1200">
          <a:solidFill>
            <a:schemeClr val="tx1"/>
          </a:solidFill>
          <a:latin typeface="+mn-lt"/>
          <a:ea typeface="+mn-ea"/>
          <a:cs typeface="+mn-cs"/>
        </a:defRPr>
      </a:lvl4pPr>
      <a:lvl5pPr marL="1709800" indent="-231758"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ClrTx/>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F7CC1E-0BE1-C546-8114-02B82453F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179913-327E-764F-83B5-9E701DB9A1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990665A-F022-E141-84BA-6D5E10F15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9F40B6-9EFA-8A48-90B2-86EA54FF9BE5}"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11/11/25</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6A8AC2CB-42FC-784B-B93B-571AF038A8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88DC125-8852-C449-ABE2-40019F6B9A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576C5-C55F-5149-B772-76CDDC568D0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23830957"/>
      </p:ext>
    </p:extLst>
  </p:cSld>
  <p:clrMap bg1="lt1" tx1="dk1" bg2="lt2" tx2="dk2" accent1="accent1" accent2="accent2" accent3="accent3" accent4="accent4" accent5="accent5" accent6="accent6" hlink="hlink" folHlink="folHlink"/>
  <p:sldLayoutIdLst>
    <p:sldLayoutId id="2147485600" r:id="rId1"/>
    <p:sldLayoutId id="2147485601" r:id="rId2"/>
    <p:sldLayoutId id="2147485602" r:id="rId3"/>
    <p:sldLayoutId id="2147485603" r:id="rId4"/>
    <p:sldLayoutId id="2147485604" r:id="rId5"/>
    <p:sldLayoutId id="2147485605" r:id="rId6"/>
    <p:sldLayoutId id="2147485606" r:id="rId7"/>
    <p:sldLayoutId id="2147485607" r:id="rId8"/>
    <p:sldLayoutId id="2147485608" r:id="rId9"/>
    <p:sldLayoutId id="2147485609" r:id="rId10"/>
    <p:sldLayoutId id="2147485610" r:id="rId11"/>
    <p:sldLayoutId id="2147485611" r:id="rId12"/>
    <p:sldLayoutId id="2147485612" r:id="rId13"/>
    <p:sldLayoutId id="2147485613" r:id="rId14"/>
    <p:sldLayoutId id="2147485614" r:id="rId15"/>
    <p:sldLayoutId id="2147485615" r:id="rId16"/>
    <p:sldLayoutId id="2147485616" r:id="rId17"/>
    <p:sldLayoutId id="2147485617"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b="1" kern="1200">
          <a:solidFill>
            <a:srgbClr val="0045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457C"/>
        </a:buClr>
        <a:buFont typeface="Wingdings" charset="2"/>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Clr>
          <a:srgbClr val="00457C"/>
        </a:buClr>
        <a:buFont typeface="Wingdings" charset="2"/>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Clr>
          <a:srgbClr val="00457C"/>
        </a:buClr>
        <a:buFont typeface="Wingdings" charset="2"/>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Clr>
          <a:srgbClr val="00457C"/>
        </a:buClr>
        <a:buFont typeface="Wingdings" charset="2"/>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854977"/>
      </p:ext>
    </p:extLst>
  </p:cSld>
  <p:clrMap bg1="dk2" tx1="lt1" bg2="dk1" tx2="lt2" accent1="accent1" accent2="accent2" accent3="accent3" accent4="accent4" accent5="accent5" accent6="accent6" hlink="hlink" folHlink="folHlink"/>
  <p:sldLayoutIdLst>
    <p:sldLayoutId id="2147485644" r:id="rId1"/>
    <p:sldLayoutId id="2147485645" r:id="rId2"/>
    <p:sldLayoutId id="2147485646" r:id="rId3"/>
    <p:sldLayoutId id="2147485647" r:id="rId4"/>
    <p:sldLayoutId id="2147485648" r:id="rId5"/>
    <p:sldLayoutId id="2147485649" r:id="rId6"/>
    <p:sldLayoutId id="2147485650" r:id="rId7"/>
    <p:sldLayoutId id="2147485651" r:id="rId8"/>
    <p:sldLayoutId id="2147485652" r:id="rId9"/>
    <p:sldLayoutId id="2147485653" r:id="rId10"/>
    <p:sldLayoutId id="2147485654" r:id="rId11"/>
    <p:sldLayoutId id="2147485655" r:id="rId12"/>
    <p:sldLayoutId id="2147485656" r:id="rId13"/>
    <p:sldLayoutId id="21474856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44">
          <p15:clr>
            <a:srgbClr val="F26B43"/>
          </p15:clr>
        </p15:guide>
        <p15:guide id="2" pos="452">
          <p15:clr>
            <a:srgbClr val="F26B43"/>
          </p15:clr>
        </p15:guide>
        <p15:guide id="3" orient="horz" pos="1008">
          <p15:clr>
            <a:srgbClr val="F26B43"/>
          </p15:clr>
        </p15:guide>
        <p15:guide id="4" orient="horz" pos="4128">
          <p15:clr>
            <a:srgbClr val="F26B43"/>
          </p15:clr>
        </p15:guide>
        <p15:guide id="5" orient="horz" pos="3888">
          <p15:clr>
            <a:srgbClr val="F26B43"/>
          </p15:clr>
        </p15:guide>
        <p15:guide id="6" orient="horz" pos="4032">
          <p15:clr>
            <a:srgbClr val="F26B43"/>
          </p15:clr>
        </p15:guide>
        <p15:guide id="7" pos="312">
          <p15:clr>
            <a:srgbClr val="F26B43"/>
          </p15:clr>
        </p15:guide>
        <p15:guide id="8" pos="7248">
          <p15:clr>
            <a:srgbClr val="F26B43"/>
          </p15:clr>
        </p15:guide>
        <p15:guide id="9" pos="741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9785479" y="6137487"/>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702682116"/>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 id="2147485700" r:id="rId12"/>
    <p:sldLayoutId id="2147485701" r:id="rId13"/>
    <p:sldLayoutId id="2147485702" r:id="rId14"/>
    <p:sldLayoutId id="2147485703" r:id="rId15"/>
    <p:sldLayoutId id="2147485704" r:id="rId16"/>
    <p:sldLayoutId id="2147485705" r:id="rId17"/>
    <p:sldLayoutId id="2147485706" r:id="rId18"/>
    <p:sldLayoutId id="2147485707" r:id="rId19"/>
    <p:sldLayoutId id="2147485708" r:id="rId20"/>
    <p:sldLayoutId id="2147485709" r:id="rId21"/>
    <p:sldLayoutId id="2147485710" r:id="rId22"/>
    <p:sldLayoutId id="2147485711" r:id="rId23"/>
    <p:sldLayoutId id="2147485712" r:id="rId24"/>
    <p:sldLayoutId id="214748571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ooter Placeholder 5"/>
          <p:cNvSpPr>
            <a:spLocks noGrp="1"/>
          </p:cNvSpPr>
          <p:nvPr>
            <p:ph type="ftr" sz="quarter" idx="3"/>
          </p:nvPr>
        </p:nvSpPr>
        <p:spPr>
          <a:xfrm>
            <a:off x="730870" y="6470130"/>
            <a:ext cx="5747876" cy="137980"/>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endParaRPr lang="en-US" dirty="0"/>
          </a:p>
        </p:txBody>
      </p:sp>
      <p:sp>
        <p:nvSpPr>
          <p:cNvPr id="12" name="Slide Number Placeholder 6"/>
          <p:cNvSpPr>
            <a:spLocks noGrp="1"/>
          </p:cNvSpPr>
          <p:nvPr>
            <p:ph type="sldNum" sz="quarter" idx="4"/>
          </p:nvPr>
        </p:nvSpPr>
        <p:spPr>
          <a:xfrm>
            <a:off x="362810" y="6453506"/>
            <a:ext cx="328081" cy="155233"/>
          </a:xfrm>
          <a:prstGeom prst="rect">
            <a:avLst/>
          </a:prstGeom>
        </p:spPr>
        <p:txBody>
          <a:bodyPr vert="horz" wrap="square" lIns="0" tIns="0" rIns="0" bIns="0" rtlCol="0" anchor="b" anchorCtr="0"/>
          <a:lstStyle>
            <a:lvl1pPr algn="l">
              <a:defRPr sz="933" b="0" i="0">
                <a:solidFill>
                  <a:schemeClr val="tx1"/>
                </a:solidFill>
                <a:latin typeface="Arial" panose="020B0604020202020204" pitchFamily="34" charset="0"/>
                <a:ea typeface="Helvetica Neue" panose="02000503000000020004" pitchFamily="2" charset="0"/>
                <a:cs typeface="Arial" panose="020B0604020202020204" pitchFamily="34" charset="0"/>
              </a:defRPr>
            </a:lvl1pPr>
          </a:lstStyle>
          <a:p>
            <a:fld id="{7BCC8D0D-EAEC-449D-9161-023DFF90F2E2}" type="slidenum">
              <a:rPr lang="en-US" smtClean="0"/>
              <a:pPr/>
              <a:t>‹#›</a:t>
            </a:fld>
            <a:endParaRPr lang="en-US" dirty="0"/>
          </a:p>
        </p:txBody>
      </p:sp>
      <p:cxnSp>
        <p:nvCxnSpPr>
          <p:cNvPr id="36" name="Straight Connector 35"/>
          <p:cNvCxnSpPr/>
          <p:nvPr/>
        </p:nvCxnSpPr>
        <p:spPr>
          <a:xfrm>
            <a:off x="486834" y="6250080"/>
            <a:ext cx="11218333"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370417" y="6250080"/>
            <a:ext cx="1146048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3" name="Freeform 77"/>
          <p:cNvSpPr>
            <a:spLocks/>
          </p:cNvSpPr>
          <p:nvPr userDrawn="1"/>
        </p:nvSpPr>
        <p:spPr bwMode="auto">
          <a:xfrm>
            <a:off x="11190818" y="6400801"/>
            <a:ext cx="641349" cy="308099"/>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121920" tIns="60960" rIns="121920" bIns="60960" numCol="1" anchor="t" anchorCtr="0" compatLnSpc="1">
            <a:prstTxWarp prst="textNoShape">
              <a:avLst/>
            </a:prstTxWarp>
          </a:bodyPr>
          <a:lstStyle/>
          <a:p>
            <a:endParaRPr lang="en-US" sz="2400" b="0" i="0" dirty="0">
              <a:latin typeface="Arial" panose="020B0604020202020204" pitchFamily="34" charset="0"/>
              <a:ea typeface="Helvetica Neue" panose="02000503000000020004" pitchFamily="2" charset="0"/>
              <a:cs typeface="Arial" panose="020B0604020202020204" pitchFamily="34" charset="0"/>
            </a:endParaRPr>
          </a:p>
        </p:txBody>
      </p:sp>
      <p:sp>
        <p:nvSpPr>
          <p:cNvPr id="10" name="Text Placeholder 3">
            <a:extLst>
              <a:ext uri="{FF2B5EF4-FFF2-40B4-BE49-F238E27FC236}">
                <a16:creationId xmlns:a16="http://schemas.microsoft.com/office/drawing/2014/main" id="{77A11AC4-0317-9648-9B11-2E4A9F79415E}"/>
              </a:ext>
            </a:extLst>
          </p:cNvPr>
          <p:cNvSpPr>
            <a:spLocks noGrp="1"/>
          </p:cNvSpPr>
          <p:nvPr>
            <p:ph type="body" idx="1"/>
          </p:nvPr>
        </p:nvSpPr>
        <p:spPr>
          <a:xfrm>
            <a:off x="612914" y="1868557"/>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
            <a:extLst>
              <a:ext uri="{FF2B5EF4-FFF2-40B4-BE49-F238E27FC236}">
                <a16:creationId xmlns:a16="http://schemas.microsoft.com/office/drawing/2014/main" id="{EEA57C94-8CEE-E147-BA04-64415375E2D2}"/>
              </a:ext>
            </a:extLst>
          </p:cNvPr>
          <p:cNvSpPr>
            <a:spLocks noGrp="1"/>
          </p:cNvSpPr>
          <p:nvPr>
            <p:ph type="title"/>
          </p:nvPr>
        </p:nvSpPr>
        <p:spPr>
          <a:xfrm>
            <a:off x="604780" y="425002"/>
            <a:ext cx="10898107" cy="611449"/>
          </a:xfrm>
          <a:prstGeom prst="rect">
            <a:avLst/>
          </a:prstGeom>
        </p:spPr>
        <p:txBody>
          <a:bodyPr vert="horz" wrap="square" lIns="91440" tIns="45720" rIns="91440" bIns="45720" rtlCol="0" anchor="t" anchorCtr="0">
            <a:noAutofit/>
          </a:bodyPr>
          <a:lstStyle/>
          <a:p>
            <a:r>
              <a:rPr lang="en-US" dirty="0"/>
              <a:t>Slide Title Here</a:t>
            </a:r>
          </a:p>
        </p:txBody>
      </p:sp>
    </p:spTree>
    <p:extLst>
      <p:ext uri="{BB962C8B-B14F-4D97-AF65-F5344CB8AC3E}">
        <p14:creationId xmlns:p14="http://schemas.microsoft.com/office/powerpoint/2010/main" val="261958840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 id="2147485727" r:id="rId13"/>
    <p:sldLayoutId id="2147485728" r:id="rId14"/>
    <p:sldLayoutId id="2147485729" r:id="rId15"/>
    <p:sldLayoutId id="2147485730" r:id="rId16"/>
    <p:sldLayoutId id="2147485731" r:id="rId17"/>
    <p:sldLayoutId id="2147485732" r:id="rId18"/>
    <p:sldLayoutId id="2147485733" r:id="rId19"/>
    <p:sldLayoutId id="2147485734" r:id="rId20"/>
    <p:sldLayoutId id="2147485735" r:id="rId21"/>
    <p:sldLayoutId id="2147485736" r:id="rId22"/>
    <p:sldLayoutId id="2147485737" r:id="rId23"/>
    <p:sldLayoutId id="2147485738" r:id="rId24"/>
    <p:sldLayoutId id="2147485739" r:id="rId25"/>
    <p:sldLayoutId id="2147485740" r:id="rId26"/>
    <p:sldLayoutId id="2147485741" r:id="rId27"/>
    <p:sldLayoutId id="2147485742" r:id="rId28"/>
    <p:sldLayoutId id="2147485743" r:id="rId29"/>
    <p:sldLayoutId id="2147485744" r:id="rId30"/>
    <p:sldLayoutId id="2147485745" r:id="rId31"/>
  </p:sldLayoutIdLst>
  <p:transition>
    <p:fade/>
  </p:transition>
  <p:hf hdr="0" ftr="0" dt="0"/>
  <p:txStyles>
    <p:titleStyle>
      <a:lvl1pPr algn="l" defTabSz="1219140" rtl="0" eaLnBrk="1" latinLnBrk="0" hangingPunct="1">
        <a:lnSpc>
          <a:spcPct val="85000"/>
        </a:lnSpc>
        <a:spcBef>
          <a:spcPct val="0"/>
        </a:spcBef>
        <a:buNone/>
        <a:defRPr lang="en-US" sz="4800" b="0" i="0" kern="1200" cap="none" spc="0" baseline="0" dirty="0" smtClean="0">
          <a:solidFill>
            <a:schemeClr val="tx1"/>
          </a:solidFill>
          <a:latin typeface="Garamond" panose="02020404030301010803" pitchFamily="18" charset="0"/>
          <a:ea typeface="Helvetica Neue" panose="02000503000000020004" pitchFamily="2" charset="0"/>
          <a:cs typeface="Arial" panose="020B0604020202020204" pitchFamily="34" charset="0"/>
        </a:defRPr>
      </a:lvl1pPr>
    </p:titleStyle>
    <p:bodyStyle>
      <a:lvl1pPr marL="311135" indent="-311135"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9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1pPr>
      <a:lvl2pPr marL="696349" indent="-302668"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667"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2pPr>
      <a:lvl3pPr marL="994783" indent="-222240" algn="l" defTabSz="853397" rtl="0" eaLnBrk="1" latinLnBrk="0" hangingPunct="1">
        <a:lnSpc>
          <a:spcPct val="100000"/>
        </a:lnSpc>
        <a:spcBef>
          <a:spcPts val="0"/>
        </a:spcBef>
        <a:spcAft>
          <a:spcPts val="800"/>
        </a:spcAft>
        <a:buClr>
          <a:schemeClr val="accent1"/>
        </a:buClr>
        <a:buSzPct val="80000"/>
        <a:buFont typeface="Wingdings" charset="2"/>
        <a:buChar char="§"/>
        <a:tabLst/>
        <a:defRPr lang="en-US" sz="2400"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3pPr>
      <a:lvl4pPr marL="1305918" indent="-230706" algn="l" defTabSz="853397" rtl="0" eaLnBrk="1" latinLnBrk="0" hangingPunct="1">
        <a:lnSpc>
          <a:spcPct val="100000"/>
        </a:lnSpc>
        <a:spcBef>
          <a:spcPts val="0"/>
        </a:spcBef>
        <a:spcAft>
          <a:spcPts val="800"/>
        </a:spcAft>
        <a:buClr>
          <a:schemeClr val="tx2"/>
        </a:buClr>
        <a:buSzPct val="100000"/>
        <a:buFont typeface=".AppleSystemUIFont" charset="0"/>
        <a:buChar char="-"/>
        <a:tabLst/>
        <a:defRPr lang="en-US" sz="2133" b="0" i="0" kern="1200" dirty="0" smtClean="0">
          <a:solidFill>
            <a:schemeClr val="tx1"/>
          </a:solidFill>
          <a:latin typeface="Arial" panose="020B0604020202020204" pitchFamily="34" charset="0"/>
          <a:ea typeface="Helvetica Neue" panose="02000503000000020004" pitchFamily="2" charset="0"/>
          <a:cs typeface="Arial" panose="020B0604020202020204" pitchFamily="34" charset="0"/>
        </a:defRPr>
      </a:lvl4pPr>
      <a:lvl5pPr marL="1750396" indent="-302668" algn="l" defTabSz="853397" rtl="0" eaLnBrk="1" latinLnBrk="0" hangingPunct="1">
        <a:lnSpc>
          <a:spcPct val="200000"/>
        </a:lnSpc>
        <a:spcBef>
          <a:spcPts val="0"/>
        </a:spcBef>
        <a:buClr>
          <a:srgbClr val="18A3AC"/>
        </a:buClr>
        <a:buSzPct val="80000"/>
        <a:buFont typeface="Wingdings" charset="2"/>
        <a:buChar char="§"/>
        <a:defRPr lang="en-US" sz="2667" b="0" kern="1200" dirty="0">
          <a:solidFill>
            <a:schemeClr val="tx1"/>
          </a:solidFill>
          <a:latin typeface="+mj-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C1B40A55-A07E-F74A-BC88-CD34FB88EF52}"/>
              </a:ext>
            </a:extLst>
          </p:cNvPr>
          <p:cNvSpPr>
            <a:spLocks noGrp="1"/>
          </p:cNvSpPr>
          <p:nvPr>
            <p:ph type="title"/>
          </p:nvPr>
        </p:nvSpPr>
        <p:spPr>
          <a:xfrm>
            <a:off x="609600" y="331158"/>
            <a:ext cx="10972800" cy="1082439"/>
          </a:xfrm>
          <a:prstGeom prst="rect">
            <a:avLst/>
          </a:prstGeom>
        </p:spPr>
        <p:txBody>
          <a:bodyPr vert="horz" wrap="square" lIns="0" tIns="0" rIns="0" bIns="0" rtlCol="0" anchor="b">
            <a:normAutofit/>
          </a:bodyPr>
          <a:lstStyle/>
          <a:p>
            <a:r>
              <a:rPr lang="en-US" dirty="0"/>
              <a:t>Title</a:t>
            </a:r>
          </a:p>
        </p:txBody>
      </p:sp>
      <p:sp>
        <p:nvSpPr>
          <p:cNvPr id="11" name="Text Placeholder 17">
            <a:extLst>
              <a:ext uri="{FF2B5EF4-FFF2-40B4-BE49-F238E27FC236}">
                <a16:creationId xmlns:a16="http://schemas.microsoft.com/office/drawing/2014/main" id="{7A8769A6-BB1F-F94D-9E22-36BAF0157189}"/>
              </a:ext>
            </a:extLst>
          </p:cNvPr>
          <p:cNvSpPr>
            <a:spLocks noGrp="1"/>
          </p:cNvSpPr>
          <p:nvPr>
            <p:ph type="body" idx="1"/>
          </p:nvPr>
        </p:nvSpPr>
        <p:spPr>
          <a:xfrm>
            <a:off x="609600" y="1658297"/>
            <a:ext cx="10515600" cy="4310704"/>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2C0DC6FE-712E-8F4C-B335-D0C0A7ADA9C1}"/>
              </a:ext>
            </a:extLst>
          </p:cNvPr>
          <p:cNvSpPr txBox="1">
            <a:spLocks/>
          </p:cNvSpPr>
          <p:nvPr/>
        </p:nvSpPr>
        <p:spPr>
          <a:xfrm>
            <a:off x="7010425" y="6243003"/>
            <a:ext cx="3131680" cy="33234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0585" indent="-10585" algn="l">
              <a:lnSpc>
                <a:spcPct val="110000"/>
              </a:lnSpc>
              <a:tabLst/>
            </a:pPr>
            <a:r>
              <a:rPr lang="en-US" sz="900" dirty="0">
                <a:solidFill>
                  <a:srgbClr val="898B8E"/>
                </a:solidFill>
                <a:latin typeface="+mj-lt"/>
                <a:cs typeface="Calibri" panose="020F0502020204030204" pitchFamily="34" charset="0"/>
              </a:rPr>
              <a:t>CONFIDENTIAL – Contains proprietary information.</a:t>
            </a:r>
          </a:p>
          <a:p>
            <a:pPr marL="10585" indent="-10585" algn="l">
              <a:lnSpc>
                <a:spcPct val="110000"/>
              </a:lnSpc>
              <a:tabLst/>
            </a:pPr>
            <a:r>
              <a:rPr lang="en-US" sz="900" dirty="0">
                <a:solidFill>
                  <a:srgbClr val="898B8E"/>
                </a:solidFill>
                <a:latin typeface="+mj-lt"/>
                <a:cs typeface="Calibri" panose="020F0502020204030204" pitchFamily="34" charset="0"/>
              </a:rPr>
              <a:t>Not intended for external distribution.</a:t>
            </a:r>
          </a:p>
        </p:txBody>
      </p:sp>
      <p:pic>
        <p:nvPicPr>
          <p:cNvPr id="7" name="Picture 6">
            <a:extLst>
              <a:ext uri="{FF2B5EF4-FFF2-40B4-BE49-F238E27FC236}">
                <a16:creationId xmlns:a16="http://schemas.microsoft.com/office/drawing/2014/main" id="{C8A5CC78-80ED-4296-B91B-697D7CFF7437}"/>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968485" y="6145349"/>
            <a:ext cx="2006332" cy="429995"/>
          </a:xfrm>
          <a:prstGeom prst="rect">
            <a:avLst/>
          </a:prstGeom>
        </p:spPr>
      </p:pic>
    </p:spTree>
    <p:extLst>
      <p:ext uri="{BB962C8B-B14F-4D97-AF65-F5344CB8AC3E}">
        <p14:creationId xmlns:p14="http://schemas.microsoft.com/office/powerpoint/2010/main" val="1035433309"/>
      </p:ext>
    </p:extLst>
  </p:cSld>
  <p:clrMap bg1="lt1" tx1="dk1" bg2="lt2" tx2="dk2" accent1="accent1" accent2="accent2" accent3="accent3" accent4="accent4" accent5="accent5" accent6="accent6" hlink="hlink" folHlink="folHlink"/>
  <p:sldLayoutIdLst>
    <p:sldLayoutId id="2147485765" r:id="rId1"/>
    <p:sldLayoutId id="2147485766" r:id="rId2"/>
    <p:sldLayoutId id="2147485767" r:id="rId3"/>
    <p:sldLayoutId id="2147485768" r:id="rId4"/>
    <p:sldLayoutId id="2147485769" r:id="rId5"/>
    <p:sldLayoutId id="2147485770" r:id="rId6"/>
    <p:sldLayoutId id="2147485771" r:id="rId7"/>
    <p:sldLayoutId id="2147485772" r:id="rId8"/>
    <p:sldLayoutId id="2147485774" r:id="rId9"/>
  </p:sldLayoutIdLst>
  <p:txStyles>
    <p:titleStyle>
      <a:lvl1pPr marL="0" marR="0" indent="0" algn="l" defTabSz="609585" rtl="0" eaLnBrk="1" fontAlgn="auto" latinLnBrk="0" hangingPunct="1">
        <a:lnSpc>
          <a:spcPct val="100000"/>
        </a:lnSpc>
        <a:spcBef>
          <a:spcPct val="0"/>
        </a:spcBef>
        <a:spcAft>
          <a:spcPts val="0"/>
        </a:spcAft>
        <a:buClrTx/>
        <a:buSzTx/>
        <a:buFontTx/>
        <a:buNone/>
        <a:tabLst/>
        <a:defRPr sz="3700" b="1" kern="1200">
          <a:solidFill>
            <a:schemeClr val="tx2"/>
          </a:solidFill>
          <a:latin typeface="+mj-lt"/>
          <a:ea typeface="+mj-ea"/>
          <a:cs typeface="Calibri" panose="020F0502020204030204" pitchFamily="34" charset="0"/>
        </a:defRPr>
      </a:lvl1pPr>
    </p:titleStyle>
    <p:bodyStyle>
      <a:lvl1pPr marL="311143" indent="-311143" algn="l" defTabSz="609585" rtl="0" eaLnBrk="1" latinLnBrk="0" hangingPunct="1">
        <a:lnSpc>
          <a:spcPct val="110000"/>
        </a:lnSpc>
        <a:spcBef>
          <a:spcPts val="0"/>
        </a:spcBef>
        <a:spcAft>
          <a:spcPts val="800"/>
        </a:spcAft>
        <a:buClr>
          <a:schemeClr val="accent2"/>
        </a:buClr>
        <a:buFont typeface="Arial" panose="020B0604020202020204" pitchFamily="34" charset="0"/>
        <a:buChar char="•"/>
        <a:tabLst/>
        <a:defRPr sz="2400" kern="1200">
          <a:solidFill>
            <a:srgbClr val="4E4540"/>
          </a:solidFill>
          <a:latin typeface="+mj-lt"/>
          <a:ea typeface="+mn-ea"/>
          <a:cs typeface="Calibri" panose="020F0502020204030204" pitchFamily="34" charset="0"/>
        </a:defRPr>
      </a:lvl1pPr>
      <a:lvl2pPr marL="541853" indent="-234945" algn="l" defTabSz="609585" rtl="0" eaLnBrk="1" latinLnBrk="0" hangingPunct="1">
        <a:lnSpc>
          <a:spcPct val="110000"/>
        </a:lnSpc>
        <a:spcBef>
          <a:spcPts val="0"/>
        </a:spcBef>
        <a:spcAft>
          <a:spcPts val="800"/>
        </a:spcAft>
        <a:buClr>
          <a:schemeClr val="accent2"/>
        </a:buClr>
        <a:buFont typeface="Courier New" panose="02070309020205020404" pitchFamily="49" charset="0"/>
        <a:buChar char="o"/>
        <a:tabLst/>
        <a:defRPr sz="1800" kern="1200">
          <a:solidFill>
            <a:srgbClr val="4E4540"/>
          </a:solidFill>
          <a:latin typeface="+mj-lt"/>
          <a:ea typeface="+mn-ea"/>
          <a:cs typeface="Calibri" panose="020F0502020204030204" pitchFamily="34" charset="0"/>
        </a:defRPr>
      </a:lvl2pPr>
      <a:lvl3pPr marL="766216" indent="-224361" algn="l" defTabSz="609585" rtl="0" eaLnBrk="1" latinLnBrk="0" hangingPunct="1">
        <a:lnSpc>
          <a:spcPct val="100000"/>
        </a:lnSpc>
        <a:spcBef>
          <a:spcPts val="0"/>
        </a:spcBef>
        <a:spcAft>
          <a:spcPts val="800"/>
        </a:spcAft>
        <a:buClr>
          <a:schemeClr val="accent2"/>
        </a:buClr>
        <a:buFont typeface="Wingdings" pitchFamily="2" charset="2"/>
        <a:buChar char="§"/>
        <a:tabLst/>
        <a:defRPr sz="1600" kern="1200">
          <a:solidFill>
            <a:srgbClr val="4E4540"/>
          </a:solidFill>
          <a:latin typeface="+mj-lt"/>
          <a:ea typeface="+mn-ea"/>
          <a:cs typeface="Calibri" panose="020F0502020204030204" pitchFamily="34" charset="0"/>
        </a:defRPr>
      </a:lvl3pPr>
      <a:lvl4pPr marL="999043" indent="-232829" algn="l" defTabSz="609585" rtl="0" eaLnBrk="1" latinLnBrk="0" hangingPunct="1">
        <a:lnSpc>
          <a:spcPct val="100000"/>
        </a:lnSpc>
        <a:spcBef>
          <a:spcPts val="0"/>
        </a:spcBef>
        <a:spcAft>
          <a:spcPts val="800"/>
        </a:spcAft>
        <a:buClr>
          <a:schemeClr val="accent2"/>
        </a:buClr>
        <a:buFont typeface="Arial"/>
        <a:buChar char="–"/>
        <a:tabLst/>
        <a:defRPr sz="1400" kern="1200">
          <a:solidFill>
            <a:srgbClr val="4E4540"/>
          </a:solidFill>
          <a:latin typeface="+mj-lt"/>
          <a:ea typeface="+mn-ea"/>
          <a:cs typeface="Calibri" panose="020F0502020204030204" pitchFamily="34" charset="0"/>
        </a:defRPr>
      </a:lvl4pPr>
      <a:lvl5pPr marL="1225520" indent="-234945" algn="l" defTabSz="609585" rtl="0" eaLnBrk="1" latinLnBrk="0" hangingPunct="1">
        <a:spcBef>
          <a:spcPct val="20000"/>
        </a:spcBef>
        <a:buClr>
          <a:schemeClr val="accent2"/>
        </a:buClr>
        <a:buFont typeface="Arial"/>
        <a:buChar char="»"/>
        <a:tabLst/>
        <a:defRPr sz="1400" kern="1200">
          <a:solidFill>
            <a:schemeClr val="accent3"/>
          </a:solidFill>
          <a:latin typeface="+mj-lt"/>
          <a:ea typeface="+mn-ea"/>
          <a:cs typeface="Calibri" panose="020F0502020204030204" pitchFamily="34" charset="0"/>
        </a:defRPr>
      </a:lvl5pPr>
      <a:lvl6pPr marL="3352716" indent="-304791"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1"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7" indent="-304791"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1"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1" algn="l" defTabSz="609585" rtl="0" eaLnBrk="1" latinLnBrk="0" hangingPunct="1">
        <a:defRPr sz="2400" kern="1200">
          <a:solidFill>
            <a:schemeClr val="tx1"/>
          </a:solidFill>
          <a:latin typeface="+mn-lt"/>
          <a:ea typeface="+mn-ea"/>
          <a:cs typeface="+mn-cs"/>
        </a:defRPr>
      </a:lvl3pPr>
      <a:lvl4pPr marL="1828756"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10" algn="l" defTabSz="609585" rtl="0" eaLnBrk="1" latinLnBrk="0" hangingPunct="1">
        <a:defRPr sz="2400" kern="1200">
          <a:solidFill>
            <a:schemeClr val="tx1"/>
          </a:solidFill>
          <a:latin typeface="+mn-lt"/>
          <a:ea typeface="+mn-ea"/>
          <a:cs typeface="+mn-cs"/>
        </a:defRPr>
      </a:lvl7pPr>
      <a:lvl8pPr marL="4267095" algn="l" defTabSz="609585" rtl="0" eaLnBrk="1" latinLnBrk="0" hangingPunct="1">
        <a:defRPr sz="2400" kern="1200">
          <a:solidFill>
            <a:schemeClr val="tx1"/>
          </a:solidFill>
          <a:latin typeface="+mn-lt"/>
          <a:ea typeface="+mn-ea"/>
          <a:cs typeface="+mn-cs"/>
        </a:defRPr>
      </a:lvl8pPr>
      <a:lvl9pPr marL="4876679"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12">
          <p15:clr>
            <a:srgbClr val="F26B43"/>
          </p15:clr>
        </p15:guide>
        <p15:guide id="4" pos="9728">
          <p15:clr>
            <a:srgbClr val="F26B43"/>
          </p15:clr>
        </p15:guide>
        <p15:guide id="5" orient="horz" pos="4800">
          <p15:clr>
            <a:srgbClr val="F26B43"/>
          </p15:clr>
        </p15:guide>
        <p15:guide id="6" orient="horz"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2.xml"/><Relationship Id="rId1" Type="http://schemas.openxmlformats.org/officeDocument/2006/relationships/tags" Target="../tags/tag14.xml"/></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xml"/><Relationship Id="rId1" Type="http://schemas.openxmlformats.org/officeDocument/2006/relationships/slideLayout" Target="../slideLayouts/slideLayout172.xml"/></Relationships>
</file>

<file path=ppt/slides/_rels/slide10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24.png"/><Relationship Id="rId1" Type="http://schemas.openxmlformats.org/officeDocument/2006/relationships/slideLayout" Target="../slideLayouts/slideLayout168.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68.xml"/></Relationships>
</file>

<file path=ppt/slides/_rels/slide10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68.xml"/></Relationships>
</file>

<file path=ppt/slides/_rels/slide10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6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68.xml"/><Relationship Id="rId1" Type="http://schemas.openxmlformats.org/officeDocument/2006/relationships/tags" Target="../tags/tag4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72.xml"/></Relationships>
</file>

<file path=ppt/slides/_rels/slide10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129.png"/><Relationship Id="rId1" Type="http://schemas.openxmlformats.org/officeDocument/2006/relationships/slideLayout" Target="../slideLayouts/slideLayout172.xml"/></Relationships>
</file>

<file path=ppt/slides/_rels/slide10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2.xml"/></Relationships>
</file>

<file path=ppt/slides/_rels/slide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72.xml"/></Relationships>
</file>

<file path=ppt/slides/_rels/slide1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31.png"/><Relationship Id="rId1" Type="http://schemas.openxmlformats.org/officeDocument/2006/relationships/slideLayout" Target="../slideLayouts/slideLayout172.xml"/></Relationships>
</file>

<file path=ppt/slides/_rels/slide11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72.xml"/></Relationships>
</file>

<file path=ppt/slides/_rels/slide11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72.xml"/></Relationships>
</file>

<file path=ppt/slides/_rels/slide113.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134.png"/><Relationship Id="rId1" Type="http://schemas.openxmlformats.org/officeDocument/2006/relationships/slideLayout" Target="../slideLayouts/slideLayout172.xml"/></Relationships>
</file>

<file path=ppt/slides/_rels/slide11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135.png"/><Relationship Id="rId1" Type="http://schemas.openxmlformats.org/officeDocument/2006/relationships/slideLayout" Target="../slideLayouts/slideLayout17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17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6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2.xml"/></Relationships>
</file>

<file path=ppt/slides/_rels/slide11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38.png"/><Relationship Id="rId1" Type="http://schemas.openxmlformats.org/officeDocument/2006/relationships/slideLayout" Target="../slideLayouts/slideLayout168.xml"/></Relationships>
</file>

<file path=ppt/slides/_rels/slide119.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68.xml"/></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2.xml"/></Relationships>
</file>

<file path=ppt/slides/_rels/slide12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140.png"/><Relationship Id="rId1" Type="http://schemas.openxmlformats.org/officeDocument/2006/relationships/slideLayout" Target="../slideLayouts/slideLayout168.xml"/></Relationships>
</file>

<file path=ppt/slides/_rels/slide12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68.xml"/></Relationships>
</file>

<file path=ppt/slides/_rels/slide12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68.xml"/></Relationships>
</file>

<file path=ppt/slides/_rels/slide123.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68.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68.xml"/></Relationships>
</file>

<file path=ppt/slides/_rels/slide125.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145.png"/><Relationship Id="rId1" Type="http://schemas.openxmlformats.org/officeDocument/2006/relationships/slideLayout" Target="../slideLayouts/slideLayout168.xml"/></Relationships>
</file>

<file path=ppt/slides/_rels/slide12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46.png"/><Relationship Id="rId1" Type="http://schemas.openxmlformats.org/officeDocument/2006/relationships/slideLayout" Target="../slideLayouts/slideLayout16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72.xml"/><Relationship Id="rId1" Type="http://schemas.openxmlformats.org/officeDocument/2006/relationships/tags" Target="../tags/tag4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2.xml"/><Relationship Id="rId1" Type="http://schemas.openxmlformats.org/officeDocument/2006/relationships/tags" Target="../tags/tag1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2.xml"/><Relationship Id="rId1" Type="http://schemas.openxmlformats.org/officeDocument/2006/relationships/tags" Target="../tags/tag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72.xml"/><Relationship Id="rId1" Type="http://schemas.openxmlformats.org/officeDocument/2006/relationships/tags" Target="../tags/tag2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2.xml"/><Relationship Id="rId1" Type="http://schemas.openxmlformats.org/officeDocument/2006/relationships/tags" Target="../tags/tag22.xml"/></Relationships>
</file>

<file path=ppt/slides/_rels/slide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2.xml"/><Relationship Id="rId1" Type="http://schemas.openxmlformats.org/officeDocument/2006/relationships/tags" Target="../tags/tag23.xml"/></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18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72.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2.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72.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72.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72.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72.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2.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2.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8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72.xml"/><Relationship Id="rId1" Type="http://schemas.openxmlformats.org/officeDocument/2006/relationships/tags" Target="../tags/tag3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8.xml"/><Relationship Id="rId1" Type="http://schemas.openxmlformats.org/officeDocument/2006/relationships/tags" Target="../tags/tag3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8.xml"/><Relationship Id="rId1" Type="http://schemas.openxmlformats.org/officeDocument/2006/relationships/tags" Target="../tags/tag3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62.xml"/><Relationship Id="rId1" Type="http://schemas.openxmlformats.org/officeDocument/2006/relationships/tags" Target="../tags/tag37.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83.png"/><Relationship Id="rId2" Type="http://schemas.openxmlformats.org/officeDocument/2006/relationships/slideLayout" Target="../slideLayouts/slideLayout287.xml"/><Relationship Id="rId1" Type="http://schemas.openxmlformats.org/officeDocument/2006/relationships/tags" Target="../tags/tag38.xml"/><Relationship Id="rId6" Type="http://schemas.openxmlformats.org/officeDocument/2006/relationships/image" Target="../media/image72.png"/><Relationship Id="rId5" Type="http://schemas.openxmlformats.org/officeDocument/2006/relationships/image" Target="../media/image82.png"/><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73.xml"/></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44.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8.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72.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172.xml"/></Relationships>
</file>

<file path=ppt/slides/_rels/slide5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72.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2.xml"/></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2.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2.xml"/></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72.xm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2.xml"/></Relationships>
</file>

<file path=ppt/slides/_rels/slide5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6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72.xml"/></Relationships>
</file>

<file path=ppt/slides/_rels/slide6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72.xml"/></Relationships>
</file>

<file path=ppt/slides/_rels/slide6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7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72.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4.png"/><Relationship Id="rId1" Type="http://schemas.openxmlformats.org/officeDocument/2006/relationships/slideLayout" Target="../slideLayouts/slideLayout172.xml"/></Relationships>
</file>

<file path=ppt/slides/_rels/slide6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72.xml"/></Relationships>
</file>

<file path=ppt/slides/_rels/slide6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4.png"/><Relationship Id="rId1" Type="http://schemas.openxmlformats.org/officeDocument/2006/relationships/slideLayout" Target="../slideLayouts/slideLayout172.xml"/><Relationship Id="rId4" Type="http://schemas.microsoft.com/office/2007/relationships/hdphoto" Target="../media/hdphoto4.wdp"/></Relationships>
</file>

<file path=ppt/slides/_rels/slide6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9.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68.xml"/><Relationship Id="rId1" Type="http://schemas.openxmlformats.org/officeDocument/2006/relationships/tags" Target="../tags/tag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68.xml"/><Relationship Id="rId1" Type="http://schemas.openxmlformats.org/officeDocument/2006/relationships/tags" Target="../tags/tag4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172.xml"/></Relationships>
</file>

<file path=ppt/slides/_rels/slide8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8.png"/><Relationship Id="rId1" Type="http://schemas.openxmlformats.org/officeDocument/2006/relationships/slideLayout" Target="../slideLayouts/slideLayout172.xml"/></Relationships>
</file>

<file path=ppt/slides/_rels/slide8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9.png"/><Relationship Id="rId1" Type="http://schemas.openxmlformats.org/officeDocument/2006/relationships/slideLayout" Target="../slideLayouts/slideLayout172.xml"/></Relationships>
</file>

<file path=ppt/slides/_rels/slide8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0.png"/><Relationship Id="rId1" Type="http://schemas.openxmlformats.org/officeDocument/2006/relationships/slideLayout" Target="../slideLayouts/slideLayout172.xml"/><Relationship Id="rId5" Type="http://schemas.microsoft.com/office/2007/relationships/hdphoto" Target="../media/hdphoto8.wdp"/><Relationship Id="rId4" Type="http://schemas.openxmlformats.org/officeDocument/2006/relationships/image" Target="../media/image111.png"/></Relationships>
</file>

<file path=ppt/slides/_rels/slide8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2.xml"/></Relationships>
</file>

<file path=ppt/slides/_rels/slide8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13.png"/><Relationship Id="rId1" Type="http://schemas.openxmlformats.org/officeDocument/2006/relationships/slideLayout" Target="../slideLayouts/slideLayout172.xml"/></Relationships>
</file>

<file path=ppt/slides/_rels/slide8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72.xml"/></Relationships>
</file>

<file path=ppt/slides/_rels/slide89.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68.xml"/></Relationships>
</file>

<file path=ppt/slides/_rels/slide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72.xml"/></Relationships>
</file>

<file path=ppt/slides/_rels/slide9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6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68.xml"/><Relationship Id="rId1" Type="http://schemas.openxmlformats.org/officeDocument/2006/relationships/tags" Target="../tags/tag41.xml"/></Relationships>
</file>

<file path=ppt/slides/_rels/slide9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png"/><Relationship Id="rId1" Type="http://schemas.openxmlformats.org/officeDocument/2006/relationships/slideLayout" Target="../slideLayouts/slideLayout168.xml"/></Relationships>
</file>

<file path=ppt/slides/_rels/slide9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68.xml"/></Relationships>
</file>

<file path=ppt/slides/_rels/slide9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9.xml"/><Relationship Id="rId1" Type="http://schemas.openxmlformats.org/officeDocument/2006/relationships/slideLayout" Target="../slideLayouts/slideLayout168.xml"/><Relationship Id="rId4" Type="http://schemas.microsoft.com/office/2007/relationships/hdphoto" Target="../media/hdphoto10.wdp"/></Relationships>
</file>

<file path=ppt/slides/_rels/slide9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1.png"/><Relationship Id="rId1" Type="http://schemas.openxmlformats.org/officeDocument/2006/relationships/slideLayout" Target="../slideLayouts/slideLayout168.xml"/></Relationships>
</file>

<file path=ppt/slides/_rels/slide9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22.png"/><Relationship Id="rId1" Type="http://schemas.openxmlformats.org/officeDocument/2006/relationships/slideLayout" Target="../slideLayouts/slideLayout168.xml"/></Relationships>
</file>

<file path=ppt/slides/_rels/slide9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23.png"/><Relationship Id="rId1" Type="http://schemas.openxmlformats.org/officeDocument/2006/relationships/slideLayout" Target="../slideLayouts/slideLayout1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What Clinicians Want to Know: First-Line and Maintenance </a:t>
            </a:r>
            <a:br>
              <a:rPr lang="en-US" sz="3400" dirty="0"/>
            </a:br>
            <a:r>
              <a:rPr lang="en-US" sz="3400" dirty="0"/>
              <a:t>Therapy for Patients with Extensive-Stage Small Cell Lung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November 11,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Tree>
    <p:custDataLst>
      <p:tags r:id="rId1"/>
    </p:custDataLst>
    <p:extLst>
      <p:ext uri="{BB962C8B-B14F-4D97-AF65-F5344CB8AC3E}">
        <p14:creationId xmlns:p14="http://schemas.microsoft.com/office/powerpoint/2010/main" val="3045629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563BD-089A-4D45-A655-6E63FFC4A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1C07C-B06D-719C-00B0-D95E64B48671}"/>
              </a:ext>
            </a:extLst>
          </p:cNvPr>
          <p:cNvSpPr>
            <a:spLocks noGrp="1"/>
          </p:cNvSpPr>
          <p:nvPr>
            <p:ph type="title"/>
          </p:nvPr>
        </p:nvSpPr>
        <p:spPr>
          <a:xfrm>
            <a:off x="912286" y="37783"/>
            <a:ext cx="10358967" cy="1143000"/>
          </a:xfrm>
        </p:spPr>
        <p:txBody>
          <a:bodyPr/>
          <a:lstStyle/>
          <a:p>
            <a:r>
              <a:rPr lang="en-US" dirty="0"/>
              <a:t>DeLLphi-304: CRS and ICANS Events</a:t>
            </a:r>
          </a:p>
        </p:txBody>
      </p:sp>
      <p:sp>
        <p:nvSpPr>
          <p:cNvPr id="3" name="TextBox 2">
            <a:extLst>
              <a:ext uri="{FF2B5EF4-FFF2-40B4-BE49-F238E27FC236}">
                <a16:creationId xmlns:a16="http://schemas.microsoft.com/office/drawing/2014/main" id="{F1487282-C500-CEC6-3D17-6D8DFA9EB153}"/>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p>
        </p:txBody>
      </p:sp>
      <p:pic>
        <p:nvPicPr>
          <p:cNvPr id="7" name="Picture 6" descr="A screenshot of a graph&#10;&#10;AI-generated content may be incorrect.">
            <a:extLst>
              <a:ext uri="{FF2B5EF4-FFF2-40B4-BE49-F238E27FC236}">
                <a16:creationId xmlns:a16="http://schemas.microsoft.com/office/drawing/2014/main" id="{9164CA4D-DF24-5AC0-A35A-5712132B44C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263352" y="1180783"/>
            <a:ext cx="11382268" cy="4891010"/>
          </a:xfrm>
          <a:prstGeom prst="rect">
            <a:avLst/>
          </a:prstGeom>
        </p:spPr>
      </p:pic>
    </p:spTree>
    <p:extLst>
      <p:ext uri="{BB962C8B-B14F-4D97-AF65-F5344CB8AC3E}">
        <p14:creationId xmlns:p14="http://schemas.microsoft.com/office/powerpoint/2010/main" val="3658796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563BD-089A-4D45-A655-6E63FFC4A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1C07C-B06D-719C-00B0-D95E64B48671}"/>
              </a:ext>
            </a:extLst>
          </p:cNvPr>
          <p:cNvSpPr>
            <a:spLocks noGrp="1"/>
          </p:cNvSpPr>
          <p:nvPr>
            <p:ph type="title"/>
          </p:nvPr>
        </p:nvSpPr>
        <p:spPr>
          <a:xfrm>
            <a:off x="912286" y="37783"/>
            <a:ext cx="10358967" cy="1143000"/>
          </a:xfrm>
        </p:spPr>
        <p:txBody>
          <a:bodyPr/>
          <a:lstStyle/>
          <a:p>
            <a:r>
              <a:rPr lang="en-US" dirty="0"/>
              <a:t>DeLLphi-304: Authors’ Conclusions</a:t>
            </a:r>
          </a:p>
        </p:txBody>
      </p:sp>
      <p:sp>
        <p:nvSpPr>
          <p:cNvPr id="3" name="TextBox 2">
            <a:extLst>
              <a:ext uri="{FF2B5EF4-FFF2-40B4-BE49-F238E27FC236}">
                <a16:creationId xmlns:a16="http://schemas.microsoft.com/office/drawing/2014/main" id="{F1487282-C500-CEC6-3D17-6D8DFA9EB153}"/>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p>
        </p:txBody>
      </p:sp>
      <p:pic>
        <p:nvPicPr>
          <p:cNvPr id="5" name="Picture 4" descr="A close-up of a medical report&#10;&#10;AI-generated content may be incorrect.">
            <a:extLst>
              <a:ext uri="{FF2B5EF4-FFF2-40B4-BE49-F238E27FC236}">
                <a16:creationId xmlns:a16="http://schemas.microsoft.com/office/drawing/2014/main" id="{9E7C8988-475A-9A3A-D7C2-65E3A047C9C5}"/>
              </a:ext>
            </a:extLst>
          </p:cNvPr>
          <p:cNvPicPr>
            <a:picLocks noChangeAspect="1"/>
          </p:cNvPicPr>
          <p:nvPr/>
        </p:nvPicPr>
        <p:blipFill>
          <a:blip r:embed="rId2"/>
          <a:stretch>
            <a:fillRect/>
          </a:stretch>
        </p:blipFill>
        <p:spPr>
          <a:xfrm>
            <a:off x="509286" y="920583"/>
            <a:ext cx="11169570" cy="5105109"/>
          </a:xfrm>
          <a:prstGeom prst="rect">
            <a:avLst/>
          </a:prstGeom>
        </p:spPr>
      </p:pic>
    </p:spTree>
    <p:extLst>
      <p:ext uri="{BB962C8B-B14F-4D97-AF65-F5344CB8AC3E}">
        <p14:creationId xmlns:p14="http://schemas.microsoft.com/office/powerpoint/2010/main" val="2279457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62591-7064-E505-4B56-E44741C715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60D2A-78F4-4F59-9F75-9D26ED0289B2}"/>
              </a:ext>
            </a:extLst>
          </p:cNvPr>
          <p:cNvSpPr>
            <a:spLocks noGrp="1"/>
          </p:cNvSpPr>
          <p:nvPr>
            <p:ph type="title"/>
          </p:nvPr>
        </p:nvSpPr>
        <p:spPr>
          <a:xfrm>
            <a:off x="0" y="37783"/>
            <a:ext cx="12192000" cy="1143000"/>
          </a:xfrm>
        </p:spPr>
        <p:txBody>
          <a:bodyPr/>
          <a:lstStyle/>
          <a:p>
            <a:r>
              <a:rPr lang="en-US" dirty="0"/>
              <a:t>Evolving Management Strategies for Cytokine Release Syndrome (CRS)</a:t>
            </a:r>
          </a:p>
        </p:txBody>
      </p:sp>
      <p:sp>
        <p:nvSpPr>
          <p:cNvPr id="3" name="TextBox 2">
            <a:extLst>
              <a:ext uri="{FF2B5EF4-FFF2-40B4-BE49-F238E27FC236}">
                <a16:creationId xmlns:a16="http://schemas.microsoft.com/office/drawing/2014/main" id="{B7738BDA-6A73-8186-1CC3-9BAAB5B5E972}"/>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pic>
        <p:nvPicPr>
          <p:cNvPr id="7" name="Picture 6" descr="A screenshot of a computer&#10;&#10;AI-generated content may be incorrect.">
            <a:extLst>
              <a:ext uri="{FF2B5EF4-FFF2-40B4-BE49-F238E27FC236}">
                <a16:creationId xmlns:a16="http://schemas.microsoft.com/office/drawing/2014/main" id="{0299F0FA-3F73-0B5F-C3E8-6D498057AF86}"/>
              </a:ext>
            </a:extLst>
          </p:cNvPr>
          <p:cNvPicPr>
            <a:picLocks noChangeAspect="1"/>
          </p:cNvPicPr>
          <p:nvPr/>
        </p:nvPicPr>
        <p:blipFill>
          <a:blip r:embed="rId2"/>
          <a:stretch>
            <a:fillRect/>
          </a:stretch>
        </p:blipFill>
        <p:spPr>
          <a:xfrm>
            <a:off x="600542" y="1449060"/>
            <a:ext cx="10990916" cy="3959879"/>
          </a:xfrm>
          <a:prstGeom prst="rect">
            <a:avLst/>
          </a:prstGeom>
        </p:spPr>
      </p:pic>
    </p:spTree>
    <p:extLst>
      <p:ext uri="{BB962C8B-B14F-4D97-AF65-F5344CB8AC3E}">
        <p14:creationId xmlns:p14="http://schemas.microsoft.com/office/powerpoint/2010/main" val="1149616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04B78-BCAF-0431-2768-C241B5C40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60ECA-E618-956D-A501-69ACE430E776}"/>
              </a:ext>
            </a:extLst>
          </p:cNvPr>
          <p:cNvSpPr>
            <a:spLocks noGrp="1"/>
          </p:cNvSpPr>
          <p:nvPr>
            <p:ph type="title"/>
          </p:nvPr>
        </p:nvSpPr>
        <p:spPr>
          <a:xfrm>
            <a:off x="912286" y="37783"/>
            <a:ext cx="10358967" cy="1143000"/>
          </a:xfrm>
        </p:spPr>
        <p:txBody>
          <a:bodyPr/>
          <a:lstStyle/>
          <a:p>
            <a:r>
              <a:rPr lang="en-US" dirty="0"/>
              <a:t>ES-SCLC: Current Treatment Landscape</a:t>
            </a:r>
          </a:p>
        </p:txBody>
      </p:sp>
      <p:sp>
        <p:nvSpPr>
          <p:cNvPr id="3" name="TextBox 2">
            <a:extLst>
              <a:ext uri="{FF2B5EF4-FFF2-40B4-BE49-F238E27FC236}">
                <a16:creationId xmlns:a16="http://schemas.microsoft.com/office/drawing/2014/main" id="{F9C1F60C-1759-6C9E-B6E2-EE0D22809572}"/>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pic>
        <p:nvPicPr>
          <p:cNvPr id="6" name="Picture 5" descr="A screenshot of a medical chart&#10;&#10;AI-generated content may be incorrect.">
            <a:extLst>
              <a:ext uri="{FF2B5EF4-FFF2-40B4-BE49-F238E27FC236}">
                <a16:creationId xmlns:a16="http://schemas.microsoft.com/office/drawing/2014/main" id="{95D9E811-665B-D566-89E3-1AD0A253DA6B}"/>
              </a:ext>
            </a:extLst>
          </p:cNvPr>
          <p:cNvPicPr>
            <a:picLocks noChangeAspect="1"/>
          </p:cNvPicPr>
          <p:nvPr/>
        </p:nvPicPr>
        <p:blipFill>
          <a:blip r:embed="rId2"/>
          <a:stretch>
            <a:fillRect/>
          </a:stretch>
        </p:blipFill>
        <p:spPr>
          <a:xfrm>
            <a:off x="482600" y="1180783"/>
            <a:ext cx="11226800" cy="4848190"/>
          </a:xfrm>
          <a:prstGeom prst="rect">
            <a:avLst/>
          </a:prstGeom>
        </p:spPr>
      </p:pic>
    </p:spTree>
    <p:extLst>
      <p:ext uri="{BB962C8B-B14F-4D97-AF65-F5344CB8AC3E}">
        <p14:creationId xmlns:p14="http://schemas.microsoft.com/office/powerpoint/2010/main" val="399936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4078B-A15E-E601-4453-BEE1C6EB0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50173-5BE5-5E76-2BD9-65ECBD722C24}"/>
              </a:ext>
            </a:extLst>
          </p:cNvPr>
          <p:cNvSpPr>
            <a:spLocks noGrp="1"/>
          </p:cNvSpPr>
          <p:nvPr>
            <p:ph type="title"/>
          </p:nvPr>
        </p:nvSpPr>
        <p:spPr/>
        <p:txBody>
          <a:bodyPr/>
          <a:lstStyle/>
          <a:p>
            <a:r>
              <a:rPr lang="en-US" dirty="0"/>
              <a:t>Second-Line Treatment: </a:t>
            </a:r>
            <a:r>
              <a:rPr lang="en-US" dirty="0" err="1"/>
              <a:t>Tarlatamab</a:t>
            </a:r>
            <a:endParaRPr lang="en-US" dirty="0"/>
          </a:p>
        </p:txBody>
      </p:sp>
      <p:sp>
        <p:nvSpPr>
          <p:cNvPr id="3" name="Content Placeholder 2">
            <a:extLst>
              <a:ext uri="{FF2B5EF4-FFF2-40B4-BE49-F238E27FC236}">
                <a16:creationId xmlns:a16="http://schemas.microsoft.com/office/drawing/2014/main" id="{E94F02C2-41BB-604B-1EF2-D42BFE7952C9}"/>
              </a:ext>
            </a:extLst>
          </p:cNvPr>
          <p:cNvSpPr>
            <a:spLocks noGrp="1"/>
          </p:cNvSpPr>
          <p:nvPr>
            <p:ph idx="1"/>
          </p:nvPr>
        </p:nvSpPr>
        <p:spPr>
          <a:xfrm>
            <a:off x="912287" y="1416053"/>
            <a:ext cx="10071530" cy="4799013"/>
          </a:xfrm>
        </p:spPr>
        <p:txBody>
          <a:bodyPr/>
          <a:lstStyle/>
          <a:p>
            <a:r>
              <a:rPr lang="en-US" dirty="0"/>
              <a:t>Sequencing of lurbinectedin and </a:t>
            </a:r>
            <a:r>
              <a:rPr lang="en-US" dirty="0" err="1"/>
              <a:t>tarlatamab</a:t>
            </a:r>
            <a:endParaRPr lang="en-US" dirty="0"/>
          </a:p>
          <a:p>
            <a:r>
              <a:rPr lang="en-US" dirty="0"/>
              <a:t>71-year-old man with ES-SCLC: PR to carbo/etoposide/atezolizumab — maintenance </a:t>
            </a:r>
            <a:r>
              <a:rPr lang="en-US" dirty="0" err="1"/>
              <a:t>atezo</a:t>
            </a:r>
            <a:r>
              <a:rPr lang="en-US" dirty="0"/>
              <a:t>/ lurbinectedin; progressed at 6 months? Platinum rechallenge vs </a:t>
            </a:r>
            <a:r>
              <a:rPr lang="en-US" dirty="0" err="1"/>
              <a:t>tarlatamab</a:t>
            </a:r>
            <a:r>
              <a:rPr lang="en-US" dirty="0"/>
              <a:t>?</a:t>
            </a:r>
          </a:p>
          <a:p>
            <a:r>
              <a:rPr lang="en-US" dirty="0"/>
              <a:t>Is platinum sensitivity still relevant in the </a:t>
            </a:r>
            <a:r>
              <a:rPr lang="en-US" dirty="0" err="1"/>
              <a:t>tarlatamab</a:t>
            </a:r>
            <a:r>
              <a:rPr lang="en-US" dirty="0"/>
              <a:t> era?</a:t>
            </a:r>
          </a:p>
          <a:p>
            <a:r>
              <a:rPr lang="en-US" dirty="0"/>
              <a:t>Use in inpatient vs outpatient setting — safety data, monitoring</a:t>
            </a:r>
          </a:p>
        </p:txBody>
      </p:sp>
    </p:spTree>
    <p:extLst>
      <p:ext uri="{BB962C8B-B14F-4D97-AF65-F5344CB8AC3E}">
        <p14:creationId xmlns:p14="http://schemas.microsoft.com/office/powerpoint/2010/main" val="1831933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4078B-A15E-E601-4453-BEE1C6EB0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50173-5BE5-5E76-2BD9-65ECBD722C24}"/>
              </a:ext>
            </a:extLst>
          </p:cNvPr>
          <p:cNvSpPr>
            <a:spLocks noGrp="1"/>
          </p:cNvSpPr>
          <p:nvPr>
            <p:ph type="title"/>
          </p:nvPr>
        </p:nvSpPr>
        <p:spPr/>
        <p:txBody>
          <a:bodyPr/>
          <a:lstStyle/>
          <a:p>
            <a:r>
              <a:rPr lang="en-US" dirty="0"/>
              <a:t>Second-Line Treatment: </a:t>
            </a:r>
            <a:r>
              <a:rPr lang="en-US" dirty="0" err="1"/>
              <a:t>Tarlatamab</a:t>
            </a:r>
            <a:endParaRPr lang="en-US" dirty="0"/>
          </a:p>
        </p:txBody>
      </p:sp>
      <p:sp>
        <p:nvSpPr>
          <p:cNvPr id="3" name="Content Placeholder 2">
            <a:extLst>
              <a:ext uri="{FF2B5EF4-FFF2-40B4-BE49-F238E27FC236}">
                <a16:creationId xmlns:a16="http://schemas.microsoft.com/office/drawing/2014/main" id="{E94F02C2-41BB-604B-1EF2-D42BFE7952C9}"/>
              </a:ext>
            </a:extLst>
          </p:cNvPr>
          <p:cNvSpPr>
            <a:spLocks noGrp="1"/>
          </p:cNvSpPr>
          <p:nvPr>
            <p:ph idx="1"/>
          </p:nvPr>
        </p:nvSpPr>
        <p:spPr>
          <a:xfrm>
            <a:off x="912287" y="1416053"/>
            <a:ext cx="10071530" cy="4799013"/>
          </a:xfrm>
        </p:spPr>
        <p:txBody>
          <a:bodyPr/>
          <a:lstStyle/>
          <a:p>
            <a:r>
              <a:rPr lang="en-US" dirty="0"/>
              <a:t>How to administer </a:t>
            </a:r>
            <a:r>
              <a:rPr lang="en-US" dirty="0" err="1"/>
              <a:t>tarlatamab</a:t>
            </a:r>
            <a:r>
              <a:rPr lang="en-US" dirty="0"/>
              <a:t> safely without inpatient induction</a:t>
            </a:r>
          </a:p>
          <a:p>
            <a:r>
              <a:rPr lang="en-US" dirty="0"/>
              <a:t>CRS management and learning curve for staff</a:t>
            </a:r>
          </a:p>
          <a:p>
            <a:r>
              <a:rPr lang="en-US" dirty="0"/>
              <a:t>Step-up dosing protocols — can these be outpatient?</a:t>
            </a:r>
          </a:p>
          <a:p>
            <a:r>
              <a:rPr lang="en-US" dirty="0"/>
              <a:t>Trials for community accessibility (to avoid mandatory hospitalization)</a:t>
            </a:r>
          </a:p>
          <a:p>
            <a:r>
              <a:rPr lang="en-US" dirty="0"/>
              <a:t>Challenges and toxicity profiles — managing side effects</a:t>
            </a:r>
          </a:p>
          <a:p>
            <a:r>
              <a:rPr lang="en-US" dirty="0"/>
              <a:t>Use as 1L or maintenance — ongoing trials or rationale</a:t>
            </a:r>
          </a:p>
        </p:txBody>
      </p:sp>
    </p:spTree>
    <p:extLst>
      <p:ext uri="{BB962C8B-B14F-4D97-AF65-F5344CB8AC3E}">
        <p14:creationId xmlns:p14="http://schemas.microsoft.com/office/powerpoint/2010/main" val="3672595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23216-2FB2-C1D1-B22B-0AA0AF717F6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FCD57CA-DF62-C2E8-33A3-21601104A1B8}"/>
              </a:ext>
            </a:extLst>
          </p:cNvPr>
          <p:cNvSpPr/>
          <p:nvPr/>
        </p:nvSpPr>
        <p:spPr bwMode="auto">
          <a:xfrm>
            <a:off x="695400" y="4365104"/>
            <a:ext cx="1087320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B09CB850-383F-97E8-11EF-F7E212205EBF}"/>
              </a:ext>
            </a:extLst>
          </p:cNvPr>
          <p:cNvSpPr>
            <a:spLocks noGrp="1"/>
          </p:cNvSpPr>
          <p:nvPr>
            <p:ph idx="1"/>
          </p:nvPr>
        </p:nvSpPr>
        <p:spPr>
          <a:xfrm>
            <a:off x="1260018" y="1772816"/>
            <a:ext cx="9732526" cy="4727456"/>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Tail on the Curve?</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First-Line Chemoimmunotherapy</a:t>
            </a: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Maintenance </a:t>
            </a:r>
            <a:r>
              <a:rPr lang="en-US" sz="2400" dirty="0"/>
              <a:t>Lurbinectedin</a:t>
            </a:r>
          </a:p>
          <a:p>
            <a:pPr marL="98425" indent="0">
              <a:lnSpc>
                <a:spcPct val="100000"/>
              </a:lnSpc>
              <a:spcBef>
                <a:spcPts val="2400"/>
              </a:spcBef>
              <a:spcAft>
                <a:spcPts val="0"/>
              </a:spcAft>
              <a:buNone/>
            </a:pPr>
            <a:r>
              <a:rPr lang="en-US" sz="2400" dirty="0">
                <a:solidFill>
                  <a:schemeClr val="accent2"/>
                </a:solidFill>
              </a:rPr>
              <a:t>Module 3: </a:t>
            </a:r>
            <a:r>
              <a:rPr lang="en-US" sz="2400" dirty="0">
                <a:solidFill>
                  <a:schemeClr val="tx1"/>
                </a:solidFill>
              </a:rPr>
              <a:t>Second-Line Treatment, </a:t>
            </a:r>
            <a:r>
              <a:rPr lang="en-US" sz="2400" dirty="0" err="1">
                <a:solidFill>
                  <a:schemeClr val="tx1"/>
                </a:solidFill>
              </a:rPr>
              <a:t>Tarlatamab</a:t>
            </a:r>
            <a:endParaRPr lang="en-US" sz="2400" dirty="0">
              <a:solidFill>
                <a:schemeClr val="tx1"/>
              </a:solidFill>
            </a:endParaRPr>
          </a:p>
          <a:p>
            <a:pPr marL="98425" indent="0">
              <a:lnSpc>
                <a:spcPct val="100000"/>
              </a:lnSpc>
              <a:spcBef>
                <a:spcPts val="2400"/>
              </a:spcBef>
              <a:spcAft>
                <a:spcPts val="0"/>
              </a:spcAft>
              <a:buNone/>
            </a:pPr>
            <a:r>
              <a:rPr lang="en-US" sz="2400" dirty="0">
                <a:solidFill>
                  <a:schemeClr val="bg1"/>
                </a:solidFill>
              </a:rPr>
              <a:t>Module 4: Ongoing Research</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
        <p:nvSpPr>
          <p:cNvPr id="7" name="Title 1">
            <a:extLst>
              <a:ext uri="{FF2B5EF4-FFF2-40B4-BE49-F238E27FC236}">
                <a16:creationId xmlns:a16="http://schemas.microsoft.com/office/drawing/2014/main" id="{82C9DC7E-A87F-6644-6B54-4D87C4BED79F}"/>
              </a:ext>
            </a:extLst>
          </p:cNvPr>
          <p:cNvSpPr>
            <a:spLocks noGrp="1"/>
          </p:cNvSpPr>
          <p:nvPr>
            <p:ph type="title"/>
          </p:nvPr>
        </p:nvSpPr>
        <p:spPr>
          <a:xfrm>
            <a:off x="1307468" y="12192"/>
            <a:ext cx="9577064" cy="1268760"/>
          </a:xfrm>
        </p:spPr>
        <p:txBody>
          <a:bodyPr>
            <a:normAutofit/>
          </a:bodyPr>
          <a:lstStyle/>
          <a:p>
            <a:r>
              <a:rPr lang="en-US" sz="2800" dirty="0">
                <a:solidFill>
                  <a:srgbClr val="0432FF"/>
                </a:solidFill>
              </a:rPr>
              <a:t>Up-Front Treatment of Extensive-Stage Small Cell Lung Cancer</a:t>
            </a:r>
          </a:p>
        </p:txBody>
      </p:sp>
    </p:spTree>
    <p:custDataLst>
      <p:tags r:id="rId1"/>
    </p:custDataLst>
    <p:extLst>
      <p:ext uri="{BB962C8B-B14F-4D97-AF65-F5344CB8AC3E}">
        <p14:creationId xmlns:p14="http://schemas.microsoft.com/office/powerpoint/2010/main" val="123566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ochure with a structure and text&#10;&#10;AI-generated content may be incorrect.">
            <a:extLst>
              <a:ext uri="{FF2B5EF4-FFF2-40B4-BE49-F238E27FC236}">
                <a16:creationId xmlns:a16="http://schemas.microsoft.com/office/drawing/2014/main" id="{16895463-C8D3-F79B-E1A4-799EB80B9805}"/>
              </a:ext>
            </a:extLst>
          </p:cNvPr>
          <p:cNvPicPr>
            <a:picLocks noChangeAspect="1"/>
          </p:cNvPicPr>
          <p:nvPr/>
        </p:nvPicPr>
        <p:blipFill>
          <a:blip r:embed="rId2">
            <a:extLst>
              <a:ext uri="{28A0092B-C50C-407E-A947-70E740481C1C}">
                <a14:useLocalDpi xmlns:a14="http://schemas.microsoft.com/office/drawing/2010/main" val="0"/>
              </a:ext>
            </a:extLst>
          </a:blip>
          <a:srcRect b="7234"/>
          <a:stretch>
            <a:fillRect/>
          </a:stretch>
        </p:blipFill>
        <p:spPr>
          <a:xfrm>
            <a:off x="597235" y="641910"/>
            <a:ext cx="10682479" cy="5574180"/>
          </a:xfrm>
          <a:prstGeom prst="rect">
            <a:avLst/>
          </a:prstGeom>
        </p:spPr>
      </p:pic>
      <p:sp>
        <p:nvSpPr>
          <p:cNvPr id="5" name="TextBox 4">
            <a:extLst>
              <a:ext uri="{FF2B5EF4-FFF2-40B4-BE49-F238E27FC236}">
                <a16:creationId xmlns:a16="http://schemas.microsoft.com/office/drawing/2014/main" id="{0B989691-D2FD-425B-4C79-FB05B5FEDAFA}"/>
              </a:ext>
            </a:extLst>
          </p:cNvPr>
          <p:cNvSpPr txBox="1"/>
          <p:nvPr/>
        </p:nvSpPr>
        <p:spPr>
          <a:xfrm>
            <a:off x="597235" y="641910"/>
            <a:ext cx="2151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mn-cs"/>
              </a:rPr>
              <a:t>Abstract 2757O</a:t>
            </a:r>
          </a:p>
        </p:txBody>
      </p:sp>
    </p:spTree>
    <p:extLst>
      <p:ext uri="{BB962C8B-B14F-4D97-AF65-F5344CB8AC3E}">
        <p14:creationId xmlns:p14="http://schemas.microsoft.com/office/powerpoint/2010/main" val="3815526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5BCA9-0EFB-113E-4F34-5985C20CB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BDBAE9-9C5B-10A9-DABE-14CE762C4559}"/>
              </a:ext>
            </a:extLst>
          </p:cNvPr>
          <p:cNvSpPr>
            <a:spLocks noGrp="1"/>
          </p:cNvSpPr>
          <p:nvPr>
            <p:ph type="title"/>
          </p:nvPr>
        </p:nvSpPr>
        <p:spPr/>
        <p:txBody>
          <a:bodyPr/>
          <a:lstStyle/>
          <a:p>
            <a:r>
              <a:rPr lang="en-US" dirty="0"/>
              <a:t>Phase </a:t>
            </a:r>
            <a:r>
              <a:rPr lang="en-US" dirty="0" err="1"/>
              <a:t>Ib</a:t>
            </a:r>
            <a:r>
              <a:rPr lang="en-US" dirty="0"/>
              <a:t> DeLLphi-303 Study Design</a:t>
            </a:r>
          </a:p>
        </p:txBody>
      </p:sp>
      <p:sp>
        <p:nvSpPr>
          <p:cNvPr id="4" name="TextBox 3">
            <a:extLst>
              <a:ext uri="{FF2B5EF4-FFF2-40B4-BE49-F238E27FC236}">
                <a16:creationId xmlns:a16="http://schemas.microsoft.com/office/drawing/2014/main" id="{F18984ED-3DF0-0697-090D-298CB9230D64}"/>
              </a:ext>
            </a:extLst>
          </p:cNvPr>
          <p:cNvSpPr txBox="1"/>
          <p:nvPr/>
        </p:nvSpPr>
        <p:spPr>
          <a:xfrm>
            <a:off x="0" y="6550223"/>
            <a:ext cx="373967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Wermke</a:t>
            </a:r>
            <a:r>
              <a:rPr kumimoji="0" lang="en-US" sz="1500" b="0" i="0" u="none" strike="noStrike" kern="1200" cap="none" spc="0" normalizeH="0" baseline="0" noProof="0" dirty="0">
                <a:ln>
                  <a:noFill/>
                </a:ln>
                <a:solidFill>
                  <a:srgbClr val="000000"/>
                </a:solidFill>
                <a:effectLst/>
                <a:uLnTx/>
                <a:uFillTx/>
                <a:latin typeface="Calibri"/>
                <a:ea typeface="+mn-ea"/>
                <a:cs typeface="+mn-cs"/>
              </a:rPr>
              <a:t> M et al. ESMO 2025;Abstract 2757O.</a:t>
            </a:r>
          </a:p>
        </p:txBody>
      </p:sp>
      <p:grpSp>
        <p:nvGrpSpPr>
          <p:cNvPr id="7" name="Group 6">
            <a:extLst>
              <a:ext uri="{FF2B5EF4-FFF2-40B4-BE49-F238E27FC236}">
                <a16:creationId xmlns:a16="http://schemas.microsoft.com/office/drawing/2014/main" id="{5A6D362C-24C1-1839-C24E-AFE27653FED7}"/>
              </a:ext>
            </a:extLst>
          </p:cNvPr>
          <p:cNvGrpSpPr/>
          <p:nvPr/>
        </p:nvGrpSpPr>
        <p:grpSpPr>
          <a:xfrm>
            <a:off x="1010103" y="1139253"/>
            <a:ext cx="10163332" cy="5168034"/>
            <a:chOff x="1010103" y="1139253"/>
            <a:chExt cx="10163332" cy="5168034"/>
          </a:xfrm>
        </p:grpSpPr>
        <p:pic>
          <p:nvPicPr>
            <p:cNvPr id="5" name="Picture 4" descr="A close-up of a chart&#10;&#10;AI-generated content may be incorrect.">
              <a:extLst>
                <a:ext uri="{FF2B5EF4-FFF2-40B4-BE49-F238E27FC236}">
                  <a16:creationId xmlns:a16="http://schemas.microsoft.com/office/drawing/2014/main" id="{4A8B46F6-6A8C-FB1E-D550-34BF1141CC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9600"/>
            <a:stretch>
              <a:fillRect/>
            </a:stretch>
          </p:blipFill>
          <p:spPr>
            <a:xfrm>
              <a:off x="1010103" y="1139253"/>
              <a:ext cx="10163332" cy="5168034"/>
            </a:xfrm>
            <a:prstGeom prst="rect">
              <a:avLst/>
            </a:prstGeom>
          </p:spPr>
        </p:pic>
        <p:sp>
          <p:nvSpPr>
            <p:cNvPr id="6" name="Rectangle 5">
              <a:extLst>
                <a:ext uri="{FF2B5EF4-FFF2-40B4-BE49-F238E27FC236}">
                  <a16:creationId xmlns:a16="http://schemas.microsoft.com/office/drawing/2014/main" id="{57C6F33A-43D0-B11F-2CA2-9B2C587E0589}"/>
                </a:ext>
              </a:extLst>
            </p:cNvPr>
            <p:cNvSpPr/>
            <p:nvPr/>
          </p:nvSpPr>
          <p:spPr bwMode="auto">
            <a:xfrm>
              <a:off x="10133351" y="1139253"/>
              <a:ext cx="749508" cy="2307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1082248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19630-1031-E523-4306-1E4E0FED61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488C1-723A-B57D-098E-9A710CEBEF89}"/>
              </a:ext>
            </a:extLst>
          </p:cNvPr>
          <p:cNvSpPr>
            <a:spLocks noGrp="1"/>
          </p:cNvSpPr>
          <p:nvPr>
            <p:ph type="title"/>
          </p:nvPr>
        </p:nvSpPr>
        <p:spPr>
          <a:xfrm>
            <a:off x="912286" y="227013"/>
            <a:ext cx="10358967" cy="825723"/>
          </a:xfrm>
        </p:spPr>
        <p:txBody>
          <a:bodyPr/>
          <a:lstStyle/>
          <a:p>
            <a:r>
              <a:rPr lang="en-US" dirty="0"/>
              <a:t>Phase </a:t>
            </a:r>
            <a:r>
              <a:rPr lang="en-US" dirty="0" err="1"/>
              <a:t>Ib</a:t>
            </a:r>
            <a:r>
              <a:rPr lang="en-US" dirty="0"/>
              <a:t> DeLLphi-303 Primary Endpoint: Safety Summary</a:t>
            </a:r>
          </a:p>
        </p:txBody>
      </p:sp>
      <p:sp>
        <p:nvSpPr>
          <p:cNvPr id="4" name="TextBox 3">
            <a:extLst>
              <a:ext uri="{FF2B5EF4-FFF2-40B4-BE49-F238E27FC236}">
                <a16:creationId xmlns:a16="http://schemas.microsoft.com/office/drawing/2014/main" id="{F4E975A6-010F-3888-DC2C-5E33394C28A0}"/>
              </a:ext>
            </a:extLst>
          </p:cNvPr>
          <p:cNvSpPr txBox="1"/>
          <p:nvPr/>
        </p:nvSpPr>
        <p:spPr>
          <a:xfrm>
            <a:off x="0" y="6550223"/>
            <a:ext cx="373967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Wermke</a:t>
            </a:r>
            <a:r>
              <a:rPr kumimoji="0" lang="en-US" sz="1500" b="0" i="0" u="none" strike="noStrike" kern="1200" cap="none" spc="0" normalizeH="0" baseline="0" noProof="0" dirty="0">
                <a:ln>
                  <a:noFill/>
                </a:ln>
                <a:solidFill>
                  <a:srgbClr val="000000"/>
                </a:solidFill>
                <a:effectLst/>
                <a:uLnTx/>
                <a:uFillTx/>
                <a:latin typeface="Calibri"/>
                <a:ea typeface="+mn-ea"/>
                <a:cs typeface="+mn-cs"/>
              </a:rPr>
              <a:t> M et al. ESMO 2025;Abstract 2757O.</a:t>
            </a:r>
          </a:p>
        </p:txBody>
      </p:sp>
      <p:pic>
        <p:nvPicPr>
          <p:cNvPr id="8" name="Picture 7" descr="A screenshot of a medical report&#10;&#10;AI-generated content may be incorrect.">
            <a:extLst>
              <a:ext uri="{FF2B5EF4-FFF2-40B4-BE49-F238E27FC236}">
                <a16:creationId xmlns:a16="http://schemas.microsoft.com/office/drawing/2014/main" id="{47BF397B-9D35-053C-58AD-0AD1E61E886D}"/>
              </a:ext>
            </a:extLst>
          </p:cNvPr>
          <p:cNvPicPr>
            <a:picLocks noChangeAspect="1"/>
          </p:cNvPicPr>
          <p:nvPr/>
        </p:nvPicPr>
        <p:blipFill>
          <a:blip r:embed="rId2">
            <a:extLst>
              <a:ext uri="{28A0092B-C50C-407E-A947-70E740481C1C}">
                <a14:useLocalDpi xmlns:a14="http://schemas.microsoft.com/office/drawing/2010/main" val="0"/>
              </a:ext>
            </a:extLst>
          </a:blip>
          <a:srcRect t="10851"/>
          <a:stretch>
            <a:fillRect/>
          </a:stretch>
        </p:blipFill>
        <p:spPr>
          <a:xfrm>
            <a:off x="920748" y="1124744"/>
            <a:ext cx="10358966" cy="5194650"/>
          </a:xfrm>
          <a:prstGeom prst="rect">
            <a:avLst/>
          </a:prstGeom>
        </p:spPr>
      </p:pic>
    </p:spTree>
    <p:extLst>
      <p:ext uri="{BB962C8B-B14F-4D97-AF65-F5344CB8AC3E}">
        <p14:creationId xmlns:p14="http://schemas.microsoft.com/office/powerpoint/2010/main" val="1272453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B1EDD-F617-28D8-DBA4-F8E40F78AD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B3A4D-9AFF-A494-5ECC-389D5BF22B77}"/>
              </a:ext>
            </a:extLst>
          </p:cNvPr>
          <p:cNvSpPr>
            <a:spLocks noGrp="1"/>
          </p:cNvSpPr>
          <p:nvPr>
            <p:ph type="title"/>
          </p:nvPr>
        </p:nvSpPr>
        <p:spPr>
          <a:xfrm>
            <a:off x="912286" y="227013"/>
            <a:ext cx="10358967" cy="969739"/>
          </a:xfrm>
        </p:spPr>
        <p:txBody>
          <a:bodyPr/>
          <a:lstStyle/>
          <a:p>
            <a:r>
              <a:rPr lang="en-US" dirty="0"/>
              <a:t>Phase </a:t>
            </a:r>
            <a:r>
              <a:rPr lang="en-US" dirty="0" err="1"/>
              <a:t>Ib</a:t>
            </a:r>
            <a:r>
              <a:rPr lang="en-US" dirty="0"/>
              <a:t> DeLLphi-303: Timing of TRAEs (Primary Endpoint)</a:t>
            </a:r>
          </a:p>
        </p:txBody>
      </p:sp>
      <p:pic>
        <p:nvPicPr>
          <p:cNvPr id="8" name="Picture 7" descr="A graph showing a number of events&#10;&#10;AI-generated content may be incorrect.">
            <a:extLst>
              <a:ext uri="{FF2B5EF4-FFF2-40B4-BE49-F238E27FC236}">
                <a16:creationId xmlns:a16="http://schemas.microsoft.com/office/drawing/2014/main" id="{184F52E6-74B6-E9C7-1E00-4560927FDB4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0494"/>
          <a:stretch>
            <a:fillRect/>
          </a:stretch>
        </p:blipFill>
        <p:spPr>
          <a:xfrm>
            <a:off x="1022463" y="1196752"/>
            <a:ext cx="10138612" cy="5104510"/>
          </a:xfrm>
          <a:prstGeom prst="rect">
            <a:avLst/>
          </a:prstGeom>
        </p:spPr>
      </p:pic>
      <p:sp>
        <p:nvSpPr>
          <p:cNvPr id="3" name="TextBox 2">
            <a:extLst>
              <a:ext uri="{FF2B5EF4-FFF2-40B4-BE49-F238E27FC236}">
                <a16:creationId xmlns:a16="http://schemas.microsoft.com/office/drawing/2014/main" id="{15837A68-C767-5749-BCC3-0168252F951D}"/>
              </a:ext>
            </a:extLst>
          </p:cNvPr>
          <p:cNvSpPr txBox="1"/>
          <p:nvPr/>
        </p:nvSpPr>
        <p:spPr>
          <a:xfrm>
            <a:off x="0" y="6550223"/>
            <a:ext cx="373967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Wermke</a:t>
            </a:r>
            <a:r>
              <a:rPr kumimoji="0" lang="en-US" sz="1500" b="0" i="0" u="none" strike="noStrike" kern="1200" cap="none" spc="0" normalizeH="0" baseline="0" noProof="0" dirty="0">
                <a:ln>
                  <a:noFill/>
                </a:ln>
                <a:solidFill>
                  <a:srgbClr val="000000"/>
                </a:solidFill>
                <a:effectLst/>
                <a:uLnTx/>
                <a:uFillTx/>
                <a:latin typeface="Calibri"/>
                <a:ea typeface="+mn-ea"/>
                <a:cs typeface="+mn-cs"/>
              </a:rPr>
              <a:t> M et al. ESMO 2025;Abstract 2757O.</a:t>
            </a:r>
          </a:p>
        </p:txBody>
      </p:sp>
    </p:spTree>
    <p:extLst>
      <p:ext uri="{BB962C8B-B14F-4D97-AF65-F5344CB8AC3E}">
        <p14:creationId xmlns:p14="http://schemas.microsoft.com/office/powerpoint/2010/main" val="4189970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290E8-EE45-DEB7-0A91-55D32B158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05F9BC-2A7C-F0EE-E6CE-C107447D0949}"/>
              </a:ext>
            </a:extLst>
          </p:cNvPr>
          <p:cNvSpPr>
            <a:spLocks noGrp="1"/>
          </p:cNvSpPr>
          <p:nvPr>
            <p:ph type="title"/>
          </p:nvPr>
        </p:nvSpPr>
        <p:spPr>
          <a:xfrm>
            <a:off x="912286" y="227013"/>
            <a:ext cx="10358967" cy="969739"/>
          </a:xfrm>
        </p:spPr>
        <p:txBody>
          <a:bodyPr/>
          <a:lstStyle/>
          <a:p>
            <a:r>
              <a:rPr lang="en-US" dirty="0"/>
              <a:t>Phase </a:t>
            </a:r>
            <a:r>
              <a:rPr lang="en-US" dirty="0" err="1"/>
              <a:t>Ib</a:t>
            </a:r>
            <a:r>
              <a:rPr lang="en-US" dirty="0"/>
              <a:t> DeLLphi-303: Treatment-Emergent CRS, ICANS</a:t>
            </a:r>
          </a:p>
        </p:txBody>
      </p:sp>
      <p:pic>
        <p:nvPicPr>
          <p:cNvPr id="8" name="Picture 7" descr="A diagram of a graph&#10;&#10;AI-generated content may be incorrect.">
            <a:extLst>
              <a:ext uri="{FF2B5EF4-FFF2-40B4-BE49-F238E27FC236}">
                <a16:creationId xmlns:a16="http://schemas.microsoft.com/office/drawing/2014/main" id="{D33C53C5-929A-C66D-169C-0EED5E576190}"/>
              </a:ext>
            </a:extLst>
          </p:cNvPr>
          <p:cNvPicPr>
            <a:picLocks noChangeAspect="1"/>
          </p:cNvPicPr>
          <p:nvPr/>
        </p:nvPicPr>
        <p:blipFill>
          <a:blip r:embed="rId2">
            <a:extLst>
              <a:ext uri="{28A0092B-C50C-407E-A947-70E740481C1C}">
                <a14:useLocalDpi xmlns:a14="http://schemas.microsoft.com/office/drawing/2010/main" val="0"/>
              </a:ext>
            </a:extLst>
          </a:blip>
          <a:srcRect t="11197"/>
          <a:stretch>
            <a:fillRect/>
          </a:stretch>
        </p:blipFill>
        <p:spPr>
          <a:xfrm>
            <a:off x="982358" y="1196752"/>
            <a:ext cx="10218822" cy="5104468"/>
          </a:xfrm>
          <a:prstGeom prst="rect">
            <a:avLst/>
          </a:prstGeom>
        </p:spPr>
      </p:pic>
      <p:sp>
        <p:nvSpPr>
          <p:cNvPr id="3" name="TextBox 2">
            <a:extLst>
              <a:ext uri="{FF2B5EF4-FFF2-40B4-BE49-F238E27FC236}">
                <a16:creationId xmlns:a16="http://schemas.microsoft.com/office/drawing/2014/main" id="{810AEFD7-762B-3000-0D79-78B0C4A67770}"/>
              </a:ext>
            </a:extLst>
          </p:cNvPr>
          <p:cNvSpPr txBox="1"/>
          <p:nvPr/>
        </p:nvSpPr>
        <p:spPr>
          <a:xfrm>
            <a:off x="0" y="6550223"/>
            <a:ext cx="373967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Wermke</a:t>
            </a:r>
            <a:r>
              <a:rPr kumimoji="0" lang="en-US" sz="1500" b="0" i="0" u="none" strike="noStrike" kern="1200" cap="none" spc="0" normalizeH="0" baseline="0" noProof="0" dirty="0">
                <a:ln>
                  <a:noFill/>
                </a:ln>
                <a:solidFill>
                  <a:srgbClr val="000000"/>
                </a:solidFill>
                <a:effectLst/>
                <a:uLnTx/>
                <a:uFillTx/>
                <a:latin typeface="Calibri"/>
                <a:ea typeface="+mn-ea"/>
                <a:cs typeface="+mn-cs"/>
              </a:rPr>
              <a:t> M et al. ESMO 2025;Abstract 2757O.</a:t>
            </a:r>
          </a:p>
        </p:txBody>
      </p:sp>
    </p:spTree>
    <p:extLst>
      <p:ext uri="{BB962C8B-B14F-4D97-AF65-F5344CB8AC3E}">
        <p14:creationId xmlns:p14="http://schemas.microsoft.com/office/powerpoint/2010/main" val="427831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5FF00-13FE-1B56-2FEC-4CA22758E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6D4E40-9AEC-7601-40D5-95F0ECAE6885}"/>
              </a:ext>
            </a:extLst>
          </p:cNvPr>
          <p:cNvSpPr>
            <a:spLocks noGrp="1"/>
          </p:cNvSpPr>
          <p:nvPr>
            <p:ph type="title"/>
          </p:nvPr>
        </p:nvSpPr>
        <p:spPr>
          <a:xfrm>
            <a:off x="912286" y="0"/>
            <a:ext cx="10358967" cy="1143000"/>
          </a:xfrm>
        </p:spPr>
        <p:txBody>
          <a:bodyPr/>
          <a:lstStyle/>
          <a:p>
            <a:r>
              <a:rPr lang="en-US" dirty="0"/>
              <a:t>Phase </a:t>
            </a:r>
            <a:r>
              <a:rPr lang="en-US" dirty="0" err="1"/>
              <a:t>Ib</a:t>
            </a:r>
            <a:r>
              <a:rPr lang="en-US" dirty="0"/>
              <a:t> DeLLphi-303: Responses</a:t>
            </a:r>
          </a:p>
        </p:txBody>
      </p:sp>
      <p:pic>
        <p:nvPicPr>
          <p:cNvPr id="5" name="Picture 4" descr="A graph of cancer&#10;&#10;AI-generated content may be incorrect.">
            <a:extLst>
              <a:ext uri="{FF2B5EF4-FFF2-40B4-BE49-F238E27FC236}">
                <a16:creationId xmlns:a16="http://schemas.microsoft.com/office/drawing/2014/main" id="{CDEA3A35-4AA8-6BD1-36A8-D5D7DD9D0C7C}"/>
              </a:ext>
            </a:extLst>
          </p:cNvPr>
          <p:cNvPicPr>
            <a:picLocks noChangeAspect="1"/>
          </p:cNvPicPr>
          <p:nvPr/>
        </p:nvPicPr>
        <p:blipFill>
          <a:blip r:embed="rId2">
            <a:extLst>
              <a:ext uri="{28A0092B-C50C-407E-A947-70E740481C1C}">
                <a14:useLocalDpi xmlns:a14="http://schemas.microsoft.com/office/drawing/2010/main" val="0"/>
              </a:ext>
            </a:extLst>
          </a:blip>
          <a:srcRect t="10641"/>
          <a:stretch>
            <a:fillRect/>
          </a:stretch>
        </p:blipFill>
        <p:spPr>
          <a:xfrm>
            <a:off x="912286" y="955911"/>
            <a:ext cx="10358966" cy="5206877"/>
          </a:xfrm>
          <a:prstGeom prst="rect">
            <a:avLst/>
          </a:prstGeom>
        </p:spPr>
      </p:pic>
      <p:sp>
        <p:nvSpPr>
          <p:cNvPr id="3" name="TextBox 2">
            <a:extLst>
              <a:ext uri="{FF2B5EF4-FFF2-40B4-BE49-F238E27FC236}">
                <a16:creationId xmlns:a16="http://schemas.microsoft.com/office/drawing/2014/main" id="{4F009073-137D-BAFB-DA4B-D67B4EBB7CDF}"/>
              </a:ext>
            </a:extLst>
          </p:cNvPr>
          <p:cNvSpPr txBox="1"/>
          <p:nvPr/>
        </p:nvSpPr>
        <p:spPr>
          <a:xfrm>
            <a:off x="0" y="6550223"/>
            <a:ext cx="373967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Wermke</a:t>
            </a:r>
            <a:r>
              <a:rPr kumimoji="0" lang="en-US" sz="1500" b="0" i="0" u="none" strike="noStrike" kern="1200" cap="none" spc="0" normalizeH="0" baseline="0" noProof="0" dirty="0">
                <a:ln>
                  <a:noFill/>
                </a:ln>
                <a:solidFill>
                  <a:srgbClr val="000000"/>
                </a:solidFill>
                <a:effectLst/>
                <a:uLnTx/>
                <a:uFillTx/>
                <a:latin typeface="Calibri"/>
                <a:ea typeface="+mn-ea"/>
                <a:cs typeface="+mn-cs"/>
              </a:rPr>
              <a:t> M et al. ESMO 2025;Abstract 2757O.</a:t>
            </a:r>
          </a:p>
        </p:txBody>
      </p:sp>
    </p:spTree>
    <p:extLst>
      <p:ext uri="{BB962C8B-B14F-4D97-AF65-F5344CB8AC3E}">
        <p14:creationId xmlns:p14="http://schemas.microsoft.com/office/powerpoint/2010/main" val="2000768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E80A5-AED7-199F-8907-9FD29858B0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C8606-B955-ADA3-92FF-454626C79ECB}"/>
              </a:ext>
            </a:extLst>
          </p:cNvPr>
          <p:cNvSpPr>
            <a:spLocks noGrp="1"/>
          </p:cNvSpPr>
          <p:nvPr>
            <p:ph type="title"/>
          </p:nvPr>
        </p:nvSpPr>
        <p:spPr>
          <a:xfrm>
            <a:off x="912286" y="53752"/>
            <a:ext cx="10358967" cy="1143000"/>
          </a:xfrm>
        </p:spPr>
        <p:txBody>
          <a:bodyPr/>
          <a:lstStyle/>
          <a:p>
            <a:r>
              <a:rPr lang="en-US" dirty="0"/>
              <a:t>Phase </a:t>
            </a:r>
            <a:r>
              <a:rPr lang="en-US" dirty="0" err="1"/>
              <a:t>Ib</a:t>
            </a:r>
            <a:r>
              <a:rPr lang="en-US" dirty="0"/>
              <a:t> DeLLphi-303: Overall Survival</a:t>
            </a:r>
          </a:p>
        </p:txBody>
      </p:sp>
      <p:pic>
        <p:nvPicPr>
          <p:cNvPr id="6" name="Picture 5" descr="A graph showing the number of patients with cancer&#10;&#10;AI-generated content may be incorrect.">
            <a:extLst>
              <a:ext uri="{FF2B5EF4-FFF2-40B4-BE49-F238E27FC236}">
                <a16:creationId xmlns:a16="http://schemas.microsoft.com/office/drawing/2014/main" id="{7DE15686-9FB3-1A84-652E-E74D66DE0A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1931" b="373"/>
          <a:stretch>
            <a:fillRect/>
          </a:stretch>
        </p:blipFill>
        <p:spPr>
          <a:xfrm>
            <a:off x="1078611" y="1196752"/>
            <a:ext cx="10026315" cy="4945901"/>
          </a:xfrm>
          <a:prstGeom prst="rect">
            <a:avLst/>
          </a:prstGeom>
        </p:spPr>
      </p:pic>
      <p:sp>
        <p:nvSpPr>
          <p:cNvPr id="3" name="TextBox 2">
            <a:extLst>
              <a:ext uri="{FF2B5EF4-FFF2-40B4-BE49-F238E27FC236}">
                <a16:creationId xmlns:a16="http://schemas.microsoft.com/office/drawing/2014/main" id="{DB8754F0-9BAB-18C9-A82D-BB536CBF4328}"/>
              </a:ext>
            </a:extLst>
          </p:cNvPr>
          <p:cNvSpPr txBox="1"/>
          <p:nvPr/>
        </p:nvSpPr>
        <p:spPr>
          <a:xfrm>
            <a:off x="0" y="6550223"/>
            <a:ext cx="373967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Wermke</a:t>
            </a:r>
            <a:r>
              <a:rPr kumimoji="0" lang="en-US" sz="1500" b="0" i="0" u="none" strike="noStrike" kern="1200" cap="none" spc="0" normalizeH="0" baseline="0" noProof="0" dirty="0">
                <a:ln>
                  <a:noFill/>
                </a:ln>
                <a:solidFill>
                  <a:srgbClr val="000000"/>
                </a:solidFill>
                <a:effectLst/>
                <a:uLnTx/>
                <a:uFillTx/>
                <a:latin typeface="Calibri"/>
                <a:ea typeface="+mn-ea"/>
                <a:cs typeface="+mn-cs"/>
              </a:rPr>
              <a:t> M et al. ESMO 2025;Abstract 2757O.</a:t>
            </a:r>
          </a:p>
        </p:txBody>
      </p:sp>
    </p:spTree>
    <p:extLst>
      <p:ext uri="{BB962C8B-B14F-4D97-AF65-F5344CB8AC3E}">
        <p14:creationId xmlns:p14="http://schemas.microsoft.com/office/powerpoint/2010/main" val="865388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43960-9C48-4109-67E4-ECF43794B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6042D-8768-FEF0-F583-55953B9E17E1}"/>
              </a:ext>
            </a:extLst>
          </p:cNvPr>
          <p:cNvSpPr>
            <a:spLocks noGrp="1"/>
          </p:cNvSpPr>
          <p:nvPr>
            <p:ph type="title"/>
          </p:nvPr>
        </p:nvSpPr>
        <p:spPr>
          <a:xfrm>
            <a:off x="912286" y="0"/>
            <a:ext cx="10358967" cy="1143000"/>
          </a:xfrm>
        </p:spPr>
        <p:txBody>
          <a:bodyPr/>
          <a:lstStyle/>
          <a:p>
            <a:r>
              <a:rPr lang="en-US" dirty="0"/>
              <a:t>Phase </a:t>
            </a:r>
            <a:r>
              <a:rPr lang="en-US" dirty="0" err="1"/>
              <a:t>Ib</a:t>
            </a:r>
            <a:r>
              <a:rPr lang="en-US" dirty="0"/>
              <a:t> DeLLphi-303: Progression-Free Survival</a:t>
            </a:r>
          </a:p>
        </p:txBody>
      </p:sp>
      <p:pic>
        <p:nvPicPr>
          <p:cNvPr id="5" name="Picture 4" descr="A graph showing the survival of a patient&#10;&#10;AI-generated content may be incorrect.">
            <a:extLst>
              <a:ext uri="{FF2B5EF4-FFF2-40B4-BE49-F238E27FC236}">
                <a16:creationId xmlns:a16="http://schemas.microsoft.com/office/drawing/2014/main" id="{BD4AE352-3599-E9EE-70CE-05354BC0075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1564"/>
          <a:stretch>
            <a:fillRect/>
          </a:stretch>
        </p:blipFill>
        <p:spPr>
          <a:xfrm>
            <a:off x="920747" y="1124744"/>
            <a:ext cx="10358967" cy="5153092"/>
          </a:xfrm>
          <a:prstGeom prst="rect">
            <a:avLst/>
          </a:prstGeom>
        </p:spPr>
      </p:pic>
      <p:sp>
        <p:nvSpPr>
          <p:cNvPr id="3" name="TextBox 2">
            <a:extLst>
              <a:ext uri="{FF2B5EF4-FFF2-40B4-BE49-F238E27FC236}">
                <a16:creationId xmlns:a16="http://schemas.microsoft.com/office/drawing/2014/main" id="{9CFA6EF2-17BA-E3B5-D747-ADDE2EC48DD7}"/>
              </a:ext>
            </a:extLst>
          </p:cNvPr>
          <p:cNvSpPr txBox="1"/>
          <p:nvPr/>
        </p:nvSpPr>
        <p:spPr>
          <a:xfrm>
            <a:off x="0" y="6550223"/>
            <a:ext cx="373967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Wermke</a:t>
            </a:r>
            <a:r>
              <a:rPr kumimoji="0" lang="en-US" sz="1500" b="0" i="0" u="none" strike="noStrike" kern="1200" cap="none" spc="0" normalizeH="0" baseline="0" noProof="0" dirty="0">
                <a:ln>
                  <a:noFill/>
                </a:ln>
                <a:solidFill>
                  <a:srgbClr val="000000"/>
                </a:solidFill>
                <a:effectLst/>
                <a:uLnTx/>
                <a:uFillTx/>
                <a:latin typeface="Calibri"/>
                <a:ea typeface="+mn-ea"/>
                <a:cs typeface="+mn-cs"/>
              </a:rPr>
              <a:t> M et al. ESMO 2025;Abstract 2757O.</a:t>
            </a:r>
          </a:p>
        </p:txBody>
      </p:sp>
    </p:spTree>
    <p:extLst>
      <p:ext uri="{BB962C8B-B14F-4D97-AF65-F5344CB8AC3E}">
        <p14:creationId xmlns:p14="http://schemas.microsoft.com/office/powerpoint/2010/main" val="3466220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43960-9C48-4109-67E4-ECF43794B1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26042D-8768-FEF0-F583-55953B9E17E1}"/>
              </a:ext>
            </a:extLst>
          </p:cNvPr>
          <p:cNvSpPr>
            <a:spLocks noGrp="1"/>
          </p:cNvSpPr>
          <p:nvPr>
            <p:ph type="title"/>
          </p:nvPr>
        </p:nvSpPr>
        <p:spPr>
          <a:xfrm>
            <a:off x="912286" y="0"/>
            <a:ext cx="10358967" cy="1143000"/>
          </a:xfrm>
        </p:spPr>
        <p:txBody>
          <a:bodyPr/>
          <a:lstStyle/>
          <a:p>
            <a:r>
              <a:rPr lang="en-US" dirty="0"/>
              <a:t>Phase </a:t>
            </a:r>
            <a:r>
              <a:rPr lang="en-US" dirty="0" err="1"/>
              <a:t>Ib</a:t>
            </a:r>
            <a:r>
              <a:rPr lang="en-US" dirty="0"/>
              <a:t> DeLLphi-303: Authors’ Conclusions</a:t>
            </a:r>
          </a:p>
        </p:txBody>
      </p:sp>
      <p:sp>
        <p:nvSpPr>
          <p:cNvPr id="3" name="TextBox 2">
            <a:extLst>
              <a:ext uri="{FF2B5EF4-FFF2-40B4-BE49-F238E27FC236}">
                <a16:creationId xmlns:a16="http://schemas.microsoft.com/office/drawing/2014/main" id="{9CFA6EF2-17BA-E3B5-D747-ADDE2EC48DD7}"/>
              </a:ext>
            </a:extLst>
          </p:cNvPr>
          <p:cNvSpPr txBox="1"/>
          <p:nvPr/>
        </p:nvSpPr>
        <p:spPr>
          <a:xfrm>
            <a:off x="0" y="6550223"/>
            <a:ext cx="373967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Wermke</a:t>
            </a:r>
            <a:r>
              <a:rPr kumimoji="0" lang="en-US" sz="1500" b="0" i="0" u="none" strike="noStrike" kern="1200" cap="none" spc="0" normalizeH="0" baseline="0" noProof="0" dirty="0">
                <a:ln>
                  <a:noFill/>
                </a:ln>
                <a:solidFill>
                  <a:srgbClr val="000000"/>
                </a:solidFill>
                <a:effectLst/>
                <a:uLnTx/>
                <a:uFillTx/>
                <a:latin typeface="Calibri"/>
                <a:ea typeface="+mn-ea"/>
                <a:cs typeface="+mn-cs"/>
              </a:rPr>
              <a:t> M et al. ESMO 2025;Abstract 2757O.</a:t>
            </a:r>
          </a:p>
        </p:txBody>
      </p:sp>
      <p:pic>
        <p:nvPicPr>
          <p:cNvPr id="4" name="Picture 3">
            <a:extLst>
              <a:ext uri="{FF2B5EF4-FFF2-40B4-BE49-F238E27FC236}">
                <a16:creationId xmlns:a16="http://schemas.microsoft.com/office/drawing/2014/main" id="{D550F5CE-3EC5-4DA1-E4F1-827B630EA8DD}"/>
              </a:ext>
            </a:extLst>
          </p:cNvPr>
          <p:cNvPicPr>
            <a:picLocks noChangeAspect="1"/>
          </p:cNvPicPr>
          <p:nvPr/>
        </p:nvPicPr>
        <p:blipFill>
          <a:blip r:embed="rId3"/>
          <a:stretch>
            <a:fillRect/>
          </a:stretch>
        </p:blipFill>
        <p:spPr>
          <a:xfrm>
            <a:off x="605927" y="855646"/>
            <a:ext cx="10673787" cy="5258120"/>
          </a:xfrm>
          <a:prstGeom prst="rect">
            <a:avLst/>
          </a:prstGeom>
        </p:spPr>
      </p:pic>
    </p:spTree>
    <p:extLst>
      <p:ext uri="{BB962C8B-B14F-4D97-AF65-F5344CB8AC3E}">
        <p14:creationId xmlns:p14="http://schemas.microsoft.com/office/powerpoint/2010/main" val="19091773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2F277-926E-B87D-9F34-2DEC54C69C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AAA965-6B75-5624-686E-E23BD605C1E1}"/>
              </a:ext>
            </a:extLst>
          </p:cNvPr>
          <p:cNvSpPr>
            <a:spLocks noGrp="1"/>
          </p:cNvSpPr>
          <p:nvPr>
            <p:ph type="title"/>
          </p:nvPr>
        </p:nvSpPr>
        <p:spPr>
          <a:xfrm>
            <a:off x="912286" y="37783"/>
            <a:ext cx="10358967" cy="1143000"/>
          </a:xfrm>
        </p:spPr>
        <p:txBody>
          <a:bodyPr/>
          <a:lstStyle/>
          <a:p>
            <a:r>
              <a:rPr lang="en-US" dirty="0"/>
              <a:t>The Road Ahead: </a:t>
            </a:r>
            <a:r>
              <a:rPr lang="en-US" dirty="0" err="1"/>
              <a:t>Tarlatamab</a:t>
            </a:r>
            <a:endParaRPr lang="en-US" dirty="0"/>
          </a:p>
        </p:txBody>
      </p:sp>
      <p:sp>
        <p:nvSpPr>
          <p:cNvPr id="3" name="TextBox 2">
            <a:extLst>
              <a:ext uri="{FF2B5EF4-FFF2-40B4-BE49-F238E27FC236}">
                <a16:creationId xmlns:a16="http://schemas.microsoft.com/office/drawing/2014/main" id="{880EFC76-4C06-A0FC-73F2-5789F00A8D6A}"/>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pic>
        <p:nvPicPr>
          <p:cNvPr id="6" name="Picture 5" descr="A close-up of a medical list&#10;&#10;AI-generated content may be incorrect.">
            <a:extLst>
              <a:ext uri="{FF2B5EF4-FFF2-40B4-BE49-F238E27FC236}">
                <a16:creationId xmlns:a16="http://schemas.microsoft.com/office/drawing/2014/main" id="{8739FBD6-9AB5-0626-18E4-AEFBC176CCA2}"/>
              </a:ext>
            </a:extLst>
          </p:cNvPr>
          <p:cNvPicPr>
            <a:picLocks noChangeAspect="1"/>
          </p:cNvPicPr>
          <p:nvPr/>
        </p:nvPicPr>
        <p:blipFill>
          <a:blip r:embed="rId2"/>
          <a:stretch>
            <a:fillRect/>
          </a:stretch>
        </p:blipFill>
        <p:spPr>
          <a:xfrm>
            <a:off x="499533" y="1180783"/>
            <a:ext cx="11192934" cy="4796971"/>
          </a:xfrm>
          <a:prstGeom prst="rect">
            <a:avLst/>
          </a:prstGeom>
        </p:spPr>
      </p:pic>
      <p:sp>
        <p:nvSpPr>
          <p:cNvPr id="4" name="TextBox 3">
            <a:extLst>
              <a:ext uri="{FF2B5EF4-FFF2-40B4-BE49-F238E27FC236}">
                <a16:creationId xmlns:a16="http://schemas.microsoft.com/office/drawing/2014/main" id="{976A4948-7E92-4257-8AD6-E42613611DDE}"/>
              </a:ext>
            </a:extLst>
          </p:cNvPr>
          <p:cNvSpPr txBox="1"/>
          <p:nvPr/>
        </p:nvSpPr>
        <p:spPr>
          <a:xfrm>
            <a:off x="473613" y="6037507"/>
            <a:ext cx="10990916"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LS-SCLC = limited-stage small cell lung cancer</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4000644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6B93122D-93B1-CA3C-BEE1-912727413A23}"/>
              </a:ext>
            </a:extLst>
          </p:cNvPr>
          <p:cNvSpPr/>
          <p:nvPr/>
        </p:nvSpPr>
        <p:spPr bwMode="auto">
          <a:xfrm>
            <a:off x="7033071" y="2110645"/>
            <a:ext cx="4607540" cy="20506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D5FAB42F-32E9-DCEF-F169-1FCCAB2E484B}"/>
              </a:ext>
            </a:extLst>
          </p:cNvPr>
          <p:cNvSpPr>
            <a:spLocks noGrp="1"/>
          </p:cNvSpPr>
          <p:nvPr>
            <p:ph type="title"/>
          </p:nvPr>
        </p:nvSpPr>
        <p:spPr/>
        <p:txBody>
          <a:bodyPr/>
          <a:lstStyle/>
          <a:p>
            <a:r>
              <a:rPr lang="en-US" dirty="0"/>
              <a:t>Phase III DeLLphi-305 Trial: </a:t>
            </a:r>
            <a:r>
              <a:rPr lang="en-US" dirty="0" err="1"/>
              <a:t>Tarlatamab</a:t>
            </a:r>
            <a:r>
              <a:rPr lang="en-US"/>
              <a:t> with </a:t>
            </a:r>
            <a:r>
              <a:rPr lang="en-US" dirty="0"/>
              <a:t>Durvalumab </a:t>
            </a:r>
            <a:br>
              <a:rPr lang="en-US" dirty="0"/>
            </a:br>
            <a:r>
              <a:rPr lang="en-US" dirty="0"/>
              <a:t>as First-Line Maintenance in ES-SCLC</a:t>
            </a:r>
          </a:p>
        </p:txBody>
      </p:sp>
      <p:sp>
        <p:nvSpPr>
          <p:cNvPr id="7" name="TextBox 6">
            <a:extLst>
              <a:ext uri="{FF2B5EF4-FFF2-40B4-BE49-F238E27FC236}">
                <a16:creationId xmlns:a16="http://schemas.microsoft.com/office/drawing/2014/main" id="{849E543A-FCA0-EE9E-CA0E-7AEF56C1CD18}"/>
              </a:ext>
            </a:extLst>
          </p:cNvPr>
          <p:cNvSpPr txBox="1"/>
          <p:nvPr/>
        </p:nvSpPr>
        <p:spPr>
          <a:xfrm>
            <a:off x="0" y="6519446"/>
            <a:ext cx="8799268" cy="323165"/>
          </a:xfrm>
          <a:prstGeom prst="rect">
            <a:avLst/>
          </a:prstGeom>
          <a:noFill/>
        </p:spPr>
        <p:txBody>
          <a:bodyPr wrap="none" rtlCol="0">
            <a:spAutoFit/>
          </a:bodyPr>
          <a:lstStyle/>
          <a:p>
            <a:r>
              <a:rPr lang="en-US" sz="1500" b="0" dirty="0" err="1">
                <a:solidFill>
                  <a:schemeClr val="tx1"/>
                </a:solidFill>
                <a:latin typeface="Calibri" panose="020F0502020204030204" pitchFamily="34" charset="0"/>
                <a:cs typeface="Calibri" panose="020F0502020204030204" pitchFamily="34" charset="0"/>
              </a:rPr>
              <a:t>Perol</a:t>
            </a:r>
            <a:r>
              <a:rPr lang="en-US" sz="1500" b="0" dirty="0">
                <a:solidFill>
                  <a:schemeClr val="tx1"/>
                </a:solidFill>
                <a:latin typeface="Calibri" panose="020F0502020204030204" pitchFamily="34" charset="0"/>
                <a:cs typeface="Calibri" panose="020F0502020204030204" pitchFamily="34" charset="0"/>
              </a:rPr>
              <a:t> M et al. WCLC 2024;Abstract P1.13A.02; </a:t>
            </a:r>
            <a:r>
              <a:rPr lang="en-US" sz="1500" b="0" dirty="0" err="1">
                <a:solidFill>
                  <a:schemeClr val="tx1"/>
                </a:solidFill>
                <a:latin typeface="Calibri" panose="020F0502020204030204" pitchFamily="34" charset="0"/>
                <a:cs typeface="Calibri" panose="020F0502020204030204" pitchFamily="34" charset="0"/>
              </a:rPr>
              <a:t>www.clinicaltrials.gov</a:t>
            </a:r>
            <a:r>
              <a:rPr lang="en-US" sz="1500" b="0" dirty="0">
                <a:solidFill>
                  <a:schemeClr val="tx1"/>
                </a:solidFill>
                <a:latin typeface="Calibri" panose="020F0502020204030204" pitchFamily="34" charset="0"/>
                <a:cs typeface="Calibri" panose="020F0502020204030204" pitchFamily="34" charset="0"/>
              </a:rPr>
              <a:t>. NCT06211036 Accessed November 2025.</a:t>
            </a:r>
          </a:p>
        </p:txBody>
      </p:sp>
      <p:sp>
        <p:nvSpPr>
          <p:cNvPr id="3" name="TextBox 2">
            <a:extLst>
              <a:ext uri="{FF2B5EF4-FFF2-40B4-BE49-F238E27FC236}">
                <a16:creationId xmlns:a16="http://schemas.microsoft.com/office/drawing/2014/main" id="{6455EE32-38DC-F65D-772A-AA97147599EA}"/>
              </a:ext>
            </a:extLst>
          </p:cNvPr>
          <p:cNvSpPr txBox="1"/>
          <p:nvPr/>
        </p:nvSpPr>
        <p:spPr>
          <a:xfrm>
            <a:off x="255895" y="1606228"/>
            <a:ext cx="2973891" cy="369332"/>
          </a:xfrm>
          <a:prstGeom prst="rect">
            <a:avLst/>
          </a:prstGeom>
          <a:noFill/>
        </p:spPr>
        <p:txBody>
          <a:bodyPr wrap="none" rtlCol="0">
            <a:spAutoFit/>
          </a:bodyPr>
          <a:lstStyle/>
          <a:p>
            <a:r>
              <a:rPr lang="en-US" sz="1800" dirty="0">
                <a:latin typeface="Calibri" panose="020F0502020204030204" pitchFamily="34" charset="0"/>
                <a:cs typeface="Calibri" panose="020F0502020204030204" pitchFamily="34" charset="0"/>
              </a:rPr>
              <a:t>Trial Identifier: NCT06211036</a:t>
            </a:r>
          </a:p>
        </p:txBody>
      </p:sp>
      <p:sp>
        <p:nvSpPr>
          <p:cNvPr id="8" name="TextBox 7">
            <a:extLst>
              <a:ext uri="{FF2B5EF4-FFF2-40B4-BE49-F238E27FC236}">
                <a16:creationId xmlns:a16="http://schemas.microsoft.com/office/drawing/2014/main" id="{9469CC08-C5B3-BD92-6947-5621F9EF3BD4}"/>
              </a:ext>
            </a:extLst>
          </p:cNvPr>
          <p:cNvSpPr txBox="1"/>
          <p:nvPr/>
        </p:nvSpPr>
        <p:spPr>
          <a:xfrm>
            <a:off x="347044" y="3184533"/>
            <a:ext cx="1006826" cy="379993"/>
          </a:xfrm>
          <a:prstGeom prst="rect">
            <a:avLst/>
          </a:prstGeom>
          <a:solidFill>
            <a:srgbClr val="002060"/>
          </a:solidFill>
        </p:spPr>
        <p:txBody>
          <a:bodyPr wrap="square" rtlCol="0">
            <a:spAutoFit/>
          </a:bodyPr>
          <a:lstStyle/>
          <a:p>
            <a:pPr algn="ctr"/>
            <a:r>
              <a:rPr lang="en-US" sz="1800" dirty="0">
                <a:solidFill>
                  <a:schemeClr val="bg1"/>
                </a:solidFill>
                <a:latin typeface="Calibri" panose="020F0502020204030204" pitchFamily="34" charset="0"/>
                <a:cs typeface="Calibri" panose="020F0502020204030204" pitchFamily="34" charset="0"/>
              </a:rPr>
              <a:t>N ~ 550</a:t>
            </a:r>
          </a:p>
        </p:txBody>
      </p:sp>
      <p:cxnSp>
        <p:nvCxnSpPr>
          <p:cNvPr id="14" name="Straight Connector 13">
            <a:extLst>
              <a:ext uri="{FF2B5EF4-FFF2-40B4-BE49-F238E27FC236}">
                <a16:creationId xmlns:a16="http://schemas.microsoft.com/office/drawing/2014/main" id="{9323B8AB-04BD-4462-052A-E67F657A02F5}"/>
              </a:ext>
            </a:extLst>
          </p:cNvPr>
          <p:cNvCxnSpPr/>
          <p:nvPr/>
        </p:nvCxnSpPr>
        <p:spPr bwMode="auto">
          <a:xfrm>
            <a:off x="1211140" y="3337014"/>
            <a:ext cx="531701" cy="0"/>
          </a:xfrm>
          <a:prstGeom prst="line">
            <a:avLst/>
          </a:prstGeom>
          <a:solidFill>
            <a:srgbClr val="FFFF00"/>
          </a:solid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50B90F50-E284-2BD3-9275-7463F786FF7C}"/>
              </a:ext>
            </a:extLst>
          </p:cNvPr>
          <p:cNvCxnSpPr>
            <a:cxnSpLocks/>
          </p:cNvCxnSpPr>
          <p:nvPr/>
        </p:nvCxnSpPr>
        <p:spPr bwMode="auto">
          <a:xfrm flipV="1">
            <a:off x="1959407" y="2572310"/>
            <a:ext cx="0" cy="1362821"/>
          </a:xfrm>
          <a:prstGeom prst="line">
            <a:avLst/>
          </a:prstGeom>
          <a:solidFill>
            <a:srgbClr val="FFFF00"/>
          </a:solidFill>
          <a:ln w="9525" cap="flat" cmpd="sng" algn="ctr">
            <a:solidFill>
              <a:schemeClr val="tx1"/>
            </a:solidFill>
            <a:prstDash val="solid"/>
            <a:round/>
            <a:headEnd type="none" w="med" len="med"/>
            <a:tailEnd type="none" w="med" len="med"/>
          </a:ln>
          <a:effectLst/>
        </p:spPr>
      </p:cxnSp>
      <p:cxnSp>
        <p:nvCxnSpPr>
          <p:cNvPr id="22" name="Straight Arrow Connector 21">
            <a:extLst>
              <a:ext uri="{FF2B5EF4-FFF2-40B4-BE49-F238E27FC236}">
                <a16:creationId xmlns:a16="http://schemas.microsoft.com/office/drawing/2014/main" id="{98123D49-0C74-8FA4-6D21-6EC8D147E204}"/>
              </a:ext>
            </a:extLst>
          </p:cNvPr>
          <p:cNvCxnSpPr/>
          <p:nvPr/>
        </p:nvCxnSpPr>
        <p:spPr bwMode="auto">
          <a:xfrm>
            <a:off x="1959407" y="2590915"/>
            <a:ext cx="357984" cy="0"/>
          </a:xfrm>
          <a:prstGeom prst="straightConnector1">
            <a:avLst/>
          </a:prstGeom>
          <a:solidFill>
            <a:srgbClr val="FFFF00"/>
          </a:solidFill>
          <a:ln w="9525" cap="flat" cmpd="sng" algn="ctr">
            <a:solidFill>
              <a:schemeClr val="tx1"/>
            </a:solidFill>
            <a:prstDash val="solid"/>
            <a:round/>
            <a:headEnd type="none" w="med" len="med"/>
            <a:tailEnd type="triangle"/>
          </a:ln>
          <a:effectLst/>
        </p:spPr>
      </p:cxnSp>
      <p:cxnSp>
        <p:nvCxnSpPr>
          <p:cNvPr id="23" name="Straight Arrow Connector 22">
            <a:extLst>
              <a:ext uri="{FF2B5EF4-FFF2-40B4-BE49-F238E27FC236}">
                <a16:creationId xmlns:a16="http://schemas.microsoft.com/office/drawing/2014/main" id="{391C40BC-5FF9-80BD-4033-3838F588F965}"/>
              </a:ext>
            </a:extLst>
          </p:cNvPr>
          <p:cNvCxnSpPr/>
          <p:nvPr/>
        </p:nvCxnSpPr>
        <p:spPr bwMode="auto">
          <a:xfrm>
            <a:off x="1959407" y="3920951"/>
            <a:ext cx="357984" cy="0"/>
          </a:xfrm>
          <a:prstGeom prst="straightConnector1">
            <a:avLst/>
          </a:prstGeom>
          <a:solidFill>
            <a:srgbClr val="FFFF00"/>
          </a:solidFill>
          <a:ln w="9525" cap="flat" cmpd="sng" algn="ctr">
            <a:solidFill>
              <a:schemeClr val="tx1"/>
            </a:solidFill>
            <a:prstDash val="solid"/>
            <a:round/>
            <a:headEnd type="none" w="med" len="med"/>
            <a:tailEnd type="triangle"/>
          </a:ln>
          <a:effectLst/>
        </p:spPr>
      </p:cxnSp>
      <p:grpSp>
        <p:nvGrpSpPr>
          <p:cNvPr id="24" name="Group 23">
            <a:extLst>
              <a:ext uri="{FF2B5EF4-FFF2-40B4-BE49-F238E27FC236}">
                <a16:creationId xmlns:a16="http://schemas.microsoft.com/office/drawing/2014/main" id="{917933D9-4250-517B-9B6F-D4DE8ACEC6E0}"/>
              </a:ext>
            </a:extLst>
          </p:cNvPr>
          <p:cNvGrpSpPr/>
          <p:nvPr/>
        </p:nvGrpSpPr>
        <p:grpSpPr>
          <a:xfrm>
            <a:off x="1601424" y="2944488"/>
            <a:ext cx="715967" cy="715967"/>
            <a:chOff x="1589740" y="372178"/>
            <a:chExt cx="715967" cy="715967"/>
          </a:xfrm>
        </p:grpSpPr>
        <p:sp>
          <p:nvSpPr>
            <p:cNvPr id="9" name="Oval 8">
              <a:extLst>
                <a:ext uri="{FF2B5EF4-FFF2-40B4-BE49-F238E27FC236}">
                  <a16:creationId xmlns:a16="http://schemas.microsoft.com/office/drawing/2014/main" id="{B5B8209B-D81B-E202-AFD5-C4D64B29B63B}"/>
                </a:ext>
              </a:extLst>
            </p:cNvPr>
            <p:cNvSpPr/>
            <p:nvPr/>
          </p:nvSpPr>
          <p:spPr bwMode="auto">
            <a:xfrm>
              <a:off x="1589740" y="372178"/>
              <a:ext cx="715967" cy="715967"/>
            </a:xfrm>
            <a:prstGeom prst="ellipse">
              <a:avLst/>
            </a:prstGeom>
            <a:solidFill>
              <a:srgbClr val="FF9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12" name="TextBox 11">
              <a:extLst>
                <a:ext uri="{FF2B5EF4-FFF2-40B4-BE49-F238E27FC236}">
                  <a16:creationId xmlns:a16="http://schemas.microsoft.com/office/drawing/2014/main" id="{BD3B01BB-8035-F16B-C26D-41D3B6AD2E78}"/>
                </a:ext>
              </a:extLst>
            </p:cNvPr>
            <p:cNvSpPr txBox="1"/>
            <p:nvPr/>
          </p:nvSpPr>
          <p:spPr>
            <a:xfrm>
              <a:off x="1731157" y="438218"/>
              <a:ext cx="433132" cy="553998"/>
            </a:xfrm>
            <a:prstGeom prst="rect">
              <a:avLst/>
            </a:prstGeom>
            <a:noFill/>
          </p:spPr>
          <p:txBody>
            <a:bodyPr wrap="none" rtlCol="0">
              <a:spAutoFit/>
            </a:bodyPr>
            <a:lstStyle/>
            <a:p>
              <a:pPr algn="ctr"/>
              <a:r>
                <a:rPr lang="en-US" sz="1500" dirty="0">
                  <a:solidFill>
                    <a:srgbClr val="002060"/>
                  </a:solidFill>
                  <a:latin typeface="Calibri" panose="020F0502020204030204" pitchFamily="34" charset="0"/>
                  <a:cs typeface="Calibri" panose="020F0502020204030204" pitchFamily="34" charset="0"/>
                </a:rPr>
                <a:t>R</a:t>
              </a:r>
              <a:br>
                <a:rPr lang="en-US" sz="1500" dirty="0">
                  <a:solidFill>
                    <a:srgbClr val="002060"/>
                  </a:solidFill>
                  <a:latin typeface="Calibri" panose="020F0502020204030204" pitchFamily="34" charset="0"/>
                  <a:cs typeface="Calibri" panose="020F0502020204030204" pitchFamily="34" charset="0"/>
                </a:rPr>
              </a:br>
              <a:r>
                <a:rPr lang="en-US" sz="1500" dirty="0">
                  <a:solidFill>
                    <a:srgbClr val="002060"/>
                  </a:solidFill>
                  <a:latin typeface="Calibri" panose="020F0502020204030204" pitchFamily="34" charset="0"/>
                  <a:cs typeface="Calibri" panose="020F0502020204030204" pitchFamily="34" charset="0"/>
                </a:rPr>
                <a:t>1:1</a:t>
              </a:r>
            </a:p>
          </p:txBody>
        </p:sp>
      </p:grpSp>
      <p:sp>
        <p:nvSpPr>
          <p:cNvPr id="27" name="TextBox 26">
            <a:extLst>
              <a:ext uri="{FF2B5EF4-FFF2-40B4-BE49-F238E27FC236}">
                <a16:creationId xmlns:a16="http://schemas.microsoft.com/office/drawing/2014/main" id="{033731B1-7466-48CA-2ABE-5F9F6393424C}"/>
              </a:ext>
            </a:extLst>
          </p:cNvPr>
          <p:cNvSpPr txBox="1"/>
          <p:nvPr/>
        </p:nvSpPr>
        <p:spPr>
          <a:xfrm>
            <a:off x="5736146" y="2128617"/>
            <a:ext cx="1006826" cy="2032641"/>
          </a:xfrm>
          <a:prstGeom prst="rect">
            <a:avLst/>
          </a:prstGeom>
          <a:solidFill>
            <a:srgbClr val="002060"/>
          </a:solidFill>
        </p:spPr>
        <p:txBody>
          <a:bodyPr wrap="square" rtlCol="0" anchor="ctr">
            <a:noAutofit/>
          </a:bodyPr>
          <a:lstStyle/>
          <a:p>
            <a:pPr algn="ctr"/>
            <a:r>
              <a:rPr lang="en-US" sz="1800" dirty="0">
                <a:solidFill>
                  <a:schemeClr val="bg1"/>
                </a:solidFill>
                <a:latin typeface="Calibri" panose="020F0502020204030204" pitchFamily="34" charset="0"/>
                <a:cs typeface="Calibri" panose="020F0502020204030204" pitchFamily="34" charset="0"/>
              </a:rPr>
              <a:t>OS</a:t>
            </a:r>
          </a:p>
        </p:txBody>
      </p:sp>
      <p:cxnSp>
        <p:nvCxnSpPr>
          <p:cNvPr id="28" name="Straight Arrow Connector 27">
            <a:extLst>
              <a:ext uri="{FF2B5EF4-FFF2-40B4-BE49-F238E27FC236}">
                <a16:creationId xmlns:a16="http://schemas.microsoft.com/office/drawing/2014/main" id="{99219E20-103F-AA76-E219-BAD57B94A860}"/>
              </a:ext>
            </a:extLst>
          </p:cNvPr>
          <p:cNvCxnSpPr/>
          <p:nvPr/>
        </p:nvCxnSpPr>
        <p:spPr bwMode="auto">
          <a:xfrm>
            <a:off x="5378162" y="2590915"/>
            <a:ext cx="357984" cy="0"/>
          </a:xfrm>
          <a:prstGeom prst="straightConnector1">
            <a:avLst/>
          </a:prstGeom>
          <a:solidFill>
            <a:srgbClr val="FFFF00"/>
          </a:solidFill>
          <a:ln w="9525"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E924865D-4CCB-1E78-5663-BED374A75B3E}"/>
              </a:ext>
            </a:extLst>
          </p:cNvPr>
          <p:cNvCxnSpPr/>
          <p:nvPr/>
        </p:nvCxnSpPr>
        <p:spPr bwMode="auto">
          <a:xfrm>
            <a:off x="5378162" y="3837824"/>
            <a:ext cx="357984" cy="0"/>
          </a:xfrm>
          <a:prstGeom prst="straightConnector1">
            <a:avLst/>
          </a:prstGeom>
          <a:solidFill>
            <a:srgbClr val="FFFF00"/>
          </a:solidFill>
          <a:ln w="9525" cap="flat" cmpd="sng" algn="ctr">
            <a:solidFill>
              <a:schemeClr val="tx1"/>
            </a:solidFill>
            <a:prstDash val="solid"/>
            <a:round/>
            <a:headEnd type="none" w="med" len="med"/>
            <a:tailEnd type="triangle"/>
          </a:ln>
          <a:effectLst/>
        </p:spPr>
      </p:cxnSp>
      <p:sp>
        <p:nvSpPr>
          <p:cNvPr id="30" name="TextBox 29">
            <a:extLst>
              <a:ext uri="{FF2B5EF4-FFF2-40B4-BE49-F238E27FC236}">
                <a16:creationId xmlns:a16="http://schemas.microsoft.com/office/drawing/2014/main" id="{40A4EAB2-1133-7DE1-BB7C-82420C037391}"/>
              </a:ext>
            </a:extLst>
          </p:cNvPr>
          <p:cNvSpPr txBox="1"/>
          <p:nvPr/>
        </p:nvSpPr>
        <p:spPr>
          <a:xfrm>
            <a:off x="255895" y="4694020"/>
            <a:ext cx="11373455" cy="646331"/>
          </a:xfrm>
          <a:prstGeom prst="rect">
            <a:avLst/>
          </a:prstGeom>
          <a:noFill/>
        </p:spPr>
        <p:txBody>
          <a:bodyPr wrap="square" rtlCol="0">
            <a:spAutoFit/>
          </a:bodyPr>
          <a:lstStyle/>
          <a:p>
            <a:r>
              <a:rPr lang="en-US" sz="1200" dirty="0">
                <a:solidFill>
                  <a:schemeClr val="tx1"/>
                </a:solidFill>
                <a:latin typeface="Calibri" panose="020F0502020204030204" pitchFamily="34" charset="0"/>
                <a:cs typeface="Calibri" panose="020F0502020204030204" pitchFamily="34" charset="0"/>
              </a:rPr>
              <a:t>Key inclusion criteria: </a:t>
            </a:r>
            <a:r>
              <a:rPr lang="en-US" sz="1200" b="0" dirty="0">
                <a:solidFill>
                  <a:schemeClr val="tx1"/>
                </a:solidFill>
                <a:latin typeface="Calibri" panose="020F0502020204030204" pitchFamily="34" charset="0"/>
                <a:cs typeface="Calibri" panose="020F0502020204030204" pitchFamily="34" charset="0"/>
              </a:rPr>
              <a:t>Patients aged ≥18 years with ECOG PS of 0 to 1 and histologically or cytologically confirmed ES-SCLC who completed 3-4 cycles of platinum-etoposide</a:t>
            </a:r>
            <a:br>
              <a:rPr lang="en-US" sz="1200" b="0" dirty="0">
                <a:solidFill>
                  <a:schemeClr val="tx1"/>
                </a:solidFill>
                <a:latin typeface="Calibri" panose="020F0502020204030204" pitchFamily="34" charset="0"/>
                <a:cs typeface="Calibri" panose="020F0502020204030204" pitchFamily="34" charset="0"/>
              </a:rPr>
            </a:br>
            <a:r>
              <a:rPr lang="en-US" sz="1200" b="0" dirty="0">
                <a:solidFill>
                  <a:schemeClr val="tx1"/>
                </a:solidFill>
                <a:latin typeface="Calibri" panose="020F0502020204030204" pitchFamily="34" charset="0"/>
                <a:cs typeface="Calibri" panose="020F0502020204030204" pitchFamily="34" charset="0"/>
              </a:rPr>
              <a:t>chemotherapy with concurrent durvalumab without progression</a:t>
            </a:r>
          </a:p>
          <a:p>
            <a:r>
              <a:rPr lang="en-US" sz="1200" dirty="0">
                <a:solidFill>
                  <a:schemeClr val="tx1"/>
                </a:solidFill>
                <a:latin typeface="Calibri" panose="020F0502020204030204" pitchFamily="34" charset="0"/>
                <a:cs typeface="Calibri" panose="020F0502020204030204" pitchFamily="34" charset="0"/>
              </a:rPr>
              <a:t>Key exclusion criteria: </a:t>
            </a:r>
            <a:r>
              <a:rPr lang="en-US" sz="1200" b="0" dirty="0">
                <a:solidFill>
                  <a:schemeClr val="tx1"/>
                </a:solidFill>
                <a:latin typeface="Calibri" panose="020F0502020204030204" pitchFamily="34" charset="0"/>
                <a:cs typeface="Calibri" panose="020F0502020204030204" pitchFamily="34" charset="0"/>
              </a:rPr>
              <a:t>Symptomatic CNS metastases or leptomeningeal disease; active systemic infections; active HIV and/or hepatitis B/C; prior therapy targeting DLL3</a:t>
            </a:r>
          </a:p>
        </p:txBody>
      </p:sp>
      <p:sp>
        <p:nvSpPr>
          <p:cNvPr id="32" name="TextBox 31">
            <a:extLst>
              <a:ext uri="{FF2B5EF4-FFF2-40B4-BE49-F238E27FC236}">
                <a16:creationId xmlns:a16="http://schemas.microsoft.com/office/drawing/2014/main" id="{0D8795BA-324F-EC02-A7F8-5533EE002001}"/>
              </a:ext>
            </a:extLst>
          </p:cNvPr>
          <p:cNvSpPr txBox="1"/>
          <p:nvPr/>
        </p:nvSpPr>
        <p:spPr>
          <a:xfrm>
            <a:off x="7107417" y="2233763"/>
            <a:ext cx="2235903" cy="492443"/>
          </a:xfrm>
          <a:prstGeom prst="rect">
            <a:avLst/>
          </a:prstGeom>
          <a:noFill/>
        </p:spPr>
        <p:txBody>
          <a:bodyPr wrap="square" rtlCol="0">
            <a:spAutoFit/>
          </a:bodyPr>
          <a:lstStyle/>
          <a:p>
            <a:r>
              <a:rPr lang="en-US" sz="1300" dirty="0">
                <a:solidFill>
                  <a:schemeClr val="tx1"/>
                </a:solidFill>
                <a:latin typeface="Calibri" panose="020F0502020204030204" pitchFamily="34" charset="0"/>
                <a:cs typeface="Calibri" panose="020F0502020204030204" pitchFamily="34" charset="0"/>
              </a:rPr>
              <a:t>Primary endpoint:</a:t>
            </a:r>
          </a:p>
          <a:p>
            <a:pPr marL="171450" indent="-171450">
              <a:buFont typeface="Arial" panose="020B0604020202020204" pitchFamily="34" charset="0"/>
              <a:buChar char="•"/>
            </a:pPr>
            <a:r>
              <a:rPr lang="en-US" sz="1300" dirty="0">
                <a:solidFill>
                  <a:schemeClr val="tx1"/>
                </a:solidFill>
                <a:latin typeface="Calibri" panose="020F0502020204030204" pitchFamily="34" charset="0"/>
                <a:cs typeface="Calibri" panose="020F0502020204030204" pitchFamily="34" charset="0"/>
              </a:rPr>
              <a:t>OS</a:t>
            </a:r>
          </a:p>
        </p:txBody>
      </p:sp>
      <p:sp>
        <p:nvSpPr>
          <p:cNvPr id="33" name="TextBox 32">
            <a:extLst>
              <a:ext uri="{FF2B5EF4-FFF2-40B4-BE49-F238E27FC236}">
                <a16:creationId xmlns:a16="http://schemas.microsoft.com/office/drawing/2014/main" id="{473DEB98-4DC1-9CF9-CEF3-C96759DB1562}"/>
              </a:ext>
            </a:extLst>
          </p:cNvPr>
          <p:cNvSpPr txBox="1"/>
          <p:nvPr/>
        </p:nvSpPr>
        <p:spPr>
          <a:xfrm>
            <a:off x="7073517" y="2802520"/>
            <a:ext cx="2553283" cy="1292662"/>
          </a:xfrm>
          <a:prstGeom prst="rect">
            <a:avLst/>
          </a:prstGeom>
          <a:noFill/>
        </p:spPr>
        <p:txBody>
          <a:bodyPr wrap="square" rtlCol="0">
            <a:spAutoFit/>
          </a:bodyPr>
          <a:lstStyle/>
          <a:p>
            <a:r>
              <a:rPr lang="en-US" sz="1300" dirty="0">
                <a:solidFill>
                  <a:schemeClr val="tx1"/>
                </a:solidFill>
                <a:latin typeface="Calibri" panose="020F0502020204030204" pitchFamily="34" charset="0"/>
                <a:cs typeface="Calibri" panose="020F0502020204030204" pitchFamily="34" charset="0"/>
              </a:rPr>
              <a:t>Other secondary endpoints:</a:t>
            </a:r>
          </a:p>
          <a:p>
            <a:pPr marL="171450" indent="-171450">
              <a:buFont typeface="Arial" panose="020B0604020202020204" pitchFamily="34" charset="0"/>
              <a:buChar char="•"/>
            </a:pPr>
            <a:r>
              <a:rPr lang="en-US" sz="1300" b="0" dirty="0">
                <a:solidFill>
                  <a:schemeClr val="tx1"/>
                </a:solidFill>
                <a:latin typeface="Calibri" panose="020F0502020204030204" pitchFamily="34" charset="0"/>
                <a:cs typeface="Calibri" panose="020F0502020204030204" pitchFamily="34" charset="0"/>
              </a:rPr>
              <a:t>PFS</a:t>
            </a:r>
          </a:p>
          <a:p>
            <a:pPr marL="171450" indent="-171450">
              <a:buFont typeface="Arial" panose="020B0604020202020204" pitchFamily="34" charset="0"/>
              <a:buChar char="•"/>
            </a:pPr>
            <a:r>
              <a:rPr lang="en-US" sz="1300" b="0" dirty="0">
                <a:solidFill>
                  <a:schemeClr val="tx1"/>
                </a:solidFill>
                <a:latin typeface="Calibri" panose="020F0502020204030204" pitchFamily="34" charset="0"/>
                <a:cs typeface="Calibri" panose="020F0502020204030204" pitchFamily="34" charset="0"/>
              </a:rPr>
              <a:t>OS</a:t>
            </a:r>
          </a:p>
          <a:p>
            <a:pPr marL="171450" indent="-171450">
              <a:buFont typeface="Arial" panose="020B0604020202020204" pitchFamily="34" charset="0"/>
              <a:buChar char="•"/>
            </a:pPr>
            <a:r>
              <a:rPr lang="en-US" sz="1300" b="0" dirty="0">
                <a:solidFill>
                  <a:schemeClr val="tx1"/>
                </a:solidFill>
                <a:latin typeface="Calibri" panose="020F0502020204030204" pitchFamily="34" charset="0"/>
                <a:cs typeface="Calibri" panose="020F0502020204030204" pitchFamily="34" charset="0"/>
              </a:rPr>
              <a:t>ORR</a:t>
            </a:r>
          </a:p>
          <a:p>
            <a:pPr marL="171450" indent="-171450">
              <a:buFont typeface="Arial" panose="020B0604020202020204" pitchFamily="34" charset="0"/>
              <a:buChar char="•"/>
            </a:pPr>
            <a:r>
              <a:rPr lang="en-US" sz="1300" b="0" dirty="0">
                <a:solidFill>
                  <a:schemeClr val="tx1"/>
                </a:solidFill>
                <a:latin typeface="Calibri" panose="020F0502020204030204" pitchFamily="34" charset="0"/>
                <a:cs typeface="Calibri" panose="020F0502020204030204" pitchFamily="34" charset="0"/>
              </a:rPr>
              <a:t>DCR</a:t>
            </a:r>
          </a:p>
          <a:p>
            <a:pPr marL="171450" indent="-171450">
              <a:buFont typeface="Arial" panose="020B0604020202020204" pitchFamily="34" charset="0"/>
              <a:buChar char="•"/>
            </a:pPr>
            <a:r>
              <a:rPr lang="en-US" sz="1300" b="0" dirty="0" err="1">
                <a:solidFill>
                  <a:schemeClr val="tx1"/>
                </a:solidFill>
                <a:latin typeface="Calibri" panose="020F0502020204030204" pitchFamily="34" charset="0"/>
                <a:cs typeface="Calibri" panose="020F0502020204030204" pitchFamily="34" charset="0"/>
              </a:rPr>
              <a:t>DoR</a:t>
            </a:r>
            <a:endParaRPr lang="en-US" sz="1300" b="0" dirty="0">
              <a:solidFill>
                <a:schemeClr val="tx1"/>
              </a:solidFill>
              <a:latin typeface="Calibri" panose="020F0502020204030204" pitchFamily="34" charset="0"/>
              <a:cs typeface="Calibri" panose="020F0502020204030204" pitchFamily="34" charset="0"/>
            </a:endParaRPr>
          </a:p>
        </p:txBody>
      </p:sp>
      <p:sp>
        <p:nvSpPr>
          <p:cNvPr id="34" name="TextBox 33">
            <a:extLst>
              <a:ext uri="{FF2B5EF4-FFF2-40B4-BE49-F238E27FC236}">
                <a16:creationId xmlns:a16="http://schemas.microsoft.com/office/drawing/2014/main" id="{6CCC18A4-1E51-C248-DFEB-19458130FCF5}"/>
              </a:ext>
            </a:extLst>
          </p:cNvPr>
          <p:cNvSpPr txBox="1"/>
          <p:nvPr/>
        </p:nvSpPr>
        <p:spPr>
          <a:xfrm>
            <a:off x="9229996" y="2216739"/>
            <a:ext cx="2235903" cy="492443"/>
          </a:xfrm>
          <a:prstGeom prst="rect">
            <a:avLst/>
          </a:prstGeom>
          <a:noFill/>
        </p:spPr>
        <p:txBody>
          <a:bodyPr wrap="square" rtlCol="0">
            <a:spAutoFit/>
          </a:bodyPr>
          <a:lstStyle/>
          <a:p>
            <a:r>
              <a:rPr lang="en-US" sz="1300" dirty="0">
                <a:solidFill>
                  <a:schemeClr val="tx1"/>
                </a:solidFill>
                <a:latin typeface="Calibri" panose="020F0502020204030204" pitchFamily="34" charset="0"/>
                <a:cs typeface="Calibri" panose="020F0502020204030204" pitchFamily="34" charset="0"/>
              </a:rPr>
              <a:t>Key secondary endpoint:</a:t>
            </a:r>
          </a:p>
          <a:p>
            <a:pPr marL="171450" indent="-171450">
              <a:buFont typeface="Arial" panose="020B0604020202020204" pitchFamily="34" charset="0"/>
              <a:buChar char="•"/>
            </a:pPr>
            <a:r>
              <a:rPr lang="en-US" sz="1300" b="0" dirty="0">
                <a:solidFill>
                  <a:schemeClr val="tx1"/>
                </a:solidFill>
                <a:latin typeface="Calibri" panose="020F0502020204030204" pitchFamily="34" charset="0"/>
                <a:cs typeface="Calibri" panose="020F0502020204030204" pitchFamily="34" charset="0"/>
              </a:rPr>
              <a:t>PFS</a:t>
            </a:r>
          </a:p>
        </p:txBody>
      </p:sp>
      <p:sp>
        <p:nvSpPr>
          <p:cNvPr id="36" name="TextBox 35">
            <a:extLst>
              <a:ext uri="{FF2B5EF4-FFF2-40B4-BE49-F238E27FC236}">
                <a16:creationId xmlns:a16="http://schemas.microsoft.com/office/drawing/2014/main" id="{8251B4F9-BACF-0F46-8058-8298FFEC4D96}"/>
              </a:ext>
            </a:extLst>
          </p:cNvPr>
          <p:cNvSpPr txBox="1"/>
          <p:nvPr/>
        </p:nvSpPr>
        <p:spPr>
          <a:xfrm>
            <a:off x="7968011" y="3021453"/>
            <a:ext cx="3637062" cy="1092607"/>
          </a:xfrm>
          <a:prstGeom prst="rect">
            <a:avLst/>
          </a:prstGeom>
          <a:noFill/>
        </p:spPr>
        <p:txBody>
          <a:bodyPr wrap="square" rtlCol="0">
            <a:spAutoFit/>
          </a:bodyPr>
          <a:lstStyle/>
          <a:p>
            <a:pPr marL="171450" indent="-171450">
              <a:buFont typeface="Arial" panose="020B0604020202020204" pitchFamily="34" charset="0"/>
              <a:buChar char="•"/>
            </a:pPr>
            <a:r>
              <a:rPr lang="en-US" sz="1300" b="0" dirty="0">
                <a:solidFill>
                  <a:schemeClr val="tx1"/>
                </a:solidFill>
                <a:latin typeface="Calibri" panose="020F0502020204030204" pitchFamily="34" charset="0"/>
                <a:cs typeface="Calibri" panose="020F0502020204030204" pitchFamily="34" charset="0"/>
              </a:rPr>
              <a:t>TTP</a:t>
            </a:r>
          </a:p>
          <a:p>
            <a:pPr marL="171450" indent="-171450">
              <a:buFont typeface="Arial" panose="020B0604020202020204" pitchFamily="34" charset="0"/>
              <a:buChar char="•"/>
            </a:pPr>
            <a:r>
              <a:rPr lang="en-US" sz="1300" b="0" dirty="0">
                <a:solidFill>
                  <a:schemeClr val="tx1"/>
                </a:solidFill>
                <a:latin typeface="Calibri" panose="020F0502020204030204" pitchFamily="34" charset="0"/>
                <a:cs typeface="Calibri" panose="020F0502020204030204" pitchFamily="34" charset="0"/>
              </a:rPr>
              <a:t>PRO/QoL</a:t>
            </a:r>
          </a:p>
          <a:p>
            <a:pPr marL="171450" indent="-171450">
              <a:buFont typeface="Arial" panose="020B0604020202020204" pitchFamily="34" charset="0"/>
              <a:buChar char="•"/>
            </a:pPr>
            <a:r>
              <a:rPr lang="en-US" sz="1300" b="0" dirty="0">
                <a:solidFill>
                  <a:schemeClr val="tx1"/>
                </a:solidFill>
                <a:latin typeface="Calibri" panose="020F0502020204030204" pitchFamily="34" charset="0"/>
                <a:cs typeface="Calibri" panose="020F0502020204030204" pitchFamily="34" charset="0"/>
              </a:rPr>
              <a:t>Number of participants with TEAEs</a:t>
            </a:r>
          </a:p>
          <a:p>
            <a:pPr marL="171450" indent="-171450">
              <a:buFont typeface="Arial" panose="020B0604020202020204" pitchFamily="34" charset="0"/>
              <a:buChar char="•"/>
            </a:pPr>
            <a:r>
              <a:rPr lang="en-US" sz="1300" b="0" dirty="0">
                <a:solidFill>
                  <a:schemeClr val="tx1"/>
                </a:solidFill>
                <a:latin typeface="Calibri" panose="020F0502020204030204" pitchFamily="34" charset="0"/>
                <a:cs typeface="Calibri" panose="020F0502020204030204" pitchFamily="34" charset="0"/>
              </a:rPr>
              <a:t>Serum concentrations of tarlatamab</a:t>
            </a:r>
          </a:p>
          <a:p>
            <a:pPr marL="171450" indent="-171450">
              <a:buFont typeface="Arial" panose="020B0604020202020204" pitchFamily="34" charset="0"/>
              <a:buChar char="•"/>
            </a:pPr>
            <a:r>
              <a:rPr lang="en-US" sz="1300" b="0" dirty="0">
                <a:solidFill>
                  <a:schemeClr val="tx1"/>
                </a:solidFill>
                <a:latin typeface="Calibri" panose="020F0502020204030204" pitchFamily="34" charset="0"/>
                <a:cs typeface="Calibri" panose="020F0502020204030204" pitchFamily="34" charset="0"/>
              </a:rPr>
              <a:t>Incidence of anti-tarlatamab antibody formation</a:t>
            </a:r>
          </a:p>
        </p:txBody>
      </p:sp>
      <p:sp>
        <p:nvSpPr>
          <p:cNvPr id="25" name="Rectangle 24">
            <a:extLst>
              <a:ext uri="{FF2B5EF4-FFF2-40B4-BE49-F238E27FC236}">
                <a16:creationId xmlns:a16="http://schemas.microsoft.com/office/drawing/2014/main" id="{98E63A3B-9915-9A58-8310-7EB95F38C930}"/>
              </a:ext>
            </a:extLst>
          </p:cNvPr>
          <p:cNvSpPr/>
          <p:nvPr/>
        </p:nvSpPr>
        <p:spPr bwMode="auto">
          <a:xfrm>
            <a:off x="2334382" y="2113487"/>
            <a:ext cx="3114648" cy="1122871"/>
          </a:xfrm>
          <a:prstGeom prst="rec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defTabSz="457200" hangingPunct="0">
              <a:lnSpc>
                <a:spcPct val="93000"/>
              </a:lnSpc>
              <a:buClr>
                <a:srgbClr val="000000"/>
              </a:buClr>
              <a:buSzPct val="45000"/>
            </a:pPr>
            <a:r>
              <a:rPr lang="en-US" sz="1800" dirty="0">
                <a:solidFill>
                  <a:schemeClr val="bg1"/>
                </a:solidFill>
                <a:latin typeface="Calibri" panose="020F0502020204030204" pitchFamily="34" charset="0"/>
                <a:cs typeface="Calibri" panose="020F0502020204030204" pitchFamily="34" charset="0"/>
              </a:rPr>
              <a:t>Tarlatamab (Q2W)</a:t>
            </a:r>
          </a:p>
          <a:p>
            <a:pPr algn="ctr" defTabSz="457200" hangingPunct="0">
              <a:lnSpc>
                <a:spcPct val="93000"/>
              </a:lnSpc>
              <a:buClr>
                <a:srgbClr val="000000"/>
              </a:buClr>
              <a:buSzPct val="45000"/>
            </a:pPr>
            <a:r>
              <a:rPr lang="en-US" sz="1800" dirty="0">
                <a:solidFill>
                  <a:schemeClr val="bg1"/>
                </a:solidFill>
                <a:latin typeface="Calibri" panose="020F0502020204030204" pitchFamily="34" charset="0"/>
                <a:cs typeface="Calibri" panose="020F0502020204030204" pitchFamily="34" charset="0"/>
              </a:rPr>
              <a:t>+</a:t>
            </a:r>
          </a:p>
          <a:p>
            <a:pPr algn="ctr" defTabSz="457200" hangingPunct="0">
              <a:lnSpc>
                <a:spcPct val="93000"/>
              </a:lnSpc>
              <a:buClr>
                <a:srgbClr val="000000"/>
              </a:buClr>
              <a:buSzPct val="45000"/>
            </a:pPr>
            <a:r>
              <a:rPr lang="en-US" sz="1800" dirty="0">
                <a:solidFill>
                  <a:schemeClr val="bg1"/>
                </a:solidFill>
                <a:latin typeface="Calibri" panose="020F0502020204030204" pitchFamily="34" charset="0"/>
                <a:cs typeface="Calibri" panose="020F0502020204030204" pitchFamily="34" charset="0"/>
              </a:rPr>
              <a:t>Durvalumab (Q4W)</a:t>
            </a:r>
          </a:p>
          <a:p>
            <a:pPr algn="ctr" defTabSz="457200" hangingPunct="0">
              <a:lnSpc>
                <a:spcPct val="93000"/>
              </a:lnSpc>
              <a:buClr>
                <a:srgbClr val="000000"/>
              </a:buClr>
              <a:buSzPct val="45000"/>
            </a:pPr>
            <a:r>
              <a:rPr kumimoji="0" lang="en-US" sz="180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 ~ 275)</a:t>
            </a:r>
          </a:p>
        </p:txBody>
      </p:sp>
      <p:sp>
        <p:nvSpPr>
          <p:cNvPr id="26" name="Rectangle 25">
            <a:extLst>
              <a:ext uri="{FF2B5EF4-FFF2-40B4-BE49-F238E27FC236}">
                <a16:creationId xmlns:a16="http://schemas.microsoft.com/office/drawing/2014/main" id="{41DDBB8F-5A4C-DD54-6243-E4A07DC8F774}"/>
              </a:ext>
            </a:extLst>
          </p:cNvPr>
          <p:cNvSpPr/>
          <p:nvPr/>
        </p:nvSpPr>
        <p:spPr bwMode="auto">
          <a:xfrm>
            <a:off x="2334382" y="3538526"/>
            <a:ext cx="3114648" cy="607602"/>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gn="ctr" defTabSz="457200" hangingPunct="0">
              <a:lnSpc>
                <a:spcPct val="93000"/>
              </a:lnSpc>
              <a:buClr>
                <a:srgbClr val="000000"/>
              </a:buClr>
              <a:buSzPct val="45000"/>
            </a:pPr>
            <a:r>
              <a:rPr lang="en-US" sz="1800" dirty="0">
                <a:solidFill>
                  <a:schemeClr val="bg1"/>
                </a:solidFill>
                <a:latin typeface="Calibri" panose="020F0502020204030204" pitchFamily="34" charset="0"/>
                <a:cs typeface="Calibri" panose="020F0502020204030204" pitchFamily="34" charset="0"/>
              </a:rPr>
              <a:t>Durvalumab (Q4W)</a:t>
            </a:r>
          </a:p>
          <a:p>
            <a:pPr algn="ctr" defTabSz="457200" hangingPunct="0">
              <a:lnSpc>
                <a:spcPct val="93000"/>
              </a:lnSpc>
              <a:buClr>
                <a:srgbClr val="000000"/>
              </a:buClr>
              <a:buSzPct val="45000"/>
            </a:pPr>
            <a:r>
              <a:rPr kumimoji="0" lang="en-US" sz="1800" i="0" u="none" strike="noStrike" cap="none" normalizeH="0" baseline="0" dirty="0">
                <a:ln>
                  <a:noFill/>
                </a:ln>
                <a:solidFill>
                  <a:schemeClr val="bg1"/>
                </a:solidFill>
                <a:effectLst/>
                <a:latin typeface="Calibri" panose="020F0502020204030204" pitchFamily="34" charset="0"/>
                <a:cs typeface="Calibri" panose="020F0502020204030204" pitchFamily="34" charset="0"/>
              </a:rPr>
              <a:t>(N ~ 275)</a:t>
            </a:r>
          </a:p>
        </p:txBody>
      </p:sp>
    </p:spTree>
    <p:extLst>
      <p:ext uri="{BB962C8B-B14F-4D97-AF65-F5344CB8AC3E}">
        <p14:creationId xmlns:p14="http://schemas.microsoft.com/office/powerpoint/2010/main" val="4186387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A2B8D-5709-A8A0-3E1A-316C55D8CF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BFFCC-2F61-C7ED-E080-518604BBE5EC}"/>
              </a:ext>
            </a:extLst>
          </p:cNvPr>
          <p:cNvSpPr>
            <a:spLocks noGrp="1"/>
          </p:cNvSpPr>
          <p:nvPr>
            <p:ph type="title"/>
          </p:nvPr>
        </p:nvSpPr>
        <p:spPr>
          <a:xfrm>
            <a:off x="912286" y="52803"/>
            <a:ext cx="10358967" cy="1143000"/>
          </a:xfrm>
        </p:spPr>
        <p:txBody>
          <a:bodyPr/>
          <a:lstStyle/>
          <a:p>
            <a:r>
              <a:rPr lang="en-US" dirty="0"/>
              <a:t>Phase II IDeate-Lung01 Study Design</a:t>
            </a:r>
          </a:p>
        </p:txBody>
      </p:sp>
      <p:sp>
        <p:nvSpPr>
          <p:cNvPr id="4" name="TextBox 3">
            <a:extLst>
              <a:ext uri="{FF2B5EF4-FFF2-40B4-BE49-F238E27FC236}">
                <a16:creationId xmlns:a16="http://schemas.microsoft.com/office/drawing/2014/main" id="{EDA3DF2C-496C-E290-8103-597E33FB08D8}"/>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2025;Abstract O12-4.</a:t>
            </a:r>
          </a:p>
        </p:txBody>
      </p:sp>
      <p:grpSp>
        <p:nvGrpSpPr>
          <p:cNvPr id="8" name="Group 7">
            <a:extLst>
              <a:ext uri="{FF2B5EF4-FFF2-40B4-BE49-F238E27FC236}">
                <a16:creationId xmlns:a16="http://schemas.microsoft.com/office/drawing/2014/main" id="{5E341689-CF35-8C64-5C12-DB807F387978}"/>
              </a:ext>
            </a:extLst>
          </p:cNvPr>
          <p:cNvGrpSpPr/>
          <p:nvPr/>
        </p:nvGrpSpPr>
        <p:grpSpPr>
          <a:xfrm>
            <a:off x="656707" y="1195803"/>
            <a:ext cx="10870124" cy="4738579"/>
            <a:chOff x="1003073" y="1210701"/>
            <a:chExt cx="10177391" cy="4436598"/>
          </a:xfrm>
        </p:grpSpPr>
        <p:pic>
          <p:nvPicPr>
            <p:cNvPr id="5" name="Picture 4" descr="A diagram of a patient's study&#10;&#10;AI-generated content may be incorrect.">
              <a:extLst>
                <a:ext uri="{FF2B5EF4-FFF2-40B4-BE49-F238E27FC236}">
                  <a16:creationId xmlns:a16="http://schemas.microsoft.com/office/drawing/2014/main" id="{E5DE53B9-AF09-E023-B28A-D5A06867F73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003073" y="1210701"/>
              <a:ext cx="10177391" cy="4436598"/>
            </a:xfrm>
            <a:prstGeom prst="rect">
              <a:avLst/>
            </a:prstGeom>
          </p:spPr>
        </p:pic>
        <p:sp>
          <p:nvSpPr>
            <p:cNvPr id="7" name="Rectangle 6">
              <a:extLst>
                <a:ext uri="{FF2B5EF4-FFF2-40B4-BE49-F238E27FC236}">
                  <a16:creationId xmlns:a16="http://schemas.microsoft.com/office/drawing/2014/main" id="{A384C817-D350-08DB-43A4-E2685809EC1E}"/>
                </a:ext>
              </a:extLst>
            </p:cNvPr>
            <p:cNvSpPr/>
            <p:nvPr/>
          </p:nvSpPr>
          <p:spPr bwMode="auto">
            <a:xfrm>
              <a:off x="10246407" y="5303331"/>
              <a:ext cx="853930" cy="3439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
        <p:nvSpPr>
          <p:cNvPr id="3" name="TextBox 2">
            <a:extLst>
              <a:ext uri="{FF2B5EF4-FFF2-40B4-BE49-F238E27FC236}">
                <a16:creationId xmlns:a16="http://schemas.microsoft.com/office/drawing/2014/main" id="{52D07D43-B1E2-287F-D711-8D056B51329B}"/>
              </a:ext>
            </a:extLst>
          </p:cNvPr>
          <p:cNvSpPr txBox="1"/>
          <p:nvPr/>
        </p:nvSpPr>
        <p:spPr>
          <a:xfrm>
            <a:off x="595532" y="5995304"/>
            <a:ext cx="5165558"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I-</a:t>
            </a:r>
            <a:r>
              <a:rPr lang="en-US" sz="1500" b="0" dirty="0" err="1">
                <a:solidFill>
                  <a:srgbClr val="000000"/>
                </a:solidFill>
                <a:latin typeface="Calibri"/>
                <a:cs typeface="+mn-cs"/>
              </a:rPr>
              <a:t>DXd</a:t>
            </a:r>
            <a:r>
              <a:rPr lang="en-US" sz="1500" b="0" dirty="0">
                <a:solidFill>
                  <a:srgbClr val="000000"/>
                </a:solidFill>
                <a:latin typeface="Calibri"/>
                <a:cs typeface="+mn-cs"/>
              </a:rPr>
              <a:t> = </a:t>
            </a:r>
            <a:r>
              <a:rPr lang="en-US" sz="1500" b="0" dirty="0" err="1">
                <a:solidFill>
                  <a:srgbClr val="000000"/>
                </a:solidFill>
                <a:latin typeface="Calibri"/>
                <a:cs typeface="+mn-cs"/>
              </a:rPr>
              <a:t>ifinatamab</a:t>
            </a:r>
            <a:r>
              <a:rPr lang="en-US" sz="1500" b="0" dirty="0">
                <a:solidFill>
                  <a:srgbClr val="000000"/>
                </a:solidFill>
                <a:latin typeface="Calibri"/>
                <a:cs typeface="+mn-cs"/>
              </a:rPr>
              <a:t> deruxtecan</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238826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07EB7-0F7B-5820-41E4-3C8AFAA10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BC176-65CC-AB9C-56BF-BA4DFC6D69CD}"/>
              </a:ext>
            </a:extLst>
          </p:cNvPr>
          <p:cNvSpPr>
            <a:spLocks noGrp="1"/>
          </p:cNvSpPr>
          <p:nvPr>
            <p:ph type="title"/>
          </p:nvPr>
        </p:nvSpPr>
        <p:spPr>
          <a:xfrm>
            <a:off x="912286" y="59037"/>
            <a:ext cx="10358967" cy="1143000"/>
          </a:xfrm>
        </p:spPr>
        <p:txBody>
          <a:bodyPr/>
          <a:lstStyle/>
          <a:p>
            <a:r>
              <a:rPr lang="en-US" dirty="0" err="1"/>
              <a:t>Ifinatamab</a:t>
            </a:r>
            <a:r>
              <a:rPr lang="en-US" dirty="0"/>
              <a:t> </a:t>
            </a:r>
            <a:r>
              <a:rPr lang="en-US" dirty="0" err="1"/>
              <a:t>Deruxtecan</a:t>
            </a:r>
            <a:r>
              <a:rPr lang="en-US" dirty="0"/>
              <a:t> (I-DXd)</a:t>
            </a:r>
          </a:p>
        </p:txBody>
      </p:sp>
      <p:sp>
        <p:nvSpPr>
          <p:cNvPr id="4" name="TextBox 3">
            <a:extLst>
              <a:ext uri="{FF2B5EF4-FFF2-40B4-BE49-F238E27FC236}">
                <a16:creationId xmlns:a16="http://schemas.microsoft.com/office/drawing/2014/main" id="{C1C98927-ABAB-94D4-281E-3E4128E81728}"/>
              </a:ext>
            </a:extLst>
          </p:cNvPr>
          <p:cNvSpPr txBox="1"/>
          <p:nvPr/>
        </p:nvSpPr>
        <p:spPr>
          <a:xfrm>
            <a:off x="0" y="6497052"/>
            <a:ext cx="7608168"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lang="en-US" sz="1500" b="0" dirty="0">
                <a:solidFill>
                  <a:srgbClr val="000000"/>
                </a:solidFill>
                <a:latin typeface="Calibri"/>
                <a:cs typeface="+mn-cs"/>
              </a:rPr>
              <a:t>Japanese Society of Medical Oncology (JSMO)</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O12-4.</a:t>
            </a:r>
          </a:p>
        </p:txBody>
      </p:sp>
      <p:grpSp>
        <p:nvGrpSpPr>
          <p:cNvPr id="8" name="Group 7">
            <a:extLst>
              <a:ext uri="{FF2B5EF4-FFF2-40B4-BE49-F238E27FC236}">
                <a16:creationId xmlns:a16="http://schemas.microsoft.com/office/drawing/2014/main" id="{B5C7E175-14CF-BE85-3005-A75BED7BAFB5}"/>
              </a:ext>
            </a:extLst>
          </p:cNvPr>
          <p:cNvGrpSpPr/>
          <p:nvPr/>
        </p:nvGrpSpPr>
        <p:grpSpPr>
          <a:xfrm>
            <a:off x="407368" y="1124744"/>
            <a:ext cx="11205753" cy="4908199"/>
            <a:chOff x="804387" y="1113089"/>
            <a:chExt cx="10574763" cy="4631821"/>
          </a:xfrm>
        </p:grpSpPr>
        <p:pic>
          <p:nvPicPr>
            <p:cNvPr id="6" name="Picture 5" descr="A screenshot of a computer&#10;&#10;AI-generated content may be incorrect.">
              <a:extLst>
                <a:ext uri="{FF2B5EF4-FFF2-40B4-BE49-F238E27FC236}">
                  <a16:creationId xmlns:a16="http://schemas.microsoft.com/office/drawing/2014/main" id="{F5396662-64F6-E666-6DC8-28FD8D0747B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04387" y="1113089"/>
              <a:ext cx="10574763" cy="4631821"/>
            </a:xfrm>
            <a:prstGeom prst="rect">
              <a:avLst/>
            </a:prstGeom>
          </p:spPr>
        </p:pic>
        <p:sp>
          <p:nvSpPr>
            <p:cNvPr id="7" name="Rectangle 6">
              <a:extLst>
                <a:ext uri="{FF2B5EF4-FFF2-40B4-BE49-F238E27FC236}">
                  <a16:creationId xmlns:a16="http://schemas.microsoft.com/office/drawing/2014/main" id="{AFD962C6-DD8E-CFC0-2C2D-29EDD50F7A52}"/>
                </a:ext>
              </a:extLst>
            </p:cNvPr>
            <p:cNvSpPr/>
            <p:nvPr/>
          </p:nvSpPr>
          <p:spPr bwMode="auto">
            <a:xfrm>
              <a:off x="10417323" y="5400942"/>
              <a:ext cx="853930" cy="3439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3487640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16967389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BBD64-2734-248B-A098-9B7013868E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DB2773-0CEE-107A-73E5-1FB3714FA2B4}"/>
              </a:ext>
            </a:extLst>
          </p:cNvPr>
          <p:cNvSpPr>
            <a:spLocks noGrp="1"/>
          </p:cNvSpPr>
          <p:nvPr>
            <p:ph type="title"/>
          </p:nvPr>
        </p:nvSpPr>
        <p:spPr>
          <a:xfrm>
            <a:off x="912286" y="47601"/>
            <a:ext cx="10358967" cy="1143000"/>
          </a:xfrm>
        </p:spPr>
        <p:txBody>
          <a:bodyPr/>
          <a:lstStyle/>
          <a:p>
            <a:r>
              <a:rPr lang="en-US" dirty="0"/>
              <a:t>IDeate-Lung01: Responses</a:t>
            </a:r>
          </a:p>
        </p:txBody>
      </p:sp>
      <p:sp>
        <p:nvSpPr>
          <p:cNvPr id="4" name="TextBox 3">
            <a:extLst>
              <a:ext uri="{FF2B5EF4-FFF2-40B4-BE49-F238E27FC236}">
                <a16:creationId xmlns:a16="http://schemas.microsoft.com/office/drawing/2014/main" id="{17DC1292-40BB-121C-05AA-D4A372E46598}"/>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 JSMO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O12-4.</a:t>
            </a:r>
          </a:p>
        </p:txBody>
      </p:sp>
      <p:grpSp>
        <p:nvGrpSpPr>
          <p:cNvPr id="8" name="Group 7">
            <a:extLst>
              <a:ext uri="{FF2B5EF4-FFF2-40B4-BE49-F238E27FC236}">
                <a16:creationId xmlns:a16="http://schemas.microsoft.com/office/drawing/2014/main" id="{5909409A-B018-5519-C4C3-DC42674B478E}"/>
              </a:ext>
            </a:extLst>
          </p:cNvPr>
          <p:cNvGrpSpPr/>
          <p:nvPr/>
        </p:nvGrpSpPr>
        <p:grpSpPr>
          <a:xfrm>
            <a:off x="184731" y="1190601"/>
            <a:ext cx="11822537" cy="4750732"/>
            <a:chOff x="545360" y="1198548"/>
            <a:chExt cx="11101279" cy="4460904"/>
          </a:xfrm>
        </p:grpSpPr>
        <p:pic>
          <p:nvPicPr>
            <p:cNvPr id="5" name="Picture 4" descr="A graph showing the results of antitumor activity&#10;&#10;AI-generated content may be incorrect.">
              <a:extLst>
                <a:ext uri="{FF2B5EF4-FFF2-40B4-BE49-F238E27FC236}">
                  <a16:creationId xmlns:a16="http://schemas.microsoft.com/office/drawing/2014/main" id="{12C44C50-13C2-7B4E-5EA4-7C1E0E3FFD4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545360" y="1198548"/>
              <a:ext cx="11101279" cy="4460904"/>
            </a:xfrm>
            <a:prstGeom prst="rect">
              <a:avLst/>
            </a:prstGeom>
          </p:spPr>
        </p:pic>
        <p:sp>
          <p:nvSpPr>
            <p:cNvPr id="7" name="Rectangle 6">
              <a:extLst>
                <a:ext uri="{FF2B5EF4-FFF2-40B4-BE49-F238E27FC236}">
                  <a16:creationId xmlns:a16="http://schemas.microsoft.com/office/drawing/2014/main" id="{8D2DEDC5-67B2-E641-949D-4C0D5DB2228A}"/>
                </a:ext>
              </a:extLst>
            </p:cNvPr>
            <p:cNvSpPr/>
            <p:nvPr/>
          </p:nvSpPr>
          <p:spPr bwMode="auto">
            <a:xfrm>
              <a:off x="10853159" y="5324030"/>
              <a:ext cx="793480" cy="33542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393029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25EFB-6BE4-EBC1-F867-F2517381E9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ECC858-F99C-098A-B5C3-34426927E353}"/>
              </a:ext>
            </a:extLst>
          </p:cNvPr>
          <p:cNvSpPr>
            <a:spLocks noGrp="1"/>
          </p:cNvSpPr>
          <p:nvPr>
            <p:ph type="title"/>
          </p:nvPr>
        </p:nvSpPr>
        <p:spPr/>
        <p:txBody>
          <a:bodyPr/>
          <a:lstStyle/>
          <a:p>
            <a:r>
              <a:rPr lang="en-US" dirty="0"/>
              <a:t>IDeate-Lung01: Survival</a:t>
            </a:r>
          </a:p>
        </p:txBody>
      </p:sp>
      <p:sp>
        <p:nvSpPr>
          <p:cNvPr id="4" name="TextBox 3">
            <a:extLst>
              <a:ext uri="{FF2B5EF4-FFF2-40B4-BE49-F238E27FC236}">
                <a16:creationId xmlns:a16="http://schemas.microsoft.com/office/drawing/2014/main" id="{CF82FC09-8EA9-2047-068A-B025C55C3415}"/>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2025;Abstract O12-4.</a:t>
            </a:r>
          </a:p>
        </p:txBody>
      </p:sp>
      <p:grpSp>
        <p:nvGrpSpPr>
          <p:cNvPr id="8" name="Group 7">
            <a:extLst>
              <a:ext uri="{FF2B5EF4-FFF2-40B4-BE49-F238E27FC236}">
                <a16:creationId xmlns:a16="http://schemas.microsoft.com/office/drawing/2014/main" id="{4E6F4ECB-366F-8670-87A3-E3488932EC93}"/>
              </a:ext>
            </a:extLst>
          </p:cNvPr>
          <p:cNvGrpSpPr/>
          <p:nvPr/>
        </p:nvGrpSpPr>
        <p:grpSpPr>
          <a:xfrm>
            <a:off x="551384" y="1215639"/>
            <a:ext cx="11089232" cy="4733641"/>
            <a:chOff x="673268" y="1215639"/>
            <a:chExt cx="10837001" cy="4426721"/>
          </a:xfrm>
        </p:grpSpPr>
        <p:pic>
          <p:nvPicPr>
            <p:cNvPr id="5" name="Picture 4" descr="A graph of a patient's life&#10;&#10;AI-generated content may be incorrect.">
              <a:extLst>
                <a:ext uri="{FF2B5EF4-FFF2-40B4-BE49-F238E27FC236}">
                  <a16:creationId xmlns:a16="http://schemas.microsoft.com/office/drawing/2014/main" id="{6BB324B3-D97E-BC5A-83D6-C4B6A6D49C7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73268" y="1215639"/>
              <a:ext cx="10837001" cy="4426721"/>
            </a:xfrm>
            <a:prstGeom prst="rect">
              <a:avLst/>
            </a:prstGeom>
          </p:spPr>
        </p:pic>
        <p:sp>
          <p:nvSpPr>
            <p:cNvPr id="7" name="Rectangle 6">
              <a:extLst>
                <a:ext uri="{FF2B5EF4-FFF2-40B4-BE49-F238E27FC236}">
                  <a16:creationId xmlns:a16="http://schemas.microsoft.com/office/drawing/2014/main" id="{47965DE1-E215-F79F-DCE0-BF2B3607710F}"/>
                </a:ext>
              </a:extLst>
            </p:cNvPr>
            <p:cNvSpPr/>
            <p:nvPr/>
          </p:nvSpPr>
          <p:spPr bwMode="auto">
            <a:xfrm>
              <a:off x="10417323" y="5298392"/>
              <a:ext cx="853930" cy="3439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414956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81637-DEE6-5550-C195-A776D94A49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A8F895-2161-CF2A-55E7-9D6B72E58411}"/>
              </a:ext>
            </a:extLst>
          </p:cNvPr>
          <p:cNvSpPr>
            <a:spLocks noGrp="1"/>
          </p:cNvSpPr>
          <p:nvPr>
            <p:ph type="title"/>
          </p:nvPr>
        </p:nvSpPr>
        <p:spPr>
          <a:xfrm>
            <a:off x="912286" y="227013"/>
            <a:ext cx="10358967" cy="753715"/>
          </a:xfrm>
        </p:spPr>
        <p:txBody>
          <a:bodyPr/>
          <a:lstStyle/>
          <a:p>
            <a:r>
              <a:rPr lang="en-US" dirty="0"/>
              <a:t>IDeate-Lung01: Intracranial Activity of I-DXd</a:t>
            </a:r>
          </a:p>
        </p:txBody>
      </p:sp>
      <p:sp>
        <p:nvSpPr>
          <p:cNvPr id="4" name="TextBox 3">
            <a:extLst>
              <a:ext uri="{FF2B5EF4-FFF2-40B4-BE49-F238E27FC236}">
                <a16:creationId xmlns:a16="http://schemas.microsoft.com/office/drawing/2014/main" id="{27B0B3A3-D9FC-B04B-E72C-95B72626DB57}"/>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2025;Abstract O12-4.</a:t>
            </a:r>
          </a:p>
        </p:txBody>
      </p:sp>
      <p:pic>
        <p:nvPicPr>
          <p:cNvPr id="6" name="Picture 5" descr="A table with numbers and numbers on it&#10;&#10;AI-generated content may be incorrect.">
            <a:extLst>
              <a:ext uri="{FF2B5EF4-FFF2-40B4-BE49-F238E27FC236}">
                <a16:creationId xmlns:a16="http://schemas.microsoft.com/office/drawing/2014/main" id="{01FB6949-E796-7978-718D-8A7E050670A3}"/>
              </a:ext>
            </a:extLst>
          </p:cNvPr>
          <p:cNvPicPr>
            <a:picLocks noChangeAspect="1"/>
          </p:cNvPicPr>
          <p:nvPr/>
        </p:nvPicPr>
        <p:blipFill rotWithShape="1">
          <a:blip r:embed="rId2">
            <a:extLst>
              <a:ext uri="{28A0092B-C50C-407E-A947-70E740481C1C}">
                <a14:useLocalDpi xmlns:a14="http://schemas.microsoft.com/office/drawing/2010/main"/>
              </a:ext>
            </a:extLst>
          </a:blip>
          <a:srcRect/>
          <a:stretch>
            <a:fillRect/>
          </a:stretch>
        </p:blipFill>
        <p:spPr>
          <a:xfrm>
            <a:off x="756570" y="1124744"/>
            <a:ext cx="10490909" cy="4864758"/>
          </a:xfrm>
          <a:prstGeom prst="rect">
            <a:avLst/>
          </a:prstGeom>
        </p:spPr>
      </p:pic>
    </p:spTree>
    <p:extLst>
      <p:ext uri="{BB962C8B-B14F-4D97-AF65-F5344CB8AC3E}">
        <p14:creationId xmlns:p14="http://schemas.microsoft.com/office/powerpoint/2010/main" val="3407615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88D76-A735-F429-84BB-44EAC2D21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FA765-0A64-D637-89D3-CF398D28EF21}"/>
              </a:ext>
            </a:extLst>
          </p:cNvPr>
          <p:cNvSpPr>
            <a:spLocks noGrp="1"/>
          </p:cNvSpPr>
          <p:nvPr>
            <p:ph type="title"/>
          </p:nvPr>
        </p:nvSpPr>
        <p:spPr>
          <a:xfrm>
            <a:off x="912286" y="53752"/>
            <a:ext cx="10358967" cy="1143000"/>
          </a:xfrm>
        </p:spPr>
        <p:txBody>
          <a:bodyPr/>
          <a:lstStyle/>
          <a:p>
            <a:r>
              <a:rPr lang="en-US" dirty="0"/>
              <a:t>IDeate-Lung01: Authors’ Conclusions</a:t>
            </a:r>
          </a:p>
        </p:txBody>
      </p:sp>
      <p:sp>
        <p:nvSpPr>
          <p:cNvPr id="4" name="TextBox 3">
            <a:extLst>
              <a:ext uri="{FF2B5EF4-FFF2-40B4-BE49-F238E27FC236}">
                <a16:creationId xmlns:a16="http://schemas.microsoft.com/office/drawing/2014/main" id="{32E54A69-D310-3BB4-7C2C-0AB7FE5061AF}"/>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JSMO 2025;Abstract O12-4.</a:t>
            </a:r>
          </a:p>
        </p:txBody>
      </p:sp>
      <p:pic>
        <p:nvPicPr>
          <p:cNvPr id="5" name="Picture 4" descr="A close-up of a medical report&#10;&#10;AI-generated content may be incorrect.">
            <a:extLst>
              <a:ext uri="{FF2B5EF4-FFF2-40B4-BE49-F238E27FC236}">
                <a16:creationId xmlns:a16="http://schemas.microsoft.com/office/drawing/2014/main" id="{15485CA8-684F-4911-DF69-3463153880D7}"/>
              </a:ext>
            </a:extLst>
          </p:cNvPr>
          <p:cNvPicPr>
            <a:picLocks noChangeAspect="1"/>
          </p:cNvPicPr>
          <p:nvPr/>
        </p:nvPicPr>
        <p:blipFill>
          <a:blip r:embed="rId2"/>
          <a:stretch>
            <a:fillRect/>
          </a:stretch>
        </p:blipFill>
        <p:spPr>
          <a:xfrm>
            <a:off x="637544" y="934412"/>
            <a:ext cx="10916912" cy="5157915"/>
          </a:xfrm>
          <a:prstGeom prst="rect">
            <a:avLst/>
          </a:prstGeom>
        </p:spPr>
      </p:pic>
    </p:spTree>
    <p:extLst>
      <p:ext uri="{BB962C8B-B14F-4D97-AF65-F5344CB8AC3E}">
        <p14:creationId xmlns:p14="http://schemas.microsoft.com/office/powerpoint/2010/main" val="3049564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88D76-A735-F429-84BB-44EAC2D217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FA765-0A64-D637-89D3-CF398D28EF21}"/>
              </a:ext>
            </a:extLst>
          </p:cNvPr>
          <p:cNvSpPr>
            <a:spLocks noGrp="1"/>
          </p:cNvSpPr>
          <p:nvPr>
            <p:ph type="title"/>
          </p:nvPr>
        </p:nvSpPr>
        <p:spPr>
          <a:xfrm>
            <a:off x="912286" y="53752"/>
            <a:ext cx="10358967" cy="1143000"/>
          </a:xfrm>
        </p:spPr>
        <p:txBody>
          <a:bodyPr/>
          <a:lstStyle/>
          <a:p>
            <a:r>
              <a:rPr lang="en-US" dirty="0"/>
              <a:t>IDeate-Lung01: Adverse Events</a:t>
            </a:r>
          </a:p>
        </p:txBody>
      </p:sp>
      <p:sp>
        <p:nvSpPr>
          <p:cNvPr id="4" name="TextBox 3">
            <a:extLst>
              <a:ext uri="{FF2B5EF4-FFF2-40B4-BE49-F238E27FC236}">
                <a16:creationId xmlns:a16="http://schemas.microsoft.com/office/drawing/2014/main" id="{32E54A69-D310-3BB4-7C2C-0AB7FE5061AF}"/>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 JSMO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O12-4.</a:t>
            </a:r>
          </a:p>
        </p:txBody>
      </p:sp>
      <p:grpSp>
        <p:nvGrpSpPr>
          <p:cNvPr id="10" name="Group 9">
            <a:extLst>
              <a:ext uri="{FF2B5EF4-FFF2-40B4-BE49-F238E27FC236}">
                <a16:creationId xmlns:a16="http://schemas.microsoft.com/office/drawing/2014/main" id="{8CD3A48B-494B-A1A3-58EB-529813781F4B}"/>
              </a:ext>
            </a:extLst>
          </p:cNvPr>
          <p:cNvGrpSpPr/>
          <p:nvPr/>
        </p:nvGrpSpPr>
        <p:grpSpPr>
          <a:xfrm>
            <a:off x="695100" y="1196752"/>
            <a:ext cx="10793338" cy="4787267"/>
            <a:chOff x="695100" y="1035366"/>
            <a:chExt cx="10793338" cy="4787267"/>
          </a:xfrm>
        </p:grpSpPr>
        <p:pic>
          <p:nvPicPr>
            <p:cNvPr id="8" name="Picture 7" descr="A close-up of a chart&#10;&#10;AI-generated content may be incorrect.">
              <a:extLst>
                <a:ext uri="{FF2B5EF4-FFF2-40B4-BE49-F238E27FC236}">
                  <a16:creationId xmlns:a16="http://schemas.microsoft.com/office/drawing/2014/main" id="{B007E9CB-54BB-A53A-9DF8-F9112252495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95100" y="1035366"/>
              <a:ext cx="10793338" cy="4787267"/>
            </a:xfrm>
            <a:prstGeom prst="rect">
              <a:avLst/>
            </a:prstGeom>
          </p:spPr>
        </p:pic>
        <p:sp>
          <p:nvSpPr>
            <p:cNvPr id="9" name="Rectangle 8">
              <a:extLst>
                <a:ext uri="{FF2B5EF4-FFF2-40B4-BE49-F238E27FC236}">
                  <a16:creationId xmlns:a16="http://schemas.microsoft.com/office/drawing/2014/main" id="{EBE4A5CD-D559-FB9D-428C-671A8855F805}"/>
                </a:ext>
              </a:extLst>
            </p:cNvPr>
            <p:cNvSpPr/>
            <p:nvPr/>
          </p:nvSpPr>
          <p:spPr bwMode="auto">
            <a:xfrm>
              <a:off x="10634508" y="5478665"/>
              <a:ext cx="853930" cy="3439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grpSp>
    </p:spTree>
    <p:extLst>
      <p:ext uri="{BB962C8B-B14F-4D97-AF65-F5344CB8AC3E}">
        <p14:creationId xmlns:p14="http://schemas.microsoft.com/office/powerpoint/2010/main" val="241016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6C2A3-4EBA-FF15-36DF-4081B70EF9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B047B-8DBE-6FE8-363C-4C582BB58D3A}"/>
              </a:ext>
            </a:extLst>
          </p:cNvPr>
          <p:cNvSpPr>
            <a:spLocks noGrp="1"/>
          </p:cNvSpPr>
          <p:nvPr>
            <p:ph type="title"/>
          </p:nvPr>
        </p:nvSpPr>
        <p:spPr>
          <a:xfrm>
            <a:off x="912285" y="37783"/>
            <a:ext cx="10358967" cy="726921"/>
          </a:xfrm>
        </p:spPr>
        <p:txBody>
          <a:bodyPr/>
          <a:lstStyle/>
          <a:p>
            <a:r>
              <a:rPr lang="en-US" dirty="0"/>
              <a:t>Phase III IDeate-Lung02 Study</a:t>
            </a:r>
          </a:p>
        </p:txBody>
      </p:sp>
      <p:sp>
        <p:nvSpPr>
          <p:cNvPr id="4" name="TextBox 3">
            <a:extLst>
              <a:ext uri="{FF2B5EF4-FFF2-40B4-BE49-F238E27FC236}">
                <a16:creationId xmlns:a16="http://schemas.microsoft.com/office/drawing/2014/main" id="{1BC05DD6-7BC7-D613-F4C7-825F6806929F}"/>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P93-5.</a:t>
            </a:r>
          </a:p>
        </p:txBody>
      </p:sp>
      <p:pic>
        <p:nvPicPr>
          <p:cNvPr id="7" name="Picture 6" descr="A poster with text and images&#10;&#10;AI-generated content may be incorrect.">
            <a:extLst>
              <a:ext uri="{FF2B5EF4-FFF2-40B4-BE49-F238E27FC236}">
                <a16:creationId xmlns:a16="http://schemas.microsoft.com/office/drawing/2014/main" id="{FCC19961-B45A-3A74-E880-F769EB302B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259612" y="764704"/>
            <a:ext cx="7672776" cy="5498311"/>
          </a:xfrm>
          <a:prstGeom prst="rect">
            <a:avLst/>
          </a:prstGeom>
        </p:spPr>
      </p:pic>
      <p:sp>
        <p:nvSpPr>
          <p:cNvPr id="3" name="TextBox 2">
            <a:extLst>
              <a:ext uri="{FF2B5EF4-FFF2-40B4-BE49-F238E27FC236}">
                <a16:creationId xmlns:a16="http://schemas.microsoft.com/office/drawing/2014/main" id="{D3E46296-D8B2-20A3-8BBD-9657CEBFA3FD}"/>
              </a:ext>
            </a:extLst>
          </p:cNvPr>
          <p:cNvSpPr txBox="1"/>
          <p:nvPr/>
        </p:nvSpPr>
        <p:spPr>
          <a:xfrm>
            <a:off x="6672064" y="4077072"/>
            <a:ext cx="3116371" cy="1092607"/>
          </a:xfrm>
          <a:prstGeom prst="rect">
            <a:avLst/>
          </a:prstGeom>
          <a:noFill/>
        </p:spPr>
        <p:txBody>
          <a:bodyPr wrap="square" rtlCol="0">
            <a:spAutoFit/>
          </a:bodyPr>
          <a:lstStyle/>
          <a:p>
            <a:r>
              <a:rPr lang="en-US" sz="1300" dirty="0">
                <a:solidFill>
                  <a:schemeClr val="tx1"/>
                </a:solidFill>
                <a:latin typeface="+mn-lt"/>
              </a:rPr>
              <a:t>Primary endpoints: </a:t>
            </a:r>
            <a:r>
              <a:rPr lang="en-US" sz="1300" b="0" dirty="0">
                <a:solidFill>
                  <a:schemeClr val="tx1"/>
                </a:solidFill>
                <a:latin typeface="+mn-lt"/>
              </a:rPr>
              <a:t>ORR, OS </a:t>
            </a:r>
          </a:p>
          <a:p>
            <a:r>
              <a:rPr lang="en-US" sz="1300" dirty="0">
                <a:solidFill>
                  <a:schemeClr val="tx1"/>
                </a:solidFill>
                <a:latin typeface="+mn-lt"/>
              </a:rPr>
              <a:t>Secondary endpoints</a:t>
            </a:r>
            <a:r>
              <a:rPr lang="en-US" sz="1300" b="0" dirty="0">
                <a:solidFill>
                  <a:schemeClr val="tx1"/>
                </a:solidFill>
                <a:latin typeface="+mn-lt"/>
              </a:rPr>
              <a:t>: ORR, PFS, DOR, DCR, TTR, PROs, Safety, Immunogenicity, Pharmacokinetics, Relationship between B7-H3 expression and outcomes</a:t>
            </a:r>
          </a:p>
        </p:txBody>
      </p:sp>
    </p:spTree>
    <p:extLst>
      <p:ext uri="{BB962C8B-B14F-4D97-AF65-F5344CB8AC3E}">
        <p14:creationId xmlns:p14="http://schemas.microsoft.com/office/powerpoint/2010/main" val="3384135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CC1C3-2E8E-9FCF-9B36-48A5F760251F}"/>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5205A898-2860-B632-5252-5528C694DE03}"/>
              </a:ext>
            </a:extLst>
          </p:cNvPr>
          <p:cNvSpPr/>
          <p:nvPr/>
        </p:nvSpPr>
        <p:spPr bwMode="auto">
          <a:xfrm>
            <a:off x="212549" y="4145720"/>
            <a:ext cx="11821077" cy="115548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8E9EBC8-3F4A-E934-4A98-C5AA52E99F48}"/>
              </a:ext>
            </a:extLst>
          </p:cNvPr>
          <p:cNvSpPr>
            <a:spLocks noGrp="1"/>
          </p:cNvSpPr>
          <p:nvPr>
            <p:ph type="title"/>
          </p:nvPr>
        </p:nvSpPr>
        <p:spPr>
          <a:xfrm>
            <a:off x="912286" y="37783"/>
            <a:ext cx="10358967" cy="1143000"/>
          </a:xfrm>
        </p:spPr>
        <p:txBody>
          <a:bodyPr/>
          <a:lstStyle/>
          <a:p>
            <a:r>
              <a:rPr lang="en-US" dirty="0"/>
              <a:t>Phase </a:t>
            </a:r>
            <a:r>
              <a:rPr lang="en-US" dirty="0" err="1"/>
              <a:t>Ib</a:t>
            </a:r>
            <a:r>
              <a:rPr lang="en-US" dirty="0"/>
              <a:t>/II IDeate-Lung03 Study</a:t>
            </a:r>
          </a:p>
        </p:txBody>
      </p:sp>
      <p:sp>
        <p:nvSpPr>
          <p:cNvPr id="4" name="TextBox 3">
            <a:extLst>
              <a:ext uri="{FF2B5EF4-FFF2-40B4-BE49-F238E27FC236}">
                <a16:creationId xmlns:a16="http://schemas.microsoft.com/office/drawing/2014/main" id="{408AA8F1-5A6A-58E6-FB90-F3488A8E9164}"/>
              </a:ext>
            </a:extLst>
          </p:cNvPr>
          <p:cNvSpPr txBox="1"/>
          <p:nvPr/>
        </p:nvSpPr>
        <p:spPr>
          <a:xfrm>
            <a:off x="0" y="6497052"/>
            <a:ext cx="516555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Hayashi H et al. </a:t>
            </a:r>
            <a:r>
              <a:rPr kumimoji="0" lang="en-US" sz="1500" b="0" u="none" strike="noStrike" kern="1200" cap="none" spc="0" normalizeH="0" baseline="0" noProof="0" dirty="0">
                <a:ln>
                  <a:noFill/>
                </a:ln>
                <a:solidFill>
                  <a:srgbClr val="000000"/>
                </a:solidFill>
                <a:effectLst/>
                <a:uLnTx/>
                <a:uFillTx/>
                <a:latin typeface="Calibri"/>
                <a:ea typeface="MS PGothic" charset="0"/>
                <a:cs typeface="+mn-cs"/>
              </a:rPr>
              <a:t>JSMO</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 </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2025;Abstract P93-6.</a:t>
            </a:r>
          </a:p>
        </p:txBody>
      </p:sp>
      <p:pic>
        <p:nvPicPr>
          <p:cNvPr id="6" name="Picture 5" descr="A medical chart with text and images&#10;&#10;AI-generated content may be incorrect.">
            <a:extLst>
              <a:ext uri="{FF2B5EF4-FFF2-40B4-BE49-F238E27FC236}">
                <a16:creationId xmlns:a16="http://schemas.microsoft.com/office/drawing/2014/main" id="{1E9A5C2C-2F16-FE5D-541D-30C95765DB3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58083"/>
          <a:stretch>
            <a:fillRect/>
          </a:stretch>
        </p:blipFill>
        <p:spPr>
          <a:xfrm>
            <a:off x="212549" y="1863238"/>
            <a:ext cx="6388338" cy="2608229"/>
          </a:xfrm>
          <a:prstGeom prst="rect">
            <a:avLst/>
          </a:prstGeom>
        </p:spPr>
      </p:pic>
      <p:sp>
        <p:nvSpPr>
          <p:cNvPr id="3" name="TextBox 2">
            <a:extLst>
              <a:ext uri="{FF2B5EF4-FFF2-40B4-BE49-F238E27FC236}">
                <a16:creationId xmlns:a16="http://schemas.microsoft.com/office/drawing/2014/main" id="{8C51A32E-1DE6-E61B-3CC6-3B92F5685A49}"/>
              </a:ext>
            </a:extLst>
          </p:cNvPr>
          <p:cNvSpPr txBox="1"/>
          <p:nvPr/>
        </p:nvSpPr>
        <p:spPr>
          <a:xfrm>
            <a:off x="297200" y="4501125"/>
            <a:ext cx="5679764" cy="692497"/>
          </a:xfrm>
          <a:prstGeom prst="rect">
            <a:avLst/>
          </a:prstGeom>
          <a:noFill/>
        </p:spPr>
        <p:txBody>
          <a:bodyPr wrap="square" rtlCol="0">
            <a:spAutoFit/>
          </a:bodyPr>
          <a:lstStyle/>
          <a:p>
            <a:r>
              <a:rPr lang="en-US" sz="1300" dirty="0">
                <a:solidFill>
                  <a:schemeClr val="tx1"/>
                </a:solidFill>
                <a:latin typeface="+mn-lt"/>
              </a:rPr>
              <a:t>Primary endpoints: </a:t>
            </a:r>
            <a:r>
              <a:rPr lang="en-US" sz="1300" b="0" dirty="0">
                <a:solidFill>
                  <a:schemeClr val="tx1"/>
                </a:solidFill>
                <a:latin typeface="+mn-lt"/>
              </a:rPr>
              <a:t>Safety (DLTs [Part A] and TEAEs [Parts A and B])</a:t>
            </a:r>
          </a:p>
          <a:p>
            <a:r>
              <a:rPr lang="en-US" sz="1300" dirty="0">
                <a:solidFill>
                  <a:schemeClr val="tx1"/>
                </a:solidFill>
                <a:latin typeface="+mn-lt"/>
              </a:rPr>
              <a:t>Secondary endpoints</a:t>
            </a:r>
            <a:r>
              <a:rPr lang="en-US" sz="1300" b="0" dirty="0">
                <a:solidFill>
                  <a:schemeClr val="tx1"/>
                </a:solidFill>
                <a:latin typeface="+mn-lt"/>
              </a:rPr>
              <a:t>: PFS, ORR, DCR, DOR, CBR, TTR, Best percentage change in sum of diameters of measurable tumors, OS, Pharmacokinetics, Immunogenicity </a:t>
            </a:r>
          </a:p>
        </p:txBody>
      </p:sp>
      <p:pic>
        <p:nvPicPr>
          <p:cNvPr id="5" name="Picture 4" descr="A medical chart with text and images&#10;&#10;AI-generated content may be incorrect.">
            <a:extLst>
              <a:ext uri="{FF2B5EF4-FFF2-40B4-BE49-F238E27FC236}">
                <a16:creationId xmlns:a16="http://schemas.microsoft.com/office/drawing/2014/main" id="{BCD10AE5-367D-5BC6-46DF-54E466EE4D7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37785" b="12301"/>
          <a:stretch>
            <a:fillRect/>
          </a:stretch>
        </p:blipFill>
        <p:spPr>
          <a:xfrm>
            <a:off x="6600887" y="1859848"/>
            <a:ext cx="5432739" cy="2641277"/>
          </a:xfrm>
          <a:prstGeom prst="rect">
            <a:avLst/>
          </a:prstGeom>
        </p:spPr>
      </p:pic>
      <p:pic>
        <p:nvPicPr>
          <p:cNvPr id="8" name="Picture 7" descr="A medical chart with text and images&#10;&#10;AI-generated content may be incorrect.">
            <a:extLst>
              <a:ext uri="{FF2B5EF4-FFF2-40B4-BE49-F238E27FC236}">
                <a16:creationId xmlns:a16="http://schemas.microsoft.com/office/drawing/2014/main" id="{87BF1ED0-35DE-A14C-6009-6AE5D1C5405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86631"/>
          <a:stretch>
            <a:fillRect/>
          </a:stretch>
        </p:blipFill>
        <p:spPr>
          <a:xfrm>
            <a:off x="6320017" y="4443653"/>
            <a:ext cx="5713609" cy="743956"/>
          </a:xfrm>
          <a:prstGeom prst="rect">
            <a:avLst/>
          </a:prstGeom>
        </p:spPr>
      </p:pic>
    </p:spTree>
    <p:extLst>
      <p:ext uri="{BB962C8B-B14F-4D97-AF65-F5344CB8AC3E}">
        <p14:creationId xmlns:p14="http://schemas.microsoft.com/office/powerpoint/2010/main" val="2610092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4078B-A15E-E601-4453-BEE1C6EB0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50173-5BE5-5E76-2BD9-65ECBD722C24}"/>
              </a:ext>
            </a:extLst>
          </p:cNvPr>
          <p:cNvSpPr>
            <a:spLocks noGrp="1"/>
          </p:cNvSpPr>
          <p:nvPr>
            <p:ph type="title"/>
          </p:nvPr>
        </p:nvSpPr>
        <p:spPr/>
        <p:txBody>
          <a:bodyPr/>
          <a:lstStyle/>
          <a:p>
            <a:r>
              <a:rPr lang="en-US" dirty="0"/>
              <a:t>Ongoing Research</a:t>
            </a:r>
          </a:p>
        </p:txBody>
      </p:sp>
      <p:sp>
        <p:nvSpPr>
          <p:cNvPr id="3" name="Content Placeholder 2">
            <a:extLst>
              <a:ext uri="{FF2B5EF4-FFF2-40B4-BE49-F238E27FC236}">
                <a16:creationId xmlns:a16="http://schemas.microsoft.com/office/drawing/2014/main" id="{E94F02C2-41BB-604B-1EF2-D42BFE7952C9}"/>
              </a:ext>
            </a:extLst>
          </p:cNvPr>
          <p:cNvSpPr>
            <a:spLocks noGrp="1"/>
          </p:cNvSpPr>
          <p:nvPr>
            <p:ph idx="1"/>
          </p:nvPr>
        </p:nvSpPr>
        <p:spPr>
          <a:xfrm>
            <a:off x="912287" y="1416053"/>
            <a:ext cx="10578306" cy="4799013"/>
          </a:xfrm>
        </p:spPr>
        <p:txBody>
          <a:bodyPr/>
          <a:lstStyle/>
          <a:p>
            <a:r>
              <a:rPr lang="en-US" dirty="0"/>
              <a:t>When will </a:t>
            </a:r>
            <a:r>
              <a:rPr lang="en-US" dirty="0" err="1"/>
              <a:t>ifinatamab</a:t>
            </a:r>
            <a:r>
              <a:rPr lang="en-US" dirty="0"/>
              <a:t> </a:t>
            </a:r>
            <a:r>
              <a:rPr lang="en-US" dirty="0" err="1"/>
              <a:t>deruxtecan</a:t>
            </a:r>
            <a:r>
              <a:rPr lang="en-US" dirty="0"/>
              <a:t> be FDA approved? CNS activity?  </a:t>
            </a:r>
          </a:p>
          <a:p>
            <a:r>
              <a:rPr lang="en-US" dirty="0"/>
              <a:t>Sequencing of lurbinectedin, </a:t>
            </a:r>
            <a:r>
              <a:rPr lang="en-US" dirty="0" err="1"/>
              <a:t>tarlatamab</a:t>
            </a:r>
            <a:r>
              <a:rPr lang="en-US" dirty="0"/>
              <a:t> and </a:t>
            </a:r>
            <a:r>
              <a:rPr lang="en-US" dirty="0" err="1"/>
              <a:t>ifinatamab</a:t>
            </a:r>
            <a:r>
              <a:rPr lang="en-US" dirty="0"/>
              <a:t> </a:t>
            </a:r>
            <a:r>
              <a:rPr lang="en-US" dirty="0" err="1"/>
              <a:t>deruxtecan</a:t>
            </a:r>
            <a:endParaRPr lang="en-US" dirty="0"/>
          </a:p>
        </p:txBody>
      </p:sp>
    </p:spTree>
    <p:extLst>
      <p:ext uri="{BB962C8B-B14F-4D97-AF65-F5344CB8AC3E}">
        <p14:creationId xmlns:p14="http://schemas.microsoft.com/office/powerpoint/2010/main" val="3967964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533400"/>
            <a:ext cx="12192000" cy="1143000"/>
          </a:xfrm>
        </p:spPr>
        <p:txBody>
          <a:bodyPr wrap="square" anchor="ctr">
            <a:noAutofit/>
          </a:bodyPr>
          <a:lstStyle/>
          <a:p>
            <a:r>
              <a:rPr lang="en-US" sz="3400" dirty="0"/>
              <a:t>Cancer Q&amp;A: Understanding the Role and Reality </a:t>
            </a:r>
            <a:br>
              <a:rPr lang="en-US" sz="3400" dirty="0"/>
            </a:br>
            <a:r>
              <a:rPr lang="en-US" sz="3400" dirty="0"/>
              <a:t>of CAR (Chimeric Antigen Receptor) </a:t>
            </a:r>
            <a:br>
              <a:rPr lang="en-US" sz="3400" dirty="0"/>
            </a:br>
            <a:r>
              <a:rPr lang="en-US" sz="3400" dirty="0"/>
              <a:t>T-Cell Therapy for Non-Hodgkin Lymphoma</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7542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75488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030343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700061" y="2790056"/>
            <a:ext cx="10791877" cy="1143000"/>
          </a:xfrm>
        </p:spPr>
        <p:txBody>
          <a:bodyPr/>
          <a:lstStyle/>
          <a:p>
            <a:r>
              <a:rPr lang="en-US" sz="3600" i="1" dirty="0"/>
              <a:t>Thank you for joining us! </a:t>
            </a:r>
            <a:br>
              <a:rPr lang="en-US" sz="3600" i="1" dirty="0"/>
            </a:br>
            <a:br>
              <a:rPr lang="en-US" sz="3600" i="1" dirty="0"/>
            </a:br>
            <a:r>
              <a:rPr lang="en-US" sz="3600" i="1" dirty="0"/>
              <a:t>Please take a moment to complete the survey currently up on Zoom. Your feedback is very important to us. </a:t>
            </a:r>
            <a:br>
              <a:rPr lang="en-US" sz="3600" i="1" dirty="0"/>
            </a:br>
            <a:r>
              <a:rPr lang="en-US" sz="3600" i="1" dirty="0"/>
              <a:t>The survey will remain open for </a:t>
            </a:r>
            <a:br>
              <a:rPr lang="en-US" sz="3600" i="1" dirty="0"/>
            </a:br>
            <a:r>
              <a:rPr lang="en-US" sz="3600" i="1" dirty="0"/>
              <a:t>5 minutes after the meeting ends. </a:t>
            </a:r>
            <a:br>
              <a:rPr lang="en-US" sz="3600" i="1" dirty="0"/>
            </a:br>
            <a:br>
              <a:rPr lang="en-US" sz="3600" i="1" dirty="0"/>
            </a:br>
            <a:r>
              <a:rPr lang="en-US" sz="3600" i="1" dirty="0"/>
              <a:t>Information on how to </a:t>
            </a:r>
            <a:r>
              <a:rPr lang="en-US" sz="3600" i="1"/>
              <a:t>obtain CME, ABIM </a:t>
            </a:r>
            <a:r>
              <a:rPr lang="en-US" sz="3600" i="1" dirty="0"/>
              <a:t>MOC </a:t>
            </a:r>
            <a:br>
              <a:rPr lang="en-US" sz="3600" i="1" dirty="0"/>
            </a:br>
            <a:r>
              <a:rPr lang="en-US" sz="3600" i="1" dirty="0"/>
              <a:t>and ABS credit is provided in the Zoom chat room. </a:t>
            </a:r>
            <a:br>
              <a:rPr lang="en-US" sz="3600" i="1" dirty="0"/>
            </a:br>
            <a:r>
              <a:rPr lang="en-US" sz="3600" i="1" dirty="0"/>
              <a:t>Attendees will also receive an email in 1 to 3 business days with these instructions.</a:t>
            </a:r>
          </a:p>
        </p:txBody>
      </p:sp>
    </p:spTree>
    <p:extLst>
      <p:ext uri="{BB962C8B-B14F-4D97-AF65-F5344CB8AC3E}">
        <p14:creationId xmlns:p14="http://schemas.microsoft.com/office/powerpoint/2010/main" val="3187758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3938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533400"/>
            <a:ext cx="12192000" cy="1143000"/>
          </a:xfrm>
        </p:spPr>
        <p:txBody>
          <a:bodyPr wrap="square" anchor="ctr">
            <a:noAutofit/>
          </a:bodyPr>
          <a:lstStyle/>
          <a:p>
            <a:r>
              <a:rPr lang="en-US" sz="3400" dirty="0"/>
              <a:t>Cancer Q&amp;A: Understanding the Role and Reality </a:t>
            </a:r>
            <a:br>
              <a:rPr lang="en-US" sz="3400" dirty="0"/>
            </a:br>
            <a:r>
              <a:rPr lang="en-US" sz="3400" dirty="0"/>
              <a:t>of CAR (Chimeric Antigen Receptor) </a:t>
            </a:r>
            <a:br>
              <a:rPr lang="en-US" sz="3400" dirty="0"/>
            </a:br>
            <a:r>
              <a:rPr lang="en-US" sz="3400" dirty="0"/>
              <a:t>T-Cell Therapy for Non-Hodgkin Lymphoma</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7542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75488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774680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2025 ESMO Annual Meeting</a:t>
            </a:r>
            <a:br>
              <a:rPr lang="en-US" sz="3400" dirty="0"/>
            </a:br>
            <a:r>
              <a:rPr lang="en-US" sz="3400" dirty="0"/>
              <a:t> — Breast Cancer Highlights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27409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a:t>
            </a:r>
            <a:r>
              <a:rPr lang="en-US" sz="3400"/>
              <a:t>: Clinical Investigators </a:t>
            </a:r>
            <a:r>
              <a:rPr lang="en-US" sz="3400" dirty="0"/>
              <a:t>Review Actual </a:t>
            </a:r>
            <a:r>
              <a:rPr lang="en-US" sz="3400"/>
              <a:t>Cases </a:t>
            </a:r>
            <a:br>
              <a:rPr lang="en-US" sz="3400"/>
            </a:br>
            <a:r>
              <a:rPr lang="en-US" sz="3400"/>
              <a:t>of Patients </a:t>
            </a:r>
            <a:r>
              <a:rPr lang="en-US" sz="3400" dirty="0"/>
              <a:t>with Advanced Gastroesophageal Cancers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37128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Tuesday, November 18,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Yelena 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Janjigian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2513509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a:t>Preventing and Managing Toxicities Associated </a:t>
            </a:r>
            <a:br>
              <a:rPr lang="en-US" sz="3400"/>
            </a:br>
            <a:r>
              <a:rPr lang="en-US" sz="3400"/>
              <a:t>with Antibody-Drug Conjugates in the </a:t>
            </a:r>
            <a:br>
              <a:rPr lang="en-US" sz="3400"/>
            </a:br>
            <a:r>
              <a:rPr lang="en-US" sz="3400"/>
              <a:t>Management of Metastatic Breast Cancer</a:t>
            </a:r>
            <a:endParaRPr lang="en-US" sz="3400" dirty="0"/>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2361038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Myelofibrosis and </a:t>
            </a:r>
            <a:b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b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Systemic </a:t>
            </a:r>
            <a:r>
              <a:rPr kumimoji="0" lang="en-US" sz="3200" b="1" i="0" u="none" strike="noStrike" kern="0" cap="none" spc="0" normalizeH="0" baseline="0" noProof="0" dirty="0" err="1">
                <a:ln>
                  <a:noFill/>
                </a:ln>
                <a:solidFill>
                  <a:srgbClr val="0331FF"/>
                </a:solidFill>
                <a:effectLst/>
                <a:uLnTx/>
                <a:uFillTx/>
                <a:latin typeface="Calibri" charset="0"/>
                <a:ea typeface="MS PGothic" pitchFamily="34" charset="-128"/>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1865558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2915213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56184"/>
            <a:ext cx="535597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Luis Paz-Ares,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Chair of the Medical Oncology Department at the Hospital Universitario 12 de </a:t>
            </a:r>
            <a:r>
              <a:rPr kumimoji="0" lang="en-US" sz="1600" b="0" i="0" u="none" strike="noStrike" kern="1200" cap="none" spc="0" normalizeH="0" baseline="0" noProof="0" dirty="0" err="1">
                <a:ln>
                  <a:noFill/>
                </a:ln>
                <a:solidFill>
                  <a:srgbClr val="000000"/>
                </a:solidFill>
                <a:effectLst/>
                <a:uLnTx/>
                <a:uFillTx/>
                <a:latin typeface="Calibri"/>
                <a:ea typeface="MS PGothic" charset="0"/>
              </a:rPr>
              <a:t>Octubre</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at the Universidad Complutense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Head of the Lung Cancer Unit at the National Oncology Research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Madrid, Spain</a:t>
            </a: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005064"/>
            <a:ext cx="677782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Misty Dawn Shields,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Assistant Professor of Clinical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Indiana University School of Medicine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Adjunct Assistant Professor of Medical and Molecular Genetics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Member, Experimental and Developmental Therapeutics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Medicine, Division of Hematology/Oncology, Thoracic Oncology</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Indiana University Melvin and Bren Simon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Indianapolis, Indiana</a:t>
            </a: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005064"/>
            <a:ext cx="1371600" cy="1371600"/>
          </a:xfrm>
          <a:prstGeom prst="rect">
            <a:avLst/>
          </a:prstGeom>
        </p:spPr>
      </p:pic>
    </p:spTree>
    <p:extLst>
      <p:ext uri="{BB962C8B-B14F-4D97-AF65-F5344CB8AC3E}">
        <p14:creationId xmlns:p14="http://schemas.microsoft.com/office/powerpoint/2010/main" val="27477613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388065"/>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213772"/>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476072"/>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November 2025 to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6019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34963" y="2990607"/>
            <a:ext cx="5943600" cy="1590520"/>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600056" y="2990607"/>
            <a:ext cx="5433824" cy="1590521"/>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3667234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257520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What Clinicians Want to Know: First-Line and Maintenance </a:t>
            </a:r>
            <a:br>
              <a:rPr lang="en-US" sz="3400" dirty="0"/>
            </a:br>
            <a:r>
              <a:rPr lang="en-US" sz="3400" dirty="0"/>
              <a:t>Therapy for Patients with Extensive-Stage Small Cell Lung Cancer</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November 11,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Tree>
    <p:custDataLst>
      <p:tags r:id="rId1"/>
    </p:custDataLst>
    <p:extLst>
      <p:ext uri="{BB962C8B-B14F-4D97-AF65-F5344CB8AC3E}">
        <p14:creationId xmlns:p14="http://schemas.microsoft.com/office/powerpoint/2010/main" val="372694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143000"/>
          </a:xfrm>
        </p:spPr>
        <p:txBody>
          <a:bodyPr/>
          <a:lstStyle/>
          <a:p>
            <a:r>
              <a:rPr lang="en-US" dirty="0">
                <a:solidFill>
                  <a:srgbClr val="0432FF"/>
                </a:solidFill>
              </a:rPr>
              <a:t>Faculty</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9346430" y="1256184"/>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96200" y="1256184"/>
            <a:ext cx="1371600" cy="1371600"/>
          </a:xfrm>
          <a:prstGeom prst="rect">
            <a:avLst/>
          </a:prstGeom>
        </p:spPr>
      </p:pic>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56184"/>
            <a:ext cx="535597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Luis Paz-Ares, MD, PhD</a:t>
            </a:r>
          </a:p>
          <a:p>
            <a:pPr lvl="0">
              <a:lnSpc>
                <a:spcPts val="1850"/>
              </a:lnSpc>
              <a:defRPr/>
            </a:pPr>
            <a:r>
              <a:rPr lang="en-US" sz="1600" b="0" dirty="0">
                <a:solidFill>
                  <a:srgbClr val="000000"/>
                </a:solidFill>
                <a:latin typeface="Calibri"/>
              </a:rPr>
              <a:t>Chair of the Medical Oncology Department at the Hospital Universitario 12 de </a:t>
            </a:r>
            <a:r>
              <a:rPr lang="en-US" sz="1600" b="0" dirty="0" err="1">
                <a:solidFill>
                  <a:srgbClr val="000000"/>
                </a:solidFill>
                <a:latin typeface="Calibri"/>
              </a:rPr>
              <a:t>Octubre</a:t>
            </a:r>
            <a:endParaRPr lang="en-US" sz="1600" b="0" dirty="0">
              <a:solidFill>
                <a:srgbClr val="000000"/>
              </a:solidFill>
              <a:latin typeface="Calibri"/>
            </a:endParaRPr>
          </a:p>
          <a:p>
            <a:pPr lvl="0">
              <a:lnSpc>
                <a:spcPts val="1850"/>
              </a:lnSpc>
              <a:defRPr/>
            </a:pPr>
            <a:r>
              <a:rPr lang="en-US" sz="1600" b="0" dirty="0">
                <a:solidFill>
                  <a:srgbClr val="000000"/>
                </a:solidFill>
                <a:latin typeface="Calibri"/>
              </a:rPr>
              <a:t>Associate Professor at the Universidad Complutense</a:t>
            </a:r>
          </a:p>
          <a:p>
            <a:pPr lvl="0">
              <a:lnSpc>
                <a:spcPts val="1850"/>
              </a:lnSpc>
              <a:defRPr/>
            </a:pPr>
            <a:r>
              <a:rPr lang="en-US" sz="1600" b="0" dirty="0">
                <a:solidFill>
                  <a:srgbClr val="000000"/>
                </a:solidFill>
                <a:latin typeface="Calibri"/>
              </a:rPr>
              <a:t>Head of the Lung Cancer Unit at the National Oncology Research Center</a:t>
            </a:r>
          </a:p>
          <a:p>
            <a:pPr lvl="0">
              <a:lnSpc>
                <a:spcPts val="1850"/>
              </a:lnSpc>
              <a:defRPr/>
            </a:pPr>
            <a:r>
              <a:rPr lang="en-US" sz="1600" b="0" dirty="0">
                <a:solidFill>
                  <a:srgbClr val="000000"/>
                </a:solidFill>
                <a:latin typeface="Calibri"/>
              </a:rPr>
              <a:t>Madrid, Spain</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125618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4005064"/>
            <a:ext cx="677782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Misty Dawn Shields, MD, PhD</a:t>
            </a:r>
          </a:p>
          <a:p>
            <a:pPr lvl="0">
              <a:lnSpc>
                <a:spcPts val="1850"/>
              </a:lnSpc>
              <a:defRPr/>
            </a:pPr>
            <a:r>
              <a:rPr lang="en-US" sz="1600" b="0" dirty="0">
                <a:solidFill>
                  <a:srgbClr val="000000"/>
                </a:solidFill>
                <a:latin typeface="Calibri"/>
              </a:rPr>
              <a:t>Assistant Professor of Clinical Medicine</a:t>
            </a:r>
          </a:p>
          <a:p>
            <a:pPr lvl="0">
              <a:lnSpc>
                <a:spcPts val="1850"/>
              </a:lnSpc>
              <a:defRPr/>
            </a:pPr>
            <a:r>
              <a:rPr lang="en-US" sz="1600" b="0" dirty="0">
                <a:solidFill>
                  <a:srgbClr val="000000"/>
                </a:solidFill>
                <a:latin typeface="Calibri"/>
              </a:rPr>
              <a:t>Indiana University School of Medicine</a:t>
            </a:r>
          </a:p>
          <a:p>
            <a:pPr lvl="0">
              <a:lnSpc>
                <a:spcPts val="1850"/>
              </a:lnSpc>
              <a:defRPr/>
            </a:pPr>
            <a:r>
              <a:rPr lang="en-US" sz="1600" b="0" dirty="0">
                <a:solidFill>
                  <a:srgbClr val="000000"/>
                </a:solidFill>
                <a:latin typeface="Calibri"/>
              </a:rPr>
              <a:t>Adjunct Assistant Professor of Medical and Molecular Genetics</a:t>
            </a:r>
          </a:p>
          <a:p>
            <a:pPr lvl="0">
              <a:lnSpc>
                <a:spcPts val="1850"/>
              </a:lnSpc>
              <a:defRPr/>
            </a:pPr>
            <a:r>
              <a:rPr lang="en-US" sz="1600" b="0" dirty="0">
                <a:solidFill>
                  <a:srgbClr val="000000"/>
                </a:solidFill>
                <a:latin typeface="Calibri"/>
              </a:rPr>
              <a:t>Associate Member, Experimental and Developmental Therapeutics</a:t>
            </a:r>
          </a:p>
          <a:p>
            <a:pPr lvl="0">
              <a:lnSpc>
                <a:spcPts val="1850"/>
              </a:lnSpc>
              <a:defRPr/>
            </a:pPr>
            <a:r>
              <a:rPr lang="en-US" sz="1600" b="0" dirty="0">
                <a:solidFill>
                  <a:srgbClr val="000000"/>
                </a:solidFill>
                <a:latin typeface="Calibri"/>
              </a:rPr>
              <a:t>Department of Medicine, Division of Hematology/Oncology, Thoracic Oncology</a:t>
            </a:r>
          </a:p>
          <a:p>
            <a:pPr lvl="0">
              <a:lnSpc>
                <a:spcPts val="1850"/>
              </a:lnSpc>
              <a:defRPr/>
            </a:pPr>
            <a:r>
              <a:rPr lang="en-US" sz="1600" b="0" dirty="0">
                <a:solidFill>
                  <a:srgbClr val="000000"/>
                </a:solidFill>
                <a:latin typeface="Calibri"/>
              </a:rPr>
              <a:t>Indiana University Melvin and Bren Simon Comprehensive Cancer Center</a:t>
            </a:r>
          </a:p>
          <a:p>
            <a:pPr lvl="0">
              <a:lnSpc>
                <a:spcPts val="1850"/>
              </a:lnSpc>
              <a:defRPr/>
            </a:pPr>
            <a:r>
              <a:rPr lang="en-US" sz="1600" b="0" dirty="0">
                <a:solidFill>
                  <a:srgbClr val="000000"/>
                </a:solidFill>
                <a:latin typeface="Calibri"/>
              </a:rPr>
              <a:t>Indianapolis, Indiana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005064"/>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94673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18349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262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533400"/>
            <a:ext cx="12192000" cy="1143000"/>
          </a:xfrm>
        </p:spPr>
        <p:txBody>
          <a:bodyPr wrap="square" anchor="ctr">
            <a:noAutofit/>
          </a:bodyPr>
          <a:lstStyle/>
          <a:p>
            <a:r>
              <a:rPr lang="en-US" sz="3400" dirty="0"/>
              <a:t>Cancer Q&amp;A: Understanding the Role and Reality </a:t>
            </a:r>
            <a:br>
              <a:rPr lang="en-US" sz="3400" dirty="0"/>
            </a:br>
            <a:r>
              <a:rPr lang="en-US" sz="3400" dirty="0"/>
              <a:t>of CAR (Chimeric Antigen Receptor) </a:t>
            </a:r>
            <a:br>
              <a:rPr lang="en-US" sz="3400" dirty="0"/>
            </a:br>
            <a:r>
              <a:rPr lang="en-US" sz="3400" dirty="0"/>
              <a:t>T-Cell Therapy for Non-Hodgkin Lymphoma</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75421"/>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12,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75488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Webinar Developed in Partnership with </a:t>
            </a:r>
            <a:r>
              <a:rPr kumimoji="0" lang="en-US" sz="2800" b="0" i="1" u="none" strike="noStrike" kern="1200" cap="none" spc="0" normalizeH="0" baseline="0" noProof="0" dirty="0" err="1">
                <a:ln>
                  <a:noFill/>
                </a:ln>
                <a:solidFill>
                  <a:srgbClr val="015593"/>
                </a:solidFill>
                <a:effectLst/>
                <a:uLnTx/>
                <a:uFillTx/>
                <a:latin typeface="Calibri"/>
                <a:ea typeface="MS PGothic" pitchFamily="34" charset="-128"/>
                <a:cs typeface="Calibri"/>
              </a:rPr>
              <a:t>Cancer</a:t>
            </a:r>
            <a:r>
              <a:rPr kumimoji="0" lang="en-US" sz="2800" b="0" i="0" u="none" strike="noStrike" kern="1200" cap="none" spc="0" normalizeH="0" baseline="0" noProof="0" dirty="0" err="1">
                <a:ln>
                  <a:noFill/>
                </a:ln>
                <a:solidFill>
                  <a:srgbClr val="015593"/>
                </a:solidFill>
                <a:effectLst/>
                <a:uLnTx/>
                <a:uFillTx/>
                <a:latin typeface="Calibri"/>
                <a:ea typeface="MS PGothic" pitchFamily="34" charset="-128"/>
                <a:cs typeface="Calibri"/>
              </a:rPr>
              <a:t>Care</a:t>
            </a:r>
            <a:r>
              <a:rPr kumimoji="0" lang="en-US" sz="2800" b="0" i="0" u="none" strike="noStrike" kern="1200" cap="none" spc="0" normalizeH="0" baseline="0" noProof="0" dirty="0">
                <a:ln>
                  <a:noFill/>
                </a:ln>
                <a:solidFill>
                  <a:srgbClr val="015593"/>
                </a:solidFill>
                <a:effectLst/>
                <a:uLnTx/>
                <a:uFillTx/>
                <a:latin typeface="Calibri"/>
                <a:ea typeface="MS PGothic" pitchFamily="34" charset="-128"/>
                <a:cs typeface="Calibri"/>
              </a:rPr>
              <a:t>®</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Jeremy S Abramson,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MMSc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Loretta J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Nastoupil</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61379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Cancer Conference Update: 2025 ESMO Annual Meeting</a:t>
            </a:r>
            <a:br>
              <a:rPr lang="en-US" sz="3400" dirty="0"/>
            </a:br>
            <a:r>
              <a:rPr lang="en-US" sz="3400" dirty="0"/>
              <a:t> — Breast Cancer Highlights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November 13,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Giuseppe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Curigliano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Priyanka Sharma, MD</a:t>
            </a:r>
          </a:p>
        </p:txBody>
      </p:sp>
    </p:spTree>
    <p:custDataLst>
      <p:tags r:id="rId1"/>
    </p:custDataLst>
    <p:extLst>
      <p:ext uri="{BB962C8B-B14F-4D97-AF65-F5344CB8AC3E}">
        <p14:creationId xmlns:p14="http://schemas.microsoft.com/office/powerpoint/2010/main" val="2756336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Practical Perspectives: Clinical Investigators Review Actual Cases </a:t>
            </a:r>
            <a:br>
              <a:rPr lang="en-US" sz="3400" dirty="0"/>
            </a:br>
            <a:r>
              <a:rPr lang="en-US" sz="3400" dirty="0"/>
              <a:t>of Patients with Advanced Gastroesophageal Cancers</a:t>
            </a:r>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371282"/>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Tuesday, November 18,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Yelena Y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Janjigian</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22163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556792"/>
            <a:ext cx="10588976" cy="4799013"/>
          </a:xfrm>
        </p:spPr>
        <p:txBody>
          <a:bodyPr/>
          <a:lstStyle/>
          <a:p>
            <a:pPr marL="98425" indent="0">
              <a:buNone/>
            </a:pPr>
            <a:r>
              <a:rPr lang="en-US" sz="2500" b="0" dirty="0">
                <a:solidFill>
                  <a:schemeClr val="tx1"/>
                </a:solidFill>
              </a:rPr>
              <a:t>This activity is supported by educational grants from Genentech, a member of the Roche Group, and Jazz Pharmaceuticals Inc.</a:t>
            </a:r>
          </a:p>
        </p:txBody>
      </p:sp>
    </p:spTree>
    <p:extLst>
      <p:ext uri="{BB962C8B-B14F-4D97-AF65-F5344CB8AC3E}">
        <p14:creationId xmlns:p14="http://schemas.microsoft.com/office/powerpoint/2010/main" val="18024100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9B7E1A-0B51-2F51-F0B1-7510730D821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91D1A3B-0A3D-0080-375D-743E23C2A2EA}"/>
              </a:ext>
            </a:extLst>
          </p:cNvPr>
          <p:cNvSpPr>
            <a:spLocks noGrp="1" noChangeArrowheads="1"/>
          </p:cNvSpPr>
          <p:nvPr>
            <p:ph type="title"/>
          </p:nvPr>
        </p:nvSpPr>
        <p:spPr>
          <a:xfrm>
            <a:off x="-26623" y="453590"/>
            <a:ext cx="12192000" cy="1143000"/>
          </a:xfrm>
        </p:spPr>
        <p:txBody>
          <a:bodyPr wrap="square" anchor="ctr">
            <a:noAutofit/>
          </a:bodyPr>
          <a:lstStyle/>
          <a:p>
            <a:r>
              <a:rPr lang="en-US" sz="3400"/>
              <a:t>Preventing and Managing Toxicities Associated </a:t>
            </a:r>
            <a:br>
              <a:rPr lang="en-US" sz="3400"/>
            </a:br>
            <a:r>
              <a:rPr lang="en-US" sz="3400"/>
              <a:t>with Antibody-Drug Conjugates in the </a:t>
            </a:r>
            <a:br>
              <a:rPr lang="en-US" sz="3400"/>
            </a:br>
            <a:r>
              <a:rPr lang="en-US" sz="3400"/>
              <a:t>Management of Metastatic Breast Cancer</a:t>
            </a:r>
            <a:endParaRPr lang="en-US" sz="3400" dirty="0"/>
          </a:p>
        </p:txBody>
      </p:sp>
      <p:sp>
        <p:nvSpPr>
          <p:cNvPr id="12" name="Text Box 3">
            <a:extLst>
              <a:ext uri="{FF2B5EF4-FFF2-40B4-BE49-F238E27FC236}">
                <a16:creationId xmlns:a16="http://schemas.microsoft.com/office/drawing/2014/main" id="{E43FD23C-EF10-89BB-5DD4-44C441EB94FB}"/>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EF6098C3-D47C-7D22-B1AF-0400C17CD6D4}"/>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037ACE9F-021D-9AE4-D5E3-30BDE95435A5}"/>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Wednesday, November 19,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CF77CE2-B990-BDD6-14F4-11F4E80423B1}"/>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0800F18B-2415-3BB5-D833-8941550C4268}"/>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Lisa A Carey, MD,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ScM</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FASCO</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Rita Nanda, MD</a:t>
            </a:r>
          </a:p>
        </p:txBody>
      </p:sp>
    </p:spTree>
    <p:custDataLst>
      <p:tags r:id="rId1"/>
    </p:custDataLst>
    <p:extLst>
      <p:ext uri="{BB962C8B-B14F-4D97-AF65-F5344CB8AC3E}">
        <p14:creationId xmlns:p14="http://schemas.microsoft.com/office/powerpoint/2010/main" val="348614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417668"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Acute Myeloid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7:30 AM – 9:30 AM ET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417668"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Chronic Lymphocytic Leukemia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11:30 AM – 1:30 PM ET</a:t>
            </a:r>
          </a:p>
        </p:txBody>
      </p:sp>
      <p:sp>
        <p:nvSpPr>
          <p:cNvPr id="6" name="Rectangle 4"/>
          <p:cNvSpPr>
            <a:spLocks noGrp="1" noChangeArrowheads="1"/>
          </p:cNvSpPr>
          <p:nvPr>
            <p:ph type="title"/>
          </p:nvPr>
        </p:nvSpPr>
        <p:spPr>
          <a:xfrm>
            <a:off x="0" y="12729"/>
            <a:ext cx="12192000" cy="1144913"/>
          </a:xfrm>
        </p:spPr>
        <p:txBody>
          <a:bodyPr wrap="square" anchor="ctr">
            <a:noAutofit/>
          </a:bodyPr>
          <a:lstStyle/>
          <a:p>
            <a:pPr>
              <a:lnSpc>
                <a:spcPts val="3520"/>
              </a:lnSpc>
            </a:pPr>
            <a:r>
              <a:rPr lang="en-US" sz="3600" dirty="0">
                <a:latin typeface="Calibri" panose="020F0502020204030204" pitchFamily="34" charset="0"/>
                <a:cs typeface="Calibri" panose="020F0502020204030204" pitchFamily="34" charset="0"/>
              </a:rPr>
              <a:t>Exciting CME Events You Do Not Want to Miss</a:t>
            </a:r>
            <a:endParaRPr lang="en-US" sz="3200" dirty="0">
              <a:latin typeface="Calibri" panose="020F0502020204030204" pitchFamily="34" charset="0"/>
              <a:cs typeface="Calibri" panose="020F0502020204030204" pitchFamily="34" charset="0"/>
            </a:endParaRPr>
          </a:p>
        </p:txBody>
      </p:sp>
      <p:sp>
        <p:nvSpPr>
          <p:cNvPr id="11" name="Rectangle 4">
            <a:extLst>
              <a:ext uri="{FF2B5EF4-FFF2-40B4-BE49-F238E27FC236}">
                <a16:creationId xmlns:a16="http://schemas.microsoft.com/office/drawing/2014/main" id="{B963C754-D329-084C-B0A8-95DF0D90CCE2}"/>
              </a:ext>
            </a:extLst>
          </p:cNvPr>
          <p:cNvSpPr txBox="1">
            <a:spLocks noChangeArrowheads="1"/>
          </p:cNvSpPr>
          <p:nvPr/>
        </p:nvSpPr>
        <p:spPr bwMode="auto">
          <a:xfrm>
            <a:off x="0" y="814364"/>
            <a:ext cx="12192000" cy="68655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Friday Satellite Symposium Series Preceding the 67</a:t>
            </a:r>
            <a:r>
              <a:rPr kumimoji="0" lang="en-US" sz="2800" b="0" i="1" u="none" strike="noStrike" kern="1200" cap="none" spc="0" normalizeH="0" baseline="30000" noProof="0" dirty="0">
                <a:ln>
                  <a:noFill/>
                </a:ln>
                <a:solidFill>
                  <a:srgbClr val="015593"/>
                </a:solidFill>
                <a:effectLst/>
                <a:uLnTx/>
                <a:uFillTx/>
                <a:latin typeface="Calibri"/>
                <a:ea typeface="MS PGothic" pitchFamily="34" charset="-128"/>
                <a:cs typeface="Calibri"/>
              </a:rPr>
              <a:t>th</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 ASH Annual Meeting</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4" name="Text Box 3">
            <a:extLst>
              <a:ext uri="{FF2B5EF4-FFF2-40B4-BE49-F238E27FC236}">
                <a16:creationId xmlns:a16="http://schemas.microsoft.com/office/drawing/2014/main" id="{10BF5BA4-5488-8281-53E7-FA1B7F8D3EFC}"/>
              </a:ext>
            </a:extLst>
          </p:cNvPr>
          <p:cNvSpPr txBox="1">
            <a:spLocks noChangeArrowheads="1"/>
          </p:cNvSpPr>
          <p:nvPr/>
        </p:nvSpPr>
        <p:spPr bwMode="auto">
          <a:xfrm>
            <a:off x="3305690" y="1767775"/>
            <a:ext cx="5580620" cy="63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ct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December 5, 2025</a:t>
            </a:r>
          </a:p>
        </p:txBody>
      </p:sp>
      <p:sp>
        <p:nvSpPr>
          <p:cNvPr id="8" name="Content Placeholder 2">
            <a:extLst>
              <a:ext uri="{FF2B5EF4-FFF2-40B4-BE49-F238E27FC236}">
                <a16:creationId xmlns:a16="http://schemas.microsoft.com/office/drawing/2014/main" id="{06923498-A461-6730-41BE-E31466AB09B0}"/>
              </a:ext>
            </a:extLst>
          </p:cNvPr>
          <p:cNvSpPr txBox="1">
            <a:spLocks/>
          </p:cNvSpPr>
          <p:nvPr/>
        </p:nvSpPr>
        <p:spPr>
          <a:xfrm>
            <a:off x="6193713" y="2667754"/>
            <a:ext cx="5580621" cy="1447045"/>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lgn="ctr">
              <a:lnSpc>
                <a:spcPts val="2800"/>
              </a:lnSpc>
              <a:spcBef>
                <a:spcPts val="600"/>
              </a:spcBef>
              <a:spcAft>
                <a:spcPts val="0"/>
              </a:spcAft>
              <a:buNone/>
              <a:defRPr/>
            </a:pPr>
            <a:r>
              <a:rPr lang="en-US" sz="3200" kern="0" dirty="0">
                <a:solidFill>
                  <a:srgbClr val="0331FF"/>
                </a:solidFill>
              </a:rPr>
              <a:t>Myelofibrosis and </a:t>
            </a:r>
            <a:br>
              <a:rPr lang="en-US" sz="3200" kern="0" dirty="0">
                <a:solidFill>
                  <a:srgbClr val="0331FF"/>
                </a:solidFill>
              </a:rPr>
            </a:br>
            <a:r>
              <a:rPr lang="en-US" sz="3200" kern="0" dirty="0">
                <a:solidFill>
                  <a:srgbClr val="0331FF"/>
                </a:solidFill>
              </a:rPr>
              <a:t>Systemic </a:t>
            </a:r>
            <a:r>
              <a:rPr lang="en-US" sz="3200" kern="0" dirty="0" err="1">
                <a:solidFill>
                  <a:srgbClr val="0331FF"/>
                </a:solidFill>
              </a:rPr>
              <a:t>Mastocytosis</a:t>
            </a:r>
            <a:endPar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endParaRP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3:15 PM – 5:15 PM ET</a:t>
            </a:r>
          </a:p>
        </p:txBody>
      </p:sp>
      <p:sp>
        <p:nvSpPr>
          <p:cNvPr id="12" name="Content Placeholder 2">
            <a:extLst>
              <a:ext uri="{FF2B5EF4-FFF2-40B4-BE49-F238E27FC236}">
                <a16:creationId xmlns:a16="http://schemas.microsoft.com/office/drawing/2014/main" id="{FDBA3632-4560-D3AF-1188-C3F91A131C42}"/>
              </a:ext>
            </a:extLst>
          </p:cNvPr>
          <p:cNvSpPr txBox="1">
            <a:spLocks/>
          </p:cNvSpPr>
          <p:nvPr/>
        </p:nvSpPr>
        <p:spPr>
          <a:xfrm>
            <a:off x="6193714" y="4267200"/>
            <a:ext cx="5580621" cy="1535349"/>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Follicular Lymphoma and</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200" b="1" i="0" u="none" strike="noStrike" kern="0" cap="none" spc="0" normalizeH="0" baseline="0" noProof="0" dirty="0">
                <a:ln>
                  <a:noFill/>
                </a:ln>
                <a:solidFill>
                  <a:srgbClr val="0331FF"/>
                </a:solidFill>
                <a:effectLst/>
                <a:uLnTx/>
                <a:uFillTx/>
                <a:latin typeface="Calibri" charset="0"/>
                <a:ea typeface="MS PGothic" pitchFamily="34" charset="-128"/>
              </a:rPr>
              <a:t>Diffuse Large B-Cell Lymphoma</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rPr>
              <a:t>7:00 PM – 9:00 PM ET</a:t>
            </a:r>
          </a:p>
        </p:txBody>
      </p:sp>
    </p:spTree>
    <p:custDataLst>
      <p:tags r:id="rId1"/>
    </p:custDataLst>
    <p:extLst>
      <p:ext uri="{BB962C8B-B14F-4D97-AF65-F5344CB8AC3E}">
        <p14:creationId xmlns:p14="http://schemas.microsoft.com/office/powerpoint/2010/main" val="4026378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1A50A60-0538-F04C-9DE6-B9CBDE295B80}"/>
              </a:ext>
            </a:extLst>
          </p:cNvPr>
          <p:cNvSpPr txBox="1">
            <a:spLocks/>
          </p:cNvSpPr>
          <p:nvPr/>
        </p:nvSpPr>
        <p:spPr>
          <a:xfrm>
            <a:off x="609600" y="2037960"/>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Antibody-Drug Conjugates for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Metastatic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Tuesday, December 9,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8:30 PM CT</a:t>
            </a:r>
          </a:p>
        </p:txBody>
      </p:sp>
      <p:sp>
        <p:nvSpPr>
          <p:cNvPr id="9" name="Content Placeholder 2">
            <a:extLst>
              <a:ext uri="{FF2B5EF4-FFF2-40B4-BE49-F238E27FC236}">
                <a16:creationId xmlns:a16="http://schemas.microsoft.com/office/drawing/2014/main" id="{68AF4723-C565-534A-B1E7-B0F8734F4142}"/>
              </a:ext>
            </a:extLst>
          </p:cNvPr>
          <p:cNvSpPr txBox="1">
            <a:spLocks/>
          </p:cNvSpPr>
          <p:nvPr/>
        </p:nvSpPr>
        <p:spPr>
          <a:xfrm>
            <a:off x="6256001" y="2054284"/>
            <a:ext cx="5364480" cy="2053711"/>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HER2-Positive Breast Cancer</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Wednesday, December 10,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
        <p:nvSpPr>
          <p:cNvPr id="6" name="Rectangle 4"/>
          <p:cNvSpPr>
            <a:spLocks noGrp="1" noChangeArrowheads="1"/>
          </p:cNvSpPr>
          <p:nvPr>
            <p:ph type="title"/>
          </p:nvPr>
        </p:nvSpPr>
        <p:spPr>
          <a:xfrm>
            <a:off x="0" y="55049"/>
            <a:ext cx="12192000" cy="1200732"/>
          </a:xfrm>
        </p:spPr>
        <p:txBody>
          <a:bodyPr wrap="square" anchor="ctr">
            <a:noAutofit/>
          </a:bodyPr>
          <a:lstStyle/>
          <a:p>
            <a:pPr>
              <a:lnSpc>
                <a:spcPts val="3920"/>
              </a:lnSpc>
            </a:pPr>
            <a:r>
              <a:rPr lang="en-US" sz="3600" dirty="0">
                <a:latin typeface="Calibri" panose="020F0502020204030204" pitchFamily="34" charset="0"/>
                <a:cs typeface="Calibri" panose="020F0502020204030204" pitchFamily="34" charset="0"/>
              </a:rPr>
              <a:t>Cases from the Community: Investigators Discuss the </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Optimal Management of Breast Cancer</a:t>
            </a:r>
            <a:endParaRPr lang="en-US" sz="3200" dirty="0">
              <a:latin typeface="Calibri" panose="020F0502020204030204" pitchFamily="34" charset="0"/>
              <a:cs typeface="Calibri" panose="020F0502020204030204" pitchFamily="34" charset="0"/>
            </a:endParaRPr>
          </a:p>
        </p:txBody>
      </p:sp>
      <p:sp>
        <p:nvSpPr>
          <p:cNvPr id="10" name="Text Box 3">
            <a:extLst>
              <a:ext uri="{FF2B5EF4-FFF2-40B4-BE49-F238E27FC236}">
                <a16:creationId xmlns:a16="http://schemas.microsoft.com/office/drawing/2014/main" id="{E006CF50-83EC-FF4F-BB8C-DFFFD4C341B3}"/>
              </a:ext>
            </a:extLst>
          </p:cNvPr>
          <p:cNvSpPr txBox="1">
            <a:spLocks noChangeArrowheads="1"/>
          </p:cNvSpPr>
          <p:nvPr/>
        </p:nvSpPr>
        <p:spPr bwMode="auto">
          <a:xfrm>
            <a:off x="3320930" y="5869333"/>
            <a:ext cx="558062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40"/>
              </a:lnSpc>
              <a:spcBef>
                <a:spcPct val="0"/>
              </a:spcBef>
              <a:spcAft>
                <a:spcPts val="0"/>
              </a:spcAft>
              <a:buClr>
                <a:srgbClr val="000000"/>
              </a:buClr>
              <a:buSzPct val="80000"/>
              <a:buFont typeface="Wingdings" charset="2"/>
              <a:buNone/>
              <a:tabLst/>
              <a:defRPr/>
            </a:pPr>
            <a:r>
              <a:rPr kumimoji="0" lang="en-US" altLang="x-none" sz="30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0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2940"/>
              </a:lnSpc>
              <a:spcBef>
                <a:spcPct val="0"/>
              </a:spcBef>
              <a:spcAft>
                <a:spcPts val="0"/>
              </a:spcAft>
              <a:buClr>
                <a:srgbClr val="000000"/>
              </a:buClr>
              <a:buSzPct val="80000"/>
              <a:buFontTx/>
              <a:buNone/>
              <a:tabLst/>
              <a:defRPr/>
            </a:pPr>
            <a:r>
              <a:rPr kumimoji="0" lang="en-US" altLang="x-none" sz="30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8" name="Rectangle 4">
            <a:extLst>
              <a:ext uri="{FF2B5EF4-FFF2-40B4-BE49-F238E27FC236}">
                <a16:creationId xmlns:a16="http://schemas.microsoft.com/office/drawing/2014/main" id="{639C84C1-FAAB-FE41-9281-0BAC85AEB38F}"/>
              </a:ext>
            </a:extLst>
          </p:cNvPr>
          <p:cNvSpPr txBox="1">
            <a:spLocks noChangeArrowheads="1"/>
          </p:cNvSpPr>
          <p:nvPr/>
        </p:nvSpPr>
        <p:spPr bwMode="auto">
          <a:xfrm>
            <a:off x="0" y="1142060"/>
            <a:ext cx="12192000" cy="63587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3-Part CME Satellite Symposium Series</a:t>
            </a:r>
            <a:endParaRPr kumimoji="0" lang="en-US" sz="2800" b="1" i="0" u="none" strike="noStrike" kern="0" cap="none" spc="0" normalizeH="0" baseline="0" noProof="0" dirty="0">
              <a:ln>
                <a:noFill/>
              </a:ln>
              <a:solidFill>
                <a:srgbClr val="3333FF"/>
              </a:solidFill>
              <a:effectLst/>
              <a:uLnTx/>
              <a:uFillTx/>
              <a:latin typeface="Calibri" panose="020F0502020204030204" pitchFamily="34" charset="0"/>
              <a:ea typeface="MS PGothic" pitchFamily="34" charset="-128"/>
              <a:cs typeface="Calibri" panose="020F0502020204030204" pitchFamily="34" charset="0"/>
            </a:endParaRPr>
          </a:p>
        </p:txBody>
      </p:sp>
      <p:sp>
        <p:nvSpPr>
          <p:cNvPr id="2" name="Content Placeholder 2">
            <a:extLst>
              <a:ext uri="{FF2B5EF4-FFF2-40B4-BE49-F238E27FC236}">
                <a16:creationId xmlns:a16="http://schemas.microsoft.com/office/drawing/2014/main" id="{2F15AD6B-BEFA-AED8-3BD7-FAA21047E981}"/>
              </a:ext>
            </a:extLst>
          </p:cNvPr>
          <p:cNvSpPr txBox="1">
            <a:spLocks/>
          </p:cNvSpPr>
          <p:nvPr/>
        </p:nvSpPr>
        <p:spPr>
          <a:xfrm>
            <a:off x="3505200" y="4189300"/>
            <a:ext cx="5212080" cy="1710976"/>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3100" b="1" i="0" u="none" strike="noStrike" kern="0" cap="none" spc="0" normalizeH="0" baseline="0" noProof="0" dirty="0">
                <a:ln>
                  <a:noFill/>
                </a:ln>
                <a:solidFill>
                  <a:srgbClr val="0331FF"/>
                </a:solidFill>
                <a:effectLst/>
                <a:uLnTx/>
                <a:uFillTx/>
                <a:latin typeface="Calibri" charset="0"/>
                <a:ea typeface="MS PGothic" pitchFamily="34" charset="-128"/>
              </a:rPr>
              <a:t>Endocrine-Based Therapy</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Thursday, December 11, 2025</a:t>
            </a:r>
          </a:p>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r>
              <a:rPr kumimoji="0" lang="en-US" sz="2700" b="1" i="0" u="none" strike="noStrike" kern="0" cap="none" spc="0" normalizeH="0" baseline="0" noProof="0" dirty="0">
                <a:ln>
                  <a:noFill/>
                </a:ln>
                <a:solidFill>
                  <a:srgbClr val="015593"/>
                </a:solidFill>
                <a:effectLst/>
                <a:uLnTx/>
                <a:uFillTx/>
                <a:latin typeface="Calibri" charset="0"/>
                <a:ea typeface="MS PGothic" pitchFamily="34" charset="-128"/>
              </a:rPr>
              <a:t>7:00 PM – 9:00 PM CT</a:t>
            </a:r>
          </a:p>
        </p:txBody>
      </p:sp>
    </p:spTree>
    <p:custDataLst>
      <p:tags r:id="rId1"/>
    </p:custDataLst>
    <p:extLst>
      <p:ext uri="{BB962C8B-B14F-4D97-AF65-F5344CB8AC3E}">
        <p14:creationId xmlns:p14="http://schemas.microsoft.com/office/powerpoint/2010/main" val="2684259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388065"/>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26623"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85795" y="2213772"/>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Two Series</a:t>
            </a: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0" y="1476072"/>
            <a:ext cx="12268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November 2025 to April 2026</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0" y="601919"/>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34963" y="2990607"/>
            <a:ext cx="5943600" cy="1590520"/>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6600056" y="2990607"/>
            <a:ext cx="5433824" cy="1590521"/>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Novel Therapies for Patients with Diffuse 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4934977"/>
            <a:ext cx="9395855" cy="1735316"/>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Tree>
    <p:custDataLst>
      <p:tags r:id="rId1"/>
    </p:custDataLst>
    <p:extLst>
      <p:ext uri="{BB962C8B-B14F-4D97-AF65-F5344CB8AC3E}">
        <p14:creationId xmlns:p14="http://schemas.microsoft.com/office/powerpoint/2010/main" val="811445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BDEFD-8524-F1C3-291B-A7962DD69A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4CB864-DC06-1860-F6F8-81ABA92BA465}"/>
              </a:ext>
            </a:extLst>
          </p:cNvPr>
          <p:cNvSpPr>
            <a:spLocks noGrp="1"/>
          </p:cNvSpPr>
          <p:nvPr>
            <p:ph type="title"/>
          </p:nvPr>
        </p:nvSpPr>
        <p:spPr>
          <a:xfrm>
            <a:off x="527050" y="19108"/>
            <a:ext cx="10744203" cy="1143000"/>
          </a:xfrm>
        </p:spPr>
        <p:txBody>
          <a:bodyPr/>
          <a:lstStyle/>
          <a:p>
            <a:pPr algn="l"/>
            <a:r>
              <a:rPr lang="en-US" sz="3200" dirty="0"/>
              <a:t>RTP Content Distribution Platform</a:t>
            </a:r>
            <a:br>
              <a:rPr lang="en-US" sz="3200" dirty="0"/>
            </a:br>
            <a:r>
              <a:rPr lang="en-US" sz="3200" dirty="0"/>
              <a:t>9-28-24 to 9-28-25</a:t>
            </a:r>
          </a:p>
        </p:txBody>
      </p:sp>
      <p:sp>
        <p:nvSpPr>
          <p:cNvPr id="7" name="Rounded Rectangle 6">
            <a:extLst>
              <a:ext uri="{FF2B5EF4-FFF2-40B4-BE49-F238E27FC236}">
                <a16:creationId xmlns:a16="http://schemas.microsoft.com/office/drawing/2014/main" id="{5F257237-B0B5-DF88-15C3-453BEF6AF35E}"/>
              </a:ext>
            </a:extLst>
          </p:cNvPr>
          <p:cNvSpPr/>
          <p:nvPr/>
        </p:nvSpPr>
        <p:spPr bwMode="auto">
          <a:xfrm>
            <a:off x="8165980" y="192559"/>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8" name="TextBox 7">
            <a:extLst>
              <a:ext uri="{FF2B5EF4-FFF2-40B4-BE49-F238E27FC236}">
                <a16:creationId xmlns:a16="http://schemas.microsoft.com/office/drawing/2014/main" id="{BE82A004-79BF-4F0F-0557-01FCEBE39C88}"/>
              </a:ext>
            </a:extLst>
          </p:cNvPr>
          <p:cNvSpPr txBox="1"/>
          <p:nvPr/>
        </p:nvSpPr>
        <p:spPr>
          <a:xfrm>
            <a:off x="8165980" y="192559"/>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Podcast</a:t>
            </a:r>
          </a:p>
        </p:txBody>
      </p:sp>
      <p:sp>
        <p:nvSpPr>
          <p:cNvPr id="9" name="Rounded Rectangle 8">
            <a:extLst>
              <a:ext uri="{FF2B5EF4-FFF2-40B4-BE49-F238E27FC236}">
                <a16:creationId xmlns:a16="http://schemas.microsoft.com/office/drawing/2014/main" id="{1863490E-640C-3F4F-BFC5-44A67CEF2579}"/>
              </a:ext>
            </a:extLst>
          </p:cNvPr>
          <p:cNvSpPr/>
          <p:nvPr/>
        </p:nvSpPr>
        <p:spPr bwMode="auto">
          <a:xfrm>
            <a:off x="8165980" y="1021820"/>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0" name="TextBox 9">
            <a:extLst>
              <a:ext uri="{FF2B5EF4-FFF2-40B4-BE49-F238E27FC236}">
                <a16:creationId xmlns:a16="http://schemas.microsoft.com/office/drawing/2014/main" id="{BE9A0017-DFC4-C272-BF40-EE8C81F74C7B}"/>
              </a:ext>
            </a:extLst>
          </p:cNvPr>
          <p:cNvSpPr txBox="1"/>
          <p:nvPr/>
        </p:nvSpPr>
        <p:spPr>
          <a:xfrm>
            <a:off x="8165980" y="1021820"/>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Streaming Platforms </a:t>
            </a:r>
            <a:b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br>
            <a:r>
              <a:rPr kumimoji="0" lang="en-US" sz="2000" b="0"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(YouTube, Spotify)</a:t>
            </a:r>
          </a:p>
        </p:txBody>
      </p:sp>
      <p:sp>
        <p:nvSpPr>
          <p:cNvPr id="11" name="Rounded Rectangle 10">
            <a:extLst>
              <a:ext uri="{FF2B5EF4-FFF2-40B4-BE49-F238E27FC236}">
                <a16:creationId xmlns:a16="http://schemas.microsoft.com/office/drawing/2014/main" id="{5777A8B2-307A-982A-2B4C-1D645723CF6D}"/>
              </a:ext>
            </a:extLst>
          </p:cNvPr>
          <p:cNvSpPr/>
          <p:nvPr/>
        </p:nvSpPr>
        <p:spPr bwMode="auto">
          <a:xfrm>
            <a:off x="8165980" y="1851081"/>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2" name="TextBox 11">
            <a:extLst>
              <a:ext uri="{FF2B5EF4-FFF2-40B4-BE49-F238E27FC236}">
                <a16:creationId xmlns:a16="http://schemas.microsoft.com/office/drawing/2014/main" id="{FEB9161D-BA06-2F98-A6C8-961ACD571374}"/>
              </a:ext>
            </a:extLst>
          </p:cNvPr>
          <p:cNvSpPr txBox="1"/>
          <p:nvPr/>
        </p:nvSpPr>
        <p:spPr>
          <a:xfrm>
            <a:off x="8165980" y="1851081"/>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Email</a:t>
            </a:r>
          </a:p>
        </p:txBody>
      </p:sp>
      <p:sp>
        <p:nvSpPr>
          <p:cNvPr id="13" name="Rounded Rectangle 12">
            <a:extLst>
              <a:ext uri="{FF2B5EF4-FFF2-40B4-BE49-F238E27FC236}">
                <a16:creationId xmlns:a16="http://schemas.microsoft.com/office/drawing/2014/main" id="{3B90B564-0C86-6196-AEE2-EF1BEE56852A}"/>
              </a:ext>
            </a:extLst>
          </p:cNvPr>
          <p:cNvSpPr/>
          <p:nvPr/>
        </p:nvSpPr>
        <p:spPr bwMode="auto">
          <a:xfrm>
            <a:off x="8165980" y="2680342"/>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4" name="TextBox 13">
            <a:extLst>
              <a:ext uri="{FF2B5EF4-FFF2-40B4-BE49-F238E27FC236}">
                <a16:creationId xmlns:a16="http://schemas.microsoft.com/office/drawing/2014/main" id="{10BF6DDA-8C16-8A51-7D61-B216F03C343A}"/>
              </a:ext>
            </a:extLst>
          </p:cNvPr>
          <p:cNvSpPr txBox="1"/>
          <p:nvPr/>
        </p:nvSpPr>
        <p:spPr>
          <a:xfrm>
            <a:off x="8165980" y="2680342"/>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Social Media</a:t>
            </a:r>
          </a:p>
        </p:txBody>
      </p:sp>
      <p:sp>
        <p:nvSpPr>
          <p:cNvPr id="15" name="Rounded Rectangle 14">
            <a:extLst>
              <a:ext uri="{FF2B5EF4-FFF2-40B4-BE49-F238E27FC236}">
                <a16:creationId xmlns:a16="http://schemas.microsoft.com/office/drawing/2014/main" id="{DE607CBB-72B9-6460-47B5-E9C2D50F18CD}"/>
              </a:ext>
            </a:extLst>
          </p:cNvPr>
          <p:cNvSpPr/>
          <p:nvPr/>
        </p:nvSpPr>
        <p:spPr bwMode="auto">
          <a:xfrm>
            <a:off x="8165980" y="3509603"/>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6" name="TextBox 15">
            <a:extLst>
              <a:ext uri="{FF2B5EF4-FFF2-40B4-BE49-F238E27FC236}">
                <a16:creationId xmlns:a16="http://schemas.microsoft.com/office/drawing/2014/main" id="{6A1C98E4-E6B2-877C-5AD7-15BBC81D1BA7}"/>
              </a:ext>
            </a:extLst>
          </p:cNvPr>
          <p:cNvSpPr txBox="1"/>
          <p:nvPr/>
        </p:nvSpPr>
        <p:spPr>
          <a:xfrm>
            <a:off x="8165980" y="3509603"/>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App</a:t>
            </a:r>
          </a:p>
        </p:txBody>
      </p:sp>
      <p:sp>
        <p:nvSpPr>
          <p:cNvPr id="17" name="Rounded Rectangle 16">
            <a:extLst>
              <a:ext uri="{FF2B5EF4-FFF2-40B4-BE49-F238E27FC236}">
                <a16:creationId xmlns:a16="http://schemas.microsoft.com/office/drawing/2014/main" id="{F784BAC0-366A-8673-F886-25E8BC200457}"/>
              </a:ext>
            </a:extLst>
          </p:cNvPr>
          <p:cNvSpPr/>
          <p:nvPr/>
        </p:nvSpPr>
        <p:spPr bwMode="auto">
          <a:xfrm>
            <a:off x="8165980" y="4338864"/>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18" name="TextBox 17">
            <a:extLst>
              <a:ext uri="{FF2B5EF4-FFF2-40B4-BE49-F238E27FC236}">
                <a16:creationId xmlns:a16="http://schemas.microsoft.com/office/drawing/2014/main" id="{0C25DEB5-EDFB-7DEA-978D-DEA6E86D2901}"/>
              </a:ext>
            </a:extLst>
          </p:cNvPr>
          <p:cNvSpPr txBox="1"/>
          <p:nvPr/>
        </p:nvSpPr>
        <p:spPr>
          <a:xfrm>
            <a:off x="8165980" y="4338864"/>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Website</a:t>
            </a:r>
          </a:p>
        </p:txBody>
      </p:sp>
      <p:cxnSp>
        <p:nvCxnSpPr>
          <p:cNvPr id="21" name="Straight Arrow Connector 20">
            <a:extLst>
              <a:ext uri="{FF2B5EF4-FFF2-40B4-BE49-F238E27FC236}">
                <a16:creationId xmlns:a16="http://schemas.microsoft.com/office/drawing/2014/main" id="{B3C8D2E3-D563-9B48-8003-D52AC5083144}"/>
              </a:ext>
            </a:extLst>
          </p:cNvPr>
          <p:cNvCxnSpPr>
            <a:cxnSpLocks/>
          </p:cNvCxnSpPr>
          <p:nvPr/>
        </p:nvCxnSpPr>
        <p:spPr bwMode="auto">
          <a:xfrm flipV="1">
            <a:off x="5056174" y="1387580"/>
            <a:ext cx="2967063" cy="1866157"/>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3" name="Straight Arrow Connector 22">
            <a:extLst>
              <a:ext uri="{FF2B5EF4-FFF2-40B4-BE49-F238E27FC236}">
                <a16:creationId xmlns:a16="http://schemas.microsoft.com/office/drawing/2014/main" id="{8F0DD8BD-9ED9-2C9F-055E-1572245094E6}"/>
              </a:ext>
            </a:extLst>
          </p:cNvPr>
          <p:cNvCxnSpPr>
            <a:cxnSpLocks/>
          </p:cNvCxnSpPr>
          <p:nvPr/>
        </p:nvCxnSpPr>
        <p:spPr bwMode="auto">
          <a:xfrm>
            <a:off x="5056174" y="4019735"/>
            <a:ext cx="2967063" cy="1497240"/>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5" name="Straight Arrow Connector 24">
            <a:extLst>
              <a:ext uri="{FF2B5EF4-FFF2-40B4-BE49-F238E27FC236}">
                <a16:creationId xmlns:a16="http://schemas.microsoft.com/office/drawing/2014/main" id="{17B89FDD-FB0A-6507-1A42-C20E5170DFE3}"/>
              </a:ext>
            </a:extLst>
          </p:cNvPr>
          <p:cNvCxnSpPr>
            <a:cxnSpLocks/>
          </p:cNvCxnSpPr>
          <p:nvPr/>
        </p:nvCxnSpPr>
        <p:spPr bwMode="auto">
          <a:xfrm>
            <a:off x="5056174" y="3872281"/>
            <a:ext cx="2967063" cy="832343"/>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6" name="Straight Arrow Connector 25">
            <a:extLst>
              <a:ext uri="{FF2B5EF4-FFF2-40B4-BE49-F238E27FC236}">
                <a16:creationId xmlns:a16="http://schemas.microsoft.com/office/drawing/2014/main" id="{E963AD28-4D8E-ACD9-B45F-45E323506FCF}"/>
              </a:ext>
            </a:extLst>
          </p:cNvPr>
          <p:cNvCxnSpPr>
            <a:cxnSpLocks/>
          </p:cNvCxnSpPr>
          <p:nvPr/>
        </p:nvCxnSpPr>
        <p:spPr bwMode="auto">
          <a:xfrm flipV="1">
            <a:off x="5056174" y="2255899"/>
            <a:ext cx="2967063" cy="1138998"/>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7" name="Straight Arrow Connector 26">
            <a:extLst>
              <a:ext uri="{FF2B5EF4-FFF2-40B4-BE49-F238E27FC236}">
                <a16:creationId xmlns:a16="http://schemas.microsoft.com/office/drawing/2014/main" id="{A9A999A3-7BF9-6826-A4DD-15B0CD184A76}"/>
              </a:ext>
            </a:extLst>
          </p:cNvPr>
          <p:cNvCxnSpPr>
            <a:cxnSpLocks/>
          </p:cNvCxnSpPr>
          <p:nvPr/>
        </p:nvCxnSpPr>
        <p:spPr bwMode="auto">
          <a:xfrm flipV="1">
            <a:off x="5056174" y="3046102"/>
            <a:ext cx="2967063" cy="489955"/>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31" name="Straight Arrow Connector 30">
            <a:extLst>
              <a:ext uri="{FF2B5EF4-FFF2-40B4-BE49-F238E27FC236}">
                <a16:creationId xmlns:a16="http://schemas.microsoft.com/office/drawing/2014/main" id="{8F1D6EC7-4534-3D87-D93C-2D3A22BFDDCA}"/>
              </a:ext>
            </a:extLst>
          </p:cNvPr>
          <p:cNvCxnSpPr>
            <a:cxnSpLocks/>
          </p:cNvCxnSpPr>
          <p:nvPr/>
        </p:nvCxnSpPr>
        <p:spPr bwMode="auto">
          <a:xfrm>
            <a:off x="5056174" y="3683511"/>
            <a:ext cx="2967063" cy="207829"/>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sp>
        <p:nvSpPr>
          <p:cNvPr id="2" name="Rounded Rectangle 1">
            <a:extLst>
              <a:ext uri="{FF2B5EF4-FFF2-40B4-BE49-F238E27FC236}">
                <a16:creationId xmlns:a16="http://schemas.microsoft.com/office/drawing/2014/main" id="{E0D4EDB0-B013-1D39-F5B8-FB10C286AE56}"/>
              </a:ext>
            </a:extLst>
          </p:cNvPr>
          <p:cNvSpPr/>
          <p:nvPr/>
        </p:nvSpPr>
        <p:spPr bwMode="auto">
          <a:xfrm>
            <a:off x="8165980" y="5151215"/>
            <a:ext cx="2468880" cy="731520"/>
          </a:xfrm>
          <a:prstGeom prst="round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6" name="TextBox 5">
            <a:extLst>
              <a:ext uri="{FF2B5EF4-FFF2-40B4-BE49-F238E27FC236}">
                <a16:creationId xmlns:a16="http://schemas.microsoft.com/office/drawing/2014/main" id="{CEE84499-29B9-F66E-3BF6-28F78FF72038}"/>
              </a:ext>
            </a:extLst>
          </p:cNvPr>
          <p:cNvSpPr txBox="1"/>
          <p:nvPr/>
        </p:nvSpPr>
        <p:spPr>
          <a:xfrm>
            <a:off x="8165980" y="5151215"/>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Text Messages</a:t>
            </a:r>
          </a:p>
        </p:txBody>
      </p:sp>
      <p:sp>
        <p:nvSpPr>
          <p:cNvPr id="19" name="Rounded Rectangle 18">
            <a:extLst>
              <a:ext uri="{FF2B5EF4-FFF2-40B4-BE49-F238E27FC236}">
                <a16:creationId xmlns:a16="http://schemas.microsoft.com/office/drawing/2014/main" id="{AB11B8BD-3050-2B9C-56E7-38A60EF76423}"/>
              </a:ext>
            </a:extLst>
          </p:cNvPr>
          <p:cNvSpPr/>
          <p:nvPr/>
        </p:nvSpPr>
        <p:spPr bwMode="auto">
          <a:xfrm>
            <a:off x="8165980" y="5997386"/>
            <a:ext cx="2468880" cy="731520"/>
          </a:xfrm>
          <a:prstGeom prst="roundRect">
            <a:avLst/>
          </a:prstGeom>
          <a:solidFill>
            <a:srgbClr val="76D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cs typeface="+mn-cs"/>
            </a:endParaRPr>
          </a:p>
        </p:txBody>
      </p:sp>
      <p:sp>
        <p:nvSpPr>
          <p:cNvPr id="20" name="TextBox 19">
            <a:extLst>
              <a:ext uri="{FF2B5EF4-FFF2-40B4-BE49-F238E27FC236}">
                <a16:creationId xmlns:a16="http://schemas.microsoft.com/office/drawing/2014/main" id="{6B4BDA54-1821-4C0D-270F-8002B168D7B8}"/>
              </a:ext>
            </a:extLst>
          </p:cNvPr>
          <p:cNvSpPr txBox="1"/>
          <p:nvPr/>
        </p:nvSpPr>
        <p:spPr>
          <a:xfrm>
            <a:off x="8165980" y="5997386"/>
            <a:ext cx="2468880" cy="731520"/>
          </a:xfrm>
          <a:prstGeom prst="rect">
            <a:avLst/>
          </a:prstGeom>
          <a:noFill/>
        </p:spPr>
        <p:txBody>
          <a:bodyPr wrap="square" lIns="91440" tIns="91440" rIns="91440" bIns="91440" rtlCol="0" anchor="ctr" anchorCtr="0">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panose="020F0502020204030204" pitchFamily="34" charset="0"/>
                <a:ea typeface="MS PGothic" charset="0"/>
                <a:cs typeface="Calibri" panose="020F0502020204030204" pitchFamily="34" charset="0"/>
              </a:rPr>
              <a:t>QR Code Cards</a:t>
            </a:r>
          </a:p>
        </p:txBody>
      </p:sp>
      <p:cxnSp>
        <p:nvCxnSpPr>
          <p:cNvPr id="22" name="Straight Arrow Connector 21">
            <a:extLst>
              <a:ext uri="{FF2B5EF4-FFF2-40B4-BE49-F238E27FC236}">
                <a16:creationId xmlns:a16="http://schemas.microsoft.com/office/drawing/2014/main" id="{130F723A-CFA1-DB5C-DB67-D904B3324FAA}"/>
              </a:ext>
            </a:extLst>
          </p:cNvPr>
          <p:cNvCxnSpPr>
            <a:cxnSpLocks/>
          </p:cNvCxnSpPr>
          <p:nvPr/>
        </p:nvCxnSpPr>
        <p:spPr bwMode="auto">
          <a:xfrm flipV="1">
            <a:off x="5056174" y="590608"/>
            <a:ext cx="2967063" cy="2437749"/>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cxnSp>
        <p:nvCxnSpPr>
          <p:cNvPr id="24" name="Straight Arrow Connector 23">
            <a:extLst>
              <a:ext uri="{FF2B5EF4-FFF2-40B4-BE49-F238E27FC236}">
                <a16:creationId xmlns:a16="http://schemas.microsoft.com/office/drawing/2014/main" id="{81CB83D4-A7CB-E5FF-FF73-15E99309BF78}"/>
              </a:ext>
            </a:extLst>
          </p:cNvPr>
          <p:cNvCxnSpPr>
            <a:cxnSpLocks/>
          </p:cNvCxnSpPr>
          <p:nvPr/>
        </p:nvCxnSpPr>
        <p:spPr bwMode="auto">
          <a:xfrm>
            <a:off x="5056174" y="4225797"/>
            <a:ext cx="2967063" cy="2137349"/>
          </a:xfrm>
          <a:prstGeom prst="straightConnector1">
            <a:avLst/>
          </a:prstGeom>
          <a:solidFill>
            <a:srgbClr val="FFFF00"/>
          </a:solidFill>
          <a:ln w="44450" cap="flat" cmpd="sng" algn="ctr">
            <a:solidFill>
              <a:schemeClr val="tx1"/>
            </a:solidFill>
            <a:prstDash val="solid"/>
            <a:round/>
            <a:headEnd type="none" w="med" len="med"/>
            <a:tailEnd type="triangle" w="lg" len="lg"/>
          </a:ln>
          <a:effectLst/>
        </p:spPr>
      </p:cxnSp>
      <p:graphicFrame>
        <p:nvGraphicFramePr>
          <p:cNvPr id="30" name="Table 7">
            <a:extLst>
              <a:ext uri="{FF2B5EF4-FFF2-40B4-BE49-F238E27FC236}">
                <a16:creationId xmlns:a16="http://schemas.microsoft.com/office/drawing/2014/main" id="{58E44303-6100-9723-1A28-5F84929E7B20}"/>
              </a:ext>
            </a:extLst>
          </p:cNvPr>
          <p:cNvGraphicFramePr>
            <a:graphicFrameLocks/>
          </p:cNvGraphicFramePr>
          <p:nvPr/>
        </p:nvGraphicFramePr>
        <p:xfrm>
          <a:off x="436937" y="1737831"/>
          <a:ext cx="4440043" cy="3519943"/>
        </p:xfrm>
        <a:graphic>
          <a:graphicData uri="http://schemas.openxmlformats.org/drawingml/2006/table">
            <a:tbl>
              <a:tblPr firstRow="1" bandRow="1">
                <a:tableStyleId>{21E4AEA4-8DFA-4A89-87EB-49C32662AFE0}</a:tableStyleId>
              </a:tblPr>
              <a:tblGrid>
                <a:gridCol w="2044965">
                  <a:extLst>
                    <a:ext uri="{9D8B030D-6E8A-4147-A177-3AD203B41FA5}">
                      <a16:colId xmlns:a16="http://schemas.microsoft.com/office/drawing/2014/main" val="2701083839"/>
                    </a:ext>
                  </a:extLst>
                </a:gridCol>
                <a:gridCol w="1109348">
                  <a:extLst>
                    <a:ext uri="{9D8B030D-6E8A-4147-A177-3AD203B41FA5}">
                      <a16:colId xmlns:a16="http://schemas.microsoft.com/office/drawing/2014/main" val="908599085"/>
                    </a:ext>
                  </a:extLst>
                </a:gridCol>
                <a:gridCol w="1285730">
                  <a:extLst>
                    <a:ext uri="{9D8B030D-6E8A-4147-A177-3AD203B41FA5}">
                      <a16:colId xmlns:a16="http://schemas.microsoft.com/office/drawing/2014/main" val="668150650"/>
                    </a:ext>
                  </a:extLst>
                </a:gridCol>
              </a:tblGrid>
              <a:tr h="502849">
                <a:tc>
                  <a:txBody>
                    <a:bodyPr/>
                    <a:lstStyle/>
                    <a:p>
                      <a:endParaRPr lang="en-US" sz="24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b="1" dirty="0">
                          <a:solidFill>
                            <a:schemeClr val="bg1"/>
                          </a:solidFill>
                        </a:rPr>
                        <a:t>Year</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US" sz="2400" b="1">
                          <a:solidFill>
                            <a:schemeClr val="bg1"/>
                          </a:solidFill>
                        </a:rPr>
                        <a:t>Month</a:t>
                      </a:r>
                      <a:endParaRPr lang="en-US" sz="2400" b="1" dirty="0">
                        <a:solidFill>
                          <a:schemeClr val="bg1"/>
                        </a:solidFill>
                      </a:endParaRP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3403725133"/>
                  </a:ext>
                </a:extLst>
              </a:tr>
              <a:tr h="502849">
                <a:tc>
                  <a:txBody>
                    <a:bodyPr/>
                    <a:lstStyle/>
                    <a:p>
                      <a:r>
                        <a:rPr lang="en-US" sz="2400" dirty="0"/>
                        <a:t>Total (hours)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280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6156766"/>
                  </a:ext>
                </a:extLst>
              </a:tr>
              <a:tr h="502849">
                <a:tc>
                  <a:txBody>
                    <a:bodyPr/>
                    <a:lstStyle/>
                    <a:p>
                      <a:r>
                        <a:rPr lang="en-US" sz="2400" dirty="0"/>
                        <a:t>Recordings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93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4155477"/>
                  </a:ext>
                </a:extLst>
              </a:tr>
              <a:tr h="502849">
                <a:tc>
                  <a:txBody>
                    <a:bodyPr/>
                    <a:lstStyle/>
                    <a:p>
                      <a:r>
                        <a:rPr lang="en-US" sz="2400" dirty="0"/>
                        <a:t>Webinars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064124632"/>
                  </a:ext>
                </a:extLst>
              </a:tr>
              <a:tr h="502849">
                <a:tc>
                  <a:txBody>
                    <a:bodyPr/>
                    <a:lstStyle/>
                    <a:p>
                      <a:r>
                        <a:rPr lang="en-US" sz="2400" dirty="0"/>
                        <a:t>Cases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52819540"/>
                  </a:ext>
                </a:extLst>
              </a:tr>
              <a:tr h="502849">
                <a:tc>
                  <a:txBody>
                    <a:bodyPr/>
                    <a:lstStyle/>
                    <a:p>
                      <a:r>
                        <a:rPr lang="en-US" sz="2400" dirty="0"/>
                        <a:t>Meetings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84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tc>
                  <a:txBody>
                    <a:bodyPr/>
                    <a:lstStyle/>
                    <a:p>
                      <a:pPr algn="ctr"/>
                      <a:r>
                        <a:rPr lang="en-US" sz="2400" dirty="0"/>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ECF2"/>
                    </a:solidFill>
                  </a:tcPr>
                </a:tc>
                <a:extLst>
                  <a:ext uri="{0D108BD9-81ED-4DB2-BD59-A6C34878D82A}">
                    <a16:rowId xmlns:a16="http://schemas.microsoft.com/office/drawing/2014/main" val="168405085"/>
                  </a:ext>
                </a:extLst>
              </a:tr>
              <a:tr h="502849">
                <a:tc>
                  <a:txBody>
                    <a:bodyPr/>
                    <a:lstStyle/>
                    <a:p>
                      <a:r>
                        <a:rPr lang="en-US" sz="2400" dirty="0">
                          <a:solidFill>
                            <a:schemeClr val="bg1"/>
                          </a:solidFill>
                        </a:rPr>
                        <a:t>Final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tc>
                  <a:txBody>
                    <a:bodyPr/>
                    <a:lstStyle/>
                    <a:p>
                      <a:pPr algn="ctr"/>
                      <a:r>
                        <a:rPr lang="en-US" sz="2400" dirty="0">
                          <a:solidFill>
                            <a:schemeClr val="bg1"/>
                          </a:solidFill>
                        </a:rPr>
                        <a:t>218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tc>
                  <a:txBody>
                    <a:bodyPr/>
                    <a:lstStyle/>
                    <a:p>
                      <a:pPr algn="ctr"/>
                      <a:r>
                        <a:rPr lang="en-US" sz="2400" dirty="0">
                          <a:solidFill>
                            <a:schemeClr val="bg1"/>
                          </a:solidFill>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6FF"/>
                    </a:solidFill>
                  </a:tcPr>
                </a:tc>
                <a:extLst>
                  <a:ext uri="{0D108BD9-81ED-4DB2-BD59-A6C34878D82A}">
                    <a16:rowId xmlns:a16="http://schemas.microsoft.com/office/drawing/2014/main" val="159863312"/>
                  </a:ext>
                </a:extLst>
              </a:tr>
            </a:tbl>
          </a:graphicData>
        </a:graphic>
      </p:graphicFrame>
    </p:spTree>
    <p:extLst>
      <p:ext uri="{BB962C8B-B14F-4D97-AF65-F5344CB8AC3E}">
        <p14:creationId xmlns:p14="http://schemas.microsoft.com/office/powerpoint/2010/main" val="2299757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50FCD-F6B7-E1A8-5B7D-DC2DD5F5FCF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B200517-0814-DC43-1292-A6F29AFD0F34}"/>
              </a:ext>
            </a:extLst>
          </p:cNvPr>
          <p:cNvSpPr>
            <a:spLocks noGrp="1" noChangeArrowheads="1"/>
          </p:cNvSpPr>
          <p:nvPr>
            <p:ph type="title"/>
          </p:nvPr>
        </p:nvSpPr>
        <p:spPr>
          <a:xfrm>
            <a:off x="-26623" y="453590"/>
            <a:ext cx="12192000" cy="1143000"/>
          </a:xfrm>
        </p:spPr>
        <p:txBody>
          <a:bodyPr wrap="square" anchor="ctr">
            <a:noAutofit/>
          </a:bodyPr>
          <a:lstStyle/>
          <a:p>
            <a:r>
              <a:rPr lang="en-US" sz="3400" dirty="0"/>
              <a:t>What Clinicians Want to Know: First-Line and Maintenance </a:t>
            </a:r>
            <a:br>
              <a:rPr lang="en-US" sz="3400" dirty="0"/>
            </a:br>
            <a:r>
              <a:rPr lang="en-US" sz="3400" dirty="0"/>
              <a:t>Therapy for Patients with Extensive-Stage Small Cell Lung Cancer</a:t>
            </a:r>
          </a:p>
        </p:txBody>
      </p:sp>
      <p:sp>
        <p:nvSpPr>
          <p:cNvPr id="12" name="Text Box 3">
            <a:extLst>
              <a:ext uri="{FF2B5EF4-FFF2-40B4-BE49-F238E27FC236}">
                <a16:creationId xmlns:a16="http://schemas.microsoft.com/office/drawing/2014/main" id="{9546BA72-0DF3-DECC-953A-FC5D9DE468D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DC5B8833-1821-D258-3712-2B7399B45446}"/>
              </a:ext>
            </a:extLst>
          </p:cNvPr>
          <p:cNvSpPr txBox="1">
            <a:spLocks noChangeArrowheads="1"/>
          </p:cNvSpPr>
          <p:nvPr/>
        </p:nvSpPr>
        <p:spPr bwMode="auto">
          <a:xfrm>
            <a:off x="4647392" y="3886200"/>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1F693F8-2E51-36A6-7A2D-954F444B17FD}"/>
              </a:ext>
            </a:extLst>
          </p:cNvPr>
          <p:cNvSpPr txBox="1">
            <a:spLocks noChangeArrowheads="1"/>
          </p:cNvSpPr>
          <p:nvPr/>
        </p:nvSpPr>
        <p:spPr bwMode="auto">
          <a:xfrm>
            <a:off x="0" y="264950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November 11, 2025</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D0CDBC0-C839-D229-43F8-3F4728B4D7F3}"/>
              </a:ext>
            </a:extLst>
          </p:cNvPr>
          <p:cNvSpPr txBox="1">
            <a:spLocks noChangeArrowheads="1"/>
          </p:cNvSpPr>
          <p:nvPr/>
        </p:nvSpPr>
        <p:spPr bwMode="auto">
          <a:xfrm>
            <a:off x="0" y="165951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CME/MOC-Accredited Live Webinar</a:t>
            </a:r>
          </a:p>
        </p:txBody>
      </p:sp>
      <p:sp>
        <p:nvSpPr>
          <p:cNvPr id="9" name="Text Box 6">
            <a:extLst>
              <a:ext uri="{FF2B5EF4-FFF2-40B4-BE49-F238E27FC236}">
                <a16:creationId xmlns:a16="http://schemas.microsoft.com/office/drawing/2014/main" id="{60945C33-36BB-5F5D-45C1-EEE0569D0C27}"/>
              </a:ext>
            </a:extLst>
          </p:cNvPr>
          <p:cNvSpPr txBox="1">
            <a:spLocks noChangeArrowheads="1"/>
          </p:cNvSpPr>
          <p:nvPr/>
        </p:nvSpPr>
        <p:spPr bwMode="auto">
          <a:xfrm>
            <a:off x="152400" y="4492089"/>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Luis Paz-Ares,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Misty Dawn Shields, MD, PhD</a:t>
            </a:r>
          </a:p>
        </p:txBody>
      </p:sp>
    </p:spTree>
    <p:custDataLst>
      <p:tags r:id="rId1"/>
    </p:custDataLst>
    <p:extLst>
      <p:ext uri="{BB962C8B-B14F-4D97-AF65-F5344CB8AC3E}">
        <p14:creationId xmlns:p14="http://schemas.microsoft.com/office/powerpoint/2010/main" val="2465526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Paz-Ares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extLst>
              <p:ext uri="{D42A27DB-BD31-4B8C-83A1-F6EECF244321}">
                <p14:modId xmlns:p14="http://schemas.microsoft.com/office/powerpoint/2010/main" val="2734639511"/>
              </p:ext>
            </p:extLst>
          </p:nvPr>
        </p:nvGraphicFramePr>
        <p:xfrm>
          <a:off x="1991544" y="1844824"/>
          <a:ext cx="8568952" cy="3528392"/>
        </p:xfrm>
        <a:graphic>
          <a:graphicData uri="http://schemas.openxmlformats.org/drawingml/2006/table">
            <a:tbl>
              <a:tblPr firstRow="1" bandRow="1">
                <a:tableStyleId>{F2DE63D5-997A-4646-A377-4702673A728D}</a:tableStyleId>
              </a:tblPr>
              <a:tblGrid>
                <a:gridCol w="2542760">
                  <a:extLst>
                    <a:ext uri="{9D8B030D-6E8A-4147-A177-3AD203B41FA5}">
                      <a16:colId xmlns:a16="http://schemas.microsoft.com/office/drawing/2014/main" val="20000"/>
                    </a:ext>
                  </a:extLst>
                </a:gridCol>
                <a:gridCol w="6026192">
                  <a:extLst>
                    <a:ext uri="{9D8B030D-6E8A-4147-A177-3AD203B41FA5}">
                      <a16:colId xmlns:a16="http://schemas.microsoft.com/office/drawing/2014/main" val="2117869244"/>
                    </a:ext>
                  </a:extLst>
                </a:gridCol>
              </a:tblGrid>
              <a:tr h="762320">
                <a:tc>
                  <a:txBody>
                    <a:bodyPr/>
                    <a:lstStyle/>
                    <a:p>
                      <a:pPr algn="l"/>
                      <a:r>
                        <a:rPr lang="en-US" sz="16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b="0" dirty="0">
                          <a:solidFill>
                            <a:schemeClr val="tx1"/>
                          </a:solidFill>
                        </a:rPr>
                        <a:t>AstraZeneca Pharmaceuticals LP, Bristol Myers Squibb, MSD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77618">
                <a:tc>
                  <a:txBody>
                    <a:bodyPr/>
                    <a:lstStyle/>
                    <a:p>
                      <a:pPr algn="l"/>
                      <a:r>
                        <a:rPr lang="en-US" sz="1600" b="1" dirty="0">
                          <a:solidFill>
                            <a:schemeClr val="tx1"/>
                          </a:solidFill>
                        </a:rPr>
                        <a:t>Founder and Board Member</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b="0" dirty="0">
                          <a:solidFill>
                            <a:schemeClr val="tx1"/>
                          </a:solidFill>
                        </a:rPr>
                        <a:t>Altum Sequencing, </a:t>
                      </a:r>
                      <a:r>
                        <a:rPr lang="en-US" sz="1600" b="0" dirty="0" err="1">
                          <a:solidFill>
                            <a:schemeClr val="tx1"/>
                          </a:solidFill>
                        </a:rPr>
                        <a:t>STAb</a:t>
                      </a:r>
                      <a:r>
                        <a:rPr lang="en-US" sz="1600" b="0" dirty="0">
                          <a:solidFill>
                            <a:schemeClr val="tx1"/>
                          </a:solidFill>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2088454">
                <a:tc>
                  <a:txBody>
                    <a:bodyPr/>
                    <a:lstStyle/>
                    <a:p>
                      <a:pPr algn="l"/>
                      <a:r>
                        <a:rPr lang="en-US" sz="16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b="0" dirty="0">
                          <a:solidFill>
                            <a:schemeClr val="tx1"/>
                          </a:solidFill>
                        </a:rPr>
                        <a:t>AbbVie Inc, Amgen Inc, AstraZeneca Pharmaceuticals LP, Bayer HealthCare Pharmaceuticals, </a:t>
                      </a:r>
                      <a:r>
                        <a:rPr lang="en-US" sz="1600" b="0" dirty="0" err="1">
                          <a:solidFill>
                            <a:schemeClr val="tx1"/>
                          </a:solidFill>
                        </a:rPr>
                        <a:t>BeOne</a:t>
                      </a:r>
                      <a:r>
                        <a:rPr lang="en-US" sz="1600" b="0" dirty="0">
                          <a:solidFill>
                            <a:schemeClr val="tx1"/>
                          </a:solidFill>
                        </a:rPr>
                        <a:t>, BioNTech SE, Boehringer Ingelheim Pharmaceuticals Inc, Bristol Myers Squibb, Daiichi Sankyo Inc, Genmab US Inc, Ipsen Biopharmaceuticals Inc, Janssen Biotech Inc, Jazz Pharmaceuticals Inc, Johnson &amp; Johnson, Lilly, Merck, Mirati Therapeutics Inc, Moderna, MSD, Novartis, Pfizer Inc, PharmaMar, </a:t>
                      </a:r>
                      <a:r>
                        <a:rPr lang="en-US" sz="1600" b="0" dirty="0" err="1">
                          <a:solidFill>
                            <a:schemeClr val="tx1"/>
                          </a:solidFill>
                        </a:rPr>
                        <a:t>RayzeBio</a:t>
                      </a:r>
                      <a:r>
                        <a:rPr lang="en-US" sz="1600" b="0" dirty="0">
                          <a:solidFill>
                            <a:schemeClr val="tx1"/>
                          </a:solidFill>
                        </a:rPr>
                        <a:t> Inc, Regeneron Pharmaceuticals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8123028"/>
                  </a:ext>
                </a:extLst>
              </a:tr>
            </a:tbl>
          </a:graphicData>
        </a:graphic>
      </p:graphicFrame>
    </p:spTree>
    <p:custDataLst>
      <p:tags r:id="rId1"/>
    </p:custDataLst>
    <p:extLst>
      <p:ext uri="{BB962C8B-B14F-4D97-AF65-F5344CB8AC3E}">
        <p14:creationId xmlns:p14="http://schemas.microsoft.com/office/powerpoint/2010/main" val="23228392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Shields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extLst>
              <p:ext uri="{D42A27DB-BD31-4B8C-83A1-F6EECF244321}">
                <p14:modId xmlns:p14="http://schemas.microsoft.com/office/powerpoint/2010/main" val="2510793512"/>
              </p:ext>
            </p:extLst>
          </p:nvPr>
        </p:nvGraphicFramePr>
        <p:xfrm>
          <a:off x="1370474" y="2348880"/>
          <a:ext cx="9451050" cy="1224136"/>
        </p:xfrm>
        <a:graphic>
          <a:graphicData uri="http://schemas.openxmlformats.org/drawingml/2006/table">
            <a:tbl>
              <a:tblPr firstRow="1" bandRow="1">
                <a:tableStyleId>{F2DE63D5-997A-4646-A377-4702673A728D}</a:tableStyleId>
              </a:tblPr>
              <a:tblGrid>
                <a:gridCol w="2738876">
                  <a:extLst>
                    <a:ext uri="{9D8B030D-6E8A-4147-A177-3AD203B41FA5}">
                      <a16:colId xmlns:a16="http://schemas.microsoft.com/office/drawing/2014/main" val="20000"/>
                    </a:ext>
                  </a:extLst>
                </a:gridCol>
                <a:gridCol w="6712174">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Steering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478504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2331156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Black Diamond Therapeutics Inc, Blueprint Medicines, Boehringer Ingelheim Pharmaceuticals Inc, Bristol Myers Squibb,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Hologic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Pfizer Inc, Pharmacyclics LLC, an AbbVie Company, Puma Biotechnology Inc, Regeneron Pharmaceuticals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5055351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532290" cy="1323951"/>
          </a:xfrm>
        </p:spPr>
        <p:txBody>
          <a:bodyPr/>
          <a:lstStyle/>
          <a:p>
            <a:pPr marL="98425" indent="0">
              <a:buNone/>
            </a:pPr>
            <a:r>
              <a:rPr lang="en-US" sz="2500" b="0" dirty="0">
                <a:solidFill>
                  <a:schemeClr val="tx1"/>
                </a:solidFill>
              </a:rPr>
              <a:t>This activity is supported by educational grants from Genentech, a member of the Roche Group, and Jazz Pharmaceuticals Inc.</a:t>
            </a:r>
          </a:p>
        </p:txBody>
      </p:sp>
      <p:sp>
        <p:nvSpPr>
          <p:cNvPr id="4" name="Title 1">
            <a:extLst>
              <a:ext uri="{FF2B5EF4-FFF2-40B4-BE49-F238E27FC236}">
                <a16:creationId xmlns:a16="http://schemas.microsoft.com/office/drawing/2014/main" id="{1F6875F1-59FE-254D-A8FE-1316270A7DC6}"/>
              </a:ext>
            </a:extLst>
          </p:cNvPr>
          <p:cNvSpPr txBox="1">
            <a:spLocks/>
          </p:cNvSpPr>
          <p:nvPr/>
        </p:nvSpPr>
        <p:spPr bwMode="auto">
          <a:xfrm>
            <a:off x="912286" y="3251348"/>
            <a:ext cx="10532291"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80DDE065-FB06-F943-98BC-99AF1283D66B}"/>
              </a:ext>
            </a:extLst>
          </p:cNvPr>
          <p:cNvSpPr txBox="1">
            <a:spLocks/>
          </p:cNvSpPr>
          <p:nvPr/>
        </p:nvSpPr>
        <p:spPr bwMode="auto">
          <a:xfrm>
            <a:off x="1051640" y="4581128"/>
            <a:ext cx="10512305" cy="151216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F321-8A05-2D36-16A5-82D9EEFBA17B}"/>
              </a:ext>
            </a:extLst>
          </p:cNvPr>
          <p:cNvSpPr>
            <a:spLocks noGrp="1"/>
          </p:cNvSpPr>
          <p:nvPr>
            <p:ph type="title"/>
          </p:nvPr>
        </p:nvSpPr>
        <p:spPr>
          <a:xfrm>
            <a:off x="912286" y="2550405"/>
            <a:ext cx="10358967" cy="1143000"/>
          </a:xfrm>
        </p:spPr>
        <p:txBody>
          <a:bodyPr/>
          <a:lstStyle/>
          <a:p>
            <a:pPr>
              <a:lnSpc>
                <a:spcPct val="100000"/>
              </a:lnSpc>
            </a:pPr>
            <a:r>
              <a:rPr lang="en-US" sz="3600" dirty="0"/>
              <a:t>What Clinicians Want to Know:</a:t>
            </a:r>
            <a:br>
              <a:rPr lang="en-US" sz="3600" dirty="0"/>
            </a:br>
            <a:r>
              <a:rPr lang="en-US" sz="3600" dirty="0"/>
              <a:t>First-Line and Maintenance Therapy for </a:t>
            </a:r>
            <a:br>
              <a:rPr lang="en-US" sz="3600" dirty="0"/>
            </a:br>
            <a:r>
              <a:rPr lang="en-US" sz="3600" dirty="0"/>
              <a:t>Patients with Extensive-Stage Small Cell Lung Cancer</a:t>
            </a:r>
            <a:br>
              <a:rPr lang="en-US" sz="3600" dirty="0"/>
            </a:br>
            <a:br>
              <a:rPr lang="en-US" sz="3600" dirty="0"/>
            </a:br>
            <a:br>
              <a:rPr lang="en-US" sz="3600" dirty="0"/>
            </a:br>
            <a:r>
              <a:rPr lang="en-US" sz="3600" dirty="0"/>
              <a:t>Survey of 50 US-Based General Medical Oncologists</a:t>
            </a:r>
            <a:br>
              <a:rPr lang="en-US" sz="3600" dirty="0"/>
            </a:br>
            <a:r>
              <a:rPr lang="en-US" sz="3600" dirty="0"/>
              <a:t>November 1-10, 2025</a:t>
            </a:r>
            <a:br>
              <a:rPr lang="en-US" sz="3600" dirty="0"/>
            </a:br>
            <a:endParaRPr lang="en-US" sz="3600" dirty="0"/>
          </a:p>
        </p:txBody>
      </p:sp>
    </p:spTree>
    <p:extLst>
      <p:ext uri="{BB962C8B-B14F-4D97-AF65-F5344CB8AC3E}">
        <p14:creationId xmlns:p14="http://schemas.microsoft.com/office/powerpoint/2010/main" val="287279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7468" y="12192"/>
            <a:ext cx="9577064" cy="1268760"/>
          </a:xfrm>
        </p:spPr>
        <p:txBody>
          <a:bodyPr>
            <a:normAutofit/>
          </a:bodyPr>
          <a:lstStyle/>
          <a:p>
            <a:r>
              <a:rPr lang="en-US" sz="2800" dirty="0">
                <a:solidFill>
                  <a:srgbClr val="0432FF"/>
                </a:solidFill>
              </a:rPr>
              <a:t>Up-Front Treatment of Extensive-Stage Small Cell Lung Cancer</a:t>
            </a:r>
          </a:p>
        </p:txBody>
      </p:sp>
      <p:sp>
        <p:nvSpPr>
          <p:cNvPr id="6" name="Content Placeholder 5"/>
          <p:cNvSpPr>
            <a:spLocks noGrp="1"/>
          </p:cNvSpPr>
          <p:nvPr>
            <p:ph idx="1"/>
          </p:nvPr>
        </p:nvSpPr>
        <p:spPr>
          <a:xfrm>
            <a:off x="1260018" y="1772816"/>
            <a:ext cx="9732526" cy="4727456"/>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Tail on the Curve?</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First-Line Chemoimmunotherapy</a:t>
            </a: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Maintenance </a:t>
            </a:r>
            <a:r>
              <a:rPr lang="en-US" sz="2400" dirty="0"/>
              <a:t>Lurbinectedin</a:t>
            </a:r>
          </a:p>
          <a:p>
            <a:pPr marL="98425" indent="0">
              <a:lnSpc>
                <a:spcPct val="100000"/>
              </a:lnSpc>
              <a:spcBef>
                <a:spcPts val="2400"/>
              </a:spcBef>
              <a:spcAft>
                <a:spcPts val="0"/>
              </a:spcAft>
              <a:buNone/>
            </a:pPr>
            <a:r>
              <a:rPr lang="en-US" sz="2400" dirty="0">
                <a:solidFill>
                  <a:schemeClr val="accent2"/>
                </a:solidFill>
              </a:rPr>
              <a:t>Module 3: </a:t>
            </a:r>
            <a:r>
              <a:rPr lang="en-US" sz="2400" dirty="0">
                <a:solidFill>
                  <a:schemeClr val="tx1"/>
                </a:solidFill>
              </a:rPr>
              <a:t>Second-Line Treatment, </a:t>
            </a:r>
            <a:r>
              <a:rPr lang="en-US" sz="2400" dirty="0" err="1">
                <a:solidFill>
                  <a:schemeClr val="tx1"/>
                </a:solidFill>
              </a:rPr>
              <a:t>Tarlatamab</a:t>
            </a:r>
            <a:endParaRPr lang="en-US" sz="240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Ongoing Research</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Tree>
    <p:custDataLst>
      <p:tags r:id="rId1"/>
    </p:custDataLst>
    <p:extLst>
      <p:ext uri="{BB962C8B-B14F-4D97-AF65-F5344CB8AC3E}">
        <p14:creationId xmlns:p14="http://schemas.microsoft.com/office/powerpoint/2010/main" val="4287664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6BC53-6961-A6A2-C3E1-07F315EE036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91B2151-5BB1-D889-E857-8CD3C1D0C38B}"/>
              </a:ext>
            </a:extLst>
          </p:cNvPr>
          <p:cNvSpPr/>
          <p:nvPr/>
        </p:nvSpPr>
        <p:spPr bwMode="auto">
          <a:xfrm>
            <a:off x="767408" y="1700808"/>
            <a:ext cx="10873208"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8F740788-2D1A-09D4-F273-0C85B465222B}"/>
              </a:ext>
            </a:extLst>
          </p:cNvPr>
          <p:cNvSpPr>
            <a:spLocks noGrp="1"/>
          </p:cNvSpPr>
          <p:nvPr>
            <p:ph type="title"/>
          </p:nvPr>
        </p:nvSpPr>
        <p:spPr>
          <a:xfrm>
            <a:off x="1307468" y="12192"/>
            <a:ext cx="9577064" cy="1268760"/>
          </a:xfrm>
        </p:spPr>
        <p:txBody>
          <a:bodyPr>
            <a:normAutofit/>
          </a:bodyPr>
          <a:lstStyle/>
          <a:p>
            <a:r>
              <a:rPr lang="en-US" sz="2800" dirty="0">
                <a:solidFill>
                  <a:srgbClr val="0432FF"/>
                </a:solidFill>
              </a:rPr>
              <a:t>Up-Front Treatment of Extensive-Stage Small Cell Lung Cancer</a:t>
            </a:r>
          </a:p>
        </p:txBody>
      </p:sp>
      <p:sp>
        <p:nvSpPr>
          <p:cNvPr id="6" name="Content Placeholder 5">
            <a:extLst>
              <a:ext uri="{FF2B5EF4-FFF2-40B4-BE49-F238E27FC236}">
                <a16:creationId xmlns:a16="http://schemas.microsoft.com/office/drawing/2014/main" id="{0DE5805A-ED96-7407-8495-41921947EC3F}"/>
              </a:ext>
            </a:extLst>
          </p:cNvPr>
          <p:cNvSpPr>
            <a:spLocks noGrp="1"/>
          </p:cNvSpPr>
          <p:nvPr>
            <p:ph idx="1"/>
          </p:nvPr>
        </p:nvSpPr>
        <p:spPr>
          <a:xfrm>
            <a:off x="1260018" y="1772816"/>
            <a:ext cx="9732526" cy="4727456"/>
          </a:xfrm>
        </p:spPr>
        <p:txBody>
          <a:bodyPr/>
          <a:lstStyle/>
          <a:p>
            <a:pPr marL="98425" indent="0">
              <a:lnSpc>
                <a:spcPct val="100000"/>
              </a:lnSpc>
              <a:spcBef>
                <a:spcPts val="2400"/>
              </a:spcBef>
              <a:spcAft>
                <a:spcPts val="0"/>
              </a:spcAft>
              <a:buNone/>
            </a:pPr>
            <a:r>
              <a:rPr lang="en-US" sz="2400" dirty="0">
                <a:solidFill>
                  <a:schemeClr val="bg1"/>
                </a:solidFill>
              </a:rPr>
              <a:t>Introduction: Tail on the Curve?</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First-Line Chemoimmunotherapy</a:t>
            </a: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Maintenance </a:t>
            </a:r>
            <a:r>
              <a:rPr lang="en-US" sz="2400" dirty="0"/>
              <a:t>Lurbinectedin</a:t>
            </a:r>
          </a:p>
          <a:p>
            <a:pPr marL="98425" indent="0">
              <a:lnSpc>
                <a:spcPct val="100000"/>
              </a:lnSpc>
              <a:spcBef>
                <a:spcPts val="2400"/>
              </a:spcBef>
              <a:spcAft>
                <a:spcPts val="0"/>
              </a:spcAft>
              <a:buNone/>
            </a:pPr>
            <a:r>
              <a:rPr lang="en-US" sz="2400" dirty="0">
                <a:solidFill>
                  <a:schemeClr val="accent2"/>
                </a:solidFill>
              </a:rPr>
              <a:t>Module 3: </a:t>
            </a:r>
            <a:r>
              <a:rPr lang="en-US" sz="2400" dirty="0">
                <a:solidFill>
                  <a:schemeClr val="tx1"/>
                </a:solidFill>
              </a:rPr>
              <a:t>Second-Line Treatment, </a:t>
            </a:r>
            <a:r>
              <a:rPr lang="en-US" sz="2400" dirty="0" err="1">
                <a:solidFill>
                  <a:schemeClr val="tx1"/>
                </a:solidFill>
              </a:rPr>
              <a:t>Tarlatamab</a:t>
            </a:r>
            <a:endParaRPr lang="en-US" sz="2400" dirty="0">
              <a:solidFill>
                <a:schemeClr val="tx1"/>
              </a:solidFill>
            </a:endParaRPr>
          </a:p>
          <a:p>
            <a:pPr marL="98425" indent="0">
              <a:lnSpc>
                <a:spcPct val="100000"/>
              </a:lnSpc>
              <a:spcBef>
                <a:spcPts val="2400"/>
              </a:spcBef>
              <a:spcAft>
                <a:spcPts val="0"/>
              </a:spcAft>
              <a:buNone/>
            </a:pPr>
            <a:r>
              <a:rPr lang="en-US" sz="2400" dirty="0">
                <a:solidFill>
                  <a:schemeClr val="accent2"/>
                </a:solidFill>
              </a:rPr>
              <a:t>Module 4: </a:t>
            </a:r>
            <a:r>
              <a:rPr lang="en-US" sz="2400" dirty="0">
                <a:solidFill>
                  <a:schemeClr val="tx1"/>
                </a:solidFill>
              </a:rPr>
              <a:t>Ongoing Research</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Tree>
    <p:custDataLst>
      <p:tags r:id="rId1"/>
    </p:custDataLst>
    <p:extLst>
      <p:ext uri="{BB962C8B-B14F-4D97-AF65-F5344CB8AC3E}">
        <p14:creationId xmlns:p14="http://schemas.microsoft.com/office/powerpoint/2010/main" val="2410220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381000" y="476672"/>
            <a:ext cx="11430000" cy="2498916"/>
          </a:xfrm>
        </p:spPr>
        <p:txBody>
          <a:bodyPr wrap="square" anchor="b">
            <a:noAutofit/>
          </a:bodyPr>
          <a:lstStyle/>
          <a:p>
            <a:pPr>
              <a:spcBef>
                <a:spcPts val="600"/>
              </a:spcBef>
            </a:pPr>
            <a:r>
              <a:rPr lang="en-US" sz="5000" dirty="0">
                <a:solidFill>
                  <a:srgbClr val="0331FF"/>
                </a:solidFill>
                <a:latin typeface="Calibri" panose="020F0502020204030204" pitchFamily="34" charset="0"/>
                <a:cs typeface="Calibri" panose="020F0502020204030204" pitchFamily="34" charset="0"/>
              </a:rPr>
              <a:t>Integrating New Advances into </a:t>
            </a:r>
            <a:br>
              <a:rPr lang="en-US" sz="5000" dirty="0">
                <a:solidFill>
                  <a:srgbClr val="0331FF"/>
                </a:solidFill>
                <a:latin typeface="Calibri" panose="020F0502020204030204" pitchFamily="34" charset="0"/>
                <a:cs typeface="Calibri" panose="020F0502020204030204" pitchFamily="34" charset="0"/>
              </a:rPr>
            </a:br>
            <a:r>
              <a:rPr lang="en-US" sz="5000" dirty="0">
                <a:solidFill>
                  <a:srgbClr val="0331FF"/>
                </a:solidFill>
                <a:latin typeface="Calibri" panose="020F0502020204030204" pitchFamily="34" charset="0"/>
                <a:cs typeface="Calibri" panose="020F0502020204030204" pitchFamily="34" charset="0"/>
              </a:rPr>
              <a:t>the Care of Patients with Cancer</a:t>
            </a:r>
            <a:br>
              <a:rPr lang="en-US" sz="4600" dirty="0">
                <a:solidFill>
                  <a:srgbClr val="0331FF"/>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A </a:t>
            </a:r>
            <a:r>
              <a:rPr lang="en-US" sz="3200" dirty="0" err="1">
                <a:solidFill>
                  <a:srgbClr val="002060"/>
                </a:solidFill>
                <a:latin typeface="Calibri" panose="020F0502020204030204" pitchFamily="34" charset="0"/>
                <a:cs typeface="Calibri" panose="020F0502020204030204" pitchFamily="34" charset="0"/>
              </a:rPr>
              <a:t>Multitumor</a:t>
            </a:r>
            <a:r>
              <a:rPr lang="en-US" sz="3200" dirty="0">
                <a:solidFill>
                  <a:srgbClr val="002060"/>
                </a:solidFill>
                <a:latin typeface="Calibri" panose="020F0502020204030204" pitchFamily="34" charset="0"/>
                <a:cs typeface="Calibri" panose="020F0502020204030204" pitchFamily="34" charset="0"/>
              </a:rPr>
              <a:t> Symposium in Partnership </a:t>
            </a:r>
            <a:br>
              <a:rPr lang="en-US" sz="3200" dirty="0">
                <a:solidFill>
                  <a:srgbClr val="002060"/>
                </a:solidFill>
                <a:latin typeface="Calibri" panose="020F0502020204030204" pitchFamily="34" charset="0"/>
                <a:cs typeface="Calibri" panose="020F0502020204030204" pitchFamily="34" charset="0"/>
              </a:rPr>
            </a:br>
            <a:r>
              <a:rPr lang="en-US" sz="3200" dirty="0">
                <a:solidFill>
                  <a:srgbClr val="002060"/>
                </a:solidFill>
                <a:latin typeface="Calibri" panose="020F0502020204030204" pitchFamily="34" charset="0"/>
                <a:cs typeface="Calibri" panose="020F0502020204030204" pitchFamily="34" charset="0"/>
              </a:rPr>
              <a:t>with the American Oncology Network</a:t>
            </a:r>
            <a:endParaRPr lang="en-US" sz="4000" b="0" i="1" dirty="0">
              <a:solidFill>
                <a:srgbClr val="015593"/>
              </a:solidFill>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A715E886-7A4D-B146-ABE9-3E74E44BADF6}"/>
              </a:ext>
            </a:extLst>
          </p:cNvPr>
          <p:cNvSpPr txBox="1">
            <a:spLocks noChangeArrowheads="1"/>
          </p:cNvSpPr>
          <p:nvPr/>
        </p:nvSpPr>
        <p:spPr bwMode="auto">
          <a:xfrm>
            <a:off x="381000" y="4028725"/>
            <a:ext cx="11430000" cy="18941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Saturday, November 8, 2025</a:t>
            </a:r>
            <a:b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10:00 AM – 3:00 PM CT</a:t>
            </a:r>
          </a:p>
        </p:txBody>
      </p:sp>
      <p:sp>
        <p:nvSpPr>
          <p:cNvPr id="2" name="Rectangle 4">
            <a:extLst>
              <a:ext uri="{FF2B5EF4-FFF2-40B4-BE49-F238E27FC236}">
                <a16:creationId xmlns:a16="http://schemas.microsoft.com/office/drawing/2014/main" id="{394659C4-11A6-4817-29D3-8B9E8A7DFF86}"/>
              </a:ext>
            </a:extLst>
          </p:cNvPr>
          <p:cNvSpPr txBox="1">
            <a:spLocks noChangeArrowheads="1"/>
          </p:cNvSpPr>
          <p:nvPr/>
        </p:nvSpPr>
        <p:spPr bwMode="auto">
          <a:xfrm>
            <a:off x="381000" y="3249251"/>
            <a:ext cx="11430000" cy="482150"/>
          </a:xfrm>
          <a:prstGeom prst="rect">
            <a:avLst/>
          </a:prstGeom>
          <a:noFill/>
          <a:ln w="9525">
            <a:noFill/>
            <a:miter lim="800000"/>
            <a:headEnd/>
            <a:tailEnd/>
          </a:ln>
        </p:spPr>
        <p:txBody>
          <a:bodyPr vert="horz" wrap="square" lIns="0" tIns="0" rIns="0" bIns="0" numCol="1" anchor="b"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ts val="600"/>
              </a:spcBef>
              <a:spcAft>
                <a:spcPct val="0"/>
              </a:spcAft>
              <a:buClr>
                <a:srgbClr val="000000"/>
              </a:buClr>
              <a:buSzPct val="45000"/>
              <a:buFont typeface="Wingdings" pitchFamily="-72" charset="2"/>
              <a:buNone/>
              <a:tabLst/>
              <a:defRPr/>
            </a:pPr>
            <a:r>
              <a:rPr kumimoji="0" lang="en-US" sz="3600" b="0" i="1" u="none" strike="noStrike" kern="0" cap="none" spc="0" normalizeH="0" baseline="0" noProof="0" dirty="0">
                <a:ln>
                  <a:noFill/>
                </a:ln>
                <a:solidFill>
                  <a:srgbClr val="015593"/>
                </a:solidFill>
                <a:effectLst/>
                <a:uLnTx/>
                <a:uFillTx/>
                <a:latin typeface="Calibri" panose="020F0502020204030204" pitchFamily="34" charset="0"/>
                <a:ea typeface="MS PGothic" pitchFamily="34" charset="-128"/>
                <a:cs typeface="Calibri" panose="020F0502020204030204" pitchFamily="34" charset="0"/>
              </a:rPr>
              <a:t>CME/MOC, NCPD and ACPE Accredited</a:t>
            </a:r>
          </a:p>
        </p:txBody>
      </p:sp>
    </p:spTree>
    <p:custDataLst>
      <p:tags r:id="rId1"/>
    </p:custDataLst>
    <p:extLst>
      <p:ext uri="{BB962C8B-B14F-4D97-AF65-F5344CB8AC3E}">
        <p14:creationId xmlns:p14="http://schemas.microsoft.com/office/powerpoint/2010/main" val="9571054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F1EA1-5C02-B9B5-BE4B-CC38054313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11929-BC8B-8CC9-7245-79FDE8941B1E}"/>
              </a:ext>
            </a:extLst>
          </p:cNvPr>
          <p:cNvSpPr>
            <a:spLocks noGrp="1"/>
          </p:cNvSpPr>
          <p:nvPr>
            <p:ph type="title"/>
          </p:nvPr>
        </p:nvSpPr>
        <p:spPr>
          <a:xfrm>
            <a:off x="912286" y="35088"/>
            <a:ext cx="10358967" cy="1050208"/>
          </a:xfrm>
        </p:spPr>
        <p:txBody>
          <a:bodyPr/>
          <a:lstStyle/>
          <a:p>
            <a:r>
              <a:rPr lang="en-US" dirty="0"/>
              <a:t>Lung Cancer Faculty</a:t>
            </a:r>
          </a:p>
        </p:txBody>
      </p:sp>
      <p:sp>
        <p:nvSpPr>
          <p:cNvPr id="9" name="Text Box 7">
            <a:extLst>
              <a:ext uri="{FF2B5EF4-FFF2-40B4-BE49-F238E27FC236}">
                <a16:creationId xmlns:a16="http://schemas.microsoft.com/office/drawing/2014/main" id="{834D06A6-B233-9E54-AAED-37AA80B92896}"/>
              </a:ext>
            </a:extLst>
          </p:cNvPr>
          <p:cNvSpPr txBox="1">
            <a:spLocks noChangeArrowheads="1"/>
          </p:cNvSpPr>
          <p:nvPr/>
        </p:nvSpPr>
        <p:spPr bwMode="auto">
          <a:xfrm>
            <a:off x="2143121" y="1085296"/>
            <a:ext cx="3592839" cy="27186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Justin F Gainor,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Center for Thoracic Cancers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of Targeted Immunotherapy in the Henri and Belinda Termeer Center for Targeted Therapies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Massachusetts General Hospital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Boston, Massachusetts</a:t>
            </a:r>
          </a:p>
        </p:txBody>
      </p:sp>
      <p:pic>
        <p:nvPicPr>
          <p:cNvPr id="17" name="Picture 16">
            <a:extLst>
              <a:ext uri="{FF2B5EF4-FFF2-40B4-BE49-F238E27FC236}">
                <a16:creationId xmlns:a16="http://schemas.microsoft.com/office/drawing/2014/main" id="{9AEFED19-DD93-4C60-087E-CF7790236B4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51384" y="1085296"/>
            <a:ext cx="1583314" cy="1583314"/>
          </a:xfrm>
          <a:prstGeom prst="rect">
            <a:avLst/>
          </a:prstGeom>
        </p:spPr>
      </p:pic>
      <p:sp>
        <p:nvSpPr>
          <p:cNvPr id="3" name="Text Box 7">
            <a:extLst>
              <a:ext uri="{FF2B5EF4-FFF2-40B4-BE49-F238E27FC236}">
                <a16:creationId xmlns:a16="http://schemas.microsoft.com/office/drawing/2014/main" id="{25CD933C-0EEB-A11A-0DB0-BC8D613919B7}"/>
              </a:ext>
            </a:extLst>
          </p:cNvPr>
          <p:cNvSpPr txBox="1">
            <a:spLocks noChangeArrowheads="1"/>
          </p:cNvSpPr>
          <p:nvPr/>
        </p:nvSpPr>
        <p:spPr bwMode="auto">
          <a:xfrm>
            <a:off x="2143121" y="4293973"/>
            <a:ext cx="3952879" cy="2053501"/>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Corey J Langer,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Director of Thoracic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Perelman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University of Pennsylvania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Philadelphia, Pennsylvania</a:t>
            </a:r>
          </a:p>
        </p:txBody>
      </p:sp>
      <p:pic>
        <p:nvPicPr>
          <p:cNvPr id="4" name="Picture 3">
            <a:extLst>
              <a:ext uri="{FF2B5EF4-FFF2-40B4-BE49-F238E27FC236}">
                <a16:creationId xmlns:a16="http://schemas.microsoft.com/office/drawing/2014/main" id="{AECA2D44-C8F9-BE88-2EC6-23FDEA3A6A7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384" y="4293973"/>
            <a:ext cx="1583314" cy="1583314"/>
          </a:xfrm>
          <a:prstGeom prst="rect">
            <a:avLst/>
          </a:prstGeom>
        </p:spPr>
      </p:pic>
      <p:sp>
        <p:nvSpPr>
          <p:cNvPr id="5" name="Text Box 7">
            <a:extLst>
              <a:ext uri="{FF2B5EF4-FFF2-40B4-BE49-F238E27FC236}">
                <a16:creationId xmlns:a16="http://schemas.microsoft.com/office/drawing/2014/main" id="{EB27F0A0-2741-E6ED-A3BB-FB214417901F}"/>
              </a:ext>
            </a:extLst>
          </p:cNvPr>
          <p:cNvSpPr txBox="1">
            <a:spLocks noChangeArrowheads="1"/>
          </p:cNvSpPr>
          <p:nvPr/>
        </p:nvSpPr>
        <p:spPr bwMode="auto">
          <a:xfrm>
            <a:off x="7853613" y="1085296"/>
            <a:ext cx="4147043" cy="27186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Misty Dawn Shields,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Assistant Professor of Clinical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Indiana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Adjunct Assistant Professor of Medical </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 Molecular Genetics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Associate Member, Experimental and Developmental Therapeutics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Department of Medicine, Division of Hematology/Oncology, Thoracic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Indiana University Melvin and Bren Simon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Indianapolis, Indiana</a:t>
            </a:r>
          </a:p>
        </p:txBody>
      </p:sp>
      <p:pic>
        <p:nvPicPr>
          <p:cNvPr id="6" name="Picture 5">
            <a:extLst>
              <a:ext uri="{FF2B5EF4-FFF2-40B4-BE49-F238E27FC236}">
                <a16:creationId xmlns:a16="http://schemas.microsoft.com/office/drawing/2014/main" id="{BAC755F9-9B80-784B-CF72-39C8EB677F4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61876" y="1085296"/>
            <a:ext cx="1583314" cy="1583314"/>
          </a:xfrm>
          <a:prstGeom prst="rect">
            <a:avLst/>
          </a:prstGeom>
        </p:spPr>
      </p:pic>
      <p:sp>
        <p:nvSpPr>
          <p:cNvPr id="8" name="Text Box 7">
            <a:extLst>
              <a:ext uri="{FF2B5EF4-FFF2-40B4-BE49-F238E27FC236}">
                <a16:creationId xmlns:a16="http://schemas.microsoft.com/office/drawing/2014/main" id="{AA157C37-BF39-4D9B-6F15-08B14CA622B8}"/>
              </a:ext>
            </a:extLst>
          </p:cNvPr>
          <p:cNvSpPr txBox="1">
            <a:spLocks noChangeArrowheads="1"/>
          </p:cNvSpPr>
          <p:nvPr/>
        </p:nvSpPr>
        <p:spPr bwMode="auto">
          <a:xfrm>
            <a:off x="7853613" y="4612800"/>
            <a:ext cx="3426063" cy="1645919"/>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S PGothic" charset="0"/>
              </a:rPr>
              <a:t>Stephen "Fred" Divers,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Chief Medical Officer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American Oncology Network</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S PGothic" charset="0"/>
              </a:rPr>
              <a:t>Hot Springs, Arkansas</a:t>
            </a:r>
          </a:p>
        </p:txBody>
      </p:sp>
      <p:pic>
        <p:nvPicPr>
          <p:cNvPr id="10" name="Picture 9">
            <a:extLst>
              <a:ext uri="{FF2B5EF4-FFF2-40B4-BE49-F238E27FC236}">
                <a16:creationId xmlns:a16="http://schemas.microsoft.com/office/drawing/2014/main" id="{EE862233-430C-746C-23A1-1D8B47E0AC8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61876" y="4612800"/>
            <a:ext cx="1583314" cy="1583314"/>
          </a:xfrm>
          <a:prstGeom prst="rect">
            <a:avLst/>
          </a:prstGeom>
        </p:spPr>
      </p:pic>
    </p:spTree>
    <p:custDataLst>
      <p:tags r:id="rId1"/>
    </p:custDataLst>
    <p:extLst>
      <p:ext uri="{BB962C8B-B14F-4D97-AF65-F5344CB8AC3E}">
        <p14:creationId xmlns:p14="http://schemas.microsoft.com/office/powerpoint/2010/main" val="26347484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wearing headphones and sitting in front of a microphone&#10;&#10;AI-generated content may be incorrect.">
            <a:extLst>
              <a:ext uri="{FF2B5EF4-FFF2-40B4-BE49-F238E27FC236}">
                <a16:creationId xmlns:a16="http://schemas.microsoft.com/office/drawing/2014/main" id="{CBBA24C2-D730-99A7-49D7-BFD17F89D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52" y="260648"/>
            <a:ext cx="7772400" cy="4371975"/>
          </a:xfrm>
          <a:prstGeom prst="rect">
            <a:avLst/>
          </a:prstGeom>
          <a:ln w="50800">
            <a:solidFill>
              <a:schemeClr val="bg1"/>
            </a:solidFill>
            <a:miter lim="800000"/>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83E27D5-D86A-C911-7184-B2C7B92AE4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96944" y="3573016"/>
            <a:ext cx="5544616" cy="3118847"/>
          </a:xfrm>
          <a:prstGeom prst="rect">
            <a:avLst/>
          </a:prstGeom>
          <a:ln w="50800">
            <a:solidFill>
              <a:schemeClr val="bg1"/>
            </a:solid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471646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CuadroTexto"/>
          <p:cNvSpPr txBox="1"/>
          <p:nvPr/>
        </p:nvSpPr>
        <p:spPr>
          <a:xfrm>
            <a:off x="431371" y="140469"/>
            <a:ext cx="1138956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Calibri" panose="020F0502020204030204"/>
                <a:ea typeface="+mn-ea"/>
                <a:cs typeface="+mn-cs"/>
              </a:rPr>
              <a:t>Pivotal Trials of ICIs in ES SCLC – Long term outcome</a:t>
            </a:r>
          </a:p>
        </p:txBody>
      </p:sp>
      <p:pic>
        <p:nvPicPr>
          <p:cNvPr id="3" name="Imagen 2">
            <a:extLst>
              <a:ext uri="{FF2B5EF4-FFF2-40B4-BE49-F238E27FC236}">
                <a16:creationId xmlns:a16="http://schemas.microsoft.com/office/drawing/2014/main" id="{7995588F-5525-7FE5-297C-94DA3520120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8269" r="6673" b="1100"/>
          <a:stretch/>
        </p:blipFill>
        <p:spPr>
          <a:xfrm>
            <a:off x="579120" y="932572"/>
            <a:ext cx="11023600" cy="5114937"/>
          </a:xfrm>
          <a:prstGeom prst="rect">
            <a:avLst/>
          </a:prstGeom>
        </p:spPr>
      </p:pic>
      <p:sp>
        <p:nvSpPr>
          <p:cNvPr id="6" name="Rectángulo 5">
            <a:extLst>
              <a:ext uri="{FF2B5EF4-FFF2-40B4-BE49-F238E27FC236}">
                <a16:creationId xmlns:a16="http://schemas.microsoft.com/office/drawing/2014/main" id="{7DCEC489-8F99-09F9-ABE2-7B9F5824AEF9}"/>
              </a:ext>
            </a:extLst>
          </p:cNvPr>
          <p:cNvSpPr/>
          <p:nvPr/>
        </p:nvSpPr>
        <p:spPr>
          <a:xfrm>
            <a:off x="10982960" y="5284921"/>
            <a:ext cx="629920" cy="7625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DD8C1BA9-B113-14D8-03D1-59FE52E83347}"/>
              </a:ext>
            </a:extLst>
          </p:cNvPr>
          <p:cNvSpPr txBox="1"/>
          <p:nvPr/>
        </p:nvSpPr>
        <p:spPr>
          <a:xfrm>
            <a:off x="0" y="6519446"/>
            <a:ext cx="2600199"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Courtesy of Corey J Langer, MD</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47731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64CCF-2BC6-2B4F-D826-676D2C13308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E7D6A76-7214-82B0-6858-F8DB292DB2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618498" y="226599"/>
            <a:ext cx="2955004" cy="6404802"/>
          </a:xfrm>
          <a:prstGeom prst="rect">
            <a:avLst/>
          </a:prstGeom>
          <a:ln w="50800">
            <a:no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4584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Research To Practice CME Planning Committee Members, </a:t>
            </a:r>
            <a:br>
              <a:rPr lang="en-US" dirty="0"/>
            </a:br>
            <a:r>
              <a:rPr lang="en-US" dirty="0"/>
              <a:t>Staff and Reviewers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772816"/>
            <a:ext cx="10512305" cy="4442250"/>
          </a:xfrm>
        </p:spPr>
        <p:txBody>
          <a:bodyPr/>
          <a:lstStyle/>
          <a:p>
            <a:pPr marL="98425" indent="0">
              <a:buNone/>
            </a:pPr>
            <a:r>
              <a:rPr lang="en-US" sz="2500" b="0" dirty="0">
                <a:solidFill>
                  <a:schemeClr val="tx1"/>
                </a:solidFill>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0954392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780A8-7B3F-CCF8-F74D-C386885BB9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AEF83A-7FE7-FC18-0F59-0AA8A5F42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368" y="476672"/>
            <a:ext cx="11397254" cy="5400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1843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AEEB8-0720-8F11-C1E8-2612952BA6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98426-D5B5-CA95-AE96-35DB84ABCA17}"/>
              </a:ext>
            </a:extLst>
          </p:cNvPr>
          <p:cNvSpPr>
            <a:spLocks noGrp="1"/>
          </p:cNvSpPr>
          <p:nvPr>
            <p:ph type="title"/>
          </p:nvPr>
        </p:nvSpPr>
        <p:spPr/>
        <p:txBody>
          <a:bodyPr/>
          <a:lstStyle/>
          <a:p>
            <a:pPr algn="l"/>
            <a:r>
              <a:rPr lang="en-US" dirty="0"/>
              <a:t>Phase III IMpower133 Trial: Primary Progression-Free Survival with Atezolizumab/Carboplatin/Etoposide (ITT Population)</a:t>
            </a:r>
          </a:p>
        </p:txBody>
      </p:sp>
      <p:sp>
        <p:nvSpPr>
          <p:cNvPr id="5" name="TextBox 4">
            <a:extLst>
              <a:ext uri="{FF2B5EF4-FFF2-40B4-BE49-F238E27FC236}">
                <a16:creationId xmlns:a16="http://schemas.microsoft.com/office/drawing/2014/main" id="{02E01B65-633B-D1EA-3B87-4B69D9D89F96}"/>
              </a:ext>
            </a:extLst>
          </p:cNvPr>
          <p:cNvSpPr txBox="1"/>
          <p:nvPr/>
        </p:nvSpPr>
        <p:spPr>
          <a:xfrm>
            <a:off x="0" y="6519446"/>
            <a:ext cx="491089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Horn L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N Engl J Med</a:t>
            </a:r>
            <a:r>
              <a:rPr kumimoji="0" lang="en-US" sz="1500" b="0" i="0" u="none" strike="noStrike" kern="1200" cap="none" spc="0" normalizeH="0" baseline="0" noProof="0" dirty="0">
                <a:ln>
                  <a:noFill/>
                </a:ln>
                <a:solidFill>
                  <a:srgbClr val="000000"/>
                </a:solidFill>
                <a:effectLst/>
                <a:uLnTx/>
                <a:uFillTx/>
                <a:latin typeface="Calibri"/>
                <a:ea typeface="+mn-ea"/>
                <a:cs typeface="+mn-cs"/>
              </a:rPr>
              <a:t> 2018 December 6;379(23):2220-9.</a:t>
            </a:r>
          </a:p>
        </p:txBody>
      </p:sp>
      <p:pic>
        <p:nvPicPr>
          <p:cNvPr id="11266" name="Picture 2">
            <a:extLst>
              <a:ext uri="{FF2B5EF4-FFF2-40B4-BE49-F238E27FC236}">
                <a16:creationId xmlns:a16="http://schemas.microsoft.com/office/drawing/2014/main" id="{E5146A20-4219-4CCA-0151-27370FE9B0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25" t="34827" r="1822" b="40012"/>
          <a:stretch>
            <a:fillRect/>
          </a:stretch>
        </p:blipFill>
        <p:spPr bwMode="auto">
          <a:xfrm>
            <a:off x="398200" y="1370013"/>
            <a:ext cx="11387137" cy="47836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7FA39F-CC1A-FFAB-4F5D-EED9AF489C15}"/>
              </a:ext>
            </a:extLst>
          </p:cNvPr>
          <p:cNvSpPr txBox="1"/>
          <p:nvPr/>
        </p:nvSpPr>
        <p:spPr>
          <a:xfrm>
            <a:off x="407963" y="6167754"/>
            <a:ext cx="1945148"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ITT = intention to treat</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1761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research&#10;&#10;AI-generated content may be incorrect.">
            <a:extLst>
              <a:ext uri="{FF2B5EF4-FFF2-40B4-BE49-F238E27FC236}">
                <a16:creationId xmlns:a16="http://schemas.microsoft.com/office/drawing/2014/main" id="{FC51701F-9F5C-9548-D643-654C51AD6B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552" y="387804"/>
            <a:ext cx="5406571" cy="3041196"/>
          </a:xfrm>
          <a:prstGeom prst="rect">
            <a:avLst/>
          </a:prstGeom>
          <a:effectLst>
            <a:outerShdw blurRad="50800" dist="38100" dir="2700000" algn="tl" rotWithShape="0">
              <a:prstClr val="black">
                <a:alpha val="40000"/>
              </a:prstClr>
            </a:outerShdw>
          </a:effectLst>
        </p:spPr>
      </p:pic>
      <p:pic>
        <p:nvPicPr>
          <p:cNvPr id="3" name="Picture 2" descr="A screenshot of a medical research&#10;&#10;AI-generated content may be incorrect.">
            <a:extLst>
              <a:ext uri="{FF2B5EF4-FFF2-40B4-BE49-F238E27FC236}">
                <a16:creationId xmlns:a16="http://schemas.microsoft.com/office/drawing/2014/main" id="{7B6524E0-0159-463D-D30D-1FAA09248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999" y="3091542"/>
            <a:ext cx="5863002" cy="34834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7909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19D08-5955-51C7-284C-A3373C4B2039}"/>
              </a:ext>
            </a:extLst>
          </p:cNvPr>
          <p:cNvSpPr>
            <a:spLocks noGrp="1"/>
          </p:cNvSpPr>
          <p:nvPr>
            <p:ph type="title"/>
          </p:nvPr>
        </p:nvSpPr>
        <p:spPr/>
        <p:txBody>
          <a:bodyPr/>
          <a:lstStyle/>
          <a:p>
            <a:r>
              <a:rPr lang="en-US" dirty="0"/>
              <a:t>Phase III IMpower133 Study Design (</a:t>
            </a:r>
            <a:r>
              <a:rPr lang="en-US" dirty="0" err="1"/>
              <a:t>IMbrella</a:t>
            </a:r>
            <a:r>
              <a:rPr lang="en-US" dirty="0"/>
              <a:t> A Extension Study)</a:t>
            </a:r>
          </a:p>
        </p:txBody>
      </p:sp>
      <p:pic>
        <p:nvPicPr>
          <p:cNvPr id="4" name="Picture 3" descr="A screenshot of a computer&#10;&#10;AI-generated content may be incorrect.">
            <a:extLst>
              <a:ext uri="{FF2B5EF4-FFF2-40B4-BE49-F238E27FC236}">
                <a16:creationId xmlns:a16="http://schemas.microsoft.com/office/drawing/2014/main" id="{DFB9CF81-B006-E43C-DF32-995C0B9C5C02}"/>
              </a:ext>
            </a:extLst>
          </p:cNvPr>
          <p:cNvPicPr>
            <a:picLocks noChangeAspect="1"/>
          </p:cNvPicPr>
          <p:nvPr/>
        </p:nvPicPr>
        <p:blipFill>
          <a:blip r:embed="rId2">
            <a:extLst>
              <a:ext uri="{28A0092B-C50C-407E-A947-70E740481C1C}">
                <a14:useLocalDpi xmlns:a14="http://schemas.microsoft.com/office/drawing/2010/main" val="0"/>
              </a:ext>
            </a:extLst>
          </a:blip>
          <a:srcRect t="18736" b="545"/>
          <a:stretch>
            <a:fillRect/>
          </a:stretch>
        </p:blipFill>
        <p:spPr>
          <a:xfrm>
            <a:off x="676806" y="1200150"/>
            <a:ext cx="10829925" cy="4917263"/>
          </a:xfrm>
          <a:prstGeom prst="rect">
            <a:avLst/>
          </a:prstGeom>
        </p:spPr>
      </p:pic>
      <p:sp>
        <p:nvSpPr>
          <p:cNvPr id="5" name="TextBox 4">
            <a:extLst>
              <a:ext uri="{FF2B5EF4-FFF2-40B4-BE49-F238E27FC236}">
                <a16:creationId xmlns:a16="http://schemas.microsoft.com/office/drawing/2014/main" id="{0EC47AA0-81C0-876A-A3E5-36BF6552AE51}"/>
              </a:ext>
            </a:extLst>
          </p:cNvPr>
          <p:cNvSpPr txBox="1"/>
          <p:nvPr/>
        </p:nvSpPr>
        <p:spPr>
          <a:xfrm>
            <a:off x="0" y="6519446"/>
            <a:ext cx="3427798"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Liu SV et al. WCLC 2023;Abstract OA01.04</a:t>
            </a:r>
          </a:p>
        </p:txBody>
      </p:sp>
      <p:sp>
        <p:nvSpPr>
          <p:cNvPr id="3" name="TextBox 2">
            <a:extLst>
              <a:ext uri="{FF2B5EF4-FFF2-40B4-BE49-F238E27FC236}">
                <a16:creationId xmlns:a16="http://schemas.microsoft.com/office/drawing/2014/main" id="{7885817B-BAEE-CB76-F180-A3FA886B9F69}"/>
              </a:ext>
            </a:extLst>
          </p:cNvPr>
          <p:cNvSpPr txBox="1"/>
          <p:nvPr/>
        </p:nvSpPr>
        <p:spPr>
          <a:xfrm>
            <a:off x="689317" y="6111483"/>
            <a:ext cx="6835204"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CP = carboplatin; ET = etoposide; PFS = progression-free survival; OS = overall survival</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951087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F1456-D2CF-0D9D-6D54-094FA2A7B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A4D73-1F54-F3E7-0C56-86221666A5D6}"/>
              </a:ext>
            </a:extLst>
          </p:cNvPr>
          <p:cNvSpPr>
            <a:spLocks noGrp="1"/>
          </p:cNvSpPr>
          <p:nvPr>
            <p:ph type="title"/>
          </p:nvPr>
        </p:nvSpPr>
        <p:spPr/>
        <p:txBody>
          <a:bodyPr/>
          <a:lstStyle/>
          <a:p>
            <a:r>
              <a:rPr lang="en-US" dirty="0"/>
              <a:t>Merged Analysis of IMpower133 and </a:t>
            </a:r>
            <a:r>
              <a:rPr lang="en-US" dirty="0" err="1"/>
              <a:t>IMbrella</a:t>
            </a:r>
            <a:r>
              <a:rPr lang="en-US" dirty="0"/>
              <a:t> A: Long-Term OS</a:t>
            </a:r>
          </a:p>
        </p:txBody>
      </p:sp>
      <p:sp>
        <p:nvSpPr>
          <p:cNvPr id="5" name="TextBox 4">
            <a:extLst>
              <a:ext uri="{FF2B5EF4-FFF2-40B4-BE49-F238E27FC236}">
                <a16:creationId xmlns:a16="http://schemas.microsoft.com/office/drawing/2014/main" id="{F141710D-ABA5-D258-3DF3-F23EECAF9BD3}"/>
              </a:ext>
            </a:extLst>
          </p:cNvPr>
          <p:cNvSpPr txBox="1"/>
          <p:nvPr/>
        </p:nvSpPr>
        <p:spPr>
          <a:xfrm>
            <a:off x="0" y="6519446"/>
            <a:ext cx="699364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Liu SV et al. WCLC 2023;Abstract OA01.04; Reck M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Lung Cancer </a:t>
            </a:r>
            <a:r>
              <a:rPr kumimoji="0" lang="en-US" sz="1500" b="0" i="0" u="none" strike="noStrike" kern="1200" cap="none" spc="0" normalizeH="0" baseline="0" noProof="0" dirty="0">
                <a:ln>
                  <a:noFill/>
                </a:ln>
                <a:solidFill>
                  <a:srgbClr val="000000"/>
                </a:solidFill>
                <a:effectLst/>
                <a:uLnTx/>
                <a:uFillTx/>
                <a:latin typeface="Calibri"/>
                <a:ea typeface="+mn-ea"/>
                <a:cs typeface="+mn-cs"/>
              </a:rPr>
              <a:t>2024;196:107924.</a:t>
            </a:r>
          </a:p>
        </p:txBody>
      </p:sp>
      <p:grpSp>
        <p:nvGrpSpPr>
          <p:cNvPr id="8" name="Group 7">
            <a:extLst>
              <a:ext uri="{FF2B5EF4-FFF2-40B4-BE49-F238E27FC236}">
                <a16:creationId xmlns:a16="http://schemas.microsoft.com/office/drawing/2014/main" id="{29D02D7C-DAE4-2B71-D988-2BA07291D3BD}"/>
              </a:ext>
            </a:extLst>
          </p:cNvPr>
          <p:cNvGrpSpPr/>
          <p:nvPr/>
        </p:nvGrpSpPr>
        <p:grpSpPr>
          <a:xfrm>
            <a:off x="422806" y="1228725"/>
            <a:ext cx="11346388" cy="4757738"/>
            <a:chOff x="422806" y="1228725"/>
            <a:chExt cx="11346388" cy="4757738"/>
          </a:xfrm>
        </p:grpSpPr>
        <p:pic>
          <p:nvPicPr>
            <p:cNvPr id="6" name="Picture 5" descr="A screenshot of a screen&#10;&#10;AI-generated content may be incorrect.">
              <a:extLst>
                <a:ext uri="{FF2B5EF4-FFF2-40B4-BE49-F238E27FC236}">
                  <a16:creationId xmlns:a16="http://schemas.microsoft.com/office/drawing/2014/main" id="{B7E76DB0-C6A0-08D3-59DF-09B546F4A5A1}"/>
                </a:ext>
              </a:extLst>
            </p:cNvPr>
            <p:cNvPicPr>
              <a:picLocks noChangeAspect="1"/>
            </p:cNvPicPr>
            <p:nvPr/>
          </p:nvPicPr>
          <p:blipFill>
            <a:blip r:embed="rId2">
              <a:extLst>
                <a:ext uri="{28A0092B-C50C-407E-A947-70E740481C1C}">
                  <a14:useLocalDpi xmlns:a14="http://schemas.microsoft.com/office/drawing/2010/main" val="0"/>
                </a:ext>
              </a:extLst>
            </a:blip>
            <a:srcRect t="17647" b="7808"/>
            <a:stretch>
              <a:fillRect/>
            </a:stretch>
          </p:blipFill>
          <p:spPr>
            <a:xfrm>
              <a:off x="422806" y="1228725"/>
              <a:ext cx="11346388" cy="4757738"/>
            </a:xfrm>
            <a:prstGeom prst="rect">
              <a:avLst/>
            </a:prstGeom>
          </p:spPr>
        </p:pic>
        <p:sp>
          <p:nvSpPr>
            <p:cNvPr id="7" name="Rectangle 6">
              <a:extLst>
                <a:ext uri="{FF2B5EF4-FFF2-40B4-BE49-F238E27FC236}">
                  <a16:creationId xmlns:a16="http://schemas.microsoft.com/office/drawing/2014/main" id="{FCB5DFF4-17AE-1DF2-0710-0D1B28B6D8F9}"/>
                </a:ext>
              </a:extLst>
            </p:cNvPr>
            <p:cNvSpPr/>
            <p:nvPr/>
          </p:nvSpPr>
          <p:spPr bwMode="auto">
            <a:xfrm>
              <a:off x="10272713" y="4957763"/>
              <a:ext cx="1496481" cy="1028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grpSp>
      <p:sp>
        <p:nvSpPr>
          <p:cNvPr id="3" name="TextBox 2">
            <a:extLst>
              <a:ext uri="{FF2B5EF4-FFF2-40B4-BE49-F238E27FC236}">
                <a16:creationId xmlns:a16="http://schemas.microsoft.com/office/drawing/2014/main" id="{B9E4D5F6-EA9A-FD74-341F-A3FFF71381AC}"/>
              </a:ext>
            </a:extLst>
          </p:cNvPr>
          <p:cNvSpPr txBox="1"/>
          <p:nvPr/>
        </p:nvSpPr>
        <p:spPr>
          <a:xfrm>
            <a:off x="426720" y="6008320"/>
            <a:ext cx="1644425"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NE = not evaluable</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7045309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F1456-D2CF-0D9D-6D54-094FA2A7BC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AA4D73-1F54-F3E7-0C56-86221666A5D6}"/>
              </a:ext>
            </a:extLst>
          </p:cNvPr>
          <p:cNvSpPr>
            <a:spLocks noGrp="1"/>
          </p:cNvSpPr>
          <p:nvPr>
            <p:ph type="title"/>
          </p:nvPr>
        </p:nvSpPr>
        <p:spPr>
          <a:xfrm>
            <a:off x="456143" y="124242"/>
            <a:ext cx="11279714" cy="1143000"/>
          </a:xfrm>
        </p:spPr>
        <p:txBody>
          <a:bodyPr/>
          <a:lstStyle/>
          <a:p>
            <a:r>
              <a:rPr lang="en-US" dirty="0"/>
              <a:t>Merged Analysis of IMpower133 and </a:t>
            </a:r>
            <a:r>
              <a:rPr lang="en-US" dirty="0" err="1"/>
              <a:t>IMbrella</a:t>
            </a:r>
            <a:r>
              <a:rPr lang="en-US" dirty="0"/>
              <a:t> A: Authors’ Conclusions</a:t>
            </a:r>
          </a:p>
        </p:txBody>
      </p:sp>
      <p:sp>
        <p:nvSpPr>
          <p:cNvPr id="5" name="TextBox 4">
            <a:extLst>
              <a:ext uri="{FF2B5EF4-FFF2-40B4-BE49-F238E27FC236}">
                <a16:creationId xmlns:a16="http://schemas.microsoft.com/office/drawing/2014/main" id="{F141710D-ABA5-D258-3DF3-F23EECAF9BD3}"/>
              </a:ext>
            </a:extLst>
          </p:cNvPr>
          <p:cNvSpPr txBox="1"/>
          <p:nvPr/>
        </p:nvSpPr>
        <p:spPr>
          <a:xfrm>
            <a:off x="0" y="6519446"/>
            <a:ext cx="357046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Liu SV et al. WCLC 2023;Abstract OA01.04.</a:t>
            </a:r>
          </a:p>
        </p:txBody>
      </p:sp>
      <p:pic>
        <p:nvPicPr>
          <p:cNvPr id="4" name="Picture 3" descr="A close-up of a medical report&#10;&#10;AI-generated content may be incorrect.">
            <a:extLst>
              <a:ext uri="{FF2B5EF4-FFF2-40B4-BE49-F238E27FC236}">
                <a16:creationId xmlns:a16="http://schemas.microsoft.com/office/drawing/2014/main" id="{00AB578C-849D-4236-CAC7-7A0D122B6E44}"/>
              </a:ext>
            </a:extLst>
          </p:cNvPr>
          <p:cNvPicPr>
            <a:picLocks noChangeAspect="1"/>
          </p:cNvPicPr>
          <p:nvPr/>
        </p:nvPicPr>
        <p:blipFill>
          <a:blip r:embed="rId2"/>
          <a:stretch>
            <a:fillRect/>
          </a:stretch>
        </p:blipFill>
        <p:spPr>
          <a:xfrm>
            <a:off x="409849" y="1614482"/>
            <a:ext cx="11372301" cy="3929791"/>
          </a:xfrm>
          <a:prstGeom prst="rect">
            <a:avLst/>
          </a:prstGeom>
        </p:spPr>
      </p:pic>
      <p:sp>
        <p:nvSpPr>
          <p:cNvPr id="3" name="TextBox 2">
            <a:extLst>
              <a:ext uri="{FF2B5EF4-FFF2-40B4-BE49-F238E27FC236}">
                <a16:creationId xmlns:a16="http://schemas.microsoft.com/office/drawing/2014/main" id="{EAD89635-0B0F-5069-0204-7285B1A52E9F}"/>
              </a:ext>
            </a:extLst>
          </p:cNvPr>
          <p:cNvSpPr txBox="1"/>
          <p:nvPr/>
        </p:nvSpPr>
        <p:spPr>
          <a:xfrm>
            <a:off x="412653" y="5572221"/>
            <a:ext cx="5653727"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ES-SCLC = extensive-stage small cell lung cancer; AEs = adverse events</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09864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5DCA6-34FD-4DA3-1DDA-DB1BBFAAB1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353C38-F83E-0D75-F7E3-C98CF92F2EB1}"/>
              </a:ext>
            </a:extLst>
          </p:cNvPr>
          <p:cNvSpPr>
            <a:spLocks noGrp="1"/>
          </p:cNvSpPr>
          <p:nvPr>
            <p:ph type="title"/>
          </p:nvPr>
        </p:nvSpPr>
        <p:spPr>
          <a:xfrm>
            <a:off x="916516" y="0"/>
            <a:ext cx="10358967" cy="1143000"/>
          </a:xfrm>
        </p:spPr>
        <p:txBody>
          <a:bodyPr/>
          <a:lstStyle/>
          <a:p>
            <a:pPr algn="l"/>
            <a:r>
              <a:rPr lang="en-US" dirty="0"/>
              <a:t>Phase III IMpower133: OS by PD-L1 Expression with Atezolizumab/Carboplatin/Etoposide</a:t>
            </a:r>
          </a:p>
        </p:txBody>
      </p:sp>
      <p:sp>
        <p:nvSpPr>
          <p:cNvPr id="5" name="TextBox 4">
            <a:extLst>
              <a:ext uri="{FF2B5EF4-FFF2-40B4-BE49-F238E27FC236}">
                <a16:creationId xmlns:a16="http://schemas.microsoft.com/office/drawing/2014/main" id="{C9312821-7D7F-E931-879A-1804C4271484}"/>
              </a:ext>
            </a:extLst>
          </p:cNvPr>
          <p:cNvSpPr txBox="1"/>
          <p:nvPr/>
        </p:nvSpPr>
        <p:spPr>
          <a:xfrm>
            <a:off x="0" y="6519446"/>
            <a:ext cx="333860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Liu SV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 </a:t>
            </a:r>
            <a:r>
              <a:rPr kumimoji="0" lang="en-US" sz="1500" b="0" i="0" u="none" strike="noStrike" kern="1200" cap="none" spc="0" normalizeH="0" baseline="0" noProof="0" dirty="0">
                <a:ln>
                  <a:noFill/>
                </a:ln>
                <a:solidFill>
                  <a:srgbClr val="000000"/>
                </a:solidFill>
                <a:effectLst/>
                <a:uLnTx/>
                <a:uFillTx/>
                <a:latin typeface="Calibri"/>
                <a:ea typeface="+mn-ea"/>
                <a:cs typeface="+mn-cs"/>
              </a:rPr>
              <a:t>2021;39:619-30.</a:t>
            </a:r>
          </a:p>
        </p:txBody>
      </p:sp>
      <p:pic>
        <p:nvPicPr>
          <p:cNvPr id="4" name="Picture 3">
            <a:extLst>
              <a:ext uri="{FF2B5EF4-FFF2-40B4-BE49-F238E27FC236}">
                <a16:creationId xmlns:a16="http://schemas.microsoft.com/office/drawing/2014/main" id="{C46C2F01-C209-F8F6-FC4C-5CC1686B7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552" y="1032570"/>
            <a:ext cx="7772400" cy="5486876"/>
          </a:xfrm>
          <a:prstGeom prst="rect">
            <a:avLst/>
          </a:prstGeom>
        </p:spPr>
      </p:pic>
    </p:spTree>
    <p:extLst>
      <p:ext uri="{BB962C8B-B14F-4D97-AF65-F5344CB8AC3E}">
        <p14:creationId xmlns:p14="http://schemas.microsoft.com/office/powerpoint/2010/main" val="677962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52A7-4463-A38E-9A8A-D9F1CB28839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56127EE1-E8D2-2429-3017-9EC0360E89E3}"/>
              </a:ext>
            </a:extLst>
          </p:cNvPr>
          <p:cNvSpPr/>
          <p:nvPr/>
        </p:nvSpPr>
        <p:spPr bwMode="auto">
          <a:xfrm>
            <a:off x="234950" y="1981200"/>
            <a:ext cx="11722100" cy="33464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 name="Title 1">
            <a:extLst>
              <a:ext uri="{FF2B5EF4-FFF2-40B4-BE49-F238E27FC236}">
                <a16:creationId xmlns:a16="http://schemas.microsoft.com/office/drawing/2014/main" id="{FF2D0BBE-2E28-2706-8C47-3184636FBE1D}"/>
              </a:ext>
            </a:extLst>
          </p:cNvPr>
          <p:cNvSpPr>
            <a:spLocks noGrp="1"/>
          </p:cNvSpPr>
          <p:nvPr>
            <p:ph type="title"/>
          </p:nvPr>
        </p:nvSpPr>
        <p:spPr/>
        <p:txBody>
          <a:bodyPr/>
          <a:lstStyle/>
          <a:p>
            <a:pPr algn="l"/>
            <a:r>
              <a:rPr lang="en-US" dirty="0" err="1"/>
              <a:t>IMreal</a:t>
            </a:r>
            <a:r>
              <a:rPr lang="en-US" dirty="0"/>
              <a:t> Study Cohort 4: Efficacy and Safety for Patients with </a:t>
            </a:r>
            <a:br>
              <a:rPr lang="en-US" dirty="0"/>
            </a:br>
            <a:r>
              <a:rPr lang="en-US" dirty="0"/>
              <a:t>ES-SCLC Receiving First-Line Atezolizumab and Carboplatin/Etoposide Under Real-World Conditions</a:t>
            </a:r>
          </a:p>
        </p:txBody>
      </p:sp>
      <p:sp>
        <p:nvSpPr>
          <p:cNvPr id="3" name="TextBox 2">
            <a:extLst>
              <a:ext uri="{FF2B5EF4-FFF2-40B4-BE49-F238E27FC236}">
                <a16:creationId xmlns:a16="http://schemas.microsoft.com/office/drawing/2014/main" id="{F34F71B2-BBF8-3A3B-6446-AAD2C2556057}"/>
              </a:ext>
            </a:extLst>
          </p:cNvPr>
          <p:cNvSpPr txBox="1"/>
          <p:nvPr/>
        </p:nvSpPr>
        <p:spPr>
          <a:xfrm>
            <a:off x="0" y="6519446"/>
            <a:ext cx="340503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Popat S et al. ESMO 2023;Abstract 1999P.</a:t>
            </a:r>
          </a:p>
        </p:txBody>
      </p:sp>
      <p:pic>
        <p:nvPicPr>
          <p:cNvPr id="9" name="Picture 8" descr="A graph of a growth&#10;&#10;AI-generated content may be incorrect.">
            <a:extLst>
              <a:ext uri="{FF2B5EF4-FFF2-40B4-BE49-F238E27FC236}">
                <a16:creationId xmlns:a16="http://schemas.microsoft.com/office/drawing/2014/main" id="{FD976952-9734-19FD-4DF9-1BC244065B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 y="1785063"/>
            <a:ext cx="6057900" cy="3378200"/>
          </a:xfrm>
          <a:prstGeom prst="rect">
            <a:avLst/>
          </a:prstGeom>
        </p:spPr>
      </p:pic>
      <p:pic>
        <p:nvPicPr>
          <p:cNvPr id="11" name="Picture 10" descr="A graph of a graph&#10;&#10;AI-generated content may be incorrect.">
            <a:extLst>
              <a:ext uri="{FF2B5EF4-FFF2-40B4-BE49-F238E27FC236}">
                <a16:creationId xmlns:a16="http://schemas.microsoft.com/office/drawing/2014/main" id="{A80F261D-C64E-4C01-79D5-8589CA34B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50" y="1816813"/>
            <a:ext cx="5765800" cy="3314700"/>
          </a:xfrm>
          <a:prstGeom prst="rect">
            <a:avLst/>
          </a:prstGeom>
        </p:spPr>
      </p:pic>
      <p:sp>
        <p:nvSpPr>
          <p:cNvPr id="13" name="TextBox 12">
            <a:extLst>
              <a:ext uri="{FF2B5EF4-FFF2-40B4-BE49-F238E27FC236}">
                <a16:creationId xmlns:a16="http://schemas.microsoft.com/office/drawing/2014/main" id="{1A8A1926-6A5A-E93B-501E-7DFAE80C0994}"/>
              </a:ext>
            </a:extLst>
          </p:cNvPr>
          <p:cNvSpPr txBox="1"/>
          <p:nvPr/>
        </p:nvSpPr>
        <p:spPr>
          <a:xfrm>
            <a:off x="250562" y="5472033"/>
            <a:ext cx="9750950"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The safety profile of atezolizumab was consistent with that in the IMpower133 study, and no new or unexpected safety signals were observed.</a:t>
            </a:r>
          </a:p>
        </p:txBody>
      </p:sp>
      <p:sp>
        <p:nvSpPr>
          <p:cNvPr id="4" name="TextBox 3">
            <a:extLst>
              <a:ext uri="{FF2B5EF4-FFF2-40B4-BE49-F238E27FC236}">
                <a16:creationId xmlns:a16="http://schemas.microsoft.com/office/drawing/2014/main" id="{ECF9A17D-F457-8F8E-44DB-27982652695C}"/>
              </a:ext>
            </a:extLst>
          </p:cNvPr>
          <p:cNvSpPr txBox="1"/>
          <p:nvPr/>
        </p:nvSpPr>
        <p:spPr>
          <a:xfrm>
            <a:off x="286043" y="6125551"/>
            <a:ext cx="5797934" cy="323165"/>
          </a:xfrm>
          <a:prstGeom prst="rect">
            <a:avLst/>
          </a:prstGeom>
          <a:noFill/>
        </p:spPr>
        <p:txBody>
          <a:bodyPr wrap="none" rtlCol="0">
            <a:spAutoFit/>
          </a:bodyPr>
          <a:lstStyle/>
          <a:p>
            <a:pPr lvl="0" defTabSz="914400" fontAlgn="auto">
              <a:spcBef>
                <a:spcPts val="0"/>
              </a:spcBef>
              <a:spcAft>
                <a:spcPts val="0"/>
              </a:spcAft>
              <a:defRPr/>
            </a:pPr>
            <a:r>
              <a:rPr lang="en-US" sz="1500" b="0" dirty="0" err="1">
                <a:solidFill>
                  <a:srgbClr val="000000"/>
                </a:solidFill>
                <a:latin typeface="Calibri"/>
                <a:ea typeface="+mn-ea"/>
                <a:cs typeface="+mn-cs"/>
              </a:rPr>
              <a:t>mOS</a:t>
            </a:r>
            <a:r>
              <a:rPr lang="en-US" sz="1500" b="0" dirty="0">
                <a:solidFill>
                  <a:srgbClr val="000000"/>
                </a:solidFill>
                <a:latin typeface="Calibri"/>
                <a:ea typeface="+mn-ea"/>
                <a:cs typeface="+mn-cs"/>
              </a:rPr>
              <a:t> = median overall survival; </a:t>
            </a:r>
            <a:r>
              <a:rPr lang="en-US" sz="1500" b="0" dirty="0" err="1">
                <a:solidFill>
                  <a:srgbClr val="000000"/>
                </a:solidFill>
                <a:latin typeface="Calibri"/>
                <a:ea typeface="+mn-ea"/>
                <a:cs typeface="+mn-cs"/>
              </a:rPr>
              <a:t>mPFS</a:t>
            </a:r>
            <a:r>
              <a:rPr lang="en-US" sz="1500" b="0" dirty="0">
                <a:solidFill>
                  <a:srgbClr val="000000"/>
                </a:solidFill>
                <a:latin typeface="Calibri"/>
                <a:ea typeface="+mn-ea"/>
                <a:cs typeface="+mn-cs"/>
              </a:rPr>
              <a:t> = median progression-free survival</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47086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852A7-4463-A38E-9A8A-D9F1CB288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D0BBE-2E28-2706-8C47-3184636FBE1D}"/>
              </a:ext>
            </a:extLst>
          </p:cNvPr>
          <p:cNvSpPr>
            <a:spLocks noGrp="1"/>
          </p:cNvSpPr>
          <p:nvPr>
            <p:ph type="title"/>
          </p:nvPr>
        </p:nvSpPr>
        <p:spPr/>
        <p:txBody>
          <a:bodyPr/>
          <a:lstStyle/>
          <a:p>
            <a:r>
              <a:rPr lang="en-US" dirty="0" err="1"/>
              <a:t>IMreal</a:t>
            </a:r>
            <a:r>
              <a:rPr lang="en-US" dirty="0"/>
              <a:t> Cohort 4: Authors’ Conclusions</a:t>
            </a:r>
          </a:p>
        </p:txBody>
      </p:sp>
      <p:sp>
        <p:nvSpPr>
          <p:cNvPr id="3" name="TextBox 2">
            <a:extLst>
              <a:ext uri="{FF2B5EF4-FFF2-40B4-BE49-F238E27FC236}">
                <a16:creationId xmlns:a16="http://schemas.microsoft.com/office/drawing/2014/main" id="{F34F71B2-BBF8-3A3B-6446-AAD2C2556057}"/>
              </a:ext>
            </a:extLst>
          </p:cNvPr>
          <p:cNvSpPr txBox="1"/>
          <p:nvPr/>
        </p:nvSpPr>
        <p:spPr>
          <a:xfrm>
            <a:off x="0" y="6519446"/>
            <a:ext cx="3405035"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Popat S et al. ESMO 2023;Abstract 1999P.</a:t>
            </a:r>
          </a:p>
        </p:txBody>
      </p:sp>
      <p:pic>
        <p:nvPicPr>
          <p:cNvPr id="5" name="Picture 4" descr="A white background with black text&#10;&#10;AI-generated content may be incorrect.">
            <a:extLst>
              <a:ext uri="{FF2B5EF4-FFF2-40B4-BE49-F238E27FC236}">
                <a16:creationId xmlns:a16="http://schemas.microsoft.com/office/drawing/2014/main" id="{0FA22E14-C7E4-19E2-6DAA-02269858C8D8}"/>
              </a:ext>
            </a:extLst>
          </p:cNvPr>
          <p:cNvPicPr>
            <a:picLocks noChangeAspect="1"/>
          </p:cNvPicPr>
          <p:nvPr/>
        </p:nvPicPr>
        <p:blipFill>
          <a:blip r:embed="rId2"/>
          <a:stretch>
            <a:fillRect/>
          </a:stretch>
        </p:blipFill>
        <p:spPr>
          <a:xfrm>
            <a:off x="217708" y="1659519"/>
            <a:ext cx="11756583" cy="3019526"/>
          </a:xfrm>
          <a:prstGeom prst="rect">
            <a:avLst/>
          </a:prstGeom>
        </p:spPr>
      </p:pic>
    </p:spTree>
    <p:extLst>
      <p:ext uri="{BB962C8B-B14F-4D97-AF65-F5344CB8AC3E}">
        <p14:creationId xmlns:p14="http://schemas.microsoft.com/office/powerpoint/2010/main" val="1957601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ACB51-D873-7223-FD64-9338E21E1EA8}"/>
              </a:ext>
            </a:extLst>
          </p:cNvPr>
          <p:cNvPicPr>
            <a:picLocks noChangeAspect="1"/>
          </p:cNvPicPr>
          <p:nvPr/>
        </p:nvPicPr>
        <p:blipFill>
          <a:blip r:embed="rId2"/>
          <a:stretch>
            <a:fillRect/>
          </a:stretch>
        </p:blipFill>
        <p:spPr>
          <a:xfrm>
            <a:off x="677500" y="1113606"/>
            <a:ext cx="10836999" cy="4630787"/>
          </a:xfrm>
          <a:prstGeom prst="rect">
            <a:avLst/>
          </a:prstGeom>
        </p:spPr>
      </p:pic>
      <p:sp>
        <p:nvSpPr>
          <p:cNvPr id="6" name="TextBox 5">
            <a:extLst>
              <a:ext uri="{FF2B5EF4-FFF2-40B4-BE49-F238E27FC236}">
                <a16:creationId xmlns:a16="http://schemas.microsoft.com/office/drawing/2014/main" id="{0D5A900C-6C31-5ECA-A0CE-6038100C6D52}"/>
              </a:ext>
            </a:extLst>
          </p:cNvPr>
          <p:cNvSpPr txBox="1"/>
          <p:nvPr/>
        </p:nvSpPr>
        <p:spPr>
          <a:xfrm>
            <a:off x="623392" y="692696"/>
            <a:ext cx="1125373" cy="323165"/>
          </a:xfrm>
          <a:prstGeom prst="rect">
            <a:avLst/>
          </a:prstGeom>
          <a:noFill/>
        </p:spPr>
        <p:txBody>
          <a:bodyPr wrap="none" rtlCol="0">
            <a:spAutoFit/>
          </a:bodyPr>
          <a:lstStyle/>
          <a:p>
            <a:pPr lvl="0" defTabSz="914400" fontAlgn="auto">
              <a:spcBef>
                <a:spcPts val="0"/>
              </a:spcBef>
              <a:spcAft>
                <a:spcPts val="0"/>
              </a:spcAft>
              <a:defRPr/>
            </a:pPr>
            <a:r>
              <a:rPr lang="en-US" sz="1500" i="1" dirty="0">
                <a:solidFill>
                  <a:srgbClr val="000000"/>
                </a:solidFill>
                <a:latin typeface="Calibri"/>
                <a:ea typeface="+mn-ea"/>
                <a:cs typeface="+mn-cs"/>
              </a:rPr>
              <a:t>ESMO Open</a:t>
            </a:r>
            <a:endParaRPr kumimoji="0" lang="en-US" sz="1500" i="1"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79007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Paz-Ares — Disclosures</a:t>
            </a:r>
          </a:p>
        </p:txBody>
      </p:sp>
      <p:graphicFrame>
        <p:nvGraphicFramePr>
          <p:cNvPr id="3" name="Content Placeholder 3">
            <a:extLst>
              <a:ext uri="{FF2B5EF4-FFF2-40B4-BE49-F238E27FC236}">
                <a16:creationId xmlns:a16="http://schemas.microsoft.com/office/drawing/2014/main" id="{3789657A-4473-D929-0FC5-6251B6405325}"/>
              </a:ext>
            </a:extLst>
          </p:cNvPr>
          <p:cNvGraphicFramePr>
            <a:graphicFrameLocks/>
          </p:cNvGraphicFramePr>
          <p:nvPr/>
        </p:nvGraphicFramePr>
        <p:xfrm>
          <a:off x="1991544" y="1844824"/>
          <a:ext cx="8568952" cy="3528392"/>
        </p:xfrm>
        <a:graphic>
          <a:graphicData uri="http://schemas.openxmlformats.org/drawingml/2006/table">
            <a:tbl>
              <a:tblPr firstRow="1" bandRow="1">
                <a:tableStyleId>{F2DE63D5-997A-4646-A377-4702673A728D}</a:tableStyleId>
              </a:tblPr>
              <a:tblGrid>
                <a:gridCol w="2542760">
                  <a:extLst>
                    <a:ext uri="{9D8B030D-6E8A-4147-A177-3AD203B41FA5}">
                      <a16:colId xmlns:a16="http://schemas.microsoft.com/office/drawing/2014/main" val="20000"/>
                    </a:ext>
                  </a:extLst>
                </a:gridCol>
                <a:gridCol w="6026192">
                  <a:extLst>
                    <a:ext uri="{9D8B030D-6E8A-4147-A177-3AD203B41FA5}">
                      <a16:colId xmlns:a16="http://schemas.microsoft.com/office/drawing/2014/main" val="2117869244"/>
                    </a:ext>
                  </a:extLst>
                </a:gridCol>
              </a:tblGrid>
              <a:tr h="762320">
                <a:tc>
                  <a:txBody>
                    <a:bodyPr/>
                    <a:lstStyle/>
                    <a:p>
                      <a:pPr algn="l"/>
                      <a:r>
                        <a:rPr lang="en-US" sz="16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b="0" dirty="0">
                          <a:solidFill>
                            <a:schemeClr val="tx1"/>
                          </a:solidFill>
                        </a:rPr>
                        <a:t>AstraZeneca Pharmaceuticals LP, Bristol Myers Squibb, MSD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677618">
                <a:tc>
                  <a:txBody>
                    <a:bodyPr/>
                    <a:lstStyle/>
                    <a:p>
                      <a:pPr algn="l"/>
                      <a:r>
                        <a:rPr lang="en-US" sz="1600" b="1" dirty="0">
                          <a:solidFill>
                            <a:schemeClr val="tx1"/>
                          </a:solidFill>
                        </a:rPr>
                        <a:t>Founder and Board Member</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b="0" dirty="0">
                          <a:solidFill>
                            <a:schemeClr val="tx1"/>
                          </a:solidFill>
                        </a:rPr>
                        <a:t>Altum Sequencing, </a:t>
                      </a:r>
                      <a:r>
                        <a:rPr lang="en-US" sz="1600" b="0" dirty="0" err="1">
                          <a:solidFill>
                            <a:schemeClr val="tx1"/>
                          </a:solidFill>
                        </a:rPr>
                        <a:t>STAb</a:t>
                      </a:r>
                      <a:r>
                        <a:rPr lang="en-US" sz="1600" b="0" dirty="0">
                          <a:solidFill>
                            <a:schemeClr val="tx1"/>
                          </a:solidFill>
                        </a:rPr>
                        <a:t>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2867271"/>
                  </a:ext>
                </a:extLst>
              </a:tr>
              <a:tr h="2088454">
                <a:tc>
                  <a:txBody>
                    <a:bodyPr/>
                    <a:lstStyle/>
                    <a:p>
                      <a:pPr algn="l"/>
                      <a:r>
                        <a:rPr lang="en-US" sz="1600" b="1" dirty="0">
                          <a:solidFill>
                            <a:schemeClr val="tx1"/>
                          </a:solidFill>
                        </a:rPr>
                        <a:t>Speakers Bureaus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600" b="0" dirty="0">
                          <a:solidFill>
                            <a:schemeClr val="tx1"/>
                          </a:solidFill>
                        </a:rPr>
                        <a:t>AbbVie Inc, Amgen Inc, AstraZeneca Pharmaceuticals LP, Bayer HealthCare Pharmaceuticals, </a:t>
                      </a:r>
                      <a:r>
                        <a:rPr lang="en-US" sz="1600" b="0" dirty="0" err="1">
                          <a:solidFill>
                            <a:schemeClr val="tx1"/>
                          </a:solidFill>
                        </a:rPr>
                        <a:t>BeOne</a:t>
                      </a:r>
                      <a:r>
                        <a:rPr lang="en-US" sz="1600" b="0" dirty="0">
                          <a:solidFill>
                            <a:schemeClr val="tx1"/>
                          </a:solidFill>
                        </a:rPr>
                        <a:t>, BioNTech SE, Boehringer Ingelheim Pharmaceuticals Inc, Bristol Myers Squibb, Daiichi Sankyo Inc, Genmab US Inc, Ipsen Biopharmaceuticals Inc, Janssen Biotech Inc, Jazz Pharmaceuticals Inc, Johnson &amp; Johnson, Lilly, Merck, Mirati Therapeutics Inc, Moderna, MSD, Novartis, Pfizer Inc, PharmaMar, </a:t>
                      </a:r>
                      <a:r>
                        <a:rPr lang="en-US" sz="1600" b="0" dirty="0" err="1">
                          <a:solidFill>
                            <a:schemeClr val="tx1"/>
                          </a:solidFill>
                        </a:rPr>
                        <a:t>RayzeBio</a:t>
                      </a:r>
                      <a:r>
                        <a:rPr lang="en-US" sz="1600" b="0" dirty="0">
                          <a:solidFill>
                            <a:schemeClr val="tx1"/>
                          </a:solidFill>
                        </a:rPr>
                        <a:t> Inc, Regeneron Pharmaceuticals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8123028"/>
                  </a:ext>
                </a:extLst>
              </a:tr>
            </a:tbl>
          </a:graphicData>
        </a:graphic>
      </p:graphicFrame>
    </p:spTree>
    <p:custDataLst>
      <p:tags r:id="rId1"/>
    </p:custDataLst>
    <p:extLst>
      <p:ext uri="{BB962C8B-B14F-4D97-AF65-F5344CB8AC3E}">
        <p14:creationId xmlns:p14="http://schemas.microsoft.com/office/powerpoint/2010/main" val="26175368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F4D38-D519-E040-C6EB-B225417AE258}"/>
              </a:ext>
            </a:extLst>
          </p:cNvPr>
          <p:cNvSpPr>
            <a:spLocks noGrp="1"/>
          </p:cNvSpPr>
          <p:nvPr>
            <p:ph type="title"/>
          </p:nvPr>
        </p:nvSpPr>
        <p:spPr/>
        <p:txBody>
          <a:bodyPr/>
          <a:lstStyle/>
          <a:p>
            <a:r>
              <a:rPr lang="en-US" dirty="0"/>
              <a:t>Phase III CASPIAN Study Design</a:t>
            </a:r>
          </a:p>
        </p:txBody>
      </p:sp>
      <p:sp>
        <p:nvSpPr>
          <p:cNvPr id="3" name="TextBox 2">
            <a:extLst>
              <a:ext uri="{FF2B5EF4-FFF2-40B4-BE49-F238E27FC236}">
                <a16:creationId xmlns:a16="http://schemas.microsoft.com/office/drawing/2014/main" id="{413C55BE-8021-57F9-9733-3FD4140ABB25}"/>
              </a:ext>
            </a:extLst>
          </p:cNvPr>
          <p:cNvSpPr txBox="1"/>
          <p:nvPr/>
        </p:nvSpPr>
        <p:spPr>
          <a:xfrm>
            <a:off x="0" y="6519446"/>
            <a:ext cx="235859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Paz-Ares L et al. ASCO 2020.</a:t>
            </a:r>
          </a:p>
        </p:txBody>
      </p:sp>
      <p:pic>
        <p:nvPicPr>
          <p:cNvPr id="13314" name="Picture 2">
            <a:extLst>
              <a:ext uri="{FF2B5EF4-FFF2-40B4-BE49-F238E27FC236}">
                <a16:creationId xmlns:a16="http://schemas.microsoft.com/office/drawing/2014/main" id="{FA0BBA3A-88ED-6485-A504-2CD5E8C7A5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327" b="8848"/>
          <a:stretch>
            <a:fillRect/>
          </a:stretch>
        </p:blipFill>
        <p:spPr bwMode="auto">
          <a:xfrm>
            <a:off x="269031" y="1370013"/>
            <a:ext cx="11653937" cy="4214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209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DA84D-051D-F9AA-295A-1A031839F6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8F68DD-9196-EA35-3BB8-9208FFFE0737}"/>
              </a:ext>
            </a:extLst>
          </p:cNvPr>
          <p:cNvSpPr>
            <a:spLocks noGrp="1"/>
          </p:cNvSpPr>
          <p:nvPr>
            <p:ph type="title"/>
          </p:nvPr>
        </p:nvSpPr>
        <p:spPr/>
        <p:txBody>
          <a:bodyPr/>
          <a:lstStyle/>
          <a:p>
            <a:r>
              <a:rPr lang="en-US" dirty="0"/>
              <a:t>Phase III CASPIAN: OS (ITT Population)</a:t>
            </a:r>
            <a:br>
              <a:rPr lang="en-US" dirty="0"/>
            </a:br>
            <a:r>
              <a:rPr lang="en-US" dirty="0"/>
              <a:t>Durvalumab/EP versus EP</a:t>
            </a:r>
          </a:p>
        </p:txBody>
      </p:sp>
      <p:sp>
        <p:nvSpPr>
          <p:cNvPr id="3" name="TextBox 2">
            <a:extLst>
              <a:ext uri="{FF2B5EF4-FFF2-40B4-BE49-F238E27FC236}">
                <a16:creationId xmlns:a16="http://schemas.microsoft.com/office/drawing/2014/main" id="{B7EC5981-E64A-6261-DD7C-33DF3783192C}"/>
              </a:ext>
            </a:extLst>
          </p:cNvPr>
          <p:cNvSpPr txBox="1"/>
          <p:nvPr/>
        </p:nvSpPr>
        <p:spPr>
          <a:xfrm>
            <a:off x="0" y="6519446"/>
            <a:ext cx="433330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Paz-Ares L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ESMO Open</a:t>
            </a:r>
            <a:r>
              <a:rPr kumimoji="0" lang="en-US" sz="1500" b="0" i="0" u="none" strike="noStrike" kern="1200" cap="none" spc="0" normalizeH="0" baseline="0" noProof="0" dirty="0">
                <a:ln>
                  <a:noFill/>
                </a:ln>
                <a:solidFill>
                  <a:srgbClr val="000000"/>
                </a:solidFill>
                <a:effectLst/>
                <a:uLnTx/>
                <a:uFillTx/>
                <a:latin typeface="Calibri"/>
                <a:ea typeface="+mn-ea"/>
                <a:cs typeface="+mn-cs"/>
              </a:rPr>
              <a:t> 2022 April;7(2):100408.</a:t>
            </a:r>
          </a:p>
        </p:txBody>
      </p:sp>
      <p:pic>
        <p:nvPicPr>
          <p:cNvPr id="14338" name="Picture 2">
            <a:extLst>
              <a:ext uri="{FF2B5EF4-FFF2-40B4-BE49-F238E27FC236}">
                <a16:creationId xmlns:a16="http://schemas.microsoft.com/office/drawing/2014/main" id="{466E9E3B-C20E-8834-4D7E-E127CFB515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20" b="68248"/>
          <a:stretch>
            <a:fillRect/>
          </a:stretch>
        </p:blipFill>
        <p:spPr bwMode="auto">
          <a:xfrm>
            <a:off x="556155" y="1370013"/>
            <a:ext cx="11071228" cy="479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37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255DD-3023-7E93-4FD7-1CB4227531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63E38-F979-7F38-0E4B-0B902E3840D7}"/>
              </a:ext>
            </a:extLst>
          </p:cNvPr>
          <p:cNvSpPr>
            <a:spLocks noGrp="1"/>
          </p:cNvSpPr>
          <p:nvPr>
            <p:ph type="title"/>
          </p:nvPr>
        </p:nvSpPr>
        <p:spPr>
          <a:xfrm>
            <a:off x="912286" y="227013"/>
            <a:ext cx="10358967" cy="969739"/>
          </a:xfrm>
        </p:spPr>
        <p:txBody>
          <a:bodyPr/>
          <a:lstStyle/>
          <a:p>
            <a:r>
              <a:rPr lang="en-US" dirty="0"/>
              <a:t>Phase III CASPIAN: OS (ITT Population)</a:t>
            </a:r>
            <a:br>
              <a:rPr lang="en-US" dirty="0"/>
            </a:br>
            <a:r>
              <a:rPr lang="en-US" dirty="0"/>
              <a:t>Durvalumab/</a:t>
            </a:r>
            <a:r>
              <a:rPr lang="en-US" dirty="0" err="1"/>
              <a:t>Tremelimumab</a:t>
            </a:r>
            <a:r>
              <a:rPr lang="en-US" dirty="0"/>
              <a:t>/EP versus EP</a:t>
            </a:r>
          </a:p>
        </p:txBody>
      </p:sp>
      <p:pic>
        <p:nvPicPr>
          <p:cNvPr id="15362" name="Picture 2">
            <a:extLst>
              <a:ext uri="{FF2B5EF4-FFF2-40B4-BE49-F238E27FC236}">
                <a16:creationId xmlns:a16="http://schemas.microsoft.com/office/drawing/2014/main" id="{C14AEB7F-1F13-BFED-12A4-FE57336160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57" b="68102"/>
          <a:stretch>
            <a:fillRect/>
          </a:stretch>
        </p:blipFill>
        <p:spPr bwMode="auto">
          <a:xfrm>
            <a:off x="545058" y="1196752"/>
            <a:ext cx="11101883" cy="48153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A7C4FDF-B0E2-BC29-A990-1D8F24840A33}"/>
              </a:ext>
            </a:extLst>
          </p:cNvPr>
          <p:cNvSpPr txBox="1"/>
          <p:nvPr/>
        </p:nvSpPr>
        <p:spPr>
          <a:xfrm>
            <a:off x="0" y="6519446"/>
            <a:ext cx="433330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Paz-Ares L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ESMO Open</a:t>
            </a:r>
            <a:r>
              <a:rPr kumimoji="0" lang="en-US" sz="1500" b="0" i="0" u="none" strike="noStrike" kern="1200" cap="none" spc="0" normalizeH="0" baseline="0" noProof="0" dirty="0">
                <a:ln>
                  <a:noFill/>
                </a:ln>
                <a:solidFill>
                  <a:srgbClr val="000000"/>
                </a:solidFill>
                <a:effectLst/>
                <a:uLnTx/>
                <a:uFillTx/>
                <a:latin typeface="Calibri"/>
                <a:ea typeface="+mn-ea"/>
                <a:cs typeface="+mn-cs"/>
              </a:rPr>
              <a:t> 2022 April;7(2):100408.</a:t>
            </a:r>
          </a:p>
        </p:txBody>
      </p:sp>
      <p:sp>
        <p:nvSpPr>
          <p:cNvPr id="5" name="Rectangle 4">
            <a:extLst>
              <a:ext uri="{FF2B5EF4-FFF2-40B4-BE49-F238E27FC236}">
                <a16:creationId xmlns:a16="http://schemas.microsoft.com/office/drawing/2014/main" id="{26BE3966-A04C-915B-337B-95C0A6C49454}"/>
              </a:ext>
            </a:extLst>
          </p:cNvPr>
          <p:cNvSpPr/>
          <p:nvPr/>
        </p:nvSpPr>
        <p:spPr bwMode="auto">
          <a:xfrm>
            <a:off x="551384" y="5805264"/>
            <a:ext cx="1615267"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608020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54DE0-7612-C1C8-A75B-21C795B4A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444D67-DCF6-2229-4E22-774FB3E09982}"/>
              </a:ext>
            </a:extLst>
          </p:cNvPr>
          <p:cNvSpPr>
            <a:spLocks noGrp="1"/>
          </p:cNvSpPr>
          <p:nvPr>
            <p:ph type="title"/>
          </p:nvPr>
        </p:nvSpPr>
        <p:spPr>
          <a:xfrm>
            <a:off x="912284" y="0"/>
            <a:ext cx="10358967" cy="1143000"/>
          </a:xfrm>
        </p:spPr>
        <p:txBody>
          <a:bodyPr/>
          <a:lstStyle/>
          <a:p>
            <a:r>
              <a:rPr lang="en-US" dirty="0"/>
              <a:t>Phase III CASPIAN: Serious Adverse Events</a:t>
            </a:r>
          </a:p>
        </p:txBody>
      </p:sp>
      <p:sp>
        <p:nvSpPr>
          <p:cNvPr id="3" name="TextBox 2">
            <a:extLst>
              <a:ext uri="{FF2B5EF4-FFF2-40B4-BE49-F238E27FC236}">
                <a16:creationId xmlns:a16="http://schemas.microsoft.com/office/drawing/2014/main" id="{650DD0BF-8C22-5447-BC0B-A67111AD1FF7}"/>
              </a:ext>
            </a:extLst>
          </p:cNvPr>
          <p:cNvSpPr txBox="1"/>
          <p:nvPr/>
        </p:nvSpPr>
        <p:spPr>
          <a:xfrm>
            <a:off x="0" y="6519446"/>
            <a:ext cx="433330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Paz-Ares L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ESMO Open</a:t>
            </a:r>
            <a:r>
              <a:rPr kumimoji="0" lang="en-US" sz="1500" b="0" i="0" u="none" strike="noStrike" kern="1200" cap="none" spc="0" normalizeH="0" baseline="0" noProof="0" dirty="0">
                <a:ln>
                  <a:noFill/>
                </a:ln>
                <a:solidFill>
                  <a:srgbClr val="000000"/>
                </a:solidFill>
                <a:effectLst/>
                <a:uLnTx/>
                <a:uFillTx/>
                <a:latin typeface="Calibri"/>
                <a:ea typeface="+mn-ea"/>
                <a:cs typeface="+mn-cs"/>
              </a:rPr>
              <a:t> 2022 April;7(2):100408.</a:t>
            </a:r>
          </a:p>
        </p:txBody>
      </p:sp>
      <p:graphicFrame>
        <p:nvGraphicFramePr>
          <p:cNvPr id="4" name="Table 3">
            <a:extLst>
              <a:ext uri="{FF2B5EF4-FFF2-40B4-BE49-F238E27FC236}">
                <a16:creationId xmlns:a16="http://schemas.microsoft.com/office/drawing/2014/main" id="{E1C4F1ED-8928-042B-CAE7-87F8FBF42515}"/>
              </a:ext>
            </a:extLst>
          </p:cNvPr>
          <p:cNvGraphicFramePr>
            <a:graphicFrameLocks noGrp="1"/>
          </p:cNvGraphicFramePr>
          <p:nvPr/>
        </p:nvGraphicFramePr>
        <p:xfrm>
          <a:off x="2600062" y="734215"/>
          <a:ext cx="6983413" cy="5605844"/>
        </p:xfrm>
        <a:graphic>
          <a:graphicData uri="http://schemas.openxmlformats.org/drawingml/2006/table">
            <a:tbl>
              <a:tblPr firstRow="1" bandRow="1">
                <a:tableStyleId>{073A0DAA-6AF3-43AB-8588-CEC1D06C72B9}</a:tableStyleId>
              </a:tblPr>
              <a:tblGrid>
                <a:gridCol w="2100526">
                  <a:extLst>
                    <a:ext uri="{9D8B030D-6E8A-4147-A177-3AD203B41FA5}">
                      <a16:colId xmlns:a16="http://schemas.microsoft.com/office/drawing/2014/main" val="4016625589"/>
                    </a:ext>
                  </a:extLst>
                </a:gridCol>
                <a:gridCol w="1596762">
                  <a:extLst>
                    <a:ext uri="{9D8B030D-6E8A-4147-A177-3AD203B41FA5}">
                      <a16:colId xmlns:a16="http://schemas.microsoft.com/office/drawing/2014/main" val="1620913482"/>
                    </a:ext>
                  </a:extLst>
                </a:gridCol>
                <a:gridCol w="2218000">
                  <a:extLst>
                    <a:ext uri="{9D8B030D-6E8A-4147-A177-3AD203B41FA5}">
                      <a16:colId xmlns:a16="http://schemas.microsoft.com/office/drawing/2014/main" val="1010791544"/>
                    </a:ext>
                  </a:extLst>
                </a:gridCol>
                <a:gridCol w="1068125">
                  <a:extLst>
                    <a:ext uri="{9D8B030D-6E8A-4147-A177-3AD203B41FA5}">
                      <a16:colId xmlns:a16="http://schemas.microsoft.com/office/drawing/2014/main" val="2982034737"/>
                    </a:ext>
                  </a:extLst>
                </a:gridCol>
              </a:tblGrid>
              <a:tr h="182880">
                <a:tc>
                  <a:txBody>
                    <a:bodyPr/>
                    <a:lstStyle/>
                    <a:p>
                      <a:pPr marL="0" marR="0">
                        <a:lnSpc>
                          <a:spcPct val="107000"/>
                        </a:lnSpc>
                        <a:spcBef>
                          <a:spcPts val="300"/>
                        </a:spcBef>
                        <a:spcAft>
                          <a:spcPts val="300"/>
                        </a:spcAft>
                        <a:buNone/>
                      </a:pPr>
                      <a:r>
                        <a:rPr lang="en-US" sz="1100" b="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300"/>
                        </a:spcBef>
                        <a:spcAft>
                          <a:spcPts val="300"/>
                        </a:spcAft>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Durvalumab + EP </a:t>
                      </a:r>
                      <a:br>
                        <a:rPr lang="en-US" sz="1100" b="1" dirty="0">
                          <a:effectLst/>
                          <a:latin typeface="Calibri" panose="020F0502020204030204" pitchFamily="34" charset="0"/>
                          <a:ea typeface="Calibri" panose="020F0502020204030204" pitchFamily="34" charset="0"/>
                          <a:cs typeface="Times New Roman" panose="02020603050405020304" pitchFamily="18" charset="0"/>
                        </a:rPr>
                      </a:br>
                      <a:r>
                        <a:rPr lang="en-US" sz="1100" b="1" dirty="0">
                          <a:effectLst/>
                          <a:latin typeface="Calibri" panose="020F0502020204030204" pitchFamily="34" charset="0"/>
                          <a:ea typeface="Calibri" panose="020F0502020204030204" pitchFamily="34" charset="0"/>
                          <a:cs typeface="Times New Roman" panose="02020603050405020304" pitchFamily="18" charset="0"/>
                        </a:rPr>
                        <a:t>(</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n</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 265)</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300"/>
                        </a:spcBef>
                        <a:spcAft>
                          <a:spcPts val="300"/>
                        </a:spcAft>
                        <a:buNone/>
                      </a:pPr>
                      <a:r>
                        <a:rPr lang="en-US" sz="1100" b="1">
                          <a:effectLst/>
                          <a:latin typeface="Calibri" panose="020F0502020204030204" pitchFamily="34" charset="0"/>
                          <a:ea typeface="Calibri" panose="020F0502020204030204" pitchFamily="34" charset="0"/>
                          <a:cs typeface="Times New Roman" panose="02020603050405020304" pitchFamily="18" charset="0"/>
                        </a:rPr>
                        <a:t>Durvalumab + tremelimumab + EP </a:t>
                      </a:r>
                      <a:br>
                        <a:rPr lang="en-US" sz="1100" b="1">
                          <a:effectLst/>
                          <a:latin typeface="Calibri" panose="020F0502020204030204" pitchFamily="34" charset="0"/>
                          <a:ea typeface="Calibri" panose="020F0502020204030204" pitchFamily="34" charset="0"/>
                          <a:cs typeface="Times New Roman" panose="02020603050405020304" pitchFamily="18" charset="0"/>
                        </a:rPr>
                      </a:br>
                      <a:r>
                        <a:rPr lang="en-US" sz="1100" b="1">
                          <a:effectLst/>
                          <a:latin typeface="Calibri" panose="020F0502020204030204" pitchFamily="34" charset="0"/>
                          <a:ea typeface="Calibri" panose="020F0502020204030204" pitchFamily="34" charset="0"/>
                          <a:cs typeface="Times New Roman" panose="02020603050405020304" pitchFamily="18" charset="0"/>
                        </a:rPr>
                        <a:t>(</a:t>
                      </a:r>
                      <a:r>
                        <a:rPr lang="en-US" sz="1100" b="1" i="1">
                          <a:effectLst/>
                          <a:latin typeface="Calibri" panose="020F0502020204030204" pitchFamily="34" charset="0"/>
                          <a:ea typeface="Calibri" panose="020F0502020204030204" pitchFamily="34" charset="0"/>
                          <a:cs typeface="Times New Roman" panose="02020603050405020304" pitchFamily="18" charset="0"/>
                        </a:rPr>
                        <a:t>n</a:t>
                      </a:r>
                      <a:r>
                        <a:rPr lang="en-US" sz="1100" b="1">
                          <a:effectLst/>
                          <a:latin typeface="Calibri" panose="020F0502020204030204" pitchFamily="34" charset="0"/>
                          <a:ea typeface="Calibri" panose="020F0502020204030204" pitchFamily="34" charset="0"/>
                          <a:cs typeface="Times New Roman" panose="02020603050405020304" pitchFamily="18" charset="0"/>
                        </a:rPr>
                        <a:t> = 266)</a:t>
                      </a:r>
                      <a:endParaRPr lang="en-US" sz="14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300"/>
                        </a:spcBef>
                        <a:spcAft>
                          <a:spcPts val="300"/>
                        </a:spcAft>
                        <a:buNone/>
                      </a:pPr>
                      <a:r>
                        <a:rPr lang="en-US" sz="1100" b="1" dirty="0">
                          <a:effectLst/>
                          <a:latin typeface="Calibri" panose="020F0502020204030204" pitchFamily="34" charset="0"/>
                          <a:ea typeface="Calibri" panose="020F0502020204030204" pitchFamily="34" charset="0"/>
                          <a:cs typeface="Times New Roman" panose="02020603050405020304" pitchFamily="18" charset="0"/>
                        </a:rPr>
                        <a:t>EP </a:t>
                      </a:r>
                      <a:br>
                        <a:rPr lang="en-US" sz="1100" b="1" dirty="0">
                          <a:effectLst/>
                          <a:latin typeface="Calibri" panose="020F0502020204030204" pitchFamily="34" charset="0"/>
                          <a:ea typeface="Calibri" panose="020F0502020204030204" pitchFamily="34" charset="0"/>
                          <a:cs typeface="Times New Roman" panose="02020603050405020304" pitchFamily="18" charset="0"/>
                        </a:rPr>
                      </a:br>
                      <a:r>
                        <a:rPr lang="en-US" sz="1100" b="1" dirty="0">
                          <a:effectLst/>
                          <a:latin typeface="Calibri" panose="020F0502020204030204" pitchFamily="34" charset="0"/>
                          <a:ea typeface="Calibri" panose="020F0502020204030204" pitchFamily="34" charset="0"/>
                          <a:cs typeface="Times New Roman" panose="02020603050405020304" pitchFamily="18" charset="0"/>
                        </a:rPr>
                        <a:t>(</a:t>
                      </a:r>
                      <a:r>
                        <a:rPr lang="en-US" sz="1100" b="1" i="1" dirty="0">
                          <a:effectLst/>
                          <a:latin typeface="Calibri" panose="020F0502020204030204" pitchFamily="34" charset="0"/>
                          <a:ea typeface="Calibri" panose="020F0502020204030204" pitchFamily="34" charset="0"/>
                          <a:cs typeface="Times New Roman" panose="02020603050405020304" pitchFamily="18" charset="0"/>
                        </a:rPr>
                        <a:t>n</a:t>
                      </a:r>
                      <a:r>
                        <a:rPr lang="en-US" sz="1100" b="1" dirty="0">
                          <a:effectLst/>
                          <a:latin typeface="Calibri" panose="020F0502020204030204" pitchFamily="34" charset="0"/>
                          <a:ea typeface="Calibri" panose="020F0502020204030204" pitchFamily="34" charset="0"/>
                          <a:cs typeface="Times New Roman" panose="02020603050405020304" pitchFamily="18" charset="0"/>
                        </a:rPr>
                        <a:t> = 266)</a:t>
                      </a: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08261448"/>
                  </a:ext>
                </a:extLst>
              </a:tr>
              <a:tr h="182880">
                <a:tc>
                  <a:txBody>
                    <a:bodyPr/>
                    <a:lstStyle/>
                    <a:p>
                      <a:pPr marL="0" marR="0">
                        <a:lnSpc>
                          <a:spcPct val="107000"/>
                        </a:lnSpc>
                        <a:spcBef>
                          <a:spcPts val="300"/>
                        </a:spcBef>
                        <a:spcAft>
                          <a:spcPts val="300"/>
                        </a:spcAft>
                        <a:buNone/>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Any serious adverse event, </a:t>
                      </a:r>
                      <a:r>
                        <a:rPr lang="en-US" sz="1100" i="1" dirty="0">
                          <a:effectLst/>
                          <a:latin typeface="Calibri" panose="020F0502020204030204" pitchFamily="34" charset="0"/>
                          <a:ea typeface="Times New Roman" panose="02020603050405020304" pitchFamily="18" charset="0"/>
                          <a:cs typeface="Times New Roman" panose="02020603050405020304" pitchFamily="18" charset="0"/>
                        </a:rPr>
                        <a:t>n</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100" baseline="30000" dirty="0">
                          <a:effectLst/>
                          <a:latin typeface="Calibri" panose="020F0502020204030204" pitchFamily="34" charset="0"/>
                          <a:ea typeface="Times New Roman" panose="02020603050405020304" pitchFamily="18" charset="0"/>
                          <a:cs typeface="Times New Roman" panose="02020603050405020304" pitchFamily="18" charset="0"/>
                        </a:rPr>
                        <a:t>a</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86 (32.5)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126 (47.4)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97 (36.5)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91581112"/>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Febrile neutropenia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12 (4.5)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11 (4.1)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12 (4.5)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0142952"/>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Pneumonia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6 (2.3)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16 (6.0)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11 (4.1)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3575836"/>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Anemia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5 (1.9)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9 (3.4)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12 (4.5)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4623924"/>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Thrombocytopenia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 (0.4)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6 (2.3)</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9 (3.4)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343313"/>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Hyponatremia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2 (0.8)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9 (3.4)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4 (1.5)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2931642"/>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Neutropenia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2 (0.8)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5 (1.9)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7 (2.6)</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41733421"/>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Diarrhea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2 (0.8)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7 (2.6)</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4 (1.5)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31148498"/>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Pneumonitis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5 (1.9)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81349274"/>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Pancytopenia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4 (1.5)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2 (0.8)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9731787"/>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Pulmonary embolism</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 (0.4)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7 (2.6)</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6553643"/>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Chronic obstructive pulmonary disease</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2 (0.8)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 (0.4)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11234164"/>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Death</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4 (1.5)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2 (0.8)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26370178"/>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Vomiting</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210326114"/>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Atrial fibrillation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2 (0.8)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00583619"/>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Colitis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5 (1.9)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9302140"/>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Dyspnea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2 (0.8)</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72885953"/>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Inappropriate antidiuretic hormone secretion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5 (1.9)</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22842776"/>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Enterocolitis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4 (1.5)</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55620623"/>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Hyperglycemia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 (0.4)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58554324"/>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Lower respiratory tract infection</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 (0.4)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932861490"/>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Sepsis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1 (0.4)</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8441756"/>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Cerebrovascular accident</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88373565"/>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Hepatitis</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58307863"/>
                  </a:ext>
                </a:extLst>
              </a:tr>
              <a:tr h="182880">
                <a:tc>
                  <a:txBody>
                    <a:bodyPr/>
                    <a:lstStyle/>
                    <a:p>
                      <a:pPr marL="180340" marR="0">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Hypokalemia</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456610749"/>
                  </a:ext>
                </a:extLst>
              </a:tr>
              <a:tr h="182880">
                <a:tc>
                  <a:txBody>
                    <a:bodyPr/>
                    <a:lstStyle/>
                    <a:p>
                      <a:pPr marL="180340" marR="0">
                        <a:lnSpc>
                          <a:spcPct val="107000"/>
                        </a:lnSpc>
                        <a:spcBef>
                          <a:spcPts val="300"/>
                        </a:spcBef>
                        <a:spcAft>
                          <a:spcPts val="300"/>
                        </a:spcAft>
                        <a:buNone/>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Septic shock</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3 (1.1)</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7000"/>
                        </a:lnSpc>
                        <a:spcBef>
                          <a:spcPts val="300"/>
                        </a:spcBef>
                        <a:spcAft>
                          <a:spcPts val="300"/>
                        </a:spcAft>
                        <a:buNone/>
                      </a:pPr>
                      <a:r>
                        <a:rPr lang="en-U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a:t>
                      </a:r>
                      <a:endParaRPr lang="en-US"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18093512"/>
                  </a:ext>
                </a:extLst>
              </a:tr>
            </a:tbl>
          </a:graphicData>
        </a:graphic>
      </p:graphicFrame>
    </p:spTree>
    <p:extLst>
      <p:ext uri="{BB962C8B-B14F-4D97-AF65-F5344CB8AC3E}">
        <p14:creationId xmlns:p14="http://schemas.microsoft.com/office/powerpoint/2010/main" val="2158071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54DE0-7612-C1C8-A75B-21C795B4A3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444D67-DCF6-2229-4E22-774FB3E09982}"/>
              </a:ext>
            </a:extLst>
          </p:cNvPr>
          <p:cNvSpPr>
            <a:spLocks noGrp="1"/>
          </p:cNvSpPr>
          <p:nvPr>
            <p:ph type="title"/>
          </p:nvPr>
        </p:nvSpPr>
        <p:spPr>
          <a:xfrm>
            <a:off x="912284" y="0"/>
            <a:ext cx="10358967" cy="1143000"/>
          </a:xfrm>
        </p:spPr>
        <p:txBody>
          <a:bodyPr/>
          <a:lstStyle/>
          <a:p>
            <a:r>
              <a:rPr lang="en-US" dirty="0"/>
              <a:t>CASPIAN: Authors’ Conclusions</a:t>
            </a:r>
          </a:p>
        </p:txBody>
      </p:sp>
      <p:sp>
        <p:nvSpPr>
          <p:cNvPr id="3" name="TextBox 2">
            <a:extLst>
              <a:ext uri="{FF2B5EF4-FFF2-40B4-BE49-F238E27FC236}">
                <a16:creationId xmlns:a16="http://schemas.microsoft.com/office/drawing/2014/main" id="{650DD0BF-8C22-5447-BC0B-A67111AD1FF7}"/>
              </a:ext>
            </a:extLst>
          </p:cNvPr>
          <p:cNvSpPr txBox="1"/>
          <p:nvPr/>
        </p:nvSpPr>
        <p:spPr>
          <a:xfrm>
            <a:off x="0" y="6519446"/>
            <a:ext cx="4333302"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Paz-Ares L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ESMO Open</a:t>
            </a:r>
            <a:r>
              <a:rPr kumimoji="0" lang="en-US" sz="1500" b="0" i="0" u="none" strike="noStrike" kern="1200" cap="none" spc="0" normalizeH="0" baseline="0" noProof="0" dirty="0">
                <a:ln>
                  <a:noFill/>
                </a:ln>
                <a:solidFill>
                  <a:srgbClr val="000000"/>
                </a:solidFill>
                <a:effectLst/>
                <a:uLnTx/>
                <a:uFillTx/>
                <a:latin typeface="Calibri"/>
                <a:ea typeface="+mn-ea"/>
                <a:cs typeface="+mn-cs"/>
              </a:rPr>
              <a:t> 2022 April;7(2):100408.</a:t>
            </a:r>
          </a:p>
        </p:txBody>
      </p:sp>
      <p:sp>
        <p:nvSpPr>
          <p:cNvPr id="5" name="TextBox 4">
            <a:extLst>
              <a:ext uri="{FF2B5EF4-FFF2-40B4-BE49-F238E27FC236}">
                <a16:creationId xmlns:a16="http://schemas.microsoft.com/office/drawing/2014/main" id="{49A90AF6-3663-39A4-6B7B-BEBAC600B8EE}"/>
              </a:ext>
            </a:extLst>
          </p:cNvPr>
          <p:cNvSpPr txBox="1"/>
          <p:nvPr/>
        </p:nvSpPr>
        <p:spPr>
          <a:xfrm>
            <a:off x="750702" y="1041722"/>
            <a:ext cx="10962877" cy="519616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“In conclusion, durvalumab plus EP demonstrated sustained OS benefit  over EP with a well-tolerated safety profile after median follow-up of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&gt;3 years, consistent with previous analyses. Three times more patients were estimated to be alive at 3 years when treated with durvalumab</a:t>
            </a:r>
          </a:p>
          <a:p>
            <a:pPr lvl="0" defTabSz="914400" fontAlgn="auto">
              <a:lnSpc>
                <a:spcPct val="150000"/>
              </a:lnSpc>
              <a:spcBef>
                <a:spcPts val="0"/>
              </a:spcBef>
              <a:spcAft>
                <a:spcPts val="0"/>
              </a:spcAft>
              <a:defRPr/>
            </a:pPr>
            <a:r>
              <a:rPr kumimoji="0" lang="en-US" sz="2800" b="0" i="0" u="none" strike="noStrike" kern="1200" cap="none" spc="0" normalizeH="0" baseline="0" noProof="0" dirty="0">
                <a:ln>
                  <a:noFill/>
                </a:ln>
                <a:solidFill>
                  <a:srgbClr val="000000"/>
                </a:solidFill>
                <a:effectLst/>
                <a:uLnTx/>
                <a:uFillTx/>
                <a:latin typeface="Calibri"/>
                <a:ea typeface="+mn-ea"/>
                <a:cs typeface="+mn-cs"/>
              </a:rPr>
              <a:t>plus EP versus EP alone, with the majority still receiving durvalumab at </a:t>
            </a:r>
            <a:r>
              <a:rPr lang="en-US" sz="2800" b="0" dirty="0">
                <a:solidFill>
                  <a:srgbClr val="000000"/>
                </a:solidFill>
                <a:latin typeface="Calibri"/>
                <a:ea typeface="+mn-ea"/>
                <a:cs typeface="+mn-cs"/>
              </a:rPr>
              <a:t>DCO [data cutoff], </a:t>
            </a:r>
            <a:r>
              <a:rPr kumimoji="0" lang="en-US" sz="2800" b="0" i="0" u="none" strike="noStrike" kern="1200" cap="none" spc="0" normalizeH="0" baseline="0" noProof="0" dirty="0">
                <a:ln>
                  <a:noFill/>
                </a:ln>
                <a:solidFill>
                  <a:srgbClr val="000000"/>
                </a:solidFill>
                <a:effectLst/>
                <a:uLnTx/>
                <a:uFillTx/>
                <a:latin typeface="Calibri"/>
                <a:ea typeface="+mn-ea"/>
                <a:cs typeface="+mn-cs"/>
              </a:rPr>
              <a:t>further establishing durvalumab plus EP as the standard of care for the first-line treatment of ESSCLC.”</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8189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chart&#10;&#10;AI-generated content may be incorrect.">
            <a:extLst>
              <a:ext uri="{FF2B5EF4-FFF2-40B4-BE49-F238E27FC236}">
                <a16:creationId xmlns:a16="http://schemas.microsoft.com/office/drawing/2014/main" id="{3D259E57-C8BC-4F6E-F6A6-F12DD51F6233}"/>
              </a:ext>
            </a:extLst>
          </p:cNvPr>
          <p:cNvPicPr>
            <a:picLocks noChangeAspect="1"/>
          </p:cNvPicPr>
          <p:nvPr/>
        </p:nvPicPr>
        <p:blipFill>
          <a:blip r:embed="rId2">
            <a:extLst>
              <a:ext uri="{28A0092B-C50C-407E-A947-70E740481C1C}">
                <a14:useLocalDpi xmlns:a14="http://schemas.microsoft.com/office/drawing/2010/main" val="0"/>
              </a:ext>
            </a:extLst>
          </a:blip>
          <a:srcRect r="67648" b="79525"/>
          <a:stretch>
            <a:fillRect/>
          </a:stretch>
        </p:blipFill>
        <p:spPr>
          <a:xfrm>
            <a:off x="912285" y="1875850"/>
            <a:ext cx="10358967" cy="3106300"/>
          </a:xfrm>
          <a:prstGeom prst="rect">
            <a:avLst/>
          </a:prstGeom>
        </p:spPr>
      </p:pic>
      <p:sp>
        <p:nvSpPr>
          <p:cNvPr id="3" name="TextBox 2">
            <a:extLst>
              <a:ext uri="{FF2B5EF4-FFF2-40B4-BE49-F238E27FC236}">
                <a16:creationId xmlns:a16="http://schemas.microsoft.com/office/drawing/2014/main" id="{261C563B-8288-F327-C897-70197D18297B}"/>
              </a:ext>
            </a:extLst>
          </p:cNvPr>
          <p:cNvSpPr txBox="1"/>
          <p:nvPr/>
        </p:nvSpPr>
        <p:spPr>
          <a:xfrm>
            <a:off x="10056440" y="5085184"/>
            <a:ext cx="996940"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ELCC 2025</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64327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86198-6F90-C961-1A6E-FB122480AA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41E78-E721-D888-0597-F165CB50AA95}"/>
              </a:ext>
            </a:extLst>
          </p:cNvPr>
          <p:cNvSpPr>
            <a:spLocks noGrp="1"/>
          </p:cNvSpPr>
          <p:nvPr>
            <p:ph type="title"/>
          </p:nvPr>
        </p:nvSpPr>
        <p:spPr/>
        <p:txBody>
          <a:bodyPr/>
          <a:lstStyle/>
          <a:p>
            <a:r>
              <a:rPr lang="en-US" dirty="0"/>
              <a:t>Phase </a:t>
            </a:r>
            <a:r>
              <a:rPr lang="en-US" dirty="0" err="1"/>
              <a:t>IIIb</a:t>
            </a:r>
            <a:r>
              <a:rPr lang="en-US" dirty="0"/>
              <a:t> LUMINANCE Study Design </a:t>
            </a:r>
          </a:p>
        </p:txBody>
      </p:sp>
      <p:pic>
        <p:nvPicPr>
          <p:cNvPr id="4" name="Picture 3" descr="A close-up of a chart&#10;&#10;AI-generated content may be incorrect.">
            <a:extLst>
              <a:ext uri="{FF2B5EF4-FFF2-40B4-BE49-F238E27FC236}">
                <a16:creationId xmlns:a16="http://schemas.microsoft.com/office/drawing/2014/main" id="{1FB047E6-5287-FB3B-D5C7-29A79CD7B8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995" t="6390" r="23139" b="77092"/>
          <a:stretch>
            <a:fillRect/>
          </a:stretch>
        </p:blipFill>
        <p:spPr>
          <a:xfrm>
            <a:off x="133854" y="1692176"/>
            <a:ext cx="11924291" cy="3473647"/>
          </a:xfrm>
          <a:prstGeom prst="rect">
            <a:avLst/>
          </a:prstGeom>
        </p:spPr>
      </p:pic>
      <p:sp>
        <p:nvSpPr>
          <p:cNvPr id="3" name="TextBox 2">
            <a:extLst>
              <a:ext uri="{FF2B5EF4-FFF2-40B4-BE49-F238E27FC236}">
                <a16:creationId xmlns:a16="http://schemas.microsoft.com/office/drawing/2014/main" id="{D55A88E6-7296-C9CE-449D-181DDF2322C5}"/>
              </a:ext>
            </a:extLst>
          </p:cNvPr>
          <p:cNvSpPr txBox="1"/>
          <p:nvPr/>
        </p:nvSpPr>
        <p:spPr>
          <a:xfrm>
            <a:off x="0" y="6519446"/>
            <a:ext cx="353577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Reinmuth N et al. ELCC 2025;Abstract 299P.</a:t>
            </a:r>
          </a:p>
        </p:txBody>
      </p:sp>
      <p:sp>
        <p:nvSpPr>
          <p:cNvPr id="5" name="TextBox 4">
            <a:extLst>
              <a:ext uri="{FF2B5EF4-FFF2-40B4-BE49-F238E27FC236}">
                <a16:creationId xmlns:a16="http://schemas.microsoft.com/office/drawing/2014/main" id="{D31C2B71-3E5F-4191-260F-EB11480A4BA3}"/>
              </a:ext>
            </a:extLst>
          </p:cNvPr>
          <p:cNvSpPr txBox="1"/>
          <p:nvPr/>
        </p:nvSpPr>
        <p:spPr>
          <a:xfrm>
            <a:off x="334963" y="5229200"/>
            <a:ext cx="2113207"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EP = etoposide/platinum</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88388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ABDAD-E8D9-740C-A8CE-656548F199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E4F9B0-B7B7-62B2-0FC5-FB81E50241B1}"/>
              </a:ext>
            </a:extLst>
          </p:cNvPr>
          <p:cNvSpPr>
            <a:spLocks noGrp="1"/>
          </p:cNvSpPr>
          <p:nvPr>
            <p:ph type="title"/>
          </p:nvPr>
        </p:nvSpPr>
        <p:spPr/>
        <p:txBody>
          <a:bodyPr/>
          <a:lstStyle/>
          <a:p>
            <a:r>
              <a:rPr lang="en-US" dirty="0"/>
              <a:t>Phase </a:t>
            </a:r>
            <a:r>
              <a:rPr lang="en-US" dirty="0" err="1"/>
              <a:t>IIIb</a:t>
            </a:r>
            <a:r>
              <a:rPr lang="en-US" dirty="0"/>
              <a:t> LUMINANCE Primary Endpoints: Incidence of AEs and Immune-mediated AEs (</a:t>
            </a:r>
            <a:r>
              <a:rPr lang="en-US" dirty="0" err="1"/>
              <a:t>imAES</a:t>
            </a:r>
            <a:r>
              <a:rPr lang="en-US" dirty="0"/>
              <a:t>)</a:t>
            </a:r>
          </a:p>
        </p:txBody>
      </p:sp>
      <p:pic>
        <p:nvPicPr>
          <p:cNvPr id="4" name="Picture 3" descr="A close-up of a chart&#10;&#10;AI-generated content may be incorrect.">
            <a:extLst>
              <a:ext uri="{FF2B5EF4-FFF2-40B4-BE49-F238E27FC236}">
                <a16:creationId xmlns:a16="http://schemas.microsoft.com/office/drawing/2014/main" id="{88AE7D9B-E8C1-3DD2-D8F0-810BAB5D0C37}"/>
              </a:ext>
            </a:extLst>
          </p:cNvPr>
          <p:cNvPicPr>
            <a:picLocks noChangeAspect="1"/>
          </p:cNvPicPr>
          <p:nvPr/>
        </p:nvPicPr>
        <p:blipFill>
          <a:blip r:embed="rId2">
            <a:extLst>
              <a:ext uri="{28A0092B-C50C-407E-A947-70E740481C1C}">
                <a14:useLocalDpi xmlns:a14="http://schemas.microsoft.com/office/drawing/2010/main" val="0"/>
              </a:ext>
            </a:extLst>
          </a:blip>
          <a:srcRect l="33915" t="78341" r="50256" b="1598"/>
          <a:stretch>
            <a:fillRect/>
          </a:stretch>
        </p:blipFill>
        <p:spPr>
          <a:xfrm>
            <a:off x="-1" y="1649362"/>
            <a:ext cx="6032311" cy="3622726"/>
          </a:xfrm>
          <a:prstGeom prst="rect">
            <a:avLst/>
          </a:prstGeom>
        </p:spPr>
      </p:pic>
      <p:pic>
        <p:nvPicPr>
          <p:cNvPr id="5" name="Picture 4" descr="A close-up of a chart&#10;&#10;AI-generated content may be incorrect.">
            <a:extLst>
              <a:ext uri="{FF2B5EF4-FFF2-40B4-BE49-F238E27FC236}">
                <a16:creationId xmlns:a16="http://schemas.microsoft.com/office/drawing/2014/main" id="{67E626A2-2647-9BDC-D093-05E538F273F8}"/>
              </a:ext>
            </a:extLst>
          </p:cNvPr>
          <p:cNvPicPr>
            <a:picLocks noChangeAspect="1"/>
          </p:cNvPicPr>
          <p:nvPr/>
        </p:nvPicPr>
        <p:blipFill>
          <a:blip r:embed="rId2">
            <a:extLst>
              <a:ext uri="{28A0092B-C50C-407E-A947-70E740481C1C}">
                <a14:useLocalDpi xmlns:a14="http://schemas.microsoft.com/office/drawing/2010/main" val="0"/>
              </a:ext>
            </a:extLst>
          </a:blip>
          <a:srcRect l="50192" t="23524" r="33746" b="56735"/>
          <a:stretch>
            <a:fillRect/>
          </a:stretch>
        </p:blipFill>
        <p:spPr>
          <a:xfrm>
            <a:off x="5971548" y="1649362"/>
            <a:ext cx="6220452" cy="3622726"/>
          </a:xfrm>
          <a:prstGeom prst="rect">
            <a:avLst/>
          </a:prstGeom>
        </p:spPr>
      </p:pic>
      <p:sp>
        <p:nvSpPr>
          <p:cNvPr id="6" name="TextBox 5">
            <a:extLst>
              <a:ext uri="{FF2B5EF4-FFF2-40B4-BE49-F238E27FC236}">
                <a16:creationId xmlns:a16="http://schemas.microsoft.com/office/drawing/2014/main" id="{62F21FCA-5B9A-4759-D4CD-4AB9EDB59DFF}"/>
              </a:ext>
            </a:extLst>
          </p:cNvPr>
          <p:cNvSpPr txBox="1"/>
          <p:nvPr/>
        </p:nvSpPr>
        <p:spPr>
          <a:xfrm>
            <a:off x="0" y="6519446"/>
            <a:ext cx="353577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Reinmuth N et al. ELCC 2025;Abstract 299P.</a:t>
            </a:r>
          </a:p>
        </p:txBody>
      </p:sp>
    </p:spTree>
    <p:extLst>
      <p:ext uri="{BB962C8B-B14F-4D97-AF65-F5344CB8AC3E}">
        <p14:creationId xmlns:p14="http://schemas.microsoft.com/office/powerpoint/2010/main" val="2431859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1DFF1-57F4-3B06-1268-37A0229CF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8B34F-3105-C4ED-6D6F-A5E5FF038A17}"/>
              </a:ext>
            </a:extLst>
          </p:cNvPr>
          <p:cNvSpPr>
            <a:spLocks noGrp="1"/>
          </p:cNvSpPr>
          <p:nvPr>
            <p:ph type="title"/>
          </p:nvPr>
        </p:nvSpPr>
        <p:spPr/>
        <p:txBody>
          <a:bodyPr/>
          <a:lstStyle/>
          <a:p>
            <a:r>
              <a:rPr lang="en-US" dirty="0"/>
              <a:t>Phase </a:t>
            </a:r>
            <a:r>
              <a:rPr lang="en-US" dirty="0" err="1"/>
              <a:t>IIIb</a:t>
            </a:r>
            <a:r>
              <a:rPr lang="en-US" dirty="0"/>
              <a:t> LUMINANCE Key Secondary Endpoints: Duration of Response (</a:t>
            </a:r>
            <a:r>
              <a:rPr lang="en-US" dirty="0" err="1"/>
              <a:t>DoR</a:t>
            </a:r>
            <a:r>
              <a:rPr lang="en-US" dirty="0"/>
              <a:t>), OS</a:t>
            </a:r>
          </a:p>
        </p:txBody>
      </p:sp>
      <p:pic>
        <p:nvPicPr>
          <p:cNvPr id="4" name="Picture 3" descr="A close-up of a chart&#10;&#10;AI-generated content may be incorrect.">
            <a:extLst>
              <a:ext uri="{FF2B5EF4-FFF2-40B4-BE49-F238E27FC236}">
                <a16:creationId xmlns:a16="http://schemas.microsoft.com/office/drawing/2014/main" id="{663394F0-2F0A-05EF-759E-0B61FFECE57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0392" t="60587" r="33802" b="20037"/>
          <a:stretch>
            <a:fillRect/>
          </a:stretch>
        </p:blipFill>
        <p:spPr>
          <a:xfrm>
            <a:off x="0" y="1758855"/>
            <a:ext cx="6100185" cy="3340290"/>
          </a:xfrm>
          <a:prstGeom prst="rect">
            <a:avLst/>
          </a:prstGeom>
        </p:spPr>
      </p:pic>
      <p:sp>
        <p:nvSpPr>
          <p:cNvPr id="3" name="TextBox 2">
            <a:extLst>
              <a:ext uri="{FF2B5EF4-FFF2-40B4-BE49-F238E27FC236}">
                <a16:creationId xmlns:a16="http://schemas.microsoft.com/office/drawing/2014/main" id="{BF9711A8-6625-DADE-A554-4BAA1249AC6D}"/>
              </a:ext>
            </a:extLst>
          </p:cNvPr>
          <p:cNvSpPr txBox="1"/>
          <p:nvPr/>
        </p:nvSpPr>
        <p:spPr>
          <a:xfrm>
            <a:off x="0" y="6519446"/>
            <a:ext cx="353577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Reinmuth N et al. ELCC 2025;Abstract 299P.</a:t>
            </a:r>
          </a:p>
        </p:txBody>
      </p:sp>
      <p:pic>
        <p:nvPicPr>
          <p:cNvPr id="5" name="Picture 4" descr="A close-up of a chart&#10;&#10;AI-generated content may be incorrect.">
            <a:extLst>
              <a:ext uri="{FF2B5EF4-FFF2-40B4-BE49-F238E27FC236}">
                <a16:creationId xmlns:a16="http://schemas.microsoft.com/office/drawing/2014/main" id="{5EA579A2-9F36-28CD-9BF0-181C7600958C}"/>
              </a:ext>
            </a:extLst>
          </p:cNvPr>
          <p:cNvPicPr>
            <a:picLocks noChangeAspect="1"/>
          </p:cNvPicPr>
          <p:nvPr/>
        </p:nvPicPr>
        <p:blipFill>
          <a:blip r:embed="rId2">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0124" t="79963" r="33693" b="1334"/>
          <a:stretch>
            <a:fillRect/>
          </a:stretch>
        </p:blipFill>
        <p:spPr>
          <a:xfrm>
            <a:off x="6091815" y="1758855"/>
            <a:ext cx="6100185" cy="3340290"/>
          </a:xfrm>
          <a:prstGeom prst="rect">
            <a:avLst/>
          </a:prstGeom>
        </p:spPr>
      </p:pic>
    </p:spTree>
    <p:extLst>
      <p:ext uri="{BB962C8B-B14F-4D97-AF65-F5344CB8AC3E}">
        <p14:creationId xmlns:p14="http://schemas.microsoft.com/office/powerpoint/2010/main" val="353035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1DFF1-57F4-3B06-1268-37A0229CF0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8B34F-3105-C4ED-6D6F-A5E5FF038A17}"/>
              </a:ext>
            </a:extLst>
          </p:cNvPr>
          <p:cNvSpPr>
            <a:spLocks noGrp="1"/>
          </p:cNvSpPr>
          <p:nvPr>
            <p:ph type="title"/>
          </p:nvPr>
        </p:nvSpPr>
        <p:spPr/>
        <p:txBody>
          <a:bodyPr/>
          <a:lstStyle/>
          <a:p>
            <a:r>
              <a:rPr lang="en-US" dirty="0"/>
              <a:t>Phase </a:t>
            </a:r>
            <a:r>
              <a:rPr lang="en-US" dirty="0" err="1"/>
              <a:t>IIIb</a:t>
            </a:r>
            <a:r>
              <a:rPr lang="en-US" dirty="0"/>
              <a:t> LUMINANCE: Authors’ Conclusions</a:t>
            </a:r>
          </a:p>
        </p:txBody>
      </p:sp>
      <p:sp>
        <p:nvSpPr>
          <p:cNvPr id="3" name="TextBox 2">
            <a:extLst>
              <a:ext uri="{FF2B5EF4-FFF2-40B4-BE49-F238E27FC236}">
                <a16:creationId xmlns:a16="http://schemas.microsoft.com/office/drawing/2014/main" id="{BF9711A8-6625-DADE-A554-4BAA1249AC6D}"/>
              </a:ext>
            </a:extLst>
          </p:cNvPr>
          <p:cNvSpPr txBox="1"/>
          <p:nvPr/>
        </p:nvSpPr>
        <p:spPr>
          <a:xfrm>
            <a:off x="0" y="6519446"/>
            <a:ext cx="3535776"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Reinmuth N et al. ELCC 2025;Abstract 299P.</a:t>
            </a:r>
          </a:p>
        </p:txBody>
      </p:sp>
      <p:pic>
        <p:nvPicPr>
          <p:cNvPr id="7" name="Picture 6" descr="A close up of a text&#10;&#10;AI-generated content may be incorrect.">
            <a:extLst>
              <a:ext uri="{FF2B5EF4-FFF2-40B4-BE49-F238E27FC236}">
                <a16:creationId xmlns:a16="http://schemas.microsoft.com/office/drawing/2014/main" id="{91B40513-7426-296B-66DF-BEE6025AF199}"/>
              </a:ext>
            </a:extLst>
          </p:cNvPr>
          <p:cNvPicPr>
            <a:picLocks noChangeAspect="1"/>
          </p:cNvPicPr>
          <p:nvPr/>
        </p:nvPicPr>
        <p:blipFill>
          <a:blip r:embed="rId2"/>
          <a:stretch>
            <a:fillRect/>
          </a:stretch>
        </p:blipFill>
        <p:spPr>
          <a:xfrm>
            <a:off x="220790" y="1746632"/>
            <a:ext cx="11750419" cy="2623742"/>
          </a:xfrm>
          <a:prstGeom prst="rect">
            <a:avLst/>
          </a:prstGeom>
        </p:spPr>
      </p:pic>
      <p:sp>
        <p:nvSpPr>
          <p:cNvPr id="4" name="TextBox 3">
            <a:extLst>
              <a:ext uri="{FF2B5EF4-FFF2-40B4-BE49-F238E27FC236}">
                <a16:creationId xmlns:a16="http://schemas.microsoft.com/office/drawing/2014/main" id="{C739EF0D-6260-17CC-12B1-0351252880EB}"/>
              </a:ext>
            </a:extLst>
          </p:cNvPr>
          <p:cNvSpPr txBox="1"/>
          <p:nvPr/>
        </p:nvSpPr>
        <p:spPr>
          <a:xfrm>
            <a:off x="276664" y="4470252"/>
            <a:ext cx="5391797" cy="323165"/>
          </a:xfrm>
          <a:prstGeom prst="rect">
            <a:avLst/>
          </a:prstGeom>
          <a:noFill/>
        </p:spPr>
        <p:txBody>
          <a:bodyPr wrap="none" rtlCol="0">
            <a:spAutoFit/>
          </a:bodyPr>
          <a:lstStyle/>
          <a:p>
            <a:pPr lvl="0" defTabSz="914400" fontAlgn="auto">
              <a:spcBef>
                <a:spcPts val="0"/>
              </a:spcBef>
              <a:spcAft>
                <a:spcPts val="0"/>
              </a:spcAft>
              <a:defRPr/>
            </a:pPr>
            <a:r>
              <a:rPr lang="en-US" sz="1500" b="0" dirty="0">
                <a:solidFill>
                  <a:srgbClr val="000000"/>
                </a:solidFill>
                <a:latin typeface="Calibri"/>
                <a:ea typeface="+mn-ea"/>
                <a:cs typeface="+mn-cs"/>
              </a:rPr>
              <a:t>ctDNA = circulating tumor DNA; </a:t>
            </a:r>
            <a:r>
              <a:rPr lang="en-US" sz="1500" b="0" dirty="0" err="1">
                <a:solidFill>
                  <a:srgbClr val="000000"/>
                </a:solidFill>
                <a:latin typeface="Calibri"/>
                <a:ea typeface="+mn-ea"/>
                <a:cs typeface="+mn-cs"/>
              </a:rPr>
              <a:t>TMeF</a:t>
            </a:r>
            <a:r>
              <a:rPr lang="en-US" sz="1500" b="0" dirty="0">
                <a:solidFill>
                  <a:srgbClr val="000000"/>
                </a:solidFill>
                <a:latin typeface="Calibri"/>
                <a:ea typeface="+mn-ea"/>
                <a:cs typeface="+mn-cs"/>
              </a:rPr>
              <a:t> = tumor methylated fraction</a:t>
            </a:r>
            <a:endParaRPr kumimoji="0" lang="en-US" sz="15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73914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Dr Shields — Disclosures</a:t>
            </a:r>
          </a:p>
        </p:txBody>
      </p:sp>
      <p:graphicFrame>
        <p:nvGraphicFramePr>
          <p:cNvPr id="4" name="Content Placeholder 3">
            <a:extLst>
              <a:ext uri="{FF2B5EF4-FFF2-40B4-BE49-F238E27FC236}">
                <a16:creationId xmlns:a16="http://schemas.microsoft.com/office/drawing/2014/main" id="{7BBF934E-BFDC-EFE6-CEA2-C399714AA954}"/>
              </a:ext>
            </a:extLst>
          </p:cNvPr>
          <p:cNvGraphicFramePr>
            <a:graphicFrameLocks/>
          </p:cNvGraphicFramePr>
          <p:nvPr/>
        </p:nvGraphicFramePr>
        <p:xfrm>
          <a:off x="1370474" y="2348880"/>
          <a:ext cx="9451050" cy="1224136"/>
        </p:xfrm>
        <a:graphic>
          <a:graphicData uri="http://schemas.openxmlformats.org/drawingml/2006/table">
            <a:tbl>
              <a:tblPr firstRow="1" bandRow="1">
                <a:tableStyleId>{F2DE63D5-997A-4646-A377-4702673A728D}</a:tableStyleId>
              </a:tblPr>
              <a:tblGrid>
                <a:gridCol w="2738876">
                  <a:extLst>
                    <a:ext uri="{9D8B030D-6E8A-4147-A177-3AD203B41FA5}">
                      <a16:colId xmlns:a16="http://schemas.microsoft.com/office/drawing/2014/main" val="20000"/>
                    </a:ext>
                  </a:extLst>
                </a:gridCol>
                <a:gridCol w="6712174">
                  <a:extLst>
                    <a:ext uri="{9D8B030D-6E8A-4147-A177-3AD203B41FA5}">
                      <a16:colId xmlns:a16="http://schemas.microsoft.com/office/drawing/2014/main" val="2117869244"/>
                    </a:ext>
                  </a:extLst>
                </a:gridCol>
              </a:tblGrid>
              <a:tr h="1224136">
                <a:tc>
                  <a:txBody>
                    <a:bodyPr/>
                    <a:lstStyle/>
                    <a:p>
                      <a:pPr algn="l"/>
                      <a:r>
                        <a:rPr lang="en-US" sz="1800" b="1" dirty="0">
                          <a:solidFill>
                            <a:schemeClr val="tx1"/>
                          </a:solidFill>
                        </a:rPr>
                        <a:t>Steering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973307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2CDFD-440F-9D87-E4F8-76EF225B49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24160F-8659-3A3A-99B9-DBC04001049A}"/>
              </a:ext>
            </a:extLst>
          </p:cNvPr>
          <p:cNvSpPr>
            <a:spLocks noGrp="1"/>
          </p:cNvSpPr>
          <p:nvPr>
            <p:ph type="title"/>
          </p:nvPr>
        </p:nvSpPr>
        <p:spPr>
          <a:xfrm>
            <a:off x="378902" y="386131"/>
            <a:ext cx="11423213" cy="574453"/>
          </a:xfrm>
          <a:solidFill>
            <a:srgbClr val="002060"/>
          </a:solidFill>
        </p:spPr>
        <p:txBody>
          <a:bodyPr/>
          <a:lstStyle/>
          <a:p>
            <a:pPr algn="ctr"/>
            <a:r>
              <a:rPr lang="en-US" sz="3733" b="1" dirty="0">
                <a:solidFill>
                  <a:srgbClr val="FFFF00"/>
                </a:solidFill>
              </a:rPr>
              <a:t>Conclusions and Challenges in SCLC</a:t>
            </a:r>
          </a:p>
        </p:txBody>
      </p:sp>
      <p:sp>
        <p:nvSpPr>
          <p:cNvPr id="3" name="Content Placeholder 2">
            <a:extLst>
              <a:ext uri="{FF2B5EF4-FFF2-40B4-BE49-F238E27FC236}">
                <a16:creationId xmlns:a16="http://schemas.microsoft.com/office/drawing/2014/main" id="{B0343255-46F0-811C-A45E-FBE570A5C667}"/>
              </a:ext>
            </a:extLst>
          </p:cNvPr>
          <p:cNvSpPr>
            <a:spLocks noGrp="1"/>
          </p:cNvSpPr>
          <p:nvPr>
            <p:ph idx="1"/>
          </p:nvPr>
        </p:nvSpPr>
        <p:spPr>
          <a:xfrm>
            <a:off x="493609" y="1077351"/>
            <a:ext cx="11423213" cy="4916444"/>
          </a:xfrm>
        </p:spPr>
        <p:txBody>
          <a:bodyPr wrap="square">
            <a:spAutoFit/>
          </a:bodyPr>
          <a:lstStyle/>
          <a:p>
            <a:pPr>
              <a:spcBef>
                <a:spcPts val="800"/>
              </a:spcBef>
              <a:spcAft>
                <a:spcPts val="800"/>
              </a:spcAft>
              <a:buFont typeface="Courier New" panose="02070309020205020404" pitchFamily="49" charset="0"/>
              <a:buChar char="o"/>
            </a:pPr>
            <a:r>
              <a:rPr lang="en-US" sz="2400" b="1" dirty="0">
                <a:latin typeface="Arial Narrow" panose="020B0606020202030204" pitchFamily="34" charset="0"/>
              </a:rPr>
              <a:t> In limited stage SCLC, Consolidation with Durvalumab for up to 2 yrs is the SOC </a:t>
            </a:r>
            <a:r>
              <a:rPr lang="en-US" sz="2400" b="1">
                <a:latin typeface="Arial Narrow" panose="020B0606020202030204" pitchFamily="34" charset="0"/>
              </a:rPr>
              <a:t>with </a:t>
            </a:r>
            <a:br>
              <a:rPr lang="en-US" sz="2400" b="1">
                <a:latin typeface="Arial Narrow" panose="020B0606020202030204" pitchFamily="34" charset="0"/>
              </a:rPr>
            </a:br>
            <a:r>
              <a:rPr lang="en-US" sz="2400" b="1">
                <a:latin typeface="Arial Narrow" panose="020B0606020202030204" pitchFamily="34" charset="0"/>
              </a:rPr>
              <a:t>~ 10-12</a:t>
            </a:r>
            <a:r>
              <a:rPr lang="en-US" sz="2400" b="1" dirty="0">
                <a:latin typeface="Arial Narrow" panose="020B0606020202030204" pitchFamily="34" charset="0"/>
              </a:rPr>
              <a:t>% absolute improvement in long term OS</a:t>
            </a:r>
          </a:p>
          <a:p>
            <a:pPr>
              <a:spcBef>
                <a:spcPts val="800"/>
              </a:spcBef>
              <a:spcAft>
                <a:spcPts val="800"/>
              </a:spcAft>
              <a:buFont typeface="Courier New" panose="02070309020205020404" pitchFamily="49" charset="0"/>
              <a:buChar char="o"/>
            </a:pPr>
            <a:r>
              <a:rPr lang="en-US" sz="2400" b="1" dirty="0">
                <a:latin typeface="Arial Narrow" panose="020B0606020202030204" pitchFamily="34" charset="0"/>
              </a:rPr>
              <a:t> The addition of CPIs to standard EP chemo in Ext stage SCLC has led to 5 yr OS rates ≥ 10% </a:t>
            </a:r>
          </a:p>
          <a:p>
            <a:pPr>
              <a:spcBef>
                <a:spcPts val="800"/>
              </a:spcBef>
              <a:spcAft>
                <a:spcPts val="800"/>
              </a:spcAft>
              <a:buFont typeface="Courier New" panose="02070309020205020404" pitchFamily="49" charset="0"/>
              <a:buChar char="o"/>
            </a:pPr>
            <a:r>
              <a:rPr lang="en-US" sz="2400" b="1" dirty="0">
                <a:latin typeface="Arial Narrow" panose="020B0606020202030204" pitchFamily="34" charset="0"/>
              </a:rPr>
              <a:t> Lurbinectedin combined with atezolizumab in the maintenance setting in ES-SCLC has led to statistically significant and clinically meaningful improvements in PFS and OS, albeit heightened toxicity</a:t>
            </a:r>
          </a:p>
          <a:p>
            <a:pPr>
              <a:spcBef>
                <a:spcPts val="800"/>
              </a:spcBef>
              <a:spcAft>
                <a:spcPts val="800"/>
              </a:spcAft>
              <a:buFont typeface="Courier New" panose="02070309020205020404" pitchFamily="49" charset="0"/>
              <a:buChar char="o"/>
            </a:pPr>
            <a:r>
              <a:rPr lang="en-US" sz="2400" b="1" dirty="0">
                <a:latin typeface="Arial Narrow" panose="020B0606020202030204" pitchFamily="34" charset="0"/>
              </a:rPr>
              <a:t> Tarlatamab is the New SOC in 2L SCLC dramatically displacing lurbinectedin and topotecan based on unprecedented RR%, PFS and OS advantages</a:t>
            </a:r>
          </a:p>
          <a:p>
            <a:pPr>
              <a:spcBef>
                <a:spcPts val="800"/>
              </a:spcBef>
              <a:spcAft>
                <a:spcPts val="800"/>
              </a:spcAft>
              <a:buFont typeface="Courier New" panose="02070309020205020404" pitchFamily="49" charset="0"/>
              <a:buChar char="o"/>
            </a:pPr>
            <a:r>
              <a:rPr lang="en-US" sz="2400" b="1" dirty="0">
                <a:latin typeface="Arial Narrow" panose="020B0606020202030204" pitchFamily="34" charset="0"/>
              </a:rPr>
              <a:t> Role of ADCs will be determined in the next 12-24 </a:t>
            </a:r>
            <a:r>
              <a:rPr lang="en-US" sz="2400" b="1" dirty="0" err="1">
                <a:latin typeface="Arial Narrow" panose="020B0606020202030204" pitchFamily="34" charset="0"/>
              </a:rPr>
              <a:t>mos</a:t>
            </a:r>
            <a:endParaRPr lang="en-US" sz="2400" b="1" dirty="0">
              <a:latin typeface="Arial Narrow" panose="020B0606020202030204" pitchFamily="34" charset="0"/>
            </a:endParaRPr>
          </a:p>
          <a:p>
            <a:pPr>
              <a:spcBef>
                <a:spcPts val="800"/>
              </a:spcBef>
              <a:spcAft>
                <a:spcPts val="800"/>
              </a:spcAft>
              <a:buFont typeface="Courier New" panose="02070309020205020404" pitchFamily="49" charset="0"/>
              <a:buChar char="o"/>
            </a:pPr>
            <a:r>
              <a:rPr lang="en-US" sz="2400" b="1" dirty="0">
                <a:latin typeface="Arial Narrow" panose="020B0606020202030204" pitchFamily="34" charset="0"/>
              </a:rPr>
              <a:t> We lack clear biomarkers and reproducible targets</a:t>
            </a:r>
          </a:p>
        </p:txBody>
      </p:sp>
    </p:spTree>
    <p:extLst>
      <p:ext uri="{BB962C8B-B14F-4D97-AF65-F5344CB8AC3E}">
        <p14:creationId xmlns:p14="http://schemas.microsoft.com/office/powerpoint/2010/main" val="22221540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98145-2824-2FAE-2BF7-6D41AFB4E7C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00C40CD-AF38-283E-A5F6-933DFAF6F5BF}"/>
              </a:ext>
            </a:extLst>
          </p:cNvPr>
          <p:cNvSpPr/>
          <p:nvPr/>
        </p:nvSpPr>
        <p:spPr bwMode="auto">
          <a:xfrm>
            <a:off x="695400" y="1628800"/>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45908511-49AF-FE9E-AAD3-9D645B437F99}"/>
              </a:ext>
            </a:extLst>
          </p:cNvPr>
          <p:cNvSpPr>
            <a:spLocks noGrp="1"/>
          </p:cNvSpPr>
          <p:nvPr>
            <p:ph idx="1"/>
          </p:nvPr>
        </p:nvSpPr>
        <p:spPr>
          <a:xfrm>
            <a:off x="1260018" y="1688673"/>
            <a:ext cx="9732526" cy="4727456"/>
          </a:xfrm>
        </p:spPr>
        <p:txBody>
          <a:bodyPr/>
          <a:lstStyle/>
          <a:p>
            <a:pPr marL="98425" indent="0">
              <a:lnSpc>
                <a:spcPct val="100000"/>
              </a:lnSpc>
              <a:spcBef>
                <a:spcPts val="2400"/>
              </a:spcBef>
              <a:spcAft>
                <a:spcPts val="0"/>
              </a:spcAft>
              <a:buNone/>
            </a:pPr>
            <a:r>
              <a:rPr lang="en-US" sz="2400" dirty="0">
                <a:solidFill>
                  <a:schemeClr val="bg1"/>
                </a:solidFill>
              </a:rPr>
              <a:t>Module 1: First-Line Chemoimmunotherapy</a:t>
            </a:r>
          </a:p>
          <a:p>
            <a:pPr marL="98425" indent="0">
              <a:lnSpc>
                <a:spcPct val="100000"/>
              </a:lnSpc>
              <a:spcBef>
                <a:spcPts val="2400"/>
              </a:spcBef>
              <a:spcAft>
                <a:spcPts val="0"/>
              </a:spcAft>
              <a:buNone/>
            </a:pPr>
            <a:r>
              <a:rPr lang="en-US" sz="2400" dirty="0">
                <a:solidFill>
                  <a:schemeClr val="tx1"/>
                </a:solidFill>
              </a:rPr>
              <a:t>General Questions</a:t>
            </a:r>
          </a:p>
          <a:p>
            <a:pPr marL="98425" indent="0">
              <a:lnSpc>
                <a:spcPct val="100000"/>
              </a:lnSpc>
              <a:spcBef>
                <a:spcPts val="2400"/>
              </a:spcBef>
              <a:spcAft>
                <a:spcPts val="0"/>
              </a:spcAft>
              <a:buNone/>
            </a:pPr>
            <a:r>
              <a:rPr lang="en-US" sz="2400" dirty="0">
                <a:solidFill>
                  <a:schemeClr val="tx1"/>
                </a:solidFill>
              </a:rPr>
              <a:t>Patients with Tumor-Related Complications</a:t>
            </a:r>
          </a:p>
          <a:p>
            <a:pPr marL="98425" indent="0">
              <a:lnSpc>
                <a:spcPct val="100000"/>
              </a:lnSpc>
              <a:spcBef>
                <a:spcPts val="2400"/>
              </a:spcBef>
              <a:spcAft>
                <a:spcPts val="0"/>
              </a:spcAft>
              <a:buNone/>
            </a:pPr>
            <a:r>
              <a:rPr lang="en-US" sz="2400" dirty="0">
                <a:solidFill>
                  <a:schemeClr val="tx1"/>
                </a:solidFill>
              </a:rPr>
              <a:t>Patients with Comorbidities</a:t>
            </a:r>
          </a:p>
          <a:p>
            <a:pPr marL="98425" indent="0">
              <a:lnSpc>
                <a:spcPct val="100000"/>
              </a:lnSpc>
              <a:spcBef>
                <a:spcPts val="2400"/>
              </a:spcBef>
              <a:spcAft>
                <a:spcPts val="0"/>
              </a:spcAft>
              <a:buNone/>
            </a:pPr>
            <a:r>
              <a:rPr lang="en-US" sz="2400" dirty="0">
                <a:solidFill>
                  <a:schemeClr val="tx1"/>
                </a:solidFill>
              </a:rPr>
              <a:t>Management of Transformed Non-Small Cell Lung Cancer; Prostate Cancer</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
        <p:nvSpPr>
          <p:cNvPr id="7" name="Title 1">
            <a:extLst>
              <a:ext uri="{FF2B5EF4-FFF2-40B4-BE49-F238E27FC236}">
                <a16:creationId xmlns:a16="http://schemas.microsoft.com/office/drawing/2014/main" id="{FE420AC4-1434-D784-FA3B-9854DE3FE1B7}"/>
              </a:ext>
            </a:extLst>
          </p:cNvPr>
          <p:cNvSpPr>
            <a:spLocks noGrp="1"/>
          </p:cNvSpPr>
          <p:nvPr>
            <p:ph type="title"/>
          </p:nvPr>
        </p:nvSpPr>
        <p:spPr>
          <a:xfrm>
            <a:off x="1307468" y="12192"/>
            <a:ext cx="9577064" cy="1268760"/>
          </a:xfrm>
        </p:spPr>
        <p:txBody>
          <a:bodyPr>
            <a:normAutofit/>
          </a:bodyPr>
          <a:lstStyle/>
          <a:p>
            <a:r>
              <a:rPr lang="en-US" sz="2800" dirty="0">
                <a:solidFill>
                  <a:srgbClr val="0432FF"/>
                </a:solidFill>
              </a:rPr>
              <a:t>Up-Front Treatment of Extensive-Stage Small Cell Lung Cancer</a:t>
            </a:r>
          </a:p>
        </p:txBody>
      </p:sp>
    </p:spTree>
    <p:custDataLst>
      <p:tags r:id="rId1"/>
    </p:custDataLst>
    <p:extLst>
      <p:ext uri="{BB962C8B-B14F-4D97-AF65-F5344CB8AC3E}">
        <p14:creationId xmlns:p14="http://schemas.microsoft.com/office/powerpoint/2010/main" val="197798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AE04D-E61F-2B5C-2459-F1563C29AE05}"/>
              </a:ext>
            </a:extLst>
          </p:cNvPr>
          <p:cNvSpPr>
            <a:spLocks noGrp="1"/>
          </p:cNvSpPr>
          <p:nvPr>
            <p:ph type="title"/>
          </p:nvPr>
        </p:nvSpPr>
        <p:spPr/>
        <p:txBody>
          <a:bodyPr/>
          <a:lstStyle/>
          <a:p>
            <a:r>
              <a:rPr lang="en-US" dirty="0"/>
              <a:t>General Questions</a:t>
            </a:r>
          </a:p>
        </p:txBody>
      </p:sp>
      <p:sp>
        <p:nvSpPr>
          <p:cNvPr id="3" name="Content Placeholder 2">
            <a:extLst>
              <a:ext uri="{FF2B5EF4-FFF2-40B4-BE49-F238E27FC236}">
                <a16:creationId xmlns:a16="http://schemas.microsoft.com/office/drawing/2014/main" id="{E8CFC7E6-3B75-E5C2-829B-3BB96D96BB9F}"/>
              </a:ext>
            </a:extLst>
          </p:cNvPr>
          <p:cNvSpPr>
            <a:spLocks noGrp="1"/>
          </p:cNvSpPr>
          <p:nvPr>
            <p:ph idx="1"/>
          </p:nvPr>
        </p:nvSpPr>
        <p:spPr/>
        <p:txBody>
          <a:bodyPr/>
          <a:lstStyle/>
          <a:p>
            <a:r>
              <a:rPr lang="en-US" dirty="0" err="1"/>
              <a:t>Atezo</a:t>
            </a:r>
            <a:r>
              <a:rPr lang="en-US" dirty="0"/>
              <a:t> vs </a:t>
            </a:r>
            <a:r>
              <a:rPr lang="en-US" dirty="0" err="1"/>
              <a:t>durva</a:t>
            </a:r>
            <a:r>
              <a:rPr lang="en-US" dirty="0"/>
              <a:t> — any efficacy or safety differences?</a:t>
            </a:r>
          </a:p>
          <a:p>
            <a:r>
              <a:rPr lang="en-US" dirty="0"/>
              <a:t>Cisplatin vs carboplatin — does it matter?</a:t>
            </a:r>
          </a:p>
          <a:p>
            <a:r>
              <a:rPr lang="en-US" dirty="0"/>
              <a:t>What to offer if platinum ineligible?</a:t>
            </a:r>
          </a:p>
          <a:p>
            <a:r>
              <a:rPr lang="en-US" dirty="0"/>
              <a:t>Tumor lysis syndrome? </a:t>
            </a:r>
          </a:p>
          <a:p>
            <a:r>
              <a:rPr lang="en-US" dirty="0"/>
              <a:t>Trilaciclib for </a:t>
            </a:r>
            <a:r>
              <a:rPr lang="en-US" dirty="0" err="1"/>
              <a:t>myeloprotection</a:t>
            </a:r>
            <a:r>
              <a:rPr lang="en-US" dirty="0"/>
              <a:t>?</a:t>
            </a:r>
          </a:p>
          <a:p>
            <a:r>
              <a:rPr lang="en-US" dirty="0"/>
              <a:t>Consolidative thoracic RT?</a:t>
            </a:r>
          </a:p>
          <a:p>
            <a:r>
              <a:rPr lang="en-US" dirty="0"/>
              <a:t>Role of ipilimumab/nivolumab?</a:t>
            </a:r>
          </a:p>
        </p:txBody>
      </p:sp>
    </p:spTree>
    <p:extLst>
      <p:ext uri="{BB962C8B-B14F-4D97-AF65-F5344CB8AC3E}">
        <p14:creationId xmlns:p14="http://schemas.microsoft.com/office/powerpoint/2010/main" val="215983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AE04D-E61F-2B5C-2459-F1563C29AE05}"/>
              </a:ext>
            </a:extLst>
          </p:cNvPr>
          <p:cNvSpPr>
            <a:spLocks noGrp="1"/>
          </p:cNvSpPr>
          <p:nvPr>
            <p:ph type="title"/>
          </p:nvPr>
        </p:nvSpPr>
        <p:spPr/>
        <p:txBody>
          <a:bodyPr/>
          <a:lstStyle/>
          <a:p>
            <a:r>
              <a:rPr lang="en-US" dirty="0"/>
              <a:t>General Questions</a:t>
            </a:r>
          </a:p>
        </p:txBody>
      </p:sp>
      <p:sp>
        <p:nvSpPr>
          <p:cNvPr id="3" name="Content Placeholder 2">
            <a:extLst>
              <a:ext uri="{FF2B5EF4-FFF2-40B4-BE49-F238E27FC236}">
                <a16:creationId xmlns:a16="http://schemas.microsoft.com/office/drawing/2014/main" id="{E8CFC7E6-3B75-E5C2-829B-3BB96D96BB9F}"/>
              </a:ext>
            </a:extLst>
          </p:cNvPr>
          <p:cNvSpPr>
            <a:spLocks noGrp="1"/>
          </p:cNvSpPr>
          <p:nvPr>
            <p:ph idx="1"/>
          </p:nvPr>
        </p:nvSpPr>
        <p:spPr/>
        <p:txBody>
          <a:bodyPr/>
          <a:lstStyle/>
          <a:p>
            <a:r>
              <a:rPr lang="en-US" dirty="0"/>
              <a:t>IO rechallenge after autoimmune complications (pneumonitis, diabetes, adrenal insufficiency, cardiomyopathy, arthritis)</a:t>
            </a:r>
          </a:p>
          <a:p>
            <a:r>
              <a:rPr lang="en-US" dirty="0"/>
              <a:t>Patient on chemo-IO: diarrhea differential — chemo, infection, or ICI colitis?</a:t>
            </a:r>
          </a:p>
          <a:p>
            <a:r>
              <a:rPr lang="en-US" dirty="0"/>
              <a:t>Do immune toxicities correlate with higher response rates?</a:t>
            </a:r>
          </a:p>
          <a:p>
            <a:r>
              <a:rPr lang="en-US" dirty="0"/>
              <a:t>Do prior IO toxicities predict CRS/ICANS with </a:t>
            </a:r>
            <a:r>
              <a:rPr lang="en-US" dirty="0" err="1"/>
              <a:t>tarlatamab</a:t>
            </a:r>
            <a:r>
              <a:rPr lang="en-US" dirty="0"/>
              <a:t>?</a:t>
            </a:r>
          </a:p>
          <a:p>
            <a:r>
              <a:rPr lang="en-US" dirty="0"/>
              <a:t>IO in transplant recipient </a:t>
            </a:r>
          </a:p>
        </p:txBody>
      </p:sp>
    </p:spTree>
    <p:extLst>
      <p:ext uri="{BB962C8B-B14F-4D97-AF65-F5344CB8AC3E}">
        <p14:creationId xmlns:p14="http://schemas.microsoft.com/office/powerpoint/2010/main" val="3172199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AE04D-E61F-2B5C-2459-F1563C29AE05}"/>
              </a:ext>
            </a:extLst>
          </p:cNvPr>
          <p:cNvSpPr>
            <a:spLocks noGrp="1"/>
          </p:cNvSpPr>
          <p:nvPr>
            <p:ph type="title"/>
          </p:nvPr>
        </p:nvSpPr>
        <p:spPr/>
        <p:txBody>
          <a:bodyPr/>
          <a:lstStyle/>
          <a:p>
            <a:r>
              <a:rPr lang="en-US" dirty="0"/>
              <a:t>General Questions</a:t>
            </a:r>
          </a:p>
        </p:txBody>
      </p:sp>
      <p:sp>
        <p:nvSpPr>
          <p:cNvPr id="3" name="Content Placeholder 2">
            <a:extLst>
              <a:ext uri="{FF2B5EF4-FFF2-40B4-BE49-F238E27FC236}">
                <a16:creationId xmlns:a16="http://schemas.microsoft.com/office/drawing/2014/main" id="{E8CFC7E6-3B75-E5C2-829B-3BB96D96BB9F}"/>
              </a:ext>
            </a:extLst>
          </p:cNvPr>
          <p:cNvSpPr>
            <a:spLocks noGrp="1"/>
          </p:cNvSpPr>
          <p:nvPr>
            <p:ph idx="1"/>
          </p:nvPr>
        </p:nvSpPr>
        <p:spPr/>
        <p:txBody>
          <a:bodyPr/>
          <a:lstStyle/>
          <a:p>
            <a:r>
              <a:rPr lang="en-US" dirty="0"/>
              <a:t>Prophylactic cranial irradiation (PCI) vs MRI surveillance </a:t>
            </a:r>
          </a:p>
          <a:p>
            <a:r>
              <a:rPr lang="en-US" dirty="0"/>
              <a:t>Surgery for solitary brain met — any role in SCLC?</a:t>
            </a:r>
          </a:p>
          <a:p>
            <a:r>
              <a:rPr lang="en-US" dirty="0"/>
              <a:t>Consolidative thoracic RT during maintenance IO ± lurbinectedin?</a:t>
            </a:r>
          </a:p>
          <a:p>
            <a:r>
              <a:rPr lang="en-US" dirty="0"/>
              <a:t>Management of transformed NSCLC (prostate cancer)?</a:t>
            </a:r>
          </a:p>
        </p:txBody>
      </p:sp>
    </p:spTree>
    <p:extLst>
      <p:ext uri="{BB962C8B-B14F-4D97-AF65-F5344CB8AC3E}">
        <p14:creationId xmlns:p14="http://schemas.microsoft.com/office/powerpoint/2010/main" val="70588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AE04D-E61F-2B5C-2459-F1563C29AE05}"/>
              </a:ext>
            </a:extLst>
          </p:cNvPr>
          <p:cNvSpPr>
            <a:spLocks noGrp="1"/>
          </p:cNvSpPr>
          <p:nvPr>
            <p:ph type="title"/>
          </p:nvPr>
        </p:nvSpPr>
        <p:spPr/>
        <p:txBody>
          <a:bodyPr/>
          <a:lstStyle/>
          <a:p>
            <a:r>
              <a:rPr lang="en-US" dirty="0"/>
              <a:t>General Questions</a:t>
            </a:r>
          </a:p>
        </p:txBody>
      </p:sp>
      <p:sp>
        <p:nvSpPr>
          <p:cNvPr id="3" name="Content Placeholder 2">
            <a:extLst>
              <a:ext uri="{FF2B5EF4-FFF2-40B4-BE49-F238E27FC236}">
                <a16:creationId xmlns:a16="http://schemas.microsoft.com/office/drawing/2014/main" id="{E8CFC7E6-3B75-E5C2-829B-3BB96D96BB9F}"/>
              </a:ext>
            </a:extLst>
          </p:cNvPr>
          <p:cNvSpPr>
            <a:spLocks noGrp="1"/>
          </p:cNvSpPr>
          <p:nvPr>
            <p:ph idx="1"/>
          </p:nvPr>
        </p:nvSpPr>
        <p:spPr>
          <a:xfrm>
            <a:off x="912287" y="1416053"/>
            <a:ext cx="9553738" cy="4799013"/>
          </a:xfrm>
        </p:spPr>
        <p:txBody>
          <a:bodyPr/>
          <a:lstStyle/>
          <a:p>
            <a:r>
              <a:rPr lang="en-US" dirty="0"/>
              <a:t>Oligometastatic disease — when to use systemic vs local therapy?</a:t>
            </a:r>
          </a:p>
          <a:p>
            <a:r>
              <a:rPr lang="en-US" dirty="0"/>
              <a:t>Patient with LS-SCLC developed brain metastases 2 </a:t>
            </a:r>
            <a:r>
              <a:rPr lang="en-US" dirty="0" err="1"/>
              <a:t>mo</a:t>
            </a:r>
            <a:r>
              <a:rPr lang="en-US" dirty="0"/>
              <a:t> after </a:t>
            </a:r>
            <a:r>
              <a:rPr lang="en-US" dirty="0" err="1"/>
              <a:t>chemoRT</a:t>
            </a:r>
            <a:r>
              <a:rPr lang="en-US" dirty="0"/>
              <a:t> (no systemic disease) — other options besides radiation?</a:t>
            </a:r>
          </a:p>
          <a:p>
            <a:r>
              <a:rPr lang="en-US" dirty="0"/>
              <a:t>After definitive CRT + IO (ADRIATIC strategy) — what to do at progression?</a:t>
            </a:r>
          </a:p>
        </p:txBody>
      </p:sp>
    </p:spTree>
    <p:extLst>
      <p:ext uri="{BB962C8B-B14F-4D97-AF65-F5344CB8AC3E}">
        <p14:creationId xmlns:p14="http://schemas.microsoft.com/office/powerpoint/2010/main" val="4043957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AE04D-E61F-2B5C-2459-F1563C29AE05}"/>
              </a:ext>
            </a:extLst>
          </p:cNvPr>
          <p:cNvSpPr>
            <a:spLocks noGrp="1"/>
          </p:cNvSpPr>
          <p:nvPr>
            <p:ph type="title"/>
          </p:nvPr>
        </p:nvSpPr>
        <p:spPr/>
        <p:txBody>
          <a:bodyPr/>
          <a:lstStyle/>
          <a:p>
            <a:r>
              <a:rPr lang="en-US" dirty="0"/>
              <a:t>General Questions</a:t>
            </a:r>
          </a:p>
        </p:txBody>
      </p:sp>
      <p:sp>
        <p:nvSpPr>
          <p:cNvPr id="3" name="Content Placeholder 2">
            <a:extLst>
              <a:ext uri="{FF2B5EF4-FFF2-40B4-BE49-F238E27FC236}">
                <a16:creationId xmlns:a16="http://schemas.microsoft.com/office/drawing/2014/main" id="{E8CFC7E6-3B75-E5C2-829B-3BB96D96BB9F}"/>
              </a:ext>
            </a:extLst>
          </p:cNvPr>
          <p:cNvSpPr>
            <a:spLocks noGrp="1"/>
          </p:cNvSpPr>
          <p:nvPr>
            <p:ph idx="1"/>
          </p:nvPr>
        </p:nvSpPr>
        <p:spPr>
          <a:xfrm>
            <a:off x="912287" y="1416053"/>
            <a:ext cx="9278315" cy="4799013"/>
          </a:xfrm>
        </p:spPr>
        <p:txBody>
          <a:bodyPr/>
          <a:lstStyle/>
          <a:p>
            <a:r>
              <a:rPr lang="en-US" dirty="0"/>
              <a:t>Role of MRD testing for early progression detection and 2L initiation</a:t>
            </a:r>
          </a:p>
          <a:p>
            <a:r>
              <a:rPr lang="en-US" dirty="0"/>
              <a:t>Benefits of smoking cessation — outcome impact</a:t>
            </a:r>
          </a:p>
          <a:p>
            <a:r>
              <a:rPr lang="en-US" dirty="0"/>
              <a:t>Intrabronchial tumor debulking — data and indications</a:t>
            </a:r>
          </a:p>
        </p:txBody>
      </p:sp>
    </p:spTree>
    <p:extLst>
      <p:ext uri="{BB962C8B-B14F-4D97-AF65-F5344CB8AC3E}">
        <p14:creationId xmlns:p14="http://schemas.microsoft.com/office/powerpoint/2010/main" val="342163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BA7E-5976-FA89-A979-B90F7E64D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23CF2-D48B-CCF7-D1AC-7387123E645B}"/>
              </a:ext>
            </a:extLst>
          </p:cNvPr>
          <p:cNvSpPr>
            <a:spLocks noGrp="1"/>
          </p:cNvSpPr>
          <p:nvPr>
            <p:ph type="title"/>
          </p:nvPr>
        </p:nvSpPr>
        <p:spPr/>
        <p:txBody>
          <a:bodyPr/>
          <a:lstStyle/>
          <a:p>
            <a:r>
              <a:rPr lang="en-US" dirty="0">
                <a:solidFill>
                  <a:srgbClr val="0432FF"/>
                </a:solidFill>
              </a:rPr>
              <a:t>Patients with Tumor-Related Complications</a:t>
            </a:r>
            <a:endParaRPr lang="en-US" dirty="0"/>
          </a:p>
        </p:txBody>
      </p:sp>
      <p:sp>
        <p:nvSpPr>
          <p:cNvPr id="3" name="Content Placeholder 2">
            <a:extLst>
              <a:ext uri="{FF2B5EF4-FFF2-40B4-BE49-F238E27FC236}">
                <a16:creationId xmlns:a16="http://schemas.microsoft.com/office/drawing/2014/main" id="{B575F76F-6D8E-A5A9-A2EF-3D8AF8FB8F88}"/>
              </a:ext>
            </a:extLst>
          </p:cNvPr>
          <p:cNvSpPr>
            <a:spLocks noGrp="1"/>
          </p:cNvSpPr>
          <p:nvPr>
            <p:ph idx="1"/>
          </p:nvPr>
        </p:nvSpPr>
        <p:spPr>
          <a:xfrm>
            <a:off x="912287" y="1416053"/>
            <a:ext cx="10258817" cy="4799013"/>
          </a:xfrm>
        </p:spPr>
        <p:txBody>
          <a:bodyPr/>
          <a:lstStyle/>
          <a:p>
            <a:r>
              <a:rPr lang="en-US" dirty="0"/>
              <a:t>Patient with hyponatremia and seizures at diagnosis, good initial response for 2 years, then recurrence with pancreatic lesion (SCLC) and recurrent SIADH → improved after 2 cycles of lurbinectedin.</a:t>
            </a:r>
          </a:p>
          <a:p>
            <a:r>
              <a:rPr lang="en-US" dirty="0"/>
              <a:t>SIADH with persistent low sodium — management challenges</a:t>
            </a:r>
          </a:p>
          <a:p>
            <a:r>
              <a:rPr lang="en-US" dirty="0"/>
              <a:t>Refractory SIADH management (salt tablets, fluid restriction?)</a:t>
            </a:r>
          </a:p>
          <a:p>
            <a:r>
              <a:rPr lang="en-US" dirty="0"/>
              <a:t>Contraindications to IO in autoimmune paraneoplastic syndromes</a:t>
            </a:r>
          </a:p>
          <a:p>
            <a:r>
              <a:rPr lang="en-US" dirty="0"/>
              <a:t>Does neurologic paraneoplastic disease resolve with treatment?</a:t>
            </a:r>
          </a:p>
        </p:txBody>
      </p:sp>
    </p:spTree>
    <p:extLst>
      <p:ext uri="{BB962C8B-B14F-4D97-AF65-F5344CB8AC3E}">
        <p14:creationId xmlns:p14="http://schemas.microsoft.com/office/powerpoint/2010/main" val="3615579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BA7E-5976-FA89-A979-B90F7E64D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23CF2-D48B-CCF7-D1AC-7387123E645B}"/>
              </a:ext>
            </a:extLst>
          </p:cNvPr>
          <p:cNvSpPr>
            <a:spLocks noGrp="1"/>
          </p:cNvSpPr>
          <p:nvPr>
            <p:ph type="title"/>
          </p:nvPr>
        </p:nvSpPr>
        <p:spPr/>
        <p:txBody>
          <a:bodyPr/>
          <a:lstStyle/>
          <a:p>
            <a:r>
              <a:rPr lang="en-US" dirty="0">
                <a:solidFill>
                  <a:srgbClr val="0432FF"/>
                </a:solidFill>
              </a:rPr>
              <a:t>Patients </a:t>
            </a:r>
            <a:r>
              <a:rPr lang="en-US">
                <a:solidFill>
                  <a:srgbClr val="0432FF"/>
                </a:solidFill>
              </a:rPr>
              <a:t>with Tumor-Related </a:t>
            </a:r>
            <a:r>
              <a:rPr lang="en-US" dirty="0">
                <a:solidFill>
                  <a:srgbClr val="0432FF"/>
                </a:solidFill>
              </a:rPr>
              <a:t>Complications</a:t>
            </a:r>
            <a:endParaRPr lang="en-US" dirty="0"/>
          </a:p>
        </p:txBody>
      </p:sp>
      <p:sp>
        <p:nvSpPr>
          <p:cNvPr id="3" name="Content Placeholder 2">
            <a:extLst>
              <a:ext uri="{FF2B5EF4-FFF2-40B4-BE49-F238E27FC236}">
                <a16:creationId xmlns:a16="http://schemas.microsoft.com/office/drawing/2014/main" id="{B575F76F-6D8E-A5A9-A2EF-3D8AF8FB8F88}"/>
              </a:ext>
            </a:extLst>
          </p:cNvPr>
          <p:cNvSpPr>
            <a:spLocks noGrp="1"/>
          </p:cNvSpPr>
          <p:nvPr>
            <p:ph idx="1"/>
          </p:nvPr>
        </p:nvSpPr>
        <p:spPr>
          <a:xfrm>
            <a:off x="912287" y="1416053"/>
            <a:ext cx="10479154" cy="4799013"/>
          </a:xfrm>
        </p:spPr>
        <p:txBody>
          <a:bodyPr/>
          <a:lstStyle/>
          <a:p>
            <a:r>
              <a:rPr lang="en-US" dirty="0"/>
              <a:t>SCLC with SVC syndrome: whether to start systemic therapy or radiation first</a:t>
            </a:r>
          </a:p>
          <a:p>
            <a:r>
              <a:rPr lang="en-US" dirty="0"/>
              <a:t>Stage dependency: limited vs extensive SCLC in SVC management</a:t>
            </a:r>
          </a:p>
          <a:p>
            <a:r>
              <a:rPr lang="en-US" dirty="0"/>
              <a:t>Venous access issues in SVC setting</a:t>
            </a:r>
          </a:p>
          <a:p>
            <a:r>
              <a:rPr lang="en-US" dirty="0"/>
              <a:t>Community challenges: inpatient RT often unavailable → start inpatient chemo + plan outpatient RT</a:t>
            </a:r>
          </a:p>
          <a:p>
            <a:r>
              <a:rPr lang="en-US" dirty="0"/>
              <a:t>IVC stenting — any role or parallels to SVC?</a:t>
            </a:r>
          </a:p>
          <a:p>
            <a:r>
              <a:rPr lang="en-US" dirty="0"/>
              <a:t>Role of prophylactic or consolidative RT after resolution of SVC</a:t>
            </a:r>
          </a:p>
        </p:txBody>
      </p:sp>
    </p:spTree>
    <p:extLst>
      <p:ext uri="{BB962C8B-B14F-4D97-AF65-F5344CB8AC3E}">
        <p14:creationId xmlns:p14="http://schemas.microsoft.com/office/powerpoint/2010/main" val="639170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BA7E-5976-FA89-A979-B90F7E64D6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C23CF2-D48B-CCF7-D1AC-7387123E645B}"/>
              </a:ext>
            </a:extLst>
          </p:cNvPr>
          <p:cNvSpPr>
            <a:spLocks noGrp="1"/>
          </p:cNvSpPr>
          <p:nvPr>
            <p:ph type="title"/>
          </p:nvPr>
        </p:nvSpPr>
        <p:spPr/>
        <p:txBody>
          <a:bodyPr/>
          <a:lstStyle/>
          <a:p>
            <a:r>
              <a:rPr lang="en-US" dirty="0">
                <a:solidFill>
                  <a:srgbClr val="0432FF"/>
                </a:solidFill>
              </a:rPr>
              <a:t>Patients with Comorbidities</a:t>
            </a:r>
            <a:endParaRPr lang="en-US" dirty="0"/>
          </a:p>
        </p:txBody>
      </p:sp>
      <p:sp>
        <p:nvSpPr>
          <p:cNvPr id="3" name="Content Placeholder 2">
            <a:extLst>
              <a:ext uri="{FF2B5EF4-FFF2-40B4-BE49-F238E27FC236}">
                <a16:creationId xmlns:a16="http://schemas.microsoft.com/office/drawing/2014/main" id="{B575F76F-6D8E-A5A9-A2EF-3D8AF8FB8F88}"/>
              </a:ext>
            </a:extLst>
          </p:cNvPr>
          <p:cNvSpPr>
            <a:spLocks noGrp="1"/>
          </p:cNvSpPr>
          <p:nvPr>
            <p:ph idx="1"/>
          </p:nvPr>
        </p:nvSpPr>
        <p:spPr>
          <a:xfrm>
            <a:off x="912287" y="1416053"/>
            <a:ext cx="10622374" cy="4799013"/>
          </a:xfrm>
        </p:spPr>
        <p:txBody>
          <a:bodyPr/>
          <a:lstStyle/>
          <a:p>
            <a:r>
              <a:rPr lang="en-US" sz="2600" dirty="0"/>
              <a:t>80-year-old female with COPD (EF 30%), CKD (eGFR 30 mL/min), ischemic cardiomyopathy, diabetes and ES-SCLC → what is the most appropriate front-line approach?</a:t>
            </a:r>
          </a:p>
          <a:p>
            <a:r>
              <a:rPr lang="en-US" sz="2600" dirty="0"/>
              <a:t>Young female heavy smoker with COPD on frequent steroids for exacerbations — would you include IO in stage IV SCLC?</a:t>
            </a:r>
          </a:p>
          <a:p>
            <a:r>
              <a:rPr lang="en-US" sz="2600" dirty="0"/>
              <a:t>Steroid use (</a:t>
            </a:r>
            <a:r>
              <a:rPr lang="en-US" sz="2600" dirty="0" err="1"/>
              <a:t>eg</a:t>
            </a:r>
            <a:r>
              <a:rPr lang="en-US" sz="2600" dirty="0"/>
              <a:t>, COPD exacerbations) — does it compromise IO efficacy?</a:t>
            </a:r>
          </a:p>
          <a:p>
            <a:r>
              <a:rPr lang="en-US" sz="2600" dirty="0"/>
              <a:t>62-year-old female ex-smoker with S-SCLC and myasthenia gravis — would you consider IO in this autoimmune paraneoplastic setting?</a:t>
            </a:r>
          </a:p>
          <a:p>
            <a:r>
              <a:rPr lang="en-US" sz="2600" dirty="0"/>
              <a:t>IOs in patients with autoimmune disease </a:t>
            </a:r>
          </a:p>
        </p:txBody>
      </p:sp>
    </p:spTree>
    <p:extLst>
      <p:ext uri="{BB962C8B-B14F-4D97-AF65-F5344CB8AC3E}">
        <p14:creationId xmlns:p14="http://schemas.microsoft.com/office/powerpoint/2010/main" val="2911150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5E33B-AE57-27A6-1CBA-1FFF201D9C6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F7F1776-014A-70FC-1DB1-E5A6B49A60F3}"/>
              </a:ext>
            </a:extLst>
          </p:cNvPr>
          <p:cNvSpPr/>
          <p:nvPr/>
        </p:nvSpPr>
        <p:spPr bwMode="auto">
          <a:xfrm>
            <a:off x="695400" y="3068960"/>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EEE87A18-742B-E2B4-2591-9D31260953C0}"/>
              </a:ext>
            </a:extLst>
          </p:cNvPr>
          <p:cNvSpPr>
            <a:spLocks noGrp="1"/>
          </p:cNvSpPr>
          <p:nvPr>
            <p:ph idx="1"/>
          </p:nvPr>
        </p:nvSpPr>
        <p:spPr>
          <a:xfrm>
            <a:off x="1260018" y="1772816"/>
            <a:ext cx="9732526" cy="4727456"/>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Tail on the Curve?</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First-Line Chemoimmunotherapy</a:t>
            </a:r>
          </a:p>
          <a:p>
            <a:pPr marL="98425" indent="0">
              <a:lnSpc>
                <a:spcPct val="100000"/>
              </a:lnSpc>
              <a:spcBef>
                <a:spcPts val="2400"/>
              </a:spcBef>
              <a:spcAft>
                <a:spcPts val="0"/>
              </a:spcAft>
              <a:buNone/>
            </a:pPr>
            <a:r>
              <a:rPr lang="en-US" sz="2400" dirty="0">
                <a:solidFill>
                  <a:schemeClr val="bg1"/>
                </a:solidFill>
              </a:rPr>
              <a:t>Module 2: Maintenance Lurbinectedin</a:t>
            </a:r>
          </a:p>
          <a:p>
            <a:pPr marL="98425" indent="0">
              <a:lnSpc>
                <a:spcPct val="100000"/>
              </a:lnSpc>
              <a:spcBef>
                <a:spcPts val="2400"/>
              </a:spcBef>
              <a:spcAft>
                <a:spcPts val="0"/>
              </a:spcAft>
              <a:buNone/>
            </a:pPr>
            <a:r>
              <a:rPr lang="en-US" sz="2400" dirty="0">
                <a:solidFill>
                  <a:schemeClr val="tx1"/>
                </a:solidFill>
              </a:rPr>
              <a:t>Data Review: </a:t>
            </a:r>
            <a:r>
              <a:rPr lang="en-US" sz="2400" dirty="0" err="1">
                <a:solidFill>
                  <a:schemeClr val="tx1"/>
                </a:solidFill>
              </a:rPr>
              <a:t>IMforte</a:t>
            </a:r>
            <a:r>
              <a:rPr lang="en-US" sz="2400" dirty="0">
                <a:solidFill>
                  <a:schemeClr val="tx1"/>
                </a:solidFill>
              </a:rPr>
              <a:t> Trial</a:t>
            </a:r>
          </a:p>
          <a:p>
            <a:pPr marL="98425" indent="0">
              <a:lnSpc>
                <a:spcPct val="100000"/>
              </a:lnSpc>
              <a:spcBef>
                <a:spcPts val="2400"/>
              </a:spcBef>
              <a:spcAft>
                <a:spcPts val="0"/>
              </a:spcAft>
              <a:buNone/>
            </a:pPr>
            <a:r>
              <a:rPr lang="en-US" sz="2400" dirty="0">
                <a:solidFill>
                  <a:schemeClr val="tx1"/>
                </a:solidFill>
              </a:rPr>
              <a:t>Clinical Discussion</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
        <p:nvSpPr>
          <p:cNvPr id="7" name="Title 1">
            <a:extLst>
              <a:ext uri="{FF2B5EF4-FFF2-40B4-BE49-F238E27FC236}">
                <a16:creationId xmlns:a16="http://schemas.microsoft.com/office/drawing/2014/main" id="{3CF8D3B2-19E1-1B92-BE40-3EE1CD5724AA}"/>
              </a:ext>
            </a:extLst>
          </p:cNvPr>
          <p:cNvSpPr>
            <a:spLocks noGrp="1"/>
          </p:cNvSpPr>
          <p:nvPr>
            <p:ph type="title"/>
          </p:nvPr>
        </p:nvSpPr>
        <p:spPr>
          <a:xfrm>
            <a:off x="1307468" y="12192"/>
            <a:ext cx="9577064" cy="1268760"/>
          </a:xfrm>
        </p:spPr>
        <p:txBody>
          <a:bodyPr>
            <a:normAutofit/>
          </a:bodyPr>
          <a:lstStyle/>
          <a:p>
            <a:r>
              <a:rPr lang="en-US" sz="2800" dirty="0">
                <a:solidFill>
                  <a:srgbClr val="0432FF"/>
                </a:solidFill>
              </a:rPr>
              <a:t>Up-Front Treatment of Extensive-Stage Small Cell Lung Cancer</a:t>
            </a:r>
          </a:p>
        </p:txBody>
      </p:sp>
    </p:spTree>
    <p:custDataLst>
      <p:tags r:id="rId1"/>
    </p:custDataLst>
    <p:extLst>
      <p:ext uri="{BB962C8B-B14F-4D97-AF65-F5344CB8AC3E}">
        <p14:creationId xmlns:p14="http://schemas.microsoft.com/office/powerpoint/2010/main" val="3756566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E93AC-E0AB-D747-AE03-72761DCEE7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CEA989-6D9A-CD82-32A5-024D8D319263}"/>
              </a:ext>
            </a:extLst>
          </p:cNvPr>
          <p:cNvSpPr>
            <a:spLocks noGrp="1"/>
          </p:cNvSpPr>
          <p:nvPr>
            <p:ph type="title"/>
          </p:nvPr>
        </p:nvSpPr>
        <p:spPr>
          <a:xfrm>
            <a:off x="528814" y="502169"/>
            <a:ext cx="11946215" cy="1141412"/>
          </a:xfrm>
        </p:spPr>
        <p:txBody>
          <a:bodyPr/>
          <a:lstStyle/>
          <a:p>
            <a:pPr algn="l"/>
            <a:r>
              <a:rPr lang="en-US" dirty="0"/>
              <a:t>FDA Approves Lurbinectedin in Combination with Atezolizumab </a:t>
            </a:r>
            <a:br>
              <a:rPr lang="en-US" dirty="0"/>
            </a:br>
            <a:r>
              <a:rPr lang="en-US" dirty="0"/>
              <a:t>or Atezolizumab and Hyaluronidase-Tqjs for ES-SCLC</a:t>
            </a:r>
            <a:br>
              <a:rPr lang="en-US" dirty="0"/>
            </a:br>
            <a:r>
              <a:rPr lang="en-US" sz="2400" dirty="0"/>
              <a:t>Press Release: October 2, 2025</a:t>
            </a:r>
          </a:p>
        </p:txBody>
      </p:sp>
      <p:sp>
        <p:nvSpPr>
          <p:cNvPr id="3" name="Content Placeholder 2">
            <a:extLst>
              <a:ext uri="{FF2B5EF4-FFF2-40B4-BE49-F238E27FC236}">
                <a16:creationId xmlns:a16="http://schemas.microsoft.com/office/drawing/2014/main" id="{F23DE49F-B161-C3F9-C4C0-BB3446146E15}"/>
              </a:ext>
            </a:extLst>
          </p:cNvPr>
          <p:cNvSpPr>
            <a:spLocks noGrp="1"/>
          </p:cNvSpPr>
          <p:nvPr>
            <p:ph idx="1"/>
          </p:nvPr>
        </p:nvSpPr>
        <p:spPr>
          <a:xfrm>
            <a:off x="424802" y="2035628"/>
            <a:ext cx="11342395" cy="4083505"/>
          </a:xfrm>
        </p:spPr>
        <p:txBody>
          <a:bodyPr/>
          <a:lstStyle/>
          <a:p>
            <a:pPr marL="99718" indent="0">
              <a:lnSpc>
                <a:spcPct val="100000"/>
              </a:lnSpc>
              <a:buNone/>
            </a:pPr>
            <a:r>
              <a:rPr lang="en-US" sz="2200" b="0" dirty="0">
                <a:latin typeface="Calibri" panose="020F0502020204030204" pitchFamily="34" charset="0"/>
                <a:cs typeface="Calibri" panose="020F0502020204030204" pitchFamily="34" charset="0"/>
              </a:rPr>
              <a:t>“On October 2, 2025, the Food and Drug Administration approved lurbinectedin in combination with atezolizumab or atezolizumab and hyaluronidase-</a:t>
            </a:r>
            <a:r>
              <a:rPr lang="en-US" sz="2200" b="0" dirty="0" err="1">
                <a:latin typeface="Calibri" panose="020F0502020204030204" pitchFamily="34" charset="0"/>
                <a:cs typeface="Calibri" panose="020F0502020204030204" pitchFamily="34" charset="0"/>
              </a:rPr>
              <a:t>tqjs</a:t>
            </a:r>
            <a:r>
              <a:rPr lang="en-US" sz="2200" b="0" dirty="0">
                <a:latin typeface="Calibri" panose="020F0502020204030204" pitchFamily="34" charset="0"/>
                <a:cs typeface="Calibri" panose="020F0502020204030204" pitchFamily="34" charset="0"/>
              </a:rPr>
              <a:t> for the maintenance treatment of adult patients with extensive-stage small cell lung cancer (ES-SCLC) whose disease has not progressed after first-line induction therapy with atezolizumab or atezolizumab and hyaluronidase-</a:t>
            </a:r>
            <a:r>
              <a:rPr lang="en-US" sz="2200" b="0" dirty="0" err="1">
                <a:latin typeface="Calibri" panose="020F0502020204030204" pitchFamily="34" charset="0"/>
                <a:cs typeface="Calibri" panose="020F0502020204030204" pitchFamily="34" charset="0"/>
              </a:rPr>
              <a:t>tqjs</a:t>
            </a:r>
            <a:r>
              <a:rPr lang="en-US" sz="2200" b="0" dirty="0">
                <a:latin typeface="Calibri" panose="020F0502020204030204" pitchFamily="34" charset="0"/>
                <a:cs typeface="Calibri" panose="020F0502020204030204" pitchFamily="34" charset="0"/>
              </a:rPr>
              <a:t>, carboplatin, and etoposide.</a:t>
            </a:r>
          </a:p>
          <a:p>
            <a:pPr marL="99718" indent="0">
              <a:lnSpc>
                <a:spcPct val="100000"/>
              </a:lnSpc>
              <a:buNone/>
            </a:pPr>
            <a:r>
              <a:rPr lang="en-US" sz="2200" b="0" dirty="0">
                <a:latin typeface="Calibri" panose="020F0502020204030204" pitchFamily="34" charset="0"/>
                <a:cs typeface="Calibri" panose="020F0502020204030204" pitchFamily="34" charset="0"/>
              </a:rPr>
              <a:t>Efficacy was evaluated in </a:t>
            </a:r>
            <a:r>
              <a:rPr lang="en-US" sz="2200" b="0" dirty="0" err="1">
                <a:latin typeface="Calibri" panose="020F0502020204030204" pitchFamily="34" charset="0"/>
                <a:cs typeface="Calibri" panose="020F0502020204030204" pitchFamily="34" charset="0"/>
              </a:rPr>
              <a:t>IMforte</a:t>
            </a:r>
            <a:r>
              <a:rPr lang="en-US" sz="2200" b="0" dirty="0">
                <a:latin typeface="Calibri" panose="020F0502020204030204" pitchFamily="34" charset="0"/>
                <a:cs typeface="Calibri" panose="020F0502020204030204" pitchFamily="34" charset="0"/>
              </a:rPr>
              <a:t> (NCT05091567), a randomized, multicenter, open-label trial in patients receiving first-line treatment for ES-SCLC. In </a:t>
            </a:r>
            <a:r>
              <a:rPr lang="en-US" sz="2200" b="0" dirty="0" err="1">
                <a:latin typeface="Calibri" panose="020F0502020204030204" pitchFamily="34" charset="0"/>
                <a:cs typeface="Calibri" panose="020F0502020204030204" pitchFamily="34" charset="0"/>
              </a:rPr>
              <a:t>IMforte</a:t>
            </a:r>
            <a:r>
              <a:rPr lang="en-US" sz="2200" b="0" dirty="0">
                <a:latin typeface="Calibri" panose="020F0502020204030204" pitchFamily="34" charset="0"/>
                <a:cs typeface="Calibri" panose="020F0502020204030204" pitchFamily="34" charset="0"/>
              </a:rPr>
              <a:t>, 483 patients with ES-SCLC whose disease had not progressed after completion of four cycles of atezolizumab, carboplatin, and etoposide (induction treatment) were randomized (1:1) to receive either lurbinectedin in combination with atezolizumab administered intravenously (IV) or atezolizumab IV alone until disease progression or unacceptable toxicity.”</a:t>
            </a:r>
          </a:p>
        </p:txBody>
      </p:sp>
      <p:sp>
        <p:nvSpPr>
          <p:cNvPr id="5" name="TextBox 4">
            <a:extLst>
              <a:ext uri="{FF2B5EF4-FFF2-40B4-BE49-F238E27FC236}">
                <a16:creationId xmlns:a16="http://schemas.microsoft.com/office/drawing/2014/main" id="{3307D6D7-F4AC-31EA-91AA-CCCD0520E8F0}"/>
              </a:ext>
            </a:extLst>
          </p:cNvPr>
          <p:cNvSpPr txBox="1"/>
          <p:nvPr/>
        </p:nvSpPr>
        <p:spPr>
          <a:xfrm>
            <a:off x="162305" y="6249922"/>
            <a:ext cx="1134239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/drugs/resources-information-approved-drugs/fda-approves-lurbinectedin-combination-atezolizumab-or-atezolizumab-and-hyaluronidase-tqjs-extensive</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325997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AFC41B8-61B6-737B-169F-6FE03BDC2B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51"/>
          <a:stretch>
            <a:fillRect/>
          </a:stretch>
        </p:blipFill>
        <p:spPr bwMode="auto">
          <a:xfrm>
            <a:off x="276225" y="330199"/>
            <a:ext cx="5841282" cy="28593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4198C2F-E375-AC30-60F8-A63B66904563}"/>
              </a:ext>
            </a:extLst>
          </p:cNvPr>
          <p:cNvSpPr txBox="1"/>
          <p:nvPr/>
        </p:nvSpPr>
        <p:spPr>
          <a:xfrm>
            <a:off x="2126796" y="355598"/>
            <a:ext cx="1942711" cy="461665"/>
          </a:xfrm>
          <a:prstGeom prst="rect">
            <a:avLst/>
          </a:prstGeom>
          <a:noFill/>
        </p:spPr>
        <p:txBody>
          <a:bodyPr wrap="none" rtlCol="0">
            <a:spAutoFit/>
          </a:bodyPr>
          <a:lstStyle/>
          <a:p>
            <a:r>
              <a:rPr lang="en-US" sz="2400" b="1" dirty="0"/>
              <a:t>Abstract 8006</a:t>
            </a:r>
          </a:p>
        </p:txBody>
      </p:sp>
      <p:pic>
        <p:nvPicPr>
          <p:cNvPr id="2" name="Picture 1" descr="A close-up of a medical document&#10;&#10;AI-generated content may be incorrect.">
            <a:extLst>
              <a:ext uri="{FF2B5EF4-FFF2-40B4-BE49-F238E27FC236}">
                <a16:creationId xmlns:a16="http://schemas.microsoft.com/office/drawing/2014/main" id="{9143D3A4-5E5C-3E74-EA55-AEC020A75F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6846" y="3320143"/>
            <a:ext cx="7359665" cy="3207658"/>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E2227F2F-D973-080F-470A-0DFA297961B8}"/>
              </a:ext>
            </a:extLst>
          </p:cNvPr>
          <p:cNvSpPr txBox="1"/>
          <p:nvPr/>
        </p:nvSpPr>
        <p:spPr>
          <a:xfrm>
            <a:off x="5236059" y="3320143"/>
            <a:ext cx="4044569" cy="430887"/>
          </a:xfrm>
          <a:prstGeom prst="rect">
            <a:avLst/>
          </a:prstGeom>
          <a:noFill/>
        </p:spPr>
        <p:txBody>
          <a:bodyPr wrap="none" rtlCol="0">
            <a:spAutoFit/>
          </a:bodyPr>
          <a:lstStyle/>
          <a:p>
            <a:r>
              <a:rPr lang="en-US" sz="2200" i="1" dirty="0">
                <a:solidFill>
                  <a:srgbClr val="C00000"/>
                </a:solidFill>
                <a:latin typeface="Calibri"/>
              </a:rPr>
              <a:t>Lancet </a:t>
            </a:r>
            <a:r>
              <a:rPr lang="en-US" sz="2200" dirty="0">
                <a:solidFill>
                  <a:srgbClr val="C00000"/>
                </a:solidFill>
                <a:latin typeface="Calibri"/>
              </a:rPr>
              <a:t>2025;405(10495):2129-43</a:t>
            </a:r>
            <a:endParaRPr lang="en-US" sz="2200" dirty="0">
              <a:solidFill>
                <a:srgbClr val="C00000"/>
              </a:solidFill>
            </a:endParaRPr>
          </a:p>
        </p:txBody>
      </p:sp>
    </p:spTree>
    <p:extLst>
      <p:ext uri="{BB962C8B-B14F-4D97-AF65-F5344CB8AC3E}">
        <p14:creationId xmlns:p14="http://schemas.microsoft.com/office/powerpoint/2010/main" val="1830960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FD131-211E-567E-25C1-A8324584D34B}"/>
              </a:ext>
            </a:extLst>
          </p:cNvPr>
          <p:cNvSpPr>
            <a:spLocks noGrp="1"/>
          </p:cNvSpPr>
          <p:nvPr>
            <p:ph type="title"/>
          </p:nvPr>
        </p:nvSpPr>
        <p:spPr/>
        <p:txBody>
          <a:bodyPr/>
          <a:lstStyle/>
          <a:p>
            <a:r>
              <a:rPr lang="en-US" dirty="0"/>
              <a:t>Phase III </a:t>
            </a:r>
            <a:r>
              <a:rPr lang="en-US" dirty="0" err="1"/>
              <a:t>IMforte</a:t>
            </a:r>
            <a:r>
              <a:rPr lang="en-US" dirty="0"/>
              <a:t> Study Design</a:t>
            </a:r>
          </a:p>
        </p:txBody>
      </p:sp>
      <p:pic>
        <p:nvPicPr>
          <p:cNvPr id="2050" name="Picture 2">
            <a:extLst>
              <a:ext uri="{FF2B5EF4-FFF2-40B4-BE49-F238E27FC236}">
                <a16:creationId xmlns:a16="http://schemas.microsoft.com/office/drawing/2014/main" id="{CC043BF0-795F-5EFA-8E99-2C0A1370B03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12778" b="9445"/>
          <a:stretch>
            <a:fillRect/>
          </a:stretch>
        </p:blipFill>
        <p:spPr bwMode="auto">
          <a:xfrm>
            <a:off x="583597" y="1181101"/>
            <a:ext cx="11016343" cy="4819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B47E149-D6C4-DF9B-4002-450C873BF22F}"/>
              </a:ext>
            </a:extLst>
          </p:cNvPr>
          <p:cNvSpPr txBox="1"/>
          <p:nvPr/>
        </p:nvSpPr>
        <p:spPr>
          <a:xfrm>
            <a:off x="0" y="6550223"/>
            <a:ext cx="3509230"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Paz-Ares L et al. ASCO 2025;Abstract 8006.</a:t>
            </a:r>
          </a:p>
        </p:txBody>
      </p:sp>
      <p:sp>
        <p:nvSpPr>
          <p:cNvPr id="3" name="TextBox 2">
            <a:extLst>
              <a:ext uri="{FF2B5EF4-FFF2-40B4-BE49-F238E27FC236}">
                <a16:creationId xmlns:a16="http://schemas.microsoft.com/office/drawing/2014/main" id="{DBE6B58E-F97A-D566-F81E-89C7B281BD91}"/>
              </a:ext>
            </a:extLst>
          </p:cNvPr>
          <p:cNvSpPr txBox="1"/>
          <p:nvPr/>
        </p:nvSpPr>
        <p:spPr>
          <a:xfrm>
            <a:off x="572086" y="6048475"/>
            <a:ext cx="5335178"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CR =complete response; PR = partial response; SD = stable disease</a:t>
            </a:r>
          </a:p>
        </p:txBody>
      </p:sp>
    </p:spTree>
    <p:extLst>
      <p:ext uri="{BB962C8B-B14F-4D97-AF65-F5344CB8AC3E}">
        <p14:creationId xmlns:p14="http://schemas.microsoft.com/office/powerpoint/2010/main" val="2370524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097C-C81B-D990-259E-443ACA2028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B3850-D5C2-B0D3-9F71-05FD8ABEACF0}"/>
              </a:ext>
            </a:extLst>
          </p:cNvPr>
          <p:cNvSpPr>
            <a:spLocks noGrp="1"/>
          </p:cNvSpPr>
          <p:nvPr>
            <p:ph type="title"/>
          </p:nvPr>
        </p:nvSpPr>
        <p:spPr/>
        <p:txBody>
          <a:bodyPr/>
          <a:lstStyle/>
          <a:p>
            <a:r>
              <a:rPr lang="en-US" dirty="0"/>
              <a:t>Phase III </a:t>
            </a:r>
            <a:r>
              <a:rPr lang="en-US" dirty="0" err="1"/>
              <a:t>IMforte</a:t>
            </a:r>
            <a:r>
              <a:rPr lang="en-US" dirty="0"/>
              <a:t>: Independent Review Facility-Assessed </a:t>
            </a:r>
            <a:br>
              <a:rPr lang="en-US" dirty="0"/>
            </a:br>
            <a:r>
              <a:rPr lang="en-US" dirty="0"/>
              <a:t>PFS (IRF-PFS)</a:t>
            </a:r>
          </a:p>
        </p:txBody>
      </p:sp>
      <p:pic>
        <p:nvPicPr>
          <p:cNvPr id="3074" name="Picture 2">
            <a:extLst>
              <a:ext uri="{FF2B5EF4-FFF2-40B4-BE49-F238E27FC236}">
                <a16:creationId xmlns:a16="http://schemas.microsoft.com/office/drawing/2014/main" id="{DBCBC15E-7BA9-1D08-8AF4-14F911B2385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0983" b="20199"/>
          <a:stretch>
            <a:fillRect/>
          </a:stretch>
        </p:blipFill>
        <p:spPr bwMode="auto">
          <a:xfrm>
            <a:off x="177802" y="1370013"/>
            <a:ext cx="11827933"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D15EE4-E761-874F-C469-097380627772}"/>
              </a:ext>
            </a:extLst>
          </p:cNvPr>
          <p:cNvSpPr txBox="1"/>
          <p:nvPr/>
        </p:nvSpPr>
        <p:spPr>
          <a:xfrm>
            <a:off x="0" y="6550223"/>
            <a:ext cx="7602851" cy="323165"/>
          </a:xfrm>
          <a:prstGeom prst="rect">
            <a:avLst/>
          </a:prstGeom>
          <a:noFill/>
        </p:spPr>
        <p:txBody>
          <a:bodyPr wrap="none" rtlCol="0">
            <a:spAutoFit/>
          </a:bodyPr>
          <a:lstStyle/>
          <a:p>
            <a:r>
              <a:rPr lang="en-US" sz="1500" b="0" dirty="0">
                <a:solidFill>
                  <a:schemeClr val="tx1"/>
                </a:solidFill>
                <a:latin typeface="Calibri" panose="020F0502020204030204" pitchFamily="34" charset="0"/>
                <a:cs typeface="Calibri" panose="020F0502020204030204" pitchFamily="34" charset="0"/>
              </a:rPr>
              <a:t>Paz-Ares L et al. ASCO 2025;Abstract 8006. Paz-Ares L et al. </a:t>
            </a:r>
            <a:r>
              <a:rPr lang="en-US" sz="1500" b="0" i="1" dirty="0">
                <a:solidFill>
                  <a:schemeClr val="tx1"/>
                </a:solidFill>
                <a:latin typeface="Calibri" panose="020F0502020204030204" pitchFamily="34" charset="0"/>
                <a:cs typeface="Calibri" panose="020F0502020204030204" pitchFamily="34" charset="0"/>
              </a:rPr>
              <a:t>Lancet </a:t>
            </a:r>
            <a:r>
              <a:rPr lang="en-US" sz="1500" b="0" dirty="0">
                <a:solidFill>
                  <a:schemeClr val="tx1"/>
                </a:solidFill>
                <a:latin typeface="Calibri" panose="020F0502020204030204" pitchFamily="34" charset="0"/>
                <a:cs typeface="Calibri" panose="020F0502020204030204" pitchFamily="34" charset="0"/>
              </a:rPr>
              <a:t>2025;405(10495):2129-43. </a:t>
            </a:r>
          </a:p>
        </p:txBody>
      </p:sp>
      <p:sp>
        <p:nvSpPr>
          <p:cNvPr id="5" name="Rectangle 4">
            <a:extLst>
              <a:ext uri="{FF2B5EF4-FFF2-40B4-BE49-F238E27FC236}">
                <a16:creationId xmlns:a16="http://schemas.microsoft.com/office/drawing/2014/main" id="{B20CF6B3-2A58-1A10-3523-08C277F0FC38}"/>
              </a:ext>
            </a:extLst>
          </p:cNvPr>
          <p:cNvSpPr/>
          <p:nvPr/>
        </p:nvSpPr>
        <p:spPr bwMode="auto">
          <a:xfrm>
            <a:off x="335360" y="5733256"/>
            <a:ext cx="1296144" cy="21602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Tree>
    <p:extLst>
      <p:ext uri="{BB962C8B-B14F-4D97-AF65-F5344CB8AC3E}">
        <p14:creationId xmlns:p14="http://schemas.microsoft.com/office/powerpoint/2010/main" val="361674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627D7-C8B8-64E0-8391-A8537639AC2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1B572A-3F2F-96A1-AC3D-288E8320795F}"/>
              </a:ext>
            </a:extLst>
          </p:cNvPr>
          <p:cNvSpPr>
            <a:spLocks noGrp="1"/>
          </p:cNvSpPr>
          <p:nvPr>
            <p:ph type="title"/>
          </p:nvPr>
        </p:nvSpPr>
        <p:spPr>
          <a:xfrm>
            <a:off x="0" y="37783"/>
            <a:ext cx="12192000" cy="870937"/>
          </a:xfrm>
        </p:spPr>
        <p:txBody>
          <a:bodyPr/>
          <a:lstStyle/>
          <a:p>
            <a:r>
              <a:rPr lang="en-US" sz="2900" dirty="0" err="1"/>
              <a:t>IMforte</a:t>
            </a:r>
            <a:r>
              <a:rPr lang="en-US" sz="2900" dirty="0"/>
              <a:t>: Overall Survival (OS) from Randomization into Maintenance Phase</a:t>
            </a:r>
          </a:p>
        </p:txBody>
      </p:sp>
      <p:pic>
        <p:nvPicPr>
          <p:cNvPr id="2" name="Picture 2">
            <a:extLst>
              <a:ext uri="{FF2B5EF4-FFF2-40B4-BE49-F238E27FC236}">
                <a16:creationId xmlns:a16="http://schemas.microsoft.com/office/drawing/2014/main" id="{05B301AE-0630-89BF-B2A1-3C0043140C5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920940" y="836712"/>
            <a:ext cx="8686541" cy="403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FBDDAC6-7D56-BAE3-BBFB-B45A9B1A016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920940" y="4941170"/>
            <a:ext cx="8677966" cy="135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D24DE5C-FD3F-E843-4E0E-FF0101382B29}"/>
              </a:ext>
            </a:extLst>
          </p:cNvPr>
          <p:cNvSpPr txBox="1"/>
          <p:nvPr/>
        </p:nvSpPr>
        <p:spPr>
          <a:xfrm>
            <a:off x="-18410" y="6534835"/>
            <a:ext cx="10128448"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ASCO 2025;Abstract 8006. </a:t>
            </a:r>
            <a:r>
              <a:rPr lang="en-US" sz="1500" b="0" dirty="0">
                <a:solidFill>
                  <a:srgbClr val="000000"/>
                </a:solidFill>
                <a:latin typeface="Calibri"/>
                <a:cs typeface="+mn-cs"/>
              </a:rPr>
              <a:t>Paz-Ares L et al. </a:t>
            </a:r>
            <a:r>
              <a:rPr lang="en-US" sz="1500" b="0" i="1" dirty="0">
                <a:solidFill>
                  <a:srgbClr val="000000"/>
                </a:solidFill>
                <a:latin typeface="Calibri"/>
                <a:cs typeface="+mn-cs"/>
              </a:rPr>
              <a:t>Lancet</a:t>
            </a:r>
            <a:r>
              <a:rPr lang="en-US" sz="1500" b="0" dirty="0">
                <a:solidFill>
                  <a:srgbClr val="000000"/>
                </a:solidFill>
                <a:latin typeface="Calibri"/>
                <a:cs typeface="+mn-cs"/>
              </a:rPr>
              <a:t> 2025;405(10495):2129-43. </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1470810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E63D1-85E2-B551-0D0B-46E5A209C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1E7D99-5433-02C5-F6C8-037F25F81BA1}"/>
              </a:ext>
            </a:extLst>
          </p:cNvPr>
          <p:cNvSpPr>
            <a:spLocks noGrp="1"/>
          </p:cNvSpPr>
          <p:nvPr>
            <p:ph type="title"/>
          </p:nvPr>
        </p:nvSpPr>
        <p:spPr/>
        <p:txBody>
          <a:bodyPr/>
          <a:lstStyle/>
          <a:p>
            <a:r>
              <a:rPr lang="en-US" dirty="0"/>
              <a:t>Phase III </a:t>
            </a:r>
            <a:r>
              <a:rPr lang="en-US" dirty="0" err="1"/>
              <a:t>IMforte</a:t>
            </a:r>
            <a:r>
              <a:rPr lang="en-US" dirty="0"/>
              <a:t>: Confirmed IRF-Assessed Objective Response Rate (ORR), </a:t>
            </a:r>
            <a:r>
              <a:rPr lang="en-US" dirty="0" err="1"/>
              <a:t>DoR</a:t>
            </a:r>
            <a:endParaRPr lang="en-US" dirty="0"/>
          </a:p>
        </p:txBody>
      </p:sp>
      <p:pic>
        <p:nvPicPr>
          <p:cNvPr id="5122" name="Picture 2">
            <a:extLst>
              <a:ext uri="{FF2B5EF4-FFF2-40B4-BE49-F238E27FC236}">
                <a16:creationId xmlns:a16="http://schemas.microsoft.com/office/drawing/2014/main" id="{533A046F-9EF9-651A-6259-049A8B1675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03" b="8995"/>
          <a:stretch>
            <a:fillRect/>
          </a:stretch>
        </p:blipFill>
        <p:spPr bwMode="auto">
          <a:xfrm>
            <a:off x="561975" y="1370013"/>
            <a:ext cx="11068050" cy="4749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6BBC2AD-FD72-495E-5F52-5753A2AFE1C9}"/>
              </a:ext>
            </a:extLst>
          </p:cNvPr>
          <p:cNvSpPr txBox="1"/>
          <p:nvPr/>
        </p:nvSpPr>
        <p:spPr>
          <a:xfrm>
            <a:off x="0" y="6497052"/>
            <a:ext cx="10128448"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ASCO 2025;Abstract 8006. </a:t>
            </a:r>
            <a:r>
              <a:rPr lang="en-US" sz="1500" b="0" dirty="0">
                <a:solidFill>
                  <a:srgbClr val="000000"/>
                </a:solidFill>
                <a:latin typeface="Calibri"/>
                <a:cs typeface="+mn-cs"/>
              </a:rPr>
              <a:t>Paz-Ares L et al. </a:t>
            </a:r>
            <a:r>
              <a:rPr lang="en-US" sz="1500" b="0" i="1" dirty="0">
                <a:solidFill>
                  <a:srgbClr val="000000"/>
                </a:solidFill>
                <a:latin typeface="Calibri"/>
                <a:cs typeface="+mn-cs"/>
              </a:rPr>
              <a:t>Lancet</a:t>
            </a:r>
            <a:r>
              <a:rPr lang="en-US" sz="1500" b="0" dirty="0">
                <a:solidFill>
                  <a:srgbClr val="000000"/>
                </a:solidFill>
                <a:latin typeface="Calibri"/>
                <a:cs typeface="+mn-cs"/>
              </a:rPr>
              <a:t> 2025;405(10495):2129-43. </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402975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B6CD9-BB17-0BEB-9355-832477B8C0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B5459E-1BAC-5399-CC26-FD61AD76935D}"/>
              </a:ext>
            </a:extLst>
          </p:cNvPr>
          <p:cNvSpPr>
            <a:spLocks noGrp="1"/>
          </p:cNvSpPr>
          <p:nvPr>
            <p:ph type="title"/>
          </p:nvPr>
        </p:nvSpPr>
        <p:spPr>
          <a:xfrm>
            <a:off x="-27210" y="53532"/>
            <a:ext cx="12219209" cy="999204"/>
          </a:xfrm>
        </p:spPr>
        <p:txBody>
          <a:bodyPr/>
          <a:lstStyle/>
          <a:p>
            <a:r>
              <a:rPr lang="en-US" sz="2900" dirty="0" err="1"/>
              <a:t>IMforte</a:t>
            </a:r>
            <a:r>
              <a:rPr lang="en-US" sz="2900" dirty="0"/>
              <a:t>: All-Cause Adverse Events (AEs) with Incidence ≥10% in Either Arm</a:t>
            </a:r>
          </a:p>
        </p:txBody>
      </p:sp>
      <p:pic>
        <p:nvPicPr>
          <p:cNvPr id="2" name="Picture 2">
            <a:extLst>
              <a:ext uri="{FF2B5EF4-FFF2-40B4-BE49-F238E27FC236}">
                <a16:creationId xmlns:a16="http://schemas.microsoft.com/office/drawing/2014/main" id="{D9FB8F93-2418-6490-6D79-FC8571AFB5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444653" y="1052736"/>
            <a:ext cx="11302693" cy="493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54BA41FD-8B6E-5536-7133-D7B3F59CCBA2}"/>
              </a:ext>
            </a:extLst>
          </p:cNvPr>
          <p:cNvSpPr txBox="1"/>
          <p:nvPr/>
        </p:nvSpPr>
        <p:spPr>
          <a:xfrm>
            <a:off x="0" y="6497052"/>
            <a:ext cx="10128448" cy="323165"/>
          </a:xfrm>
          <a:prstGeom prst="rect">
            <a:avLst/>
          </a:prstGeom>
          <a:noFill/>
        </p:spPr>
        <p:txBody>
          <a:bodyPr wrap="square" rtlCol="0">
            <a:spAutoFit/>
          </a:bodyPr>
          <a:lstStyle/>
          <a:p>
            <a:pPr lvl="0" defTabSz="914400" fontAlgn="auto">
              <a:spcBef>
                <a:spcPts val="0"/>
              </a:spcBef>
              <a:spcAft>
                <a:spcPts val="0"/>
              </a:spcAf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ASCO 2025;Abstract 8006. </a:t>
            </a:r>
            <a:r>
              <a:rPr lang="en-US" sz="1500" b="0" dirty="0">
                <a:solidFill>
                  <a:srgbClr val="000000"/>
                </a:solidFill>
                <a:latin typeface="Calibri"/>
                <a:cs typeface="+mn-cs"/>
              </a:rPr>
              <a:t>Paz-Ares L et al. </a:t>
            </a:r>
            <a:r>
              <a:rPr lang="en-US" sz="1500" b="0" i="1" dirty="0">
                <a:solidFill>
                  <a:srgbClr val="000000"/>
                </a:solidFill>
                <a:latin typeface="Calibri"/>
                <a:cs typeface="+mn-cs"/>
              </a:rPr>
              <a:t>Lancet </a:t>
            </a:r>
            <a:r>
              <a:rPr lang="en-US" sz="1500" b="0" dirty="0">
                <a:solidFill>
                  <a:srgbClr val="000000"/>
                </a:solidFill>
                <a:latin typeface="Calibri"/>
                <a:cs typeface="+mn-cs"/>
              </a:rPr>
              <a:t>2025;405(10495):2129-43.</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8128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B6CD9-BB17-0BEB-9355-832477B8C0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AB5459E-1BAC-5399-CC26-FD61AD76935D}"/>
              </a:ext>
            </a:extLst>
          </p:cNvPr>
          <p:cNvSpPr>
            <a:spLocks noGrp="1"/>
          </p:cNvSpPr>
          <p:nvPr>
            <p:ph type="title"/>
          </p:nvPr>
        </p:nvSpPr>
        <p:spPr>
          <a:xfrm>
            <a:off x="-27210" y="53532"/>
            <a:ext cx="12219209" cy="999204"/>
          </a:xfrm>
        </p:spPr>
        <p:txBody>
          <a:bodyPr/>
          <a:lstStyle/>
          <a:p>
            <a:r>
              <a:rPr lang="en-US" sz="2900" dirty="0" err="1"/>
              <a:t>IMforte</a:t>
            </a:r>
            <a:r>
              <a:rPr lang="en-US" sz="2900" dirty="0"/>
              <a:t>: Authors’ Conclusions</a:t>
            </a:r>
          </a:p>
        </p:txBody>
      </p:sp>
      <p:sp>
        <p:nvSpPr>
          <p:cNvPr id="5" name="TextBox 4">
            <a:extLst>
              <a:ext uri="{FF2B5EF4-FFF2-40B4-BE49-F238E27FC236}">
                <a16:creationId xmlns:a16="http://schemas.microsoft.com/office/drawing/2014/main" id="{54BA41FD-8B6E-5536-7133-D7B3F59CCBA2}"/>
              </a:ext>
            </a:extLst>
          </p:cNvPr>
          <p:cNvSpPr txBox="1"/>
          <p:nvPr/>
        </p:nvSpPr>
        <p:spPr>
          <a:xfrm>
            <a:off x="0" y="6497052"/>
            <a:ext cx="1012844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Paz-Ares L et al. ASCO 2025;Abstract 8006. </a:t>
            </a:r>
            <a:r>
              <a:rPr kumimoji="0" lang="en-US" sz="1500" b="0" i="0" u="none" strike="noStrike" kern="1200" cap="none" spc="0" normalizeH="0" baseline="0" noProof="0" dirty="0">
                <a:ln>
                  <a:noFill/>
                </a:ln>
                <a:solidFill>
                  <a:srgbClr val="000000"/>
                </a:solidFill>
                <a:effectLst/>
                <a:uLnTx/>
                <a:uFillTx/>
                <a:latin typeface="Calibri"/>
                <a:ea typeface="+mn-ea"/>
                <a:cs typeface="+mn-cs"/>
              </a:rPr>
              <a:t>Paz-Ares L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Lancet </a:t>
            </a:r>
            <a:r>
              <a:rPr kumimoji="0" lang="en-US" sz="1500" b="0" i="0" u="none" strike="noStrike" kern="1200" cap="none" spc="0" normalizeH="0" baseline="0" noProof="0" dirty="0">
                <a:ln>
                  <a:noFill/>
                </a:ln>
                <a:solidFill>
                  <a:srgbClr val="000000"/>
                </a:solidFill>
                <a:effectLst/>
                <a:uLnTx/>
                <a:uFillTx/>
                <a:latin typeface="Calibri"/>
                <a:ea typeface="+mn-ea"/>
                <a:cs typeface="+mn-cs"/>
              </a:rPr>
              <a:t>2025;405(10495):2129-43.</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6" name="Picture 5" descr="A close-up of a medical report&#10;&#10;AI-generated content may be incorrect.">
            <a:extLst>
              <a:ext uri="{FF2B5EF4-FFF2-40B4-BE49-F238E27FC236}">
                <a16:creationId xmlns:a16="http://schemas.microsoft.com/office/drawing/2014/main" id="{652586CD-5C7F-A4C1-26BF-978C6DDA49C4}"/>
              </a:ext>
            </a:extLst>
          </p:cNvPr>
          <p:cNvPicPr>
            <a:picLocks noChangeAspect="1"/>
          </p:cNvPicPr>
          <p:nvPr/>
        </p:nvPicPr>
        <p:blipFill>
          <a:blip r:embed="rId2"/>
          <a:stretch>
            <a:fillRect/>
          </a:stretch>
        </p:blipFill>
        <p:spPr>
          <a:xfrm>
            <a:off x="419606" y="1052736"/>
            <a:ext cx="11352788" cy="4815629"/>
          </a:xfrm>
          <a:prstGeom prst="rect">
            <a:avLst/>
          </a:prstGeom>
        </p:spPr>
      </p:pic>
    </p:spTree>
    <p:extLst>
      <p:ext uri="{BB962C8B-B14F-4D97-AF65-F5344CB8AC3E}">
        <p14:creationId xmlns:p14="http://schemas.microsoft.com/office/powerpoint/2010/main" val="2651883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34AF233-6416-2593-A3EA-5FE142119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9141" y="359527"/>
            <a:ext cx="10093717" cy="5677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005B8DB2-3DF1-4575-4783-DE67C9A09341}"/>
              </a:ext>
            </a:extLst>
          </p:cNvPr>
          <p:cNvSpPr/>
          <p:nvPr/>
        </p:nvSpPr>
        <p:spPr bwMode="auto">
          <a:xfrm>
            <a:off x="3240741" y="5809129"/>
            <a:ext cx="3496235" cy="1613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 name="TextBox 5">
            <a:extLst>
              <a:ext uri="{FF2B5EF4-FFF2-40B4-BE49-F238E27FC236}">
                <a16:creationId xmlns:a16="http://schemas.microsoft.com/office/drawing/2014/main" id="{B3946057-3C75-C11D-F810-D7049C307511}"/>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spTree>
    <p:extLst>
      <p:ext uri="{BB962C8B-B14F-4D97-AF65-F5344CB8AC3E}">
        <p14:creationId xmlns:p14="http://schemas.microsoft.com/office/powerpoint/2010/main" val="2355701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Practice to </a:t>
            </a:r>
            <a:r>
              <a:rPr kumimoji="0" lang="en-US" sz="3000" b="1" i="0" u="none" strike="noStrike" kern="0" cap="none" spc="0" normalizeH="0" baseline="0" noProof="0">
                <a:ln>
                  <a:noFill/>
                </a:ln>
                <a:solidFill>
                  <a:srgbClr val="0432FF"/>
                </a:solidFill>
                <a:effectLst/>
                <a:uLnTx/>
                <a:uFillTx/>
                <a:latin typeface="Calibri"/>
                <a:ea typeface="+mj-ea"/>
                <a:cs typeface="+mj-cs"/>
              </a:rPr>
              <a:t>Submit Questions</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9336847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3404E-C362-BE27-12D3-3910DB595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7269F-91BE-B532-72AA-1520E487397D}"/>
              </a:ext>
            </a:extLst>
          </p:cNvPr>
          <p:cNvSpPr>
            <a:spLocks noGrp="1"/>
          </p:cNvSpPr>
          <p:nvPr>
            <p:ph type="title"/>
          </p:nvPr>
        </p:nvSpPr>
        <p:spPr>
          <a:xfrm>
            <a:off x="912286" y="37783"/>
            <a:ext cx="10358967" cy="1143000"/>
          </a:xfrm>
        </p:spPr>
        <p:txBody>
          <a:bodyPr/>
          <a:lstStyle/>
          <a:p>
            <a:r>
              <a:rPr lang="en-US" dirty="0" err="1"/>
              <a:t>IMforte</a:t>
            </a:r>
            <a:r>
              <a:rPr lang="en-US" dirty="0"/>
              <a:t>: Conclusions and Practice Implications</a:t>
            </a:r>
          </a:p>
        </p:txBody>
      </p:sp>
      <p:sp>
        <p:nvSpPr>
          <p:cNvPr id="3" name="TextBox 2">
            <a:extLst>
              <a:ext uri="{FF2B5EF4-FFF2-40B4-BE49-F238E27FC236}">
                <a16:creationId xmlns:a16="http://schemas.microsoft.com/office/drawing/2014/main" id="{08075EA5-9EC4-1CA5-CB05-78153BE4463B}"/>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Meador CB et al. ASCO 2025;Discussant. </a:t>
            </a:r>
          </a:p>
        </p:txBody>
      </p:sp>
      <p:pic>
        <p:nvPicPr>
          <p:cNvPr id="5" name="Picture 4" descr="A white background with blue text&#10;&#10;AI-generated content may be incorrect.">
            <a:extLst>
              <a:ext uri="{FF2B5EF4-FFF2-40B4-BE49-F238E27FC236}">
                <a16:creationId xmlns:a16="http://schemas.microsoft.com/office/drawing/2014/main" id="{2637D6FE-A2DB-2C05-16B3-344D0D6ADCB2}"/>
              </a:ext>
            </a:extLst>
          </p:cNvPr>
          <p:cNvPicPr>
            <a:picLocks noChangeAspect="1"/>
          </p:cNvPicPr>
          <p:nvPr/>
        </p:nvPicPr>
        <p:blipFill>
          <a:blip r:embed="rId2"/>
          <a:stretch>
            <a:fillRect/>
          </a:stretch>
        </p:blipFill>
        <p:spPr>
          <a:xfrm>
            <a:off x="406400" y="1152007"/>
            <a:ext cx="11379200" cy="4553986"/>
          </a:xfrm>
          <a:prstGeom prst="rect">
            <a:avLst/>
          </a:prstGeom>
        </p:spPr>
      </p:pic>
      <p:sp>
        <p:nvSpPr>
          <p:cNvPr id="4" name="TextBox 3">
            <a:extLst>
              <a:ext uri="{FF2B5EF4-FFF2-40B4-BE49-F238E27FC236}">
                <a16:creationId xmlns:a16="http://schemas.microsoft.com/office/drawing/2014/main" id="{E8958E03-8FAC-A44C-BEEB-3BFED2C6AE09}"/>
              </a:ext>
            </a:extLst>
          </p:cNvPr>
          <p:cNvSpPr txBox="1"/>
          <p:nvPr/>
        </p:nvSpPr>
        <p:spPr>
          <a:xfrm>
            <a:off x="451263" y="5796408"/>
            <a:ext cx="10990916"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ICI = immune checkpoint inhibitor</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752041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4078B-A15E-E601-4453-BEE1C6EB0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50173-5BE5-5E76-2BD9-65ECBD722C24}"/>
              </a:ext>
            </a:extLst>
          </p:cNvPr>
          <p:cNvSpPr>
            <a:spLocks noGrp="1"/>
          </p:cNvSpPr>
          <p:nvPr>
            <p:ph type="title"/>
          </p:nvPr>
        </p:nvSpPr>
        <p:spPr/>
        <p:txBody>
          <a:bodyPr/>
          <a:lstStyle/>
          <a:p>
            <a:r>
              <a:rPr lang="en-US" dirty="0"/>
              <a:t>Maintenance Lurbinectedin</a:t>
            </a:r>
          </a:p>
        </p:txBody>
      </p:sp>
      <p:sp>
        <p:nvSpPr>
          <p:cNvPr id="3" name="Content Placeholder 2">
            <a:extLst>
              <a:ext uri="{FF2B5EF4-FFF2-40B4-BE49-F238E27FC236}">
                <a16:creationId xmlns:a16="http://schemas.microsoft.com/office/drawing/2014/main" id="{E94F02C2-41BB-604B-1EF2-D42BFE7952C9}"/>
              </a:ext>
            </a:extLst>
          </p:cNvPr>
          <p:cNvSpPr>
            <a:spLocks noGrp="1"/>
          </p:cNvSpPr>
          <p:nvPr>
            <p:ph idx="1"/>
          </p:nvPr>
        </p:nvSpPr>
        <p:spPr>
          <a:xfrm>
            <a:off x="912287" y="1416053"/>
            <a:ext cx="10479154" cy="4799013"/>
          </a:xfrm>
        </p:spPr>
        <p:txBody>
          <a:bodyPr/>
          <a:lstStyle/>
          <a:p>
            <a:r>
              <a:rPr lang="en-US" dirty="0"/>
              <a:t>Is maintenance lurbinectedin now standard?</a:t>
            </a:r>
          </a:p>
          <a:p>
            <a:r>
              <a:rPr lang="en-US" dirty="0"/>
              <a:t>How do clinicians adjust dosing/frequency for toxicity?</a:t>
            </a:r>
          </a:p>
          <a:p>
            <a:r>
              <a:rPr lang="en-US" dirty="0"/>
              <a:t>Who are optimal candidates (fit vs comorbid, platinum sensitive vs refractory)?</a:t>
            </a:r>
          </a:p>
          <a:p>
            <a:r>
              <a:rPr lang="en-US" dirty="0"/>
              <a:t>Are there subsets (good PS, younger, low burden) most likely to benefit?</a:t>
            </a:r>
          </a:p>
          <a:p>
            <a:r>
              <a:rPr lang="en-US" dirty="0"/>
              <a:t>How long should therapy continue — indefinite or capped?</a:t>
            </a:r>
          </a:p>
          <a:p>
            <a:r>
              <a:rPr lang="en-US" dirty="0"/>
              <a:t>When to stop one of the agents (lurbinectedin vs IO)?</a:t>
            </a:r>
          </a:p>
        </p:txBody>
      </p:sp>
    </p:spTree>
    <p:extLst>
      <p:ext uri="{BB962C8B-B14F-4D97-AF65-F5344CB8AC3E}">
        <p14:creationId xmlns:p14="http://schemas.microsoft.com/office/powerpoint/2010/main" val="3435192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4078B-A15E-E601-4453-BEE1C6EB03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E50173-5BE5-5E76-2BD9-65ECBD722C24}"/>
              </a:ext>
            </a:extLst>
          </p:cNvPr>
          <p:cNvSpPr>
            <a:spLocks noGrp="1"/>
          </p:cNvSpPr>
          <p:nvPr>
            <p:ph type="title"/>
          </p:nvPr>
        </p:nvSpPr>
        <p:spPr/>
        <p:txBody>
          <a:bodyPr/>
          <a:lstStyle/>
          <a:p>
            <a:r>
              <a:rPr lang="en-US" dirty="0"/>
              <a:t>Maintenance Lurbinectedin</a:t>
            </a:r>
          </a:p>
        </p:txBody>
      </p:sp>
      <p:sp>
        <p:nvSpPr>
          <p:cNvPr id="3" name="Content Placeholder 2">
            <a:extLst>
              <a:ext uri="{FF2B5EF4-FFF2-40B4-BE49-F238E27FC236}">
                <a16:creationId xmlns:a16="http://schemas.microsoft.com/office/drawing/2014/main" id="{E94F02C2-41BB-604B-1EF2-D42BFE7952C9}"/>
              </a:ext>
            </a:extLst>
          </p:cNvPr>
          <p:cNvSpPr>
            <a:spLocks noGrp="1"/>
          </p:cNvSpPr>
          <p:nvPr>
            <p:ph idx="1"/>
          </p:nvPr>
        </p:nvSpPr>
        <p:spPr>
          <a:xfrm>
            <a:off x="912287" y="1416053"/>
            <a:ext cx="10479154" cy="4799013"/>
          </a:xfrm>
        </p:spPr>
        <p:txBody>
          <a:bodyPr/>
          <a:lstStyle/>
          <a:p>
            <a:r>
              <a:rPr lang="en-US" dirty="0"/>
              <a:t>Can this be used with durvalumab instead of </a:t>
            </a:r>
            <a:r>
              <a:rPr lang="en-US" dirty="0" err="1"/>
              <a:t>atezo</a:t>
            </a:r>
            <a:r>
              <a:rPr lang="en-US" dirty="0"/>
              <a:t>?</a:t>
            </a:r>
          </a:p>
          <a:p>
            <a:r>
              <a:rPr lang="en-US" dirty="0"/>
              <a:t>Would you switch </a:t>
            </a:r>
            <a:r>
              <a:rPr lang="en-US" dirty="0" err="1"/>
              <a:t>durva</a:t>
            </a:r>
            <a:r>
              <a:rPr lang="en-US" dirty="0"/>
              <a:t>-treated patients to </a:t>
            </a:r>
            <a:r>
              <a:rPr lang="en-US" dirty="0" err="1"/>
              <a:t>atezo</a:t>
            </a:r>
            <a:r>
              <a:rPr lang="en-US" dirty="0"/>
              <a:t> + </a:t>
            </a:r>
            <a:r>
              <a:rPr lang="en-US" dirty="0" err="1"/>
              <a:t>lurbi</a:t>
            </a:r>
            <a:r>
              <a:rPr lang="en-US" dirty="0"/>
              <a:t>?</a:t>
            </a:r>
          </a:p>
          <a:p>
            <a:r>
              <a:rPr lang="en-US" dirty="0"/>
              <a:t>What are the expected toxicities (hematologic, fatigue, neuropathy, hepatic)?</a:t>
            </a:r>
          </a:p>
          <a:p>
            <a:r>
              <a:rPr lang="en-US" dirty="0"/>
              <a:t>Rates of myelotoxicity, neutropenia, fatigue, discontinuation</a:t>
            </a:r>
          </a:p>
        </p:txBody>
      </p:sp>
    </p:spTree>
    <p:extLst>
      <p:ext uri="{BB962C8B-B14F-4D97-AF65-F5344CB8AC3E}">
        <p14:creationId xmlns:p14="http://schemas.microsoft.com/office/powerpoint/2010/main" val="1333921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6C9F3-4476-C9F7-95A0-FA1E406094E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FD81F27-EC8D-321B-0AB2-BF44C2D83101}"/>
              </a:ext>
            </a:extLst>
          </p:cNvPr>
          <p:cNvSpPr/>
          <p:nvPr/>
        </p:nvSpPr>
        <p:spPr bwMode="auto">
          <a:xfrm>
            <a:off x="695400" y="3717032"/>
            <a:ext cx="10873208" cy="43204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6" name="Content Placeholder 5">
            <a:extLst>
              <a:ext uri="{FF2B5EF4-FFF2-40B4-BE49-F238E27FC236}">
                <a16:creationId xmlns:a16="http://schemas.microsoft.com/office/drawing/2014/main" id="{0C93D209-B1B6-A47A-46B3-C1203744277A}"/>
              </a:ext>
            </a:extLst>
          </p:cNvPr>
          <p:cNvSpPr>
            <a:spLocks noGrp="1"/>
          </p:cNvSpPr>
          <p:nvPr>
            <p:ph idx="1"/>
          </p:nvPr>
        </p:nvSpPr>
        <p:spPr>
          <a:xfrm>
            <a:off x="1260018" y="1772816"/>
            <a:ext cx="9732526" cy="4727456"/>
          </a:xfrm>
        </p:spPr>
        <p:txBody>
          <a:bodyPr/>
          <a:lstStyle/>
          <a:p>
            <a:pPr marL="98425" indent="0">
              <a:lnSpc>
                <a:spcPct val="100000"/>
              </a:lnSpc>
              <a:spcBef>
                <a:spcPts val="2400"/>
              </a:spcBef>
              <a:spcAft>
                <a:spcPts val="0"/>
              </a:spcAft>
              <a:buNone/>
            </a:pPr>
            <a:r>
              <a:rPr lang="en-US" sz="2400" dirty="0">
                <a:solidFill>
                  <a:schemeClr val="accent2"/>
                </a:solidFill>
              </a:rPr>
              <a:t>Introduction: </a:t>
            </a:r>
            <a:r>
              <a:rPr lang="en-US" sz="2400" dirty="0">
                <a:solidFill>
                  <a:schemeClr val="tx1"/>
                </a:solidFill>
              </a:rPr>
              <a:t>Tail on the Curve?</a:t>
            </a:r>
          </a:p>
          <a:p>
            <a:pPr marL="98425" indent="0">
              <a:lnSpc>
                <a:spcPct val="100000"/>
              </a:lnSpc>
              <a:spcBef>
                <a:spcPts val="2400"/>
              </a:spcBef>
              <a:spcAft>
                <a:spcPts val="0"/>
              </a:spcAft>
              <a:buNone/>
            </a:pPr>
            <a:r>
              <a:rPr lang="en-US" sz="2400" dirty="0">
                <a:solidFill>
                  <a:schemeClr val="accent2"/>
                </a:solidFill>
              </a:rPr>
              <a:t>Module 1: </a:t>
            </a:r>
            <a:r>
              <a:rPr lang="en-US" sz="2400" dirty="0">
                <a:solidFill>
                  <a:schemeClr val="tx1"/>
                </a:solidFill>
              </a:rPr>
              <a:t>First-Line Chemoimmunotherapy</a:t>
            </a:r>
          </a:p>
          <a:p>
            <a:pPr marL="98425" indent="0">
              <a:lnSpc>
                <a:spcPct val="100000"/>
              </a:lnSpc>
              <a:spcBef>
                <a:spcPts val="2400"/>
              </a:spcBef>
              <a:spcAft>
                <a:spcPts val="0"/>
              </a:spcAft>
              <a:buNone/>
            </a:pPr>
            <a:r>
              <a:rPr lang="en-US" sz="2400" dirty="0">
                <a:solidFill>
                  <a:schemeClr val="accent2"/>
                </a:solidFill>
              </a:rPr>
              <a:t>Module 2: </a:t>
            </a:r>
            <a:r>
              <a:rPr lang="en-US" sz="2400" dirty="0">
                <a:solidFill>
                  <a:schemeClr val="tx1"/>
                </a:solidFill>
              </a:rPr>
              <a:t>Maintenance </a:t>
            </a:r>
            <a:r>
              <a:rPr lang="en-US" sz="2400" dirty="0"/>
              <a:t>Lurbinectedin</a:t>
            </a:r>
          </a:p>
          <a:p>
            <a:pPr marL="98425" indent="0">
              <a:lnSpc>
                <a:spcPct val="100000"/>
              </a:lnSpc>
              <a:spcBef>
                <a:spcPts val="2400"/>
              </a:spcBef>
              <a:spcAft>
                <a:spcPts val="0"/>
              </a:spcAft>
              <a:buNone/>
            </a:pPr>
            <a:r>
              <a:rPr lang="en-US" sz="2400" dirty="0">
                <a:solidFill>
                  <a:schemeClr val="bg1"/>
                </a:solidFill>
              </a:rPr>
              <a:t>Module 3: Second-Line Treatment, </a:t>
            </a:r>
            <a:r>
              <a:rPr lang="en-US" sz="2400" dirty="0" err="1">
                <a:solidFill>
                  <a:schemeClr val="bg1"/>
                </a:solidFill>
              </a:rPr>
              <a:t>Tarlatamab</a:t>
            </a:r>
            <a:endParaRPr lang="en-US" sz="2400" dirty="0">
              <a:solidFill>
                <a:schemeClr val="bg1"/>
              </a:solidFill>
            </a:endParaRPr>
          </a:p>
          <a:p>
            <a:pPr marL="98425" indent="0">
              <a:lnSpc>
                <a:spcPct val="100000"/>
              </a:lnSpc>
              <a:spcBef>
                <a:spcPts val="2400"/>
              </a:spcBef>
              <a:spcAft>
                <a:spcPts val="0"/>
              </a:spcAft>
              <a:buNone/>
            </a:pPr>
            <a:r>
              <a:rPr lang="en-US" sz="2400" dirty="0">
                <a:solidFill>
                  <a:schemeClr val="tx1"/>
                </a:solidFill>
              </a:rPr>
              <a:t>Data Review: DeLLphi-304 Trial</a:t>
            </a:r>
          </a:p>
          <a:p>
            <a:pPr marL="98425" indent="0">
              <a:lnSpc>
                <a:spcPct val="100000"/>
              </a:lnSpc>
              <a:spcBef>
                <a:spcPts val="2400"/>
              </a:spcBef>
              <a:spcAft>
                <a:spcPts val="0"/>
              </a:spcAft>
              <a:buNone/>
            </a:pPr>
            <a:r>
              <a:rPr lang="en-US" sz="2400" dirty="0">
                <a:solidFill>
                  <a:schemeClr val="tx1"/>
                </a:solidFill>
              </a:rPr>
              <a:t>Clinical Discussion</a:t>
            </a:r>
          </a:p>
          <a:p>
            <a:pPr marL="98425" indent="0">
              <a:lnSpc>
                <a:spcPct val="100000"/>
              </a:lnSpc>
              <a:spcBef>
                <a:spcPts val="2400"/>
              </a:spcBef>
              <a:spcAft>
                <a:spcPts val="0"/>
              </a:spcAft>
              <a:buNone/>
            </a:pPr>
            <a:endParaRPr lang="en-US" sz="2400" dirty="0">
              <a:solidFill>
                <a:schemeClr val="tx1"/>
              </a:solidFill>
            </a:endParaRPr>
          </a:p>
          <a:p>
            <a:pPr marL="98425" indent="0">
              <a:lnSpc>
                <a:spcPct val="100000"/>
              </a:lnSpc>
              <a:spcBef>
                <a:spcPts val="2400"/>
              </a:spcBef>
              <a:spcAft>
                <a:spcPts val="0"/>
              </a:spcAft>
              <a:buNone/>
            </a:pPr>
            <a:endParaRPr lang="en-US" sz="2400" dirty="0">
              <a:solidFill>
                <a:schemeClr val="accent2"/>
              </a:solidFill>
            </a:endParaRPr>
          </a:p>
        </p:txBody>
      </p:sp>
      <p:sp>
        <p:nvSpPr>
          <p:cNvPr id="7" name="Title 1">
            <a:extLst>
              <a:ext uri="{FF2B5EF4-FFF2-40B4-BE49-F238E27FC236}">
                <a16:creationId xmlns:a16="http://schemas.microsoft.com/office/drawing/2014/main" id="{1A8810DB-0156-7C68-6530-37A40E360FFE}"/>
              </a:ext>
            </a:extLst>
          </p:cNvPr>
          <p:cNvSpPr>
            <a:spLocks noGrp="1"/>
          </p:cNvSpPr>
          <p:nvPr>
            <p:ph type="title"/>
          </p:nvPr>
        </p:nvSpPr>
        <p:spPr>
          <a:xfrm>
            <a:off x="1307468" y="12192"/>
            <a:ext cx="9577064" cy="1268760"/>
          </a:xfrm>
        </p:spPr>
        <p:txBody>
          <a:bodyPr>
            <a:normAutofit/>
          </a:bodyPr>
          <a:lstStyle/>
          <a:p>
            <a:r>
              <a:rPr lang="en-US" sz="2800" dirty="0">
                <a:solidFill>
                  <a:srgbClr val="0432FF"/>
                </a:solidFill>
              </a:rPr>
              <a:t>Up-Front Treatment of Extensive-Stage Small Cell Lung Cancer</a:t>
            </a:r>
          </a:p>
        </p:txBody>
      </p:sp>
    </p:spTree>
    <p:custDataLst>
      <p:tags r:id="rId1"/>
    </p:custDataLst>
    <p:extLst>
      <p:ext uri="{BB962C8B-B14F-4D97-AF65-F5344CB8AC3E}">
        <p14:creationId xmlns:p14="http://schemas.microsoft.com/office/powerpoint/2010/main" val="1418876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607F-07B0-63D4-F914-DF9BC589EAB2}"/>
            </a:ext>
          </a:extLst>
        </p:cNvPr>
        <p:cNvGrpSpPr/>
        <p:nvPr/>
      </p:nvGrpSpPr>
      <p:grpSpPr>
        <a:xfrm>
          <a:off x="0" y="0"/>
          <a:ext cx="0" cy="0"/>
          <a:chOff x="0" y="0"/>
          <a:chExt cx="0" cy="0"/>
        </a:xfrm>
      </p:grpSpPr>
      <p:pic>
        <p:nvPicPr>
          <p:cNvPr id="2" name="Picture 1" descr="A close up of a text&#10;&#10;AI-generated content may be incorrect.">
            <a:extLst>
              <a:ext uri="{FF2B5EF4-FFF2-40B4-BE49-F238E27FC236}">
                <a16:creationId xmlns:a16="http://schemas.microsoft.com/office/drawing/2014/main" id="{182201CD-2F0E-BE2C-ABEE-6215ECB87DC1}"/>
              </a:ext>
            </a:extLst>
          </p:cNvPr>
          <p:cNvPicPr>
            <a:picLocks noChangeAspect="1"/>
          </p:cNvPicPr>
          <p:nvPr/>
        </p:nvPicPr>
        <p:blipFill>
          <a:blip r:embed="rId2"/>
          <a:stretch>
            <a:fillRect/>
          </a:stretch>
        </p:blipFill>
        <p:spPr>
          <a:xfrm>
            <a:off x="5874275" y="2535066"/>
            <a:ext cx="5301343" cy="3820623"/>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D2332620-8C8F-8BA7-ACCF-9963116F6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274023"/>
            <a:ext cx="5608847" cy="31549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B36A01C7-DE32-E649-DABB-0A5C82972626}"/>
              </a:ext>
            </a:extLst>
          </p:cNvPr>
          <p:cNvSpPr/>
          <p:nvPr/>
        </p:nvSpPr>
        <p:spPr bwMode="auto">
          <a:xfrm>
            <a:off x="1607995" y="3284984"/>
            <a:ext cx="3457183" cy="9083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4" name="TextBox 3">
            <a:extLst>
              <a:ext uri="{FF2B5EF4-FFF2-40B4-BE49-F238E27FC236}">
                <a16:creationId xmlns:a16="http://schemas.microsoft.com/office/drawing/2014/main" id="{53EAF345-3800-5E28-52E7-BF7260BA1340}"/>
              </a:ext>
            </a:extLst>
          </p:cNvPr>
          <p:cNvSpPr txBox="1"/>
          <p:nvPr/>
        </p:nvSpPr>
        <p:spPr>
          <a:xfrm>
            <a:off x="2371108" y="382558"/>
            <a:ext cx="24975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950"/>
                </a:solidFill>
                <a:effectLst/>
                <a:uLnTx/>
                <a:uFillTx/>
                <a:latin typeface="Calibri"/>
                <a:ea typeface="+mn-ea"/>
                <a:cs typeface="+mn-cs"/>
              </a:rPr>
              <a:t>Abstract LBA8008</a:t>
            </a:r>
          </a:p>
        </p:txBody>
      </p:sp>
    </p:spTree>
    <p:extLst>
      <p:ext uri="{BB962C8B-B14F-4D97-AF65-F5344CB8AC3E}">
        <p14:creationId xmlns:p14="http://schemas.microsoft.com/office/powerpoint/2010/main" val="50274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B32CA-BC77-2A41-8BAA-C187F4E47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A93E04-877C-1034-F756-D7F2E31937FB}"/>
              </a:ext>
            </a:extLst>
          </p:cNvPr>
          <p:cNvSpPr>
            <a:spLocks noGrp="1"/>
          </p:cNvSpPr>
          <p:nvPr>
            <p:ph type="title"/>
          </p:nvPr>
        </p:nvSpPr>
        <p:spPr>
          <a:xfrm>
            <a:off x="912286" y="37783"/>
            <a:ext cx="10358967" cy="1143000"/>
          </a:xfrm>
        </p:spPr>
        <p:txBody>
          <a:bodyPr/>
          <a:lstStyle/>
          <a:p>
            <a:r>
              <a:rPr lang="en-US" dirty="0"/>
              <a:t>DeLLphi-304 Background</a:t>
            </a:r>
          </a:p>
        </p:txBody>
      </p:sp>
      <p:sp>
        <p:nvSpPr>
          <p:cNvPr id="3" name="TextBox 2">
            <a:extLst>
              <a:ext uri="{FF2B5EF4-FFF2-40B4-BE49-F238E27FC236}">
                <a16:creationId xmlns:a16="http://schemas.microsoft.com/office/drawing/2014/main" id="{E41431C5-816E-4DDD-A3E0-178CA2D76064}"/>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p>
        </p:txBody>
      </p:sp>
      <p:pic>
        <p:nvPicPr>
          <p:cNvPr id="5" name="Picture 4" descr="A diagram of cancer cells&#10;&#10;AI-generated content may be incorrect.">
            <a:extLst>
              <a:ext uri="{FF2B5EF4-FFF2-40B4-BE49-F238E27FC236}">
                <a16:creationId xmlns:a16="http://schemas.microsoft.com/office/drawing/2014/main" id="{8AD0852A-F110-BC3F-2649-49F416E312BC}"/>
              </a:ext>
            </a:extLst>
          </p:cNvPr>
          <p:cNvPicPr>
            <a:picLocks noChangeAspect="1"/>
          </p:cNvPicPr>
          <p:nvPr/>
        </p:nvPicPr>
        <p:blipFill>
          <a:blip r:embed="rId2"/>
          <a:stretch>
            <a:fillRect/>
          </a:stretch>
        </p:blipFill>
        <p:spPr>
          <a:xfrm>
            <a:off x="708314" y="957626"/>
            <a:ext cx="10766909" cy="5156782"/>
          </a:xfrm>
          <a:prstGeom prst="rect">
            <a:avLst/>
          </a:prstGeom>
        </p:spPr>
      </p:pic>
    </p:spTree>
    <p:extLst>
      <p:ext uri="{BB962C8B-B14F-4D97-AF65-F5344CB8AC3E}">
        <p14:creationId xmlns:p14="http://schemas.microsoft.com/office/powerpoint/2010/main" val="295926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041D8-4F06-C204-886B-CA0321529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6706F9-7101-1457-D766-9FA53C630974}"/>
              </a:ext>
            </a:extLst>
          </p:cNvPr>
          <p:cNvSpPr>
            <a:spLocks noGrp="1"/>
          </p:cNvSpPr>
          <p:nvPr>
            <p:ph type="title"/>
          </p:nvPr>
        </p:nvSpPr>
        <p:spPr>
          <a:xfrm>
            <a:off x="912286" y="37783"/>
            <a:ext cx="10358967" cy="1143000"/>
          </a:xfrm>
        </p:spPr>
        <p:txBody>
          <a:bodyPr/>
          <a:lstStyle/>
          <a:p>
            <a:r>
              <a:rPr lang="en-US" dirty="0"/>
              <a:t>DeLLphi-304 Primary Endpoint: Overall Survival</a:t>
            </a:r>
          </a:p>
        </p:txBody>
      </p:sp>
      <p:sp>
        <p:nvSpPr>
          <p:cNvPr id="3" name="TextBox 2">
            <a:extLst>
              <a:ext uri="{FF2B5EF4-FFF2-40B4-BE49-F238E27FC236}">
                <a16:creationId xmlns:a16="http://schemas.microsoft.com/office/drawing/2014/main" id="{69FF4173-0698-2EF3-DCB9-E1885C91E6FD}"/>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Mountzios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G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n-ea"/>
                <a:cs typeface="+mn-cs"/>
              </a:rPr>
              <a:t>June 2 2025;</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[Online ahead of print]. </a:t>
            </a:r>
          </a:p>
        </p:txBody>
      </p:sp>
      <p:pic>
        <p:nvPicPr>
          <p:cNvPr id="10" name="Picture 9" descr="A graph of cancer patients&#10;&#10;AI-generated content may be incorrect.">
            <a:extLst>
              <a:ext uri="{FF2B5EF4-FFF2-40B4-BE49-F238E27FC236}">
                <a16:creationId xmlns:a16="http://schemas.microsoft.com/office/drawing/2014/main" id="{7668F827-293A-6FF2-2B89-21558188C55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802676" y="1052736"/>
            <a:ext cx="10428112" cy="5256584"/>
          </a:xfrm>
          <a:prstGeom prst="rect">
            <a:avLst/>
          </a:prstGeom>
        </p:spPr>
      </p:pic>
    </p:spTree>
    <p:extLst>
      <p:ext uri="{BB962C8B-B14F-4D97-AF65-F5344CB8AC3E}">
        <p14:creationId xmlns:p14="http://schemas.microsoft.com/office/powerpoint/2010/main" val="388848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0E365-5623-D6F5-863A-58BE17D2E1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43CA2-C580-AAB1-2C27-62DE4B4359C7}"/>
              </a:ext>
            </a:extLst>
          </p:cNvPr>
          <p:cNvSpPr>
            <a:spLocks noGrp="1"/>
          </p:cNvSpPr>
          <p:nvPr>
            <p:ph type="title"/>
          </p:nvPr>
        </p:nvSpPr>
        <p:spPr>
          <a:xfrm>
            <a:off x="912286" y="37783"/>
            <a:ext cx="10358967" cy="1143000"/>
          </a:xfrm>
        </p:spPr>
        <p:txBody>
          <a:bodyPr/>
          <a:lstStyle/>
          <a:p>
            <a:r>
              <a:rPr lang="en-US" dirty="0"/>
              <a:t>DeLLphi-304: Progression-Free Survival</a:t>
            </a:r>
          </a:p>
        </p:txBody>
      </p:sp>
      <p:sp>
        <p:nvSpPr>
          <p:cNvPr id="4" name="TextBox 3">
            <a:extLst>
              <a:ext uri="{FF2B5EF4-FFF2-40B4-BE49-F238E27FC236}">
                <a16:creationId xmlns:a16="http://schemas.microsoft.com/office/drawing/2014/main" id="{2254B570-5C2D-6FA3-5965-2480B39C5A9D}"/>
              </a:ext>
            </a:extLst>
          </p:cNvPr>
          <p:cNvSpPr txBox="1"/>
          <p:nvPr/>
        </p:nvSpPr>
        <p:spPr>
          <a:xfrm>
            <a:off x="532436" y="6161386"/>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RMST = restricted mean survival time</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pic>
        <p:nvPicPr>
          <p:cNvPr id="8" name="Picture 7" descr="A graph of a patient's life&#10;&#10;AI-generated content may be incorrect.">
            <a:extLst>
              <a:ext uri="{FF2B5EF4-FFF2-40B4-BE49-F238E27FC236}">
                <a16:creationId xmlns:a16="http://schemas.microsoft.com/office/drawing/2014/main" id="{777F6966-480F-04E1-0777-A0DB549A994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767408" y="930957"/>
            <a:ext cx="10358967" cy="5230429"/>
          </a:xfrm>
          <a:prstGeom prst="rect">
            <a:avLst/>
          </a:prstGeom>
        </p:spPr>
      </p:pic>
      <p:sp>
        <p:nvSpPr>
          <p:cNvPr id="9" name="TextBox 8">
            <a:extLst>
              <a:ext uri="{FF2B5EF4-FFF2-40B4-BE49-F238E27FC236}">
                <a16:creationId xmlns:a16="http://schemas.microsoft.com/office/drawing/2014/main" id="{00002BF8-3ADD-57CC-56AB-6AFEF6053598}"/>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r>
              <a:rPr kumimoji="0" lang="en-US" sz="1500" b="0" i="0" u="none" strike="noStrike" kern="1200" cap="none" spc="0" normalizeH="0" baseline="0" noProof="0" dirty="0" err="1">
                <a:ln>
                  <a:noFill/>
                </a:ln>
                <a:solidFill>
                  <a:srgbClr val="000000"/>
                </a:solidFill>
                <a:effectLst/>
                <a:uLnTx/>
                <a:uFillTx/>
                <a:latin typeface="Calibri"/>
                <a:ea typeface="MS PGothic" charset="0"/>
                <a:cs typeface="+mn-cs"/>
              </a:rPr>
              <a:t>Mountzios</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 G et al. </a:t>
            </a:r>
            <a:r>
              <a:rPr kumimoji="0" lang="en-US" sz="1500" b="0" i="1" u="none" strike="noStrike" kern="1200" cap="none" spc="0" normalizeH="0" baseline="0" noProof="0" dirty="0">
                <a:ln>
                  <a:noFill/>
                </a:ln>
                <a:solidFill>
                  <a:srgbClr val="000000"/>
                </a:solidFill>
                <a:effectLst/>
                <a:uLnTx/>
                <a:uFillTx/>
                <a:latin typeface="Calibri"/>
                <a:ea typeface="MS PGothic" charset="0"/>
                <a:cs typeface="+mn-cs"/>
              </a:rPr>
              <a:t>N Engl J Med </a:t>
            </a:r>
            <a:r>
              <a:rPr kumimoji="0" lang="en-US" sz="1500" b="0" i="0" u="none" strike="noStrike" kern="1200" cap="none" spc="0" normalizeH="0" baseline="0" noProof="0" dirty="0">
                <a:ln>
                  <a:noFill/>
                </a:ln>
                <a:solidFill>
                  <a:srgbClr val="000000"/>
                </a:solidFill>
                <a:effectLst/>
                <a:uLnTx/>
                <a:uFillTx/>
                <a:latin typeface="Calibri"/>
                <a:ea typeface="+mn-ea"/>
                <a:cs typeface="+mn-cs"/>
              </a:rPr>
              <a:t>June 2 2025;</a:t>
            </a: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[Online ahead of print]. </a:t>
            </a:r>
          </a:p>
        </p:txBody>
      </p:sp>
    </p:spTree>
    <p:extLst>
      <p:ext uri="{BB962C8B-B14F-4D97-AF65-F5344CB8AC3E}">
        <p14:creationId xmlns:p14="http://schemas.microsoft.com/office/powerpoint/2010/main" val="722673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C91AF-FFB0-FFC3-63EE-A15F7BB7E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6BA0F5-A321-2C68-C986-B25343FCC98F}"/>
              </a:ext>
            </a:extLst>
          </p:cNvPr>
          <p:cNvSpPr>
            <a:spLocks noGrp="1"/>
          </p:cNvSpPr>
          <p:nvPr>
            <p:ph type="title"/>
          </p:nvPr>
        </p:nvSpPr>
        <p:spPr>
          <a:xfrm>
            <a:off x="912286" y="37783"/>
            <a:ext cx="10358967" cy="1143000"/>
          </a:xfrm>
        </p:spPr>
        <p:txBody>
          <a:bodyPr/>
          <a:lstStyle/>
          <a:p>
            <a:r>
              <a:rPr lang="en-US" dirty="0"/>
              <a:t>DeLLphi-304: Symptom Change from Baseline</a:t>
            </a:r>
          </a:p>
        </p:txBody>
      </p:sp>
      <p:sp>
        <p:nvSpPr>
          <p:cNvPr id="3" name="TextBox 2">
            <a:extLst>
              <a:ext uri="{FF2B5EF4-FFF2-40B4-BE49-F238E27FC236}">
                <a16:creationId xmlns:a16="http://schemas.microsoft.com/office/drawing/2014/main" id="{1CC4C762-8BE0-170C-DD9E-167B7E9FD195}"/>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p>
        </p:txBody>
      </p:sp>
      <p:pic>
        <p:nvPicPr>
          <p:cNvPr id="9" name="Picture 8" descr="A screenshot of a graph&#10;&#10;AI-generated content may be incorrect.">
            <a:extLst>
              <a:ext uri="{FF2B5EF4-FFF2-40B4-BE49-F238E27FC236}">
                <a16:creationId xmlns:a16="http://schemas.microsoft.com/office/drawing/2014/main" id="{A4A7824B-CF33-0919-98E4-3D070F34E9D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07465" y="1052736"/>
            <a:ext cx="11568608" cy="4554570"/>
          </a:xfrm>
          <a:prstGeom prst="rect">
            <a:avLst/>
          </a:prstGeom>
        </p:spPr>
      </p:pic>
      <p:sp>
        <p:nvSpPr>
          <p:cNvPr id="4" name="TextBox 3">
            <a:extLst>
              <a:ext uri="{FF2B5EF4-FFF2-40B4-BE49-F238E27FC236}">
                <a16:creationId xmlns:a16="http://schemas.microsoft.com/office/drawing/2014/main" id="{B109EE3D-0CA4-E874-028A-6060B19A1755}"/>
              </a:ext>
            </a:extLst>
          </p:cNvPr>
          <p:cNvSpPr txBox="1"/>
          <p:nvPr/>
        </p:nvSpPr>
        <p:spPr>
          <a:xfrm>
            <a:off x="314178" y="5662369"/>
            <a:ext cx="10990916" cy="323165"/>
          </a:xfrm>
          <a:prstGeom prst="rect">
            <a:avLst/>
          </a:prstGeom>
          <a:noFill/>
        </p:spPr>
        <p:txBody>
          <a:bodyPr wrap="square" rtlCol="0">
            <a:spAutoFit/>
          </a:bodyPr>
          <a:lstStyle/>
          <a:p>
            <a:pPr lvl="0" defTabSz="914400" fontAlgn="auto">
              <a:spcBef>
                <a:spcPts val="0"/>
              </a:spcBef>
              <a:spcAft>
                <a:spcPts val="0"/>
              </a:spcAft>
              <a:defRPr/>
            </a:pPr>
            <a:r>
              <a:rPr lang="en-US" sz="1500" b="0" dirty="0">
                <a:solidFill>
                  <a:srgbClr val="000000"/>
                </a:solidFill>
                <a:latin typeface="Calibri"/>
                <a:cs typeface="+mn-cs"/>
              </a:rPr>
              <a:t>LS = least squares</a:t>
            </a:r>
            <a:endParaRPr kumimoji="0" lang="en-US" sz="1500" b="0" i="0" u="none" strike="noStrike" kern="1200" cap="none" spc="0" normalizeH="0" baseline="0" noProof="0" dirty="0">
              <a:ln>
                <a:noFill/>
              </a:ln>
              <a:solidFill>
                <a:srgbClr val="000000"/>
              </a:solidFill>
              <a:effectLst/>
              <a:uLnTx/>
              <a:uFillTx/>
              <a:latin typeface="Calibri"/>
              <a:ea typeface="MS PGothic" charset="0"/>
              <a:cs typeface="+mn-cs"/>
            </a:endParaRPr>
          </a:p>
        </p:txBody>
      </p:sp>
    </p:spTree>
    <p:extLst>
      <p:ext uri="{BB962C8B-B14F-4D97-AF65-F5344CB8AC3E}">
        <p14:creationId xmlns:p14="http://schemas.microsoft.com/office/powerpoint/2010/main" val="251573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0EADA-8AEB-6976-DFEC-9D1E69EF1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5066B-7B37-05AD-4D6F-1AB040C92116}"/>
              </a:ext>
            </a:extLst>
          </p:cNvPr>
          <p:cNvSpPr>
            <a:spLocks noGrp="1"/>
          </p:cNvSpPr>
          <p:nvPr>
            <p:ph type="title"/>
          </p:nvPr>
        </p:nvSpPr>
        <p:spPr>
          <a:xfrm>
            <a:off x="912286" y="37783"/>
            <a:ext cx="10358967" cy="1143000"/>
          </a:xfrm>
        </p:spPr>
        <p:txBody>
          <a:bodyPr/>
          <a:lstStyle/>
          <a:p>
            <a:r>
              <a:rPr lang="en-US" dirty="0"/>
              <a:t>DeLLphi-304: </a:t>
            </a:r>
            <a:r>
              <a:rPr lang="en-US" dirty="0" err="1"/>
              <a:t>Tarlatamab</a:t>
            </a:r>
            <a:r>
              <a:rPr lang="en-US" dirty="0"/>
              <a:t> Safety Profile</a:t>
            </a:r>
          </a:p>
        </p:txBody>
      </p:sp>
      <p:sp>
        <p:nvSpPr>
          <p:cNvPr id="3" name="TextBox 2">
            <a:extLst>
              <a:ext uri="{FF2B5EF4-FFF2-40B4-BE49-F238E27FC236}">
                <a16:creationId xmlns:a16="http://schemas.microsoft.com/office/drawing/2014/main" id="{AE7E6005-787D-6284-6BD6-8369F49E0D24}"/>
              </a:ext>
            </a:extLst>
          </p:cNvPr>
          <p:cNvSpPr txBox="1"/>
          <p:nvPr/>
        </p:nvSpPr>
        <p:spPr>
          <a:xfrm>
            <a:off x="0" y="6497052"/>
            <a:ext cx="1099091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S PGothic" charset="0"/>
                <a:cs typeface="+mn-cs"/>
              </a:rPr>
              <a:t>Rudin CM et al. ASCO 2025;Abstract LBA8008. </a:t>
            </a:r>
          </a:p>
        </p:txBody>
      </p:sp>
      <p:pic>
        <p:nvPicPr>
          <p:cNvPr id="7" name="Picture 6" descr="A screenshot of a medical report&#10;&#10;AI-generated content may be incorrect.">
            <a:extLst>
              <a:ext uri="{FF2B5EF4-FFF2-40B4-BE49-F238E27FC236}">
                <a16:creationId xmlns:a16="http://schemas.microsoft.com/office/drawing/2014/main" id="{08D91138-0BB4-FC7E-079E-B816A5BEDAD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804049" y="980729"/>
            <a:ext cx="10575439" cy="4968552"/>
          </a:xfrm>
          <a:prstGeom prst="rect">
            <a:avLst/>
          </a:prstGeom>
        </p:spPr>
      </p:pic>
    </p:spTree>
    <p:extLst>
      <p:ext uri="{BB962C8B-B14F-4D97-AF65-F5344CB8AC3E}">
        <p14:creationId xmlns:p14="http://schemas.microsoft.com/office/powerpoint/2010/main" val="4202526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38.xml><?xml version="1.0" encoding="utf-8"?>
<p:tagLst xmlns:a="http://schemas.openxmlformats.org/drawingml/2006/main" xmlns:r="http://schemas.openxmlformats.org/officeDocument/2006/relationships" xmlns:p="http://schemas.openxmlformats.org/presentationml/2006/main">
  <p:tag name="KPI_HAS_CHART" val="false"/>
</p:tagLst>
</file>

<file path=ppt/tags/tag39.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KPI_HAS_CHART" val="false"/>
</p:tagLst>
</file>

<file path=ppt/tags/tag41.xml><?xml version="1.0" encoding="utf-8"?>
<p:tagLst xmlns:a="http://schemas.openxmlformats.org/drawingml/2006/main" xmlns:r="http://schemas.openxmlformats.org/officeDocument/2006/relationships" xmlns:p="http://schemas.openxmlformats.org/presentationml/2006/main">
  <p:tag name="KPI_HAS_CHART" val="false"/>
</p:tagLst>
</file>

<file path=ppt/tags/tag42.xml><?xml version="1.0" encoding="utf-8"?>
<p:tagLst xmlns:a="http://schemas.openxmlformats.org/drawingml/2006/main" xmlns:r="http://schemas.openxmlformats.org/officeDocument/2006/relationships" xmlns:p="http://schemas.openxmlformats.org/presentationml/2006/main">
  <p:tag name="KPI_HAS_CHART" val="false"/>
</p:tagLst>
</file>

<file path=ppt/tags/tag43.xml><?xml version="1.0" encoding="utf-8"?>
<p:tagLst xmlns:a="http://schemas.openxmlformats.org/drawingml/2006/main" xmlns:r="http://schemas.openxmlformats.org/officeDocument/2006/relationships" xmlns:p="http://schemas.openxmlformats.org/presentationml/2006/main">
  <p:tag name="KPI_HAS_CHART" val="fals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NORMAL SLIDES">
  <a:themeElements>
    <a:clrScheme name="Custom 4">
      <a:dk1>
        <a:srgbClr val="6A6C6D"/>
      </a:dk1>
      <a:lt1>
        <a:srgbClr val="FFFFFF"/>
      </a:lt1>
      <a:dk2>
        <a:srgbClr val="064AA7"/>
      </a:dk2>
      <a:lt2>
        <a:srgbClr val="FC8730"/>
      </a:lt2>
      <a:accent1>
        <a:srgbClr val="BAA390"/>
      </a:accent1>
      <a:accent2>
        <a:srgbClr val="64B781"/>
      </a:accent2>
      <a:accent3>
        <a:srgbClr val="884E96"/>
      </a:accent3>
      <a:accent4>
        <a:srgbClr val="8D8E99"/>
      </a:accent4>
      <a:accent5>
        <a:srgbClr val="E84E4B"/>
      </a:accent5>
      <a:accent6>
        <a:srgbClr val="C1447D"/>
      </a:accent6>
      <a:hlink>
        <a:srgbClr val="FC8730"/>
      </a:hlink>
      <a:folHlink>
        <a:srgbClr val="FC8730"/>
      </a:folHlink>
    </a:clrScheme>
    <a:fontScheme name="Online Deck Rebr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Penn Medicine Template 2009">
  <a:themeElements>
    <a:clrScheme name="Penn 2018 Color Palette">
      <a:dk1>
        <a:srgbClr val="002243"/>
      </a:dk1>
      <a:lt1>
        <a:srgbClr val="FFFFFF"/>
      </a:lt1>
      <a:dk2>
        <a:srgbClr val="800000"/>
      </a:dk2>
      <a:lt2>
        <a:srgbClr val="B4B5B4"/>
      </a:lt2>
      <a:accent1>
        <a:srgbClr val="326B8B"/>
      </a:accent1>
      <a:accent2>
        <a:srgbClr val="64A4D6"/>
      </a:accent2>
      <a:accent3>
        <a:srgbClr val="022D75"/>
      </a:accent3>
      <a:accent4>
        <a:srgbClr val="C4CE41"/>
      </a:accent4>
      <a:accent5>
        <a:srgbClr val="D75539"/>
      </a:accent5>
      <a:accent6>
        <a:srgbClr val="F7BA01"/>
      </a:accent6>
      <a:hlink>
        <a:srgbClr val="022D75"/>
      </a:hlink>
      <a:folHlink>
        <a:srgbClr val="7F0D00"/>
      </a:folHlink>
    </a:clrScheme>
    <a:fontScheme name="Penn Medicine Template 2009">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2"/>
            </a:solidFill>
            <a:effectLst/>
            <a:latin typeface="Arial" panose="020B0604020202020204" pitchFamily="34"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b" anchorCtr="0" compatLnSpc="1">
        <a:prstTxWarp prst="textNoShape">
          <a:avLst/>
        </a:prstTxWarp>
        <a:spAutoFit/>
      </a:bodyPr>
      <a:lstStyle>
        <a:defPPr algn="l">
          <a:defRPr sz="1400" b="1" dirty="0" smtClean="0">
            <a:solidFill>
              <a:schemeClr val="bg1">
                <a:lumMod val="50000"/>
              </a:schemeClr>
            </a:solidFill>
          </a:defRPr>
        </a:defPPr>
      </a:lstStyle>
    </a:txDef>
  </a:objectDefaults>
  <a:extraClrSchemeLst>
    <a:extraClrScheme>
      <a:clrScheme name="Penn Medicine Template 2009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enn Medicine Template 2009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nn Medicine Template 2009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nn Medicine Template 2009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nn Medicine Template 2009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enn Medicine Template 2009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Penn Medicine Template 2009 8">
        <a:dk1>
          <a:srgbClr val="4A85FA"/>
        </a:dk1>
        <a:lt1>
          <a:srgbClr val="FFFFFF"/>
        </a:lt1>
        <a:dk2>
          <a:srgbClr val="001D3A"/>
        </a:dk2>
        <a:lt2>
          <a:srgbClr val="003366"/>
        </a:lt2>
        <a:accent1>
          <a:srgbClr val="A66E5A"/>
        </a:accent1>
        <a:accent2>
          <a:srgbClr val="BA003E"/>
        </a:accent2>
        <a:accent3>
          <a:srgbClr val="AAABAE"/>
        </a:accent3>
        <a:accent4>
          <a:srgbClr val="DADADA"/>
        </a:accent4>
        <a:accent5>
          <a:srgbClr val="D0BAB5"/>
        </a:accent5>
        <a:accent6>
          <a:srgbClr val="A80037"/>
        </a:accent6>
        <a:hlink>
          <a:srgbClr val="666633"/>
        </a:hlink>
        <a:folHlink>
          <a:srgbClr val="FEC420"/>
        </a:folHlink>
      </a:clrScheme>
      <a:clrMap bg1="dk2" tx1="lt1" bg2="dk1" tx2="lt2" accent1="accent1" accent2="accent2" accent3="accent3" accent4="accent4" accent5="accent5" accent6="accent6" hlink="hlink" folHlink="folHlink"/>
    </a:extraClrScheme>
    <a:extraClrScheme>
      <a:clrScheme name="Penn Medicine Template 2009 9">
        <a:dk1>
          <a:srgbClr val="000000"/>
        </a:dk1>
        <a:lt1>
          <a:srgbClr val="FFFFFF"/>
        </a:lt1>
        <a:dk2>
          <a:srgbClr val="A2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
      <a:clrScheme name="Penn Medicine Template 2009 10">
        <a:dk1>
          <a:srgbClr val="000000"/>
        </a:dk1>
        <a:lt1>
          <a:srgbClr val="FFFFFF"/>
        </a:lt1>
        <a:dk2>
          <a:srgbClr val="800000"/>
        </a:dk2>
        <a:lt2>
          <a:srgbClr val="C0C0C0"/>
        </a:lt2>
        <a:accent1>
          <a:srgbClr val="0099E6"/>
        </a:accent1>
        <a:accent2>
          <a:srgbClr val="F6C700"/>
        </a:accent2>
        <a:accent3>
          <a:srgbClr val="FFFFFF"/>
        </a:accent3>
        <a:accent4>
          <a:srgbClr val="000000"/>
        </a:accent4>
        <a:accent5>
          <a:srgbClr val="AACAF0"/>
        </a:accent5>
        <a:accent6>
          <a:srgbClr val="DFB400"/>
        </a:accent6>
        <a:hlink>
          <a:srgbClr val="003399"/>
        </a:hlink>
        <a:folHlink>
          <a:srgbClr val="6600C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neric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dirty="0">
            <a:latin typeface="+mn-lt"/>
          </a:defRPr>
        </a:defPPr>
      </a:lstStyle>
    </a:txDef>
  </a:objectDefaults>
  <a:extraClrSchemeLst/>
  <a:extLst>
    <a:ext uri="{05A4C25C-085E-4340-85A3-A5531E510DB2}">
      <thm15:themeFamily xmlns:thm15="http://schemas.microsoft.com/office/thememl/2012/main" name="SlideTemplate_Medscape_Widescreen (16_9).pptx" id="{89B78FEA-BB2D-49FF-9CED-C5481AD03CFB}" vid="{AA5116FE-FF0E-4591-B069-57C6A6964D9F}"/>
    </a:ext>
  </a:extLst>
</a:theme>
</file>

<file path=ppt/theme/theme5.xml><?xml version="1.0" encoding="utf-8"?>
<a:theme xmlns:a="http://schemas.openxmlformats.org/drawingml/2006/main" name="2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AP-Roundtable-slides" id="{5515A9BD-17B3-E84F-AE97-C65BE3763257}" vid="{92D47364-DB35-4346-9869-0318E5D4A077}"/>
    </a:ext>
  </a:extLst>
</a:theme>
</file>

<file path=ppt/theme/theme6.xml><?xml version="1.0" encoding="utf-8"?>
<a:theme xmlns:a="http://schemas.openxmlformats.org/drawingml/2006/main" name="2_2022_CCO_Template">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CO">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7.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CSF Contemporary Pattern 1">
  <a:themeElements>
    <a:clrScheme name="USCF Template">
      <a:dk1>
        <a:srgbClr val="052049"/>
      </a:dk1>
      <a:lt1>
        <a:srgbClr val="FFFFFF"/>
      </a:lt1>
      <a:dk2>
        <a:srgbClr val="052049"/>
      </a:dk2>
      <a:lt2>
        <a:srgbClr val="FFFFFF"/>
      </a:lt2>
      <a:accent1>
        <a:srgbClr val="178CCB"/>
      </a:accent1>
      <a:accent2>
        <a:srgbClr val="16A0AC"/>
      </a:accent2>
      <a:accent3>
        <a:srgbClr val="32A03E"/>
      </a:accent3>
      <a:accent4>
        <a:srgbClr val="6E61D7"/>
      </a:accent4>
      <a:accent5>
        <a:srgbClr val="A238BA"/>
      </a:accent5>
      <a:accent6>
        <a:srgbClr val="C32882"/>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e3_UCSF-16x9-FontA_test2" id="{24DA3907-1B0C-0B4F-8531-D21433304D1E}" vid="{5AF78529-A89B-1E41-BE10-0E2BEF66F84E}"/>
    </a:ext>
  </a:extLst>
</a:theme>
</file>

<file path=ppt/theme/theme9.xml><?xml version="1.0" encoding="utf-8"?>
<a:theme xmlns:a="http://schemas.openxmlformats.org/drawingml/2006/main" name="2_Cover Slides">
  <a:themeElements>
    <a:clrScheme name="Custom 4">
      <a:dk1>
        <a:srgbClr val="58595B"/>
      </a:dk1>
      <a:lt1>
        <a:sysClr val="window" lastClr="FFFFFF"/>
      </a:lt1>
      <a:dk2>
        <a:srgbClr val="03173E"/>
      </a:dk2>
      <a:lt2>
        <a:srgbClr val="D9D9D6"/>
      </a:lt2>
      <a:accent1>
        <a:srgbClr val="03173E"/>
      </a:accent1>
      <a:accent2>
        <a:srgbClr val="ED8B00"/>
      </a:accent2>
      <a:accent3>
        <a:srgbClr val="58595B"/>
      </a:accent3>
      <a:accent4>
        <a:srgbClr val="BBBCBC"/>
      </a:accent4>
      <a:accent5>
        <a:srgbClr val="0087CA"/>
      </a:accent5>
      <a:accent6>
        <a:srgbClr val="63B1BA"/>
      </a:accent6>
      <a:hlink>
        <a:srgbClr val="00558C"/>
      </a:hlink>
      <a:folHlink>
        <a:srgbClr val="00558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oAutofit/>
      </a:bodyPr>
      <a:lstStyle>
        <a:defPPr marL="0" indent="0" algn="l">
          <a:spcBef>
            <a:spcPts val="0"/>
          </a:spcBef>
          <a:buFont typeface="Arial"/>
          <a:buNone/>
          <a:defRPr sz="2400" b="1" dirty="0" smtClean="0">
            <a:solidFill>
              <a:srgbClr val="00164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HCA Healthcare Theme" id="{FDD82C39-F45F-41D3-A6DF-5DD711C2460A}" vid="{7EE04C3A-D4AC-4A84-A49E-2384C75E9FF8}"/>
    </a:ext>
  </a:extLst>
</a:theme>
</file>

<file path=docProps/app.xml><?xml version="1.0" encoding="utf-8"?>
<Properties xmlns="http://schemas.openxmlformats.org/officeDocument/2006/extended-properties" xmlns:vt="http://schemas.openxmlformats.org/officeDocument/2006/docPropsVTypes">
  <TotalTime>47094</TotalTime>
  <Words>6050</Words>
  <Application>Microsoft Macintosh PowerPoint</Application>
  <PresentationFormat>Widescreen</PresentationFormat>
  <Paragraphs>728</Paragraphs>
  <Slides>129</Slides>
  <Notes>43</Notes>
  <HiddenSlides>0</HiddenSlides>
  <MMClips>0</MMClips>
  <ScaleCrop>false</ScaleCrop>
  <HeadingPairs>
    <vt:vector size="6" baseType="variant">
      <vt:variant>
        <vt:lpstr>Fonts Used</vt:lpstr>
      </vt:variant>
      <vt:variant>
        <vt:i4>19</vt:i4>
      </vt:variant>
      <vt:variant>
        <vt:lpstr>Theme</vt:lpstr>
      </vt:variant>
      <vt:variant>
        <vt:i4>15</vt:i4>
      </vt:variant>
      <vt:variant>
        <vt:lpstr>Slide Titles</vt:lpstr>
      </vt:variant>
      <vt:variant>
        <vt:i4>129</vt:i4>
      </vt:variant>
    </vt:vector>
  </HeadingPairs>
  <TitlesOfParts>
    <vt:vector size="163" baseType="lpstr">
      <vt:lpstr>ＭＳ Ｐゴシック</vt:lpstr>
      <vt:lpstr>.AppleSystemUIFont</vt:lpstr>
      <vt:lpstr>Aptos</vt:lpstr>
      <vt:lpstr>Arial</vt:lpstr>
      <vt:lpstr>Arial Narrow</vt:lpstr>
      <vt:lpstr>Calibri</vt:lpstr>
      <vt:lpstr>Calibri Light</vt:lpstr>
      <vt:lpstr>Courier New</vt:lpstr>
      <vt:lpstr>Franklin Gothic Book</vt:lpstr>
      <vt:lpstr>Garamond</vt:lpstr>
      <vt:lpstr>Georgia</vt:lpstr>
      <vt:lpstr>Lucida Grande</vt:lpstr>
      <vt:lpstr>Montserrat SemiBold</vt:lpstr>
      <vt:lpstr>Noto Sans Symbols</vt:lpstr>
      <vt:lpstr>Roboto Light</vt:lpstr>
      <vt:lpstr>Symbol</vt:lpstr>
      <vt:lpstr>Times New Roman</vt:lpstr>
      <vt:lpstr>Verdana</vt:lpstr>
      <vt:lpstr>Wingdings</vt:lpstr>
      <vt:lpstr>3_Default Design</vt:lpstr>
      <vt:lpstr>8_Default Design</vt:lpstr>
      <vt:lpstr>7_Default Design</vt:lpstr>
      <vt:lpstr>2_Generic Template</vt:lpstr>
      <vt:lpstr>2_Office Theme</vt:lpstr>
      <vt:lpstr>2_2022_CCO_Template</vt:lpstr>
      <vt:lpstr>9_Default Design</vt:lpstr>
      <vt:lpstr>UCSF Contemporary Pattern 1</vt:lpstr>
      <vt:lpstr>2_Cover Slides</vt:lpstr>
      <vt:lpstr>1_Default Design</vt:lpstr>
      <vt:lpstr>FIDE 16:9 template</vt:lpstr>
      <vt:lpstr>1_NORMAL SLIDES</vt:lpstr>
      <vt:lpstr>Penn Medicine Template 2009</vt:lpstr>
      <vt:lpstr>2_Default Design</vt:lpstr>
      <vt:lpstr>5_Default Design</vt:lpstr>
      <vt:lpstr>What Clinicians Want to Know: First-Line and Maintenance  Therapy for Patients with Extensive-Stage Small Cell Lung Cancer</vt:lpstr>
      <vt:lpstr>Faculty</vt:lpstr>
      <vt:lpstr>Commercial Support</vt:lpstr>
      <vt:lpstr>Dr Love — Disclosures</vt:lpstr>
      <vt:lpstr>Research To Practice CME Planning Committee Members,  Staff and Reviewers</vt:lpstr>
      <vt:lpstr>Dr Paz-Ares — Disclosures</vt:lpstr>
      <vt:lpstr>Dr Shields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Cancer Q&amp;A: Understanding the Role and Reality  of CAR (Chimeric Antigen Receptor)  T-Cell Therapy for Non-Hodgkin Lymphoma</vt:lpstr>
      <vt:lpstr>Cancer Conference Update: 2025 ESMO Annual Meeting  — Breast Cancer Highlights</vt:lpstr>
      <vt:lpstr>Practical Perspectives: Clinical Investigators Review Actual Cases  of Patients with Advanced Gastroesophageal Cancers</vt:lpstr>
      <vt:lpstr>Preventing and Managing Toxicities Associated  with Antibody-Drug Conjugates in the  Management of Metastatic Breast Cancer</vt:lpstr>
      <vt:lpstr>Exciting CME Events You Do Not Want to Miss</vt:lpstr>
      <vt:lpstr>Cases from the Community: Investigators Discuss the  Optimal Management of Breast Cancer</vt:lpstr>
      <vt:lpstr>Grand Rounds</vt:lpstr>
      <vt:lpstr>PowerPoint Presentation</vt:lpstr>
      <vt:lpstr>What Clinicians Want to Know: First-Line and Maintenance  Therapy for Patients with Extensive-Stage Small Cell Lung Cancer</vt:lpstr>
      <vt:lpstr>Faculty</vt:lpstr>
      <vt:lpstr>PowerPoint Presentation</vt:lpstr>
      <vt:lpstr>Clinicians in the Audience, Please Complete  the Pre- and Postmeeting Surveys</vt:lpstr>
      <vt:lpstr>PowerPoint Presentation</vt:lpstr>
      <vt:lpstr>Cancer Q&amp;A: Understanding the Role and Reality  of CAR (Chimeric Antigen Receptor)  T-Cell Therapy for Non-Hodgkin Lymphoma</vt:lpstr>
      <vt:lpstr>Cancer Conference Update: 2025 ESMO Annual Meeting  — Breast Cancer Highlights</vt:lpstr>
      <vt:lpstr>Practical Perspectives: Clinical Investigators Review Actual Cases  of Patients with Advanced Gastroesophageal Cancers</vt:lpstr>
      <vt:lpstr>Preventing and Managing Toxicities Associated  with Antibody-Drug Conjugates in the  Management of Metastatic Breast Cancer</vt:lpstr>
      <vt:lpstr>Exciting CME Events You Do Not Want to Miss</vt:lpstr>
      <vt:lpstr>Cases from the Community: Investigators Discuss the  Optimal Management of Breast Cancer</vt:lpstr>
      <vt:lpstr>Grand Rounds</vt:lpstr>
      <vt:lpstr>PowerPoint Presentation</vt:lpstr>
      <vt:lpstr>RTP Content Distribution Platform 9-28-24 to 9-28-25</vt:lpstr>
      <vt:lpstr>What Clinicians Want to Know: First-Line and Maintenance  Therapy for Patients with Extensive-Stage Small Cell Lung Cancer</vt:lpstr>
      <vt:lpstr>Dr Paz-Ares — Disclosures</vt:lpstr>
      <vt:lpstr>Dr Shields — Disclosures</vt:lpstr>
      <vt:lpstr>Dr Love — Disclosures</vt:lpstr>
      <vt:lpstr>Commercial Support</vt:lpstr>
      <vt:lpstr>PowerPoint Presentation</vt:lpstr>
      <vt:lpstr>What Clinicians Want to Know: First-Line and Maintenance Therapy for  Patients with Extensive-Stage Small Cell Lung Cancer   Survey of 50 US-Based General Medical Oncologists November 1-10, 2025 </vt:lpstr>
      <vt:lpstr>Up-Front Treatment of Extensive-Stage Small Cell Lung Cancer</vt:lpstr>
      <vt:lpstr>Up-Front Treatment of Extensive-Stage Small Cell Lung Cancer</vt:lpstr>
      <vt:lpstr>Integrating New Advances into  the Care of Patients with Cancer A Multitumor Symposium in Partnership  with the American Oncology Network</vt:lpstr>
      <vt:lpstr>Lung Cancer Faculty</vt:lpstr>
      <vt:lpstr>PowerPoint Presentation</vt:lpstr>
      <vt:lpstr>PowerPoint Presentation</vt:lpstr>
      <vt:lpstr>PowerPoint Presentation</vt:lpstr>
      <vt:lpstr>PowerPoint Presentation</vt:lpstr>
      <vt:lpstr>Phase III IMpower133 Trial: Primary Progression-Free Survival with Atezolizumab/Carboplatin/Etoposide (ITT Population)</vt:lpstr>
      <vt:lpstr>PowerPoint Presentation</vt:lpstr>
      <vt:lpstr>Phase III IMpower133 Study Design (IMbrella A Extension Study)</vt:lpstr>
      <vt:lpstr>Merged Analysis of IMpower133 and IMbrella A: Long-Term OS</vt:lpstr>
      <vt:lpstr>Merged Analysis of IMpower133 and IMbrella A: Authors’ Conclusions</vt:lpstr>
      <vt:lpstr>Phase III IMpower133: OS by PD-L1 Expression with Atezolizumab/Carboplatin/Etoposide</vt:lpstr>
      <vt:lpstr>IMreal Study Cohort 4: Efficacy and Safety for Patients with  ES-SCLC Receiving First-Line Atezolizumab and Carboplatin/Etoposide Under Real-World Conditions</vt:lpstr>
      <vt:lpstr>IMreal Cohort 4: Authors’ Conclusions</vt:lpstr>
      <vt:lpstr>PowerPoint Presentation</vt:lpstr>
      <vt:lpstr>Phase III CASPIAN Study Design</vt:lpstr>
      <vt:lpstr>Phase III CASPIAN: OS (ITT Population) Durvalumab/EP versus EP</vt:lpstr>
      <vt:lpstr>Phase III CASPIAN: OS (ITT Population) Durvalumab/Tremelimumab/EP versus EP</vt:lpstr>
      <vt:lpstr>Phase III CASPIAN: Serious Adverse Events</vt:lpstr>
      <vt:lpstr>CASPIAN: Authors’ Conclusions</vt:lpstr>
      <vt:lpstr>PowerPoint Presentation</vt:lpstr>
      <vt:lpstr>Phase IIIb LUMINANCE Study Design </vt:lpstr>
      <vt:lpstr>Phase IIIb LUMINANCE Primary Endpoints: Incidence of AEs and Immune-mediated AEs (imAES)</vt:lpstr>
      <vt:lpstr>Phase IIIb LUMINANCE Key Secondary Endpoints: Duration of Response (DoR), OS</vt:lpstr>
      <vt:lpstr>Phase IIIb LUMINANCE: Authors’ Conclusions</vt:lpstr>
      <vt:lpstr>Conclusions and Challenges in SCLC</vt:lpstr>
      <vt:lpstr>Up-Front Treatment of Extensive-Stage Small Cell Lung Cancer</vt:lpstr>
      <vt:lpstr>General Questions</vt:lpstr>
      <vt:lpstr>General Questions</vt:lpstr>
      <vt:lpstr>General Questions</vt:lpstr>
      <vt:lpstr>General Questions</vt:lpstr>
      <vt:lpstr>General Questions</vt:lpstr>
      <vt:lpstr>Patients with Tumor-Related Complications</vt:lpstr>
      <vt:lpstr>Patients with Tumor-Related Complications</vt:lpstr>
      <vt:lpstr>Patients with Comorbidities</vt:lpstr>
      <vt:lpstr>Up-Front Treatment of Extensive-Stage Small Cell Lung Cancer</vt:lpstr>
      <vt:lpstr>FDA Approves Lurbinectedin in Combination with Atezolizumab  or Atezolizumab and Hyaluronidase-Tqjs for ES-SCLC Press Release: October 2, 2025</vt:lpstr>
      <vt:lpstr>PowerPoint Presentation</vt:lpstr>
      <vt:lpstr>Phase III IMforte Study Design</vt:lpstr>
      <vt:lpstr>Phase III IMforte: Independent Review Facility-Assessed  PFS (IRF-PFS)</vt:lpstr>
      <vt:lpstr>IMforte: Overall Survival (OS) from Randomization into Maintenance Phase</vt:lpstr>
      <vt:lpstr>Phase III IMforte: Confirmed IRF-Assessed Objective Response Rate (ORR), DoR</vt:lpstr>
      <vt:lpstr>IMforte: All-Cause Adverse Events (AEs) with Incidence ≥10% in Either Arm</vt:lpstr>
      <vt:lpstr>IMforte: Authors’ Conclusions</vt:lpstr>
      <vt:lpstr>PowerPoint Presentation</vt:lpstr>
      <vt:lpstr>IMforte: Conclusions and Practice Implications</vt:lpstr>
      <vt:lpstr>Maintenance Lurbinectedin</vt:lpstr>
      <vt:lpstr>Maintenance Lurbinectedin</vt:lpstr>
      <vt:lpstr>Up-Front Treatment of Extensive-Stage Small Cell Lung Cancer</vt:lpstr>
      <vt:lpstr>PowerPoint Presentation</vt:lpstr>
      <vt:lpstr>DeLLphi-304 Background</vt:lpstr>
      <vt:lpstr>DeLLphi-304 Primary Endpoint: Overall Survival</vt:lpstr>
      <vt:lpstr>DeLLphi-304: Progression-Free Survival</vt:lpstr>
      <vt:lpstr>DeLLphi-304: Symptom Change from Baseline</vt:lpstr>
      <vt:lpstr>DeLLphi-304: Tarlatamab Safety Profile</vt:lpstr>
      <vt:lpstr>DeLLphi-304: CRS and ICANS Events</vt:lpstr>
      <vt:lpstr>DeLLphi-304: Authors’ Conclusions</vt:lpstr>
      <vt:lpstr>Evolving Management Strategies for Cytokine Release Syndrome (CRS)</vt:lpstr>
      <vt:lpstr>ES-SCLC: Current Treatment Landscape</vt:lpstr>
      <vt:lpstr>Second-Line Treatment: Tarlatamab</vt:lpstr>
      <vt:lpstr>Second-Line Treatment: Tarlatamab</vt:lpstr>
      <vt:lpstr>Up-Front Treatment of Extensive-Stage Small Cell Lung Cancer</vt:lpstr>
      <vt:lpstr>PowerPoint Presentation</vt:lpstr>
      <vt:lpstr>Phase Ib DeLLphi-303 Study Design</vt:lpstr>
      <vt:lpstr>Phase Ib DeLLphi-303 Primary Endpoint: Safety Summary</vt:lpstr>
      <vt:lpstr>Phase Ib DeLLphi-303: Timing of TRAEs (Primary Endpoint)</vt:lpstr>
      <vt:lpstr>Phase Ib DeLLphi-303: Treatment-Emergent CRS, ICANS</vt:lpstr>
      <vt:lpstr>Phase Ib DeLLphi-303: Responses</vt:lpstr>
      <vt:lpstr>Phase Ib DeLLphi-303: Overall Survival</vt:lpstr>
      <vt:lpstr>Phase Ib DeLLphi-303: Progression-Free Survival</vt:lpstr>
      <vt:lpstr>Phase Ib DeLLphi-303: Authors’ Conclusions</vt:lpstr>
      <vt:lpstr>The Road Ahead: Tarlatamab</vt:lpstr>
      <vt:lpstr>Phase III DeLLphi-305 Trial: Tarlatamab with Durvalumab  as First-Line Maintenance in ES-SCLC</vt:lpstr>
      <vt:lpstr>Phase II IDeate-Lung01 Study Design</vt:lpstr>
      <vt:lpstr>Ifinatamab Deruxtecan (I-DXd)</vt:lpstr>
      <vt:lpstr>IDeate-Lung01: Responses</vt:lpstr>
      <vt:lpstr>IDeate-Lung01: Survival</vt:lpstr>
      <vt:lpstr>IDeate-Lung01: Intracranial Activity of I-DXd</vt:lpstr>
      <vt:lpstr>IDeate-Lung01: Authors’ Conclusions</vt:lpstr>
      <vt:lpstr>IDeate-Lung01: Adverse Events</vt:lpstr>
      <vt:lpstr>Phase III IDeate-Lung02 Study</vt:lpstr>
      <vt:lpstr>Phase Ib/II IDeate-Lung03 Study</vt:lpstr>
      <vt:lpstr>Ongoing Research</vt:lpstr>
      <vt:lpstr>Cancer Q&amp;A: Understanding the Role and Reality  of CAR (Chimeric Antigen Receptor)  T-Cell Therapy for Non-Hodgkin Lymphoma</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Fernando G Rendina</cp:lastModifiedBy>
  <cp:revision>3961</cp:revision>
  <cp:lastPrinted>2020-12-08T02:40:56Z</cp:lastPrinted>
  <dcterms:created xsi:type="dcterms:W3CDTF">2020-11-13T19:02:13Z</dcterms:created>
  <dcterms:modified xsi:type="dcterms:W3CDTF">2025-11-11T21:15:27Z</dcterms:modified>
</cp:coreProperties>
</file>