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5143" r:id="rId1"/>
    <p:sldMasterId id="2147485434" r:id="rId2"/>
    <p:sldMasterId id="2147485513" r:id="rId3"/>
    <p:sldMasterId id="2147485587" r:id="rId4"/>
    <p:sldMasterId id="2147485599" r:id="rId5"/>
    <p:sldMasterId id="2147485643" r:id="rId6"/>
    <p:sldMasterId id="2147485688" r:id="rId7"/>
  </p:sldMasterIdLst>
  <p:notesMasterIdLst>
    <p:notesMasterId r:id="rId42"/>
  </p:notesMasterIdLst>
  <p:handoutMasterIdLst>
    <p:handoutMasterId r:id="rId43"/>
  </p:handoutMasterIdLst>
  <p:sldIdLst>
    <p:sldId id="2147483627" r:id="rId8"/>
    <p:sldId id="2147483628" r:id="rId9"/>
    <p:sldId id="2147483629" r:id="rId10"/>
    <p:sldId id="264" r:id="rId11"/>
    <p:sldId id="2147483630" r:id="rId12"/>
    <p:sldId id="2147483631" r:id="rId13"/>
    <p:sldId id="265" r:id="rId14"/>
    <p:sldId id="2147483632" r:id="rId15"/>
    <p:sldId id="2147483633" r:id="rId16"/>
    <p:sldId id="266" r:id="rId17"/>
    <p:sldId id="2147483634" r:id="rId18"/>
    <p:sldId id="2147483636" r:id="rId19"/>
    <p:sldId id="2147483635" r:id="rId20"/>
    <p:sldId id="267" r:id="rId21"/>
    <p:sldId id="2147483637" r:id="rId22"/>
    <p:sldId id="2147483638" r:id="rId23"/>
    <p:sldId id="268" r:id="rId24"/>
    <p:sldId id="2147483639" r:id="rId25"/>
    <p:sldId id="2147483641" r:id="rId26"/>
    <p:sldId id="2147483640" r:id="rId27"/>
    <p:sldId id="2147483642" r:id="rId28"/>
    <p:sldId id="2147483643" r:id="rId29"/>
    <p:sldId id="2147483644" r:id="rId30"/>
    <p:sldId id="2147483645" r:id="rId31"/>
    <p:sldId id="2147483646" r:id="rId32"/>
    <p:sldId id="2147483647" r:id="rId33"/>
    <p:sldId id="257" r:id="rId34"/>
    <p:sldId id="256" r:id="rId35"/>
    <p:sldId id="258" r:id="rId36"/>
    <p:sldId id="259" r:id="rId37"/>
    <p:sldId id="260" r:id="rId38"/>
    <p:sldId id="261" r:id="rId39"/>
    <p:sldId id="262" r:id="rId40"/>
    <p:sldId id="263" r:id="rId41"/>
  </p:sldIdLst>
  <p:sldSz cx="12192000" cy="6858000"/>
  <p:notesSz cx="7772400" cy="10058400"/>
  <p:custDataLst>
    <p:tags r:id="rId44"/>
  </p:custDataLst>
  <p:defaultTex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p:defaultTextStyle>
  <p:extLst>
    <p:ext uri="{EFAFB233-063F-42B5-8137-9DF3F51BA10A}">
      <p15:sldGuideLst xmlns:p15="http://schemas.microsoft.com/office/powerpoint/2012/main">
        <p15:guide id="1" orient="horz" pos="4201" userDrawn="1">
          <p15:clr>
            <a:srgbClr val="A4A3A4"/>
          </p15:clr>
        </p15:guide>
        <p15:guide id="2" pos="3719" userDrawn="1">
          <p15:clr>
            <a:srgbClr val="A4A3A4"/>
          </p15:clr>
        </p15:guide>
        <p15:guide id="3" pos="211" userDrawn="1">
          <p15:clr>
            <a:srgbClr val="A4A3A4"/>
          </p15:clr>
        </p15:guide>
        <p15:guide id="4" pos="6208" userDrawn="1">
          <p15:clr>
            <a:srgbClr val="A4A3A4"/>
          </p15:clr>
        </p15:guide>
        <p15:guide id="5" pos="332" userDrawn="1">
          <p15:clr>
            <a:srgbClr val="A4A3A4"/>
          </p15:clr>
        </p15:guide>
        <p15:guide id="6" orient="horz" pos="143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k Kaderman" initials="" lastIdx="0" clrIdx="0"/>
  <p:cmAuthor id="1" name="Porter, David" initials="DP" lastIdx="4"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FF"/>
    <a:srgbClr val="E3ECF2"/>
    <a:srgbClr val="001F60"/>
    <a:srgbClr val="0432FF"/>
    <a:srgbClr val="DEEBF3"/>
    <a:srgbClr val="B4F2AB"/>
    <a:srgbClr val="FFFFFF"/>
    <a:srgbClr val="ECF9FD"/>
    <a:srgbClr val="004467"/>
    <a:srgbClr val="ECE3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1" autoAdjust="0"/>
    <p:restoredTop sz="91256" autoAdjust="0"/>
  </p:normalViewPr>
  <p:slideViewPr>
    <p:cSldViewPr>
      <p:cViewPr varScale="1">
        <p:scale>
          <a:sx n="114" d="100"/>
          <a:sy n="114" d="100"/>
        </p:scale>
        <p:origin x="200" y="264"/>
      </p:cViewPr>
      <p:guideLst>
        <p:guide orient="horz" pos="4201"/>
        <p:guide pos="3719"/>
        <p:guide pos="211"/>
        <p:guide pos="6208"/>
        <p:guide pos="332"/>
        <p:guide orient="horz" pos="1434"/>
      </p:guideLst>
    </p:cSldViewPr>
  </p:slideViewPr>
  <p:outlineViewPr>
    <p:cViewPr varScale="1">
      <p:scale>
        <a:sx n="170" d="200"/>
        <a:sy n="170" d="200"/>
      </p:scale>
      <p:origin x="0" y="-149912"/>
    </p:cViewPr>
  </p:outlineViewPr>
  <p:notesTextViewPr>
    <p:cViewPr>
      <p:scale>
        <a:sx n="100" d="100"/>
        <a:sy n="100" d="100"/>
      </p:scale>
      <p:origin x="0" y="0"/>
    </p:cViewPr>
  </p:notesTextViewPr>
  <p:sorterViewPr>
    <p:cViewPr>
      <p:scale>
        <a:sx n="1" d="1"/>
        <a:sy n="1" d="1"/>
      </p:scale>
      <p:origin x="0" y="0"/>
    </p:cViewPr>
  </p:sorterViewPr>
  <p:notesViewPr>
    <p:cSldViewPr>
      <p:cViewPr varScale="1">
        <p:scale>
          <a:sx n="78" d="100"/>
          <a:sy n="78" d="100"/>
        </p:scale>
        <p:origin x="3856"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352800" cy="5334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eaLnBrk="0" hangingPunct="0">
              <a:lnSpc>
                <a:spcPct val="93000"/>
              </a:lnSpc>
              <a:buClr>
                <a:srgbClr val="000000"/>
              </a:buClr>
              <a:buSzPct val="45000"/>
              <a:buFont typeface="Wingdings" pitchFamily="-72" charset="2"/>
              <a:buNone/>
              <a:defRPr sz="1200">
                <a:latin typeface="Arial" pitchFamily="-72" charset="0"/>
              </a:defRPr>
            </a:lvl1pPr>
          </a:lstStyle>
          <a:p>
            <a:pPr>
              <a:defRPr/>
            </a:pPr>
            <a:endParaRPr lang="en-US"/>
          </a:p>
        </p:txBody>
      </p:sp>
      <p:sp>
        <p:nvSpPr>
          <p:cNvPr id="100355" name="Rectangle 3"/>
          <p:cNvSpPr>
            <a:spLocks noGrp="1" noChangeArrowheads="1"/>
          </p:cNvSpPr>
          <p:nvPr>
            <p:ph type="dt" sz="quarter" idx="1"/>
          </p:nvPr>
        </p:nvSpPr>
        <p:spPr bwMode="auto">
          <a:xfrm>
            <a:off x="4191000" y="0"/>
            <a:ext cx="3352800" cy="5334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0" hangingPunct="0">
              <a:lnSpc>
                <a:spcPct val="93000"/>
              </a:lnSpc>
              <a:buClr>
                <a:srgbClr val="000000"/>
              </a:buClr>
              <a:buSzPct val="45000"/>
              <a:buFont typeface="Wingdings" pitchFamily="96" charset="2"/>
              <a:buNone/>
              <a:defRPr sz="1200">
                <a:latin typeface="Arial" charset="0"/>
                <a:ea typeface="MS PGothic" pitchFamily="34" charset="-128"/>
                <a:cs typeface="+mn-cs"/>
              </a:defRPr>
            </a:lvl1pPr>
          </a:lstStyle>
          <a:p>
            <a:pPr>
              <a:defRPr/>
            </a:pPr>
            <a:fld id="{E2B7CC06-35E6-42FC-8B5E-42EE52A72567}" type="datetime1">
              <a:rPr lang="en-US"/>
              <a:pPr>
                <a:defRPr/>
              </a:pPr>
              <a:t>11/10/25</a:t>
            </a:fld>
            <a:endParaRPr lang="en-US"/>
          </a:p>
        </p:txBody>
      </p:sp>
      <p:sp>
        <p:nvSpPr>
          <p:cNvPr id="100356" name="Rectangle 4"/>
          <p:cNvSpPr>
            <a:spLocks noGrp="1" noChangeArrowheads="1"/>
          </p:cNvSpPr>
          <p:nvPr>
            <p:ph type="ftr" sz="quarter" idx="2"/>
          </p:nvPr>
        </p:nvSpPr>
        <p:spPr bwMode="auto">
          <a:xfrm>
            <a:off x="304800" y="9220200"/>
            <a:ext cx="3352800" cy="533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0" hangingPunct="0">
              <a:lnSpc>
                <a:spcPct val="93000"/>
              </a:lnSpc>
              <a:buClr>
                <a:srgbClr val="000000"/>
              </a:buClr>
              <a:buSzPct val="45000"/>
              <a:buFont typeface="Wingdings" pitchFamily="-72" charset="2"/>
              <a:buNone/>
              <a:defRPr sz="1200">
                <a:latin typeface="Arial" pitchFamily="-72" charset="0"/>
              </a:defRPr>
            </a:lvl1pPr>
          </a:lstStyle>
          <a:p>
            <a:pPr>
              <a:defRPr/>
            </a:pPr>
            <a:endParaRPr lang="en-US"/>
          </a:p>
        </p:txBody>
      </p:sp>
      <p:sp>
        <p:nvSpPr>
          <p:cNvPr id="100357" name="Rectangle 5"/>
          <p:cNvSpPr>
            <a:spLocks noGrp="1" noChangeArrowheads="1"/>
          </p:cNvSpPr>
          <p:nvPr>
            <p:ph type="sldNum" sz="quarter" idx="3"/>
          </p:nvPr>
        </p:nvSpPr>
        <p:spPr bwMode="auto">
          <a:xfrm>
            <a:off x="3886200" y="9220200"/>
            <a:ext cx="3200400" cy="533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eaLnBrk="0" hangingPunct="0">
              <a:lnSpc>
                <a:spcPct val="93000"/>
              </a:lnSpc>
              <a:buClr>
                <a:srgbClr val="000000"/>
              </a:buClr>
              <a:buSzPct val="45000"/>
              <a:buFont typeface="Wingdings" pitchFamily="96" charset="2"/>
              <a:buNone/>
              <a:defRPr sz="1200">
                <a:latin typeface="Arial" charset="0"/>
                <a:ea typeface="MS PGothic" pitchFamily="34" charset="-128"/>
                <a:cs typeface="+mn-cs"/>
              </a:defRPr>
            </a:lvl1pPr>
          </a:lstStyle>
          <a:p>
            <a:pPr>
              <a:defRPr/>
            </a:pPr>
            <a:fld id="{E82FF3A5-13B6-4316-814F-1F1469E14ECE}" type="slidenum">
              <a:rPr lang="en-US"/>
              <a:pPr>
                <a:defRPr/>
              </a:pPr>
              <a:t>‹#›</a:t>
            </a:fld>
            <a:endParaRPr lang="en-US"/>
          </a:p>
        </p:txBody>
      </p:sp>
    </p:spTree>
    <p:extLst>
      <p:ext uri="{BB962C8B-B14F-4D97-AF65-F5344CB8AC3E}">
        <p14:creationId xmlns:p14="http://schemas.microsoft.com/office/powerpoint/2010/main" val="2906333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a:spLocks noGrp="1" noRot="1" noChangeAspect="1" noChangeArrowheads="1"/>
          </p:cNvSpPr>
          <p:nvPr>
            <p:ph type="sldImg"/>
          </p:nvPr>
        </p:nvSpPr>
        <p:spPr bwMode="auto">
          <a:xfrm>
            <a:off x="823913" y="1006475"/>
            <a:ext cx="6121400" cy="3444875"/>
          </a:xfrm>
          <a:prstGeom prst="rect">
            <a:avLst/>
          </a:prstGeom>
          <a:noFill/>
          <a:ln w="9525">
            <a:noFill/>
            <a:miter lim="800000"/>
            <a:headEnd/>
            <a:tailEnd/>
          </a:ln>
        </p:spPr>
      </p:sp>
      <p:sp>
        <p:nvSpPr>
          <p:cNvPr id="2050" name="Rectangle 2"/>
          <p:cNvSpPr>
            <a:spLocks noGrp="1" noChangeArrowheads="1"/>
          </p:cNvSpPr>
          <p:nvPr>
            <p:ph type="body"/>
          </p:nvPr>
        </p:nvSpPr>
        <p:spPr bwMode="auto">
          <a:xfrm>
            <a:off x="1185863" y="4787900"/>
            <a:ext cx="5405437" cy="38242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Tree>
    <p:extLst>
      <p:ext uri="{BB962C8B-B14F-4D97-AF65-F5344CB8AC3E}">
        <p14:creationId xmlns:p14="http://schemas.microsoft.com/office/powerpoint/2010/main" val="4088421580"/>
      </p:ext>
    </p:extLst>
  </p:cSld>
  <p:clrMap bg1="lt1" tx1="dk1" bg2="lt2" tx2="dk2" accent1="accent1" accent2="accent2" accent3="accent3" accent4="accent4" accent5="accent5" accent6="accent6" hlink="hlink" folHlink="folHlink"/>
  <p:notesStyle>
    <a:lvl1pPr algn="l" defTabSz="455613" rtl="0" eaLnBrk="0" fontAlgn="base" hangingPunct="0">
      <a:spcBef>
        <a:spcPct val="30000"/>
      </a:spcBef>
      <a:spcAft>
        <a:spcPct val="0"/>
      </a:spcAft>
      <a:buClr>
        <a:srgbClr val="000000"/>
      </a:buClr>
      <a:buSzPct val="100000"/>
      <a:buFont typeface="Times New Roman" pitchFamily="-72" charset="0"/>
      <a:defRPr sz="1200" kern="1200">
        <a:solidFill>
          <a:srgbClr val="000000"/>
        </a:solidFill>
        <a:latin typeface="Times New Roman" pitchFamily="18" charset="0"/>
        <a:ea typeface="MS PGothic" pitchFamily="34" charset="-128"/>
        <a:cs typeface="MS PGothic" charset="0"/>
      </a:defRPr>
    </a:lvl1pPr>
    <a:lvl2pPr marL="37931725" indent="-37474525" algn="l" defTabSz="455613" rtl="0" eaLnBrk="0" fontAlgn="base" hangingPunct="0">
      <a:spcBef>
        <a:spcPct val="30000"/>
      </a:spcBef>
      <a:spcAft>
        <a:spcPct val="0"/>
      </a:spcAft>
      <a:buClr>
        <a:srgbClr val="000000"/>
      </a:buClr>
      <a:buSzPct val="100000"/>
      <a:buFont typeface="Times New Roman" pitchFamily="-72" charset="0"/>
      <a:defRPr sz="1200" kern="1200">
        <a:solidFill>
          <a:srgbClr val="000000"/>
        </a:solidFill>
        <a:latin typeface="Times New Roman" pitchFamily="18" charset="0"/>
        <a:ea typeface="MS PGothic" pitchFamily="34" charset="-128"/>
        <a:cs typeface="+mn-cs"/>
      </a:defRPr>
    </a:lvl2pPr>
    <a:lvl3pPr marL="11430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pitchFamily="-123" charset="-128"/>
        <a:cs typeface="ＭＳ Ｐゴシック" pitchFamily="-72" charset="-128"/>
      </a:defRPr>
    </a:lvl3pPr>
    <a:lvl4pPr marL="16002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pitchFamily="-123" charset="-128"/>
        <a:cs typeface="+mn-cs"/>
      </a:defRPr>
    </a:lvl4pPr>
    <a:lvl5pPr marL="2057400" indent="-228600" algn="l" defTabSz="45561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8" charset="0"/>
        <a:ea typeface="ＭＳ Ｐゴシック" pitchFamily="-123" charset="-128"/>
        <a:cs typeface="+mn-cs"/>
      </a:defRPr>
    </a:lvl5pPr>
    <a:lvl6pPr marL="2285289" algn="l" defTabSz="914115" rtl="0" eaLnBrk="1" latinLnBrk="0" hangingPunct="1">
      <a:defRPr sz="1200" kern="1200">
        <a:solidFill>
          <a:schemeClr val="tx1"/>
        </a:solidFill>
        <a:latin typeface="+mn-lt"/>
        <a:ea typeface="+mn-ea"/>
        <a:cs typeface="+mn-cs"/>
      </a:defRPr>
    </a:lvl6pPr>
    <a:lvl7pPr marL="2742347" algn="l" defTabSz="914115" rtl="0" eaLnBrk="1" latinLnBrk="0" hangingPunct="1">
      <a:defRPr sz="1200" kern="1200">
        <a:solidFill>
          <a:schemeClr val="tx1"/>
        </a:solidFill>
        <a:latin typeface="+mn-lt"/>
        <a:ea typeface="+mn-ea"/>
        <a:cs typeface="+mn-cs"/>
      </a:defRPr>
    </a:lvl7pPr>
    <a:lvl8pPr marL="3199405" algn="l" defTabSz="914115" rtl="0" eaLnBrk="1" latinLnBrk="0" hangingPunct="1">
      <a:defRPr sz="1200" kern="1200">
        <a:solidFill>
          <a:schemeClr val="tx1"/>
        </a:solidFill>
        <a:latin typeface="+mn-lt"/>
        <a:ea typeface="+mn-ea"/>
        <a:cs typeface="+mn-cs"/>
      </a:defRPr>
    </a:lvl8pPr>
    <a:lvl9pPr marL="3656462" algn="l" defTabSz="91411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818A3-C0EF-46F6-3593-844D17C63287}"/>
            </a:ext>
          </a:extLst>
        </p:cNvPr>
        <p:cNvGrpSpPr/>
        <p:nvPr/>
      </p:nvGrpSpPr>
      <p:grpSpPr>
        <a:xfrm>
          <a:off x="0" y="0"/>
          <a:ext cx="0" cy="0"/>
          <a:chOff x="0" y="0"/>
          <a:chExt cx="0" cy="0"/>
        </a:xfrm>
      </p:grpSpPr>
      <p:sp>
        <p:nvSpPr>
          <p:cNvPr id="74753" name="Rectangle 7">
            <a:extLst>
              <a:ext uri="{FF2B5EF4-FFF2-40B4-BE49-F238E27FC236}">
                <a16:creationId xmlns:a16="http://schemas.microsoft.com/office/drawing/2014/main" id="{2E4AC7F0-F081-EEF6-6370-708570453F54}"/>
              </a:ext>
            </a:extLst>
          </p:cNvPr>
          <p:cNvSpPr>
            <a:spLocks noGrp="1" noChangeArrowheads="1"/>
          </p:cNvSpPr>
          <p:nvPr>
            <p:ph type="sldNum" sz="quarter" idx="4294967295"/>
          </p:nvPr>
        </p:nvSpPr>
        <p:spPr bwMode="auto">
          <a:xfrm>
            <a:off x="4402138" y="9553575"/>
            <a:ext cx="3368675" cy="503238"/>
          </a:xfrm>
          <a:prstGeom prst="rect">
            <a:avLst/>
          </a:prstGeom>
          <a:noFill/>
          <a:ln>
            <a:miter lim="800000"/>
            <a:headEnd/>
            <a:tailEnd/>
          </a:ln>
        </p:spPr>
        <p:txBody>
          <a:bodyPr lIns="101882" tIns="50941" rIns="101882" bIns="50941">
            <a:prstTxWarp prst="textNoShape">
              <a:avLst/>
            </a:prstTxWarp>
          </a:bodyPr>
          <a:lstStyle/>
          <a:p>
            <a:pPr marL="0" marR="0" lvl="0" indent="0" algn="ctr" defTabSz="455613" rtl="0" eaLnBrk="0" fontAlgn="base" latinLnBrk="0" hangingPunct="0">
              <a:lnSpc>
                <a:spcPct val="93000"/>
              </a:lnSpc>
              <a:spcBef>
                <a:spcPct val="0"/>
              </a:spcBef>
              <a:spcAft>
                <a:spcPct val="0"/>
              </a:spcAft>
              <a:buClr>
                <a:srgbClr val="000000"/>
              </a:buClr>
              <a:buSzPct val="45000"/>
              <a:buFont typeface="Wingdings" pitchFamily="-72" charset="2"/>
              <a:buNone/>
              <a:tabLst/>
              <a:defRPr/>
            </a:pPr>
            <a:fld id="{DA2F918B-534C-4494-B5B9-E33C0B6FBC7A}" type="slidenum">
              <a:rPr kumimoji="0" lang="en-US" sz="3600" b="1" i="0" u="none" strike="noStrike" kern="1200" cap="none" spc="0" normalizeH="0" baseline="0" noProof="0">
                <a:ln>
                  <a:noFill/>
                </a:ln>
                <a:solidFill>
                  <a:srgbClr val="C0504D"/>
                </a:solidFill>
                <a:effectLst/>
                <a:uLnTx/>
                <a:uFillTx/>
                <a:latin typeface="Arial" pitchFamily="-72" charset="0"/>
                <a:ea typeface="MS PGothic" charset="0"/>
              </a:rPr>
              <a:pPr marL="0" marR="0" lvl="0" indent="0" algn="ctr" defTabSz="455613" rtl="0" eaLnBrk="0" fontAlgn="base" latinLnBrk="0" hangingPunct="0">
                <a:lnSpc>
                  <a:spcPct val="93000"/>
                </a:lnSpc>
                <a:spcBef>
                  <a:spcPct val="0"/>
                </a:spcBef>
                <a:spcAft>
                  <a:spcPct val="0"/>
                </a:spcAft>
                <a:buClr>
                  <a:srgbClr val="000000"/>
                </a:buClr>
                <a:buSzPct val="45000"/>
                <a:buFont typeface="Wingdings" pitchFamily="-72" charset="2"/>
                <a:buNone/>
                <a:tabLst/>
                <a:defRPr/>
              </a:pPr>
              <a:t>1</a:t>
            </a:fld>
            <a:endParaRPr kumimoji="0" lang="en-US" sz="3600" b="1" i="0" u="none" strike="noStrike" kern="1200" cap="none" spc="0" normalizeH="0" baseline="0" noProof="0">
              <a:ln>
                <a:noFill/>
              </a:ln>
              <a:solidFill>
                <a:srgbClr val="C0504D"/>
              </a:solidFill>
              <a:effectLst/>
              <a:uLnTx/>
              <a:uFillTx/>
              <a:latin typeface="Arial" pitchFamily="-72" charset="0"/>
              <a:ea typeface="MS PGothic" charset="0"/>
            </a:endParaRPr>
          </a:p>
        </p:txBody>
      </p:sp>
      <p:sp>
        <p:nvSpPr>
          <p:cNvPr id="74754" name="Rectangle 2">
            <a:extLst>
              <a:ext uri="{FF2B5EF4-FFF2-40B4-BE49-F238E27FC236}">
                <a16:creationId xmlns:a16="http://schemas.microsoft.com/office/drawing/2014/main" id="{EA45B4D3-4783-1CCC-88E1-56EA3625CED3}"/>
              </a:ext>
            </a:extLst>
          </p:cNvPr>
          <p:cNvSpPr>
            <a:spLocks noGrp="1" noRot="1" noChangeAspect="1" noChangeArrowheads="1" noTextEdit="1"/>
          </p:cNvSpPr>
          <p:nvPr>
            <p:ph type="sldImg"/>
          </p:nvPr>
        </p:nvSpPr>
        <p:spPr>
          <a:xfrm>
            <a:off x="823913" y="1006475"/>
            <a:ext cx="6121400" cy="3444875"/>
          </a:xfrm>
        </p:spPr>
      </p:sp>
      <p:sp>
        <p:nvSpPr>
          <p:cNvPr id="74755" name="Rectangle 3">
            <a:extLst>
              <a:ext uri="{FF2B5EF4-FFF2-40B4-BE49-F238E27FC236}">
                <a16:creationId xmlns:a16="http://schemas.microsoft.com/office/drawing/2014/main" id="{F3DBACAB-5415-33AB-1167-EE73D73A0E78}"/>
              </a:ext>
            </a:extLst>
          </p:cNvPr>
          <p:cNvSpPr>
            <a:spLocks noGrp="1" noChangeArrowheads="1"/>
          </p:cNvSpPr>
          <p:nvPr>
            <p:ph type="body" idx="1"/>
          </p:nvPr>
        </p:nvSpPr>
        <p:spPr>
          <a:noFill/>
          <a:ln/>
        </p:spPr>
        <p:txBody>
          <a:bodyPr/>
          <a:lstStyle/>
          <a:p>
            <a:endParaRPr lang="en-US" dirty="0">
              <a:latin typeface="Times New Roman" pitchFamily="-72" charset="0"/>
              <a:ea typeface="MS PGothic" charset="0"/>
            </a:endParaRPr>
          </a:p>
        </p:txBody>
      </p:sp>
    </p:spTree>
    <p:extLst>
      <p:ext uri="{BB962C8B-B14F-4D97-AF65-F5344CB8AC3E}">
        <p14:creationId xmlns:p14="http://schemas.microsoft.com/office/powerpoint/2010/main" val="4212324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6.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535" y="2347916"/>
            <a:ext cx="11425767" cy="1620837"/>
          </a:xfrm>
        </p:spPr>
        <p:txBody>
          <a:bodyPr/>
          <a:lstStyle/>
          <a:p>
            <a:r>
              <a:rPr lang="en-US"/>
              <a:t>Click to edit Master title style</a:t>
            </a:r>
          </a:p>
        </p:txBody>
      </p:sp>
      <p:sp>
        <p:nvSpPr>
          <p:cNvPr id="3" name="Subtitle 2"/>
          <p:cNvSpPr>
            <a:spLocks noGrp="1"/>
          </p:cNvSpPr>
          <p:nvPr>
            <p:ph type="subTitle" idx="1"/>
          </p:nvPr>
        </p:nvSpPr>
        <p:spPr>
          <a:xfrm>
            <a:off x="2017184" y="4283078"/>
            <a:ext cx="9408584"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a:t>Click to edit Master subtitle style</a:t>
            </a:r>
          </a:p>
        </p:txBody>
      </p:sp>
    </p:spTree>
    <p:extLst>
      <p:ext uri="{BB962C8B-B14F-4D97-AF65-F5344CB8AC3E}">
        <p14:creationId xmlns:p14="http://schemas.microsoft.com/office/powerpoint/2010/main" val="41239635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4054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a:t>Edit Master text styles</a:t>
            </a:r>
          </a:p>
        </p:txBody>
      </p:sp>
      <p:sp>
        <p:nvSpPr>
          <p:cNvPr id="15" name="Rectangle 14">
            <a:extLst>
              <a:ext uri="{FF2B5EF4-FFF2-40B4-BE49-F238E27FC236}">
                <a16:creationId xmlns:a16="http://schemas.microsoft.com/office/drawing/2014/main" id="{5BBD1E00-A2D3-4202-961C-9DF3DF2683C9}"/>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6" name="Straight Connector 15">
            <a:extLst>
              <a:ext uri="{FF2B5EF4-FFF2-40B4-BE49-F238E27FC236}">
                <a16:creationId xmlns:a16="http://schemas.microsoft.com/office/drawing/2014/main" id="{7590A4E9-08A7-4826-8D90-46B546D1F341}"/>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31A8939-5D7B-DDA0-442D-AFC6D9C41D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67636" y="5397632"/>
            <a:ext cx="1790865" cy="955128"/>
          </a:xfrm>
          <a:prstGeom prst="rect">
            <a:avLst/>
          </a:prstGeom>
        </p:spPr>
      </p:pic>
    </p:spTree>
    <p:extLst>
      <p:ext uri="{BB962C8B-B14F-4D97-AF65-F5344CB8AC3E}">
        <p14:creationId xmlns:p14="http://schemas.microsoft.com/office/powerpoint/2010/main" val="33935610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Title and Content">
  <p:cSld name="1_Title and Content">
    <p:spTree>
      <p:nvGrpSpPr>
        <p:cNvPr id="1" name="Shape 33"/>
        <p:cNvGrpSpPr/>
        <p:nvPr/>
      </p:nvGrpSpPr>
      <p:grpSpPr>
        <a:xfrm>
          <a:off x="0" y="0"/>
          <a:ext cx="0" cy="0"/>
          <a:chOff x="0" y="0"/>
          <a:chExt cx="0" cy="0"/>
        </a:xfrm>
      </p:grpSpPr>
      <p:sp>
        <p:nvSpPr>
          <p:cNvPr id="34" name="Google Shape;34;p109"/>
          <p:cNvSpPr txBox="1">
            <a:spLocks noGrp="1"/>
          </p:cNvSpPr>
          <p:nvPr>
            <p:ph type="body" idx="1"/>
          </p:nvPr>
        </p:nvSpPr>
        <p:spPr>
          <a:xfrm>
            <a:off x="304800" y="1253037"/>
            <a:ext cx="11582400" cy="4830763"/>
          </a:xfrm>
          <a:prstGeom prst="rect">
            <a:avLst/>
          </a:prstGeom>
          <a:noFill/>
          <a:ln>
            <a:noFill/>
          </a:ln>
        </p:spPr>
        <p:txBody>
          <a:bodyPr spcFirstLastPara="1" wrap="square" lIns="91425" tIns="45700" rIns="91425" bIns="45700" anchor="t" anchorCtr="0">
            <a:noAutofit/>
          </a:bodyPr>
          <a:lstStyle>
            <a:lvl1pPr marL="609585" lvl="0" indent="-507987" algn="l">
              <a:lnSpc>
                <a:spcPct val="100000"/>
              </a:lnSpc>
              <a:spcBef>
                <a:spcPts val="0"/>
              </a:spcBef>
              <a:spcAft>
                <a:spcPts val="0"/>
              </a:spcAft>
              <a:buClr>
                <a:schemeClr val="dk1"/>
              </a:buClr>
              <a:buSzPts val="2400"/>
              <a:buFont typeface="Arial"/>
              <a:buChar char="•"/>
              <a:defRPr sz="3200"/>
            </a:lvl1pPr>
            <a:lvl2pPr marL="1219170" lvl="1" indent="-507987" algn="l">
              <a:lnSpc>
                <a:spcPct val="100000"/>
              </a:lnSpc>
              <a:spcBef>
                <a:spcPts val="800"/>
              </a:spcBef>
              <a:spcAft>
                <a:spcPts val="0"/>
              </a:spcAft>
              <a:buClr>
                <a:schemeClr val="dk1"/>
              </a:buClr>
              <a:buSzPts val="2400"/>
              <a:buFont typeface="Arial"/>
              <a:buChar char="–"/>
              <a:defRPr sz="3200"/>
            </a:lvl2pPr>
            <a:lvl3pPr marL="1828754" lvl="2" indent="-447029" algn="l">
              <a:lnSpc>
                <a:spcPct val="100000"/>
              </a:lnSpc>
              <a:spcBef>
                <a:spcPts val="800"/>
              </a:spcBef>
              <a:spcAft>
                <a:spcPts val="0"/>
              </a:spcAft>
              <a:buClr>
                <a:schemeClr val="dk1"/>
              </a:buClr>
              <a:buSzPts val="1680"/>
              <a:buFont typeface="Noto Sans Symbols"/>
              <a:buChar char="⮚"/>
              <a:defRPr sz="3200"/>
            </a:lvl3pPr>
            <a:lvl4pPr marL="2438339" lvl="3" indent="-507987" algn="l">
              <a:spcBef>
                <a:spcPts val="800"/>
              </a:spcBef>
              <a:spcAft>
                <a:spcPts val="0"/>
              </a:spcAft>
              <a:buClr>
                <a:schemeClr val="dk1"/>
              </a:buClr>
              <a:buSzPts val="2400"/>
              <a:buChar char="–"/>
              <a:defRPr sz="3200"/>
            </a:lvl4pPr>
            <a:lvl5pPr marL="3047924" lvl="4" indent="-507987" algn="l">
              <a:spcBef>
                <a:spcPts val="800"/>
              </a:spcBef>
              <a:spcAft>
                <a:spcPts val="0"/>
              </a:spcAft>
              <a:buClr>
                <a:schemeClr val="dk1"/>
              </a:buClr>
              <a:buSzPts val="2400"/>
              <a:buChar char="»"/>
              <a:defRPr sz="3200"/>
            </a:lvl5pPr>
            <a:lvl6pPr marL="3657509" lvl="5" indent="-457189" algn="l">
              <a:spcBef>
                <a:spcPts val="80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35" name="Google Shape;35;p109"/>
          <p:cNvSpPr txBox="1">
            <a:spLocks noGrp="1"/>
          </p:cNvSpPr>
          <p:nvPr>
            <p:ph type="ftr" idx="11"/>
          </p:nvPr>
        </p:nvSpPr>
        <p:spPr>
          <a:xfrm>
            <a:off x="126568" y="6419015"/>
            <a:ext cx="10265664" cy="365125"/>
          </a:xfrm>
          <a:prstGeom prst="rect">
            <a:avLst/>
          </a:prstGeom>
          <a:noFill/>
          <a:ln>
            <a:noFill/>
          </a:ln>
        </p:spPr>
        <p:txBody>
          <a:bodyPr spcFirstLastPara="1" wrap="square" lIns="45700"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09"/>
          <p:cNvSpPr txBox="1">
            <a:spLocks noGrp="1"/>
          </p:cNvSpPr>
          <p:nvPr>
            <p:ph type="title"/>
          </p:nvPr>
        </p:nvSpPr>
        <p:spPr>
          <a:xfrm>
            <a:off x="121920" y="35787"/>
            <a:ext cx="11948160" cy="990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accent1"/>
              </a:buClr>
              <a:buSzPts val="2400"/>
              <a:buFont typeface="Arial"/>
              <a:buNone/>
              <a:defRPr sz="32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2216808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9847" y="2069902"/>
            <a:ext cx="11425767" cy="1620837"/>
          </a:xfrm>
        </p:spPr>
        <p:txBody>
          <a:bodyPr/>
          <a:lstStyle/>
          <a:p>
            <a:r>
              <a:rPr lang="en-US" dirty="0"/>
              <a:t>Click to edit Master title style</a:t>
            </a:r>
          </a:p>
        </p:txBody>
      </p:sp>
      <p:sp>
        <p:nvSpPr>
          <p:cNvPr id="3" name="Subtitle 2"/>
          <p:cNvSpPr>
            <a:spLocks noGrp="1"/>
          </p:cNvSpPr>
          <p:nvPr>
            <p:ph type="subTitle" idx="1"/>
          </p:nvPr>
        </p:nvSpPr>
        <p:spPr>
          <a:xfrm>
            <a:off x="1559496" y="4005064"/>
            <a:ext cx="9408584"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a:t>Click to edit Master subtitle style</a:t>
            </a:r>
          </a:p>
        </p:txBody>
      </p:sp>
    </p:spTree>
    <p:extLst>
      <p:ext uri="{BB962C8B-B14F-4D97-AF65-F5344CB8AC3E}">
        <p14:creationId xmlns:p14="http://schemas.microsoft.com/office/powerpoint/2010/main" val="29438772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2286" y="1416053"/>
            <a:ext cx="10358967" cy="46052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52319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5627" y="4507115"/>
            <a:ext cx="11423651"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35627" y="2852936"/>
            <a:ext cx="11423651"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dirty="0"/>
              <a:t>Click to edit Master text styles</a:t>
            </a:r>
          </a:p>
        </p:txBody>
      </p:sp>
    </p:spTree>
    <p:extLst>
      <p:ext uri="{BB962C8B-B14F-4D97-AF65-F5344CB8AC3E}">
        <p14:creationId xmlns:p14="http://schemas.microsoft.com/office/powerpoint/2010/main" val="13674984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24138" y="2101854"/>
            <a:ext cx="5636684"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23838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104" y="303219"/>
            <a:ext cx="12096751"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3101" y="1692275"/>
            <a:ext cx="5937251"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4" name="Content Placeholder 3"/>
          <p:cNvSpPr>
            <a:spLocks noGrp="1"/>
          </p:cNvSpPr>
          <p:nvPr>
            <p:ph sz="half" idx="2"/>
          </p:nvPr>
        </p:nvSpPr>
        <p:spPr>
          <a:xfrm>
            <a:off x="673101" y="2397125"/>
            <a:ext cx="5937251"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8371" y="1692275"/>
            <a:ext cx="5941484"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828371" y="2397125"/>
            <a:ext cx="5941484"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87745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39642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45265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100" y="301625"/>
            <a:ext cx="4421717"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55690" y="301628"/>
            <a:ext cx="7514167"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100" y="1581156"/>
            <a:ext cx="4421717"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23432857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2738" y="627063"/>
            <a:ext cx="2868084"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86369" y="627063"/>
            <a:ext cx="8403167"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5752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255" y="5291143"/>
            <a:ext cx="8064500"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35255" y="674691"/>
            <a:ext cx="8064500"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a:p>
        </p:txBody>
      </p:sp>
      <p:sp>
        <p:nvSpPr>
          <p:cNvPr id="4" name="Text Placeholder 3"/>
          <p:cNvSpPr>
            <a:spLocks noGrp="1"/>
          </p:cNvSpPr>
          <p:nvPr>
            <p:ph type="body" sz="half" idx="2"/>
          </p:nvPr>
        </p:nvSpPr>
        <p:spPr>
          <a:xfrm>
            <a:off x="2635255" y="5916613"/>
            <a:ext cx="8064500"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19260971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44706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2738" y="627063"/>
            <a:ext cx="2868084"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86369" y="627063"/>
            <a:ext cx="8403167"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9069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6368" y="627068"/>
            <a:ext cx="11474451" cy="1260475"/>
          </a:xfrm>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4138" y="2101854"/>
            <a:ext cx="5636684"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32605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2286" y="227013"/>
            <a:ext cx="10358967" cy="1143000"/>
          </a:xfrm>
        </p:spPr>
        <p:txBody>
          <a:bodyPr/>
          <a:lstStyle/>
          <a:p>
            <a:r>
              <a:rPr lang="en-US"/>
              <a:t>Click to edit Master title style</a:t>
            </a:r>
          </a:p>
        </p:txBody>
      </p:sp>
      <p:sp>
        <p:nvSpPr>
          <p:cNvPr id="3" name="Table Placeholder 2"/>
          <p:cNvSpPr>
            <a:spLocks noGrp="1"/>
          </p:cNvSpPr>
          <p:nvPr>
            <p:ph type="tbl" idx="1"/>
          </p:nvPr>
        </p:nvSpPr>
        <p:spPr>
          <a:xfrm>
            <a:off x="912286" y="1416053"/>
            <a:ext cx="10358967" cy="4799013"/>
          </a:xfrm>
        </p:spPr>
        <p:txBody>
          <a:bodyPr/>
          <a:lstStyle/>
          <a:p>
            <a:pPr lvl="0"/>
            <a:endParaRPr lang="en-US" noProof="0"/>
          </a:p>
        </p:txBody>
      </p:sp>
    </p:spTree>
    <p:extLst>
      <p:ext uri="{BB962C8B-B14F-4D97-AF65-F5344CB8AC3E}">
        <p14:creationId xmlns:p14="http://schemas.microsoft.com/office/powerpoint/2010/main" val="34438237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hart Placeholder 2"/>
          <p:cNvSpPr>
            <a:spLocks noGrp="1"/>
          </p:cNvSpPr>
          <p:nvPr>
            <p:ph type="chart" idx="1"/>
          </p:nvPr>
        </p:nvSpPr>
        <p:spPr>
          <a:xfrm>
            <a:off x="914400" y="18288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0A90E337-F800-1146-8455-677861B99144}" type="slidenum">
              <a:rPr lang="en-US" altLang="x-none"/>
              <a:pPr/>
              <a:t>‹#›</a:t>
            </a:fld>
            <a:endParaRPr lang="en-US" altLang="x-none"/>
          </a:p>
        </p:txBody>
      </p:sp>
    </p:spTree>
    <p:extLst>
      <p:ext uri="{BB962C8B-B14F-4D97-AF65-F5344CB8AC3E}">
        <p14:creationId xmlns:p14="http://schemas.microsoft.com/office/powerpoint/2010/main" val="35094379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question"/>
          <p:cNvSpPr>
            <a:spLocks noGrp="1"/>
          </p:cNvSpPr>
          <p:nvPr>
            <p:ph type="body" idx="10" hasCustomPrompt="1"/>
          </p:nvPr>
        </p:nvSpPr>
        <p:spPr>
          <a:xfrm>
            <a:off x="912283" y="1522413"/>
            <a:ext cx="10367432" cy="685800"/>
          </a:xfrm>
        </p:spPr>
        <p:txBody>
          <a:bodyPr/>
          <a:lstStyle>
            <a:lvl1pPr marL="0" indent="0" algn="l" defTabSz="412750" rtl="0" eaLnBrk="0" fontAlgn="base" hangingPunct="0">
              <a:spcBef>
                <a:spcPct val="30000"/>
              </a:spcBef>
              <a:buClr>
                <a:srgbClr val="000000"/>
              </a:buClr>
              <a:buFontTx/>
              <a:buNone/>
              <a:defRPr/>
            </a:lvl1pPr>
            <a:lvl2pPr marL="522288" indent="0" algn="l" defTabSz="412750" rtl="0" eaLnBrk="0" fontAlgn="base" hangingPunct="0">
              <a:spcBef>
                <a:spcPct val="30000"/>
              </a:spcBef>
              <a:buClr>
                <a:srgbClr val="000000"/>
              </a:buClr>
              <a:buFontTx/>
              <a:buNone/>
              <a:defRPr/>
            </a:lvl2pPr>
            <a:lvl3pPr marL="979488" indent="0" algn="l" defTabSz="412750" rtl="0" eaLnBrk="0" fontAlgn="base" hangingPunct="0">
              <a:spcBef>
                <a:spcPct val="30000"/>
              </a:spcBef>
              <a:buClr>
                <a:srgbClr val="000000"/>
              </a:buClr>
              <a:buFontTx/>
              <a:buNone/>
              <a:defRPr/>
            </a:lvl3pPr>
            <a:lvl4pPr marL="1371600" indent="0" algn="l" defTabSz="412750" rtl="0" eaLnBrk="0" fontAlgn="base" hangingPunct="0">
              <a:spcBef>
                <a:spcPct val="30000"/>
              </a:spcBef>
              <a:buClr>
                <a:srgbClr val="000000"/>
              </a:buClr>
              <a:buFontTx/>
              <a:buNone/>
              <a:defRPr/>
            </a:lvl4pPr>
            <a:lvl5pPr marL="1762125" indent="0" algn="l" defTabSz="412750" rtl="0" eaLnBrk="0" fontAlgn="base" hangingPunct="0">
              <a:spcBef>
                <a:spcPct val="30000"/>
              </a:spcBef>
              <a:buClr>
                <a:srgbClr val="000000"/>
              </a:buClr>
              <a:buFontTx/>
              <a:buNone/>
              <a:defRPr/>
            </a:lvl5pPr>
          </a:lstStyle>
          <a:p>
            <a:pPr lvl="0"/>
            <a:r>
              <a:rPr lang="en-US"/>
              <a:t>Click to add question here</a:t>
            </a:r>
          </a:p>
        </p:txBody>
      </p:sp>
      <p:sp>
        <p:nvSpPr>
          <p:cNvPr id="4" name="choices"/>
          <p:cNvSpPr>
            <a:spLocks noGrp="1"/>
          </p:cNvSpPr>
          <p:nvPr>
            <p:ph type="body" sz="quarter" idx="11" hasCustomPrompt="1"/>
          </p:nvPr>
        </p:nvSpPr>
        <p:spPr>
          <a:xfrm>
            <a:off x="912284" y="2360613"/>
            <a:ext cx="4955645" cy="3810000"/>
          </a:xfrm>
          <a:prstGeom prst="rect">
            <a:avLst/>
          </a:prstGeom>
        </p:spPr>
        <p:txBody>
          <a:bodyPr>
            <a:normAutofit/>
          </a:bodyPr>
          <a:lstStyle>
            <a:lvl1pPr marL="612775" indent="-514350" algn="l" defTabSz="412750" rtl="0" eaLnBrk="0" fontAlgn="base" hangingPunct="0">
              <a:spcBef>
                <a:spcPct val="30000"/>
              </a:spcBef>
              <a:buClr>
                <a:srgbClr val="000000"/>
              </a:buClr>
              <a:buAutoNum type="arabicPeriod"/>
              <a:defRPr/>
            </a:lvl1pPr>
            <a:lvl2pPr marL="1036638" indent="-514350" algn="l" defTabSz="412750" rtl="0" eaLnBrk="0" fontAlgn="base" hangingPunct="0">
              <a:spcBef>
                <a:spcPct val="30000"/>
              </a:spcBef>
              <a:buClr>
                <a:srgbClr val="000000"/>
              </a:buClr>
              <a:buAutoNum type="arabicPeriod"/>
              <a:defRPr/>
            </a:lvl2pPr>
            <a:lvl3pPr marL="1436688" indent="-457200" algn="l" defTabSz="412750" rtl="0" eaLnBrk="0" fontAlgn="base" hangingPunct="0">
              <a:spcBef>
                <a:spcPct val="30000"/>
              </a:spcBef>
              <a:buClr>
                <a:srgbClr val="000000"/>
              </a:buClr>
              <a:buAutoNum type="arabicPeriod"/>
              <a:defRPr/>
            </a:lvl3pPr>
            <a:lvl4pPr marL="1828800" indent="-457200" algn="l" defTabSz="412750" rtl="0" eaLnBrk="0" fontAlgn="base" hangingPunct="0">
              <a:spcBef>
                <a:spcPct val="30000"/>
              </a:spcBef>
              <a:buClr>
                <a:srgbClr val="000000"/>
              </a:buClr>
              <a:buAutoNum type="arabicPeriod"/>
              <a:defRPr/>
            </a:lvl4pPr>
            <a:lvl5pPr marL="2219325" indent="-457200" algn="l" defTabSz="412750" rtl="0" eaLnBrk="0" fontAlgn="base" hangingPunct="0">
              <a:spcBef>
                <a:spcPct val="30000"/>
              </a:spcBef>
              <a:buClr>
                <a:srgbClr val="000000"/>
              </a:buClr>
              <a:buAutoNum type="arabicPeriod"/>
              <a:defRPr/>
            </a:lvl5pPr>
          </a:lstStyle>
          <a:p>
            <a:pPr lvl="0"/>
            <a:r>
              <a:rPr lang="en-US"/>
              <a:t>Click to add choices here</a:t>
            </a:r>
          </a:p>
        </p:txBody>
      </p:sp>
      <p:sp>
        <p:nvSpPr>
          <p:cNvPr id="5" name="chartPosition"/>
          <p:cNvSpPr>
            <a:spLocks noGrp="1"/>
          </p:cNvSpPr>
          <p:nvPr>
            <p:ph type="chart" sz="quarter" idx="12"/>
          </p:nvPr>
        </p:nvSpPr>
        <p:spPr>
          <a:xfrm>
            <a:off x="6324072" y="2360613"/>
            <a:ext cx="4955645" cy="3810000"/>
          </a:xfrm>
          <a:prstGeom prst="rect">
            <a:avLst/>
          </a:prstGeom>
        </p:spPr>
        <p:txBody>
          <a:bodyPr/>
          <a:lstStyle/>
          <a:p>
            <a:endParaRPr lang="en-US"/>
          </a:p>
        </p:txBody>
      </p:sp>
    </p:spTree>
    <p:extLst>
      <p:ext uri="{BB962C8B-B14F-4D97-AF65-F5344CB8AC3E}">
        <p14:creationId xmlns:p14="http://schemas.microsoft.com/office/powerpoint/2010/main" val="6686780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val 2" hidden="1"/>
          <p:cNvSpPr/>
          <p:nvPr userDrawn="1">
            <p:custDataLst>
              <p:tags r:id="rId1"/>
            </p:custDataLst>
          </p:nvPr>
        </p:nvSpPr>
        <p:spPr bwMode="auto">
          <a:xfrm>
            <a:off x="10922001" y="5905503"/>
            <a:ext cx="846667" cy="48301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r>
              <a:rPr kumimoji="0" lang="en-US" sz="2400" b="0" i="0" u="none" strike="noStrike" cap="none" normalizeH="0" baseline="0">
                <a:ln>
                  <a:noFill/>
                </a:ln>
                <a:effectLst/>
                <a:latin typeface="Times New Roman" pitchFamily="18" charset="0"/>
              </a:rPr>
              <a:t>10</a:t>
            </a:r>
          </a:p>
        </p:txBody>
      </p:sp>
    </p:spTree>
    <p:extLst>
      <p:ext uri="{BB962C8B-B14F-4D97-AF65-F5344CB8AC3E}">
        <p14:creationId xmlns:p14="http://schemas.microsoft.com/office/powerpoint/2010/main" val="16851807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2771537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823C474B-B3C8-4D2B-9A58-47D3CEA19AC6}" type="datetimeFigureOut">
              <a:rPr lang="en-US" smtClean="0"/>
              <a:t>11/10/25</a:t>
            </a:fld>
            <a:endParaRPr lang="en-US"/>
          </a:p>
        </p:txBody>
      </p:sp>
      <p:sp>
        <p:nvSpPr>
          <p:cNvPr id="5" name="Footer Placeholder 4"/>
          <p:cNvSpPr>
            <a:spLocks noGrp="1"/>
          </p:cNvSpPr>
          <p:nvPr>
            <p:ph type="ftr" sz="quarter" idx="11"/>
          </p:nvPr>
        </p:nvSpPr>
        <p:spPr>
          <a:xfrm>
            <a:off x="3074202" y="6441567"/>
            <a:ext cx="6043601" cy="164148"/>
          </a:xfrm>
        </p:spPr>
        <p:txBody>
          <a:bodyPr/>
          <a:lstStyle/>
          <a:p>
            <a:endParaRPr lang="en-US"/>
          </a:p>
        </p:txBody>
      </p:sp>
      <p:sp>
        <p:nvSpPr>
          <p:cNvPr id="6" name="Slide Number Placeholder 5"/>
          <p:cNvSpPr>
            <a:spLocks noGrp="1"/>
          </p:cNvSpPr>
          <p:nvPr>
            <p:ph type="sldNum" sz="quarter" idx="12"/>
          </p:nvPr>
        </p:nvSpPr>
        <p:spPr/>
        <p:txBody>
          <a:bodyPr/>
          <a:lstStyle/>
          <a:p>
            <a:fld id="{970B1DE9-DF1E-478B-8EAC-D83EF13FF69C}" type="slidenum">
              <a:rPr lang="en-US" smtClean="0"/>
              <a:t>‹#›</a:t>
            </a:fld>
            <a:endParaRPr lang="en-US"/>
          </a:p>
        </p:txBody>
      </p:sp>
      <p:sp>
        <p:nvSpPr>
          <p:cNvPr id="7" name="Text Placeholder 6">
            <a:extLst>
              <a:ext uri="{FF2B5EF4-FFF2-40B4-BE49-F238E27FC236}">
                <a16:creationId xmlns:a16="http://schemas.microsoft.com/office/drawing/2014/main" id="{B9E66119-3E50-4912-A6A4-0A2C0585246D}"/>
              </a:ext>
            </a:extLst>
          </p:cNvPr>
          <p:cNvSpPr>
            <a:spLocks noGrp="1"/>
          </p:cNvSpPr>
          <p:nvPr>
            <p:ph type="body" sz="quarter" idx="13" hasCustomPrompt="1"/>
          </p:nvPr>
        </p:nvSpPr>
        <p:spPr>
          <a:xfrm>
            <a:off x="478368" y="5791202"/>
            <a:ext cx="4906433" cy="395817"/>
          </a:xfrm>
        </p:spPr>
        <p:txBody>
          <a:bodyPr anchor="b" anchorCtr="0"/>
          <a:lstStyle>
            <a:lvl1pPr marL="0" indent="0">
              <a:buNone/>
              <a:defRPr sz="933" b="0">
                <a:solidFill>
                  <a:schemeClr val="tx1">
                    <a:lumMod val="50000"/>
                  </a:schemeClr>
                </a:solidFill>
              </a:defRPr>
            </a:lvl1pPr>
          </a:lstStyle>
          <a:p>
            <a:pPr lvl="0"/>
            <a:r>
              <a:rPr lang="en-US" dirty="0"/>
              <a:t>Abbreviations</a:t>
            </a:r>
          </a:p>
        </p:txBody>
      </p:sp>
      <p:sp>
        <p:nvSpPr>
          <p:cNvPr id="9" name="Text Placeholder 8">
            <a:extLst>
              <a:ext uri="{FF2B5EF4-FFF2-40B4-BE49-F238E27FC236}">
                <a16:creationId xmlns:a16="http://schemas.microsoft.com/office/drawing/2014/main" id="{B2D06BD1-1203-411A-80B7-868D8D7562B1}"/>
              </a:ext>
            </a:extLst>
          </p:cNvPr>
          <p:cNvSpPr>
            <a:spLocks noGrp="1"/>
          </p:cNvSpPr>
          <p:nvPr>
            <p:ph type="body" sz="quarter" idx="14" hasCustomPrompt="1"/>
          </p:nvPr>
        </p:nvSpPr>
        <p:spPr>
          <a:xfrm>
            <a:off x="6826676" y="5801362"/>
            <a:ext cx="4906433" cy="395817"/>
          </a:xfrm>
        </p:spPr>
        <p:txBody>
          <a:bodyPr anchor="b" anchorCtr="0"/>
          <a:lstStyle>
            <a:lvl1pPr marL="0" indent="0" algn="r">
              <a:buNone/>
              <a:defRPr sz="933" b="0">
                <a:solidFill>
                  <a:schemeClr val="tx1">
                    <a:lumMod val="50000"/>
                  </a:schemeClr>
                </a:solidFill>
              </a:defRPr>
            </a:lvl1pPr>
          </a:lstStyle>
          <a:p>
            <a:pPr lvl="0"/>
            <a:r>
              <a:rPr lang="en-US" dirty="0"/>
              <a:t>References</a:t>
            </a:r>
          </a:p>
        </p:txBody>
      </p:sp>
    </p:spTree>
    <p:custDataLst>
      <p:tags r:id="rId1"/>
    </p:custDataLst>
    <p:extLst>
      <p:ext uri="{BB962C8B-B14F-4D97-AF65-F5344CB8AC3E}">
        <p14:creationId xmlns:p14="http://schemas.microsoft.com/office/powerpoint/2010/main" val="3622704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6368" y="627068"/>
            <a:ext cx="11474451" cy="1260475"/>
          </a:xfrm>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4138" y="2101854"/>
            <a:ext cx="5636684"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19522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5883398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9" y="6631088"/>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3"/>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cs typeface="ＭＳ Ｐゴシック"/>
              </a:rPr>
              <a:pPr>
                <a:defRPr/>
              </a:pPr>
              <a:t>‹#›</a:t>
            </a:fld>
            <a:endParaRPr lang="en-GB">
              <a:cs typeface="ＭＳ Ｐゴシック"/>
            </a:endParaRPr>
          </a:p>
        </p:txBody>
      </p:sp>
    </p:spTree>
    <p:extLst>
      <p:ext uri="{BB962C8B-B14F-4D97-AF65-F5344CB8AC3E}">
        <p14:creationId xmlns:p14="http://schemas.microsoft.com/office/powerpoint/2010/main" val="8290074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9" y="6631088"/>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3"/>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2E99AA7-133A-E54F-B877-701653B6C8EF}" type="slidenum">
              <a:rPr lang="en-GB"/>
              <a:pPr>
                <a:defRPr/>
              </a:pPr>
              <a:t>‹#›</a:t>
            </a:fld>
            <a:endParaRPr lang="en-GB"/>
          </a:p>
        </p:txBody>
      </p:sp>
    </p:spTree>
    <p:extLst>
      <p:ext uri="{BB962C8B-B14F-4D97-AF65-F5344CB8AC3E}">
        <p14:creationId xmlns:p14="http://schemas.microsoft.com/office/powerpoint/2010/main" val="11022994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4"/>
          <p:cNvSpPr>
            <a:spLocks noGrp="1"/>
          </p:cNvSpPr>
          <p:nvPr>
            <p:ph type="body" sz="quarter" idx="10"/>
          </p:nvPr>
        </p:nvSpPr>
        <p:spPr>
          <a:xfrm>
            <a:off x="609600" y="6210780"/>
            <a:ext cx="5488517" cy="447993"/>
          </a:xfrm>
        </p:spPr>
        <p:txBody>
          <a:bodyPr anchor="b"/>
          <a:lstStyle>
            <a:lvl1pPr marL="0" indent="0">
              <a:spcAft>
                <a:spcPts val="0"/>
              </a:spcAft>
              <a:buNone/>
              <a:defRPr sz="1200"/>
            </a:lvl1pPr>
            <a:lvl2pPr marL="376244" indent="0">
              <a:buNone/>
              <a:defRPr/>
            </a:lvl2pPr>
            <a:lvl3pPr marL="722324" indent="0">
              <a:buNone/>
              <a:defRPr/>
            </a:lvl3pPr>
            <a:lvl4pPr marL="995380" indent="0">
              <a:buNone/>
              <a:defRPr/>
            </a:lvl4pPr>
            <a:lvl5pPr marL="1395435" indent="0">
              <a:buFont typeface="Arial" pitchFamily="34" charset="0"/>
              <a:buNone/>
              <a:defRPr/>
            </a:lvl5pPr>
          </a:lstStyle>
          <a:p>
            <a:pPr lvl="0"/>
            <a:r>
              <a:rPr lang="en-US" dirty="0"/>
              <a:t>Click to edit Master text styles</a:t>
            </a:r>
            <a:endParaRPr lang="en-GB" dirty="0"/>
          </a:p>
        </p:txBody>
      </p:sp>
      <p:sp>
        <p:nvSpPr>
          <p:cNvPr id="5" name="Text Placeholder 4"/>
          <p:cNvSpPr>
            <a:spLocks noGrp="1"/>
          </p:cNvSpPr>
          <p:nvPr>
            <p:ph type="body" sz="quarter" idx="11"/>
          </p:nvPr>
        </p:nvSpPr>
        <p:spPr>
          <a:xfrm>
            <a:off x="6098118" y="6210780"/>
            <a:ext cx="5488517" cy="447993"/>
          </a:xfrm>
        </p:spPr>
        <p:txBody>
          <a:bodyPr anchor="b"/>
          <a:lstStyle>
            <a:lvl1pPr marL="0" indent="0" algn="r">
              <a:spcAft>
                <a:spcPts val="0"/>
              </a:spcAft>
              <a:buNone/>
              <a:defRPr sz="1200"/>
            </a:lvl1pPr>
            <a:lvl2pPr marL="376244" indent="0">
              <a:buNone/>
              <a:defRPr/>
            </a:lvl2pPr>
            <a:lvl3pPr marL="722324" indent="0">
              <a:buNone/>
              <a:defRPr/>
            </a:lvl3pPr>
            <a:lvl4pPr marL="995380" indent="0">
              <a:buNone/>
              <a:defRPr/>
            </a:lvl4pPr>
            <a:lvl5pPr marL="1395435" indent="0">
              <a:buFont typeface="Arial" pitchFamily="34" charset="0"/>
              <a:buNone/>
              <a:defRPr/>
            </a:lvl5pPr>
          </a:lstStyle>
          <a:p>
            <a:pPr lvl="0"/>
            <a:r>
              <a:rPr lang="en-US" dirty="0"/>
              <a:t>Click to edit Master text styles</a:t>
            </a:r>
            <a:endParaRPr lang="en-GB" dirty="0"/>
          </a:p>
        </p:txBody>
      </p:sp>
    </p:spTree>
    <p:extLst>
      <p:ext uri="{BB962C8B-B14F-4D97-AF65-F5344CB8AC3E}">
        <p14:creationId xmlns:p14="http://schemas.microsoft.com/office/powerpoint/2010/main" val="26136767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4_NEW Title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1143000"/>
          </a:xfrm>
        </p:spPr>
        <p:txBody>
          <a:bodyPr/>
          <a:lstStyle/>
          <a:p>
            <a:r>
              <a:rPr lang="en-US" dirty="0"/>
              <a:t>Click to edit Master title style</a:t>
            </a:r>
            <a:endParaRPr lang="en-GB" dirty="0"/>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pPr>
                <a:defRPr/>
              </a:pPr>
              <a:t>‹#›</a:t>
            </a:fld>
            <a:endParaRPr lang="en-GB"/>
          </a:p>
        </p:txBody>
      </p:sp>
    </p:spTree>
    <p:extLst>
      <p:ext uri="{BB962C8B-B14F-4D97-AF65-F5344CB8AC3E}">
        <p14:creationId xmlns:p14="http://schemas.microsoft.com/office/powerpoint/2010/main" val="29510597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5" y="115889"/>
            <a:ext cx="10991849" cy="779671"/>
          </a:xfrm>
        </p:spPr>
        <p:txBody>
          <a:bodyPr>
            <a:normAutofit/>
          </a:bodyPr>
          <a:lstStyle>
            <a:lvl1pPr algn="l">
              <a:defRPr sz="2800" b="1" i="0">
                <a:solidFill>
                  <a:srgbClr val="064F59"/>
                </a:solidFill>
                <a:latin typeface="Arial"/>
              </a:defRPr>
            </a:lvl1pPr>
          </a:lstStyle>
          <a:p>
            <a:r>
              <a:rPr lang="en-US" dirty="0"/>
              <a:t>Click to edit Master title style</a:t>
            </a:r>
          </a:p>
        </p:txBody>
      </p:sp>
      <p:sp>
        <p:nvSpPr>
          <p:cNvPr id="3" name="Content Placeholder 2"/>
          <p:cNvSpPr>
            <a:spLocks noGrp="1"/>
          </p:cNvSpPr>
          <p:nvPr>
            <p:ph idx="1"/>
          </p:nvPr>
        </p:nvSpPr>
        <p:spPr>
          <a:xfrm>
            <a:off x="617284" y="1376989"/>
            <a:ext cx="10972800" cy="4525963"/>
          </a:xfrm>
        </p:spPr>
        <p:txBody>
          <a:bodyPr lIns="0" rtlCol="0">
            <a:normAutofit/>
          </a:bodyPr>
          <a:lstStyle>
            <a:lvl1pPr>
              <a:defRPr lang="en-US" sz="2100" dirty="0" smtClean="0"/>
            </a:lvl1pPr>
            <a:lvl2pPr>
              <a:defRPr lang="en-US" sz="2000" dirty="0" smtClean="0"/>
            </a:lvl2pPr>
            <a:lvl3pPr>
              <a:defRPr lang="en-US" sz="20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
          </p:nvPr>
        </p:nvSpPr>
        <p:spPr>
          <a:xfrm>
            <a:off x="615951" y="6289940"/>
            <a:ext cx="10993967" cy="463313"/>
          </a:xfrm>
        </p:spPr>
        <p:txBody>
          <a:bodyPr lIns="0" tIns="0" rIns="0" bIns="0" anchor="b">
            <a:noAutofit/>
          </a:bodyPr>
          <a:lstStyle>
            <a:lvl1pPr marL="0" indent="0">
              <a:lnSpc>
                <a:spcPct val="100000"/>
              </a:lnSpc>
              <a:spcBef>
                <a:spcPts val="200"/>
              </a:spcBef>
              <a:buNone/>
              <a:defRPr sz="1000" b="0">
                <a:solidFill>
                  <a:srgbClr val="064F5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Click to edit Master text styles</a:t>
            </a:r>
          </a:p>
        </p:txBody>
      </p:sp>
      <p:sp>
        <p:nvSpPr>
          <p:cNvPr id="5" name="Slide Number Placeholder 5"/>
          <p:cNvSpPr>
            <a:spLocks noGrp="1"/>
          </p:cNvSpPr>
          <p:nvPr>
            <p:ph type="sldNum" sz="quarter" idx="11"/>
          </p:nvPr>
        </p:nvSpPr>
        <p:spPr>
          <a:xfrm>
            <a:off x="9012767" y="6491289"/>
            <a:ext cx="2844800" cy="365125"/>
          </a:xfrm>
          <a:prstGeom prst="rect">
            <a:avLst/>
          </a:prstGeom>
        </p:spPr>
        <p:txBody>
          <a:bodyPr/>
          <a:lstStyle>
            <a:lvl1pPr>
              <a:defRPr sz="1100" b="0" i="0">
                <a:solidFill>
                  <a:srgbClr val="064F59"/>
                </a:solidFill>
                <a:latin typeface="Arial"/>
                <a:cs typeface="Arial"/>
              </a:defRPr>
            </a:lvl1pPr>
          </a:lstStyle>
          <a:p>
            <a:pPr>
              <a:defRPr/>
            </a:pPr>
            <a:fld id="{865B40A2-B197-3B46-BE14-65D655D54854}" type="slidenum">
              <a:rPr lang="en-US"/>
              <a:pPr>
                <a:defRPr/>
              </a:pPr>
              <a:t>‹#›</a:t>
            </a:fld>
            <a:endParaRPr lang="en-US" dirty="0"/>
          </a:p>
        </p:txBody>
      </p:sp>
      <p:sp>
        <p:nvSpPr>
          <p:cNvPr id="6" name="Footer Placeholder 7"/>
          <p:cNvSpPr>
            <a:spLocks noGrp="1"/>
          </p:cNvSpPr>
          <p:nvPr>
            <p:ph type="ftr" sz="quarter" idx="12"/>
          </p:nvPr>
        </p:nvSpPr>
        <p:spPr>
          <a:xfrm>
            <a:off x="4165600" y="6356351"/>
            <a:ext cx="3860800" cy="365125"/>
          </a:xfrm>
          <a:prstGeom prst="rect">
            <a:avLst/>
          </a:prstGeom>
        </p:spPr>
        <p:txBody>
          <a:bodyPr/>
          <a:lstStyle>
            <a:lvl1pPr>
              <a:defRPr>
                <a:solidFill>
                  <a:srgbClr val="064F59">
                    <a:tint val="75000"/>
                  </a:srgbClr>
                </a:solidFill>
              </a:defRPr>
            </a:lvl1pPr>
          </a:lstStyle>
          <a:p>
            <a:pPr>
              <a:defRPr/>
            </a:pPr>
            <a:endParaRPr lang="en-US"/>
          </a:p>
        </p:txBody>
      </p:sp>
    </p:spTree>
    <p:extLst>
      <p:ext uri="{BB962C8B-B14F-4D97-AF65-F5344CB8AC3E}">
        <p14:creationId xmlns:p14="http://schemas.microsoft.com/office/powerpoint/2010/main" val="385750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8362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2286" y="227013"/>
            <a:ext cx="10358967" cy="1143000"/>
          </a:xfrm>
        </p:spPr>
        <p:txBody>
          <a:bodyPr/>
          <a:lstStyle/>
          <a:p>
            <a:r>
              <a:rPr lang="en-US"/>
              <a:t>Click to edit Master title style</a:t>
            </a:r>
          </a:p>
        </p:txBody>
      </p:sp>
      <p:sp>
        <p:nvSpPr>
          <p:cNvPr id="3" name="Table Placeholder 2"/>
          <p:cNvSpPr>
            <a:spLocks noGrp="1"/>
          </p:cNvSpPr>
          <p:nvPr>
            <p:ph type="tbl" idx="1"/>
          </p:nvPr>
        </p:nvSpPr>
        <p:spPr>
          <a:xfrm>
            <a:off x="912286" y="1416053"/>
            <a:ext cx="10358967" cy="4799013"/>
          </a:xfrm>
        </p:spPr>
        <p:txBody>
          <a:bodyPr/>
          <a:lstStyle/>
          <a:p>
            <a:pPr lvl="0"/>
            <a:endParaRPr lang="en-US" noProof="0"/>
          </a:p>
        </p:txBody>
      </p:sp>
    </p:spTree>
    <p:extLst>
      <p:ext uri="{BB962C8B-B14F-4D97-AF65-F5344CB8AC3E}">
        <p14:creationId xmlns:p14="http://schemas.microsoft.com/office/powerpoint/2010/main" val="21317705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hart Placeholder 2"/>
          <p:cNvSpPr>
            <a:spLocks noGrp="1"/>
          </p:cNvSpPr>
          <p:nvPr>
            <p:ph type="chart" idx="1"/>
          </p:nvPr>
        </p:nvSpPr>
        <p:spPr>
          <a:xfrm>
            <a:off x="914400" y="18288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0A90E337-F800-1146-8455-677861B99144}" type="slidenum">
              <a:rPr lang="en-US" altLang="x-none"/>
              <a:pPr/>
              <a:t>‹#›</a:t>
            </a:fld>
            <a:endParaRPr lang="en-US" altLang="x-none"/>
          </a:p>
        </p:txBody>
      </p:sp>
    </p:spTree>
    <p:extLst>
      <p:ext uri="{BB962C8B-B14F-4D97-AF65-F5344CB8AC3E}">
        <p14:creationId xmlns:p14="http://schemas.microsoft.com/office/powerpoint/2010/main" val="35158695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question"/>
          <p:cNvSpPr>
            <a:spLocks noGrp="1"/>
          </p:cNvSpPr>
          <p:nvPr>
            <p:ph type="body" idx="10" hasCustomPrompt="1"/>
          </p:nvPr>
        </p:nvSpPr>
        <p:spPr>
          <a:xfrm>
            <a:off x="912283" y="1522413"/>
            <a:ext cx="10367432" cy="685800"/>
          </a:xfrm>
        </p:spPr>
        <p:txBody>
          <a:bodyPr/>
          <a:lstStyle>
            <a:lvl1pPr marL="0" indent="0" algn="l" defTabSz="412750" rtl="0" eaLnBrk="0" fontAlgn="base" hangingPunct="0">
              <a:spcBef>
                <a:spcPct val="30000"/>
              </a:spcBef>
              <a:buClr>
                <a:srgbClr val="000000"/>
              </a:buClr>
              <a:buFontTx/>
              <a:buNone/>
              <a:defRPr/>
            </a:lvl1pPr>
            <a:lvl2pPr marL="522288" indent="0" algn="l" defTabSz="412750" rtl="0" eaLnBrk="0" fontAlgn="base" hangingPunct="0">
              <a:spcBef>
                <a:spcPct val="30000"/>
              </a:spcBef>
              <a:buClr>
                <a:srgbClr val="000000"/>
              </a:buClr>
              <a:buFontTx/>
              <a:buNone/>
              <a:defRPr/>
            </a:lvl2pPr>
            <a:lvl3pPr marL="979488" indent="0" algn="l" defTabSz="412750" rtl="0" eaLnBrk="0" fontAlgn="base" hangingPunct="0">
              <a:spcBef>
                <a:spcPct val="30000"/>
              </a:spcBef>
              <a:buClr>
                <a:srgbClr val="000000"/>
              </a:buClr>
              <a:buFontTx/>
              <a:buNone/>
              <a:defRPr/>
            </a:lvl3pPr>
            <a:lvl4pPr marL="1371600" indent="0" algn="l" defTabSz="412750" rtl="0" eaLnBrk="0" fontAlgn="base" hangingPunct="0">
              <a:spcBef>
                <a:spcPct val="30000"/>
              </a:spcBef>
              <a:buClr>
                <a:srgbClr val="000000"/>
              </a:buClr>
              <a:buFontTx/>
              <a:buNone/>
              <a:defRPr/>
            </a:lvl4pPr>
            <a:lvl5pPr marL="1762125" indent="0" algn="l" defTabSz="412750" rtl="0" eaLnBrk="0" fontAlgn="base" hangingPunct="0">
              <a:spcBef>
                <a:spcPct val="30000"/>
              </a:spcBef>
              <a:buClr>
                <a:srgbClr val="000000"/>
              </a:buClr>
              <a:buFontTx/>
              <a:buNone/>
              <a:defRPr/>
            </a:lvl5pPr>
          </a:lstStyle>
          <a:p>
            <a:pPr lvl="0"/>
            <a:r>
              <a:rPr lang="en-US"/>
              <a:t>Click to add question here</a:t>
            </a:r>
          </a:p>
        </p:txBody>
      </p:sp>
      <p:sp>
        <p:nvSpPr>
          <p:cNvPr id="4" name="choices"/>
          <p:cNvSpPr>
            <a:spLocks noGrp="1"/>
          </p:cNvSpPr>
          <p:nvPr>
            <p:ph type="body" sz="quarter" idx="11" hasCustomPrompt="1"/>
          </p:nvPr>
        </p:nvSpPr>
        <p:spPr>
          <a:xfrm>
            <a:off x="912284" y="2360613"/>
            <a:ext cx="4955645" cy="3810000"/>
          </a:xfrm>
          <a:prstGeom prst="rect">
            <a:avLst/>
          </a:prstGeom>
        </p:spPr>
        <p:txBody>
          <a:bodyPr>
            <a:normAutofit/>
          </a:bodyPr>
          <a:lstStyle>
            <a:lvl1pPr marL="612775" indent="-514350" algn="l" defTabSz="412750" rtl="0" eaLnBrk="0" fontAlgn="base" hangingPunct="0">
              <a:spcBef>
                <a:spcPct val="30000"/>
              </a:spcBef>
              <a:buClr>
                <a:srgbClr val="000000"/>
              </a:buClr>
              <a:buAutoNum type="arabicPeriod"/>
              <a:defRPr/>
            </a:lvl1pPr>
            <a:lvl2pPr marL="1036638" indent="-514350" algn="l" defTabSz="412750" rtl="0" eaLnBrk="0" fontAlgn="base" hangingPunct="0">
              <a:spcBef>
                <a:spcPct val="30000"/>
              </a:spcBef>
              <a:buClr>
                <a:srgbClr val="000000"/>
              </a:buClr>
              <a:buAutoNum type="arabicPeriod"/>
              <a:defRPr/>
            </a:lvl2pPr>
            <a:lvl3pPr marL="1436688" indent="-457200" algn="l" defTabSz="412750" rtl="0" eaLnBrk="0" fontAlgn="base" hangingPunct="0">
              <a:spcBef>
                <a:spcPct val="30000"/>
              </a:spcBef>
              <a:buClr>
                <a:srgbClr val="000000"/>
              </a:buClr>
              <a:buAutoNum type="arabicPeriod"/>
              <a:defRPr/>
            </a:lvl3pPr>
            <a:lvl4pPr marL="1828800" indent="-457200" algn="l" defTabSz="412750" rtl="0" eaLnBrk="0" fontAlgn="base" hangingPunct="0">
              <a:spcBef>
                <a:spcPct val="30000"/>
              </a:spcBef>
              <a:buClr>
                <a:srgbClr val="000000"/>
              </a:buClr>
              <a:buAutoNum type="arabicPeriod"/>
              <a:defRPr/>
            </a:lvl4pPr>
            <a:lvl5pPr marL="2219325" indent="-457200" algn="l" defTabSz="412750" rtl="0" eaLnBrk="0" fontAlgn="base" hangingPunct="0">
              <a:spcBef>
                <a:spcPct val="30000"/>
              </a:spcBef>
              <a:buClr>
                <a:srgbClr val="000000"/>
              </a:buClr>
              <a:buAutoNum type="arabicPeriod"/>
              <a:defRPr/>
            </a:lvl5pPr>
          </a:lstStyle>
          <a:p>
            <a:pPr lvl="0"/>
            <a:r>
              <a:rPr lang="en-US"/>
              <a:t>Click to add choices here</a:t>
            </a:r>
          </a:p>
        </p:txBody>
      </p:sp>
      <p:sp>
        <p:nvSpPr>
          <p:cNvPr id="5" name="chartPosition"/>
          <p:cNvSpPr>
            <a:spLocks noGrp="1"/>
          </p:cNvSpPr>
          <p:nvPr>
            <p:ph type="chart" sz="quarter" idx="12"/>
          </p:nvPr>
        </p:nvSpPr>
        <p:spPr>
          <a:xfrm>
            <a:off x="6324072" y="2360613"/>
            <a:ext cx="4955645" cy="3810000"/>
          </a:xfrm>
          <a:prstGeom prst="rect">
            <a:avLst/>
          </a:prstGeom>
        </p:spPr>
        <p:txBody>
          <a:bodyPr/>
          <a:lstStyle/>
          <a:p>
            <a:endParaRPr lang="en-US"/>
          </a:p>
        </p:txBody>
      </p:sp>
    </p:spTree>
    <p:extLst>
      <p:ext uri="{BB962C8B-B14F-4D97-AF65-F5344CB8AC3E}">
        <p14:creationId xmlns:p14="http://schemas.microsoft.com/office/powerpoint/2010/main" val="3257889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val 2" hidden="1"/>
          <p:cNvSpPr/>
          <p:nvPr userDrawn="1">
            <p:custDataLst>
              <p:tags r:id="rId1"/>
            </p:custDataLst>
          </p:nvPr>
        </p:nvSpPr>
        <p:spPr bwMode="auto">
          <a:xfrm>
            <a:off x="10922001" y="5905503"/>
            <a:ext cx="846667" cy="48301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r>
              <a:rPr kumimoji="0" lang="en-US" sz="2400" b="0" i="0" u="none" strike="noStrike" cap="none" normalizeH="0" baseline="0">
                <a:ln>
                  <a:noFill/>
                </a:ln>
                <a:effectLst/>
                <a:latin typeface="Times New Roman" pitchFamily="18" charset="0"/>
              </a:rPr>
              <a:t>10</a:t>
            </a:r>
          </a:p>
        </p:txBody>
      </p:sp>
    </p:spTree>
    <p:extLst>
      <p:ext uri="{BB962C8B-B14F-4D97-AF65-F5344CB8AC3E}">
        <p14:creationId xmlns:p14="http://schemas.microsoft.com/office/powerpoint/2010/main" val="29149097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21212538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9847" y="2069902"/>
            <a:ext cx="11425767" cy="1620837"/>
          </a:xfrm>
        </p:spPr>
        <p:txBody>
          <a:bodyPr/>
          <a:lstStyle/>
          <a:p>
            <a:r>
              <a:rPr lang="en-US" dirty="0"/>
              <a:t>Click to edit Master title style</a:t>
            </a:r>
          </a:p>
        </p:txBody>
      </p:sp>
      <p:sp>
        <p:nvSpPr>
          <p:cNvPr id="3" name="Subtitle 2"/>
          <p:cNvSpPr>
            <a:spLocks noGrp="1"/>
          </p:cNvSpPr>
          <p:nvPr>
            <p:ph type="subTitle" idx="1"/>
          </p:nvPr>
        </p:nvSpPr>
        <p:spPr>
          <a:xfrm>
            <a:off x="1559496" y="4005064"/>
            <a:ext cx="9408584"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a:t>Click to edit Master subtitle style</a:t>
            </a:r>
          </a:p>
        </p:txBody>
      </p:sp>
    </p:spTree>
    <p:extLst>
      <p:ext uri="{BB962C8B-B14F-4D97-AF65-F5344CB8AC3E}">
        <p14:creationId xmlns:p14="http://schemas.microsoft.com/office/powerpoint/2010/main" val="18776956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2286" y="1416053"/>
            <a:ext cx="10358967" cy="46052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5045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96659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5627" y="4507115"/>
            <a:ext cx="11423651"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35627" y="2852936"/>
            <a:ext cx="11423651"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dirty="0"/>
              <a:t>Click to edit Master text styles</a:t>
            </a:r>
          </a:p>
        </p:txBody>
      </p:sp>
    </p:spTree>
    <p:extLst>
      <p:ext uri="{BB962C8B-B14F-4D97-AF65-F5344CB8AC3E}">
        <p14:creationId xmlns:p14="http://schemas.microsoft.com/office/powerpoint/2010/main" val="3884478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24138" y="2101854"/>
            <a:ext cx="5636684"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0621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104" y="303219"/>
            <a:ext cx="12096751"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3101" y="1692275"/>
            <a:ext cx="5937251"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4" name="Content Placeholder 3"/>
          <p:cNvSpPr>
            <a:spLocks noGrp="1"/>
          </p:cNvSpPr>
          <p:nvPr>
            <p:ph sz="half" idx="2"/>
          </p:nvPr>
        </p:nvSpPr>
        <p:spPr>
          <a:xfrm>
            <a:off x="673101" y="2397125"/>
            <a:ext cx="5937251"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8371" y="1692275"/>
            <a:ext cx="5941484"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828371" y="2397125"/>
            <a:ext cx="5941484"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96985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5535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542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100" y="301625"/>
            <a:ext cx="4421717"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55690" y="301628"/>
            <a:ext cx="7514167"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100" y="1581156"/>
            <a:ext cx="4421717"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1202620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255" y="5291143"/>
            <a:ext cx="8064500"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35255" y="674691"/>
            <a:ext cx="8064500"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a:p>
        </p:txBody>
      </p:sp>
      <p:sp>
        <p:nvSpPr>
          <p:cNvPr id="4" name="Text Placeholder 3"/>
          <p:cNvSpPr>
            <a:spLocks noGrp="1"/>
          </p:cNvSpPr>
          <p:nvPr>
            <p:ph type="body" sz="half" idx="2"/>
          </p:nvPr>
        </p:nvSpPr>
        <p:spPr>
          <a:xfrm>
            <a:off x="2635255" y="5916613"/>
            <a:ext cx="8064500"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686860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04855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2738" y="627063"/>
            <a:ext cx="2868084"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86369" y="627063"/>
            <a:ext cx="8403167"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92831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6368" y="627068"/>
            <a:ext cx="11474451" cy="1260475"/>
          </a:xfrm>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4138" y="2101854"/>
            <a:ext cx="5636684"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31169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2568" y="4857756"/>
            <a:ext cx="11423651"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62568" y="3203577"/>
            <a:ext cx="11423651"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a:t>Click to edit Master text styles</a:t>
            </a:r>
          </a:p>
        </p:txBody>
      </p:sp>
    </p:spTree>
    <p:extLst>
      <p:ext uri="{BB962C8B-B14F-4D97-AF65-F5344CB8AC3E}">
        <p14:creationId xmlns:p14="http://schemas.microsoft.com/office/powerpoint/2010/main" val="5637498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2286" y="227013"/>
            <a:ext cx="10358967" cy="1143000"/>
          </a:xfrm>
        </p:spPr>
        <p:txBody>
          <a:bodyPr/>
          <a:lstStyle/>
          <a:p>
            <a:r>
              <a:rPr lang="en-US"/>
              <a:t>Click to edit Master title style</a:t>
            </a:r>
          </a:p>
        </p:txBody>
      </p:sp>
      <p:sp>
        <p:nvSpPr>
          <p:cNvPr id="3" name="Table Placeholder 2"/>
          <p:cNvSpPr>
            <a:spLocks noGrp="1"/>
          </p:cNvSpPr>
          <p:nvPr>
            <p:ph type="tbl" idx="1"/>
          </p:nvPr>
        </p:nvSpPr>
        <p:spPr>
          <a:xfrm>
            <a:off x="912286" y="1416053"/>
            <a:ext cx="10358967" cy="4799013"/>
          </a:xfrm>
        </p:spPr>
        <p:txBody>
          <a:bodyPr/>
          <a:lstStyle/>
          <a:p>
            <a:pPr lvl="0"/>
            <a:endParaRPr lang="en-US" noProof="0"/>
          </a:p>
        </p:txBody>
      </p:sp>
    </p:spTree>
    <p:extLst>
      <p:ext uri="{BB962C8B-B14F-4D97-AF65-F5344CB8AC3E}">
        <p14:creationId xmlns:p14="http://schemas.microsoft.com/office/powerpoint/2010/main" val="4120458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hart Placeholder 2"/>
          <p:cNvSpPr>
            <a:spLocks noGrp="1"/>
          </p:cNvSpPr>
          <p:nvPr>
            <p:ph type="chart" idx="1"/>
          </p:nvPr>
        </p:nvSpPr>
        <p:spPr>
          <a:xfrm>
            <a:off x="914400" y="18288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0A90E337-F800-1146-8455-677861B99144}" type="slidenum">
              <a:rPr lang="en-US" altLang="x-none"/>
              <a:pPr/>
              <a:t>‹#›</a:t>
            </a:fld>
            <a:endParaRPr lang="en-US" altLang="x-none"/>
          </a:p>
        </p:txBody>
      </p:sp>
    </p:spTree>
    <p:extLst>
      <p:ext uri="{BB962C8B-B14F-4D97-AF65-F5344CB8AC3E}">
        <p14:creationId xmlns:p14="http://schemas.microsoft.com/office/powerpoint/2010/main" val="30840100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question"/>
          <p:cNvSpPr>
            <a:spLocks noGrp="1"/>
          </p:cNvSpPr>
          <p:nvPr>
            <p:ph type="body" idx="10" hasCustomPrompt="1"/>
          </p:nvPr>
        </p:nvSpPr>
        <p:spPr>
          <a:xfrm>
            <a:off x="912283" y="1522413"/>
            <a:ext cx="10367432" cy="685800"/>
          </a:xfrm>
        </p:spPr>
        <p:txBody>
          <a:bodyPr/>
          <a:lstStyle>
            <a:lvl1pPr marL="0" indent="0" algn="l" defTabSz="412750" rtl="0" eaLnBrk="0" fontAlgn="base" hangingPunct="0">
              <a:spcBef>
                <a:spcPct val="30000"/>
              </a:spcBef>
              <a:buClr>
                <a:srgbClr val="000000"/>
              </a:buClr>
              <a:buFontTx/>
              <a:buNone/>
              <a:defRPr/>
            </a:lvl1pPr>
            <a:lvl2pPr marL="522288" indent="0" algn="l" defTabSz="412750" rtl="0" eaLnBrk="0" fontAlgn="base" hangingPunct="0">
              <a:spcBef>
                <a:spcPct val="30000"/>
              </a:spcBef>
              <a:buClr>
                <a:srgbClr val="000000"/>
              </a:buClr>
              <a:buFontTx/>
              <a:buNone/>
              <a:defRPr/>
            </a:lvl2pPr>
            <a:lvl3pPr marL="979488" indent="0" algn="l" defTabSz="412750" rtl="0" eaLnBrk="0" fontAlgn="base" hangingPunct="0">
              <a:spcBef>
                <a:spcPct val="30000"/>
              </a:spcBef>
              <a:buClr>
                <a:srgbClr val="000000"/>
              </a:buClr>
              <a:buFontTx/>
              <a:buNone/>
              <a:defRPr/>
            </a:lvl3pPr>
            <a:lvl4pPr marL="1371600" indent="0" algn="l" defTabSz="412750" rtl="0" eaLnBrk="0" fontAlgn="base" hangingPunct="0">
              <a:spcBef>
                <a:spcPct val="30000"/>
              </a:spcBef>
              <a:buClr>
                <a:srgbClr val="000000"/>
              </a:buClr>
              <a:buFontTx/>
              <a:buNone/>
              <a:defRPr/>
            </a:lvl4pPr>
            <a:lvl5pPr marL="1762125" indent="0" algn="l" defTabSz="412750" rtl="0" eaLnBrk="0" fontAlgn="base" hangingPunct="0">
              <a:spcBef>
                <a:spcPct val="30000"/>
              </a:spcBef>
              <a:buClr>
                <a:srgbClr val="000000"/>
              </a:buClr>
              <a:buFontTx/>
              <a:buNone/>
              <a:defRPr/>
            </a:lvl5pPr>
          </a:lstStyle>
          <a:p>
            <a:pPr lvl="0"/>
            <a:r>
              <a:rPr lang="en-US"/>
              <a:t>Click to add question here</a:t>
            </a:r>
          </a:p>
        </p:txBody>
      </p:sp>
      <p:sp>
        <p:nvSpPr>
          <p:cNvPr id="4" name="choices"/>
          <p:cNvSpPr>
            <a:spLocks noGrp="1"/>
          </p:cNvSpPr>
          <p:nvPr>
            <p:ph type="body" sz="quarter" idx="11" hasCustomPrompt="1"/>
          </p:nvPr>
        </p:nvSpPr>
        <p:spPr>
          <a:xfrm>
            <a:off x="912284" y="2360613"/>
            <a:ext cx="4955645" cy="3810000"/>
          </a:xfrm>
          <a:prstGeom prst="rect">
            <a:avLst/>
          </a:prstGeom>
        </p:spPr>
        <p:txBody>
          <a:bodyPr>
            <a:normAutofit/>
          </a:bodyPr>
          <a:lstStyle>
            <a:lvl1pPr marL="612775" indent="-514350" algn="l" defTabSz="412750" rtl="0" eaLnBrk="0" fontAlgn="base" hangingPunct="0">
              <a:spcBef>
                <a:spcPct val="30000"/>
              </a:spcBef>
              <a:buClr>
                <a:srgbClr val="000000"/>
              </a:buClr>
              <a:buAutoNum type="arabicPeriod"/>
              <a:defRPr/>
            </a:lvl1pPr>
            <a:lvl2pPr marL="1036638" indent="-514350" algn="l" defTabSz="412750" rtl="0" eaLnBrk="0" fontAlgn="base" hangingPunct="0">
              <a:spcBef>
                <a:spcPct val="30000"/>
              </a:spcBef>
              <a:buClr>
                <a:srgbClr val="000000"/>
              </a:buClr>
              <a:buAutoNum type="arabicPeriod"/>
              <a:defRPr/>
            </a:lvl2pPr>
            <a:lvl3pPr marL="1436688" indent="-457200" algn="l" defTabSz="412750" rtl="0" eaLnBrk="0" fontAlgn="base" hangingPunct="0">
              <a:spcBef>
                <a:spcPct val="30000"/>
              </a:spcBef>
              <a:buClr>
                <a:srgbClr val="000000"/>
              </a:buClr>
              <a:buAutoNum type="arabicPeriod"/>
              <a:defRPr/>
            </a:lvl3pPr>
            <a:lvl4pPr marL="1828800" indent="-457200" algn="l" defTabSz="412750" rtl="0" eaLnBrk="0" fontAlgn="base" hangingPunct="0">
              <a:spcBef>
                <a:spcPct val="30000"/>
              </a:spcBef>
              <a:buClr>
                <a:srgbClr val="000000"/>
              </a:buClr>
              <a:buAutoNum type="arabicPeriod"/>
              <a:defRPr/>
            </a:lvl4pPr>
            <a:lvl5pPr marL="2219325" indent="-457200" algn="l" defTabSz="412750" rtl="0" eaLnBrk="0" fontAlgn="base" hangingPunct="0">
              <a:spcBef>
                <a:spcPct val="30000"/>
              </a:spcBef>
              <a:buClr>
                <a:srgbClr val="000000"/>
              </a:buClr>
              <a:buAutoNum type="arabicPeriod"/>
              <a:defRPr/>
            </a:lvl5pPr>
          </a:lstStyle>
          <a:p>
            <a:pPr lvl="0"/>
            <a:r>
              <a:rPr lang="en-US"/>
              <a:t>Click to add choices here</a:t>
            </a:r>
          </a:p>
        </p:txBody>
      </p:sp>
      <p:sp>
        <p:nvSpPr>
          <p:cNvPr id="5" name="chartPosition"/>
          <p:cNvSpPr>
            <a:spLocks noGrp="1"/>
          </p:cNvSpPr>
          <p:nvPr>
            <p:ph type="chart" sz="quarter" idx="12"/>
          </p:nvPr>
        </p:nvSpPr>
        <p:spPr>
          <a:xfrm>
            <a:off x="6324072" y="2360613"/>
            <a:ext cx="4955645" cy="3810000"/>
          </a:xfrm>
          <a:prstGeom prst="rect">
            <a:avLst/>
          </a:prstGeom>
        </p:spPr>
        <p:txBody>
          <a:bodyPr/>
          <a:lstStyle/>
          <a:p>
            <a:endParaRPr lang="en-US"/>
          </a:p>
        </p:txBody>
      </p:sp>
    </p:spTree>
    <p:extLst>
      <p:ext uri="{BB962C8B-B14F-4D97-AF65-F5344CB8AC3E}">
        <p14:creationId xmlns:p14="http://schemas.microsoft.com/office/powerpoint/2010/main" val="41915621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val 2" hidden="1"/>
          <p:cNvSpPr/>
          <p:nvPr userDrawn="1">
            <p:custDataLst>
              <p:tags r:id="rId1"/>
            </p:custDataLst>
          </p:nvPr>
        </p:nvSpPr>
        <p:spPr bwMode="auto">
          <a:xfrm>
            <a:off x="10922001" y="5905503"/>
            <a:ext cx="846667" cy="48301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r>
              <a:rPr kumimoji="0" lang="en-US" sz="2400" b="0" i="0" u="none" strike="noStrike" cap="none" normalizeH="0" baseline="0">
                <a:ln>
                  <a:noFill/>
                </a:ln>
                <a:effectLst/>
                <a:latin typeface="Times New Roman" pitchFamily="18" charset="0"/>
              </a:rPr>
              <a:t>10</a:t>
            </a:r>
          </a:p>
        </p:txBody>
      </p:sp>
    </p:spTree>
    <p:extLst>
      <p:ext uri="{BB962C8B-B14F-4D97-AF65-F5344CB8AC3E}">
        <p14:creationId xmlns:p14="http://schemas.microsoft.com/office/powerpoint/2010/main" val="37452546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1763067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823C474B-B3C8-4D2B-9A58-47D3CEA19AC6}" type="datetimeFigureOut">
              <a:rPr lang="en-US" smtClean="0"/>
              <a:t>11/10/25</a:t>
            </a:fld>
            <a:endParaRPr lang="en-US"/>
          </a:p>
        </p:txBody>
      </p:sp>
      <p:sp>
        <p:nvSpPr>
          <p:cNvPr id="5" name="Footer Placeholder 4"/>
          <p:cNvSpPr>
            <a:spLocks noGrp="1"/>
          </p:cNvSpPr>
          <p:nvPr>
            <p:ph type="ftr" sz="quarter" idx="11"/>
          </p:nvPr>
        </p:nvSpPr>
        <p:spPr>
          <a:xfrm>
            <a:off x="3074202" y="6441567"/>
            <a:ext cx="6043601" cy="164148"/>
          </a:xfrm>
        </p:spPr>
        <p:txBody>
          <a:bodyPr/>
          <a:lstStyle/>
          <a:p>
            <a:endParaRPr lang="en-US"/>
          </a:p>
        </p:txBody>
      </p:sp>
      <p:sp>
        <p:nvSpPr>
          <p:cNvPr id="6" name="Slide Number Placeholder 5"/>
          <p:cNvSpPr>
            <a:spLocks noGrp="1"/>
          </p:cNvSpPr>
          <p:nvPr>
            <p:ph type="sldNum" sz="quarter" idx="12"/>
          </p:nvPr>
        </p:nvSpPr>
        <p:spPr/>
        <p:txBody>
          <a:bodyPr/>
          <a:lstStyle/>
          <a:p>
            <a:fld id="{970B1DE9-DF1E-478B-8EAC-D83EF13FF69C}" type="slidenum">
              <a:rPr lang="en-US" smtClean="0"/>
              <a:t>‹#›</a:t>
            </a:fld>
            <a:endParaRPr lang="en-US"/>
          </a:p>
        </p:txBody>
      </p:sp>
      <p:sp>
        <p:nvSpPr>
          <p:cNvPr id="7" name="Text Placeholder 6">
            <a:extLst>
              <a:ext uri="{FF2B5EF4-FFF2-40B4-BE49-F238E27FC236}">
                <a16:creationId xmlns:a16="http://schemas.microsoft.com/office/drawing/2014/main" id="{B9E66119-3E50-4912-A6A4-0A2C0585246D}"/>
              </a:ext>
            </a:extLst>
          </p:cNvPr>
          <p:cNvSpPr>
            <a:spLocks noGrp="1"/>
          </p:cNvSpPr>
          <p:nvPr>
            <p:ph type="body" sz="quarter" idx="13" hasCustomPrompt="1"/>
          </p:nvPr>
        </p:nvSpPr>
        <p:spPr>
          <a:xfrm>
            <a:off x="478368" y="5791202"/>
            <a:ext cx="4906433" cy="395817"/>
          </a:xfrm>
        </p:spPr>
        <p:txBody>
          <a:bodyPr anchor="b" anchorCtr="0"/>
          <a:lstStyle>
            <a:lvl1pPr marL="0" indent="0">
              <a:buNone/>
              <a:defRPr sz="933" b="0">
                <a:solidFill>
                  <a:schemeClr val="tx1">
                    <a:lumMod val="50000"/>
                  </a:schemeClr>
                </a:solidFill>
              </a:defRPr>
            </a:lvl1pPr>
          </a:lstStyle>
          <a:p>
            <a:pPr lvl="0"/>
            <a:r>
              <a:rPr lang="en-US" dirty="0"/>
              <a:t>Abbreviations</a:t>
            </a:r>
          </a:p>
        </p:txBody>
      </p:sp>
      <p:sp>
        <p:nvSpPr>
          <p:cNvPr id="9" name="Text Placeholder 8">
            <a:extLst>
              <a:ext uri="{FF2B5EF4-FFF2-40B4-BE49-F238E27FC236}">
                <a16:creationId xmlns:a16="http://schemas.microsoft.com/office/drawing/2014/main" id="{B2D06BD1-1203-411A-80B7-868D8D7562B1}"/>
              </a:ext>
            </a:extLst>
          </p:cNvPr>
          <p:cNvSpPr>
            <a:spLocks noGrp="1"/>
          </p:cNvSpPr>
          <p:nvPr>
            <p:ph type="body" sz="quarter" idx="14" hasCustomPrompt="1"/>
          </p:nvPr>
        </p:nvSpPr>
        <p:spPr>
          <a:xfrm>
            <a:off x="6826676" y="5801362"/>
            <a:ext cx="4906433" cy="395817"/>
          </a:xfrm>
        </p:spPr>
        <p:txBody>
          <a:bodyPr anchor="b" anchorCtr="0"/>
          <a:lstStyle>
            <a:lvl1pPr marL="0" indent="0" algn="r">
              <a:buNone/>
              <a:defRPr sz="933" b="0">
                <a:solidFill>
                  <a:schemeClr val="tx1">
                    <a:lumMod val="50000"/>
                  </a:schemeClr>
                </a:solidFill>
              </a:defRPr>
            </a:lvl1pPr>
          </a:lstStyle>
          <a:p>
            <a:pPr lvl="0"/>
            <a:r>
              <a:rPr lang="en-US" dirty="0"/>
              <a:t>References</a:t>
            </a:r>
          </a:p>
        </p:txBody>
      </p:sp>
    </p:spTree>
    <p:custDataLst>
      <p:tags r:id="rId1"/>
    </p:custDataLst>
    <p:extLst>
      <p:ext uri="{BB962C8B-B14F-4D97-AF65-F5344CB8AC3E}">
        <p14:creationId xmlns:p14="http://schemas.microsoft.com/office/powerpoint/2010/main" val="3093130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120771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9" y="6631088"/>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3"/>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cs typeface="ＭＳ Ｐゴシック"/>
              </a:rPr>
              <a:pPr>
                <a:defRPr/>
              </a:pPr>
              <a:t>‹#›</a:t>
            </a:fld>
            <a:endParaRPr lang="en-GB">
              <a:cs typeface="ＭＳ Ｐゴシック"/>
            </a:endParaRPr>
          </a:p>
        </p:txBody>
      </p:sp>
    </p:spTree>
    <p:extLst>
      <p:ext uri="{BB962C8B-B14F-4D97-AF65-F5344CB8AC3E}">
        <p14:creationId xmlns:p14="http://schemas.microsoft.com/office/powerpoint/2010/main" val="841971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9" y="6631088"/>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3"/>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2E99AA7-133A-E54F-B877-701653B6C8EF}" type="slidenum">
              <a:rPr lang="en-GB"/>
              <a:pPr>
                <a:defRPr/>
              </a:pPr>
              <a:t>‹#›</a:t>
            </a:fld>
            <a:endParaRPr lang="en-GB"/>
          </a:p>
        </p:txBody>
      </p:sp>
    </p:spTree>
    <p:extLst>
      <p:ext uri="{BB962C8B-B14F-4D97-AF65-F5344CB8AC3E}">
        <p14:creationId xmlns:p14="http://schemas.microsoft.com/office/powerpoint/2010/main" val="18104810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4"/>
          <p:cNvSpPr>
            <a:spLocks noGrp="1"/>
          </p:cNvSpPr>
          <p:nvPr>
            <p:ph type="body" sz="quarter" idx="10"/>
          </p:nvPr>
        </p:nvSpPr>
        <p:spPr>
          <a:xfrm>
            <a:off x="609600" y="6210780"/>
            <a:ext cx="5488517" cy="447993"/>
          </a:xfrm>
        </p:spPr>
        <p:txBody>
          <a:bodyPr anchor="b"/>
          <a:lstStyle>
            <a:lvl1pPr marL="0" indent="0">
              <a:spcAft>
                <a:spcPts val="0"/>
              </a:spcAft>
              <a:buNone/>
              <a:defRPr sz="1200"/>
            </a:lvl1pPr>
            <a:lvl2pPr marL="376244" indent="0">
              <a:buNone/>
              <a:defRPr/>
            </a:lvl2pPr>
            <a:lvl3pPr marL="722324" indent="0">
              <a:buNone/>
              <a:defRPr/>
            </a:lvl3pPr>
            <a:lvl4pPr marL="995380" indent="0">
              <a:buNone/>
              <a:defRPr/>
            </a:lvl4pPr>
            <a:lvl5pPr marL="1395435" indent="0">
              <a:buFont typeface="Arial" pitchFamily="34" charset="0"/>
              <a:buNone/>
              <a:defRPr/>
            </a:lvl5pPr>
          </a:lstStyle>
          <a:p>
            <a:pPr lvl="0"/>
            <a:r>
              <a:rPr lang="en-US" dirty="0"/>
              <a:t>Click to edit Master text styles</a:t>
            </a:r>
            <a:endParaRPr lang="en-GB" dirty="0"/>
          </a:p>
        </p:txBody>
      </p:sp>
      <p:sp>
        <p:nvSpPr>
          <p:cNvPr id="5" name="Text Placeholder 4"/>
          <p:cNvSpPr>
            <a:spLocks noGrp="1"/>
          </p:cNvSpPr>
          <p:nvPr>
            <p:ph type="body" sz="quarter" idx="11"/>
          </p:nvPr>
        </p:nvSpPr>
        <p:spPr>
          <a:xfrm>
            <a:off x="6098118" y="6210780"/>
            <a:ext cx="5488517" cy="447993"/>
          </a:xfrm>
        </p:spPr>
        <p:txBody>
          <a:bodyPr anchor="b"/>
          <a:lstStyle>
            <a:lvl1pPr marL="0" indent="0" algn="r">
              <a:spcAft>
                <a:spcPts val="0"/>
              </a:spcAft>
              <a:buNone/>
              <a:defRPr sz="1200"/>
            </a:lvl1pPr>
            <a:lvl2pPr marL="376244" indent="0">
              <a:buNone/>
              <a:defRPr/>
            </a:lvl2pPr>
            <a:lvl3pPr marL="722324" indent="0">
              <a:buNone/>
              <a:defRPr/>
            </a:lvl3pPr>
            <a:lvl4pPr marL="995380" indent="0">
              <a:buNone/>
              <a:defRPr/>
            </a:lvl4pPr>
            <a:lvl5pPr marL="1395435" indent="0">
              <a:buFont typeface="Arial" pitchFamily="34" charset="0"/>
              <a:buNone/>
              <a:defRPr/>
            </a:lvl5pPr>
          </a:lstStyle>
          <a:p>
            <a:pPr lvl="0"/>
            <a:r>
              <a:rPr lang="en-US" dirty="0"/>
              <a:t>Click to edit Master text styles</a:t>
            </a:r>
            <a:endParaRPr lang="en-GB" dirty="0"/>
          </a:p>
        </p:txBody>
      </p:sp>
    </p:spTree>
    <p:extLst>
      <p:ext uri="{BB962C8B-B14F-4D97-AF65-F5344CB8AC3E}">
        <p14:creationId xmlns:p14="http://schemas.microsoft.com/office/powerpoint/2010/main" val="21018168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24138" y="2101854"/>
            <a:ext cx="5636684"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55261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NEW Title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1143000"/>
          </a:xfrm>
        </p:spPr>
        <p:txBody>
          <a:bodyPr/>
          <a:lstStyle/>
          <a:p>
            <a:r>
              <a:rPr lang="en-US" dirty="0"/>
              <a:t>Click to edit Master title style</a:t>
            </a:r>
            <a:endParaRPr lang="en-GB" dirty="0"/>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pPr>
                <a:defRPr/>
              </a:pPr>
              <a:t>‹#›</a:t>
            </a:fld>
            <a:endParaRPr lang="en-GB"/>
          </a:p>
        </p:txBody>
      </p:sp>
    </p:spTree>
    <p:extLst>
      <p:ext uri="{BB962C8B-B14F-4D97-AF65-F5344CB8AC3E}">
        <p14:creationId xmlns:p14="http://schemas.microsoft.com/office/powerpoint/2010/main" val="39110903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5" y="115889"/>
            <a:ext cx="10991849" cy="779671"/>
          </a:xfrm>
        </p:spPr>
        <p:txBody>
          <a:bodyPr>
            <a:normAutofit/>
          </a:bodyPr>
          <a:lstStyle>
            <a:lvl1pPr algn="l">
              <a:defRPr sz="2800" b="1" i="0">
                <a:solidFill>
                  <a:srgbClr val="064F59"/>
                </a:solidFill>
                <a:latin typeface="Arial"/>
              </a:defRPr>
            </a:lvl1pPr>
          </a:lstStyle>
          <a:p>
            <a:r>
              <a:rPr lang="en-US" dirty="0"/>
              <a:t>Click to edit Master title style</a:t>
            </a:r>
          </a:p>
        </p:txBody>
      </p:sp>
      <p:sp>
        <p:nvSpPr>
          <p:cNvPr id="3" name="Content Placeholder 2"/>
          <p:cNvSpPr>
            <a:spLocks noGrp="1"/>
          </p:cNvSpPr>
          <p:nvPr>
            <p:ph idx="1"/>
          </p:nvPr>
        </p:nvSpPr>
        <p:spPr>
          <a:xfrm>
            <a:off x="617284" y="1376989"/>
            <a:ext cx="10972800" cy="4525963"/>
          </a:xfrm>
        </p:spPr>
        <p:txBody>
          <a:bodyPr lIns="0" rtlCol="0">
            <a:normAutofit/>
          </a:bodyPr>
          <a:lstStyle>
            <a:lvl1pPr>
              <a:defRPr lang="en-US" sz="2100" dirty="0" smtClean="0"/>
            </a:lvl1pPr>
            <a:lvl2pPr>
              <a:defRPr lang="en-US" sz="2000" dirty="0" smtClean="0"/>
            </a:lvl2pPr>
            <a:lvl3pPr>
              <a:defRPr lang="en-US" sz="20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
          </p:nvPr>
        </p:nvSpPr>
        <p:spPr>
          <a:xfrm>
            <a:off x="615951" y="6289940"/>
            <a:ext cx="10993967" cy="463313"/>
          </a:xfrm>
        </p:spPr>
        <p:txBody>
          <a:bodyPr lIns="0" tIns="0" rIns="0" bIns="0" anchor="b">
            <a:noAutofit/>
          </a:bodyPr>
          <a:lstStyle>
            <a:lvl1pPr marL="0" indent="0">
              <a:lnSpc>
                <a:spcPct val="100000"/>
              </a:lnSpc>
              <a:spcBef>
                <a:spcPts val="200"/>
              </a:spcBef>
              <a:buNone/>
              <a:defRPr sz="1000" b="0">
                <a:solidFill>
                  <a:srgbClr val="064F5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Click to edit Master text styles</a:t>
            </a:r>
          </a:p>
        </p:txBody>
      </p:sp>
      <p:sp>
        <p:nvSpPr>
          <p:cNvPr id="5" name="Slide Number Placeholder 5"/>
          <p:cNvSpPr>
            <a:spLocks noGrp="1"/>
          </p:cNvSpPr>
          <p:nvPr>
            <p:ph type="sldNum" sz="quarter" idx="11"/>
          </p:nvPr>
        </p:nvSpPr>
        <p:spPr>
          <a:xfrm>
            <a:off x="9012767" y="6491289"/>
            <a:ext cx="2844800" cy="365125"/>
          </a:xfrm>
          <a:prstGeom prst="rect">
            <a:avLst/>
          </a:prstGeom>
        </p:spPr>
        <p:txBody>
          <a:bodyPr/>
          <a:lstStyle>
            <a:lvl1pPr>
              <a:defRPr sz="1100" b="0" i="0">
                <a:solidFill>
                  <a:srgbClr val="064F59"/>
                </a:solidFill>
                <a:latin typeface="Arial"/>
                <a:cs typeface="Arial"/>
              </a:defRPr>
            </a:lvl1pPr>
          </a:lstStyle>
          <a:p>
            <a:pPr>
              <a:defRPr/>
            </a:pPr>
            <a:fld id="{865B40A2-B197-3B46-BE14-65D655D54854}" type="slidenum">
              <a:rPr lang="en-US"/>
              <a:pPr>
                <a:defRPr/>
              </a:pPr>
              <a:t>‹#›</a:t>
            </a:fld>
            <a:endParaRPr lang="en-US" dirty="0"/>
          </a:p>
        </p:txBody>
      </p:sp>
      <p:sp>
        <p:nvSpPr>
          <p:cNvPr id="6" name="Footer Placeholder 7"/>
          <p:cNvSpPr>
            <a:spLocks noGrp="1"/>
          </p:cNvSpPr>
          <p:nvPr>
            <p:ph type="ftr" sz="quarter" idx="12"/>
          </p:nvPr>
        </p:nvSpPr>
        <p:spPr>
          <a:xfrm>
            <a:off x="4165600" y="6356351"/>
            <a:ext cx="3860800" cy="365125"/>
          </a:xfrm>
          <a:prstGeom prst="rect">
            <a:avLst/>
          </a:prstGeom>
        </p:spPr>
        <p:txBody>
          <a:bodyPr/>
          <a:lstStyle>
            <a:lvl1pPr>
              <a:defRPr>
                <a:solidFill>
                  <a:srgbClr val="064F59">
                    <a:tint val="75000"/>
                  </a:srgbClr>
                </a:solidFill>
              </a:defRPr>
            </a:lvl1pPr>
          </a:lstStyle>
          <a:p>
            <a:pPr>
              <a:defRPr/>
            </a:pPr>
            <a:endParaRPr lang="en-US"/>
          </a:p>
        </p:txBody>
      </p:sp>
    </p:spTree>
    <p:extLst>
      <p:ext uri="{BB962C8B-B14F-4D97-AF65-F5344CB8AC3E}">
        <p14:creationId xmlns:p14="http://schemas.microsoft.com/office/powerpoint/2010/main" val="2695411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85057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535" y="2347916"/>
            <a:ext cx="11425767" cy="1620837"/>
          </a:xfrm>
        </p:spPr>
        <p:txBody>
          <a:bodyPr/>
          <a:lstStyle/>
          <a:p>
            <a:r>
              <a:rPr lang="en-US"/>
              <a:t>Click to edit Master title style</a:t>
            </a:r>
          </a:p>
        </p:txBody>
      </p:sp>
      <p:sp>
        <p:nvSpPr>
          <p:cNvPr id="3" name="Subtitle 2"/>
          <p:cNvSpPr>
            <a:spLocks noGrp="1"/>
          </p:cNvSpPr>
          <p:nvPr>
            <p:ph type="subTitle" idx="1"/>
          </p:nvPr>
        </p:nvSpPr>
        <p:spPr>
          <a:xfrm>
            <a:off x="2017184" y="4283078"/>
            <a:ext cx="9408584"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a:t>Click to edit Master subtitle style</a:t>
            </a:r>
          </a:p>
        </p:txBody>
      </p:sp>
    </p:spTree>
    <p:extLst>
      <p:ext uri="{BB962C8B-B14F-4D97-AF65-F5344CB8AC3E}">
        <p14:creationId xmlns:p14="http://schemas.microsoft.com/office/powerpoint/2010/main" val="1991077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51260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2568" y="4857756"/>
            <a:ext cx="11423651"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62568" y="3203577"/>
            <a:ext cx="11423651"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a:t>Click to edit Master text styles</a:t>
            </a:r>
          </a:p>
        </p:txBody>
      </p:sp>
    </p:spTree>
    <p:extLst>
      <p:ext uri="{BB962C8B-B14F-4D97-AF65-F5344CB8AC3E}">
        <p14:creationId xmlns:p14="http://schemas.microsoft.com/office/powerpoint/2010/main" val="33842686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24138" y="2101854"/>
            <a:ext cx="5636684"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72531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104" y="303219"/>
            <a:ext cx="12096751"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3101" y="1692275"/>
            <a:ext cx="5937251"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4" name="Content Placeholder 3"/>
          <p:cNvSpPr>
            <a:spLocks noGrp="1"/>
          </p:cNvSpPr>
          <p:nvPr>
            <p:ph sz="half" idx="2"/>
          </p:nvPr>
        </p:nvSpPr>
        <p:spPr>
          <a:xfrm>
            <a:off x="673101" y="2397125"/>
            <a:ext cx="5937251"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8371" y="1692275"/>
            <a:ext cx="5941484"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828371" y="2397125"/>
            <a:ext cx="5941484"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74957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377196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0603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104" y="303219"/>
            <a:ext cx="12096751"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3101" y="1692275"/>
            <a:ext cx="5937251"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4" name="Content Placeholder 3"/>
          <p:cNvSpPr>
            <a:spLocks noGrp="1"/>
          </p:cNvSpPr>
          <p:nvPr>
            <p:ph sz="half" idx="2"/>
          </p:nvPr>
        </p:nvSpPr>
        <p:spPr>
          <a:xfrm>
            <a:off x="673101" y="2397125"/>
            <a:ext cx="5937251"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8371" y="1692275"/>
            <a:ext cx="5941484"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828371" y="2397125"/>
            <a:ext cx="5941484"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33768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100" y="301625"/>
            <a:ext cx="4421717"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55690" y="301628"/>
            <a:ext cx="7514167"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100" y="1581156"/>
            <a:ext cx="4421717"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27148319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255" y="5291143"/>
            <a:ext cx="8064500"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35255" y="674691"/>
            <a:ext cx="8064500"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a:p>
        </p:txBody>
      </p:sp>
      <p:sp>
        <p:nvSpPr>
          <p:cNvPr id="4" name="Text Placeholder 3"/>
          <p:cNvSpPr>
            <a:spLocks noGrp="1"/>
          </p:cNvSpPr>
          <p:nvPr>
            <p:ph type="body" sz="half" idx="2"/>
          </p:nvPr>
        </p:nvSpPr>
        <p:spPr>
          <a:xfrm>
            <a:off x="2635255" y="5916613"/>
            <a:ext cx="8064500"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20559316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14000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2738" y="627063"/>
            <a:ext cx="2868084"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86369" y="627063"/>
            <a:ext cx="8403167"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7852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6368" y="627068"/>
            <a:ext cx="11474451" cy="1260475"/>
          </a:xfrm>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4138" y="2101854"/>
            <a:ext cx="5636684"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06085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2286" y="227013"/>
            <a:ext cx="10358967" cy="1143000"/>
          </a:xfrm>
        </p:spPr>
        <p:txBody>
          <a:bodyPr/>
          <a:lstStyle/>
          <a:p>
            <a:r>
              <a:rPr lang="en-US"/>
              <a:t>Click to edit Master title style</a:t>
            </a:r>
          </a:p>
        </p:txBody>
      </p:sp>
      <p:sp>
        <p:nvSpPr>
          <p:cNvPr id="3" name="Table Placeholder 2"/>
          <p:cNvSpPr>
            <a:spLocks noGrp="1"/>
          </p:cNvSpPr>
          <p:nvPr>
            <p:ph type="tbl" idx="1"/>
          </p:nvPr>
        </p:nvSpPr>
        <p:spPr>
          <a:xfrm>
            <a:off x="912286" y="1416053"/>
            <a:ext cx="10358967" cy="4799013"/>
          </a:xfrm>
        </p:spPr>
        <p:txBody>
          <a:bodyPr/>
          <a:lstStyle/>
          <a:p>
            <a:pPr lvl="0"/>
            <a:endParaRPr lang="en-US" noProof="0"/>
          </a:p>
        </p:txBody>
      </p:sp>
    </p:spTree>
    <p:extLst>
      <p:ext uri="{BB962C8B-B14F-4D97-AF65-F5344CB8AC3E}">
        <p14:creationId xmlns:p14="http://schemas.microsoft.com/office/powerpoint/2010/main" val="15554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hart Placeholder 2"/>
          <p:cNvSpPr>
            <a:spLocks noGrp="1"/>
          </p:cNvSpPr>
          <p:nvPr>
            <p:ph type="chart" idx="1"/>
          </p:nvPr>
        </p:nvSpPr>
        <p:spPr>
          <a:xfrm>
            <a:off x="914400" y="18288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0A90E337-F800-1146-8455-677861B99144}" type="slidenum">
              <a:rPr lang="en-US" altLang="x-none"/>
              <a:pPr/>
              <a:t>‹#›</a:t>
            </a:fld>
            <a:endParaRPr lang="en-US" altLang="x-none"/>
          </a:p>
        </p:txBody>
      </p:sp>
    </p:spTree>
    <p:extLst>
      <p:ext uri="{BB962C8B-B14F-4D97-AF65-F5344CB8AC3E}">
        <p14:creationId xmlns:p14="http://schemas.microsoft.com/office/powerpoint/2010/main" val="290945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question"/>
          <p:cNvSpPr>
            <a:spLocks noGrp="1"/>
          </p:cNvSpPr>
          <p:nvPr>
            <p:ph type="body" idx="10" hasCustomPrompt="1"/>
          </p:nvPr>
        </p:nvSpPr>
        <p:spPr>
          <a:xfrm>
            <a:off x="912283" y="1522413"/>
            <a:ext cx="10367432" cy="685800"/>
          </a:xfrm>
        </p:spPr>
        <p:txBody>
          <a:bodyPr/>
          <a:lstStyle>
            <a:lvl1pPr marL="0" indent="0" algn="l" defTabSz="412750" rtl="0" eaLnBrk="0" fontAlgn="base" hangingPunct="0">
              <a:spcBef>
                <a:spcPct val="30000"/>
              </a:spcBef>
              <a:buClr>
                <a:srgbClr val="000000"/>
              </a:buClr>
              <a:buFontTx/>
              <a:buNone/>
              <a:defRPr/>
            </a:lvl1pPr>
            <a:lvl2pPr marL="522288" indent="0" algn="l" defTabSz="412750" rtl="0" eaLnBrk="0" fontAlgn="base" hangingPunct="0">
              <a:spcBef>
                <a:spcPct val="30000"/>
              </a:spcBef>
              <a:buClr>
                <a:srgbClr val="000000"/>
              </a:buClr>
              <a:buFontTx/>
              <a:buNone/>
              <a:defRPr/>
            </a:lvl2pPr>
            <a:lvl3pPr marL="979488" indent="0" algn="l" defTabSz="412750" rtl="0" eaLnBrk="0" fontAlgn="base" hangingPunct="0">
              <a:spcBef>
                <a:spcPct val="30000"/>
              </a:spcBef>
              <a:buClr>
                <a:srgbClr val="000000"/>
              </a:buClr>
              <a:buFontTx/>
              <a:buNone/>
              <a:defRPr/>
            </a:lvl3pPr>
            <a:lvl4pPr marL="1371600" indent="0" algn="l" defTabSz="412750" rtl="0" eaLnBrk="0" fontAlgn="base" hangingPunct="0">
              <a:spcBef>
                <a:spcPct val="30000"/>
              </a:spcBef>
              <a:buClr>
                <a:srgbClr val="000000"/>
              </a:buClr>
              <a:buFontTx/>
              <a:buNone/>
              <a:defRPr/>
            </a:lvl4pPr>
            <a:lvl5pPr marL="1762125" indent="0" algn="l" defTabSz="412750" rtl="0" eaLnBrk="0" fontAlgn="base" hangingPunct="0">
              <a:spcBef>
                <a:spcPct val="30000"/>
              </a:spcBef>
              <a:buClr>
                <a:srgbClr val="000000"/>
              </a:buClr>
              <a:buFontTx/>
              <a:buNone/>
              <a:defRPr/>
            </a:lvl5pPr>
          </a:lstStyle>
          <a:p>
            <a:pPr lvl="0"/>
            <a:r>
              <a:rPr lang="en-US"/>
              <a:t>Click to add question here</a:t>
            </a:r>
          </a:p>
        </p:txBody>
      </p:sp>
      <p:sp>
        <p:nvSpPr>
          <p:cNvPr id="4" name="choices"/>
          <p:cNvSpPr>
            <a:spLocks noGrp="1"/>
          </p:cNvSpPr>
          <p:nvPr>
            <p:ph type="body" sz="quarter" idx="11" hasCustomPrompt="1"/>
          </p:nvPr>
        </p:nvSpPr>
        <p:spPr>
          <a:xfrm>
            <a:off x="912284" y="2360613"/>
            <a:ext cx="4955645" cy="3810000"/>
          </a:xfrm>
          <a:prstGeom prst="rect">
            <a:avLst/>
          </a:prstGeom>
        </p:spPr>
        <p:txBody>
          <a:bodyPr>
            <a:normAutofit/>
          </a:bodyPr>
          <a:lstStyle>
            <a:lvl1pPr marL="612775" indent="-514350" algn="l" defTabSz="412750" rtl="0" eaLnBrk="0" fontAlgn="base" hangingPunct="0">
              <a:spcBef>
                <a:spcPct val="30000"/>
              </a:spcBef>
              <a:buClr>
                <a:srgbClr val="000000"/>
              </a:buClr>
              <a:buAutoNum type="arabicPeriod"/>
              <a:defRPr/>
            </a:lvl1pPr>
            <a:lvl2pPr marL="1036638" indent="-514350" algn="l" defTabSz="412750" rtl="0" eaLnBrk="0" fontAlgn="base" hangingPunct="0">
              <a:spcBef>
                <a:spcPct val="30000"/>
              </a:spcBef>
              <a:buClr>
                <a:srgbClr val="000000"/>
              </a:buClr>
              <a:buAutoNum type="arabicPeriod"/>
              <a:defRPr/>
            </a:lvl2pPr>
            <a:lvl3pPr marL="1436688" indent="-457200" algn="l" defTabSz="412750" rtl="0" eaLnBrk="0" fontAlgn="base" hangingPunct="0">
              <a:spcBef>
                <a:spcPct val="30000"/>
              </a:spcBef>
              <a:buClr>
                <a:srgbClr val="000000"/>
              </a:buClr>
              <a:buAutoNum type="arabicPeriod"/>
              <a:defRPr/>
            </a:lvl3pPr>
            <a:lvl4pPr marL="1828800" indent="-457200" algn="l" defTabSz="412750" rtl="0" eaLnBrk="0" fontAlgn="base" hangingPunct="0">
              <a:spcBef>
                <a:spcPct val="30000"/>
              </a:spcBef>
              <a:buClr>
                <a:srgbClr val="000000"/>
              </a:buClr>
              <a:buAutoNum type="arabicPeriod"/>
              <a:defRPr/>
            </a:lvl4pPr>
            <a:lvl5pPr marL="2219325" indent="-457200" algn="l" defTabSz="412750" rtl="0" eaLnBrk="0" fontAlgn="base" hangingPunct="0">
              <a:spcBef>
                <a:spcPct val="30000"/>
              </a:spcBef>
              <a:buClr>
                <a:srgbClr val="000000"/>
              </a:buClr>
              <a:buAutoNum type="arabicPeriod"/>
              <a:defRPr/>
            </a:lvl5pPr>
          </a:lstStyle>
          <a:p>
            <a:pPr lvl="0"/>
            <a:r>
              <a:rPr lang="en-US"/>
              <a:t>Click to add choices here</a:t>
            </a:r>
          </a:p>
        </p:txBody>
      </p:sp>
      <p:sp>
        <p:nvSpPr>
          <p:cNvPr id="5" name="chartPosition"/>
          <p:cNvSpPr>
            <a:spLocks noGrp="1"/>
          </p:cNvSpPr>
          <p:nvPr>
            <p:ph type="chart" sz="quarter" idx="12"/>
          </p:nvPr>
        </p:nvSpPr>
        <p:spPr>
          <a:xfrm>
            <a:off x="6324072" y="2360613"/>
            <a:ext cx="4955645" cy="3810000"/>
          </a:xfrm>
          <a:prstGeom prst="rect">
            <a:avLst/>
          </a:prstGeom>
        </p:spPr>
        <p:txBody>
          <a:bodyPr/>
          <a:lstStyle/>
          <a:p>
            <a:endParaRPr lang="en-US"/>
          </a:p>
        </p:txBody>
      </p:sp>
    </p:spTree>
    <p:extLst>
      <p:ext uri="{BB962C8B-B14F-4D97-AF65-F5344CB8AC3E}">
        <p14:creationId xmlns:p14="http://schemas.microsoft.com/office/powerpoint/2010/main" val="37194573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val 2" hidden="1"/>
          <p:cNvSpPr/>
          <p:nvPr userDrawn="1">
            <p:custDataLst>
              <p:tags r:id="rId1"/>
            </p:custDataLst>
          </p:nvPr>
        </p:nvSpPr>
        <p:spPr bwMode="auto">
          <a:xfrm>
            <a:off x="10922001" y="5905503"/>
            <a:ext cx="846667" cy="48301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r>
              <a:rPr kumimoji="0" lang="en-US" sz="2400" b="0" i="0" u="none" strike="noStrike" cap="none" normalizeH="0" baseline="0">
                <a:ln>
                  <a:noFill/>
                </a:ln>
                <a:effectLst/>
                <a:latin typeface="Times New Roman" pitchFamily="18" charset="0"/>
              </a:rPr>
              <a:t>10</a:t>
            </a:r>
          </a:p>
        </p:txBody>
      </p:sp>
    </p:spTree>
    <p:extLst>
      <p:ext uri="{BB962C8B-B14F-4D97-AF65-F5344CB8AC3E}">
        <p14:creationId xmlns:p14="http://schemas.microsoft.com/office/powerpoint/2010/main" val="36879364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15095887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6997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758952" y="2633472"/>
            <a:ext cx="10680192" cy="1600200"/>
          </a:xfrm>
        </p:spPr>
        <p:txBody>
          <a:bodyPr anchor="ctr">
            <a:noAutofit/>
          </a:bodyPr>
          <a:lstStyle>
            <a:lvl1pPr algn="ctr">
              <a:lnSpc>
                <a:spcPts val="3600"/>
              </a:lnSpc>
              <a:defRPr sz="3600" i="1">
                <a:solidFill>
                  <a:schemeClr val="tx1"/>
                </a:solidFill>
                <a:latin typeface="Georgia" panose="02040502050405020303" pitchFamily="18" charset="0"/>
              </a:defRPr>
            </a:lvl1pPr>
          </a:lstStyle>
          <a:p>
            <a:r>
              <a:rPr lang="en-US"/>
              <a:t>Click to edit Master title style</a:t>
            </a:r>
          </a:p>
        </p:txBody>
      </p:sp>
    </p:spTree>
    <p:extLst>
      <p:ext uri="{BB962C8B-B14F-4D97-AF65-F5344CB8AC3E}">
        <p14:creationId xmlns:p14="http://schemas.microsoft.com/office/powerpoint/2010/main" val="18634119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453774" y="384048"/>
            <a:ext cx="11362945" cy="868680"/>
          </a:xfrm>
        </p:spPr>
        <p:txBody>
          <a:bodyPr/>
          <a:lstStyle/>
          <a:p>
            <a:r>
              <a:rPr lang="en-US"/>
              <a:t>Click to edit Master title style</a:t>
            </a:r>
          </a:p>
        </p:txBody>
      </p:sp>
      <p:sp>
        <p:nvSpPr>
          <p:cNvPr id="3" name="Content Placeholder 2"/>
          <p:cNvSpPr>
            <a:spLocks noGrp="1"/>
          </p:cNvSpPr>
          <p:nvPr>
            <p:ph idx="1"/>
          </p:nvPr>
        </p:nvSpPr>
        <p:spPr>
          <a:xfrm>
            <a:off x="453773" y="1609344"/>
            <a:ext cx="11362944" cy="4498848"/>
          </a:xfrm>
        </p:spPr>
        <p:txBody>
          <a:bodyPr>
            <a:noAutofit/>
          </a:bodyPr>
          <a:lstStyle>
            <a:lvl3pPr marL="795468">
              <a:defRPr/>
            </a:lvl3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11" name="Text Placeholder 10"/>
          <p:cNvSpPr>
            <a:spLocks noGrp="1"/>
          </p:cNvSpPr>
          <p:nvPr>
            <p:ph type="body" sz="quarter" idx="12"/>
          </p:nvPr>
        </p:nvSpPr>
        <p:spPr>
          <a:xfrm>
            <a:off x="453773" y="6163057"/>
            <a:ext cx="11362944" cy="694944"/>
          </a:xfrm>
        </p:spPr>
        <p:txBody>
          <a:bodyPr anchor="b">
            <a:noAutofit/>
          </a:bodyPr>
          <a:lstStyle>
            <a:lvl1pPr marL="0" indent="0">
              <a:spcBef>
                <a:spcPts val="0"/>
              </a:spcBef>
              <a:buNone/>
              <a:defRPr sz="1400" b="0"/>
            </a:lvl1pPr>
          </a:lstStyle>
          <a:p>
            <a:pPr lvl="0"/>
            <a:r>
              <a:rPr lang="en-US"/>
              <a:t>Click to edit Master text styles</a:t>
            </a:r>
          </a:p>
        </p:txBody>
      </p:sp>
    </p:spTree>
    <p:extLst>
      <p:ext uri="{BB962C8B-B14F-4D97-AF65-F5344CB8AC3E}">
        <p14:creationId xmlns:p14="http://schemas.microsoft.com/office/powerpoint/2010/main" val="17669354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Content Footer">
    <p:spTree>
      <p:nvGrpSpPr>
        <p:cNvPr id="1" name=""/>
        <p:cNvGrpSpPr/>
        <p:nvPr/>
      </p:nvGrpSpPr>
      <p:grpSpPr>
        <a:xfrm>
          <a:off x="0" y="0"/>
          <a:ext cx="0" cy="0"/>
          <a:chOff x="0" y="0"/>
          <a:chExt cx="0" cy="0"/>
        </a:xfrm>
      </p:grpSpPr>
      <p:sp>
        <p:nvSpPr>
          <p:cNvPr id="2" name="Title 1"/>
          <p:cNvSpPr>
            <a:spLocks noGrp="1"/>
          </p:cNvSpPr>
          <p:nvPr>
            <p:ph type="title"/>
          </p:nvPr>
        </p:nvSpPr>
        <p:spPr>
          <a:xfrm>
            <a:off x="451104" y="384048"/>
            <a:ext cx="11365992" cy="868680"/>
          </a:xfrm>
        </p:spPr>
        <p:txBody>
          <a:bodyPr/>
          <a:lstStyle/>
          <a:p>
            <a:r>
              <a:rPr lang="en-US"/>
              <a:t>Click to edit Master title style</a:t>
            </a:r>
          </a:p>
        </p:txBody>
      </p:sp>
      <p:sp>
        <p:nvSpPr>
          <p:cNvPr id="3" name="Content Placeholder 2"/>
          <p:cNvSpPr>
            <a:spLocks noGrp="1"/>
          </p:cNvSpPr>
          <p:nvPr>
            <p:ph idx="1"/>
          </p:nvPr>
        </p:nvSpPr>
        <p:spPr/>
        <p:txBody>
          <a:bodyPr>
            <a:noAutofit/>
          </a:bodyPr>
          <a:lstStyle>
            <a:lvl3pPr marL="795468">
              <a:defRPr/>
            </a:lvl3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11" name="Text Placeholder 10"/>
          <p:cNvSpPr>
            <a:spLocks noGrp="1"/>
          </p:cNvSpPr>
          <p:nvPr>
            <p:ph type="body" sz="quarter" idx="12"/>
          </p:nvPr>
        </p:nvSpPr>
        <p:spPr>
          <a:xfrm>
            <a:off x="451104" y="6163056"/>
            <a:ext cx="11365992" cy="475488"/>
          </a:xfrm>
        </p:spPr>
        <p:txBody>
          <a:bodyPr anchor="b">
            <a:noAutofit/>
          </a:bodyPr>
          <a:lstStyle>
            <a:lvl1pPr marL="0" indent="0">
              <a:spcBef>
                <a:spcPts val="0"/>
              </a:spcBef>
              <a:buNone/>
              <a:defRPr sz="14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6544992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1104" y="1609344"/>
            <a:ext cx="5538216" cy="4498848"/>
          </a:xfrm>
        </p:spPr>
        <p:txBody>
          <a:bodyPr>
            <a:noAutofit/>
          </a:bodyPr>
          <a:lstStyle>
            <a:lvl3pPr marL="795468">
              <a:defRPr/>
            </a:lvl3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9" name="Content Placeholder 8"/>
          <p:cNvSpPr>
            <a:spLocks noGrp="1"/>
          </p:cNvSpPr>
          <p:nvPr>
            <p:ph sz="quarter" idx="13"/>
          </p:nvPr>
        </p:nvSpPr>
        <p:spPr>
          <a:xfrm>
            <a:off x="6236208" y="1609344"/>
            <a:ext cx="5577840" cy="4498848"/>
          </a:xfrm>
        </p:spPr>
        <p:txBody>
          <a:bodyPr>
            <a:no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
        <p:nvSpPr>
          <p:cNvPr id="10" name="Text Placeholder 10"/>
          <p:cNvSpPr>
            <a:spLocks noGrp="1"/>
          </p:cNvSpPr>
          <p:nvPr>
            <p:ph type="body" sz="quarter" idx="12"/>
          </p:nvPr>
        </p:nvSpPr>
        <p:spPr>
          <a:xfrm>
            <a:off x="451104" y="6163056"/>
            <a:ext cx="11365992" cy="694944"/>
          </a:xfrm>
        </p:spPr>
        <p:txBody>
          <a:bodyPr anchor="b">
            <a:noAutofit/>
          </a:bodyPr>
          <a:lstStyle>
            <a:lvl1pPr marL="0" indent="0">
              <a:spcBef>
                <a:spcPts val="0"/>
              </a:spcBef>
              <a:buNone/>
              <a:defRPr sz="1400" b="0"/>
            </a:lvl1pPr>
          </a:lstStyle>
          <a:p>
            <a:pPr lvl="0"/>
            <a:r>
              <a:rPr lang="en-US"/>
              <a:t>Click to edit Master text styles</a:t>
            </a:r>
          </a:p>
        </p:txBody>
      </p:sp>
    </p:spTree>
    <p:extLst>
      <p:ext uri="{BB962C8B-B14F-4D97-AF65-F5344CB8AC3E}">
        <p14:creationId xmlns:p14="http://schemas.microsoft.com/office/powerpoint/2010/main" val="16340980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_">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10"/>
          <p:cNvSpPr>
            <a:spLocks noGrp="1"/>
          </p:cNvSpPr>
          <p:nvPr>
            <p:ph type="body" sz="quarter" idx="12"/>
          </p:nvPr>
        </p:nvSpPr>
        <p:spPr>
          <a:xfrm>
            <a:off x="451104" y="6163055"/>
            <a:ext cx="11365992" cy="694944"/>
          </a:xfrm>
        </p:spPr>
        <p:txBody>
          <a:bodyPr anchor="b">
            <a:noAutofit/>
          </a:bodyPr>
          <a:lstStyle>
            <a:lvl1pPr marL="0" indent="0">
              <a:spcBef>
                <a:spcPts val="0"/>
              </a:spcBef>
              <a:buNone/>
              <a:defRPr sz="1400" b="0"/>
            </a:lvl1pPr>
          </a:lstStyle>
          <a:p>
            <a:pPr lvl="0"/>
            <a:r>
              <a:rPr lang="en-US"/>
              <a:t>Click to edit Master text styles</a:t>
            </a:r>
          </a:p>
        </p:txBody>
      </p:sp>
    </p:spTree>
    <p:extLst>
      <p:ext uri="{BB962C8B-B14F-4D97-AF65-F5344CB8AC3E}">
        <p14:creationId xmlns:p14="http://schemas.microsoft.com/office/powerpoint/2010/main" val="24629522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E_Abbrevia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Autofit/>
          </a:bodyPr>
          <a:lstStyle>
            <a:lvl1pPr>
              <a:spcBef>
                <a:spcPts val="0"/>
              </a:spcBef>
              <a:defRPr sz="1800" b="0"/>
            </a:lvl1pPr>
            <a:lvl3pPr marL="795468">
              <a:defRPr/>
            </a:lvl3pPr>
          </a:lstStyle>
          <a:p>
            <a:pPr lvl="0"/>
            <a:r>
              <a:rPr lang="en-US"/>
              <a:t>Click to edit Master text styles</a:t>
            </a:r>
          </a:p>
        </p:txBody>
      </p:sp>
    </p:spTree>
    <p:extLst>
      <p:ext uri="{BB962C8B-B14F-4D97-AF65-F5344CB8AC3E}">
        <p14:creationId xmlns:p14="http://schemas.microsoft.com/office/powerpoint/2010/main" val="16071743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Title 1"/>
          <p:cNvSpPr>
            <a:spLocks noGrp="1"/>
          </p:cNvSpPr>
          <p:nvPr>
            <p:ph type="ctrTitle"/>
          </p:nvPr>
        </p:nvSpPr>
        <p:spPr>
          <a:xfrm>
            <a:off x="1289304" y="1673352"/>
            <a:ext cx="9610344" cy="1837944"/>
          </a:xfrm>
        </p:spPr>
        <p:txBody>
          <a:bodyPr lIns="91440" tIns="45720" rIns="91440" bIns="45720" anchor="ctr">
            <a:noAutofit/>
          </a:bodyPr>
          <a:lstStyle>
            <a:lvl1pPr algn="ctr">
              <a:spcBef>
                <a:spcPts val="1000"/>
              </a:spcBef>
              <a:defRPr sz="4400" b="0" i="1">
                <a:latin typeface="Georgia" panose="02040502050405020303" pitchFamily="18" charset="0"/>
              </a:defRPr>
            </a:lvl1pPr>
          </a:lstStyle>
          <a:p>
            <a:r>
              <a:rPr lang="en-US"/>
              <a:t>Click to edit Master title style</a:t>
            </a:r>
          </a:p>
        </p:txBody>
      </p:sp>
      <p:sp>
        <p:nvSpPr>
          <p:cNvPr id="3" name="Subtitle 2"/>
          <p:cNvSpPr>
            <a:spLocks noGrp="1"/>
          </p:cNvSpPr>
          <p:nvPr>
            <p:ph type="subTitle" idx="1"/>
          </p:nvPr>
        </p:nvSpPr>
        <p:spPr>
          <a:xfrm>
            <a:off x="1289304" y="3602736"/>
            <a:ext cx="9610344" cy="1581912"/>
          </a:xfrm>
        </p:spPr>
        <p:txBody>
          <a:bodyPr anchor="b">
            <a:normAutofit/>
          </a:bodyPr>
          <a:lstStyle>
            <a:lvl1pPr marL="0" indent="0" algn="ctr">
              <a:lnSpc>
                <a:spcPts val="2400"/>
              </a:lnSpc>
              <a:spcBef>
                <a:spcPts val="0"/>
              </a:spcBef>
              <a:buNone/>
              <a:defRPr sz="2400" b="0" i="0">
                <a:solidFill>
                  <a:schemeClr val="tx1">
                    <a:lumMod val="75000"/>
                    <a:lumOff val="25000"/>
                  </a:schemeClr>
                </a:solidFill>
                <a:latin typeface="+mn-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p>
        </p:txBody>
      </p:sp>
    </p:spTree>
    <p:extLst>
      <p:ext uri="{BB962C8B-B14F-4D97-AF65-F5344CB8AC3E}">
        <p14:creationId xmlns:p14="http://schemas.microsoft.com/office/powerpoint/2010/main" val="33333032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ME_Thank You_HemOnc Global">
    <p:spTree>
      <p:nvGrpSpPr>
        <p:cNvPr id="1" name=""/>
        <p:cNvGrpSpPr/>
        <p:nvPr/>
      </p:nvGrpSpPr>
      <p:grpSpPr>
        <a:xfrm>
          <a:off x="0" y="0"/>
          <a:ext cx="0" cy="0"/>
          <a:chOff x="0" y="0"/>
          <a:chExt cx="0" cy="0"/>
        </a:xfrm>
      </p:grpSpPr>
      <p:sp>
        <p:nvSpPr>
          <p:cNvPr id="2" name="Title 1"/>
          <p:cNvSpPr>
            <a:spLocks noGrp="1"/>
          </p:cNvSpPr>
          <p:nvPr>
            <p:ph type="ctrTitle"/>
          </p:nvPr>
        </p:nvSpPr>
        <p:spPr>
          <a:xfrm>
            <a:off x="1289304" y="1673352"/>
            <a:ext cx="9610344" cy="1837944"/>
          </a:xfrm>
        </p:spPr>
        <p:txBody>
          <a:bodyPr lIns="91440" tIns="45720" rIns="91440" bIns="45720" anchor="ctr">
            <a:noAutofit/>
          </a:bodyPr>
          <a:lstStyle>
            <a:lvl1pPr algn="ctr">
              <a:spcBef>
                <a:spcPts val="1000"/>
              </a:spcBef>
              <a:defRPr sz="4400" b="0">
                <a:latin typeface="+mn-lt"/>
              </a:defRPr>
            </a:lvl1pPr>
          </a:lstStyle>
          <a:p>
            <a:r>
              <a:rPr lang="en-US"/>
              <a:t>Click to edit Master title style</a:t>
            </a:r>
          </a:p>
        </p:txBody>
      </p:sp>
      <p:sp>
        <p:nvSpPr>
          <p:cNvPr id="3" name="Subtitle 2"/>
          <p:cNvSpPr>
            <a:spLocks noGrp="1"/>
          </p:cNvSpPr>
          <p:nvPr>
            <p:ph type="subTitle" idx="1"/>
          </p:nvPr>
        </p:nvSpPr>
        <p:spPr>
          <a:xfrm>
            <a:off x="466344" y="4462272"/>
            <a:ext cx="11329416" cy="1581912"/>
          </a:xfrm>
        </p:spPr>
        <p:txBody>
          <a:bodyPr anchor="b">
            <a:normAutofit/>
          </a:bodyPr>
          <a:lstStyle>
            <a:lvl1pPr marL="0" indent="0" algn="l">
              <a:lnSpc>
                <a:spcPts val="2400"/>
              </a:lnSpc>
              <a:spcBef>
                <a:spcPts val="0"/>
              </a:spcBef>
              <a:buNone/>
              <a:defRPr sz="2400" b="0" i="0">
                <a:solidFill>
                  <a:schemeClr val="accent6"/>
                </a:solidFill>
                <a:latin typeface="+mn-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p>
        </p:txBody>
      </p:sp>
    </p:spTree>
    <p:extLst>
      <p:ext uri="{BB962C8B-B14F-4D97-AF65-F5344CB8AC3E}">
        <p14:creationId xmlns:p14="http://schemas.microsoft.com/office/powerpoint/2010/main" val="20642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dirty="0"/>
              <a:t>Click to edit Master title style</a:t>
            </a:r>
          </a:p>
        </p:txBody>
      </p:sp>
      <p:sp>
        <p:nvSpPr>
          <p:cNvPr id="3" name="Content Placeholder 2"/>
          <p:cNvSpPr>
            <a:spLocks noGrp="1"/>
          </p:cNvSpPr>
          <p:nvPr>
            <p:ph idx="1" hasCustomPrompt="1"/>
          </p:nvPr>
        </p:nvSpPr>
        <p:spPr>
          <a:xfrm>
            <a:off x="604675" y="1513047"/>
            <a:ext cx="10877529" cy="4650686"/>
          </a:xfrm>
          <a:prstGeom prst="rect">
            <a:avLst/>
          </a:prstGeom>
        </p:spPr>
        <p:txBody>
          <a:bodyPr/>
          <a:lstStyle/>
          <a:p>
            <a:pPr lvl="0"/>
            <a:r>
              <a:rPr lang="en-US" dirty="0"/>
              <a:t>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11904813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Title and Content (note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Content Placeholder 6"/>
          <p:cNvSpPr>
            <a:spLocks noGrp="1"/>
          </p:cNvSpPr>
          <p:nvPr>
            <p:ph sz="quarter" idx="11" hasCustomPrompt="1"/>
          </p:nvPr>
        </p:nvSpPr>
        <p:spPr>
          <a:xfrm>
            <a:off x="719667" y="1604436"/>
            <a:ext cx="11089217" cy="4512733"/>
          </a:xfrm>
        </p:spPr>
        <p:txBody>
          <a:bodyPr/>
          <a:lstStyle>
            <a:lvl1pPr>
              <a:defRPr/>
            </a:lvl1pPr>
            <a:lvl2pPr>
              <a:defRPr/>
            </a:lvl2pPr>
            <a:lvl3pPr>
              <a:defRPr/>
            </a:lvl3pPr>
            <a:lvl4pPr>
              <a:defRPr/>
            </a:lvl4pPr>
            <a:lvl5pPr>
              <a:defRPr/>
            </a:lvl5pPr>
          </a:lstStyle>
          <a:p>
            <a:pPr lvl="0"/>
            <a:r>
              <a:rPr lang="en-US" dirty="0"/>
              <a:t>Edit Master text styles</a:t>
            </a:r>
          </a:p>
          <a:p>
            <a:pPr lvl="2"/>
            <a:r>
              <a:rPr lang="en-US" dirty="0"/>
              <a:t>Second level</a:t>
            </a:r>
          </a:p>
          <a:p>
            <a:pPr lvl="3"/>
            <a:r>
              <a:rPr lang="en-US" dirty="0"/>
              <a:t>Third level</a:t>
            </a:r>
          </a:p>
          <a:p>
            <a:pPr lvl="4"/>
            <a:r>
              <a:rPr lang="en-US" dirty="0"/>
              <a:t>Fourth level</a:t>
            </a:r>
          </a:p>
          <a:p>
            <a:pPr lvl="5"/>
            <a:r>
              <a:rPr lang="en-US" dirty="0"/>
              <a:t>Fifth level</a:t>
            </a:r>
            <a:endParaRPr lang="en-GB" dirty="0"/>
          </a:p>
        </p:txBody>
      </p:sp>
      <p:sp>
        <p:nvSpPr>
          <p:cNvPr id="6" name="Text Placeholder 2">
            <a:extLst>
              <a:ext uri="{FF2B5EF4-FFF2-40B4-BE49-F238E27FC236}">
                <a16:creationId xmlns:a16="http://schemas.microsoft.com/office/drawing/2014/main" id="{008D0EE8-6479-4001-8D42-625239B19F2E}"/>
              </a:ext>
            </a:extLst>
          </p:cNvPr>
          <p:cNvSpPr>
            <a:spLocks noGrp="1"/>
          </p:cNvSpPr>
          <p:nvPr>
            <p:ph type="body" sz="quarter" idx="10" hasCustomPrompt="1"/>
          </p:nvPr>
        </p:nvSpPr>
        <p:spPr>
          <a:xfrm>
            <a:off x="10664884" y="6605286"/>
            <a:ext cx="1154162" cy="138499"/>
          </a:xfrm>
        </p:spPr>
        <p:txBody>
          <a:bodyPr wrap="none" lIns="0" tIns="0" rIns="0" bIns="0" anchor="b" anchorCtr="0">
            <a:spAutoFit/>
          </a:bodyPr>
          <a:lstStyle>
            <a:lvl1pPr algn="r">
              <a:lnSpc>
                <a:spcPct val="90000"/>
              </a:lnSpc>
              <a:spcBef>
                <a:spcPts val="0"/>
              </a:spcBef>
              <a:defRPr sz="1000"/>
            </a:lvl1pPr>
          </a:lstStyle>
          <a:p>
            <a:pPr lvl="0"/>
            <a:r>
              <a:rPr lang="en-US" dirty="0"/>
              <a:t>Click to add reference</a:t>
            </a:r>
            <a:endParaRPr lang="en-GB" dirty="0"/>
          </a:p>
        </p:txBody>
      </p:sp>
    </p:spTree>
    <p:extLst>
      <p:ext uri="{BB962C8B-B14F-4D97-AF65-F5344CB8AC3E}">
        <p14:creationId xmlns:p14="http://schemas.microsoft.com/office/powerpoint/2010/main" val="26198657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4532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A3777-12E0-3640-B75A-915743D598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29DC69-99D3-5A46-9CB2-BFE495AB11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AC8F91-93C3-0B42-9662-07C8123012F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CBCBB34C-74BC-E24F-BE16-598EFAC5BEF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ED079836-E113-BE43-817E-D7DEC7A443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817553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6853A-5795-4840-8651-08372D219B0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1CABABD-430D-C74E-B39B-161AA7F264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23089FA-A6CC-EA4A-BF36-6CFC3605F8E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32B50740-F95A-F14D-B8D1-3F5A531DE0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F35B3776-10C4-9740-8951-3BE2EEDE06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897298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80FF-7784-8541-9282-F19F94AF45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3B401F-4794-B244-96A0-C4ADD55562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D54CB-8335-404C-88AD-7D01A750E1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7B0902D8-F92F-5F45-A3B8-6D3E357FE2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E2CFFC76-9ECB-B946-85B4-CD78BC417F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74688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7ADA-4E14-D34B-A0EC-9522A183EC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778E50-C611-D841-958B-3DF4D2888B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569109-9BAC-174D-8A65-F7BC87E5EC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A09703-81BD-AC47-9D6B-09C7D3DEE2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2BF47750-E0CB-5745-8DEE-FA1602BFC24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858F372A-B63D-9F4E-B287-A8A567F7BC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956808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0A52F-6BF1-9F4A-BB30-CA7FB42BE4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BE7717-198A-4A40-B11A-895330D170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A080EB-0A06-2146-98E4-CEA35759A7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02D104-A7A2-0E4D-B7FC-67814A9345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56367-42CA-624A-88D0-AD1A296947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3C8048-1CE4-E244-BD97-2CE90ECED90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8" name="Footer Placeholder 7">
            <a:extLst>
              <a:ext uri="{FF2B5EF4-FFF2-40B4-BE49-F238E27FC236}">
                <a16:creationId xmlns:a16="http://schemas.microsoft.com/office/drawing/2014/main" id="{A9EAC8FA-744F-AE4B-BEB0-FD6C6FD8DCA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Slide Number Placeholder 8">
            <a:extLst>
              <a:ext uri="{FF2B5EF4-FFF2-40B4-BE49-F238E27FC236}">
                <a16:creationId xmlns:a16="http://schemas.microsoft.com/office/drawing/2014/main" id="{A6593B67-557C-A54F-98C3-60781421AF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94472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67CF9-CEB7-2C49-9FBD-70B44E93BF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AFEE63-94F1-9B4F-B1F7-CC53BB405AE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87516EAD-E07D-614B-877E-873158D562A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Slide Number Placeholder 4">
            <a:extLst>
              <a:ext uri="{FF2B5EF4-FFF2-40B4-BE49-F238E27FC236}">
                <a16:creationId xmlns:a16="http://schemas.microsoft.com/office/drawing/2014/main" id="{BA15E7DB-0F8F-E44F-ACC1-DFA6E3FA1B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104474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248F2C-C010-3441-9F51-AD9A95DCAB5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3" name="Footer Placeholder 2">
            <a:extLst>
              <a:ext uri="{FF2B5EF4-FFF2-40B4-BE49-F238E27FC236}">
                <a16:creationId xmlns:a16="http://schemas.microsoft.com/office/drawing/2014/main" id="{F6E94064-7BD3-1446-8774-EB51AD55D2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39C8AC89-50C3-5040-8F7D-6DA9EA7098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26984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36DC7-686A-F745-97AE-71718349F5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81BD80-86E6-664C-AD3A-70293379B1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AB4D44-FDE9-A146-BAD4-E718C6C39A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A7203E-4173-3349-8369-FC3C34C01B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AEC4DD91-8C09-5944-B303-8A74FFA396C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77675B3C-AFCA-B34B-99E2-77EF69BE39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37997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D849-9553-FF4D-9E54-790BAC673B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9C2CC8-AC1E-7549-81EC-F64DD5FCED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C6877FB-0BA7-3B4A-8EED-108B2D2E6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4B0DF4-678D-D843-A52D-CAE920B04A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Footer Placeholder 5">
            <a:extLst>
              <a:ext uri="{FF2B5EF4-FFF2-40B4-BE49-F238E27FC236}">
                <a16:creationId xmlns:a16="http://schemas.microsoft.com/office/drawing/2014/main" id="{49141D7B-016B-C14A-98EB-544DD24EA9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5EC55182-E13D-E24C-A8B2-A1BFDE7652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002445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60071-0B8B-E243-88DF-6C0977ACE6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EF8EA7-756A-7B4A-954C-18907E1DBC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7C1690-359E-A845-A579-8528C1ABBB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296C6E1D-7937-764C-A93D-39866040384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05482621-71C1-0644-BB94-318BCADB27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64455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100" y="301625"/>
            <a:ext cx="4421717"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55690" y="301628"/>
            <a:ext cx="7514167"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100" y="1581156"/>
            <a:ext cx="4421717"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42093910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08040D-971A-A941-AC8B-366485C150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8831FA-421C-A14E-9AC4-4F6C01914E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8F3C7-6F30-D649-8CA0-63D8F682F9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70D4BB44-3A67-7F4E-B622-67544BA7F1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A96552D2-98E0-FD44-9214-5504A1EAC0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4119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4B5320-02FA-C647-A6F1-0F705BC54BE9}"/>
              </a:ext>
            </a:extLst>
          </p:cNvPr>
          <p:cNvPicPr>
            <a:picLocks noChangeAspect="1"/>
          </p:cNvPicPr>
          <p:nvPr userDrawn="1"/>
        </p:nvPicPr>
        <p:blipFill>
          <a:blip r:embed="rId2"/>
          <a:stretch>
            <a:fillRect/>
          </a:stretch>
        </p:blipFill>
        <p:spPr>
          <a:xfrm>
            <a:off x="0" y="319922"/>
            <a:ext cx="520700" cy="1485900"/>
          </a:xfrm>
          <a:prstGeom prst="rect">
            <a:avLst/>
          </a:prstGeom>
        </p:spPr>
      </p:pic>
      <p:sp>
        <p:nvSpPr>
          <p:cNvPr id="12" name="Text Placeholder 11">
            <a:extLst>
              <a:ext uri="{FF2B5EF4-FFF2-40B4-BE49-F238E27FC236}">
                <a16:creationId xmlns:a16="http://schemas.microsoft.com/office/drawing/2014/main" id="{E008A089-3E35-D946-9563-F190D3535567}"/>
              </a:ext>
            </a:extLst>
          </p:cNvPr>
          <p:cNvSpPr>
            <a:spLocks noGrp="1"/>
          </p:cNvSpPr>
          <p:nvPr>
            <p:ph type="body" sz="quarter" idx="10" hasCustomPrompt="1"/>
          </p:nvPr>
        </p:nvSpPr>
        <p:spPr>
          <a:xfrm>
            <a:off x="1328738" y="2017972"/>
            <a:ext cx="10025062" cy="4004495"/>
          </a:xfrm>
          <a:prstGeom prst="rect">
            <a:avLst/>
          </a:prstGeom>
        </p:spPr>
        <p:txBody>
          <a:bodyPr anchor="t">
            <a:normAutofit/>
          </a:bodyPr>
          <a:lstStyle>
            <a:lvl1pPr marL="571500" marR="0" indent="-571500" algn="l" defTabSz="914400" rtl="0" eaLnBrk="1" fontAlgn="auto" latinLnBrk="0" hangingPunct="1">
              <a:lnSpc>
                <a:spcPct val="150000"/>
              </a:lnSpc>
              <a:spcBef>
                <a:spcPts val="0"/>
              </a:spcBef>
              <a:spcAft>
                <a:spcPts val="0"/>
              </a:spcAft>
              <a:buClr>
                <a:srgbClr val="12689B"/>
              </a:buClr>
              <a:buSzPct val="125000"/>
              <a:buFont typeface="Arial" panose="020B0604020202020204" pitchFamily="34" charset="0"/>
              <a:buChar char="•"/>
              <a:tabLst/>
              <a:defRPr sz="3200"/>
            </a:lvl1pPr>
          </a:lstStyle>
          <a:p>
            <a:pPr marL="571500" indent="-571500">
              <a:lnSpc>
                <a:spcPct val="150000"/>
              </a:lnSpc>
              <a:buClr>
                <a:srgbClr val="12689B"/>
              </a:buClr>
              <a:buSzPct val="125000"/>
              <a:buFont typeface="Arial" panose="020B0604020202020204" pitchFamily="34" charset="0"/>
              <a:buChar char="•"/>
            </a:pPr>
            <a:r>
              <a:rPr lang="en-US" sz="3200" dirty="0"/>
              <a:t>Bullet Arial 32pt </a:t>
            </a:r>
          </a:p>
          <a:p>
            <a:pPr marL="571500" indent="-571500">
              <a:lnSpc>
                <a:spcPct val="150000"/>
              </a:lnSpc>
              <a:buClr>
                <a:srgbClr val="12689B"/>
              </a:buClr>
              <a:buSzPct val="125000"/>
              <a:buFont typeface="Arial" panose="020B0604020202020204" pitchFamily="34" charset="0"/>
              <a:buChar char="•"/>
            </a:pPr>
            <a:r>
              <a:rPr lang="en-US" sz="3200" dirty="0"/>
              <a:t>Bullet Arial 32pt</a:t>
            </a:r>
          </a:p>
          <a:p>
            <a:pPr marL="571500" indent="-571500">
              <a:lnSpc>
                <a:spcPct val="150000"/>
              </a:lnSpc>
              <a:buClr>
                <a:srgbClr val="12689B"/>
              </a:buClr>
              <a:buSzPct val="125000"/>
              <a:buFont typeface="Arial" panose="020B0604020202020204" pitchFamily="34" charset="0"/>
              <a:buChar char="•"/>
            </a:pPr>
            <a:r>
              <a:rPr lang="en-US" sz="3200" dirty="0"/>
              <a:t>Bullet Arial 32pt</a:t>
            </a:r>
          </a:p>
          <a:p>
            <a:pPr marL="571500" indent="-571500">
              <a:lnSpc>
                <a:spcPct val="150000"/>
              </a:lnSpc>
              <a:buClr>
                <a:srgbClr val="12689B"/>
              </a:buClr>
              <a:buSzPct val="125000"/>
              <a:buFont typeface="Arial" panose="020B0604020202020204" pitchFamily="34" charset="0"/>
              <a:buChar char="•"/>
            </a:pPr>
            <a:r>
              <a:rPr lang="en-US" sz="3200" dirty="0"/>
              <a:t>Bullet Arial 32pt</a:t>
            </a:r>
          </a:p>
        </p:txBody>
      </p:sp>
      <p:sp>
        <p:nvSpPr>
          <p:cNvPr id="6" name="Text Placeholder 10">
            <a:extLst>
              <a:ext uri="{FF2B5EF4-FFF2-40B4-BE49-F238E27FC236}">
                <a16:creationId xmlns:a16="http://schemas.microsoft.com/office/drawing/2014/main" id="{43BB0DF8-3E0D-5042-957F-5388F78FC0F7}"/>
              </a:ext>
            </a:extLst>
          </p:cNvPr>
          <p:cNvSpPr>
            <a:spLocks noGrp="1"/>
          </p:cNvSpPr>
          <p:nvPr>
            <p:ph type="body" sz="quarter" idx="12" hasCustomPrompt="1"/>
          </p:nvPr>
        </p:nvSpPr>
        <p:spPr>
          <a:xfrm>
            <a:off x="1328738" y="741565"/>
            <a:ext cx="10025062" cy="674688"/>
          </a:xfrm>
          <a:prstGeom prst="rect">
            <a:avLst/>
          </a:prstGeom>
        </p:spPr>
        <p:txBody>
          <a:bodyPr>
            <a:normAutofit/>
          </a:bodyPr>
          <a:lstStyle>
            <a:lvl1pPr marL="0" indent="0">
              <a:buNone/>
              <a:defRPr sz="4000" b="1">
                <a:solidFill>
                  <a:schemeClr val="tx2"/>
                </a:solidFill>
              </a:defRPr>
            </a:lvl1pPr>
          </a:lstStyle>
          <a:p>
            <a:pPr lvl="0"/>
            <a:r>
              <a:rPr lang="en-US" dirty="0"/>
              <a:t>Arial Bold 40pt Title</a:t>
            </a:r>
          </a:p>
        </p:txBody>
      </p:sp>
    </p:spTree>
    <p:extLst>
      <p:ext uri="{BB962C8B-B14F-4D97-AF65-F5344CB8AC3E}">
        <p14:creationId xmlns:p14="http://schemas.microsoft.com/office/powerpoint/2010/main" val="1514990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aragraph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4B5320-02FA-C647-A6F1-0F705BC54BE9}"/>
              </a:ext>
            </a:extLst>
          </p:cNvPr>
          <p:cNvPicPr>
            <a:picLocks noChangeAspect="1"/>
          </p:cNvPicPr>
          <p:nvPr userDrawn="1"/>
        </p:nvPicPr>
        <p:blipFill>
          <a:blip r:embed="rId2"/>
          <a:stretch>
            <a:fillRect/>
          </a:stretch>
        </p:blipFill>
        <p:spPr>
          <a:xfrm>
            <a:off x="0" y="319922"/>
            <a:ext cx="520700" cy="1485900"/>
          </a:xfrm>
          <a:prstGeom prst="rect">
            <a:avLst/>
          </a:prstGeom>
        </p:spPr>
      </p:pic>
      <p:sp>
        <p:nvSpPr>
          <p:cNvPr id="19" name="Text Placeholder 10">
            <a:extLst>
              <a:ext uri="{FF2B5EF4-FFF2-40B4-BE49-F238E27FC236}">
                <a16:creationId xmlns:a16="http://schemas.microsoft.com/office/drawing/2014/main" id="{6AD6D959-1D85-244F-9DB6-2FFA9D93221C}"/>
              </a:ext>
            </a:extLst>
          </p:cNvPr>
          <p:cNvSpPr>
            <a:spLocks noGrp="1"/>
          </p:cNvSpPr>
          <p:nvPr>
            <p:ph type="body" sz="quarter" idx="15" hasCustomPrompt="1"/>
          </p:nvPr>
        </p:nvSpPr>
        <p:spPr>
          <a:xfrm>
            <a:off x="1328738" y="741566"/>
            <a:ext cx="10025062" cy="674688"/>
          </a:xfrm>
          <a:prstGeom prst="rect">
            <a:avLst/>
          </a:prstGeom>
        </p:spPr>
        <p:txBody>
          <a:bodyPr>
            <a:normAutofit/>
          </a:bodyPr>
          <a:lstStyle>
            <a:lvl1pPr marL="0" indent="0">
              <a:buNone/>
              <a:defRPr sz="4000" b="1">
                <a:solidFill>
                  <a:schemeClr val="tx2"/>
                </a:solidFill>
              </a:defRPr>
            </a:lvl1pPr>
          </a:lstStyle>
          <a:p>
            <a:pPr lvl="0"/>
            <a:r>
              <a:rPr lang="en-US" dirty="0"/>
              <a:t>Arial Bold 40pt Title</a:t>
            </a:r>
          </a:p>
        </p:txBody>
      </p:sp>
      <p:sp>
        <p:nvSpPr>
          <p:cNvPr id="3" name="Text Placeholder 2">
            <a:extLst>
              <a:ext uri="{FF2B5EF4-FFF2-40B4-BE49-F238E27FC236}">
                <a16:creationId xmlns:a16="http://schemas.microsoft.com/office/drawing/2014/main" id="{3F95E8A8-0EA1-D344-8690-95AFDB26F5B9}"/>
              </a:ext>
            </a:extLst>
          </p:cNvPr>
          <p:cNvSpPr>
            <a:spLocks noGrp="1"/>
          </p:cNvSpPr>
          <p:nvPr>
            <p:ph type="body" sz="quarter" idx="16" hasCustomPrompt="1"/>
          </p:nvPr>
        </p:nvSpPr>
        <p:spPr>
          <a:xfrm>
            <a:off x="1328738" y="1688541"/>
            <a:ext cx="10025062" cy="4274938"/>
          </a:xfrm>
          <a:prstGeom prst="rect">
            <a:avLst/>
          </a:prstGeom>
        </p:spPr>
        <p:txBody>
          <a:bodyPr>
            <a:normAutofit/>
          </a:bodyPr>
          <a:lstStyle>
            <a:lvl1pPr marL="0" indent="0">
              <a:lnSpc>
                <a:spcPts val="2600"/>
              </a:lnSpc>
              <a:spcBef>
                <a:spcPts val="1600"/>
              </a:spcBef>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en-US" dirty="0"/>
              <a:t>Body copy here</a:t>
            </a:r>
          </a:p>
        </p:txBody>
      </p:sp>
    </p:spTree>
    <p:extLst>
      <p:ext uri="{BB962C8B-B14F-4D97-AF65-F5344CB8AC3E}">
        <p14:creationId xmlns:p14="http://schemas.microsoft.com/office/powerpoint/2010/main" val="4123799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normAutofit/>
          </a:bodyPr>
          <a:lstStyle>
            <a:lvl1pPr>
              <a:defRPr sz="3200"/>
            </a:lvl1pPr>
          </a:lstStyle>
          <a:p>
            <a:r>
              <a:rPr lang="en-US"/>
              <a:t>Click to enter title here</a:t>
            </a:r>
          </a:p>
        </p:txBody>
      </p:sp>
      <p:sp>
        <p:nvSpPr>
          <p:cNvPr id="11" name="Slide Number Placeholder 10">
            <a:extLst>
              <a:ext uri="{FF2B5EF4-FFF2-40B4-BE49-F238E27FC236}">
                <a16:creationId xmlns:a16="http://schemas.microsoft.com/office/drawing/2014/main" id="{A7BF9FC5-73CA-47D5-891A-42CBDE79952C}"/>
              </a:ext>
            </a:extLst>
          </p:cNvPr>
          <p:cNvSpPr>
            <a:spLocks noGrp="1"/>
          </p:cNvSpPr>
          <p:nvPr>
            <p:ph type="sldNum" sz="quarter" idx="12"/>
          </p:nvPr>
        </p:nvSpPr>
        <p:spPr>
          <a:xfrm>
            <a:off x="0" y="6456258"/>
            <a:ext cx="407988" cy="309145"/>
          </a:xfrm>
          <a:prstGeom prst="rect">
            <a:avLst/>
          </a:prstGeom>
        </p:spPr>
        <p:txBody>
          <a:bodyPr/>
          <a:lstStyle/>
          <a:p>
            <a:fld id="{F8E47D07-9D1E-4FE9-B31A-2F5863681021}" type="slidenum">
              <a:rPr lang="en-GB" smtClean="0"/>
              <a:pPr/>
              <a:t>‹#›</a:t>
            </a:fld>
            <a:endParaRPr lang="en-GB"/>
          </a:p>
        </p:txBody>
      </p:sp>
      <p:sp>
        <p:nvSpPr>
          <p:cNvPr id="6" name="Text Placeholder 96">
            <a:extLst>
              <a:ext uri="{FF2B5EF4-FFF2-40B4-BE49-F238E27FC236}">
                <a16:creationId xmlns:a16="http://schemas.microsoft.com/office/drawing/2014/main" id="{462FAF15-0CB5-418E-A59C-EA8FADE526AE}"/>
              </a:ext>
            </a:extLst>
          </p:cNvPr>
          <p:cNvSpPr>
            <a:spLocks noGrp="1"/>
          </p:cNvSpPr>
          <p:nvPr>
            <p:ph type="body" sz="quarter" idx="111" hasCustomPrompt="1"/>
          </p:nvPr>
        </p:nvSpPr>
        <p:spPr>
          <a:xfrm>
            <a:off x="407988" y="6200774"/>
            <a:ext cx="9729787" cy="657225"/>
          </a:xfrm>
        </p:spPr>
        <p:txBody>
          <a:bodyPr anchor="b" anchorCtr="0">
            <a:noAutofit/>
          </a:bodyPr>
          <a:lstStyle>
            <a:lvl1pPr>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37645407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35B2-3D27-4FA3-B863-05E4C9624AB6}"/>
              </a:ext>
            </a:extLst>
          </p:cNvPr>
          <p:cNvSpPr>
            <a:spLocks noGrp="1"/>
          </p:cNvSpPr>
          <p:nvPr>
            <p:ph type="title" hasCustomPrompt="1"/>
          </p:nvPr>
        </p:nvSpPr>
        <p:spPr/>
        <p:txBody>
          <a:bodyPr>
            <a:normAutofit/>
          </a:bodyPr>
          <a:lstStyle>
            <a:lvl1pPr>
              <a:defRPr sz="3200"/>
            </a:lvl1pPr>
          </a:lstStyle>
          <a:p>
            <a:r>
              <a:rPr lang="en-US"/>
              <a:t>Click to enter title here</a:t>
            </a:r>
          </a:p>
        </p:txBody>
      </p:sp>
      <p:sp>
        <p:nvSpPr>
          <p:cNvPr id="8" name="Content Placeholder 7">
            <a:extLst>
              <a:ext uri="{FF2B5EF4-FFF2-40B4-BE49-F238E27FC236}">
                <a16:creationId xmlns:a16="http://schemas.microsoft.com/office/drawing/2014/main" id="{91E4B5EC-9E53-45C3-B765-C1C483A070D0}"/>
              </a:ext>
            </a:extLst>
          </p:cNvPr>
          <p:cNvSpPr>
            <a:spLocks noGrp="1"/>
          </p:cNvSpPr>
          <p:nvPr>
            <p:ph sz="quarter" idx="19" hasCustomPrompt="1"/>
          </p:nvPr>
        </p:nvSpPr>
        <p:spPr>
          <a:xfrm>
            <a:off x="407988" y="1567815"/>
            <a:ext cx="11376024" cy="4608000"/>
          </a:xfrm>
        </p:spPr>
        <p:txBody>
          <a:bodyPr>
            <a:spAutoFit/>
          </a:bodyPr>
          <a:lstStyle>
            <a:lvl1pPr>
              <a:defRPr/>
            </a:lvl1pPr>
            <a:lvl2pPr marL="576000" indent="-288000">
              <a:defRPr/>
            </a:lvl2pPr>
          </a:lstStyle>
          <a:p>
            <a:pPr lvl="0"/>
            <a:r>
              <a:rPr lang="en-US"/>
              <a:t>Click to add text here. </a:t>
            </a:r>
            <a:br>
              <a:rPr lang="en-US"/>
            </a:br>
            <a:r>
              <a:rPr lang="en-US"/>
              <a:t>When pasting copy from other slides, be sure to right-click and choose ‘Keep text only’. </a:t>
            </a:r>
            <a:br>
              <a:rPr lang="en-US"/>
            </a:br>
            <a:r>
              <a:rPr lang="en-US"/>
              <a:t>To increase bullet level, select your text and press Tab.</a:t>
            </a:r>
            <a:br>
              <a:rPr lang="en-US"/>
            </a:br>
            <a:r>
              <a:rPr lang="en-US"/>
              <a:t>To decrease bullet level, select your bullet text and press Shift + Tab. </a:t>
            </a:r>
          </a:p>
          <a:p>
            <a:pPr lvl="1"/>
            <a:r>
              <a:rPr lang="en-US"/>
              <a:t>Second level</a:t>
            </a:r>
          </a:p>
          <a:p>
            <a:pPr lvl="2"/>
            <a:r>
              <a:rPr lang="en-US"/>
              <a:t>Third level</a:t>
            </a:r>
          </a:p>
          <a:p>
            <a:pPr lvl="3"/>
            <a:r>
              <a:rPr lang="en-US"/>
              <a:t>Fourth level</a:t>
            </a:r>
          </a:p>
          <a:p>
            <a:pPr lvl="4"/>
            <a:r>
              <a:rPr lang="en-US"/>
              <a:t>Fifth level</a:t>
            </a:r>
          </a:p>
        </p:txBody>
      </p:sp>
      <p:sp>
        <p:nvSpPr>
          <p:cNvPr id="11" name="Text Placeholder 96">
            <a:extLst>
              <a:ext uri="{FF2B5EF4-FFF2-40B4-BE49-F238E27FC236}">
                <a16:creationId xmlns:a16="http://schemas.microsoft.com/office/drawing/2014/main" id="{C949FF72-87ED-4607-89DB-176C532FA3A0}"/>
              </a:ext>
            </a:extLst>
          </p:cNvPr>
          <p:cNvSpPr>
            <a:spLocks noGrp="1"/>
          </p:cNvSpPr>
          <p:nvPr>
            <p:ph type="body" sz="quarter" idx="111" hasCustomPrompt="1"/>
          </p:nvPr>
        </p:nvSpPr>
        <p:spPr>
          <a:xfrm>
            <a:off x="407989" y="6200774"/>
            <a:ext cx="6958012" cy="657225"/>
          </a:xfrm>
        </p:spPr>
        <p:txBody>
          <a:bodyPr anchor="b" anchorCtr="0">
            <a:noAutofit/>
          </a:bodyPr>
          <a:lstStyle>
            <a:lvl1pPr>
              <a:spcAft>
                <a:spcPts val="300"/>
              </a:spcAft>
              <a:buNone/>
              <a:defRPr sz="800"/>
            </a:lvl1pPr>
          </a:lstStyle>
          <a:p>
            <a:pPr lvl="0"/>
            <a:r>
              <a:rPr lang="en-US"/>
              <a:t>Footnotes</a:t>
            </a:r>
          </a:p>
        </p:txBody>
      </p:sp>
    </p:spTree>
    <p:custDataLst>
      <p:tags r:id="rId1"/>
    </p:custDataLst>
    <p:extLst>
      <p:ext uri="{BB962C8B-B14F-4D97-AF65-F5344CB8AC3E}">
        <p14:creationId xmlns:p14="http://schemas.microsoft.com/office/powerpoint/2010/main" val="40876678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1" pos="1391">
          <p15:clr>
            <a:srgbClr val="A4A3A4"/>
          </p15:clr>
        </p15:guide>
        <p15:guide id="2" pos="1463">
          <p15:clr>
            <a:srgbClr val="A4A3A4"/>
          </p15:clr>
        </p15:guide>
        <p15:guide id="3" pos="2598">
          <p15:clr>
            <a:srgbClr val="A4A3A4"/>
          </p15:clr>
        </p15:guide>
        <p15:guide id="4" pos="2669">
          <p15:clr>
            <a:srgbClr val="A4A3A4"/>
          </p15:clr>
        </p15:guide>
        <p15:guide id="5" pos="3804">
          <p15:clr>
            <a:srgbClr val="A4A3A4"/>
          </p15:clr>
        </p15:guide>
        <p15:guide id="6" pos="3876">
          <p15:clr>
            <a:srgbClr val="A4A3A4"/>
          </p15:clr>
        </p15:guide>
        <p15:guide id="7" pos="5009">
          <p15:clr>
            <a:srgbClr val="A4A3A4"/>
          </p15:clr>
        </p15:guide>
        <p15:guide id="8" pos="5082">
          <p15:clr>
            <a:srgbClr val="A4A3A4"/>
          </p15:clr>
        </p15:guide>
        <p15:guide id="9" pos="6215">
          <p15:clr>
            <a:srgbClr val="A4A3A4"/>
          </p15:clr>
        </p15:guide>
        <p15:guide id="10" pos="6288">
          <p15:clr>
            <a:srgbClr val="A4A3A4"/>
          </p15:clr>
        </p15:guide>
        <p15:guide id="11" orient="horz" pos="890">
          <p15:clr>
            <a:srgbClr val="C35EA4"/>
          </p15:clr>
        </p15:guide>
        <p15:guide id="12" orient="horz" pos="981">
          <p15:clr>
            <a:srgbClr val="C35EA4"/>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3_Title and Text" userDrawn="1">
  <p:cSld name="3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479999" y="1222992"/>
            <a:ext cx="11213200"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Noto Sans Symbols"/>
              <a:buNone/>
              <a:defRPr sz="2667" b="0" i="0" u="none" strike="noStrike" cap="none">
                <a:solidFill>
                  <a:srgbClr val="05416B"/>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sp>
        <p:nvSpPr>
          <p:cNvPr id="5" name="TextBox 4">
            <a:extLst>
              <a:ext uri="{FF2B5EF4-FFF2-40B4-BE49-F238E27FC236}">
                <a16:creationId xmlns:a16="http://schemas.microsoft.com/office/drawing/2014/main" id="{D1D0B917-7AEC-4D84-A351-D9D66AC4FB77}"/>
              </a:ext>
            </a:extLst>
          </p:cNvPr>
          <p:cNvSpPr txBox="1"/>
          <p:nvPr userDrawn="1"/>
        </p:nvSpPr>
        <p:spPr>
          <a:xfrm>
            <a:off x="5844953" y="6402717"/>
            <a:ext cx="6005160" cy="184666"/>
          </a:xfrm>
          <a:prstGeom prst="rect">
            <a:avLst/>
          </a:prstGeom>
          <a:noFill/>
        </p:spPr>
        <p:txBody>
          <a:bodyPr wrap="square" lIns="0" tIns="0" rIns="120000" bIns="0" rtlCol="0">
            <a:sp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lang="en-US" sz="1200" b="0" i="0">
                <a:solidFill>
                  <a:srgbClr val="D79D41"/>
                </a:solidFill>
                <a:effectLst/>
                <a:latin typeface="Arial Narrow" panose="020B0606020202030204" pitchFamily="34" charset="0"/>
              </a:rPr>
              <a:t>Content of this presentation is copyright</a:t>
            </a:r>
            <a:r>
              <a:rPr lang="en-CH" sz="1200" b="0" i="0">
                <a:solidFill>
                  <a:srgbClr val="D79D41"/>
                </a:solidFill>
                <a:effectLst/>
                <a:latin typeface="Arial Narrow" panose="020B0606020202030204" pitchFamily="34" charset="0"/>
              </a:rPr>
              <a:t> </a:t>
            </a:r>
            <a:r>
              <a:rPr lang="en-US" sz="1200" b="0" i="0">
                <a:solidFill>
                  <a:srgbClr val="D79D41"/>
                </a:solidFill>
                <a:effectLst/>
                <a:latin typeface="Arial Narrow" panose="020B0606020202030204" pitchFamily="34" charset="0"/>
              </a:rPr>
              <a:t>and responsibility of the author. Permission is required for re-use</a:t>
            </a:r>
            <a:r>
              <a:rPr lang="en-CH" sz="1200" b="0" i="0">
                <a:solidFill>
                  <a:srgbClr val="D79D41"/>
                </a:solidFill>
                <a:effectLst/>
                <a:latin typeface="Arial Narrow" panose="020B0606020202030204" pitchFamily="34" charset="0"/>
              </a:rPr>
              <a:t>.</a:t>
            </a:r>
            <a:endParaRPr lang="en-US" sz="1200" b="0" i="0">
              <a:solidFill>
                <a:srgbClr val="D79D41"/>
              </a:solidFill>
              <a:effectLst/>
              <a:latin typeface="Arial Narrow" panose="020B0606020202030204" pitchFamily="34" charset="0"/>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479999" y="646992"/>
            <a:ext cx="11213020" cy="576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2867A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489667" y="2152433"/>
            <a:ext cx="11213200" cy="3600000"/>
          </a:xfrm>
          <a:prstGeom prst="rect">
            <a:avLst/>
          </a:prstGeom>
          <a:noFill/>
          <a:ln>
            <a:noFill/>
          </a:ln>
        </p:spPr>
        <p:txBody>
          <a:bodyPr spcFirstLastPara="1" wrap="square" lIns="91425" tIns="45700" rIns="91425" bIns="45700" anchor="t" anchorCtr="0">
            <a:noAutofit/>
          </a:bodyPr>
          <a:lstStyle>
            <a:lvl1pPr marL="609585" marR="0" lvl="0" indent="-304792" algn="l" rtl="0">
              <a:lnSpc>
                <a:spcPct val="100000"/>
              </a:lnSpc>
              <a:spcBef>
                <a:spcPts val="427"/>
              </a:spcBef>
              <a:spcAft>
                <a:spcPts val="0"/>
              </a:spcAft>
              <a:buClr>
                <a:srgbClr val="05416B"/>
              </a:buClr>
              <a:buSzPts val="1600"/>
              <a:buFont typeface="Noto Sans Symbols"/>
              <a:buNone/>
              <a:defRPr sz="2133" b="0" i="0" u="none" strike="noStrike" cap="none">
                <a:solidFill>
                  <a:srgbClr val="05416B"/>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endParaRPr/>
          </a:p>
        </p:txBody>
      </p:sp>
      <p:sp>
        <p:nvSpPr>
          <p:cNvPr id="10" name="Google Shape;17;p14">
            <a:extLst>
              <a:ext uri="{FF2B5EF4-FFF2-40B4-BE49-F238E27FC236}">
                <a16:creationId xmlns:a16="http://schemas.microsoft.com/office/drawing/2014/main" id="{32714771-AEB2-FE40-AD3E-E93DB8F4ADCD}"/>
              </a:ext>
            </a:extLst>
          </p:cNvPr>
          <p:cNvSpPr txBox="1">
            <a:spLocks noGrp="1"/>
          </p:cNvSpPr>
          <p:nvPr>
            <p:ph type="body" idx="12" hasCustomPrompt="1"/>
          </p:nvPr>
        </p:nvSpPr>
        <p:spPr>
          <a:xfrm>
            <a:off x="2360388" y="6340049"/>
            <a:ext cx="3201037" cy="240833"/>
          </a:xfrm>
          <a:prstGeom prst="rect">
            <a:avLst/>
          </a:prstGeom>
          <a:noFill/>
          <a:ln>
            <a:noFill/>
          </a:ln>
        </p:spPr>
        <p:txBody>
          <a:bodyPr spcFirstLastPara="1" vert="horz" wrap="square" lIns="0" tIns="0" rIns="0" bIns="0" anchor="ctr" anchorCtr="0">
            <a:spAutoFit/>
          </a:bodyPr>
          <a:lstStyle>
            <a:lvl1pPr marL="609585" marR="0" lvl="0" indent="-304792" algn="l" rtl="0">
              <a:lnSpc>
                <a:spcPct val="100000"/>
              </a:lnSpc>
              <a:spcBef>
                <a:spcPts val="427"/>
              </a:spcBef>
              <a:spcAft>
                <a:spcPts val="0"/>
              </a:spcAft>
              <a:buClr>
                <a:srgbClr val="05416B"/>
              </a:buClr>
              <a:buSzPts val="1600"/>
              <a:buFont typeface="Noto Sans Symbols"/>
              <a:buNone/>
              <a:defRPr sz="1200" b="1" i="0" u="none" strike="noStrike" cap="none">
                <a:solidFill>
                  <a:srgbClr val="D79D41"/>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r>
              <a:rPr lang="fr-CH" err="1"/>
              <a:t>Add</a:t>
            </a:r>
            <a:r>
              <a:rPr lang="fr-CH"/>
              <a:t> </a:t>
            </a:r>
            <a:r>
              <a:rPr lang="fr-CH" err="1"/>
              <a:t>name</a:t>
            </a:r>
            <a:r>
              <a:rPr lang="fr-CH"/>
              <a:t> of </a:t>
            </a:r>
            <a:r>
              <a:rPr lang="fr-CH" err="1"/>
              <a:t>presenter</a:t>
            </a:r>
            <a:r>
              <a:rPr lang="fr-CH"/>
              <a:t> </a:t>
            </a:r>
            <a:r>
              <a:rPr lang="fr-CH" err="1"/>
              <a:t>here</a:t>
            </a:r>
            <a:endParaRPr/>
          </a:p>
        </p:txBody>
      </p:sp>
      <p:pic>
        <p:nvPicPr>
          <p:cNvPr id="8" name="Picture 7">
            <a:extLst>
              <a:ext uri="{FF2B5EF4-FFF2-40B4-BE49-F238E27FC236}">
                <a16:creationId xmlns:a16="http://schemas.microsoft.com/office/drawing/2014/main" id="{E5447CB9-6489-4CA7-B0F4-BE2F567B79F6}"/>
              </a:ext>
            </a:extLst>
          </p:cNvPr>
          <p:cNvPicPr>
            <a:picLocks noChangeAspect="1"/>
          </p:cNvPicPr>
          <p:nvPr userDrawn="1"/>
        </p:nvPicPr>
        <p:blipFill>
          <a:blip r:embed="rId2"/>
          <a:stretch>
            <a:fillRect/>
          </a:stretch>
        </p:blipFill>
        <p:spPr>
          <a:xfrm>
            <a:off x="478367" y="6225715"/>
            <a:ext cx="1659092" cy="333781"/>
          </a:xfrm>
          <a:prstGeom prst="rect">
            <a:avLst/>
          </a:prstGeom>
        </p:spPr>
      </p:pic>
    </p:spTree>
    <p:extLst>
      <p:ext uri="{BB962C8B-B14F-4D97-AF65-F5344CB8AC3E}">
        <p14:creationId xmlns:p14="http://schemas.microsoft.com/office/powerpoint/2010/main" val="2350379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2" orient="horz" pos="2935">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CA76-7CE2-4970-BD02-33A3CA0C887D}"/>
              </a:ext>
            </a:extLst>
          </p:cNvPr>
          <p:cNvSpPr>
            <a:spLocks noGrp="1"/>
          </p:cNvSpPr>
          <p:nvPr>
            <p:ph type="title"/>
          </p:nvPr>
        </p:nvSpPr>
        <p:spPr/>
        <p:txBody>
          <a:bodyPr>
            <a:normAutofit/>
          </a:bodyP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1B8D69F-3700-4BCF-955E-8225131836CE}"/>
              </a:ext>
            </a:extLst>
          </p:cNvPr>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996E147-CA84-4258-821B-C5DD5FF2454F}"/>
              </a:ext>
            </a:extLst>
          </p:cNvPr>
          <p:cNvSpPr>
            <a:spLocks noGrp="1"/>
          </p:cNvSpPr>
          <p:nvPr>
            <p:ph type="sldNum" sz="quarter" idx="12"/>
          </p:nvPr>
        </p:nvSpPr>
        <p:spPr/>
        <p:txBody>
          <a:bodyPr/>
          <a:lstStyle/>
          <a:p>
            <a:fld id="{E018F977-6C15-49B1-AA07-BEE9975E7737}" type="slidenum">
              <a:rPr lang="en-US" smtClean="0"/>
              <a:t>‹#›</a:t>
            </a:fld>
            <a:endParaRPr lang="en-US"/>
          </a:p>
        </p:txBody>
      </p:sp>
      <p:sp>
        <p:nvSpPr>
          <p:cNvPr id="8" name="Text Placeholder 7">
            <a:extLst>
              <a:ext uri="{FF2B5EF4-FFF2-40B4-BE49-F238E27FC236}">
                <a16:creationId xmlns:a16="http://schemas.microsoft.com/office/drawing/2014/main" id="{66C76C54-2CFF-6D40-B53F-7312826CFBE1}"/>
              </a:ext>
            </a:extLst>
          </p:cNvPr>
          <p:cNvSpPr>
            <a:spLocks noGrp="1"/>
          </p:cNvSpPr>
          <p:nvPr>
            <p:ph type="body" sz="quarter" idx="13" hasCustomPrompt="1"/>
          </p:nvPr>
        </p:nvSpPr>
        <p:spPr>
          <a:xfrm>
            <a:off x="1968648" y="6356350"/>
            <a:ext cx="9628095" cy="501650"/>
          </a:xfrm>
        </p:spPr>
        <p:txBody>
          <a:bodyPr anchor="b">
            <a:normAutofit/>
          </a:bodyPr>
          <a:lstStyle>
            <a:lvl1pPr marL="0" indent="0">
              <a:buNone/>
              <a:defRPr sz="900">
                <a:latin typeface="Arial" panose="020B0604020202020204" pitchFamily="34" charset="0"/>
                <a:cs typeface="Arial" panose="020B0604020202020204" pitchFamily="34" charset="0"/>
              </a:defRPr>
            </a:lvl1pPr>
          </a:lstStyle>
          <a:p>
            <a:pPr lvl="0"/>
            <a:r>
              <a:rPr lang="en-US" dirty="0"/>
              <a:t>References/Footnotes/Abbreviations</a:t>
            </a:r>
          </a:p>
        </p:txBody>
      </p:sp>
    </p:spTree>
    <p:extLst>
      <p:ext uri="{BB962C8B-B14F-4D97-AF65-F5344CB8AC3E}">
        <p14:creationId xmlns:p14="http://schemas.microsoft.com/office/powerpoint/2010/main" val="27760471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F019-F863-44AE-B94B-A2CDE4263E74}"/>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8EDFBA2-7410-4086-8E43-4DC1C0EF57C2}"/>
              </a:ext>
            </a:extLst>
          </p:cNvPr>
          <p:cNvSpPr>
            <a:spLocks noGrp="1"/>
          </p:cNvSpPr>
          <p:nvPr>
            <p:ph type="sldNum" sz="quarter" idx="12"/>
          </p:nvPr>
        </p:nvSpPr>
        <p:spPr/>
        <p:txBody>
          <a:bodyPr/>
          <a:lstStyle>
            <a:lvl1pPr>
              <a:defRPr>
                <a:solidFill>
                  <a:srgbClr val="002557"/>
                </a:solidFill>
              </a:defRPr>
            </a:lvl1pPr>
          </a:lstStyle>
          <a:p>
            <a:fld id="{BE33F7A0-71F0-446B-9DE8-6D75BE64EE0F}" type="slidenum">
              <a:rPr lang="en-US" smtClean="0"/>
              <a:pPr/>
              <a:t>‹#›</a:t>
            </a:fld>
            <a:endParaRPr lang="en-US"/>
          </a:p>
        </p:txBody>
      </p:sp>
      <p:sp>
        <p:nvSpPr>
          <p:cNvPr id="8" name="Content Placeholder 7">
            <a:extLst>
              <a:ext uri="{FF2B5EF4-FFF2-40B4-BE49-F238E27FC236}">
                <a16:creationId xmlns:a16="http://schemas.microsoft.com/office/drawing/2014/main" id="{BB8C6B39-612B-4E29-BDFC-1129EF94D685}"/>
              </a:ext>
            </a:extLst>
          </p:cNvPr>
          <p:cNvSpPr>
            <a:spLocks noGrp="1"/>
          </p:cNvSpPr>
          <p:nvPr>
            <p:ph sz="quarter" idx="13"/>
          </p:nvPr>
        </p:nvSpPr>
        <p:spPr>
          <a:xfrm>
            <a:off x="640080" y="1828799"/>
            <a:ext cx="1097280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455BCAD1-B2C4-4556-B676-0AB35285D9E2}"/>
              </a:ext>
            </a:extLst>
          </p:cNvPr>
          <p:cNvSpPr>
            <a:spLocks noGrp="1"/>
          </p:cNvSpPr>
          <p:nvPr>
            <p:ph type="body" sz="quarter" idx="15" hasCustomPrompt="1"/>
          </p:nvPr>
        </p:nvSpPr>
        <p:spPr>
          <a:xfrm>
            <a:off x="3446097" y="6527256"/>
            <a:ext cx="4058674" cy="330743"/>
          </a:xfrm>
        </p:spPr>
        <p:txBody>
          <a:bodyPr lIns="0" tIns="0" rIns="0" bIns="0" anchor="t" anchorCtr="0">
            <a:noAutofit/>
          </a:bodyPr>
          <a:lstStyle>
            <a:lvl1pPr marL="0" indent="0">
              <a:spcBef>
                <a:spcPts val="0"/>
              </a:spcBef>
              <a:buFontTx/>
              <a:buNone/>
              <a:defRPr sz="1000">
                <a:solidFill>
                  <a:srgbClr val="002557"/>
                </a:solidFill>
              </a:defRPr>
            </a:lvl1pPr>
            <a:lvl2pPr>
              <a:defRPr sz="900">
                <a:solidFill>
                  <a:srgbClr val="002557"/>
                </a:solidFill>
              </a:defRPr>
            </a:lvl2pPr>
            <a:lvl3pPr>
              <a:defRPr sz="900">
                <a:solidFill>
                  <a:srgbClr val="002557"/>
                </a:solidFill>
              </a:defRPr>
            </a:lvl3pPr>
            <a:lvl4pPr>
              <a:defRPr sz="900">
                <a:solidFill>
                  <a:srgbClr val="002557"/>
                </a:solidFill>
              </a:defRPr>
            </a:lvl4pPr>
            <a:lvl5pPr>
              <a:defRPr sz="900">
                <a:solidFill>
                  <a:srgbClr val="002557"/>
                </a:solidFill>
              </a:defRPr>
            </a:lvl5pPr>
          </a:lstStyle>
          <a:p>
            <a:pPr lvl="0"/>
            <a:r>
              <a:rPr lang="en-US" dirty="0"/>
              <a:t>Insert Speaker Name and Title</a:t>
            </a:r>
          </a:p>
        </p:txBody>
      </p:sp>
    </p:spTree>
    <p:extLst>
      <p:ext uri="{BB962C8B-B14F-4D97-AF65-F5344CB8AC3E}">
        <p14:creationId xmlns:p14="http://schemas.microsoft.com/office/powerpoint/2010/main" val="30621863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3" name="Picture 2" descr="A hand touching a screen&#10;&#10;Description automatically generated">
            <a:extLst>
              <a:ext uri="{FF2B5EF4-FFF2-40B4-BE49-F238E27FC236}">
                <a16:creationId xmlns:a16="http://schemas.microsoft.com/office/drawing/2014/main" id="{FF0A1901-BB77-3C5B-1442-2DD6DA5EF2B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24" b="27519"/>
          <a:stretch/>
        </p:blipFill>
        <p:spPr>
          <a:xfrm>
            <a:off x="6114256" y="3678238"/>
            <a:ext cx="6077743" cy="3179761"/>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p>
        </p:txBody>
      </p:sp>
      <p:sp>
        <p:nvSpPr>
          <p:cNvPr id="8" name="Rectangle 7">
            <a:extLst>
              <a:ext uri="{FF2B5EF4-FFF2-40B4-BE49-F238E27FC236}">
                <a16:creationId xmlns:a16="http://schemas.microsoft.com/office/drawing/2014/main" id="{02294B36-D511-4E23-A768-EAFA149B5CC7}"/>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4000">
                <a:solidFill>
                  <a:srgbClr val="455560"/>
                </a:solidFill>
              </a:defRPr>
            </a:lvl1pPr>
          </a:lstStyle>
          <a:p>
            <a:r>
              <a:rPr lang="en-US"/>
              <a:t>Click to edit Master title style</a:t>
            </a:r>
          </a:p>
        </p:txBody>
      </p:sp>
      <p:pic>
        <p:nvPicPr>
          <p:cNvPr id="11" name="Picture 10">
            <a:extLst>
              <a:ext uri="{FF2B5EF4-FFF2-40B4-BE49-F238E27FC236}">
                <a16:creationId xmlns:a16="http://schemas.microsoft.com/office/drawing/2014/main" id="{D2C404A3-49E3-6AE3-6316-79D1DE70A53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16132" y="244938"/>
            <a:ext cx="1681179" cy="896629"/>
          </a:xfrm>
          <a:prstGeom prst="rect">
            <a:avLst/>
          </a:prstGeom>
        </p:spPr>
      </p:pic>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8707515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2522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255" y="5291143"/>
            <a:ext cx="8064500"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35255" y="674691"/>
            <a:ext cx="8064500"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a:p>
        </p:txBody>
      </p:sp>
      <p:sp>
        <p:nvSpPr>
          <p:cNvPr id="4" name="Text Placeholder 3"/>
          <p:cNvSpPr>
            <a:spLocks noGrp="1"/>
          </p:cNvSpPr>
          <p:nvPr>
            <p:ph type="body" sz="half" idx="2"/>
          </p:nvPr>
        </p:nvSpPr>
        <p:spPr>
          <a:xfrm>
            <a:off x="2635255" y="5916613"/>
            <a:ext cx="8064500"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25138111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1_Title and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9778E9B7-4949-28BD-165C-8A19BAED805F}"/>
              </a:ext>
            </a:extLst>
          </p:cNvPr>
          <p:cNvGrpSpPr/>
          <p:nvPr userDrawn="1"/>
        </p:nvGrpSpPr>
        <p:grpSpPr>
          <a:xfrm>
            <a:off x="8869472" y="6298815"/>
            <a:ext cx="2877113" cy="394353"/>
            <a:chOff x="8869472" y="6298815"/>
            <a:chExt cx="2877113" cy="394353"/>
          </a:xfrm>
        </p:grpSpPr>
        <p:pic>
          <p:nvPicPr>
            <p:cNvPr id="5" name="Picture 4">
              <a:extLst>
                <a:ext uri="{FF2B5EF4-FFF2-40B4-BE49-F238E27FC236}">
                  <a16:creationId xmlns:a16="http://schemas.microsoft.com/office/drawing/2014/main" id="{7E6E1A95-6077-6510-20C5-471AD5466E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6" name="Rectangle 5">
              <a:extLst>
                <a:ext uri="{FF2B5EF4-FFF2-40B4-BE49-F238E27FC236}">
                  <a16:creationId xmlns:a16="http://schemas.microsoft.com/office/drawing/2014/main" id="{0C6C0729-2E40-00EB-212A-99D70594C81B}"/>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a:solidFill>
                    <a:srgbClr val="455560"/>
                  </a:solidFill>
                  <a:latin typeface="Calibri" panose="020F0502020204030204" pitchFamily="34" charset="0"/>
                </a:rPr>
                <a:t>Slide credit: </a:t>
              </a:r>
              <a:r>
                <a:rPr lang="en-US" altLang="en-US" sz="1200" b="0">
                  <a:solidFill>
                    <a:schemeClr val="bg2"/>
                  </a:solidFill>
                  <a:latin typeface="Calibri" panose="020F0502020204030204" pitchFamily="34" charset="0"/>
                  <a:hlinkClick r:id="rId3"/>
                </a:rPr>
                <a:t>clinicaloptions.com</a:t>
              </a:r>
              <a:endParaRPr lang="en-US" altLang="en-US" sz="1200" b="0">
                <a:solidFill>
                  <a:schemeClr val="bg2"/>
                </a:solidFill>
                <a:latin typeface="Calibri" panose="020F0502020204030204" pitchFamily="34" charset="0"/>
              </a:endParaRPr>
            </a:p>
          </p:txBody>
        </p:sp>
      </p:grpSp>
    </p:spTree>
    <p:extLst>
      <p:ext uri="{BB962C8B-B14F-4D97-AF65-F5344CB8AC3E}">
        <p14:creationId xmlns:p14="http://schemas.microsoft.com/office/powerpoint/2010/main" val="3157441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1A963A4-9BB1-F8FF-4636-271CB68984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67636" y="5397632"/>
            <a:ext cx="1790865" cy="955128"/>
          </a:xfrm>
          <a:prstGeom prst="rect">
            <a:avLst/>
          </a:prstGeom>
        </p:spPr>
      </p:pic>
    </p:spTree>
    <p:extLst>
      <p:ext uri="{BB962C8B-B14F-4D97-AF65-F5344CB8AC3E}">
        <p14:creationId xmlns:p14="http://schemas.microsoft.com/office/powerpoint/2010/main" val="17876868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55767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1_Two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482E1199-B50F-0114-1C29-82C8B63ED0EB}"/>
              </a:ext>
            </a:extLst>
          </p:cNvPr>
          <p:cNvGrpSpPr/>
          <p:nvPr userDrawn="1"/>
        </p:nvGrpSpPr>
        <p:grpSpPr>
          <a:xfrm>
            <a:off x="8869472" y="6298815"/>
            <a:ext cx="2877113" cy="394353"/>
            <a:chOff x="8869472" y="6298815"/>
            <a:chExt cx="2877113" cy="394353"/>
          </a:xfrm>
        </p:grpSpPr>
        <p:pic>
          <p:nvPicPr>
            <p:cNvPr id="6" name="Picture 5">
              <a:extLst>
                <a:ext uri="{FF2B5EF4-FFF2-40B4-BE49-F238E27FC236}">
                  <a16:creationId xmlns:a16="http://schemas.microsoft.com/office/drawing/2014/main" id="{7F4C4F00-A86F-1C51-F733-91E92FCA18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8" name="Rectangle 7">
              <a:extLst>
                <a:ext uri="{FF2B5EF4-FFF2-40B4-BE49-F238E27FC236}">
                  <a16:creationId xmlns:a16="http://schemas.microsoft.com/office/drawing/2014/main" id="{D20CF191-AD96-1DB9-DF2E-4B2B4833E872}"/>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a:solidFill>
                    <a:srgbClr val="455560"/>
                  </a:solidFill>
                  <a:latin typeface="Calibri" panose="020F0502020204030204" pitchFamily="34" charset="0"/>
                </a:rPr>
                <a:t>Slide credit: </a:t>
              </a:r>
              <a:r>
                <a:rPr lang="en-US" altLang="en-US" sz="1200" b="0">
                  <a:solidFill>
                    <a:schemeClr val="bg2"/>
                  </a:solidFill>
                  <a:latin typeface="Calibri" panose="020F0502020204030204" pitchFamily="34" charset="0"/>
                  <a:hlinkClick r:id="rId3"/>
                </a:rPr>
                <a:t>clinicaloptions.com</a:t>
              </a:r>
              <a:endParaRPr lang="en-US" altLang="en-US" sz="1200" b="0">
                <a:solidFill>
                  <a:schemeClr val="bg2"/>
                </a:solidFill>
                <a:latin typeface="Calibri" panose="020F0502020204030204" pitchFamily="34" charset="0"/>
              </a:endParaRPr>
            </a:p>
          </p:txBody>
        </p:sp>
      </p:grpSp>
    </p:spTree>
    <p:extLst>
      <p:ext uri="{BB962C8B-B14F-4D97-AF65-F5344CB8AC3E}">
        <p14:creationId xmlns:p14="http://schemas.microsoft.com/office/powerpoint/2010/main" val="1703908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5678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_Title, Text and Chart+logo">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5FB0C27F-8158-D95C-0270-6C5A18C09C1F}"/>
              </a:ext>
            </a:extLst>
          </p:cNvPr>
          <p:cNvGrpSpPr/>
          <p:nvPr userDrawn="1"/>
        </p:nvGrpSpPr>
        <p:grpSpPr>
          <a:xfrm>
            <a:off x="8869472" y="6298815"/>
            <a:ext cx="2877113" cy="394353"/>
            <a:chOff x="8869472" y="6298815"/>
            <a:chExt cx="2877113" cy="394353"/>
          </a:xfrm>
        </p:grpSpPr>
        <p:pic>
          <p:nvPicPr>
            <p:cNvPr id="6" name="Picture 5">
              <a:extLst>
                <a:ext uri="{FF2B5EF4-FFF2-40B4-BE49-F238E27FC236}">
                  <a16:creationId xmlns:a16="http://schemas.microsoft.com/office/drawing/2014/main" id="{E1715040-51BB-5EAD-7551-4E1CFE3430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7" name="Rectangle 6">
              <a:extLst>
                <a:ext uri="{FF2B5EF4-FFF2-40B4-BE49-F238E27FC236}">
                  <a16:creationId xmlns:a16="http://schemas.microsoft.com/office/drawing/2014/main" id="{C850B323-4A45-FF99-0514-1788CD0017E0}"/>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a:solidFill>
                    <a:srgbClr val="455560"/>
                  </a:solidFill>
                  <a:latin typeface="Calibri" panose="020F0502020204030204" pitchFamily="34" charset="0"/>
                </a:rPr>
                <a:t>Slide credit: </a:t>
              </a:r>
              <a:r>
                <a:rPr lang="en-US" altLang="en-US" sz="1200" b="0">
                  <a:solidFill>
                    <a:schemeClr val="bg2"/>
                  </a:solidFill>
                  <a:latin typeface="Calibri" panose="020F0502020204030204" pitchFamily="34" charset="0"/>
                  <a:hlinkClick r:id="rId3"/>
                </a:rPr>
                <a:t>clinicaloptions.com</a:t>
              </a:r>
              <a:endParaRPr lang="en-US" altLang="en-US" sz="1200" b="0">
                <a:solidFill>
                  <a:schemeClr val="bg2"/>
                </a:solidFill>
                <a:latin typeface="Calibri" panose="020F0502020204030204" pitchFamily="34" charset="0"/>
              </a:endParaRPr>
            </a:p>
          </p:txBody>
        </p:sp>
      </p:grpSp>
    </p:spTree>
    <p:extLst>
      <p:ext uri="{BB962C8B-B14F-4D97-AF65-F5344CB8AC3E}">
        <p14:creationId xmlns:p14="http://schemas.microsoft.com/office/powerpoint/2010/main" val="5085336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051478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1_Title Only+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p>
        </p:txBody>
      </p:sp>
      <p:grpSp>
        <p:nvGrpSpPr>
          <p:cNvPr id="3" name="Group 2">
            <a:extLst>
              <a:ext uri="{FF2B5EF4-FFF2-40B4-BE49-F238E27FC236}">
                <a16:creationId xmlns:a16="http://schemas.microsoft.com/office/drawing/2014/main" id="{71FCB4C5-8216-244E-3D93-41E212F40457}"/>
              </a:ext>
            </a:extLst>
          </p:cNvPr>
          <p:cNvGrpSpPr/>
          <p:nvPr userDrawn="1"/>
        </p:nvGrpSpPr>
        <p:grpSpPr>
          <a:xfrm>
            <a:off x="8869472" y="6298815"/>
            <a:ext cx="2877113" cy="394353"/>
            <a:chOff x="8869472" y="6298815"/>
            <a:chExt cx="2877113" cy="394353"/>
          </a:xfrm>
        </p:grpSpPr>
        <p:pic>
          <p:nvPicPr>
            <p:cNvPr id="4" name="Picture 3">
              <a:extLst>
                <a:ext uri="{FF2B5EF4-FFF2-40B4-BE49-F238E27FC236}">
                  <a16:creationId xmlns:a16="http://schemas.microsoft.com/office/drawing/2014/main" id="{7CB3AFF3-C9AF-6406-A52C-986F17667A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5" name="Rectangle 4">
              <a:extLst>
                <a:ext uri="{FF2B5EF4-FFF2-40B4-BE49-F238E27FC236}">
                  <a16:creationId xmlns:a16="http://schemas.microsoft.com/office/drawing/2014/main" id="{8BE472F0-4C6A-6FBF-3D23-4A0861C31415}"/>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a:solidFill>
                    <a:srgbClr val="455560"/>
                  </a:solidFill>
                  <a:latin typeface="Calibri" panose="020F0502020204030204" pitchFamily="34" charset="0"/>
                </a:rPr>
                <a:t>Slide credit: </a:t>
              </a:r>
              <a:r>
                <a:rPr lang="en-US" altLang="en-US" sz="1200" b="0">
                  <a:solidFill>
                    <a:schemeClr val="bg2"/>
                  </a:solidFill>
                  <a:latin typeface="Calibri" panose="020F0502020204030204" pitchFamily="34" charset="0"/>
                  <a:hlinkClick r:id="rId3"/>
                </a:rPr>
                <a:t>clinicaloptions.com</a:t>
              </a:r>
              <a:endParaRPr lang="en-US" altLang="en-US" sz="1200" b="0">
                <a:solidFill>
                  <a:schemeClr val="bg2"/>
                </a:solidFill>
                <a:latin typeface="Calibri" panose="020F0502020204030204" pitchFamily="34" charset="0"/>
              </a:endParaRPr>
            </a:p>
          </p:txBody>
        </p:sp>
      </p:grpSp>
    </p:spTree>
    <p:extLst>
      <p:ext uri="{BB962C8B-B14F-4D97-AF65-F5344CB8AC3E}">
        <p14:creationId xmlns:p14="http://schemas.microsoft.com/office/powerpoint/2010/main" val="37147096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99750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1_Blank+logo">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03A659D-6BF1-8E0D-2D7B-19BCEFEA43F4}"/>
              </a:ext>
            </a:extLst>
          </p:cNvPr>
          <p:cNvGrpSpPr/>
          <p:nvPr userDrawn="1"/>
        </p:nvGrpSpPr>
        <p:grpSpPr>
          <a:xfrm>
            <a:off x="8869472" y="6298815"/>
            <a:ext cx="2877113" cy="394353"/>
            <a:chOff x="8869472" y="6298815"/>
            <a:chExt cx="2877113" cy="394353"/>
          </a:xfrm>
        </p:grpSpPr>
        <p:pic>
          <p:nvPicPr>
            <p:cNvPr id="3" name="Picture 2">
              <a:extLst>
                <a:ext uri="{FF2B5EF4-FFF2-40B4-BE49-F238E27FC236}">
                  <a16:creationId xmlns:a16="http://schemas.microsoft.com/office/drawing/2014/main" id="{335B2744-BE30-7F59-641C-E8EE271BFE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4" name="Rectangle 3">
              <a:extLst>
                <a:ext uri="{FF2B5EF4-FFF2-40B4-BE49-F238E27FC236}">
                  <a16:creationId xmlns:a16="http://schemas.microsoft.com/office/drawing/2014/main" id="{E061F54A-476D-1E85-D460-3390FD497657}"/>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200" b="0">
                  <a:solidFill>
                    <a:srgbClr val="455560"/>
                  </a:solidFill>
                  <a:latin typeface="Calibri" panose="020F0502020204030204" pitchFamily="34" charset="0"/>
                </a:rPr>
                <a:t>Slide credit: </a:t>
              </a:r>
              <a:r>
                <a:rPr lang="en-US" altLang="en-US" sz="1200" b="0">
                  <a:solidFill>
                    <a:schemeClr val="bg2"/>
                  </a:solidFill>
                  <a:latin typeface="Calibri" panose="020F0502020204030204" pitchFamily="34" charset="0"/>
                  <a:hlinkClick r:id="rId3"/>
                </a:rPr>
                <a:t>clinicaloptions.com</a:t>
              </a:r>
              <a:endParaRPr lang="en-US" altLang="en-US" sz="1200" b="0">
                <a:solidFill>
                  <a:schemeClr val="bg2"/>
                </a:solidFill>
                <a:latin typeface="Calibri" panose="020F0502020204030204" pitchFamily="34" charset="0"/>
              </a:endParaRPr>
            </a:p>
          </p:txBody>
        </p:sp>
      </p:grpSp>
    </p:spTree>
    <p:extLst>
      <p:ext uri="{BB962C8B-B14F-4D97-AF65-F5344CB8AC3E}">
        <p14:creationId xmlns:p14="http://schemas.microsoft.com/office/powerpoint/2010/main" val="1458100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theme" Target="../theme/theme3.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theme" Target="../theme/theme4.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theme" Target="../theme/theme5.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theme" Target="../theme/theme6.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theme" Target="../theme/theme7.xml"/><Relationship Id="rId3" Type="http://schemas.openxmlformats.org/officeDocument/2006/relationships/slideLayout" Target="../slideLayouts/slideLayout104.xml"/><Relationship Id="rId21" Type="http://schemas.openxmlformats.org/officeDocument/2006/relationships/slideLayout" Target="../slideLayouts/slideLayout122.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ECF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912286" y="227013"/>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028" name="Rectangle 2"/>
          <p:cNvSpPr>
            <a:spLocks noGrp="1" noChangeArrowheads="1"/>
          </p:cNvSpPr>
          <p:nvPr>
            <p:ph type="body" idx="1"/>
          </p:nvPr>
        </p:nvSpPr>
        <p:spPr bwMode="auto">
          <a:xfrm>
            <a:off x="912286" y="1416053"/>
            <a:ext cx="10358967" cy="479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descr="A close up of a sign&#10;&#10;Description automatically generated">
            <a:extLst>
              <a:ext uri="{FF2B5EF4-FFF2-40B4-BE49-F238E27FC236}">
                <a16:creationId xmlns:a16="http://schemas.microsoft.com/office/drawing/2014/main" id="{B4CCBE2E-CAAE-B74A-AD06-6C8F94F20E4C}"/>
              </a:ext>
            </a:extLst>
          </p:cNvPr>
          <p:cNvPicPr>
            <a:picLocks noChangeAspect="1"/>
          </p:cNvPicPr>
          <p:nvPr userDrawn="1"/>
        </p:nvPicPr>
        <p:blipFill>
          <a:blip r:embed="rId19">
            <a:alphaModFix amt="60000"/>
            <a:extLst>
              <a:ext uri="{28A0092B-C50C-407E-A947-70E740481C1C}">
                <a14:useLocalDpi xmlns:a14="http://schemas.microsoft.com/office/drawing/2010/main" val="0"/>
              </a:ext>
            </a:extLst>
          </a:blip>
          <a:stretch>
            <a:fillRect/>
          </a:stretch>
        </p:blipFill>
        <p:spPr>
          <a:xfrm>
            <a:off x="11365992" y="6156880"/>
            <a:ext cx="650240" cy="548640"/>
          </a:xfrm>
          <a:prstGeom prst="rect">
            <a:avLst/>
          </a:prstGeom>
        </p:spPr>
      </p:pic>
    </p:spTree>
    <p:extLst>
      <p:ext uri="{BB962C8B-B14F-4D97-AF65-F5344CB8AC3E}">
        <p14:creationId xmlns:p14="http://schemas.microsoft.com/office/powerpoint/2010/main" val="717879582"/>
      </p:ext>
    </p:extLst>
  </p:cSld>
  <p:clrMap bg1="lt1" tx1="dk1" bg2="lt2" tx2="dk2" accent1="accent1" accent2="accent2" accent3="accent3" accent4="accent4" accent5="accent5" accent6="accent6" hlink="hlink" folHlink="folHlink"/>
  <p:sldLayoutIdLst>
    <p:sldLayoutId id="2147485144" r:id="rId1"/>
    <p:sldLayoutId id="2147485145" r:id="rId2"/>
    <p:sldLayoutId id="2147485146" r:id="rId3"/>
    <p:sldLayoutId id="2147485147" r:id="rId4"/>
    <p:sldLayoutId id="2147485148" r:id="rId5"/>
    <p:sldLayoutId id="2147485149" r:id="rId6"/>
    <p:sldLayoutId id="2147485150" r:id="rId7"/>
    <p:sldLayoutId id="2147485151" r:id="rId8"/>
    <p:sldLayoutId id="2147485152" r:id="rId9"/>
    <p:sldLayoutId id="2147485153" r:id="rId10"/>
    <p:sldLayoutId id="2147485154" r:id="rId11"/>
    <p:sldLayoutId id="2147485155" r:id="rId12"/>
    <p:sldLayoutId id="2147485156" r:id="rId13"/>
    <p:sldLayoutId id="2147485157" r:id="rId14"/>
    <p:sldLayoutId id="2147485158" r:id="rId15"/>
    <p:sldLayoutId id="2147485159" r:id="rId16"/>
    <p:sldLayoutId id="2147485160" r:id="rId17"/>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2ECF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912286" y="227013"/>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028" name="Rectangle 2"/>
          <p:cNvSpPr>
            <a:spLocks noGrp="1" noChangeArrowheads="1"/>
          </p:cNvSpPr>
          <p:nvPr>
            <p:ph type="body" idx="1"/>
          </p:nvPr>
        </p:nvSpPr>
        <p:spPr bwMode="auto">
          <a:xfrm>
            <a:off x="912286" y="1416053"/>
            <a:ext cx="10358967" cy="479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5" name="Picture 4">
            <a:extLst>
              <a:ext uri="{FF2B5EF4-FFF2-40B4-BE49-F238E27FC236}">
                <a16:creationId xmlns:a16="http://schemas.microsoft.com/office/drawing/2014/main" id="{919556B3-89A1-A44F-B845-0089CD720DE3}"/>
              </a:ext>
            </a:extLst>
          </p:cNvPr>
          <p:cNvPicPr>
            <a:picLocks noChangeAspect="1"/>
          </p:cNvPicPr>
          <p:nvPr userDrawn="1"/>
        </p:nvPicPr>
        <p:blipFill>
          <a:blip r:embed="rId27"/>
          <a:srcRect/>
          <a:stretch/>
        </p:blipFill>
        <p:spPr>
          <a:xfrm>
            <a:off x="9785479" y="6134301"/>
            <a:ext cx="2389449" cy="563910"/>
          </a:xfrm>
          <a:prstGeom prst="rect">
            <a:avLst/>
          </a:prstGeom>
          <a:effectLst>
            <a:outerShdw blurRad="50800" dist="63500" dir="5400000" algn="t" rotWithShape="0">
              <a:srgbClr val="D0D8E1"/>
            </a:outerShdw>
          </a:effectLst>
        </p:spPr>
      </p:pic>
    </p:spTree>
    <p:extLst>
      <p:ext uri="{BB962C8B-B14F-4D97-AF65-F5344CB8AC3E}">
        <p14:creationId xmlns:p14="http://schemas.microsoft.com/office/powerpoint/2010/main" val="3040416311"/>
      </p:ext>
    </p:extLst>
  </p:cSld>
  <p:clrMap bg1="lt1" tx1="dk1" bg2="lt2" tx2="dk2" accent1="accent1" accent2="accent2" accent3="accent3" accent4="accent4" accent5="accent5" accent6="accent6" hlink="hlink" folHlink="folHlink"/>
  <p:sldLayoutIdLst>
    <p:sldLayoutId id="2147485435" r:id="rId1"/>
    <p:sldLayoutId id="2147485436" r:id="rId2"/>
    <p:sldLayoutId id="2147485437" r:id="rId3"/>
    <p:sldLayoutId id="2147485438" r:id="rId4"/>
    <p:sldLayoutId id="2147485439" r:id="rId5"/>
    <p:sldLayoutId id="2147485440" r:id="rId6"/>
    <p:sldLayoutId id="2147485441" r:id="rId7"/>
    <p:sldLayoutId id="2147485442" r:id="rId8"/>
    <p:sldLayoutId id="2147485443" r:id="rId9"/>
    <p:sldLayoutId id="2147485444" r:id="rId10"/>
    <p:sldLayoutId id="2147485445" r:id="rId11"/>
    <p:sldLayoutId id="2147485446" r:id="rId12"/>
    <p:sldLayoutId id="2147485447" r:id="rId13"/>
    <p:sldLayoutId id="2147485448" r:id="rId14"/>
    <p:sldLayoutId id="2147485449" r:id="rId15"/>
    <p:sldLayoutId id="2147485450" r:id="rId16"/>
    <p:sldLayoutId id="2147485451" r:id="rId17"/>
    <p:sldLayoutId id="2147485452" r:id="rId18"/>
    <p:sldLayoutId id="2147485453" r:id="rId19"/>
    <p:sldLayoutId id="2147485454" r:id="rId20"/>
    <p:sldLayoutId id="2147485455" r:id="rId21"/>
    <p:sldLayoutId id="2147485456" r:id="rId22"/>
    <p:sldLayoutId id="2147485457" r:id="rId23"/>
    <p:sldLayoutId id="2147485458" r:id="rId24"/>
    <p:sldLayoutId id="2147485459" r:id="rId25"/>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CF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912286" y="227013"/>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028" name="Rectangle 2"/>
          <p:cNvSpPr>
            <a:spLocks noGrp="1" noChangeArrowheads="1"/>
          </p:cNvSpPr>
          <p:nvPr>
            <p:ph type="body" idx="1"/>
          </p:nvPr>
        </p:nvSpPr>
        <p:spPr bwMode="auto">
          <a:xfrm>
            <a:off x="912286" y="1416053"/>
            <a:ext cx="10358967" cy="479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72456377"/>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18" r:id="rId5"/>
    <p:sldLayoutId id="2147485519" r:id="rId6"/>
    <p:sldLayoutId id="2147485520" r:id="rId7"/>
    <p:sldLayoutId id="2147485521" r:id="rId8"/>
    <p:sldLayoutId id="2147485522" r:id="rId9"/>
    <p:sldLayoutId id="2147485523" r:id="rId10"/>
    <p:sldLayoutId id="2147485524" r:id="rId11"/>
    <p:sldLayoutId id="2147485525" r:id="rId12"/>
    <p:sldLayoutId id="2147485526" r:id="rId13"/>
    <p:sldLayoutId id="2147485527" r:id="rId14"/>
    <p:sldLayoutId id="2147485528" r:id="rId15"/>
    <p:sldLayoutId id="2147485529" r:id="rId16"/>
    <p:sldLayoutId id="2147485530" r:id="rId17"/>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104" y="384048"/>
            <a:ext cx="11365992" cy="868680"/>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451104" y="1609344"/>
            <a:ext cx="11365992" cy="4498848"/>
          </a:xfrm>
          <a:prstGeom prst="rect">
            <a:avLst/>
          </a:prstGeom>
        </p:spPr>
        <p:txBody>
          <a:bodyPr vert="horz" lIns="91440" tIns="45720" rIns="91440" bIns="45720" rtlCol="0">
            <a:normAutofit/>
          </a:body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1727373600"/>
      </p:ext>
    </p:extLst>
  </p:cSld>
  <p:clrMap bg1="lt1" tx1="dk1" bg2="lt2" tx2="dk2" accent1="accent1" accent2="accent2" accent3="accent3" accent4="accent4" accent5="accent5" accent6="accent6" hlink="hlink" folHlink="folHlink"/>
  <p:sldLayoutIdLst>
    <p:sldLayoutId id="2147485588" r:id="rId1"/>
    <p:sldLayoutId id="2147485589" r:id="rId2"/>
    <p:sldLayoutId id="2147485590" r:id="rId3"/>
    <p:sldLayoutId id="2147485591" r:id="rId4"/>
    <p:sldLayoutId id="2147485592" r:id="rId5"/>
    <p:sldLayoutId id="2147485593" r:id="rId6"/>
    <p:sldLayoutId id="2147485594" r:id="rId7"/>
    <p:sldLayoutId id="2147485595" r:id="rId8"/>
    <p:sldLayoutId id="2147485596" r:id="rId9"/>
    <p:sldLayoutId id="2147485598" r:id="rId10"/>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332"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457200" indent="-457200" algn="l" defTabSz="914332"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226997" indent="-226997" algn="l" defTabSz="914332" rtl="0" eaLnBrk="1" latinLnBrk="0" hangingPunct="1">
        <a:lnSpc>
          <a:spcPct val="90000"/>
        </a:lnSpc>
        <a:spcBef>
          <a:spcPts val="500"/>
        </a:spcBef>
        <a:buClr>
          <a:schemeClr val="accent6"/>
        </a:buClr>
        <a:buFont typeface="Arial" panose="020B0604020202020204" pitchFamily="34" charset="0"/>
        <a:buChar char="•"/>
        <a:defRPr sz="2800" kern="1200">
          <a:solidFill>
            <a:schemeClr val="tx1"/>
          </a:solidFill>
          <a:latin typeface="+mn-lt"/>
          <a:ea typeface="+mn-ea"/>
          <a:cs typeface="+mn-cs"/>
        </a:defRPr>
      </a:lvl2pPr>
      <a:lvl3pPr marL="795468" indent="-339701" algn="l" defTabSz="914332" rtl="0" eaLnBrk="1" latinLnBrk="0" hangingPunct="1">
        <a:lnSpc>
          <a:spcPct val="90000"/>
        </a:lnSpc>
        <a:spcBef>
          <a:spcPts val="500"/>
        </a:spcBef>
        <a:buClrTx/>
        <a:buFont typeface="Arial" panose="020B0604020202020204" pitchFamily="34" charset="0"/>
        <a:buChar char="–"/>
        <a:defRPr sz="2400" kern="1200">
          <a:solidFill>
            <a:schemeClr val="tx1"/>
          </a:solidFill>
          <a:latin typeface="+mn-lt"/>
          <a:ea typeface="+mn-ea"/>
          <a:cs typeface="+mn-cs"/>
        </a:defRPr>
      </a:lvl3pPr>
      <a:lvl4pPr marL="1258795" indent="-231758" algn="l" defTabSz="914332" rtl="0" eaLnBrk="1" latinLnBrk="0" hangingPunct="1">
        <a:lnSpc>
          <a:spcPct val="90000"/>
        </a:lnSpc>
        <a:spcBef>
          <a:spcPts val="500"/>
        </a:spcBef>
        <a:buClrTx/>
        <a:buFont typeface="Wingdings" panose="05000000000000000000" pitchFamily="2" charset="2"/>
        <a:buChar char="§"/>
        <a:defRPr sz="2000" kern="1200">
          <a:solidFill>
            <a:schemeClr val="tx1"/>
          </a:solidFill>
          <a:latin typeface="+mn-lt"/>
          <a:ea typeface="+mn-ea"/>
          <a:cs typeface="+mn-cs"/>
        </a:defRPr>
      </a:lvl4pPr>
      <a:lvl5pPr marL="1709800" indent="-231758" algn="l" defTabSz="914332" rtl="0" eaLnBrk="1" latinLnBrk="0" hangingPunct="1">
        <a:lnSpc>
          <a:spcPct val="90000"/>
        </a:lnSpc>
        <a:spcBef>
          <a:spcPts val="500"/>
        </a:spcBef>
        <a:buClrTx/>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ClrTx/>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F7CC1E-0BE1-C546-8114-02B82453F7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C179913-327E-764F-83B5-9E701DB9A1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990665A-F022-E141-84BA-6D5E10F159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39F40B6-9EFA-8A48-90B2-86EA54FF9BE5}" type="datetimeFigureOut">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11/10/25</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6A8AC2CB-42FC-784B-B93B-571AF038A8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388DC125-8852-C449-ABE2-40019F6B9A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576C5-C55F-5149-B772-76CDDC568D0D}"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23830957"/>
      </p:ext>
    </p:extLst>
  </p:cSld>
  <p:clrMap bg1="lt1" tx1="dk1" bg2="lt2" tx2="dk2" accent1="accent1" accent2="accent2" accent3="accent3" accent4="accent4" accent5="accent5" accent6="accent6" hlink="hlink" folHlink="folHlink"/>
  <p:sldLayoutIdLst>
    <p:sldLayoutId id="2147485600" r:id="rId1"/>
    <p:sldLayoutId id="2147485601" r:id="rId2"/>
    <p:sldLayoutId id="2147485602" r:id="rId3"/>
    <p:sldLayoutId id="2147485603" r:id="rId4"/>
    <p:sldLayoutId id="2147485604" r:id="rId5"/>
    <p:sldLayoutId id="2147485605" r:id="rId6"/>
    <p:sldLayoutId id="2147485606" r:id="rId7"/>
    <p:sldLayoutId id="2147485607" r:id="rId8"/>
    <p:sldLayoutId id="2147485608" r:id="rId9"/>
    <p:sldLayoutId id="2147485609" r:id="rId10"/>
    <p:sldLayoutId id="2147485610" r:id="rId11"/>
    <p:sldLayoutId id="2147485611" r:id="rId12"/>
    <p:sldLayoutId id="2147485612" r:id="rId13"/>
    <p:sldLayoutId id="2147485613" r:id="rId14"/>
    <p:sldLayoutId id="2147485614" r:id="rId15"/>
    <p:sldLayoutId id="2147485615" r:id="rId16"/>
    <p:sldLayoutId id="2147485616" r:id="rId17"/>
    <p:sldLayoutId id="2147485617" r:id="rId18"/>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b="1" kern="1200">
          <a:solidFill>
            <a:srgbClr val="00457C"/>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457C"/>
        </a:buClr>
        <a:buFont typeface="Wingdings" charset="2"/>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0457C"/>
        </a:buClr>
        <a:buFont typeface="Wingdings" charset="2"/>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0457C"/>
        </a:buClr>
        <a:buFont typeface="Wingdings" charset="2"/>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0457C"/>
        </a:buClr>
        <a:buFont typeface="Wingdings" charset="2"/>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0457C"/>
        </a:buClr>
        <a:buFont typeface="Wingdings" charset="2"/>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854977"/>
      </p:ext>
    </p:extLst>
  </p:cSld>
  <p:clrMap bg1="dk2" tx1="lt1" bg2="dk1" tx2="lt2" accent1="accent1" accent2="accent2" accent3="accent3" accent4="accent4" accent5="accent5" accent6="accent6" hlink="hlink" folHlink="folHlink"/>
  <p:sldLayoutIdLst>
    <p:sldLayoutId id="2147485644" r:id="rId1"/>
    <p:sldLayoutId id="2147485645" r:id="rId2"/>
    <p:sldLayoutId id="2147485646" r:id="rId3"/>
    <p:sldLayoutId id="2147485647" r:id="rId4"/>
    <p:sldLayoutId id="2147485648" r:id="rId5"/>
    <p:sldLayoutId id="2147485649" r:id="rId6"/>
    <p:sldLayoutId id="2147485650" r:id="rId7"/>
    <p:sldLayoutId id="2147485651" r:id="rId8"/>
    <p:sldLayoutId id="2147485652" r:id="rId9"/>
    <p:sldLayoutId id="2147485653" r:id="rId10"/>
    <p:sldLayoutId id="2147485654" r:id="rId11"/>
    <p:sldLayoutId id="2147485655" r:id="rId12"/>
    <p:sldLayoutId id="2147485656" r:id="rId13"/>
    <p:sldLayoutId id="2147485657" r:id="rId14"/>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F26B43"/>
          </p15:clr>
        </p15:guide>
        <p15:guide id="2" pos="452">
          <p15:clr>
            <a:srgbClr val="F26B43"/>
          </p15:clr>
        </p15:guide>
        <p15:guide id="3" orient="horz" pos="1008">
          <p15:clr>
            <a:srgbClr val="F26B43"/>
          </p15:clr>
        </p15:guide>
        <p15:guide id="4" orient="horz" pos="4128">
          <p15:clr>
            <a:srgbClr val="F26B43"/>
          </p15:clr>
        </p15:guide>
        <p15:guide id="5" orient="horz" pos="3888">
          <p15:clr>
            <a:srgbClr val="F26B43"/>
          </p15:clr>
        </p15:guide>
        <p15:guide id="6" orient="horz" pos="4032">
          <p15:clr>
            <a:srgbClr val="F26B43"/>
          </p15:clr>
        </p15:guide>
        <p15:guide id="7" pos="312">
          <p15:clr>
            <a:srgbClr val="F26B43"/>
          </p15:clr>
        </p15:guide>
        <p15:guide id="8" pos="7248">
          <p15:clr>
            <a:srgbClr val="F26B43"/>
          </p15:clr>
        </p15:guide>
        <p15:guide id="9" pos="741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2ECF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912286" y="227013"/>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028" name="Rectangle 2"/>
          <p:cNvSpPr>
            <a:spLocks noGrp="1" noChangeArrowheads="1"/>
          </p:cNvSpPr>
          <p:nvPr>
            <p:ph type="body" idx="1"/>
          </p:nvPr>
        </p:nvSpPr>
        <p:spPr bwMode="auto">
          <a:xfrm>
            <a:off x="912286" y="1416053"/>
            <a:ext cx="10358967" cy="479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5" name="Picture 4">
            <a:extLst>
              <a:ext uri="{FF2B5EF4-FFF2-40B4-BE49-F238E27FC236}">
                <a16:creationId xmlns:a16="http://schemas.microsoft.com/office/drawing/2014/main" id="{919556B3-89A1-A44F-B845-0089CD720DE3}"/>
              </a:ext>
            </a:extLst>
          </p:cNvPr>
          <p:cNvPicPr>
            <a:picLocks noChangeAspect="1"/>
          </p:cNvPicPr>
          <p:nvPr userDrawn="1"/>
        </p:nvPicPr>
        <p:blipFill>
          <a:blip r:embed="rId27">
            <a:extLst>
              <a:ext uri="{28A0092B-C50C-407E-A947-70E740481C1C}">
                <a14:useLocalDpi xmlns:a14="http://schemas.microsoft.com/office/drawing/2010/main" val="0"/>
              </a:ext>
            </a:extLst>
          </a:blip>
          <a:srcRect/>
          <a:stretch/>
        </p:blipFill>
        <p:spPr>
          <a:xfrm>
            <a:off x="9785479" y="6137487"/>
            <a:ext cx="2389449" cy="557538"/>
          </a:xfrm>
          <a:prstGeom prst="rect">
            <a:avLst/>
          </a:prstGeom>
          <a:effectLst>
            <a:outerShdw blurRad="50800" dist="63500" dir="5400000" algn="t" rotWithShape="0">
              <a:srgbClr val="D0D8E1"/>
            </a:outerShdw>
          </a:effectLst>
        </p:spPr>
      </p:pic>
    </p:spTree>
    <p:extLst>
      <p:ext uri="{BB962C8B-B14F-4D97-AF65-F5344CB8AC3E}">
        <p14:creationId xmlns:p14="http://schemas.microsoft.com/office/powerpoint/2010/main" val="702682116"/>
      </p:ext>
    </p:extLst>
  </p:cSld>
  <p:clrMap bg1="lt1" tx1="dk1" bg2="lt2" tx2="dk2" accent1="accent1" accent2="accent2" accent3="accent3" accent4="accent4" accent5="accent5" accent6="accent6" hlink="hlink" folHlink="folHlink"/>
  <p:sldLayoutIdLst>
    <p:sldLayoutId id="2147485689" r:id="rId1"/>
    <p:sldLayoutId id="2147485690" r:id="rId2"/>
    <p:sldLayoutId id="2147485691" r:id="rId3"/>
    <p:sldLayoutId id="2147485692" r:id="rId4"/>
    <p:sldLayoutId id="2147485693" r:id="rId5"/>
    <p:sldLayoutId id="2147485694" r:id="rId6"/>
    <p:sldLayoutId id="2147485695" r:id="rId7"/>
    <p:sldLayoutId id="2147485696" r:id="rId8"/>
    <p:sldLayoutId id="2147485697" r:id="rId9"/>
    <p:sldLayoutId id="2147485698" r:id="rId10"/>
    <p:sldLayoutId id="2147485699" r:id="rId11"/>
    <p:sldLayoutId id="2147485700" r:id="rId12"/>
    <p:sldLayoutId id="2147485701" r:id="rId13"/>
    <p:sldLayoutId id="2147485702" r:id="rId14"/>
    <p:sldLayoutId id="2147485703" r:id="rId15"/>
    <p:sldLayoutId id="2147485704" r:id="rId16"/>
    <p:sldLayoutId id="2147485705" r:id="rId17"/>
    <p:sldLayoutId id="2147485706" r:id="rId18"/>
    <p:sldLayoutId id="2147485707" r:id="rId19"/>
    <p:sldLayoutId id="2147485708" r:id="rId20"/>
    <p:sldLayoutId id="2147485709" r:id="rId21"/>
    <p:sldLayoutId id="2147485710" r:id="rId22"/>
    <p:sldLayoutId id="2147485711" r:id="rId23"/>
    <p:sldLayoutId id="2147485712" r:id="rId24"/>
    <p:sldLayoutId id="2147485713" r:id="rId25"/>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A74FE-0889-4804-B115-A7D7B110065C}"/>
            </a:ext>
          </a:extLst>
        </p:cNvPr>
        <p:cNvGrpSpPr/>
        <p:nvPr/>
      </p:nvGrpSpPr>
      <p:grpSpPr>
        <a:xfrm>
          <a:off x="0" y="0"/>
          <a:ext cx="0" cy="0"/>
          <a:chOff x="0" y="0"/>
          <a:chExt cx="0" cy="0"/>
        </a:xfrm>
      </p:grpSpPr>
      <p:sp>
        <p:nvSpPr>
          <p:cNvPr id="10" name="Rectangle 4">
            <a:extLst>
              <a:ext uri="{FF2B5EF4-FFF2-40B4-BE49-F238E27FC236}">
                <a16:creationId xmlns:a16="http://schemas.microsoft.com/office/drawing/2014/main" id="{C8C28DEF-B0B9-E2A0-DB6C-787DE44E4409}"/>
              </a:ext>
            </a:extLst>
          </p:cNvPr>
          <p:cNvSpPr>
            <a:spLocks noGrp="1" noChangeArrowheads="1"/>
          </p:cNvSpPr>
          <p:nvPr>
            <p:ph type="title"/>
          </p:nvPr>
        </p:nvSpPr>
        <p:spPr>
          <a:xfrm>
            <a:off x="-26623" y="2857500"/>
            <a:ext cx="12192000" cy="1143000"/>
          </a:xfrm>
        </p:spPr>
        <p:txBody>
          <a:bodyPr wrap="square" anchor="ctr">
            <a:noAutofit/>
          </a:bodyPr>
          <a:lstStyle/>
          <a:p>
            <a:r>
              <a:rPr lang="en-US" sz="4400" dirty="0"/>
              <a:t>Investigator Commentary:</a:t>
            </a:r>
            <a:br>
              <a:rPr lang="en-US" sz="4400" dirty="0"/>
            </a:br>
            <a:r>
              <a:rPr lang="en-US" sz="4400" dirty="0"/>
              <a:t>What I Tell My Patients with Relapsed </a:t>
            </a:r>
            <a:br>
              <a:rPr lang="en-US" sz="4400" dirty="0"/>
            </a:br>
            <a:r>
              <a:rPr lang="en-US" sz="4400" dirty="0"/>
              <a:t>Non-Hodgkin Lymphoma Who Are </a:t>
            </a:r>
            <a:br>
              <a:rPr lang="en-US" sz="4400" dirty="0"/>
            </a:br>
            <a:r>
              <a:rPr lang="en-US" sz="4400" dirty="0"/>
              <a:t>Being Considered for CAR T-Cell Therapy</a:t>
            </a:r>
          </a:p>
        </p:txBody>
      </p:sp>
    </p:spTree>
    <p:custDataLst>
      <p:tags r:id="rId1"/>
    </p:custDataLst>
    <p:extLst>
      <p:ext uri="{BB962C8B-B14F-4D97-AF65-F5344CB8AC3E}">
        <p14:creationId xmlns:p14="http://schemas.microsoft.com/office/powerpoint/2010/main" val="31950850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B3ADD-9383-D8E9-46E6-91468883C8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B4292A-48AE-A743-3459-A289CB48AA86}"/>
              </a:ext>
            </a:extLst>
          </p:cNvPr>
          <p:cNvSpPr>
            <a:spLocks noGrp="1"/>
          </p:cNvSpPr>
          <p:nvPr>
            <p:ph type="title"/>
          </p:nvPr>
        </p:nvSpPr>
        <p:spPr>
          <a:xfrm>
            <a:off x="912286" y="71434"/>
            <a:ext cx="10358967" cy="1143000"/>
          </a:xfrm>
        </p:spPr>
        <p:txBody>
          <a:bodyPr/>
          <a:lstStyle/>
          <a:p>
            <a:pPr algn="l"/>
            <a:r>
              <a:rPr lang="en-US" dirty="0"/>
              <a:t>What I say to a patient with multiple treatment-relapsed mantle cell lymphoma (MCL) who is going to receive CAR T-cell therapy: </a:t>
            </a:r>
          </a:p>
        </p:txBody>
      </p:sp>
      <p:sp>
        <p:nvSpPr>
          <p:cNvPr id="3" name="Content Placeholder 2">
            <a:extLst>
              <a:ext uri="{FF2B5EF4-FFF2-40B4-BE49-F238E27FC236}">
                <a16:creationId xmlns:a16="http://schemas.microsoft.com/office/drawing/2014/main" id="{3191C824-A021-A9F7-08B6-6D0276604DE2}"/>
              </a:ext>
            </a:extLst>
          </p:cNvPr>
          <p:cNvSpPr>
            <a:spLocks noGrp="1"/>
          </p:cNvSpPr>
          <p:nvPr>
            <p:ph idx="1"/>
          </p:nvPr>
        </p:nvSpPr>
        <p:spPr>
          <a:xfrm>
            <a:off x="1157053" y="1340768"/>
            <a:ext cx="9979508" cy="4799013"/>
          </a:xfrm>
        </p:spPr>
        <p:txBody>
          <a:bodyPr/>
          <a:lstStyle/>
          <a:p>
            <a:pPr marL="98425" indent="0">
              <a:lnSpc>
                <a:spcPct val="100000"/>
              </a:lnSpc>
              <a:spcBef>
                <a:spcPts val="1200"/>
              </a:spcBef>
              <a:spcAft>
                <a:spcPts val="0"/>
              </a:spcAft>
              <a:buNone/>
            </a:pPr>
            <a:r>
              <a:rPr lang="en-US" sz="1800" dirty="0"/>
              <a:t>Dr Lunning</a:t>
            </a:r>
          </a:p>
          <a:p>
            <a:pPr marL="98425" indent="0">
              <a:lnSpc>
                <a:spcPct val="100000"/>
              </a:lnSpc>
              <a:spcBef>
                <a:spcPts val="0"/>
              </a:spcBef>
              <a:spcAft>
                <a:spcPts val="600"/>
              </a:spcAft>
              <a:buNone/>
            </a:pPr>
            <a:r>
              <a:rPr lang="en-US" sz="1800" b="0" dirty="0"/>
              <a:t>You have had had multiple relapses of your mantle cell lymphoma. You have had more than several years from BR exposure and recently have experienced disease </a:t>
            </a:r>
            <a:r>
              <a:rPr lang="en-US" sz="1800" b="0" dirty="0" err="1"/>
              <a:t>progession</a:t>
            </a:r>
            <a:r>
              <a:rPr lang="en-US" sz="1800" b="0" dirty="0"/>
              <a:t> while on a covalent BTK inhibitor. Given the refractory nature and symptomatic progression on the </a:t>
            </a:r>
            <a:r>
              <a:rPr lang="en-US" sz="1800" b="0" dirty="0" err="1"/>
              <a:t>cBTK</a:t>
            </a:r>
            <a:r>
              <a:rPr lang="en-US" sz="1800" b="0" dirty="0"/>
              <a:t> inhibitor, I would consider bridging with a non-covalent BTK inhibitor. At the same time, as we proceed towards CAR T-cell therapy, in situations where there has been progression on </a:t>
            </a:r>
            <a:r>
              <a:rPr lang="en-US" sz="1800" b="0" dirty="0" err="1"/>
              <a:t>cBTK</a:t>
            </a:r>
            <a:r>
              <a:rPr lang="en-US" sz="1800" b="0" dirty="0"/>
              <a:t> with cessation, I have experienced rapid progression when coming off all treatment. Furthermore, in this situation, I would expect the durability of a non-covalent BTK inhibitor to be relatively short. Therefore, I feel it's reasonable to use it as pre- and post-apheresis bridging therapy to avoid rapid progression with hope to decrease disease burden, which may help the CAR-T efficacy and </a:t>
            </a:r>
            <a:r>
              <a:rPr lang="en-US" sz="1800" b="0" dirty="0" err="1"/>
              <a:t>mitigage</a:t>
            </a:r>
            <a:r>
              <a:rPr lang="en-US" sz="1800" b="0" dirty="0"/>
              <a:t> risk of high-grade toxicities.</a:t>
            </a:r>
          </a:p>
          <a:p>
            <a:pPr marL="98425" indent="0">
              <a:lnSpc>
                <a:spcPct val="100000"/>
              </a:lnSpc>
              <a:spcBef>
                <a:spcPts val="0"/>
              </a:spcBef>
              <a:spcAft>
                <a:spcPts val="600"/>
              </a:spcAft>
              <a:buNone/>
            </a:pPr>
            <a:r>
              <a:rPr lang="en-US" sz="1800" b="0" dirty="0"/>
              <a:t>We have two CAR T-cell therapies that are available. In this situation, considering the activity of both in mantle cell lymphoma post-BTK exposure, I would prefer Liso-cel over </a:t>
            </a:r>
            <a:r>
              <a:rPr lang="en-US" sz="1800" b="0" dirty="0" err="1"/>
              <a:t>Brexu</a:t>
            </a:r>
            <a:r>
              <a:rPr lang="en-US" sz="1800" b="0" dirty="0"/>
              <a:t>-cel due to its safety profile, noting the differences in these single-arm trials. Neither of these CAR T cells has ever been compared head-to-head.</a:t>
            </a:r>
          </a:p>
          <a:p>
            <a:pPr marL="98425" indent="0">
              <a:lnSpc>
                <a:spcPct val="100000"/>
              </a:lnSpc>
              <a:spcBef>
                <a:spcPts val="0"/>
              </a:spcBef>
              <a:spcAft>
                <a:spcPts val="0"/>
              </a:spcAft>
              <a:buNone/>
            </a:pPr>
            <a:endParaRPr lang="en-US" sz="1800" b="0" dirty="0"/>
          </a:p>
        </p:txBody>
      </p:sp>
      <p:pic>
        <p:nvPicPr>
          <p:cNvPr id="4" name="Picture 3">
            <a:extLst>
              <a:ext uri="{FF2B5EF4-FFF2-40B4-BE49-F238E27FC236}">
                <a16:creationId xmlns:a16="http://schemas.microsoft.com/office/drawing/2014/main" id="{FCF6D244-8E9E-BC4F-BE62-4891A3C93A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412776"/>
            <a:ext cx="912282" cy="912282"/>
          </a:xfrm>
          <a:prstGeom prst="rect">
            <a:avLst/>
          </a:prstGeom>
        </p:spPr>
      </p:pic>
    </p:spTree>
    <p:extLst>
      <p:ext uri="{BB962C8B-B14F-4D97-AF65-F5344CB8AC3E}">
        <p14:creationId xmlns:p14="http://schemas.microsoft.com/office/powerpoint/2010/main" val="40403413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CDFFC-416E-5925-B0EE-4FBF6E00699C}"/>
              </a:ext>
            </a:extLst>
          </p:cNvPr>
          <p:cNvSpPr>
            <a:spLocks noGrp="1"/>
          </p:cNvSpPr>
          <p:nvPr>
            <p:ph type="title"/>
          </p:nvPr>
        </p:nvSpPr>
        <p:spPr>
          <a:xfrm>
            <a:off x="912286" y="71434"/>
            <a:ext cx="10358967" cy="1143000"/>
          </a:xfrm>
        </p:spPr>
        <p:txBody>
          <a:bodyPr/>
          <a:lstStyle/>
          <a:p>
            <a:pPr algn="l"/>
            <a:r>
              <a:rPr lang="en-US" dirty="0"/>
              <a:t>How do you explain the approved CAR T-cell products and the similarities and differences between them?</a:t>
            </a:r>
          </a:p>
        </p:txBody>
      </p:sp>
      <p:sp>
        <p:nvSpPr>
          <p:cNvPr id="3" name="Content Placeholder 2">
            <a:extLst>
              <a:ext uri="{FF2B5EF4-FFF2-40B4-BE49-F238E27FC236}">
                <a16:creationId xmlns:a16="http://schemas.microsoft.com/office/drawing/2014/main" id="{E3D9C7AB-9489-56ED-50D0-9247438FB51A}"/>
              </a:ext>
            </a:extLst>
          </p:cNvPr>
          <p:cNvSpPr>
            <a:spLocks noGrp="1"/>
          </p:cNvSpPr>
          <p:nvPr>
            <p:ph idx="1"/>
          </p:nvPr>
        </p:nvSpPr>
        <p:spPr>
          <a:xfrm>
            <a:off x="1157052" y="1340768"/>
            <a:ext cx="10358967" cy="4799013"/>
          </a:xfrm>
        </p:spPr>
        <p:txBody>
          <a:bodyPr/>
          <a:lstStyle/>
          <a:p>
            <a:pPr marL="98425" indent="0">
              <a:lnSpc>
                <a:spcPct val="100000"/>
              </a:lnSpc>
              <a:spcBef>
                <a:spcPts val="0"/>
              </a:spcBef>
              <a:spcAft>
                <a:spcPts val="0"/>
              </a:spcAft>
              <a:buNone/>
            </a:pPr>
            <a:r>
              <a:rPr lang="en-US" sz="1800" dirty="0"/>
              <a:t>Dr Abramson</a:t>
            </a:r>
          </a:p>
          <a:p>
            <a:pPr marL="98425" indent="0">
              <a:lnSpc>
                <a:spcPct val="100000"/>
              </a:lnSpc>
              <a:spcBef>
                <a:spcPts val="0"/>
              </a:spcBef>
              <a:spcAft>
                <a:spcPts val="0"/>
              </a:spcAft>
              <a:buNone/>
            </a:pPr>
            <a:r>
              <a:rPr lang="en-US" sz="1800" b="0" dirty="0"/>
              <a:t>We have two CAR T-cell products to choose from in this situation, both of which target the same protein on the surface of the lymphoma cells and have overall identical efficacy. One of them is significantly less toxic than the other, so that is the one we typically prefer. That said, the less toxic CAR T cell takes about a week longer to manufacture than the more toxic CAR T cell, so I do prefer that if I think that one week will make a difference due to very symptomatic, rapidly growing disease. We can treat and reverse the toxicities in nearly all patients, regardless of which product we choose.</a:t>
            </a:r>
          </a:p>
          <a:p>
            <a:pPr marL="98425" indent="0">
              <a:lnSpc>
                <a:spcPct val="100000"/>
              </a:lnSpc>
              <a:spcBef>
                <a:spcPts val="1200"/>
              </a:spcBef>
              <a:spcAft>
                <a:spcPts val="0"/>
              </a:spcAft>
              <a:buNone/>
            </a:pPr>
            <a:r>
              <a:rPr lang="en-US" sz="1800" dirty="0"/>
              <a:t>Dr Kamdar</a:t>
            </a:r>
          </a:p>
          <a:p>
            <a:pPr marL="98425" indent="0">
              <a:lnSpc>
                <a:spcPct val="100000"/>
              </a:lnSpc>
              <a:spcBef>
                <a:spcPts val="0"/>
              </a:spcBef>
              <a:spcAft>
                <a:spcPts val="0"/>
              </a:spcAft>
              <a:buNone/>
            </a:pPr>
            <a:r>
              <a:rPr lang="en-US" sz="1800" b="0" dirty="0"/>
              <a:t>I frame the discussion around costimulatory domains:</a:t>
            </a:r>
          </a:p>
          <a:p>
            <a:pPr>
              <a:lnSpc>
                <a:spcPct val="100000"/>
              </a:lnSpc>
              <a:spcBef>
                <a:spcPts val="0"/>
              </a:spcBef>
              <a:spcAft>
                <a:spcPts val="0"/>
              </a:spcAft>
            </a:pPr>
            <a:r>
              <a:rPr lang="en-US" sz="1800" b="0" dirty="0"/>
              <a:t>CD28-based products (</a:t>
            </a:r>
            <a:r>
              <a:rPr lang="en-US" sz="1800" b="0" dirty="0" err="1"/>
              <a:t>axi</a:t>
            </a:r>
            <a:r>
              <a:rPr lang="en-US" sz="1800" b="0" dirty="0"/>
              <a:t>-cel, </a:t>
            </a:r>
            <a:r>
              <a:rPr lang="en-US" sz="1800" b="0" dirty="0" err="1"/>
              <a:t>brexu</a:t>
            </a:r>
            <a:r>
              <a:rPr lang="en-US" sz="1800" b="0" dirty="0"/>
              <a:t>-cel) expand rapidly and yield brisk tumor killing, but they carry a higher risk of CRS and ICANS and often require inpatient monitoring.</a:t>
            </a:r>
          </a:p>
          <a:p>
            <a:pPr>
              <a:lnSpc>
                <a:spcPct val="100000"/>
              </a:lnSpc>
              <a:spcBef>
                <a:spcPts val="0"/>
              </a:spcBef>
              <a:spcAft>
                <a:spcPts val="0"/>
              </a:spcAft>
            </a:pPr>
            <a:r>
              <a:rPr lang="en-US" sz="1800" b="0" dirty="0"/>
              <a:t>4-1BB-based products (</a:t>
            </a:r>
            <a:r>
              <a:rPr lang="en-US" sz="1800" b="0" dirty="0" err="1"/>
              <a:t>liso</a:t>
            </a:r>
            <a:r>
              <a:rPr lang="en-US" sz="1800" b="0" dirty="0"/>
              <a:t>-cel, tis-cel) expand more gradually, resulting in fewer severe immune toxicities and, in many cases, outpatient feasibility.</a:t>
            </a:r>
          </a:p>
          <a:p>
            <a:pPr marL="98425" indent="0">
              <a:lnSpc>
                <a:spcPct val="100000"/>
              </a:lnSpc>
              <a:spcBef>
                <a:spcPts val="0"/>
              </a:spcBef>
              <a:spcAft>
                <a:spcPts val="0"/>
              </a:spcAft>
              <a:buNone/>
            </a:pPr>
            <a:r>
              <a:rPr lang="en-US" sz="1800" b="0" dirty="0"/>
              <a:t>Beyond that, </a:t>
            </a:r>
            <a:r>
              <a:rPr lang="en-US" sz="1800" b="0" dirty="0" err="1"/>
              <a:t>cytopenias</a:t>
            </a:r>
            <a:r>
              <a:rPr lang="en-US" sz="1800" b="0" dirty="0"/>
              <a:t>, secondary malignancy risk, and infection risk are similar across constructs. Manufacturing time is different across different products, with </a:t>
            </a:r>
            <a:r>
              <a:rPr lang="en-US" sz="1800" b="0" dirty="0" err="1"/>
              <a:t>axi</a:t>
            </a:r>
            <a:r>
              <a:rPr lang="en-US" sz="1800" b="0" dirty="0"/>
              <a:t>-cel having a manufacturing time of 17 days, </a:t>
            </a:r>
            <a:r>
              <a:rPr lang="en-US" sz="1800" b="0" dirty="0" err="1"/>
              <a:t>liso</a:t>
            </a:r>
            <a:r>
              <a:rPr lang="en-US" sz="1800" b="0" dirty="0"/>
              <a:t>-cel about 23-27 days and tis-cel closer to </a:t>
            </a:r>
            <a:r>
              <a:rPr lang="en-US" sz="1800" b="0" dirty="0" err="1"/>
              <a:t>axi</a:t>
            </a:r>
            <a:r>
              <a:rPr lang="en-US" sz="1800" b="0" dirty="0"/>
              <a:t>-cel.</a:t>
            </a:r>
          </a:p>
        </p:txBody>
      </p:sp>
      <p:pic>
        <p:nvPicPr>
          <p:cNvPr id="4" name="Picture 3">
            <a:extLst>
              <a:ext uri="{FF2B5EF4-FFF2-40B4-BE49-F238E27FC236}">
                <a16:creationId xmlns:a16="http://schemas.microsoft.com/office/drawing/2014/main" id="{925E6B3C-2056-7987-4AE3-68E9C13E683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6486" y="1340768"/>
            <a:ext cx="912282" cy="912282"/>
          </a:xfrm>
          <a:prstGeom prst="rect">
            <a:avLst/>
          </a:prstGeom>
        </p:spPr>
      </p:pic>
      <p:pic>
        <p:nvPicPr>
          <p:cNvPr id="5" name="Picture 4">
            <a:extLst>
              <a:ext uri="{FF2B5EF4-FFF2-40B4-BE49-F238E27FC236}">
                <a16:creationId xmlns:a16="http://schemas.microsoft.com/office/drawing/2014/main" id="{7652C813-1F6E-C675-C30C-C7527D83B2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3453598"/>
            <a:ext cx="912282" cy="912282"/>
          </a:xfrm>
          <a:prstGeom prst="rect">
            <a:avLst/>
          </a:prstGeom>
        </p:spPr>
      </p:pic>
    </p:spTree>
    <p:extLst>
      <p:ext uri="{BB962C8B-B14F-4D97-AF65-F5344CB8AC3E}">
        <p14:creationId xmlns:p14="http://schemas.microsoft.com/office/powerpoint/2010/main" val="40746561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CDFFC-416E-5925-B0EE-4FBF6E00699C}"/>
              </a:ext>
            </a:extLst>
          </p:cNvPr>
          <p:cNvSpPr>
            <a:spLocks noGrp="1"/>
          </p:cNvSpPr>
          <p:nvPr>
            <p:ph type="title"/>
          </p:nvPr>
        </p:nvSpPr>
        <p:spPr>
          <a:xfrm>
            <a:off x="912286" y="71434"/>
            <a:ext cx="10358967" cy="1143000"/>
          </a:xfrm>
        </p:spPr>
        <p:txBody>
          <a:bodyPr/>
          <a:lstStyle/>
          <a:p>
            <a:pPr algn="l"/>
            <a:r>
              <a:rPr lang="en-US" dirty="0"/>
              <a:t>How do you explain the approved CAR T-cell products and the similarities and differences between them?</a:t>
            </a:r>
          </a:p>
        </p:txBody>
      </p:sp>
      <p:sp>
        <p:nvSpPr>
          <p:cNvPr id="3" name="Content Placeholder 2">
            <a:extLst>
              <a:ext uri="{FF2B5EF4-FFF2-40B4-BE49-F238E27FC236}">
                <a16:creationId xmlns:a16="http://schemas.microsoft.com/office/drawing/2014/main" id="{E3D9C7AB-9489-56ED-50D0-9247438FB51A}"/>
              </a:ext>
            </a:extLst>
          </p:cNvPr>
          <p:cNvSpPr>
            <a:spLocks noGrp="1"/>
          </p:cNvSpPr>
          <p:nvPr>
            <p:ph idx="1"/>
          </p:nvPr>
        </p:nvSpPr>
        <p:spPr>
          <a:xfrm>
            <a:off x="1157052" y="1340768"/>
            <a:ext cx="10114201" cy="4799013"/>
          </a:xfrm>
        </p:spPr>
        <p:txBody>
          <a:bodyPr/>
          <a:lstStyle/>
          <a:p>
            <a:pPr marL="98425" indent="0">
              <a:lnSpc>
                <a:spcPct val="100000"/>
              </a:lnSpc>
              <a:spcBef>
                <a:spcPts val="1200"/>
              </a:spcBef>
              <a:spcAft>
                <a:spcPts val="0"/>
              </a:spcAft>
              <a:buNone/>
            </a:pPr>
            <a:r>
              <a:rPr lang="en-US" sz="1800" dirty="0"/>
              <a:t>Dr </a:t>
            </a:r>
            <a:r>
              <a:rPr lang="en-US" sz="1800" dirty="0" err="1"/>
              <a:t>Nastoupil</a:t>
            </a:r>
            <a:endParaRPr lang="en-US" sz="1800" dirty="0"/>
          </a:p>
          <a:p>
            <a:pPr marL="98425" indent="0">
              <a:lnSpc>
                <a:spcPct val="100000"/>
              </a:lnSpc>
              <a:spcBef>
                <a:spcPts val="0"/>
              </a:spcBef>
              <a:spcAft>
                <a:spcPts val="0"/>
              </a:spcAft>
              <a:buNone/>
            </a:pPr>
            <a:r>
              <a:rPr lang="en-US" sz="1800" b="0" dirty="0"/>
              <a:t>Liso-cel is generally associated with lower rates of grade 3 or higher CRS and neurotoxicity with favorable efficacy in DLBCL, FL, and MCL. The safety profile allows for consideration of CAR T among older or frailer patients and those that are interested in outpatient management and shorter stay at a treating center. Most patients have recovery of </a:t>
            </a:r>
            <a:r>
              <a:rPr lang="en-US" sz="1800" b="0" dirty="0" err="1"/>
              <a:t>cytopenias</a:t>
            </a:r>
            <a:r>
              <a:rPr lang="en-US" sz="1800" b="0" dirty="0"/>
              <a:t> by day 90. The one limitation is the median manufacturing time is about 24 days and some attempts at manufacturing are unsuccessful, which can lead to longer median times from leukapheresis to start of lymphocyte-depleting chemotherapy. Axi-cel is approved for R/R DLBCL and FL and has a favorable manufacturing time and very high rates of successful manufacturing. It has favorable response rates but higher rates of grade 3 or higher CRS and neurotoxicity as well as prolonged </a:t>
            </a:r>
            <a:r>
              <a:rPr lang="en-US" sz="1800" b="0" dirty="0" err="1"/>
              <a:t>cytopenias</a:t>
            </a:r>
            <a:r>
              <a:rPr lang="en-US" sz="1800" b="0" dirty="0"/>
              <a:t>. </a:t>
            </a:r>
            <a:r>
              <a:rPr lang="en-US" sz="1800" b="0" dirty="0" err="1"/>
              <a:t>Brexu</a:t>
            </a:r>
            <a:r>
              <a:rPr lang="en-US" sz="1800" b="0" dirty="0"/>
              <a:t>-cel is approved for relapsed MCL with high response rates, though higher rates of grade 3 or higher neurotoxicity as well.</a:t>
            </a:r>
          </a:p>
          <a:p>
            <a:pPr marL="98425" indent="0">
              <a:lnSpc>
                <a:spcPct val="100000"/>
              </a:lnSpc>
              <a:spcBef>
                <a:spcPts val="0"/>
              </a:spcBef>
              <a:spcAft>
                <a:spcPts val="0"/>
              </a:spcAft>
              <a:buNone/>
            </a:pPr>
            <a:endParaRPr lang="en-US" sz="1800" b="0" dirty="0"/>
          </a:p>
        </p:txBody>
      </p:sp>
      <p:pic>
        <p:nvPicPr>
          <p:cNvPr id="6" name="Picture 5">
            <a:extLst>
              <a:ext uri="{FF2B5EF4-FFF2-40B4-BE49-F238E27FC236}">
                <a16:creationId xmlns:a16="http://schemas.microsoft.com/office/drawing/2014/main" id="{4BCFFFE7-3F50-D962-92AB-B30A671B2A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340768"/>
            <a:ext cx="912282" cy="912282"/>
          </a:xfrm>
          <a:prstGeom prst="rect">
            <a:avLst/>
          </a:prstGeom>
        </p:spPr>
      </p:pic>
    </p:spTree>
    <p:extLst>
      <p:ext uri="{BB962C8B-B14F-4D97-AF65-F5344CB8AC3E}">
        <p14:creationId xmlns:p14="http://schemas.microsoft.com/office/powerpoint/2010/main" val="17302356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CDFFC-416E-5925-B0EE-4FBF6E00699C}"/>
              </a:ext>
            </a:extLst>
          </p:cNvPr>
          <p:cNvSpPr>
            <a:spLocks noGrp="1"/>
          </p:cNvSpPr>
          <p:nvPr>
            <p:ph type="title"/>
          </p:nvPr>
        </p:nvSpPr>
        <p:spPr>
          <a:xfrm>
            <a:off x="912286" y="71434"/>
            <a:ext cx="10358967" cy="1143000"/>
          </a:xfrm>
        </p:spPr>
        <p:txBody>
          <a:bodyPr/>
          <a:lstStyle/>
          <a:p>
            <a:pPr algn="l"/>
            <a:r>
              <a:rPr lang="en-US" dirty="0"/>
              <a:t>How do you explain the approved CAR T-cell products and the similarities and differences between them?</a:t>
            </a:r>
          </a:p>
        </p:txBody>
      </p:sp>
      <p:sp>
        <p:nvSpPr>
          <p:cNvPr id="3" name="Content Placeholder 2">
            <a:extLst>
              <a:ext uri="{FF2B5EF4-FFF2-40B4-BE49-F238E27FC236}">
                <a16:creationId xmlns:a16="http://schemas.microsoft.com/office/drawing/2014/main" id="{E3D9C7AB-9489-56ED-50D0-9247438FB51A}"/>
              </a:ext>
            </a:extLst>
          </p:cNvPr>
          <p:cNvSpPr>
            <a:spLocks noGrp="1"/>
          </p:cNvSpPr>
          <p:nvPr>
            <p:ph idx="1"/>
          </p:nvPr>
        </p:nvSpPr>
        <p:spPr>
          <a:xfrm>
            <a:off x="1157052" y="1340768"/>
            <a:ext cx="10358967" cy="4799013"/>
          </a:xfrm>
        </p:spPr>
        <p:txBody>
          <a:bodyPr/>
          <a:lstStyle/>
          <a:p>
            <a:pPr marL="98425" indent="0">
              <a:lnSpc>
                <a:spcPct val="100000"/>
              </a:lnSpc>
              <a:spcBef>
                <a:spcPts val="1200"/>
              </a:spcBef>
              <a:spcAft>
                <a:spcPts val="0"/>
              </a:spcAft>
              <a:buNone/>
            </a:pPr>
            <a:r>
              <a:rPr lang="en-US" sz="1800" dirty="0"/>
              <a:t>Dr Phillips</a:t>
            </a:r>
          </a:p>
          <a:p>
            <a:pPr marL="98425" indent="0">
              <a:lnSpc>
                <a:spcPct val="100000"/>
              </a:lnSpc>
              <a:spcBef>
                <a:spcPts val="0"/>
              </a:spcBef>
              <a:spcAft>
                <a:spcPts val="0"/>
              </a:spcAft>
              <a:buNone/>
            </a:pPr>
            <a:r>
              <a:rPr lang="en-US" sz="1800" b="0" dirty="0"/>
              <a:t>All CAR products are derived from the patient’s own T cells. They are modified to better recognize and kill cancer cells.</a:t>
            </a:r>
          </a:p>
          <a:p>
            <a:pPr marL="98425" indent="0">
              <a:lnSpc>
                <a:spcPct val="100000"/>
              </a:lnSpc>
              <a:spcBef>
                <a:spcPts val="0"/>
              </a:spcBef>
              <a:spcAft>
                <a:spcPts val="0"/>
              </a:spcAft>
              <a:buNone/>
            </a:pPr>
            <a:r>
              <a:rPr lang="en-US" sz="1800" b="0" dirty="0"/>
              <a:t>Axi-cel/</a:t>
            </a:r>
            <a:r>
              <a:rPr lang="en-US" sz="1800" b="0" dirty="0" err="1"/>
              <a:t>brexu</a:t>
            </a:r>
            <a:r>
              <a:rPr lang="en-US" sz="1800" b="0" dirty="0"/>
              <a:t>-cel have a Ferrari engine, which means the cells expand and replicate faster in the body when they are re-infused, but the downside to this is that they also can cause more severe adverse events (AEs) that will occur sooner compared to the other two products. We generally can get these cells back sooner than the 4-1BB agents.</a:t>
            </a:r>
          </a:p>
          <a:p>
            <a:pPr marL="98425" indent="0">
              <a:lnSpc>
                <a:spcPct val="100000"/>
              </a:lnSpc>
              <a:spcBef>
                <a:spcPts val="0"/>
              </a:spcBef>
              <a:spcAft>
                <a:spcPts val="0"/>
              </a:spcAft>
              <a:buNone/>
            </a:pPr>
            <a:r>
              <a:rPr lang="en-US" sz="1800" b="0" dirty="0"/>
              <a:t>Liso-cel and tis-cel have a Corvette engine. Take longer to expand, have a later onset of AEs but overall have a better safety profile. There is some concern for efficacy especially w/ tis-cel but overall for most lymphomas, </a:t>
            </a:r>
            <a:r>
              <a:rPr lang="en-US" sz="1800" b="0" dirty="0" err="1"/>
              <a:t>liso</a:t>
            </a:r>
            <a:r>
              <a:rPr lang="en-US" sz="1800" b="0" dirty="0"/>
              <a:t>-cel is an appropriate alternative to </a:t>
            </a:r>
            <a:r>
              <a:rPr lang="en-US" sz="1800" b="0" dirty="0" err="1"/>
              <a:t>axi</a:t>
            </a:r>
            <a:r>
              <a:rPr lang="en-US" sz="1800" b="0" dirty="0"/>
              <a:t>-cel.</a:t>
            </a:r>
          </a:p>
          <a:p>
            <a:pPr marL="98425" indent="0">
              <a:lnSpc>
                <a:spcPct val="100000"/>
              </a:lnSpc>
              <a:spcBef>
                <a:spcPts val="1200"/>
              </a:spcBef>
              <a:spcAft>
                <a:spcPts val="0"/>
              </a:spcAft>
              <a:buNone/>
            </a:pPr>
            <a:r>
              <a:rPr lang="en-US" sz="1800" dirty="0"/>
              <a:t>Dr Westin</a:t>
            </a:r>
          </a:p>
          <a:p>
            <a:pPr marL="98425" indent="0">
              <a:lnSpc>
                <a:spcPct val="100000"/>
              </a:lnSpc>
              <a:spcBef>
                <a:spcPts val="0"/>
              </a:spcBef>
              <a:spcAft>
                <a:spcPts val="0"/>
              </a:spcAft>
              <a:buNone/>
            </a:pPr>
            <a:r>
              <a:rPr lang="en-US" sz="1800" b="0" dirty="0"/>
              <a:t>Bottom line, the approved CAR T-cell products are very similar — we take your own T cells and turn them into lymphoma-fighting weapons. They are more effective to get into and stay in remission than other treatments available. The main differences are in the logistics and the side effects.</a:t>
            </a:r>
          </a:p>
        </p:txBody>
      </p:sp>
      <p:pic>
        <p:nvPicPr>
          <p:cNvPr id="7" name="Picture 6">
            <a:extLst>
              <a:ext uri="{FF2B5EF4-FFF2-40B4-BE49-F238E27FC236}">
                <a16:creationId xmlns:a16="http://schemas.microsoft.com/office/drawing/2014/main" id="{70B07759-CDC6-66A2-1B21-413BB892DC8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340768"/>
            <a:ext cx="912282" cy="912282"/>
          </a:xfrm>
          <a:prstGeom prst="rect">
            <a:avLst/>
          </a:prstGeom>
        </p:spPr>
      </p:pic>
      <p:pic>
        <p:nvPicPr>
          <p:cNvPr id="8" name="Picture 7">
            <a:extLst>
              <a:ext uri="{FF2B5EF4-FFF2-40B4-BE49-F238E27FC236}">
                <a16:creationId xmlns:a16="http://schemas.microsoft.com/office/drawing/2014/main" id="{6BF7032F-EE9F-15E6-F014-2B52CD85680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4221088"/>
            <a:ext cx="912282" cy="912282"/>
          </a:xfrm>
          <a:prstGeom prst="rect">
            <a:avLst/>
          </a:prstGeom>
        </p:spPr>
      </p:pic>
    </p:spTree>
    <p:extLst>
      <p:ext uri="{BB962C8B-B14F-4D97-AF65-F5344CB8AC3E}">
        <p14:creationId xmlns:p14="http://schemas.microsoft.com/office/powerpoint/2010/main" val="1231647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C31AE-AADD-C903-ACF3-3598095D4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2FE1D3-6C01-70CA-A2AE-10C3EC696E18}"/>
              </a:ext>
            </a:extLst>
          </p:cNvPr>
          <p:cNvSpPr>
            <a:spLocks noGrp="1"/>
          </p:cNvSpPr>
          <p:nvPr>
            <p:ph type="title"/>
          </p:nvPr>
        </p:nvSpPr>
        <p:spPr>
          <a:xfrm>
            <a:off x="912286" y="71434"/>
            <a:ext cx="10358967" cy="1143000"/>
          </a:xfrm>
        </p:spPr>
        <p:txBody>
          <a:bodyPr/>
          <a:lstStyle/>
          <a:p>
            <a:pPr algn="l"/>
            <a:r>
              <a:rPr lang="en-US" dirty="0"/>
              <a:t>How do you explain the approved CAR T-cell products and the similarities and differences between them?</a:t>
            </a:r>
          </a:p>
        </p:txBody>
      </p:sp>
      <p:sp>
        <p:nvSpPr>
          <p:cNvPr id="3" name="Content Placeholder 2">
            <a:extLst>
              <a:ext uri="{FF2B5EF4-FFF2-40B4-BE49-F238E27FC236}">
                <a16:creationId xmlns:a16="http://schemas.microsoft.com/office/drawing/2014/main" id="{6E33B335-2D19-2784-BA1D-A2F15EA8265E}"/>
              </a:ext>
            </a:extLst>
          </p:cNvPr>
          <p:cNvSpPr>
            <a:spLocks noGrp="1"/>
          </p:cNvSpPr>
          <p:nvPr>
            <p:ph idx="1"/>
          </p:nvPr>
        </p:nvSpPr>
        <p:spPr>
          <a:xfrm>
            <a:off x="1157052" y="1340768"/>
            <a:ext cx="10358967" cy="4799013"/>
          </a:xfrm>
        </p:spPr>
        <p:txBody>
          <a:bodyPr/>
          <a:lstStyle/>
          <a:p>
            <a:pPr marL="98425" indent="0">
              <a:lnSpc>
                <a:spcPct val="100000"/>
              </a:lnSpc>
              <a:spcBef>
                <a:spcPts val="1200"/>
              </a:spcBef>
              <a:spcAft>
                <a:spcPts val="0"/>
              </a:spcAft>
              <a:buNone/>
            </a:pPr>
            <a:r>
              <a:rPr lang="en-US" sz="1800" dirty="0"/>
              <a:t>Dr Lunning</a:t>
            </a:r>
          </a:p>
          <a:p>
            <a:pPr marL="98425" indent="0">
              <a:lnSpc>
                <a:spcPct val="100000"/>
              </a:lnSpc>
              <a:spcBef>
                <a:spcPts val="0"/>
              </a:spcBef>
              <a:spcAft>
                <a:spcPts val="0"/>
              </a:spcAft>
              <a:buNone/>
            </a:pPr>
            <a:r>
              <a:rPr lang="en-US" sz="1800" b="0" dirty="0"/>
              <a:t>I often start with the fact that no head-to-head clinical trials are comparing CAR-T for third line plus as well as high-risk second-line population. I do pay a lot of attention on discussing mitigating the risk of high-grade toxicity, which I feel leads to long-term disability and length of stay issues. As we see more patients with advanced age and consideration of CAR-T, I do keep this in consideration as I do feel that the risk of this goes up with age even though it doesn't appear to impact efficacy.</a:t>
            </a:r>
          </a:p>
        </p:txBody>
      </p:sp>
      <p:pic>
        <p:nvPicPr>
          <p:cNvPr id="4" name="Picture 3">
            <a:extLst>
              <a:ext uri="{FF2B5EF4-FFF2-40B4-BE49-F238E27FC236}">
                <a16:creationId xmlns:a16="http://schemas.microsoft.com/office/drawing/2014/main" id="{C06F3EA6-284D-6178-DBF0-BAA19FF5EBE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412776"/>
            <a:ext cx="912282" cy="912282"/>
          </a:xfrm>
          <a:prstGeom prst="rect">
            <a:avLst/>
          </a:prstGeom>
        </p:spPr>
      </p:pic>
    </p:spTree>
    <p:extLst>
      <p:ext uri="{BB962C8B-B14F-4D97-AF65-F5344CB8AC3E}">
        <p14:creationId xmlns:p14="http://schemas.microsoft.com/office/powerpoint/2010/main" val="24773340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63450-45E4-8C26-1229-3341ADCBC4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0B3879-69C3-FDE0-67EC-73EF9055804D}"/>
              </a:ext>
            </a:extLst>
          </p:cNvPr>
          <p:cNvSpPr>
            <a:spLocks noGrp="1"/>
          </p:cNvSpPr>
          <p:nvPr>
            <p:ph type="title"/>
          </p:nvPr>
        </p:nvSpPr>
        <p:spPr>
          <a:xfrm>
            <a:off x="912286" y="71434"/>
            <a:ext cx="10358967" cy="1143000"/>
          </a:xfrm>
        </p:spPr>
        <p:txBody>
          <a:bodyPr/>
          <a:lstStyle/>
          <a:p>
            <a:pPr algn="l"/>
            <a:r>
              <a:rPr lang="en-US" dirty="0"/>
              <a:t>How do you explain your approach to selecting a particular CAR T-cell product when you have a choice between multiple agents?</a:t>
            </a:r>
          </a:p>
        </p:txBody>
      </p:sp>
      <p:sp>
        <p:nvSpPr>
          <p:cNvPr id="3" name="Content Placeholder 2">
            <a:extLst>
              <a:ext uri="{FF2B5EF4-FFF2-40B4-BE49-F238E27FC236}">
                <a16:creationId xmlns:a16="http://schemas.microsoft.com/office/drawing/2014/main" id="{95D32A56-B86A-683C-6096-80AE9795D2A0}"/>
              </a:ext>
            </a:extLst>
          </p:cNvPr>
          <p:cNvSpPr>
            <a:spLocks noGrp="1"/>
          </p:cNvSpPr>
          <p:nvPr>
            <p:ph idx="1"/>
          </p:nvPr>
        </p:nvSpPr>
        <p:spPr>
          <a:xfrm>
            <a:off x="1157052" y="1340768"/>
            <a:ext cx="10358967" cy="4799013"/>
          </a:xfrm>
        </p:spPr>
        <p:txBody>
          <a:bodyPr/>
          <a:lstStyle/>
          <a:p>
            <a:pPr marL="98425" indent="0">
              <a:lnSpc>
                <a:spcPct val="100000"/>
              </a:lnSpc>
              <a:spcBef>
                <a:spcPts val="0"/>
              </a:spcBef>
              <a:spcAft>
                <a:spcPts val="0"/>
              </a:spcAft>
              <a:buNone/>
            </a:pPr>
            <a:r>
              <a:rPr lang="en-US" sz="1800" dirty="0"/>
              <a:t>Dr Abramson</a:t>
            </a:r>
          </a:p>
          <a:p>
            <a:pPr marL="98425" indent="0">
              <a:lnSpc>
                <a:spcPct val="100000"/>
              </a:lnSpc>
              <a:spcBef>
                <a:spcPts val="0"/>
              </a:spcBef>
              <a:spcAft>
                <a:spcPts val="0"/>
              </a:spcAft>
              <a:buNone/>
            </a:pPr>
            <a:r>
              <a:rPr lang="en-US" sz="1800" b="0" dirty="0"/>
              <a:t>Selecting the best product for a given patient means considering multiple factors, including efficacy, safety, manufacturing time, and ability to administer in the outpatient setting. We use these considerations to personalize care for each patient.</a:t>
            </a:r>
          </a:p>
          <a:p>
            <a:pPr marL="98425" indent="0">
              <a:lnSpc>
                <a:spcPct val="100000"/>
              </a:lnSpc>
              <a:spcBef>
                <a:spcPts val="1200"/>
              </a:spcBef>
              <a:spcAft>
                <a:spcPts val="0"/>
              </a:spcAft>
              <a:buNone/>
            </a:pPr>
            <a:r>
              <a:rPr lang="en-US" sz="1800" dirty="0"/>
              <a:t>Dr Kamdar</a:t>
            </a:r>
          </a:p>
          <a:p>
            <a:pPr marL="98425" indent="0">
              <a:lnSpc>
                <a:spcPct val="100000"/>
              </a:lnSpc>
              <a:spcBef>
                <a:spcPts val="0"/>
              </a:spcBef>
              <a:spcAft>
                <a:spcPts val="0"/>
              </a:spcAft>
              <a:buNone/>
            </a:pPr>
            <a:r>
              <a:rPr lang="en-US" sz="1800" b="0" dirty="0"/>
              <a:t>When I choose a CAR T product, I consider</a:t>
            </a:r>
          </a:p>
          <a:p>
            <a:pPr>
              <a:lnSpc>
                <a:spcPct val="100000"/>
              </a:lnSpc>
              <a:spcBef>
                <a:spcPts val="0"/>
              </a:spcBef>
              <a:spcAft>
                <a:spcPts val="0"/>
              </a:spcAft>
            </a:pPr>
            <a:r>
              <a:rPr lang="en-US" sz="1800" b="0" dirty="0"/>
              <a:t>Disease subtype and efficacy data for that construct in that histology</a:t>
            </a:r>
          </a:p>
          <a:p>
            <a:pPr>
              <a:lnSpc>
                <a:spcPct val="100000"/>
              </a:lnSpc>
              <a:spcBef>
                <a:spcPts val="0"/>
              </a:spcBef>
              <a:spcAft>
                <a:spcPts val="0"/>
              </a:spcAft>
            </a:pPr>
            <a:r>
              <a:rPr lang="en-US" sz="1800" b="0" dirty="0"/>
              <a:t>Tumor burden, patient symptoms, time it will take to manufacture one construct versus the other</a:t>
            </a:r>
          </a:p>
          <a:p>
            <a:pPr>
              <a:lnSpc>
                <a:spcPct val="100000"/>
              </a:lnSpc>
              <a:spcBef>
                <a:spcPts val="0"/>
              </a:spcBef>
              <a:spcAft>
                <a:spcPts val="0"/>
              </a:spcAft>
            </a:pPr>
            <a:r>
              <a:rPr lang="en-US" sz="1800" b="0" dirty="0"/>
              <a:t>Patient profile: age, comorbidities, performance status, caregiver support</a:t>
            </a:r>
          </a:p>
          <a:p>
            <a:pPr>
              <a:lnSpc>
                <a:spcPct val="100000"/>
              </a:lnSpc>
              <a:spcBef>
                <a:spcPts val="0"/>
              </a:spcBef>
              <a:spcAft>
                <a:spcPts val="0"/>
              </a:spcAft>
            </a:pPr>
            <a:r>
              <a:rPr lang="en-US" sz="1800" b="0" dirty="0"/>
              <a:t>Logistics: inpatient vs outpatient feasibility, manufacturing time, and caregiver support</a:t>
            </a:r>
          </a:p>
          <a:p>
            <a:pPr marL="98425" indent="0">
              <a:lnSpc>
                <a:spcPct val="100000"/>
              </a:lnSpc>
              <a:spcBef>
                <a:spcPts val="0"/>
              </a:spcBef>
              <a:spcAft>
                <a:spcPts val="0"/>
              </a:spcAft>
              <a:buNone/>
            </a:pPr>
            <a:r>
              <a:rPr lang="en-US" sz="1800" b="0" dirty="0"/>
              <a:t>The goal is to tailor the product to both disease biology and patient resilience.</a:t>
            </a:r>
          </a:p>
          <a:p>
            <a:pPr marL="98425" indent="0">
              <a:lnSpc>
                <a:spcPct val="100000"/>
              </a:lnSpc>
              <a:spcBef>
                <a:spcPts val="1200"/>
              </a:spcBef>
              <a:spcAft>
                <a:spcPts val="0"/>
              </a:spcAft>
              <a:buNone/>
            </a:pPr>
            <a:r>
              <a:rPr lang="en-US" sz="1800" dirty="0"/>
              <a:t>Dr </a:t>
            </a:r>
            <a:r>
              <a:rPr lang="en-US" sz="1800" dirty="0" err="1"/>
              <a:t>Nastoupil</a:t>
            </a:r>
            <a:endParaRPr lang="en-US" sz="1800" dirty="0"/>
          </a:p>
          <a:p>
            <a:pPr marL="98425" indent="0">
              <a:lnSpc>
                <a:spcPct val="100000"/>
              </a:lnSpc>
              <a:spcBef>
                <a:spcPts val="0"/>
              </a:spcBef>
              <a:spcAft>
                <a:spcPts val="0"/>
              </a:spcAft>
              <a:buNone/>
            </a:pPr>
            <a:r>
              <a:rPr lang="en-US" sz="1800" b="0" dirty="0"/>
              <a:t>There are patient- and disease-specific features, such as type of lymphoma, line of therapy, response to prior treatment and what the prior therapy was, comorbid conditions, disease burden and tempo. It also depends on how much social support a patient has as the CAR T products have slightly different rates of high-grade toxicity and timing of that toxicity. In my experience, </a:t>
            </a:r>
            <a:r>
              <a:rPr lang="en-US" sz="1800" b="0" dirty="0" err="1"/>
              <a:t>liso</a:t>
            </a:r>
            <a:r>
              <a:rPr lang="en-US" sz="1800" b="0" dirty="0"/>
              <a:t>-cel has a more favorable toxicity profile but </a:t>
            </a:r>
            <a:r>
              <a:rPr lang="en-US" sz="1800" b="0" dirty="0" err="1"/>
              <a:t>axi</a:t>
            </a:r>
            <a:r>
              <a:rPr lang="en-US" sz="1800" b="0" dirty="0"/>
              <a:t>-cel has a more rapid manufacturing time.</a:t>
            </a:r>
          </a:p>
        </p:txBody>
      </p:sp>
      <p:pic>
        <p:nvPicPr>
          <p:cNvPr id="4" name="Picture 3">
            <a:extLst>
              <a:ext uri="{FF2B5EF4-FFF2-40B4-BE49-F238E27FC236}">
                <a16:creationId xmlns:a16="http://schemas.microsoft.com/office/drawing/2014/main" id="{EBEB271D-4C0D-3E4A-0F0E-0D85BBA73B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6486" y="1340768"/>
            <a:ext cx="912282" cy="912282"/>
          </a:xfrm>
          <a:prstGeom prst="rect">
            <a:avLst/>
          </a:prstGeom>
        </p:spPr>
      </p:pic>
      <p:pic>
        <p:nvPicPr>
          <p:cNvPr id="5" name="Picture 4">
            <a:extLst>
              <a:ext uri="{FF2B5EF4-FFF2-40B4-BE49-F238E27FC236}">
                <a16:creationId xmlns:a16="http://schemas.microsoft.com/office/drawing/2014/main" id="{31541269-E1A0-EB8F-CFEF-E26EF412FCE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2636912"/>
            <a:ext cx="912282" cy="912282"/>
          </a:xfrm>
          <a:prstGeom prst="rect">
            <a:avLst/>
          </a:prstGeom>
        </p:spPr>
      </p:pic>
      <p:pic>
        <p:nvPicPr>
          <p:cNvPr id="7" name="Picture 6">
            <a:extLst>
              <a:ext uri="{FF2B5EF4-FFF2-40B4-BE49-F238E27FC236}">
                <a16:creationId xmlns:a16="http://schemas.microsoft.com/office/drawing/2014/main" id="{3DC50637-C6B3-9E2B-D0C7-34062A5478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4947" y="4725144"/>
            <a:ext cx="912282" cy="912282"/>
          </a:xfrm>
          <a:prstGeom prst="rect">
            <a:avLst/>
          </a:prstGeom>
        </p:spPr>
      </p:pic>
    </p:spTree>
    <p:extLst>
      <p:ext uri="{BB962C8B-B14F-4D97-AF65-F5344CB8AC3E}">
        <p14:creationId xmlns:p14="http://schemas.microsoft.com/office/powerpoint/2010/main" val="4823320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CDFFC-416E-5925-B0EE-4FBF6E00699C}"/>
              </a:ext>
            </a:extLst>
          </p:cNvPr>
          <p:cNvSpPr>
            <a:spLocks noGrp="1"/>
          </p:cNvSpPr>
          <p:nvPr>
            <p:ph type="title"/>
          </p:nvPr>
        </p:nvSpPr>
        <p:spPr>
          <a:xfrm>
            <a:off x="912286" y="71434"/>
            <a:ext cx="10358967" cy="1143000"/>
          </a:xfrm>
        </p:spPr>
        <p:txBody>
          <a:bodyPr/>
          <a:lstStyle/>
          <a:p>
            <a:pPr algn="l"/>
            <a:r>
              <a:rPr lang="en-US" dirty="0"/>
              <a:t>How do you explain your approach to selecting a particular CAR T-cell product when you have a choice between multiple agents?</a:t>
            </a:r>
          </a:p>
        </p:txBody>
      </p:sp>
      <p:sp>
        <p:nvSpPr>
          <p:cNvPr id="3" name="Content Placeholder 2">
            <a:extLst>
              <a:ext uri="{FF2B5EF4-FFF2-40B4-BE49-F238E27FC236}">
                <a16:creationId xmlns:a16="http://schemas.microsoft.com/office/drawing/2014/main" id="{E3D9C7AB-9489-56ED-50D0-9247438FB51A}"/>
              </a:ext>
            </a:extLst>
          </p:cNvPr>
          <p:cNvSpPr>
            <a:spLocks noGrp="1"/>
          </p:cNvSpPr>
          <p:nvPr>
            <p:ph idx="1"/>
          </p:nvPr>
        </p:nvSpPr>
        <p:spPr>
          <a:xfrm>
            <a:off x="1157052" y="1340768"/>
            <a:ext cx="10358967" cy="4799013"/>
          </a:xfrm>
        </p:spPr>
        <p:txBody>
          <a:bodyPr/>
          <a:lstStyle/>
          <a:p>
            <a:pPr marL="98425" indent="0">
              <a:lnSpc>
                <a:spcPct val="100000"/>
              </a:lnSpc>
              <a:spcBef>
                <a:spcPts val="1200"/>
              </a:spcBef>
              <a:spcAft>
                <a:spcPts val="0"/>
              </a:spcAft>
              <a:buNone/>
            </a:pPr>
            <a:r>
              <a:rPr lang="en-US" sz="1800" dirty="0"/>
              <a:t>Dr Phillips</a:t>
            </a:r>
          </a:p>
          <a:p>
            <a:pPr marL="98425" indent="0">
              <a:lnSpc>
                <a:spcPct val="100000"/>
              </a:lnSpc>
              <a:spcBef>
                <a:spcPts val="0"/>
              </a:spcBef>
              <a:spcAft>
                <a:spcPts val="0"/>
              </a:spcAft>
              <a:buNone/>
            </a:pPr>
            <a:r>
              <a:rPr lang="en-US" sz="1800" b="0" dirty="0"/>
              <a:t>Liso-cel is an appropriate alternative to </a:t>
            </a:r>
            <a:r>
              <a:rPr lang="en-US" sz="1800" b="0" dirty="0" err="1"/>
              <a:t>axi</a:t>
            </a:r>
            <a:r>
              <a:rPr lang="en-US" sz="1800" b="0" dirty="0"/>
              <a:t>-cel for DLBCL given that the outcomes appear similar despite the different kinetics. For a patient w/ high burden or aggressive disease the choice might be </a:t>
            </a:r>
            <a:r>
              <a:rPr lang="en-US" sz="1800" b="0" dirty="0" err="1"/>
              <a:t>axi</a:t>
            </a:r>
            <a:r>
              <a:rPr lang="en-US" sz="1800" b="0" dirty="0"/>
              <a:t>-cel if the patient is deemed fit enough to tolerate AEs, given the faster delivery and slight efficacy difference vs the 4-1BB agents.</a:t>
            </a:r>
          </a:p>
          <a:p>
            <a:pPr marL="98425" indent="0">
              <a:lnSpc>
                <a:spcPct val="100000"/>
              </a:lnSpc>
              <a:spcBef>
                <a:spcPts val="0"/>
              </a:spcBef>
              <a:spcAft>
                <a:spcPts val="0"/>
              </a:spcAft>
              <a:buNone/>
            </a:pPr>
            <a:r>
              <a:rPr lang="en-US" sz="1800" b="0" dirty="0"/>
              <a:t>For FL, the preference is </a:t>
            </a:r>
            <a:r>
              <a:rPr lang="en-US" sz="1800" b="0" dirty="0" err="1"/>
              <a:t>liso</a:t>
            </a:r>
            <a:r>
              <a:rPr lang="en-US" sz="1800" b="0" dirty="0"/>
              <a:t>-cel due to the improved toxicity compared to </a:t>
            </a:r>
            <a:r>
              <a:rPr lang="en-US" sz="1800" b="0" dirty="0" err="1"/>
              <a:t>axi</a:t>
            </a:r>
            <a:r>
              <a:rPr lang="en-US" sz="1800" b="0" dirty="0"/>
              <a:t>-cel and the fact that currently CAR T is not curative.</a:t>
            </a:r>
          </a:p>
          <a:p>
            <a:pPr marL="98425" indent="0">
              <a:lnSpc>
                <a:spcPct val="100000"/>
              </a:lnSpc>
              <a:spcBef>
                <a:spcPts val="0"/>
              </a:spcBef>
              <a:spcAft>
                <a:spcPts val="0"/>
              </a:spcAft>
              <a:buNone/>
            </a:pPr>
            <a:r>
              <a:rPr lang="en-US" sz="1800" b="0" dirty="0"/>
              <a:t>For MCL the preference is begrudgingly </a:t>
            </a:r>
            <a:r>
              <a:rPr lang="en-US" sz="1800" b="0" dirty="0" err="1"/>
              <a:t>brexu</a:t>
            </a:r>
            <a:r>
              <a:rPr lang="en-US" sz="1800" b="0" dirty="0"/>
              <a:t>-cel due to the poor response data noted w/ </a:t>
            </a:r>
            <a:r>
              <a:rPr lang="en-US" sz="1800" b="0" dirty="0" err="1"/>
              <a:t>liso</a:t>
            </a:r>
            <a:r>
              <a:rPr lang="en-US" sz="1800" b="0" dirty="0"/>
              <a:t>-cel in BTK inhibitor-refractory patients despite the overwhelming better toxicity profile w/ </a:t>
            </a:r>
            <a:r>
              <a:rPr lang="en-US" sz="1800" b="0" dirty="0" err="1"/>
              <a:t>liso</a:t>
            </a:r>
            <a:r>
              <a:rPr lang="en-US" sz="1800" b="0" dirty="0"/>
              <a:t>-cel in this patient population. As such, given the limited options post-CAR in MCL, would proceed w/ the more effective but clearly more toxic product.</a:t>
            </a:r>
          </a:p>
          <a:p>
            <a:pPr marL="98425" indent="0">
              <a:lnSpc>
                <a:spcPct val="100000"/>
              </a:lnSpc>
              <a:spcBef>
                <a:spcPts val="1200"/>
              </a:spcBef>
              <a:spcAft>
                <a:spcPts val="0"/>
              </a:spcAft>
              <a:buNone/>
            </a:pPr>
            <a:r>
              <a:rPr lang="en-US" sz="1800" dirty="0"/>
              <a:t>Dr Westin</a:t>
            </a:r>
          </a:p>
          <a:p>
            <a:pPr marL="98425" indent="0">
              <a:lnSpc>
                <a:spcPct val="100000"/>
              </a:lnSpc>
              <a:spcBef>
                <a:spcPts val="0"/>
              </a:spcBef>
              <a:spcAft>
                <a:spcPts val="0"/>
              </a:spcAft>
              <a:buNone/>
            </a:pPr>
            <a:r>
              <a:rPr lang="en-US" sz="1800" b="0" dirty="0"/>
              <a:t>I weigh the pros and cons of each product:</a:t>
            </a:r>
          </a:p>
          <a:p>
            <a:pPr>
              <a:lnSpc>
                <a:spcPct val="100000"/>
              </a:lnSpc>
              <a:spcBef>
                <a:spcPts val="0"/>
              </a:spcBef>
              <a:spcAft>
                <a:spcPts val="0"/>
              </a:spcAft>
            </a:pPr>
            <a:r>
              <a:rPr lang="en-US" sz="1800" b="0" dirty="0"/>
              <a:t>If the disease is progressing quickly, I choose speed and reliability of manufacturing.</a:t>
            </a:r>
          </a:p>
          <a:p>
            <a:pPr>
              <a:lnSpc>
                <a:spcPct val="100000"/>
              </a:lnSpc>
              <a:spcBef>
                <a:spcPts val="0"/>
              </a:spcBef>
              <a:spcAft>
                <a:spcPts val="0"/>
              </a:spcAft>
            </a:pPr>
            <a:r>
              <a:rPr lang="en-US" sz="1800" b="0" dirty="0"/>
              <a:t>If the patient is frail, I choose safety of the toxicity of profile.</a:t>
            </a:r>
          </a:p>
          <a:p>
            <a:pPr marL="98425" indent="0">
              <a:lnSpc>
                <a:spcPct val="100000"/>
              </a:lnSpc>
              <a:spcBef>
                <a:spcPts val="0"/>
              </a:spcBef>
              <a:spcAft>
                <a:spcPts val="0"/>
              </a:spcAft>
              <a:buNone/>
            </a:pPr>
            <a:endParaRPr lang="en-US" sz="1800" b="0" dirty="0"/>
          </a:p>
        </p:txBody>
      </p:sp>
      <p:pic>
        <p:nvPicPr>
          <p:cNvPr id="7" name="Picture 6">
            <a:extLst>
              <a:ext uri="{FF2B5EF4-FFF2-40B4-BE49-F238E27FC236}">
                <a16:creationId xmlns:a16="http://schemas.microsoft.com/office/drawing/2014/main" id="{70B07759-CDC6-66A2-1B21-413BB892DC8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340768"/>
            <a:ext cx="912282" cy="912282"/>
          </a:xfrm>
          <a:prstGeom prst="rect">
            <a:avLst/>
          </a:prstGeom>
        </p:spPr>
      </p:pic>
      <p:pic>
        <p:nvPicPr>
          <p:cNvPr id="8" name="Picture 7">
            <a:extLst>
              <a:ext uri="{FF2B5EF4-FFF2-40B4-BE49-F238E27FC236}">
                <a16:creationId xmlns:a16="http://schemas.microsoft.com/office/drawing/2014/main" id="{6BF7032F-EE9F-15E6-F014-2B52CD85680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4509120"/>
            <a:ext cx="912282" cy="912282"/>
          </a:xfrm>
          <a:prstGeom prst="rect">
            <a:avLst/>
          </a:prstGeom>
        </p:spPr>
      </p:pic>
    </p:spTree>
    <p:extLst>
      <p:ext uri="{BB962C8B-B14F-4D97-AF65-F5344CB8AC3E}">
        <p14:creationId xmlns:p14="http://schemas.microsoft.com/office/powerpoint/2010/main" val="38833463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B2F41-8DC2-A973-8691-620C39FBDA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CC241A-FC2E-1F27-1015-6A1F1433BFA2}"/>
              </a:ext>
            </a:extLst>
          </p:cNvPr>
          <p:cNvSpPr>
            <a:spLocks noGrp="1"/>
          </p:cNvSpPr>
          <p:nvPr>
            <p:ph type="title"/>
          </p:nvPr>
        </p:nvSpPr>
        <p:spPr>
          <a:xfrm>
            <a:off x="912286" y="71434"/>
            <a:ext cx="10358967" cy="1143000"/>
          </a:xfrm>
        </p:spPr>
        <p:txBody>
          <a:bodyPr/>
          <a:lstStyle/>
          <a:p>
            <a:pPr algn="l"/>
            <a:r>
              <a:rPr lang="en-US" dirty="0"/>
              <a:t>How do you explain your approach to selecting a particular CAR T-cell product when you have a choice between multiple agents?</a:t>
            </a:r>
          </a:p>
        </p:txBody>
      </p:sp>
      <p:sp>
        <p:nvSpPr>
          <p:cNvPr id="3" name="Content Placeholder 2">
            <a:extLst>
              <a:ext uri="{FF2B5EF4-FFF2-40B4-BE49-F238E27FC236}">
                <a16:creationId xmlns:a16="http://schemas.microsoft.com/office/drawing/2014/main" id="{8D5E0E96-80E9-FA8A-9E69-CE02300B5710}"/>
              </a:ext>
            </a:extLst>
          </p:cNvPr>
          <p:cNvSpPr>
            <a:spLocks noGrp="1"/>
          </p:cNvSpPr>
          <p:nvPr>
            <p:ph idx="1"/>
          </p:nvPr>
        </p:nvSpPr>
        <p:spPr>
          <a:xfrm>
            <a:off x="1157052" y="1340768"/>
            <a:ext cx="10358967" cy="4799013"/>
          </a:xfrm>
        </p:spPr>
        <p:txBody>
          <a:bodyPr/>
          <a:lstStyle/>
          <a:p>
            <a:pPr marL="98425" indent="0">
              <a:lnSpc>
                <a:spcPct val="100000"/>
              </a:lnSpc>
              <a:spcBef>
                <a:spcPts val="1200"/>
              </a:spcBef>
              <a:spcAft>
                <a:spcPts val="0"/>
              </a:spcAft>
              <a:buNone/>
            </a:pPr>
            <a:r>
              <a:rPr lang="en-US" sz="1800" dirty="0"/>
              <a:t>Dr Lunning</a:t>
            </a:r>
          </a:p>
          <a:p>
            <a:pPr marL="98425" indent="0">
              <a:lnSpc>
                <a:spcPct val="100000"/>
              </a:lnSpc>
              <a:spcBef>
                <a:spcPts val="0"/>
              </a:spcBef>
              <a:spcAft>
                <a:spcPts val="0"/>
              </a:spcAft>
              <a:buNone/>
            </a:pPr>
            <a:r>
              <a:rPr lang="en-US" sz="1800" b="0" dirty="0"/>
              <a:t>I look at it backwards: high-grade ICANS and then work my way backwards, next being high-grade CRS — we’ve gotten so much better at managing CRS that it is quite rare. I then focus on discussing if we see CRS we act quickly to avoid ICANS, and if it occurs then we do everything to mitigate high-grade ICANS. This limits high cumulative doses of steroids, which I believe limits early infection risk. In the end, I believe </a:t>
            </a:r>
            <a:r>
              <a:rPr lang="en-US" sz="1800" b="0" dirty="0" err="1"/>
              <a:t>liso</a:t>
            </a:r>
            <a:r>
              <a:rPr lang="en-US" sz="1800" b="0" dirty="0"/>
              <a:t>-cel checks the box of balance with efficacy vs safety.</a:t>
            </a:r>
          </a:p>
        </p:txBody>
      </p:sp>
      <p:pic>
        <p:nvPicPr>
          <p:cNvPr id="4" name="Picture 3">
            <a:extLst>
              <a:ext uri="{FF2B5EF4-FFF2-40B4-BE49-F238E27FC236}">
                <a16:creationId xmlns:a16="http://schemas.microsoft.com/office/drawing/2014/main" id="{234D22E1-E291-951F-F4A1-29B33618792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412776"/>
            <a:ext cx="912282" cy="912282"/>
          </a:xfrm>
          <a:prstGeom prst="rect">
            <a:avLst/>
          </a:prstGeom>
        </p:spPr>
      </p:pic>
    </p:spTree>
    <p:extLst>
      <p:ext uri="{BB962C8B-B14F-4D97-AF65-F5344CB8AC3E}">
        <p14:creationId xmlns:p14="http://schemas.microsoft.com/office/powerpoint/2010/main" val="27932014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9BBAD-7664-AEA0-BABE-14882BD56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43630F-F9BB-9821-3AA9-F35A79114C61}"/>
              </a:ext>
            </a:extLst>
          </p:cNvPr>
          <p:cNvSpPr>
            <a:spLocks noGrp="1"/>
          </p:cNvSpPr>
          <p:nvPr>
            <p:ph type="title"/>
          </p:nvPr>
        </p:nvSpPr>
        <p:spPr>
          <a:xfrm>
            <a:off x="912286" y="287458"/>
            <a:ext cx="10358967" cy="1143000"/>
          </a:xfrm>
        </p:spPr>
        <p:txBody>
          <a:bodyPr/>
          <a:lstStyle/>
          <a:p>
            <a:pPr algn="l"/>
            <a:r>
              <a:rPr lang="en-US" dirty="0"/>
              <a:t>How do you explain the spectrum of potential CRS symptoms, the likelihood a patient will experience any of them and your approach to prevention and management? </a:t>
            </a:r>
          </a:p>
        </p:txBody>
      </p:sp>
      <p:sp>
        <p:nvSpPr>
          <p:cNvPr id="3" name="Content Placeholder 2">
            <a:extLst>
              <a:ext uri="{FF2B5EF4-FFF2-40B4-BE49-F238E27FC236}">
                <a16:creationId xmlns:a16="http://schemas.microsoft.com/office/drawing/2014/main" id="{EF38DCA5-9E82-49BD-471E-4B7EC125E05A}"/>
              </a:ext>
            </a:extLst>
          </p:cNvPr>
          <p:cNvSpPr>
            <a:spLocks noGrp="1"/>
          </p:cNvSpPr>
          <p:nvPr>
            <p:ph idx="1"/>
          </p:nvPr>
        </p:nvSpPr>
        <p:spPr>
          <a:xfrm>
            <a:off x="1157052" y="1556792"/>
            <a:ext cx="10358967" cy="4799013"/>
          </a:xfrm>
        </p:spPr>
        <p:txBody>
          <a:bodyPr/>
          <a:lstStyle/>
          <a:p>
            <a:pPr marL="98425" indent="0">
              <a:lnSpc>
                <a:spcPct val="100000"/>
              </a:lnSpc>
              <a:spcBef>
                <a:spcPts val="0"/>
              </a:spcBef>
              <a:spcAft>
                <a:spcPts val="0"/>
              </a:spcAft>
              <a:buNone/>
            </a:pPr>
            <a:r>
              <a:rPr lang="en-US" sz="1800" dirty="0"/>
              <a:t>Dr Abramson</a:t>
            </a:r>
          </a:p>
          <a:p>
            <a:pPr marL="98425" indent="0">
              <a:lnSpc>
                <a:spcPct val="100000"/>
              </a:lnSpc>
              <a:spcBef>
                <a:spcPts val="0"/>
              </a:spcBef>
              <a:spcAft>
                <a:spcPts val="0"/>
              </a:spcAft>
              <a:buNone/>
            </a:pPr>
            <a:r>
              <a:rPr lang="en-US" sz="1800" b="0" dirty="0"/>
              <a:t>CRS occurs in about half of patients who receive </a:t>
            </a:r>
            <a:r>
              <a:rPr lang="en-US" sz="1800" b="0" dirty="0" err="1"/>
              <a:t>liso</a:t>
            </a:r>
            <a:r>
              <a:rPr lang="en-US" sz="1800" b="0" dirty="0"/>
              <a:t>-cel and is usually mild and virtually always reversible. The most common symptom is fever, but it can uncommonly get worse and cause low blood pressure, low oxygen levels, or organ injury. We typically intervene and give an antidote called tocilizumab with or without steroids, which rapidly improves the CRS and usually prevents it from becoming severe.</a:t>
            </a:r>
          </a:p>
          <a:p>
            <a:pPr marL="98425" indent="0">
              <a:lnSpc>
                <a:spcPct val="100000"/>
              </a:lnSpc>
              <a:spcBef>
                <a:spcPts val="1200"/>
              </a:spcBef>
              <a:spcAft>
                <a:spcPts val="0"/>
              </a:spcAft>
              <a:buNone/>
            </a:pPr>
            <a:r>
              <a:rPr lang="en-US" sz="1800" dirty="0"/>
              <a:t>Dr Kamdar</a:t>
            </a:r>
          </a:p>
          <a:p>
            <a:pPr marL="98425" indent="0">
              <a:lnSpc>
                <a:spcPct val="100000"/>
              </a:lnSpc>
              <a:spcBef>
                <a:spcPts val="0"/>
              </a:spcBef>
              <a:spcAft>
                <a:spcPts val="0"/>
              </a:spcAft>
              <a:buNone/>
            </a:pPr>
            <a:r>
              <a:rPr lang="en-US" sz="1800" b="0" dirty="0"/>
              <a:t>I describe CRS as the “immune storm” that tells us the CARs are expanding — fever, chills, low blood pressure, shortness of breath — ranging from mild to severe. Severity often correlates with tumor burden, LDH, CRP and </a:t>
            </a:r>
            <a:r>
              <a:rPr lang="en-US" sz="1800" b="0" dirty="0" err="1"/>
              <a:t>extranodal</a:t>
            </a:r>
            <a:r>
              <a:rPr lang="en-US" sz="1800" b="0" dirty="0"/>
              <a:t> disease at baseline. This is a unique side effect of CAR function and seen in all three products; however, severity might be higher with CD28-based products.</a:t>
            </a:r>
          </a:p>
          <a:p>
            <a:pPr marL="98425" indent="0">
              <a:lnSpc>
                <a:spcPct val="100000"/>
              </a:lnSpc>
              <a:spcBef>
                <a:spcPts val="0"/>
              </a:spcBef>
              <a:spcAft>
                <a:spcPts val="0"/>
              </a:spcAft>
              <a:buNone/>
            </a:pPr>
            <a:r>
              <a:rPr lang="en-US" sz="1800" b="0" dirty="0"/>
              <a:t>Prevention strategies include early recognition, supportive care and programmatic guidelines. Majority of academic centers follow the ASTCT Guidelines to manage CRS. These usually consist of steroids and an anti-inflammatory agent called tocilizumab. Sometimes in patients with MCL with high tumor burden with peripheral blood involvement we may give, preemptive steroids to prevent high-grade CRS. I reassure patients that the vast majority of cases are manageable and reversible, and that close monitoring (especially during the first two weeks) is crucial.</a:t>
            </a:r>
          </a:p>
        </p:txBody>
      </p:sp>
      <p:pic>
        <p:nvPicPr>
          <p:cNvPr id="4" name="Picture 3">
            <a:extLst>
              <a:ext uri="{FF2B5EF4-FFF2-40B4-BE49-F238E27FC236}">
                <a16:creationId xmlns:a16="http://schemas.microsoft.com/office/drawing/2014/main" id="{2C60EB8A-CE09-4930-AF5E-AF9F10577D3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6486" y="1556792"/>
            <a:ext cx="912282" cy="912282"/>
          </a:xfrm>
          <a:prstGeom prst="rect">
            <a:avLst/>
          </a:prstGeom>
        </p:spPr>
      </p:pic>
      <p:pic>
        <p:nvPicPr>
          <p:cNvPr id="5" name="Picture 4">
            <a:extLst>
              <a:ext uri="{FF2B5EF4-FFF2-40B4-BE49-F238E27FC236}">
                <a16:creationId xmlns:a16="http://schemas.microsoft.com/office/drawing/2014/main" id="{337A457A-C1C0-8E35-E79F-80086550D61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3068960"/>
            <a:ext cx="912282" cy="912282"/>
          </a:xfrm>
          <a:prstGeom prst="rect">
            <a:avLst/>
          </a:prstGeom>
        </p:spPr>
      </p:pic>
    </p:spTree>
    <p:extLst>
      <p:ext uri="{BB962C8B-B14F-4D97-AF65-F5344CB8AC3E}">
        <p14:creationId xmlns:p14="http://schemas.microsoft.com/office/powerpoint/2010/main" val="40125397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D2C55-8408-C6D7-4C92-DEDF2D1183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EEAD6F-FE41-F8D2-5ABE-520F929D2FEF}"/>
              </a:ext>
            </a:extLst>
          </p:cNvPr>
          <p:cNvSpPr>
            <a:spLocks noGrp="1"/>
          </p:cNvSpPr>
          <p:nvPr>
            <p:ph type="title"/>
          </p:nvPr>
        </p:nvSpPr>
        <p:spPr>
          <a:xfrm>
            <a:off x="912286" y="116632"/>
            <a:ext cx="10358967" cy="1143000"/>
          </a:xfrm>
        </p:spPr>
        <p:txBody>
          <a:bodyPr/>
          <a:lstStyle/>
          <a:p>
            <a:pPr algn="l"/>
            <a:r>
              <a:rPr lang="en-US" dirty="0"/>
              <a:t>How do you explain the spectrum of potential CRS symptoms, the likelihood a patient will experience any of them and your approach to prevention and management? </a:t>
            </a:r>
          </a:p>
        </p:txBody>
      </p:sp>
      <p:sp>
        <p:nvSpPr>
          <p:cNvPr id="3" name="Content Placeholder 2">
            <a:extLst>
              <a:ext uri="{FF2B5EF4-FFF2-40B4-BE49-F238E27FC236}">
                <a16:creationId xmlns:a16="http://schemas.microsoft.com/office/drawing/2014/main" id="{F7DD54D5-723E-E560-2B31-D74E3DB87C22}"/>
              </a:ext>
            </a:extLst>
          </p:cNvPr>
          <p:cNvSpPr>
            <a:spLocks noGrp="1"/>
          </p:cNvSpPr>
          <p:nvPr>
            <p:ph idx="1"/>
          </p:nvPr>
        </p:nvSpPr>
        <p:spPr>
          <a:xfrm>
            <a:off x="1157052" y="1385966"/>
            <a:ext cx="10358967" cy="4799013"/>
          </a:xfrm>
        </p:spPr>
        <p:txBody>
          <a:bodyPr/>
          <a:lstStyle/>
          <a:p>
            <a:pPr marL="98425" indent="0">
              <a:lnSpc>
                <a:spcPct val="100000"/>
              </a:lnSpc>
              <a:spcBef>
                <a:spcPts val="1200"/>
              </a:spcBef>
              <a:spcAft>
                <a:spcPts val="0"/>
              </a:spcAft>
              <a:buNone/>
            </a:pPr>
            <a:r>
              <a:rPr lang="en-US" sz="1800" dirty="0"/>
              <a:t>Dr </a:t>
            </a:r>
            <a:r>
              <a:rPr lang="en-US" sz="1800" dirty="0" err="1"/>
              <a:t>Nastoupil</a:t>
            </a:r>
            <a:endParaRPr lang="en-US" sz="1800" dirty="0"/>
          </a:p>
          <a:p>
            <a:pPr marL="98425" indent="0">
              <a:lnSpc>
                <a:spcPct val="100000"/>
              </a:lnSpc>
              <a:spcBef>
                <a:spcPts val="0"/>
              </a:spcBef>
              <a:spcAft>
                <a:spcPts val="0"/>
              </a:spcAft>
              <a:buNone/>
            </a:pPr>
            <a:r>
              <a:rPr lang="en-US" sz="1800" b="0" dirty="0"/>
              <a:t>The spectrum of CRS is dependent on the product regarding the likelihood of experiencing it at all and how serious it might be. Nearly all patients will have fever. Some will have fever and hypoxia or hypotension that is manageable with supportive measures. Very few will have serious or life-threatening CRS that requires ICU care including pressors and possibly mechanical ventilation or hemodialysis. Patients are monitored closely for CRS within the first 2 weeks post cell infusion. Some centers will administer prophylactic medications such as tocilizumab and/or corticosteroids. Some will monitor closely and intervene with tocilizumab and/or corticosteroids with persisting grade 1 CRS or grade 2 or higher CRS. Patients are also monitored closely for signs of infection given they are also immune compromised, and often started on antibiotics while data is being collected, if appropriate. Generally, the course of CRS is relatively short.</a:t>
            </a:r>
          </a:p>
          <a:p>
            <a:pPr marL="98425" indent="0">
              <a:lnSpc>
                <a:spcPct val="100000"/>
              </a:lnSpc>
              <a:spcBef>
                <a:spcPts val="1000"/>
              </a:spcBef>
              <a:spcAft>
                <a:spcPts val="0"/>
              </a:spcAft>
              <a:buNone/>
            </a:pPr>
            <a:r>
              <a:rPr lang="en-US" sz="1800" dirty="0"/>
              <a:t>Dr Phillips</a:t>
            </a:r>
          </a:p>
          <a:p>
            <a:pPr marL="98425" indent="0">
              <a:lnSpc>
                <a:spcPct val="100000"/>
              </a:lnSpc>
              <a:spcBef>
                <a:spcPts val="0"/>
              </a:spcBef>
              <a:spcAft>
                <a:spcPts val="0"/>
              </a:spcAft>
              <a:buNone/>
            </a:pPr>
            <a:r>
              <a:rPr lang="en-US" sz="1800" b="0" dirty="0"/>
              <a:t>Explain that CRS is the most common AE associated w/ CAR T. Discuss that in general it is manifested by fever but this is generally preceded by tachycardia. Discuss that at onset of fever we will start steroids. We will then add another medication (</a:t>
            </a:r>
            <a:r>
              <a:rPr lang="en-US" sz="1800" b="0" dirty="0" err="1"/>
              <a:t>toci</a:t>
            </a:r>
            <a:r>
              <a:rPr lang="en-US" sz="1800" b="0" dirty="0"/>
              <a:t>) if the fever persists. Explain that if the CRS continues to progress then risk for shortness of breath (SOB) and hypotension — these complications are less common. I would use supplemental oxygen for the SOB and intravenous fluids for hypotension. If any escalation of symptoms noted, then possible need for ICU care and higher rates of oxygen and medication to support blood pressure. If no resolution w/ steroids/</a:t>
            </a:r>
            <a:r>
              <a:rPr lang="en-US" sz="1800" b="0" dirty="0" err="1"/>
              <a:t>toci</a:t>
            </a:r>
            <a:r>
              <a:rPr lang="en-US" sz="1800" b="0" dirty="0"/>
              <a:t>, then would add anakinra. For prevention of CRS, especially for those </a:t>
            </a:r>
            <a:br>
              <a:rPr lang="en-US" sz="1800" b="0" dirty="0"/>
            </a:br>
            <a:r>
              <a:rPr lang="en-US" sz="1800" b="0" dirty="0"/>
              <a:t>getting </a:t>
            </a:r>
            <a:r>
              <a:rPr lang="en-US" sz="1800" b="0" dirty="0" err="1"/>
              <a:t>axi</a:t>
            </a:r>
            <a:r>
              <a:rPr lang="en-US" sz="1800" b="0" dirty="0"/>
              <a:t>-cel or </a:t>
            </a:r>
            <a:r>
              <a:rPr lang="en-US" sz="1800" b="0" dirty="0" err="1"/>
              <a:t>brexu</a:t>
            </a:r>
            <a:r>
              <a:rPr lang="en-US" sz="1800" b="0" dirty="0"/>
              <a:t>-cel, would consider use of prophylactic steroids for the first few days of infusion.</a:t>
            </a:r>
          </a:p>
        </p:txBody>
      </p:sp>
      <p:pic>
        <p:nvPicPr>
          <p:cNvPr id="6" name="Picture 5">
            <a:extLst>
              <a:ext uri="{FF2B5EF4-FFF2-40B4-BE49-F238E27FC236}">
                <a16:creationId xmlns:a16="http://schemas.microsoft.com/office/drawing/2014/main" id="{B3DA5DA5-B779-1F7A-943C-C76CCD2501A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385966"/>
            <a:ext cx="912282" cy="912282"/>
          </a:xfrm>
          <a:prstGeom prst="rect">
            <a:avLst/>
          </a:prstGeom>
        </p:spPr>
      </p:pic>
      <p:pic>
        <p:nvPicPr>
          <p:cNvPr id="7" name="Picture 6">
            <a:extLst>
              <a:ext uri="{FF2B5EF4-FFF2-40B4-BE49-F238E27FC236}">
                <a16:creationId xmlns:a16="http://schemas.microsoft.com/office/drawing/2014/main" id="{696D8798-3EFE-822D-244C-F8B0F8F85D5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4293096"/>
            <a:ext cx="912282" cy="912282"/>
          </a:xfrm>
          <a:prstGeom prst="rect">
            <a:avLst/>
          </a:prstGeom>
        </p:spPr>
      </p:pic>
    </p:spTree>
    <p:extLst>
      <p:ext uri="{BB962C8B-B14F-4D97-AF65-F5344CB8AC3E}">
        <p14:creationId xmlns:p14="http://schemas.microsoft.com/office/powerpoint/2010/main" val="31586637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CDFFC-416E-5925-B0EE-4FBF6E00699C}"/>
              </a:ext>
            </a:extLst>
          </p:cNvPr>
          <p:cNvSpPr>
            <a:spLocks noGrp="1"/>
          </p:cNvSpPr>
          <p:nvPr>
            <p:ph type="title"/>
          </p:nvPr>
        </p:nvSpPr>
        <p:spPr>
          <a:xfrm>
            <a:off x="912286" y="71434"/>
            <a:ext cx="10358967" cy="1143000"/>
          </a:xfrm>
        </p:spPr>
        <p:txBody>
          <a:bodyPr/>
          <a:lstStyle/>
          <a:p>
            <a:pPr algn="l"/>
            <a:r>
              <a:rPr lang="en-US" dirty="0"/>
              <a:t>What I say to a patient with multiple treatment-relapsed FL who is going to receive CAR T-cell therapy: </a:t>
            </a:r>
          </a:p>
        </p:txBody>
      </p:sp>
      <p:sp>
        <p:nvSpPr>
          <p:cNvPr id="3" name="Content Placeholder 2">
            <a:extLst>
              <a:ext uri="{FF2B5EF4-FFF2-40B4-BE49-F238E27FC236}">
                <a16:creationId xmlns:a16="http://schemas.microsoft.com/office/drawing/2014/main" id="{E3D9C7AB-9489-56ED-50D0-9247438FB51A}"/>
              </a:ext>
            </a:extLst>
          </p:cNvPr>
          <p:cNvSpPr>
            <a:spLocks noGrp="1"/>
          </p:cNvSpPr>
          <p:nvPr>
            <p:ph idx="1"/>
          </p:nvPr>
        </p:nvSpPr>
        <p:spPr>
          <a:xfrm>
            <a:off x="1157052" y="1340768"/>
            <a:ext cx="10358967" cy="4799013"/>
          </a:xfrm>
        </p:spPr>
        <p:txBody>
          <a:bodyPr/>
          <a:lstStyle/>
          <a:p>
            <a:pPr marL="98425" indent="0">
              <a:lnSpc>
                <a:spcPct val="100000"/>
              </a:lnSpc>
              <a:spcBef>
                <a:spcPts val="0"/>
              </a:spcBef>
              <a:spcAft>
                <a:spcPts val="0"/>
              </a:spcAft>
              <a:buNone/>
            </a:pPr>
            <a:r>
              <a:rPr lang="en-US" sz="1800" dirty="0"/>
              <a:t>Dr Abramson</a:t>
            </a:r>
          </a:p>
          <a:p>
            <a:pPr marL="98425" indent="0">
              <a:lnSpc>
                <a:spcPct val="100000"/>
              </a:lnSpc>
              <a:spcBef>
                <a:spcPts val="0"/>
              </a:spcBef>
              <a:spcAft>
                <a:spcPts val="0"/>
              </a:spcAft>
              <a:buNone/>
            </a:pPr>
            <a:r>
              <a:rPr lang="en-US" sz="1800" b="0" dirty="0"/>
              <a:t>CAR T cells harness the power of your own immune system to fight the lymphoma. The treatment works extremely well for follicular lymphoma, including patients whose disease has relapsed despite multiple treatments. The vast majority of patients will go into a complete response, and responses last about 5 years on average, but far longer responses are possible, and some patients will never relapse after this treatment.</a:t>
            </a:r>
          </a:p>
          <a:p>
            <a:pPr marL="98425" indent="0">
              <a:lnSpc>
                <a:spcPct val="100000"/>
              </a:lnSpc>
              <a:spcBef>
                <a:spcPts val="1200"/>
              </a:spcBef>
              <a:spcAft>
                <a:spcPts val="0"/>
              </a:spcAft>
              <a:buNone/>
            </a:pPr>
            <a:r>
              <a:rPr lang="en-US" sz="1800" dirty="0"/>
              <a:t>Dr Kamdar</a:t>
            </a:r>
          </a:p>
          <a:p>
            <a:pPr marL="98425" indent="0">
              <a:lnSpc>
                <a:spcPct val="100000"/>
              </a:lnSpc>
              <a:spcBef>
                <a:spcPts val="0"/>
              </a:spcBef>
              <a:spcAft>
                <a:spcPts val="0"/>
              </a:spcAft>
              <a:buNone/>
            </a:pPr>
            <a:r>
              <a:rPr lang="en-US" sz="1800" b="0" dirty="0"/>
              <a:t>My preferred CAR T construct for multiply relapsed FL is </a:t>
            </a:r>
            <a:r>
              <a:rPr lang="en-US" sz="1800" b="0" dirty="0" err="1"/>
              <a:t>lisocabtagene</a:t>
            </a:r>
            <a:r>
              <a:rPr lang="en-US" sz="1800" b="0" dirty="0"/>
              <a:t> </a:t>
            </a:r>
            <a:r>
              <a:rPr lang="en-US" sz="1800" b="0" dirty="0" err="1"/>
              <a:t>maraleucel</a:t>
            </a:r>
            <a:r>
              <a:rPr lang="en-US" sz="1800" b="0" dirty="0"/>
              <a:t> (</a:t>
            </a:r>
            <a:r>
              <a:rPr lang="en-US" sz="1800" b="0" dirty="0" err="1"/>
              <a:t>liso</a:t>
            </a:r>
            <a:r>
              <a:rPr lang="en-US" sz="1800" b="0" dirty="0"/>
              <a:t>-cel). Although </a:t>
            </a:r>
            <a:r>
              <a:rPr lang="en-US" sz="1800" b="0" dirty="0" err="1"/>
              <a:t>axicabtagene</a:t>
            </a:r>
            <a:r>
              <a:rPr lang="en-US" sz="1800" b="0" dirty="0"/>
              <a:t> </a:t>
            </a:r>
            <a:r>
              <a:rPr lang="en-US" sz="1800" b="0" dirty="0" err="1"/>
              <a:t>ciloleucel</a:t>
            </a:r>
            <a:r>
              <a:rPr lang="en-US" sz="1800" b="0" dirty="0"/>
              <a:t> and </a:t>
            </a:r>
            <a:r>
              <a:rPr lang="en-US" sz="1800" b="0" dirty="0" err="1"/>
              <a:t>tisagenlecleucel</a:t>
            </a:r>
            <a:r>
              <a:rPr lang="en-US" sz="1800" b="0" dirty="0"/>
              <a:t> have longer follow-up data, </a:t>
            </a:r>
            <a:r>
              <a:rPr lang="en-US" sz="1800" b="0" dirty="0" err="1"/>
              <a:t>liso</a:t>
            </a:r>
            <a:r>
              <a:rPr lang="en-US" sz="1800" b="0" dirty="0"/>
              <a:t>-cel offers an attractive balance of efficacy and tolerability. Early complete response (CR) rates approach 90%, and even patients whose disease has progressed within 2 yrs of last chemo, </a:t>
            </a:r>
            <a:r>
              <a:rPr lang="en-US" sz="1800" b="0" dirty="0" err="1"/>
              <a:t>ie</a:t>
            </a:r>
            <a:r>
              <a:rPr lang="en-US" sz="1800" b="0" dirty="0"/>
              <a:t>, POD24 disease, have an ~85% likelihood of achieving CR. Duration of response closely correlates with achieving a CR, suggesting potential for long-term remission.</a:t>
            </a:r>
          </a:p>
          <a:p>
            <a:pPr marL="98425" indent="0">
              <a:lnSpc>
                <a:spcPct val="100000"/>
              </a:lnSpc>
              <a:spcBef>
                <a:spcPts val="0"/>
              </a:spcBef>
              <a:spcAft>
                <a:spcPts val="0"/>
              </a:spcAft>
              <a:buNone/>
            </a:pPr>
            <a:r>
              <a:rPr lang="en-US" sz="1800" b="0" dirty="0"/>
              <a:t>From a toxicity standpoint, CRS and ICANS rates are notably lower than with CD28-based constructs, while </a:t>
            </a:r>
            <a:r>
              <a:rPr lang="en-US" sz="1800" b="0" dirty="0" err="1"/>
              <a:t>cytopenias</a:t>
            </a:r>
            <a:r>
              <a:rPr lang="en-US" sz="1800" b="0" dirty="0"/>
              <a:t> are comparable across products. The therapy can be delivered outpatient at many centers. With 18-month and emerging 2-year data showing durable remissions, </a:t>
            </a:r>
            <a:r>
              <a:rPr lang="en-US" sz="1800" b="0" dirty="0" err="1"/>
              <a:t>liso</a:t>
            </a:r>
            <a:r>
              <a:rPr lang="en-US" sz="1800" b="0" dirty="0"/>
              <a:t>-cel is my go-to, especially given the encouraging results in early </a:t>
            </a:r>
            <a:r>
              <a:rPr lang="en-US" sz="1800" b="0" dirty="0" err="1"/>
              <a:t>relapsers</a:t>
            </a:r>
            <a:r>
              <a:rPr lang="en-US" sz="1800" b="0" dirty="0"/>
              <a:t>. When I counsel patients, I tell them that remission can be long-lasting — and possibly curative — but we remain humble in not calling it a “cure” until long-term data mature.</a:t>
            </a:r>
          </a:p>
        </p:txBody>
      </p:sp>
      <p:pic>
        <p:nvPicPr>
          <p:cNvPr id="4" name="Picture 3">
            <a:extLst>
              <a:ext uri="{FF2B5EF4-FFF2-40B4-BE49-F238E27FC236}">
                <a16:creationId xmlns:a16="http://schemas.microsoft.com/office/drawing/2014/main" id="{925E6B3C-2056-7987-4AE3-68E9C13E683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6486" y="1340768"/>
            <a:ext cx="912282" cy="912282"/>
          </a:xfrm>
          <a:prstGeom prst="rect">
            <a:avLst/>
          </a:prstGeom>
        </p:spPr>
      </p:pic>
      <p:pic>
        <p:nvPicPr>
          <p:cNvPr id="5" name="Picture 4">
            <a:extLst>
              <a:ext uri="{FF2B5EF4-FFF2-40B4-BE49-F238E27FC236}">
                <a16:creationId xmlns:a16="http://schemas.microsoft.com/office/drawing/2014/main" id="{7652C813-1F6E-C675-C30C-C7527D83B2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2876758"/>
            <a:ext cx="912282" cy="912282"/>
          </a:xfrm>
          <a:prstGeom prst="rect">
            <a:avLst/>
          </a:prstGeom>
        </p:spPr>
      </p:pic>
    </p:spTree>
    <p:extLst>
      <p:ext uri="{BB962C8B-B14F-4D97-AF65-F5344CB8AC3E}">
        <p14:creationId xmlns:p14="http://schemas.microsoft.com/office/powerpoint/2010/main" val="20796059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D2C55-8408-C6D7-4C92-DEDF2D1183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EEAD6F-FE41-F8D2-5ABE-520F929D2FEF}"/>
              </a:ext>
            </a:extLst>
          </p:cNvPr>
          <p:cNvSpPr>
            <a:spLocks noGrp="1"/>
          </p:cNvSpPr>
          <p:nvPr>
            <p:ph type="title"/>
          </p:nvPr>
        </p:nvSpPr>
        <p:spPr>
          <a:xfrm>
            <a:off x="912286" y="215450"/>
            <a:ext cx="10358967" cy="1143000"/>
          </a:xfrm>
        </p:spPr>
        <p:txBody>
          <a:bodyPr/>
          <a:lstStyle/>
          <a:p>
            <a:pPr algn="l"/>
            <a:r>
              <a:rPr lang="en-US" dirty="0"/>
              <a:t>How do you explain the spectrum of potential CRS symptoms, the likelihood a patient will experience any of them and your approach to prevention and management? </a:t>
            </a:r>
          </a:p>
        </p:txBody>
      </p:sp>
      <p:sp>
        <p:nvSpPr>
          <p:cNvPr id="3" name="Content Placeholder 2">
            <a:extLst>
              <a:ext uri="{FF2B5EF4-FFF2-40B4-BE49-F238E27FC236}">
                <a16:creationId xmlns:a16="http://schemas.microsoft.com/office/drawing/2014/main" id="{F7DD54D5-723E-E560-2B31-D74E3DB87C22}"/>
              </a:ext>
            </a:extLst>
          </p:cNvPr>
          <p:cNvSpPr>
            <a:spLocks noGrp="1"/>
          </p:cNvSpPr>
          <p:nvPr>
            <p:ph idx="1"/>
          </p:nvPr>
        </p:nvSpPr>
        <p:spPr>
          <a:xfrm>
            <a:off x="1157053" y="1628800"/>
            <a:ext cx="10267540" cy="4799013"/>
          </a:xfrm>
        </p:spPr>
        <p:txBody>
          <a:bodyPr/>
          <a:lstStyle/>
          <a:p>
            <a:pPr marL="98425" indent="0">
              <a:lnSpc>
                <a:spcPct val="100000"/>
              </a:lnSpc>
              <a:spcBef>
                <a:spcPts val="1200"/>
              </a:spcBef>
              <a:spcAft>
                <a:spcPts val="0"/>
              </a:spcAft>
              <a:buNone/>
            </a:pPr>
            <a:r>
              <a:rPr lang="en-US" sz="1800" dirty="0"/>
              <a:t>Dr Westin</a:t>
            </a:r>
          </a:p>
          <a:p>
            <a:pPr marL="98425" indent="0">
              <a:lnSpc>
                <a:spcPct val="100000"/>
              </a:lnSpc>
              <a:spcBef>
                <a:spcPts val="0"/>
              </a:spcBef>
              <a:spcAft>
                <a:spcPts val="0"/>
              </a:spcAft>
              <a:buNone/>
            </a:pPr>
            <a:r>
              <a:rPr lang="en-US" sz="1800" b="0" dirty="0"/>
              <a:t>I describe CRS as similar to having an infection like the flu — sometimes you can have fever and body aches and that’s it, other times that can be the start that turns into low blood pressure and a trip to the ICU, or very rarely into a risk for death. Depending on the CAR T-cell used, the rate of fever can range from half to ninety percent, but more serious side effects are much less common. We will try to prevent side effects by either using prophylactic treatment or early intervention to stop mild problems from becoming more severe. If CRS occurs, management is usually successful quickly with either steroids or immune-directed therapies, but rarely may require a longer course of treatment.</a:t>
            </a:r>
          </a:p>
          <a:p>
            <a:pPr marL="98425" indent="0">
              <a:lnSpc>
                <a:spcPct val="100000"/>
              </a:lnSpc>
              <a:spcBef>
                <a:spcPts val="1200"/>
              </a:spcBef>
              <a:spcAft>
                <a:spcPts val="0"/>
              </a:spcAft>
              <a:buNone/>
            </a:pPr>
            <a:r>
              <a:rPr lang="en-US" sz="1800" dirty="0"/>
              <a:t>Dr Lunning</a:t>
            </a:r>
          </a:p>
          <a:p>
            <a:pPr marL="98425" indent="0">
              <a:lnSpc>
                <a:spcPct val="100000"/>
              </a:lnSpc>
              <a:spcBef>
                <a:spcPts val="0"/>
              </a:spcBef>
              <a:spcAft>
                <a:spcPts val="0"/>
              </a:spcAft>
              <a:buNone/>
            </a:pPr>
            <a:r>
              <a:rPr lang="en-US" sz="1800" b="0" dirty="0"/>
              <a:t>Similar to above, I focus on high-grade ICANS and then work my way backwards. I discuss what ICANS looks like to the family/caregivers. The patient doesn’t remember ICANS but the family certainly does. High-grade CRS I would argue is less common now than high-grade ICANS. I focus on discussing if we see CRS, especially if early post-infusion, we act quickly as I believe this is the biggest predictor of odds of having ICANS. If we used a CD28 </a:t>
            </a:r>
            <a:r>
              <a:rPr lang="en-US" sz="1800" b="0" dirty="0" err="1"/>
              <a:t>costim</a:t>
            </a:r>
            <a:r>
              <a:rPr lang="en-US" sz="1800" b="0" dirty="0"/>
              <a:t> product, we used prophylactic </a:t>
            </a:r>
            <a:r>
              <a:rPr lang="en-US" sz="1800" b="0" dirty="0" err="1"/>
              <a:t>dex</a:t>
            </a:r>
            <a:r>
              <a:rPr lang="en-US" sz="1800" b="0" dirty="0"/>
              <a:t> on D+ 0, 1, and 2.</a:t>
            </a:r>
          </a:p>
          <a:p>
            <a:pPr marL="98425" indent="0">
              <a:lnSpc>
                <a:spcPct val="100000"/>
              </a:lnSpc>
              <a:spcBef>
                <a:spcPts val="0"/>
              </a:spcBef>
              <a:spcAft>
                <a:spcPts val="0"/>
              </a:spcAft>
              <a:buNone/>
            </a:pPr>
            <a:endParaRPr lang="en-US" sz="1800" b="0" dirty="0"/>
          </a:p>
        </p:txBody>
      </p:sp>
      <p:pic>
        <p:nvPicPr>
          <p:cNvPr id="8" name="Picture 7">
            <a:extLst>
              <a:ext uri="{FF2B5EF4-FFF2-40B4-BE49-F238E27FC236}">
                <a16:creationId xmlns:a16="http://schemas.microsoft.com/office/drawing/2014/main" id="{C1AE9548-BB57-9E7A-27E9-C2A10E0A96A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637928"/>
            <a:ext cx="912282" cy="912282"/>
          </a:xfrm>
          <a:prstGeom prst="rect">
            <a:avLst/>
          </a:prstGeom>
        </p:spPr>
      </p:pic>
      <p:pic>
        <p:nvPicPr>
          <p:cNvPr id="4" name="Picture 3">
            <a:extLst>
              <a:ext uri="{FF2B5EF4-FFF2-40B4-BE49-F238E27FC236}">
                <a16:creationId xmlns:a16="http://schemas.microsoft.com/office/drawing/2014/main" id="{3E3E2E97-035C-FD20-4C31-0D70D976E5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4028306"/>
            <a:ext cx="912282" cy="912282"/>
          </a:xfrm>
          <a:prstGeom prst="rect">
            <a:avLst/>
          </a:prstGeom>
        </p:spPr>
      </p:pic>
    </p:spTree>
    <p:extLst>
      <p:ext uri="{BB962C8B-B14F-4D97-AF65-F5344CB8AC3E}">
        <p14:creationId xmlns:p14="http://schemas.microsoft.com/office/powerpoint/2010/main" val="24199814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65F38-DB73-708D-A013-BCE094A5E2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BE436C-0895-3646-B0EB-FC872B355F62}"/>
              </a:ext>
            </a:extLst>
          </p:cNvPr>
          <p:cNvSpPr>
            <a:spLocks noGrp="1"/>
          </p:cNvSpPr>
          <p:nvPr>
            <p:ph type="title"/>
          </p:nvPr>
        </p:nvSpPr>
        <p:spPr>
          <a:xfrm>
            <a:off x="912286" y="188640"/>
            <a:ext cx="10358967" cy="1143000"/>
          </a:xfrm>
        </p:spPr>
        <p:txBody>
          <a:bodyPr/>
          <a:lstStyle/>
          <a:p>
            <a:pPr algn="l"/>
            <a:r>
              <a:rPr lang="en-US" dirty="0"/>
              <a:t>How do you explain the spectrum of potential ICANS symptoms, the likelihood they will experience any of them and your approach to prevention and management? </a:t>
            </a:r>
          </a:p>
        </p:txBody>
      </p:sp>
      <p:sp>
        <p:nvSpPr>
          <p:cNvPr id="3" name="Content Placeholder 2">
            <a:extLst>
              <a:ext uri="{FF2B5EF4-FFF2-40B4-BE49-F238E27FC236}">
                <a16:creationId xmlns:a16="http://schemas.microsoft.com/office/drawing/2014/main" id="{17580389-B843-51DA-A737-B015C344EB98}"/>
              </a:ext>
            </a:extLst>
          </p:cNvPr>
          <p:cNvSpPr>
            <a:spLocks noGrp="1"/>
          </p:cNvSpPr>
          <p:nvPr>
            <p:ph idx="1"/>
          </p:nvPr>
        </p:nvSpPr>
        <p:spPr>
          <a:xfrm>
            <a:off x="1157052" y="1556792"/>
            <a:ext cx="10358967" cy="4799013"/>
          </a:xfrm>
        </p:spPr>
        <p:txBody>
          <a:bodyPr/>
          <a:lstStyle/>
          <a:p>
            <a:pPr marL="98425" indent="0">
              <a:lnSpc>
                <a:spcPct val="100000"/>
              </a:lnSpc>
              <a:spcBef>
                <a:spcPts val="0"/>
              </a:spcBef>
              <a:spcAft>
                <a:spcPts val="0"/>
              </a:spcAft>
              <a:buNone/>
            </a:pPr>
            <a:r>
              <a:rPr lang="en-US" sz="1800" dirty="0"/>
              <a:t>Dr Abramson</a:t>
            </a:r>
          </a:p>
          <a:p>
            <a:pPr marL="98425" indent="0">
              <a:lnSpc>
                <a:spcPct val="100000"/>
              </a:lnSpc>
              <a:spcBef>
                <a:spcPts val="0"/>
              </a:spcBef>
              <a:spcAft>
                <a:spcPts val="0"/>
              </a:spcAft>
              <a:buNone/>
            </a:pPr>
            <a:r>
              <a:rPr lang="en-US" sz="1800" b="0" dirty="0"/>
              <a:t>Neurologic symptoms occur in only 10%-20% of patients who receive </a:t>
            </a:r>
            <a:r>
              <a:rPr lang="en-US" sz="1800" b="0" dirty="0" err="1"/>
              <a:t>liso</a:t>
            </a:r>
            <a:r>
              <a:rPr lang="en-US" sz="1800" b="0" dirty="0"/>
              <a:t>-cel, and are usually mild and reversible. The most common symptoms are confusion, sleepiness, or word-finding difficulties. Uncommonly the neurologic symptoms can become severe, even causing a comatose state or seizures, but that is rare. If the neurologic symptoms are anything more than very mild, we give steroids, which usually lead to gradual resolution of the side effects. Additional medications are available if the steroids alone are not doing what we need them to do.</a:t>
            </a:r>
          </a:p>
          <a:p>
            <a:pPr marL="98425" indent="0">
              <a:lnSpc>
                <a:spcPct val="100000"/>
              </a:lnSpc>
              <a:spcBef>
                <a:spcPts val="1200"/>
              </a:spcBef>
              <a:spcAft>
                <a:spcPts val="0"/>
              </a:spcAft>
              <a:buNone/>
            </a:pPr>
            <a:r>
              <a:rPr lang="en-US" sz="1800" dirty="0"/>
              <a:t>Dr Kamdar</a:t>
            </a:r>
          </a:p>
          <a:p>
            <a:pPr marL="98425" indent="0">
              <a:lnSpc>
                <a:spcPct val="100000"/>
              </a:lnSpc>
              <a:spcBef>
                <a:spcPts val="0"/>
              </a:spcBef>
              <a:spcAft>
                <a:spcPts val="0"/>
              </a:spcAft>
              <a:buNone/>
            </a:pPr>
            <a:r>
              <a:rPr lang="en-US" sz="1800" b="0" dirty="0"/>
              <a:t>ICANS often follows or overlaps with CRS. I tell patients to expect possible word-finding difficulty, handwriting changes, confusion, or somnolence, most commonly within 8-14 days post infusion. ICANS also correlates with the same factors as CRS; however, the risk of high-grade ICANS where patient is obtunded or having seizures is low, albeit slightly higher with high tumor-burden disease who receive CD28-based constructs. Management mirrors the ASTCT Guidelines for ICANS management and involves steroids, with a low threshold for anti-inflammatory agents such as anakinra or </a:t>
            </a:r>
            <a:r>
              <a:rPr lang="en-US" sz="1800" b="0" dirty="0" err="1"/>
              <a:t>ruxolitinib</a:t>
            </a:r>
            <a:r>
              <a:rPr lang="en-US" sz="1800" b="0" dirty="0"/>
              <a:t> in refractory cases. Early recognition is key, and we maintain daily neurologic checks during the acute phase.</a:t>
            </a:r>
          </a:p>
        </p:txBody>
      </p:sp>
      <p:pic>
        <p:nvPicPr>
          <p:cNvPr id="4" name="Picture 3">
            <a:extLst>
              <a:ext uri="{FF2B5EF4-FFF2-40B4-BE49-F238E27FC236}">
                <a16:creationId xmlns:a16="http://schemas.microsoft.com/office/drawing/2014/main" id="{EA9FEB5F-5B1E-B20B-0BA9-47F4659706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6486" y="1556792"/>
            <a:ext cx="912282" cy="912282"/>
          </a:xfrm>
          <a:prstGeom prst="rect">
            <a:avLst/>
          </a:prstGeom>
        </p:spPr>
      </p:pic>
      <p:pic>
        <p:nvPicPr>
          <p:cNvPr id="5" name="Picture 4">
            <a:extLst>
              <a:ext uri="{FF2B5EF4-FFF2-40B4-BE49-F238E27FC236}">
                <a16:creationId xmlns:a16="http://schemas.microsoft.com/office/drawing/2014/main" id="{049C2B88-97C4-69CD-6C77-CCC9B43E3F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3645024"/>
            <a:ext cx="912282" cy="912282"/>
          </a:xfrm>
          <a:prstGeom prst="rect">
            <a:avLst/>
          </a:prstGeom>
        </p:spPr>
      </p:pic>
    </p:spTree>
    <p:extLst>
      <p:ext uri="{BB962C8B-B14F-4D97-AF65-F5344CB8AC3E}">
        <p14:creationId xmlns:p14="http://schemas.microsoft.com/office/powerpoint/2010/main" val="6827895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FD2BB-C8D3-F536-8C49-BDC1A6D674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B69E59-8181-F788-BA40-7C2E647A3F95}"/>
              </a:ext>
            </a:extLst>
          </p:cNvPr>
          <p:cNvSpPr>
            <a:spLocks noGrp="1"/>
          </p:cNvSpPr>
          <p:nvPr>
            <p:ph type="title"/>
          </p:nvPr>
        </p:nvSpPr>
        <p:spPr>
          <a:xfrm>
            <a:off x="912286" y="116632"/>
            <a:ext cx="10358967" cy="1143000"/>
          </a:xfrm>
        </p:spPr>
        <p:txBody>
          <a:bodyPr/>
          <a:lstStyle/>
          <a:p>
            <a:pPr algn="l"/>
            <a:r>
              <a:rPr lang="en-US" dirty="0"/>
              <a:t>How do you explain the spectrum of potential ICANS symptoms, the likelihood they will experience any of them and your approach to prevention and management? </a:t>
            </a:r>
          </a:p>
        </p:txBody>
      </p:sp>
      <p:sp>
        <p:nvSpPr>
          <p:cNvPr id="3" name="Content Placeholder 2">
            <a:extLst>
              <a:ext uri="{FF2B5EF4-FFF2-40B4-BE49-F238E27FC236}">
                <a16:creationId xmlns:a16="http://schemas.microsoft.com/office/drawing/2014/main" id="{C6486D9B-FBF9-626D-5B2E-42314D4A9984}"/>
              </a:ext>
            </a:extLst>
          </p:cNvPr>
          <p:cNvSpPr>
            <a:spLocks noGrp="1"/>
          </p:cNvSpPr>
          <p:nvPr>
            <p:ph idx="1"/>
          </p:nvPr>
        </p:nvSpPr>
        <p:spPr>
          <a:xfrm>
            <a:off x="1157052" y="1385966"/>
            <a:ext cx="10358967" cy="4799013"/>
          </a:xfrm>
        </p:spPr>
        <p:txBody>
          <a:bodyPr/>
          <a:lstStyle/>
          <a:p>
            <a:pPr marL="98425" indent="0">
              <a:lnSpc>
                <a:spcPct val="100000"/>
              </a:lnSpc>
              <a:spcBef>
                <a:spcPts val="1200"/>
              </a:spcBef>
              <a:spcAft>
                <a:spcPts val="0"/>
              </a:spcAft>
              <a:buNone/>
            </a:pPr>
            <a:r>
              <a:rPr lang="en-US" sz="1800" dirty="0"/>
              <a:t>Dr </a:t>
            </a:r>
            <a:r>
              <a:rPr lang="en-US" sz="1800" dirty="0" err="1"/>
              <a:t>Nastoupil</a:t>
            </a:r>
            <a:endParaRPr lang="en-US" sz="1800" dirty="0"/>
          </a:p>
          <a:p>
            <a:pPr marL="98425" indent="0">
              <a:lnSpc>
                <a:spcPct val="100000"/>
              </a:lnSpc>
              <a:spcBef>
                <a:spcPts val="0"/>
              </a:spcBef>
              <a:spcAft>
                <a:spcPts val="0"/>
              </a:spcAft>
              <a:buNone/>
            </a:pPr>
            <a:r>
              <a:rPr lang="en-US" sz="1800" b="0" dirty="0"/>
              <a:t>ICANS is more variable and unpredictable. The likelihood of experiencing ICANS depends on the CAR-T construct as well as patient and disease characteristics. It generally will occur after a patient has experienced CRS. It can be rapid in onset and resolution. Generally, we first observe alterations in fine motor skills that are apparent with constructing and writing a sentence. This can be followed by word finding and disorientation. Patients are asked to perform a series of tests, and the rate of successful completion can inform the grade of neurotoxicity. Some centers will administer prophylactic corticosteroids to reduce the rates of neurotoxicity, particularly with </a:t>
            </a:r>
            <a:r>
              <a:rPr lang="en-US" sz="1800" b="0" dirty="0" err="1"/>
              <a:t>axi</a:t>
            </a:r>
            <a:r>
              <a:rPr lang="en-US" sz="1800" b="0" dirty="0"/>
              <a:t>-cel. Corticosteroids are generally the first approach to management of neurotoxicity. With serious or life-threatening neurotoxicity, patients are often monitored in an ICU setting, initiated on prophylactic anti-seizure medications, and cared for by a multidisciplinary team. The duration of neurotoxicity can be unpredictable and can sometimes take an extended period of time to return to baseline.</a:t>
            </a:r>
          </a:p>
          <a:p>
            <a:pPr marL="98425" indent="0">
              <a:lnSpc>
                <a:spcPct val="100000"/>
              </a:lnSpc>
              <a:spcBef>
                <a:spcPts val="1200"/>
              </a:spcBef>
              <a:spcAft>
                <a:spcPts val="0"/>
              </a:spcAft>
              <a:buNone/>
            </a:pPr>
            <a:r>
              <a:rPr lang="en-US" sz="1800" dirty="0"/>
              <a:t>Dr Phillips</a:t>
            </a:r>
          </a:p>
          <a:p>
            <a:pPr marL="98425" indent="0">
              <a:lnSpc>
                <a:spcPct val="100000"/>
              </a:lnSpc>
              <a:spcBef>
                <a:spcPts val="0"/>
              </a:spcBef>
              <a:spcAft>
                <a:spcPts val="0"/>
              </a:spcAft>
              <a:buNone/>
            </a:pPr>
            <a:r>
              <a:rPr lang="en-US" sz="1800" b="0" dirty="0"/>
              <a:t>ICANS is less likely compared to CRS. Explain that this manifests in alteration of mental status. Could be mild confusion to comatose state. Explain that the initial management is w/ steroids, for which dose and frequency are dependent on severity and duration of symptoms. Risk is related to CAR-T product being highest w/ </a:t>
            </a:r>
            <a:r>
              <a:rPr lang="en-US" sz="1800" b="0" dirty="0" err="1"/>
              <a:t>brexu</a:t>
            </a:r>
            <a:r>
              <a:rPr lang="en-US" sz="1800" b="0" dirty="0"/>
              <a:t>-cel, then </a:t>
            </a:r>
            <a:r>
              <a:rPr lang="en-US" sz="1800" b="0" dirty="0" err="1"/>
              <a:t>axi</a:t>
            </a:r>
            <a:r>
              <a:rPr lang="en-US" sz="1800" b="0" dirty="0"/>
              <a:t>-cel, then the 4-1BB products. Discuss that for most patients this is reversible but there are unfortunately severe cases that can be permanent damage and or be fatal, especially those that lead to increased intracranial pressure.</a:t>
            </a:r>
          </a:p>
        </p:txBody>
      </p:sp>
      <p:pic>
        <p:nvPicPr>
          <p:cNvPr id="6" name="Picture 5">
            <a:extLst>
              <a:ext uri="{FF2B5EF4-FFF2-40B4-BE49-F238E27FC236}">
                <a16:creationId xmlns:a16="http://schemas.microsoft.com/office/drawing/2014/main" id="{8E3380B6-5F9A-9EB7-315A-D152D794D9F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385966"/>
            <a:ext cx="912282" cy="912282"/>
          </a:xfrm>
          <a:prstGeom prst="rect">
            <a:avLst/>
          </a:prstGeom>
        </p:spPr>
      </p:pic>
      <p:pic>
        <p:nvPicPr>
          <p:cNvPr id="7" name="Picture 6">
            <a:extLst>
              <a:ext uri="{FF2B5EF4-FFF2-40B4-BE49-F238E27FC236}">
                <a16:creationId xmlns:a16="http://schemas.microsoft.com/office/drawing/2014/main" id="{B53F2A01-BA3E-989A-7F52-082DC7330E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4530261"/>
            <a:ext cx="912282" cy="912282"/>
          </a:xfrm>
          <a:prstGeom prst="rect">
            <a:avLst/>
          </a:prstGeom>
        </p:spPr>
      </p:pic>
    </p:spTree>
    <p:extLst>
      <p:ext uri="{BB962C8B-B14F-4D97-AF65-F5344CB8AC3E}">
        <p14:creationId xmlns:p14="http://schemas.microsoft.com/office/powerpoint/2010/main" val="32414313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6D1B7-3269-ABFB-05CE-757BEBFF3A3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DEC67D-1482-03A8-6104-B1CB142E69DC}"/>
              </a:ext>
            </a:extLst>
          </p:cNvPr>
          <p:cNvSpPr>
            <a:spLocks noGrp="1"/>
          </p:cNvSpPr>
          <p:nvPr>
            <p:ph idx="1"/>
          </p:nvPr>
        </p:nvSpPr>
        <p:spPr>
          <a:xfrm>
            <a:off x="1157052" y="1628800"/>
            <a:ext cx="10358967" cy="4799013"/>
          </a:xfrm>
        </p:spPr>
        <p:txBody>
          <a:bodyPr/>
          <a:lstStyle/>
          <a:p>
            <a:pPr marL="98425" indent="0">
              <a:lnSpc>
                <a:spcPct val="100000"/>
              </a:lnSpc>
              <a:spcBef>
                <a:spcPts val="1200"/>
              </a:spcBef>
              <a:spcAft>
                <a:spcPts val="0"/>
              </a:spcAft>
              <a:buNone/>
            </a:pPr>
            <a:r>
              <a:rPr lang="en-US" sz="1800" dirty="0"/>
              <a:t>Dr Westin</a:t>
            </a:r>
          </a:p>
          <a:p>
            <a:pPr marL="98425" indent="0">
              <a:lnSpc>
                <a:spcPct val="100000"/>
              </a:lnSpc>
              <a:spcBef>
                <a:spcPts val="0"/>
              </a:spcBef>
              <a:spcAft>
                <a:spcPts val="0"/>
              </a:spcAft>
              <a:buNone/>
            </a:pPr>
            <a:r>
              <a:rPr lang="en-US" sz="1800" b="0" dirty="0"/>
              <a:t>I describe ICANS as an unusual side effect of CAR T-cell therapy where brain dysfunction, which is nearly always reversible, can happen during the first few weeks after treatment. It is rare, with most patients not suffering from ICANS, but if it happens, it could be severe with occasional ICU stays required. There are no effective preventative strategies yet, but treatments are directed at preventing ICANS from worsening and usually include high-dose steroids and less commonly more aggressive immune directed treatments.</a:t>
            </a:r>
          </a:p>
          <a:p>
            <a:pPr marL="98425" indent="0">
              <a:lnSpc>
                <a:spcPct val="100000"/>
              </a:lnSpc>
              <a:spcBef>
                <a:spcPts val="1200"/>
              </a:spcBef>
              <a:spcAft>
                <a:spcPts val="0"/>
              </a:spcAft>
              <a:buNone/>
            </a:pPr>
            <a:r>
              <a:rPr lang="en-US" sz="1800" dirty="0"/>
              <a:t>Dr Lunning</a:t>
            </a:r>
          </a:p>
          <a:p>
            <a:pPr marL="98425" indent="0">
              <a:lnSpc>
                <a:spcPct val="100000"/>
              </a:lnSpc>
              <a:spcBef>
                <a:spcPts val="0"/>
              </a:spcBef>
              <a:spcAft>
                <a:spcPts val="0"/>
              </a:spcAft>
              <a:buNone/>
            </a:pPr>
            <a:r>
              <a:rPr lang="en-US" sz="1800" b="0" dirty="0"/>
              <a:t>I again start with </a:t>
            </a:r>
            <a:r>
              <a:rPr lang="en-US" sz="1800" b="0"/>
              <a:t>what high-grade </a:t>
            </a:r>
            <a:r>
              <a:rPr lang="en-US" sz="1800" b="0" dirty="0"/>
              <a:t>ICANS looks like, especially with family/caregiver. I state that people have died due to complications of CAR-T and namely that is a consequence of managing ICANS and the organ dysfunction that comes when high-grade CRS meets high-grade ICANS. Many times the odds increase for ICANS based on advanced age, and we are frequently doing CAR-T in 80-year-olds. My practice is full of them now. If ICANS does occur I’ve already readied them for a longer inpatient stay and that they may need acute rehab. We do steroids prophylaxis with a CD28 </a:t>
            </a:r>
            <a:r>
              <a:rPr lang="en-US" sz="1800" b="0" dirty="0" err="1"/>
              <a:t>costim</a:t>
            </a:r>
            <a:r>
              <a:rPr lang="en-US" sz="1800" b="0" dirty="0"/>
              <a:t> and are very aggressive with CRS management if CRS onset in first 72 post-infusion post a 41BB construct.</a:t>
            </a:r>
          </a:p>
          <a:p>
            <a:pPr marL="98425" indent="0">
              <a:lnSpc>
                <a:spcPct val="100000"/>
              </a:lnSpc>
              <a:spcBef>
                <a:spcPts val="0"/>
              </a:spcBef>
              <a:spcAft>
                <a:spcPts val="0"/>
              </a:spcAft>
              <a:buNone/>
            </a:pPr>
            <a:endParaRPr lang="en-US" sz="1800" b="0" dirty="0"/>
          </a:p>
        </p:txBody>
      </p:sp>
      <p:pic>
        <p:nvPicPr>
          <p:cNvPr id="8" name="Picture 7">
            <a:extLst>
              <a:ext uri="{FF2B5EF4-FFF2-40B4-BE49-F238E27FC236}">
                <a16:creationId xmlns:a16="http://schemas.microsoft.com/office/drawing/2014/main" id="{D03F0F02-B166-6381-ABAD-F67F2A78447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637928"/>
            <a:ext cx="912282" cy="912282"/>
          </a:xfrm>
          <a:prstGeom prst="rect">
            <a:avLst/>
          </a:prstGeom>
        </p:spPr>
      </p:pic>
      <p:sp>
        <p:nvSpPr>
          <p:cNvPr id="7" name="Title 1">
            <a:extLst>
              <a:ext uri="{FF2B5EF4-FFF2-40B4-BE49-F238E27FC236}">
                <a16:creationId xmlns:a16="http://schemas.microsoft.com/office/drawing/2014/main" id="{E76599CE-EF12-A9B9-5211-522B38849848}"/>
              </a:ext>
            </a:extLst>
          </p:cNvPr>
          <p:cNvSpPr>
            <a:spLocks noGrp="1"/>
          </p:cNvSpPr>
          <p:nvPr>
            <p:ph type="title"/>
          </p:nvPr>
        </p:nvSpPr>
        <p:spPr>
          <a:xfrm>
            <a:off x="916516" y="260648"/>
            <a:ext cx="10358967" cy="1143000"/>
          </a:xfrm>
        </p:spPr>
        <p:txBody>
          <a:bodyPr/>
          <a:lstStyle/>
          <a:p>
            <a:pPr algn="l"/>
            <a:r>
              <a:rPr lang="en-US" dirty="0"/>
              <a:t>How do you explain the spectrum of potential ICANS symptoms, the likelihood they will experience any of them and your approach to prevention and management? </a:t>
            </a:r>
          </a:p>
        </p:txBody>
      </p:sp>
      <p:pic>
        <p:nvPicPr>
          <p:cNvPr id="2" name="Picture 1">
            <a:extLst>
              <a:ext uri="{FF2B5EF4-FFF2-40B4-BE49-F238E27FC236}">
                <a16:creationId xmlns:a16="http://schemas.microsoft.com/office/drawing/2014/main" id="{1584C90F-41F7-5CB4-BF64-C392867BF9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3429000"/>
            <a:ext cx="912282" cy="912282"/>
          </a:xfrm>
          <a:prstGeom prst="rect">
            <a:avLst/>
          </a:prstGeom>
        </p:spPr>
      </p:pic>
    </p:spTree>
    <p:extLst>
      <p:ext uri="{BB962C8B-B14F-4D97-AF65-F5344CB8AC3E}">
        <p14:creationId xmlns:p14="http://schemas.microsoft.com/office/powerpoint/2010/main" val="1468771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B762A-1273-9F34-9D62-637CAB5708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5AEF32-B35B-2570-138D-2395F3279972}"/>
              </a:ext>
            </a:extLst>
          </p:cNvPr>
          <p:cNvSpPr>
            <a:spLocks noGrp="1"/>
          </p:cNvSpPr>
          <p:nvPr>
            <p:ph type="title"/>
          </p:nvPr>
        </p:nvSpPr>
        <p:spPr>
          <a:xfrm>
            <a:off x="912287" y="188640"/>
            <a:ext cx="10224274" cy="1143000"/>
          </a:xfrm>
        </p:spPr>
        <p:txBody>
          <a:bodyPr/>
          <a:lstStyle/>
          <a:p>
            <a:pPr algn="l"/>
            <a:r>
              <a:rPr lang="en-US" dirty="0"/>
              <a:t>How do you explain bridging therapy to CAR T-cell treatment and when it is used? </a:t>
            </a:r>
          </a:p>
        </p:txBody>
      </p:sp>
      <p:sp>
        <p:nvSpPr>
          <p:cNvPr id="3" name="Content Placeholder 2">
            <a:extLst>
              <a:ext uri="{FF2B5EF4-FFF2-40B4-BE49-F238E27FC236}">
                <a16:creationId xmlns:a16="http://schemas.microsoft.com/office/drawing/2014/main" id="{04BD42CB-4FF0-5C61-70D9-0424BC40D3BA}"/>
              </a:ext>
            </a:extLst>
          </p:cNvPr>
          <p:cNvSpPr>
            <a:spLocks noGrp="1"/>
          </p:cNvSpPr>
          <p:nvPr>
            <p:ph idx="1"/>
          </p:nvPr>
        </p:nvSpPr>
        <p:spPr>
          <a:xfrm>
            <a:off x="1157052" y="1556792"/>
            <a:ext cx="9979509" cy="4799013"/>
          </a:xfrm>
        </p:spPr>
        <p:txBody>
          <a:bodyPr/>
          <a:lstStyle/>
          <a:p>
            <a:pPr marL="98425" indent="0">
              <a:lnSpc>
                <a:spcPct val="100000"/>
              </a:lnSpc>
              <a:spcBef>
                <a:spcPts val="0"/>
              </a:spcBef>
              <a:spcAft>
                <a:spcPts val="0"/>
              </a:spcAft>
              <a:buNone/>
            </a:pPr>
            <a:r>
              <a:rPr lang="en-US" sz="1800" dirty="0"/>
              <a:t>Dr Abramson</a:t>
            </a:r>
          </a:p>
          <a:p>
            <a:pPr marL="98425" indent="0">
              <a:lnSpc>
                <a:spcPct val="100000"/>
              </a:lnSpc>
              <a:spcBef>
                <a:spcPts val="0"/>
              </a:spcBef>
              <a:spcAft>
                <a:spcPts val="0"/>
              </a:spcAft>
              <a:buNone/>
            </a:pPr>
            <a:r>
              <a:rPr lang="en-US" sz="1800" b="0" dirty="0"/>
              <a:t>Bridging therapy is treatment used to control the disease and symptoms while the CAR T-cells are being manufactured. If there is only a small amount of disease without symptoms, then we don’t need to use bridging therapy. If we do choose to use bridging therapy, we have both systemic options and radiation therapy, and we personalize the choice to a given patient’s clinical situation.</a:t>
            </a:r>
          </a:p>
          <a:p>
            <a:pPr marL="98425" indent="0">
              <a:lnSpc>
                <a:spcPct val="100000"/>
              </a:lnSpc>
              <a:spcBef>
                <a:spcPts val="1200"/>
              </a:spcBef>
              <a:spcAft>
                <a:spcPts val="0"/>
              </a:spcAft>
              <a:buNone/>
            </a:pPr>
            <a:r>
              <a:rPr lang="en-US" sz="1800" dirty="0"/>
              <a:t>Dr Kamdar</a:t>
            </a:r>
          </a:p>
          <a:p>
            <a:pPr marL="98425" indent="0">
              <a:lnSpc>
                <a:spcPct val="100000"/>
              </a:lnSpc>
              <a:spcBef>
                <a:spcPts val="0"/>
              </a:spcBef>
              <a:spcAft>
                <a:spcPts val="0"/>
              </a:spcAft>
              <a:buNone/>
            </a:pPr>
            <a:r>
              <a:rPr lang="en-US" sz="1800" b="0" dirty="0"/>
              <a:t>Bridging therapy is anything we do to stabilize disease while CAR T cells are being manufactured. The goal is not necessarily a CR but to keep the disease under control. Options include steroids, radiation, chemotherapy, ADCs (</a:t>
            </a:r>
            <a:r>
              <a:rPr lang="en-US" sz="1800" b="0" dirty="0" err="1"/>
              <a:t>eg</a:t>
            </a:r>
            <a:r>
              <a:rPr lang="en-US" sz="1800" b="0" dirty="0"/>
              <a:t>, </a:t>
            </a:r>
            <a:r>
              <a:rPr lang="en-US" sz="1800" b="0" dirty="0" err="1"/>
              <a:t>polatuzumab</a:t>
            </a:r>
            <a:r>
              <a:rPr lang="en-US" sz="1800" b="0" dirty="0"/>
              <a:t>), and occasionally bispecific antibodies.</a:t>
            </a:r>
          </a:p>
          <a:p>
            <a:pPr marL="98425" indent="0">
              <a:lnSpc>
                <a:spcPct val="100000"/>
              </a:lnSpc>
              <a:spcBef>
                <a:spcPts val="0"/>
              </a:spcBef>
              <a:spcAft>
                <a:spcPts val="0"/>
              </a:spcAft>
              <a:buNone/>
            </a:pPr>
            <a:r>
              <a:rPr lang="en-US" sz="1800" b="0" dirty="0"/>
              <a:t>I explain to patients that this “holding pattern” helps prevent disease flare and ensures they remain well enough to receive their cells.</a:t>
            </a:r>
          </a:p>
          <a:p>
            <a:pPr marL="98425" indent="0">
              <a:lnSpc>
                <a:spcPct val="100000"/>
              </a:lnSpc>
              <a:spcBef>
                <a:spcPts val="1200"/>
              </a:spcBef>
              <a:spcAft>
                <a:spcPts val="0"/>
              </a:spcAft>
              <a:buNone/>
            </a:pPr>
            <a:r>
              <a:rPr lang="en-US" sz="1800" dirty="0"/>
              <a:t>Dr </a:t>
            </a:r>
            <a:r>
              <a:rPr lang="en-US" sz="1800" dirty="0" err="1"/>
              <a:t>Nastoupil</a:t>
            </a:r>
            <a:endParaRPr lang="en-US" sz="1800" dirty="0"/>
          </a:p>
          <a:p>
            <a:pPr marL="98425" indent="0">
              <a:lnSpc>
                <a:spcPct val="100000"/>
              </a:lnSpc>
              <a:spcBef>
                <a:spcPts val="0"/>
              </a:spcBef>
              <a:spcAft>
                <a:spcPts val="0"/>
              </a:spcAft>
              <a:buNone/>
            </a:pPr>
            <a:r>
              <a:rPr lang="en-US" sz="1800" b="0" dirty="0"/>
              <a:t>Patients are likely to have better outcomes both regarding safety and efficacy if they proceed with CAR T with disease regressing as opposed to progressing. Manufacturing of CAR T cells can also be highly variable and with aggressive lymphomas, it is important to stabilize the disease and the patient while awaiting the successful manufacturing. Bridging therapy is treatment aimed at reducing the lymphoma while awaiting the cells to be manufactured.</a:t>
            </a:r>
          </a:p>
        </p:txBody>
      </p:sp>
      <p:pic>
        <p:nvPicPr>
          <p:cNvPr id="4" name="Picture 3">
            <a:extLst>
              <a:ext uri="{FF2B5EF4-FFF2-40B4-BE49-F238E27FC236}">
                <a16:creationId xmlns:a16="http://schemas.microsoft.com/office/drawing/2014/main" id="{C196D3FA-7CCC-102D-6E17-8D3D285AFF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6486" y="1556792"/>
            <a:ext cx="912282" cy="912282"/>
          </a:xfrm>
          <a:prstGeom prst="rect">
            <a:avLst/>
          </a:prstGeom>
        </p:spPr>
      </p:pic>
      <p:pic>
        <p:nvPicPr>
          <p:cNvPr id="5" name="Picture 4">
            <a:extLst>
              <a:ext uri="{FF2B5EF4-FFF2-40B4-BE49-F238E27FC236}">
                <a16:creationId xmlns:a16="http://schemas.microsoft.com/office/drawing/2014/main" id="{54FCB4C6-DADB-B8D3-9390-BED5034581B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3075069"/>
            <a:ext cx="912282" cy="912282"/>
          </a:xfrm>
          <a:prstGeom prst="rect">
            <a:avLst/>
          </a:prstGeom>
        </p:spPr>
      </p:pic>
      <p:pic>
        <p:nvPicPr>
          <p:cNvPr id="6" name="Picture 5">
            <a:extLst>
              <a:ext uri="{FF2B5EF4-FFF2-40B4-BE49-F238E27FC236}">
                <a16:creationId xmlns:a16="http://schemas.microsoft.com/office/drawing/2014/main" id="{13414C03-D163-4152-04A3-2E11369DD56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4947" y="4845067"/>
            <a:ext cx="912282" cy="912282"/>
          </a:xfrm>
          <a:prstGeom prst="rect">
            <a:avLst/>
          </a:prstGeom>
        </p:spPr>
      </p:pic>
    </p:spTree>
    <p:extLst>
      <p:ext uri="{BB962C8B-B14F-4D97-AF65-F5344CB8AC3E}">
        <p14:creationId xmlns:p14="http://schemas.microsoft.com/office/powerpoint/2010/main" val="27105202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D235C-A05B-4A5F-2D10-E6DDCA0E9A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4B4E3C-745F-41CC-9F65-11CFDC8603AF}"/>
              </a:ext>
            </a:extLst>
          </p:cNvPr>
          <p:cNvSpPr>
            <a:spLocks noGrp="1"/>
          </p:cNvSpPr>
          <p:nvPr>
            <p:ph type="title"/>
          </p:nvPr>
        </p:nvSpPr>
        <p:spPr>
          <a:xfrm>
            <a:off x="912286" y="71434"/>
            <a:ext cx="10358967" cy="1143000"/>
          </a:xfrm>
        </p:spPr>
        <p:txBody>
          <a:bodyPr/>
          <a:lstStyle/>
          <a:p>
            <a:pPr algn="l"/>
            <a:r>
              <a:rPr lang="en-US" dirty="0"/>
              <a:t>How do you explain bridging therapy to CAR T-cell treatment and when it is used? </a:t>
            </a:r>
          </a:p>
        </p:txBody>
      </p:sp>
      <p:sp>
        <p:nvSpPr>
          <p:cNvPr id="3" name="Content Placeholder 2">
            <a:extLst>
              <a:ext uri="{FF2B5EF4-FFF2-40B4-BE49-F238E27FC236}">
                <a16:creationId xmlns:a16="http://schemas.microsoft.com/office/drawing/2014/main" id="{A7D5A13E-26D6-F6E9-2D7E-5A4C39908702}"/>
              </a:ext>
            </a:extLst>
          </p:cNvPr>
          <p:cNvSpPr>
            <a:spLocks noGrp="1"/>
          </p:cNvSpPr>
          <p:nvPr>
            <p:ph idx="1"/>
          </p:nvPr>
        </p:nvSpPr>
        <p:spPr>
          <a:xfrm>
            <a:off x="1157052" y="1208783"/>
            <a:ext cx="10358967" cy="4799013"/>
          </a:xfrm>
        </p:spPr>
        <p:txBody>
          <a:bodyPr/>
          <a:lstStyle/>
          <a:p>
            <a:pPr marL="98425" indent="0">
              <a:lnSpc>
                <a:spcPct val="100000"/>
              </a:lnSpc>
              <a:spcBef>
                <a:spcPts val="1200"/>
              </a:spcBef>
              <a:spcAft>
                <a:spcPts val="0"/>
              </a:spcAft>
              <a:buNone/>
            </a:pPr>
            <a:r>
              <a:rPr lang="en-US" sz="1800" dirty="0"/>
              <a:t>Dr Phillips</a:t>
            </a:r>
          </a:p>
          <a:p>
            <a:pPr marL="98425" indent="0">
              <a:lnSpc>
                <a:spcPct val="100000"/>
              </a:lnSpc>
              <a:spcBef>
                <a:spcPts val="0"/>
              </a:spcBef>
              <a:spcAft>
                <a:spcPts val="0"/>
              </a:spcAft>
              <a:buNone/>
            </a:pPr>
            <a:r>
              <a:rPr lang="en-US" sz="1800" b="0" dirty="0"/>
              <a:t>Bridging therapy is needed to slow the progression of cancer long enough to allow for collection, manufacturing and return of the CAR product. This is not needed in all patients but especially helpful for those w/ rapidly progressive disease, w/ pain or end organ damage from the lymphoma. In cases where radiation therapy is used, it can potentially augment the response of the CAR product.</a:t>
            </a:r>
          </a:p>
          <a:p>
            <a:pPr marL="98425" indent="0">
              <a:lnSpc>
                <a:spcPct val="100000"/>
              </a:lnSpc>
              <a:spcBef>
                <a:spcPts val="1000"/>
              </a:spcBef>
              <a:spcAft>
                <a:spcPts val="0"/>
              </a:spcAft>
              <a:buNone/>
            </a:pPr>
            <a:r>
              <a:rPr lang="en-US" sz="1800" dirty="0"/>
              <a:t>Dr Westin</a:t>
            </a:r>
          </a:p>
          <a:p>
            <a:pPr marL="98425" indent="0">
              <a:lnSpc>
                <a:spcPct val="100000"/>
              </a:lnSpc>
              <a:spcBef>
                <a:spcPts val="0"/>
              </a:spcBef>
              <a:spcAft>
                <a:spcPts val="0"/>
              </a:spcAft>
              <a:buNone/>
            </a:pPr>
            <a:r>
              <a:rPr lang="en-US" sz="1800" b="0" dirty="0"/>
              <a:t>Bridging therapy gets us from here to there, from the decision to give CAR T cell to the day of infusion of CAR T cell. It is not always required, especially if the amount of lymphoma is low and speed of disease growth is slow. When it is required, the goal is to stay on track to get to the destination, and thus CAR T cells should be delivered as quickly as possible by minimizing risk of side effects or lymphoma-related harm. Radiation therapy, chemotherapy, targeted therapy, and steroids are options, but I recommend avoiding bispecific antibodies as the ramp up time is not consistent with the goals of bridging therapy.</a:t>
            </a:r>
          </a:p>
          <a:p>
            <a:pPr marL="98425" indent="0">
              <a:lnSpc>
                <a:spcPct val="100000"/>
              </a:lnSpc>
              <a:spcBef>
                <a:spcPts val="1000"/>
              </a:spcBef>
              <a:spcAft>
                <a:spcPts val="0"/>
              </a:spcAft>
              <a:buNone/>
            </a:pPr>
            <a:r>
              <a:rPr lang="en-US" sz="1800" dirty="0"/>
              <a:t>Dr Lunning</a:t>
            </a:r>
          </a:p>
          <a:p>
            <a:pPr marL="98425" indent="0">
              <a:lnSpc>
                <a:spcPct val="100000"/>
              </a:lnSpc>
              <a:spcBef>
                <a:spcPts val="0"/>
              </a:spcBef>
              <a:spcAft>
                <a:spcPts val="0"/>
              </a:spcAft>
              <a:buNone/>
            </a:pPr>
            <a:r>
              <a:rPr lang="en-US" sz="1800" b="0" dirty="0"/>
              <a:t>I break it down to the journey of CAR-T. I use apheresis as a split in bridging as I may do something different before apheresis (pre-</a:t>
            </a:r>
            <a:r>
              <a:rPr lang="en-US" sz="1800" b="0" dirty="0" err="1"/>
              <a:t>aph</a:t>
            </a:r>
            <a:r>
              <a:rPr lang="en-US" sz="1800" b="0" dirty="0"/>
              <a:t>) and after apheresis (post-</a:t>
            </a:r>
            <a:r>
              <a:rPr lang="en-US" sz="1800" b="0" dirty="0" err="1"/>
              <a:t>aph</a:t>
            </a:r>
            <a:r>
              <a:rPr lang="en-US" sz="1800" b="0" dirty="0"/>
              <a:t>). I spend time talking about in the pre-</a:t>
            </a:r>
            <a:r>
              <a:rPr lang="en-US" sz="1800" b="0" dirty="0" err="1"/>
              <a:t>aph</a:t>
            </a:r>
            <a:r>
              <a:rPr lang="en-US" sz="1800" b="0" dirty="0"/>
              <a:t> what not to use (</a:t>
            </a:r>
            <a:r>
              <a:rPr lang="en-US" sz="1800" b="0" dirty="0" err="1"/>
              <a:t>benda</a:t>
            </a:r>
            <a:r>
              <a:rPr lang="en-US" sz="1800" b="0" dirty="0"/>
              <a:t>) and focus on disease stabilization without making them too sick for CAR-T. In the post-</a:t>
            </a:r>
            <a:r>
              <a:rPr lang="en-US" sz="1800" b="0" dirty="0" err="1"/>
              <a:t>aph</a:t>
            </a:r>
            <a:r>
              <a:rPr lang="en-US" sz="1800" b="0" dirty="0"/>
              <a:t> period we use what we’ve learned in the pre-</a:t>
            </a:r>
            <a:r>
              <a:rPr lang="en-US" sz="1800" b="0" dirty="0" err="1"/>
              <a:t>aph</a:t>
            </a:r>
            <a:r>
              <a:rPr lang="en-US" sz="1800" b="0" dirty="0"/>
              <a:t> period and we may switch to XRT (BOOM-BOOM) or </a:t>
            </a:r>
            <a:br>
              <a:rPr lang="en-US" sz="1800" b="0" dirty="0"/>
            </a:br>
            <a:r>
              <a:rPr lang="en-US" sz="1800" b="0" dirty="0"/>
              <a:t>even higher dose if a pending problem site. I believe disease burden is the biggest barrier to </a:t>
            </a:r>
            <a:r>
              <a:rPr lang="en-US" sz="1800" b="0" dirty="0" err="1"/>
              <a:t>mCR</a:t>
            </a:r>
            <a:r>
              <a:rPr lang="en-US" sz="1800" b="0" dirty="0"/>
              <a:t> and durability post-CAR-T, so in 2025 I am rarely forgoing some form of pre- and post-</a:t>
            </a:r>
            <a:r>
              <a:rPr lang="en-US" sz="1800" b="0" dirty="0" err="1"/>
              <a:t>aph</a:t>
            </a:r>
            <a:r>
              <a:rPr lang="en-US" sz="1800" b="0" dirty="0"/>
              <a:t> bridging therapy.</a:t>
            </a:r>
          </a:p>
        </p:txBody>
      </p:sp>
      <p:pic>
        <p:nvPicPr>
          <p:cNvPr id="7" name="Picture 6">
            <a:extLst>
              <a:ext uri="{FF2B5EF4-FFF2-40B4-BE49-F238E27FC236}">
                <a16:creationId xmlns:a16="http://schemas.microsoft.com/office/drawing/2014/main" id="{79627DAF-4D54-6B8F-DEAD-56A6FF637C3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208783"/>
            <a:ext cx="912282" cy="912282"/>
          </a:xfrm>
          <a:prstGeom prst="rect">
            <a:avLst/>
          </a:prstGeom>
        </p:spPr>
      </p:pic>
      <p:pic>
        <p:nvPicPr>
          <p:cNvPr id="8" name="Picture 7">
            <a:extLst>
              <a:ext uri="{FF2B5EF4-FFF2-40B4-BE49-F238E27FC236}">
                <a16:creationId xmlns:a16="http://schemas.microsoft.com/office/drawing/2014/main" id="{A911B5FD-143F-F3B2-EDE2-103BAA76F3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2708920"/>
            <a:ext cx="912282" cy="912282"/>
          </a:xfrm>
          <a:prstGeom prst="rect">
            <a:avLst/>
          </a:prstGeom>
        </p:spPr>
      </p:pic>
      <p:pic>
        <p:nvPicPr>
          <p:cNvPr id="4" name="Picture 3">
            <a:extLst>
              <a:ext uri="{FF2B5EF4-FFF2-40B4-BE49-F238E27FC236}">
                <a16:creationId xmlns:a16="http://schemas.microsoft.com/office/drawing/2014/main" id="{9EF17500-B8A0-D4F3-518E-97385C832F0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4947" y="4797152"/>
            <a:ext cx="912282" cy="912282"/>
          </a:xfrm>
          <a:prstGeom prst="rect">
            <a:avLst/>
          </a:prstGeom>
        </p:spPr>
      </p:pic>
    </p:spTree>
    <p:extLst>
      <p:ext uri="{BB962C8B-B14F-4D97-AF65-F5344CB8AC3E}">
        <p14:creationId xmlns:p14="http://schemas.microsoft.com/office/powerpoint/2010/main" val="24735932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FD66C-3E62-9747-10F6-17373CDC5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06C4C2-DCD9-AA53-EDF7-6BCC6B552F2A}"/>
              </a:ext>
            </a:extLst>
          </p:cNvPr>
          <p:cNvSpPr>
            <a:spLocks noGrp="1"/>
          </p:cNvSpPr>
          <p:nvPr>
            <p:ph type="title"/>
          </p:nvPr>
        </p:nvSpPr>
        <p:spPr>
          <a:xfrm>
            <a:off x="912287" y="188640"/>
            <a:ext cx="10224274" cy="1143000"/>
          </a:xfrm>
        </p:spPr>
        <p:txBody>
          <a:bodyPr/>
          <a:lstStyle/>
          <a:p>
            <a:pPr algn="l"/>
            <a:r>
              <a:rPr lang="en-US" dirty="0"/>
              <a:t>How do you explain the key time points in the CAR T-cell therapy process and what patients can expect to experience? </a:t>
            </a:r>
          </a:p>
        </p:txBody>
      </p:sp>
      <p:sp>
        <p:nvSpPr>
          <p:cNvPr id="3" name="Content Placeholder 2">
            <a:extLst>
              <a:ext uri="{FF2B5EF4-FFF2-40B4-BE49-F238E27FC236}">
                <a16:creationId xmlns:a16="http://schemas.microsoft.com/office/drawing/2014/main" id="{611614BD-3D33-71F0-BE3F-238AFC9C332B}"/>
              </a:ext>
            </a:extLst>
          </p:cNvPr>
          <p:cNvSpPr>
            <a:spLocks noGrp="1"/>
          </p:cNvSpPr>
          <p:nvPr>
            <p:ph idx="1"/>
          </p:nvPr>
        </p:nvSpPr>
        <p:spPr>
          <a:xfrm>
            <a:off x="1157052" y="1556792"/>
            <a:ext cx="9979509" cy="4799013"/>
          </a:xfrm>
        </p:spPr>
        <p:txBody>
          <a:bodyPr/>
          <a:lstStyle/>
          <a:p>
            <a:pPr marL="98425" indent="0">
              <a:lnSpc>
                <a:spcPct val="100000"/>
              </a:lnSpc>
              <a:spcBef>
                <a:spcPts val="0"/>
              </a:spcBef>
              <a:spcAft>
                <a:spcPts val="0"/>
              </a:spcAft>
              <a:buNone/>
            </a:pPr>
            <a:r>
              <a:rPr lang="en-US" sz="1800" dirty="0"/>
              <a:t>Dr Abramson</a:t>
            </a:r>
          </a:p>
          <a:p>
            <a:pPr marL="98425" indent="0">
              <a:lnSpc>
                <a:spcPct val="100000"/>
              </a:lnSpc>
              <a:spcBef>
                <a:spcPts val="0"/>
              </a:spcBef>
              <a:spcAft>
                <a:spcPts val="0"/>
              </a:spcAft>
              <a:buNone/>
            </a:pPr>
            <a:r>
              <a:rPr lang="en-US" sz="1800" b="0" dirty="0"/>
              <a:t>CAR T cells are a multi-step process, but the actual treatment is given as a single infusion, not multiple cycles like prior therapies you’ve received. We start with apheresis where we collect the cells from your blood and send them off to be manufactured into CAR T cells. While the cells are being manufactured we have the option of giving a treatment to control the lymphoma if needed, which we call bridging therapy. Once the cells are ready, we give 3 days of chemotherapy with the goal of suppressing your immune system just enough to prevent your immune system from rejecting the CAR T cells, because even though they are your own cells, they are slightly modified with that new little receptor on their surface. We call that lymphodepleting chemotherapy. After those 3 days, we will admit you to the hospital to infuse the CAR T cells and then monitor for and treat any of the side effects we talked about. Most patients are admitted for 1-2 weeks, but it can be longer depending on whether we see the side effects, and how quickly they recover. Once you leave the hospital we will keep a close eye on your blood counts as they recover, and we will be vigilant about the risk of infections. We will get a PET CT a month after the CAR T-cell infusion to get an early look on how well it is working.</a:t>
            </a:r>
          </a:p>
        </p:txBody>
      </p:sp>
      <p:pic>
        <p:nvPicPr>
          <p:cNvPr id="4" name="Picture 3">
            <a:extLst>
              <a:ext uri="{FF2B5EF4-FFF2-40B4-BE49-F238E27FC236}">
                <a16:creationId xmlns:a16="http://schemas.microsoft.com/office/drawing/2014/main" id="{54B73B54-6A66-1944-1585-BD6868C520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6486" y="1556792"/>
            <a:ext cx="912282" cy="912282"/>
          </a:xfrm>
          <a:prstGeom prst="rect">
            <a:avLst/>
          </a:prstGeom>
        </p:spPr>
      </p:pic>
    </p:spTree>
    <p:extLst>
      <p:ext uri="{BB962C8B-B14F-4D97-AF65-F5344CB8AC3E}">
        <p14:creationId xmlns:p14="http://schemas.microsoft.com/office/powerpoint/2010/main" val="40575045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B762A-1273-9F34-9D62-637CAB5708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5AEF32-B35B-2570-138D-2395F3279972}"/>
              </a:ext>
            </a:extLst>
          </p:cNvPr>
          <p:cNvSpPr>
            <a:spLocks noGrp="1"/>
          </p:cNvSpPr>
          <p:nvPr>
            <p:ph type="title"/>
          </p:nvPr>
        </p:nvSpPr>
        <p:spPr>
          <a:xfrm>
            <a:off x="912287" y="188640"/>
            <a:ext cx="10224274" cy="1143000"/>
          </a:xfrm>
        </p:spPr>
        <p:txBody>
          <a:bodyPr/>
          <a:lstStyle/>
          <a:p>
            <a:pPr algn="l"/>
            <a:r>
              <a:rPr lang="en-US" dirty="0"/>
              <a:t>How do you explain the key time points in the CAR T-cell therapy process and what patients can expect to experience? </a:t>
            </a:r>
          </a:p>
        </p:txBody>
      </p:sp>
      <p:sp>
        <p:nvSpPr>
          <p:cNvPr id="3" name="Content Placeholder 2">
            <a:extLst>
              <a:ext uri="{FF2B5EF4-FFF2-40B4-BE49-F238E27FC236}">
                <a16:creationId xmlns:a16="http://schemas.microsoft.com/office/drawing/2014/main" id="{04BD42CB-4FF0-5C61-70D9-0424BC40D3BA}"/>
              </a:ext>
            </a:extLst>
          </p:cNvPr>
          <p:cNvSpPr>
            <a:spLocks noGrp="1"/>
          </p:cNvSpPr>
          <p:nvPr>
            <p:ph idx="1"/>
          </p:nvPr>
        </p:nvSpPr>
        <p:spPr>
          <a:xfrm>
            <a:off x="1157052" y="1556792"/>
            <a:ext cx="9979509" cy="4799013"/>
          </a:xfrm>
        </p:spPr>
        <p:txBody>
          <a:bodyPr/>
          <a:lstStyle/>
          <a:p>
            <a:pPr marL="98425" indent="0">
              <a:lnSpc>
                <a:spcPct val="100000"/>
              </a:lnSpc>
              <a:spcBef>
                <a:spcPts val="1200"/>
              </a:spcBef>
              <a:spcAft>
                <a:spcPts val="0"/>
              </a:spcAft>
              <a:buNone/>
            </a:pPr>
            <a:r>
              <a:rPr lang="en-US" sz="1800" dirty="0"/>
              <a:t>Dr Kamdar</a:t>
            </a:r>
          </a:p>
          <a:p>
            <a:pPr marL="98425" indent="0">
              <a:lnSpc>
                <a:spcPct val="100000"/>
              </a:lnSpc>
              <a:spcBef>
                <a:spcPts val="0"/>
              </a:spcBef>
              <a:spcAft>
                <a:spcPts val="0"/>
              </a:spcAft>
              <a:buNone/>
            </a:pPr>
            <a:r>
              <a:rPr lang="en-US" sz="1800" b="0" dirty="0"/>
              <a:t>I map out the process clearly:</a:t>
            </a:r>
          </a:p>
          <a:p>
            <a:pPr marL="98425" indent="0">
              <a:lnSpc>
                <a:spcPct val="100000"/>
              </a:lnSpc>
              <a:spcBef>
                <a:spcPts val="0"/>
              </a:spcBef>
              <a:spcAft>
                <a:spcPts val="0"/>
              </a:spcAft>
              <a:buNone/>
            </a:pPr>
            <a:r>
              <a:rPr lang="en-US" sz="1800" b="0" dirty="0"/>
              <a:t>1.	Initial consult and eligibility review</a:t>
            </a:r>
          </a:p>
          <a:p>
            <a:pPr marL="98425" indent="0">
              <a:lnSpc>
                <a:spcPct val="100000"/>
              </a:lnSpc>
              <a:spcBef>
                <a:spcPts val="0"/>
              </a:spcBef>
              <a:spcAft>
                <a:spcPts val="0"/>
              </a:spcAft>
              <a:buNone/>
            </a:pPr>
            <a:r>
              <a:rPr lang="en-US" sz="1800" b="0" dirty="0"/>
              <a:t>2.	Apheresis (cell collection)</a:t>
            </a:r>
          </a:p>
          <a:p>
            <a:pPr marL="98425" indent="0">
              <a:lnSpc>
                <a:spcPct val="100000"/>
              </a:lnSpc>
              <a:spcBef>
                <a:spcPts val="0"/>
              </a:spcBef>
              <a:spcAft>
                <a:spcPts val="0"/>
              </a:spcAft>
              <a:buNone/>
            </a:pPr>
            <a:r>
              <a:rPr lang="en-US" sz="1800" b="0" dirty="0"/>
              <a:t>3.	Bridging therapy (if needed)</a:t>
            </a:r>
          </a:p>
          <a:p>
            <a:pPr marL="98425" indent="0">
              <a:lnSpc>
                <a:spcPct val="100000"/>
              </a:lnSpc>
              <a:spcBef>
                <a:spcPts val="0"/>
              </a:spcBef>
              <a:spcAft>
                <a:spcPts val="0"/>
              </a:spcAft>
              <a:buNone/>
            </a:pPr>
            <a:r>
              <a:rPr lang="en-US" sz="1800" b="0" dirty="0"/>
              <a:t>4.	Manufacturing period (usually 3-5 weeks)</a:t>
            </a:r>
          </a:p>
          <a:p>
            <a:pPr marL="98425" indent="0">
              <a:lnSpc>
                <a:spcPct val="100000"/>
              </a:lnSpc>
              <a:spcBef>
                <a:spcPts val="0"/>
              </a:spcBef>
              <a:spcAft>
                <a:spcPts val="0"/>
              </a:spcAft>
              <a:buNone/>
            </a:pPr>
            <a:r>
              <a:rPr lang="en-US" sz="1800" b="0" dirty="0"/>
              <a:t>5.	Lymphodepleting chemotherapy</a:t>
            </a:r>
          </a:p>
          <a:p>
            <a:pPr marL="98425" indent="0">
              <a:lnSpc>
                <a:spcPct val="100000"/>
              </a:lnSpc>
              <a:spcBef>
                <a:spcPts val="0"/>
              </a:spcBef>
              <a:spcAft>
                <a:spcPts val="0"/>
              </a:spcAft>
              <a:buNone/>
            </a:pPr>
            <a:r>
              <a:rPr lang="en-US" sz="1800" b="0" dirty="0"/>
              <a:t>6.	Cell infusion (Day 0)</a:t>
            </a:r>
          </a:p>
          <a:p>
            <a:pPr marL="98425" indent="0">
              <a:lnSpc>
                <a:spcPct val="100000"/>
              </a:lnSpc>
              <a:spcBef>
                <a:spcPts val="0"/>
              </a:spcBef>
              <a:spcAft>
                <a:spcPts val="0"/>
              </a:spcAft>
              <a:buNone/>
            </a:pPr>
            <a:r>
              <a:rPr lang="en-US" sz="1800" b="0" dirty="0"/>
              <a:t>7.	Monitoring phase (Days 0-14) for CRS/ICANS</a:t>
            </a:r>
          </a:p>
          <a:p>
            <a:pPr marL="98425" indent="0">
              <a:lnSpc>
                <a:spcPct val="100000"/>
              </a:lnSpc>
              <a:spcBef>
                <a:spcPts val="0"/>
              </a:spcBef>
              <a:spcAft>
                <a:spcPts val="0"/>
              </a:spcAft>
              <a:buNone/>
            </a:pPr>
            <a:r>
              <a:rPr lang="en-US" sz="1800" b="0" dirty="0"/>
              <a:t>8.	Response assessment at Day 30 or 90, depending on institutional programmatic approach</a:t>
            </a:r>
          </a:p>
          <a:p>
            <a:pPr marL="98425" indent="0">
              <a:lnSpc>
                <a:spcPct val="100000"/>
              </a:lnSpc>
              <a:spcBef>
                <a:spcPts val="0"/>
              </a:spcBef>
              <a:spcAft>
                <a:spcPts val="0"/>
              </a:spcAft>
              <a:buNone/>
            </a:pPr>
            <a:r>
              <a:rPr lang="en-US" sz="1800" b="0" dirty="0"/>
              <a:t>9.	Follow-up phase: infection prophylaxis, labs, and clinic visits for at least 6 months</a:t>
            </a:r>
          </a:p>
          <a:p>
            <a:pPr marL="98425" indent="0">
              <a:lnSpc>
                <a:spcPct val="100000"/>
              </a:lnSpc>
              <a:spcBef>
                <a:spcPts val="0"/>
              </a:spcBef>
              <a:spcAft>
                <a:spcPts val="0"/>
              </a:spcAft>
              <a:buNone/>
            </a:pPr>
            <a:r>
              <a:rPr lang="en-US" sz="1800" b="0" dirty="0"/>
              <a:t>I reassure them that if the first two weeks go smoothly, they can often transition home or to local lodging, continuing close follow-up.</a:t>
            </a:r>
          </a:p>
        </p:txBody>
      </p:sp>
      <p:pic>
        <p:nvPicPr>
          <p:cNvPr id="5" name="Picture 4">
            <a:extLst>
              <a:ext uri="{FF2B5EF4-FFF2-40B4-BE49-F238E27FC236}">
                <a16:creationId xmlns:a16="http://schemas.microsoft.com/office/drawing/2014/main" id="{54FCB4C6-DADB-B8D3-9390-BED5034581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556792"/>
            <a:ext cx="912282" cy="912282"/>
          </a:xfrm>
          <a:prstGeom prst="rect">
            <a:avLst/>
          </a:prstGeom>
        </p:spPr>
      </p:pic>
    </p:spTree>
    <p:extLst>
      <p:ext uri="{BB962C8B-B14F-4D97-AF65-F5344CB8AC3E}">
        <p14:creationId xmlns:p14="http://schemas.microsoft.com/office/powerpoint/2010/main" val="27528281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B762A-1273-9F34-9D62-637CAB5708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5AEF32-B35B-2570-138D-2395F3279972}"/>
              </a:ext>
            </a:extLst>
          </p:cNvPr>
          <p:cNvSpPr>
            <a:spLocks noGrp="1"/>
          </p:cNvSpPr>
          <p:nvPr>
            <p:ph type="title"/>
          </p:nvPr>
        </p:nvSpPr>
        <p:spPr>
          <a:xfrm>
            <a:off x="912287" y="11014"/>
            <a:ext cx="10224274" cy="912282"/>
          </a:xfrm>
        </p:spPr>
        <p:txBody>
          <a:bodyPr/>
          <a:lstStyle/>
          <a:p>
            <a:pPr algn="l"/>
            <a:r>
              <a:rPr lang="en-US" dirty="0"/>
              <a:t>How do you explain the key time points in the CAR T-cell therapy process and what patients can expect to experience? </a:t>
            </a:r>
          </a:p>
        </p:txBody>
      </p:sp>
      <p:sp>
        <p:nvSpPr>
          <p:cNvPr id="3" name="Content Placeholder 2">
            <a:extLst>
              <a:ext uri="{FF2B5EF4-FFF2-40B4-BE49-F238E27FC236}">
                <a16:creationId xmlns:a16="http://schemas.microsoft.com/office/drawing/2014/main" id="{04BD42CB-4FF0-5C61-70D9-0424BC40D3BA}"/>
              </a:ext>
            </a:extLst>
          </p:cNvPr>
          <p:cNvSpPr>
            <a:spLocks noGrp="1"/>
          </p:cNvSpPr>
          <p:nvPr>
            <p:ph idx="1"/>
          </p:nvPr>
        </p:nvSpPr>
        <p:spPr>
          <a:xfrm>
            <a:off x="1157052" y="908720"/>
            <a:ext cx="9979509" cy="4799013"/>
          </a:xfrm>
        </p:spPr>
        <p:txBody>
          <a:bodyPr/>
          <a:lstStyle/>
          <a:p>
            <a:pPr marL="98425" indent="0">
              <a:lnSpc>
                <a:spcPct val="100000"/>
              </a:lnSpc>
              <a:spcBef>
                <a:spcPts val="1200"/>
              </a:spcBef>
              <a:spcAft>
                <a:spcPts val="0"/>
              </a:spcAft>
              <a:buNone/>
            </a:pPr>
            <a:r>
              <a:rPr lang="en-US" sz="1800" dirty="0"/>
              <a:t>Dr </a:t>
            </a:r>
            <a:r>
              <a:rPr lang="en-US" sz="1800" dirty="0" err="1"/>
              <a:t>Nastoupil</a:t>
            </a:r>
            <a:endParaRPr lang="en-US" sz="1800" dirty="0"/>
          </a:p>
          <a:p>
            <a:pPr marL="98425" indent="0">
              <a:lnSpc>
                <a:spcPct val="100000"/>
              </a:lnSpc>
              <a:spcBef>
                <a:spcPts val="0"/>
              </a:spcBef>
              <a:spcAft>
                <a:spcPts val="0"/>
              </a:spcAft>
              <a:buNone/>
            </a:pPr>
            <a:r>
              <a:rPr lang="en-US" sz="1800" b="0" dirty="0"/>
              <a:t>First, patients will need to be considered for CAR T, and there are specific indications across B-cell lymphomas. Second, they will need to be referred to a treating center or treating team to be considered for CAR T. Once they are determined to be a candidate, they will be arranged for leukapheresis. Once this is completed, generally, bridging will be arranged either at the originating center or at the CAR T center. Once the manufacturing has been confirmed to be successful, patients will be contacted to arrange for return to the treating center to undergo lymphodepletion (LD) chemo and CAR T infusion. They will then be monitored at the treating center until they are deemed safe to return home. Generally, they will be monitored closely for the first 90 days for low blood counts, risk of infection, and disease monitoring.</a:t>
            </a:r>
          </a:p>
          <a:p>
            <a:pPr marL="98425" indent="0">
              <a:lnSpc>
                <a:spcPct val="100000"/>
              </a:lnSpc>
              <a:spcBef>
                <a:spcPts val="1000"/>
              </a:spcBef>
              <a:spcAft>
                <a:spcPts val="0"/>
              </a:spcAft>
              <a:buNone/>
            </a:pPr>
            <a:r>
              <a:rPr lang="en-US" sz="1800" dirty="0"/>
              <a:t>Dr Phillips</a:t>
            </a:r>
          </a:p>
          <a:p>
            <a:pPr marL="98425" indent="0">
              <a:lnSpc>
                <a:spcPct val="100000"/>
              </a:lnSpc>
              <a:spcBef>
                <a:spcPts val="0"/>
              </a:spcBef>
              <a:spcAft>
                <a:spcPts val="0"/>
              </a:spcAft>
              <a:buNone/>
            </a:pPr>
            <a:r>
              <a:rPr lang="en-US" sz="1800" b="0" dirty="0"/>
              <a:t>Explain that the first step is insurance approval. This can vary from patient to patient. Next step after approval is obtaining an apheresis slot, for which thereafter we will collect cells. If the patient requires bridging, we will need to work out timing to ensure enough time of therapy for collection. Explain to patients that collection is similar to dialysis save for the collection of a particular immune cell, thereafter there is a time delay for manufacturing then QC, after which the cells are returned. Once we have a date for return we will start LD, and during this time we explain that this is to help w/ the survival of the CAR product. Will possibly notice fever, nausea/vomiting, lethargy and bowel issues w/ the LD. The LD will be continued for approximately 5 days. Two days of rest then reinfusion of the CAR product. After receiving the patient will be monitored for AEs. If outpatient the patient will need a 24-hr caregiver, if inpatient then pending product will plan for hospitalization for up to 14 days before transition to hotel and outpatient clinic. Will thereafter be monitored close until day 30 scan.</a:t>
            </a:r>
          </a:p>
        </p:txBody>
      </p:sp>
      <p:pic>
        <p:nvPicPr>
          <p:cNvPr id="7" name="Picture 6">
            <a:extLst>
              <a:ext uri="{FF2B5EF4-FFF2-40B4-BE49-F238E27FC236}">
                <a16:creationId xmlns:a16="http://schemas.microsoft.com/office/drawing/2014/main" id="{78DD8C73-D708-9D9B-8CEF-50ED3510C15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908720"/>
            <a:ext cx="912282" cy="912282"/>
          </a:xfrm>
          <a:prstGeom prst="rect">
            <a:avLst/>
          </a:prstGeom>
        </p:spPr>
      </p:pic>
      <p:pic>
        <p:nvPicPr>
          <p:cNvPr id="8" name="Picture 7">
            <a:extLst>
              <a:ext uri="{FF2B5EF4-FFF2-40B4-BE49-F238E27FC236}">
                <a16:creationId xmlns:a16="http://schemas.microsoft.com/office/drawing/2014/main" id="{0CF15D7B-573F-9D2A-A7C3-772F49DE77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3573016"/>
            <a:ext cx="912282" cy="912282"/>
          </a:xfrm>
          <a:prstGeom prst="rect">
            <a:avLst/>
          </a:prstGeom>
        </p:spPr>
      </p:pic>
    </p:spTree>
    <p:extLst>
      <p:ext uri="{BB962C8B-B14F-4D97-AF65-F5344CB8AC3E}">
        <p14:creationId xmlns:p14="http://schemas.microsoft.com/office/powerpoint/2010/main" val="413346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42374-19AB-B4D8-963B-BC69C4CE99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8CA90A-42E5-CD92-E616-3A55AEDCFFBD}"/>
              </a:ext>
            </a:extLst>
          </p:cNvPr>
          <p:cNvSpPr>
            <a:spLocks noGrp="1"/>
          </p:cNvSpPr>
          <p:nvPr>
            <p:ph type="title"/>
          </p:nvPr>
        </p:nvSpPr>
        <p:spPr>
          <a:xfrm>
            <a:off x="912286" y="71434"/>
            <a:ext cx="10358967" cy="1143000"/>
          </a:xfrm>
        </p:spPr>
        <p:txBody>
          <a:bodyPr/>
          <a:lstStyle/>
          <a:p>
            <a:pPr algn="l"/>
            <a:r>
              <a:rPr lang="en-US" dirty="0"/>
              <a:t>How do you explain the </a:t>
            </a:r>
            <a:r>
              <a:rPr lang="en-US"/>
              <a:t>key time points </a:t>
            </a:r>
            <a:r>
              <a:rPr lang="en-US" dirty="0"/>
              <a:t>in the CAR T-cell therapy process and what patients can expect to experience? </a:t>
            </a:r>
          </a:p>
        </p:txBody>
      </p:sp>
      <p:sp>
        <p:nvSpPr>
          <p:cNvPr id="3" name="Content Placeholder 2">
            <a:extLst>
              <a:ext uri="{FF2B5EF4-FFF2-40B4-BE49-F238E27FC236}">
                <a16:creationId xmlns:a16="http://schemas.microsoft.com/office/drawing/2014/main" id="{5A57C1CB-1EB7-B9BE-DD98-8B670B763678}"/>
              </a:ext>
            </a:extLst>
          </p:cNvPr>
          <p:cNvSpPr>
            <a:spLocks noGrp="1"/>
          </p:cNvSpPr>
          <p:nvPr>
            <p:ph idx="1"/>
          </p:nvPr>
        </p:nvSpPr>
        <p:spPr>
          <a:xfrm>
            <a:off x="1157052" y="1340768"/>
            <a:ext cx="10555572" cy="4799013"/>
          </a:xfrm>
        </p:spPr>
        <p:txBody>
          <a:bodyPr/>
          <a:lstStyle/>
          <a:p>
            <a:pPr marL="98425" indent="0">
              <a:lnSpc>
                <a:spcPct val="100000"/>
              </a:lnSpc>
              <a:spcBef>
                <a:spcPts val="1200"/>
              </a:spcBef>
              <a:spcAft>
                <a:spcPts val="0"/>
              </a:spcAft>
              <a:buNone/>
            </a:pPr>
            <a:r>
              <a:rPr lang="en-US" sz="1800" dirty="0"/>
              <a:t>Dr Westin</a:t>
            </a:r>
          </a:p>
          <a:p>
            <a:pPr marL="98425" indent="0">
              <a:lnSpc>
                <a:spcPct val="100000"/>
              </a:lnSpc>
              <a:spcBef>
                <a:spcPts val="0"/>
              </a:spcBef>
              <a:spcAft>
                <a:spcPts val="0"/>
              </a:spcAft>
              <a:buNone/>
            </a:pPr>
            <a:r>
              <a:rPr lang="en-US" sz="1800" b="0" dirty="0"/>
              <a:t>The key time points are the decision, the approval, the collection, the manufacturing, the delivery, and the follow-up. Patients should expect to be engaged with their care team in the decision if CAR T cell is right for them, and may be involved in the financial approval if the business team needs additional information to share with the payor. For the collection, patients should expect to have an IV placed and to wish their T cells ‘good luck’ on their way to ‘boot camp,’ and to tell them to hurry home soon. For the delivery, patients should expect to receive light chemotherapy for 3 days, then infusion of the CAR T cells either as an outpatient or inpatient with close monitoring for 2 or more weeks. We are not rooting for the patient to have a fever, but if they occur it can be one of the signs that the CAR T cells are active. They can expect that their care team will take great care to manage side effects like CRS or ICANS, which if significant could include potential long hospital stays or rehabilitation. For the follow-up, patients can expect to have testing like PET CT scans and blood work, with their CAR T-cell team and with their local oncologist, and to work on recovering from any leftover side effects.</a:t>
            </a:r>
          </a:p>
          <a:p>
            <a:pPr marL="98425" indent="0">
              <a:lnSpc>
                <a:spcPct val="100000"/>
              </a:lnSpc>
              <a:spcBef>
                <a:spcPts val="1200"/>
              </a:spcBef>
              <a:spcAft>
                <a:spcPts val="0"/>
              </a:spcAft>
              <a:buNone/>
            </a:pPr>
            <a:r>
              <a:rPr lang="en-US" sz="1800" dirty="0"/>
              <a:t>Dr Lunning</a:t>
            </a:r>
          </a:p>
          <a:p>
            <a:pPr marL="98425" indent="0">
              <a:lnSpc>
                <a:spcPct val="100000"/>
              </a:lnSpc>
              <a:spcBef>
                <a:spcPts val="0"/>
              </a:spcBef>
              <a:spcAft>
                <a:spcPts val="0"/>
              </a:spcAft>
              <a:buNone/>
            </a:pPr>
            <a:r>
              <a:rPr lang="en-US" sz="1800" b="0" dirty="0"/>
              <a:t>Brain to Vein encapsulates, desire to do it and actually getting to go to </a:t>
            </a:r>
            <a:r>
              <a:rPr lang="en-US" sz="1800" b="0" dirty="0" err="1"/>
              <a:t>aphersis</a:t>
            </a:r>
            <a:r>
              <a:rPr lang="en-US" sz="1800" b="0" dirty="0"/>
              <a:t>. The challenge here is insurance approval, tests necessary, and getting a chair for apheresis. Once </a:t>
            </a:r>
            <a:r>
              <a:rPr lang="en-US" sz="1800" b="0" dirty="0" err="1"/>
              <a:t>aphed</a:t>
            </a:r>
            <a:r>
              <a:rPr lang="en-US" sz="1800" b="0" dirty="0"/>
              <a:t> then we are in the Vein to Vein </a:t>
            </a:r>
            <a:br>
              <a:rPr lang="en-US" sz="1800" b="0" dirty="0"/>
            </a:br>
            <a:r>
              <a:rPr lang="en-US" sz="1800" b="0" dirty="0"/>
              <a:t>time, which has been pretty stable for the products and we very reliably now infuse products to near 100% either in speciation or OOS on a trial. Then the Vein to Gain time. We do a PET/CT at D+29 as we now have </a:t>
            </a:r>
            <a:br>
              <a:rPr lang="en-US" sz="1800" b="0" dirty="0"/>
            </a:br>
            <a:r>
              <a:rPr lang="en-US" sz="1800" b="0" dirty="0"/>
              <a:t>early post-CAR-T trials with </a:t>
            </a:r>
            <a:r>
              <a:rPr lang="en-US" sz="1800" b="0" dirty="0" err="1"/>
              <a:t>BsAb</a:t>
            </a:r>
            <a:r>
              <a:rPr lang="en-US" sz="1800" b="0" dirty="0"/>
              <a:t>. We do a PET/CT at D+100 and then based on image results </a:t>
            </a:r>
            <a:br>
              <a:rPr lang="en-US" sz="1800" b="0" dirty="0"/>
            </a:br>
            <a:r>
              <a:rPr lang="en-US" sz="1800" b="0" dirty="0"/>
              <a:t>we may do a 6-month PET/CT. </a:t>
            </a:r>
          </a:p>
        </p:txBody>
      </p:sp>
      <p:pic>
        <p:nvPicPr>
          <p:cNvPr id="8" name="Picture 7">
            <a:extLst>
              <a:ext uri="{FF2B5EF4-FFF2-40B4-BE49-F238E27FC236}">
                <a16:creationId xmlns:a16="http://schemas.microsoft.com/office/drawing/2014/main" id="{EB784B09-105E-097F-5C0B-0581C16B691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378386"/>
            <a:ext cx="912282" cy="912282"/>
          </a:xfrm>
          <a:prstGeom prst="rect">
            <a:avLst/>
          </a:prstGeom>
        </p:spPr>
      </p:pic>
      <p:pic>
        <p:nvPicPr>
          <p:cNvPr id="4" name="Picture 3">
            <a:extLst>
              <a:ext uri="{FF2B5EF4-FFF2-40B4-BE49-F238E27FC236}">
                <a16:creationId xmlns:a16="http://schemas.microsoft.com/office/drawing/2014/main" id="{39081AC4-CB3C-9AC2-582B-D6A1C511DCC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4797152"/>
            <a:ext cx="912282" cy="912282"/>
          </a:xfrm>
          <a:prstGeom prst="rect">
            <a:avLst/>
          </a:prstGeom>
        </p:spPr>
      </p:pic>
    </p:spTree>
    <p:extLst>
      <p:ext uri="{BB962C8B-B14F-4D97-AF65-F5344CB8AC3E}">
        <p14:creationId xmlns:p14="http://schemas.microsoft.com/office/powerpoint/2010/main" val="21848410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CDFFC-416E-5925-B0EE-4FBF6E00699C}"/>
              </a:ext>
            </a:extLst>
          </p:cNvPr>
          <p:cNvSpPr>
            <a:spLocks noGrp="1"/>
          </p:cNvSpPr>
          <p:nvPr>
            <p:ph type="title"/>
          </p:nvPr>
        </p:nvSpPr>
        <p:spPr>
          <a:xfrm>
            <a:off x="912286" y="71434"/>
            <a:ext cx="10358967" cy="1143000"/>
          </a:xfrm>
        </p:spPr>
        <p:txBody>
          <a:bodyPr/>
          <a:lstStyle/>
          <a:p>
            <a:pPr algn="l"/>
            <a:r>
              <a:rPr lang="en-US" dirty="0"/>
              <a:t>What I say to a patient with multiple treatment-relapsed FL who is going to receive CAR T-cell therapy: </a:t>
            </a:r>
          </a:p>
        </p:txBody>
      </p:sp>
      <p:sp>
        <p:nvSpPr>
          <p:cNvPr id="3" name="Content Placeholder 2">
            <a:extLst>
              <a:ext uri="{FF2B5EF4-FFF2-40B4-BE49-F238E27FC236}">
                <a16:creationId xmlns:a16="http://schemas.microsoft.com/office/drawing/2014/main" id="{E3D9C7AB-9489-56ED-50D0-9247438FB51A}"/>
              </a:ext>
            </a:extLst>
          </p:cNvPr>
          <p:cNvSpPr>
            <a:spLocks noGrp="1"/>
          </p:cNvSpPr>
          <p:nvPr>
            <p:ph idx="1"/>
          </p:nvPr>
        </p:nvSpPr>
        <p:spPr>
          <a:xfrm>
            <a:off x="1157052" y="1340768"/>
            <a:ext cx="10114201" cy="4799013"/>
          </a:xfrm>
        </p:spPr>
        <p:txBody>
          <a:bodyPr/>
          <a:lstStyle/>
          <a:p>
            <a:pPr marL="98425" indent="0">
              <a:lnSpc>
                <a:spcPct val="100000"/>
              </a:lnSpc>
              <a:spcBef>
                <a:spcPts val="1200"/>
              </a:spcBef>
              <a:spcAft>
                <a:spcPts val="0"/>
              </a:spcAft>
              <a:buNone/>
            </a:pPr>
            <a:r>
              <a:rPr lang="en-US" sz="1800" dirty="0"/>
              <a:t>Dr </a:t>
            </a:r>
            <a:r>
              <a:rPr lang="en-US" sz="1800" dirty="0" err="1"/>
              <a:t>Nastoupil</a:t>
            </a:r>
            <a:endParaRPr lang="en-US" sz="1800" dirty="0"/>
          </a:p>
          <a:p>
            <a:pPr marL="98425" indent="0">
              <a:lnSpc>
                <a:spcPct val="100000"/>
              </a:lnSpc>
              <a:spcBef>
                <a:spcPts val="0"/>
              </a:spcBef>
              <a:spcAft>
                <a:spcPts val="0"/>
              </a:spcAft>
              <a:buNone/>
            </a:pPr>
            <a:r>
              <a:rPr lang="en-US" sz="1800" b="0" dirty="0"/>
              <a:t>I would recommend </a:t>
            </a:r>
            <a:r>
              <a:rPr lang="en-US" sz="1800" b="0" dirty="0" err="1"/>
              <a:t>liso</a:t>
            </a:r>
            <a:r>
              <a:rPr lang="en-US" sz="1800" b="0" dirty="0"/>
              <a:t>-cel for relapsed/refractory (R/R) FL, primarily because it is associated with a manageable safety profile, specifically favorable rates of grade 3 or higher CRS or neurotoxicity, and durable response. Safety is as important as efficacy in indolent lymphoma.</a:t>
            </a:r>
          </a:p>
          <a:p>
            <a:pPr marL="98425" indent="0">
              <a:lnSpc>
                <a:spcPct val="100000"/>
              </a:lnSpc>
              <a:spcBef>
                <a:spcPts val="1200"/>
              </a:spcBef>
              <a:spcAft>
                <a:spcPts val="0"/>
              </a:spcAft>
              <a:buNone/>
            </a:pPr>
            <a:r>
              <a:rPr lang="en-US" sz="1800" dirty="0"/>
              <a:t>Dr Phillips</a:t>
            </a:r>
          </a:p>
          <a:p>
            <a:pPr marL="98425" indent="0">
              <a:lnSpc>
                <a:spcPct val="100000"/>
              </a:lnSpc>
              <a:spcBef>
                <a:spcPts val="0"/>
              </a:spcBef>
              <a:spcAft>
                <a:spcPts val="0"/>
              </a:spcAft>
              <a:buNone/>
            </a:pPr>
            <a:r>
              <a:rPr lang="en-US" sz="1800" b="0" dirty="0"/>
              <a:t>Preference would be </a:t>
            </a:r>
            <a:r>
              <a:rPr lang="en-US" sz="1800" b="0" dirty="0" err="1"/>
              <a:t>liso</a:t>
            </a:r>
            <a:r>
              <a:rPr lang="en-US" sz="1800" b="0" dirty="0"/>
              <a:t>-cel. Explain to the patient that treatment, while not curative, would provide substantial disease control w/ one-time infusion of the modified T cells. Would anticipate based on age of patient that the disease is likely to recur, but the hope is that w/ maturing data we might identify a subset of patients w/ FL that could potentially achieve a cure or a “functional” cure.</a:t>
            </a:r>
          </a:p>
          <a:p>
            <a:pPr marL="98425" indent="0">
              <a:lnSpc>
                <a:spcPct val="100000"/>
              </a:lnSpc>
              <a:spcBef>
                <a:spcPts val="1200"/>
              </a:spcBef>
              <a:spcAft>
                <a:spcPts val="0"/>
              </a:spcAft>
              <a:buNone/>
            </a:pPr>
            <a:r>
              <a:rPr lang="en-US" sz="1800" dirty="0"/>
              <a:t>Dr Westin</a:t>
            </a:r>
          </a:p>
          <a:p>
            <a:pPr marL="98425" indent="0">
              <a:lnSpc>
                <a:spcPct val="100000"/>
              </a:lnSpc>
              <a:spcBef>
                <a:spcPts val="0"/>
              </a:spcBef>
              <a:spcAft>
                <a:spcPts val="0"/>
              </a:spcAft>
              <a:buNone/>
            </a:pPr>
            <a:r>
              <a:rPr lang="en-US" sz="1800" b="0" dirty="0"/>
              <a:t>Axi-cel. We will choose this treatment for you because more than half of patients are alive and did not require additional lymphoma therapy with more than 5 years of follow up — hopefully some of those patients are cured.</a:t>
            </a:r>
          </a:p>
        </p:txBody>
      </p:sp>
      <p:pic>
        <p:nvPicPr>
          <p:cNvPr id="6" name="Picture 5">
            <a:extLst>
              <a:ext uri="{FF2B5EF4-FFF2-40B4-BE49-F238E27FC236}">
                <a16:creationId xmlns:a16="http://schemas.microsoft.com/office/drawing/2014/main" id="{4BCFFFE7-3F50-D962-92AB-B30A671B2A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412776"/>
            <a:ext cx="912282" cy="912282"/>
          </a:xfrm>
          <a:prstGeom prst="rect">
            <a:avLst/>
          </a:prstGeom>
        </p:spPr>
      </p:pic>
      <p:pic>
        <p:nvPicPr>
          <p:cNvPr id="7" name="Picture 6">
            <a:extLst>
              <a:ext uri="{FF2B5EF4-FFF2-40B4-BE49-F238E27FC236}">
                <a16:creationId xmlns:a16="http://schemas.microsoft.com/office/drawing/2014/main" id="{70B07759-CDC6-66A2-1B21-413BB892DC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2636912"/>
            <a:ext cx="912282" cy="912282"/>
          </a:xfrm>
          <a:prstGeom prst="rect">
            <a:avLst/>
          </a:prstGeom>
        </p:spPr>
      </p:pic>
      <p:pic>
        <p:nvPicPr>
          <p:cNvPr id="8" name="Picture 7">
            <a:extLst>
              <a:ext uri="{FF2B5EF4-FFF2-40B4-BE49-F238E27FC236}">
                <a16:creationId xmlns:a16="http://schemas.microsoft.com/office/drawing/2014/main" id="{6BF7032F-EE9F-15E6-F014-2B52CD85680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4947" y="4149080"/>
            <a:ext cx="912282" cy="912282"/>
          </a:xfrm>
          <a:prstGeom prst="rect">
            <a:avLst/>
          </a:prstGeom>
        </p:spPr>
      </p:pic>
    </p:spTree>
    <p:extLst>
      <p:ext uri="{BB962C8B-B14F-4D97-AF65-F5344CB8AC3E}">
        <p14:creationId xmlns:p14="http://schemas.microsoft.com/office/powerpoint/2010/main" val="20335772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512B2-EFAD-B3FC-ABA7-B285FDD53C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CC9FB2-9BB7-45C9-4757-11F898945AF5}"/>
              </a:ext>
            </a:extLst>
          </p:cNvPr>
          <p:cNvSpPr>
            <a:spLocks noGrp="1"/>
          </p:cNvSpPr>
          <p:nvPr>
            <p:ph type="title"/>
          </p:nvPr>
        </p:nvSpPr>
        <p:spPr>
          <a:xfrm>
            <a:off x="912287" y="-7015"/>
            <a:ext cx="11279714" cy="1143000"/>
          </a:xfrm>
        </p:spPr>
        <p:txBody>
          <a:bodyPr/>
          <a:lstStyle/>
          <a:p>
            <a:pPr algn="l"/>
            <a:r>
              <a:rPr lang="en-US" sz="2800" dirty="0"/>
              <a:t>What are some of the financial issues associated with CAR T-cell therapy, including insurance coverage, that you discuss with the patient? </a:t>
            </a:r>
          </a:p>
        </p:txBody>
      </p:sp>
      <p:sp>
        <p:nvSpPr>
          <p:cNvPr id="3" name="Content Placeholder 2">
            <a:extLst>
              <a:ext uri="{FF2B5EF4-FFF2-40B4-BE49-F238E27FC236}">
                <a16:creationId xmlns:a16="http://schemas.microsoft.com/office/drawing/2014/main" id="{3F9B5303-FD66-43D1-0A8C-B0D0B1C3AACB}"/>
              </a:ext>
            </a:extLst>
          </p:cNvPr>
          <p:cNvSpPr>
            <a:spLocks noGrp="1"/>
          </p:cNvSpPr>
          <p:nvPr>
            <p:ph idx="1"/>
          </p:nvPr>
        </p:nvSpPr>
        <p:spPr>
          <a:xfrm>
            <a:off x="1157052" y="1196752"/>
            <a:ext cx="10555572" cy="4799013"/>
          </a:xfrm>
        </p:spPr>
        <p:txBody>
          <a:bodyPr/>
          <a:lstStyle/>
          <a:p>
            <a:pPr marL="98425" indent="0">
              <a:lnSpc>
                <a:spcPct val="100000"/>
              </a:lnSpc>
              <a:spcBef>
                <a:spcPts val="0"/>
              </a:spcBef>
              <a:spcAft>
                <a:spcPts val="0"/>
              </a:spcAft>
              <a:buNone/>
            </a:pPr>
            <a:r>
              <a:rPr lang="en-US" sz="1800" dirty="0"/>
              <a:t>Dr Abramson</a:t>
            </a:r>
          </a:p>
          <a:p>
            <a:pPr marL="98425" indent="0">
              <a:lnSpc>
                <a:spcPct val="100000"/>
              </a:lnSpc>
              <a:spcBef>
                <a:spcPts val="0"/>
              </a:spcBef>
              <a:spcAft>
                <a:spcPts val="0"/>
              </a:spcAft>
              <a:buNone/>
            </a:pPr>
            <a:r>
              <a:rPr lang="en-US" sz="1800" b="0" dirty="0"/>
              <a:t>Insurance covers the CAR T cells and all associated care. There may be costs associated with needing to stay within an hour of our center for 2-4 weeks after receiving the CAR T cells, but there are support and reimbursement programs available to help with that and our social worker will guide you through those resources.</a:t>
            </a:r>
          </a:p>
          <a:p>
            <a:pPr marL="98425" indent="0">
              <a:lnSpc>
                <a:spcPct val="100000"/>
              </a:lnSpc>
              <a:spcBef>
                <a:spcPts val="1000"/>
              </a:spcBef>
              <a:spcAft>
                <a:spcPts val="0"/>
              </a:spcAft>
              <a:buNone/>
            </a:pPr>
            <a:r>
              <a:rPr lang="en-US" sz="1800" dirty="0"/>
              <a:t>Dr Kamdar</a:t>
            </a:r>
          </a:p>
          <a:p>
            <a:pPr marL="98425" indent="0">
              <a:lnSpc>
                <a:spcPct val="100000"/>
              </a:lnSpc>
              <a:spcBef>
                <a:spcPts val="0"/>
              </a:spcBef>
              <a:spcAft>
                <a:spcPts val="0"/>
              </a:spcAft>
              <a:buNone/>
            </a:pPr>
            <a:r>
              <a:rPr lang="en-US" sz="1800" b="0" dirty="0"/>
              <a:t>We discuss insurance coverage, which generally includes both product and hospitalization, though out-of-pocket costs can vary. I emphasize the importance of caregiver support, possible work or income disruption, and the option of FMLA for caregivers.</a:t>
            </a:r>
          </a:p>
          <a:p>
            <a:pPr marL="98425" indent="0">
              <a:lnSpc>
                <a:spcPct val="100000"/>
              </a:lnSpc>
              <a:spcBef>
                <a:spcPts val="0"/>
              </a:spcBef>
              <a:spcAft>
                <a:spcPts val="0"/>
              </a:spcAft>
              <a:buNone/>
            </a:pPr>
            <a:r>
              <a:rPr lang="en-US" sz="1800" b="0" dirty="0"/>
              <a:t>Our financial counselors and social workers assist in navigating approvals, transportation, and lodging support.</a:t>
            </a:r>
          </a:p>
          <a:p>
            <a:pPr marL="98425" indent="0">
              <a:lnSpc>
                <a:spcPct val="100000"/>
              </a:lnSpc>
              <a:spcBef>
                <a:spcPts val="1000"/>
              </a:spcBef>
              <a:spcAft>
                <a:spcPts val="0"/>
              </a:spcAft>
              <a:buNone/>
            </a:pPr>
            <a:r>
              <a:rPr lang="en-US" sz="1800" dirty="0"/>
              <a:t>Dr </a:t>
            </a:r>
            <a:r>
              <a:rPr lang="en-US" sz="1800" dirty="0" err="1"/>
              <a:t>Nastoupil</a:t>
            </a:r>
            <a:endParaRPr lang="en-US" sz="1800" dirty="0"/>
          </a:p>
          <a:p>
            <a:pPr marL="98425" indent="0">
              <a:lnSpc>
                <a:spcPct val="100000"/>
              </a:lnSpc>
              <a:spcBef>
                <a:spcPts val="0"/>
              </a:spcBef>
              <a:spcAft>
                <a:spcPts val="0"/>
              </a:spcAft>
              <a:buNone/>
            </a:pPr>
            <a:r>
              <a:rPr lang="en-US" sz="1800" b="0" dirty="0"/>
              <a:t>Most patients will need to be referred to a treating center. This will result in financial burden on the patient and the caregiver given the need to travel and secure housing. Insurance coverage may also impact what centers are available to them and this can result in large distances needed to travel. Patients will likely have several visits to the treating center, the first eval to determine whether they are a candidate, second visit for leukapheresis, third visit for LD chemo and cell infusion. Sometimes even more visits are needed, and each visit will likely be several days to weeks. The post cell infusion period can also be unpredictable as patients and caregivers will need to remain at the treating center until toxicity is resolved, or they are no longer perceived to be at risk. During this entire process, patients are generally not able to work, and this too can be a financial stressor.</a:t>
            </a:r>
          </a:p>
        </p:txBody>
      </p:sp>
      <p:pic>
        <p:nvPicPr>
          <p:cNvPr id="4" name="Picture 3">
            <a:extLst>
              <a:ext uri="{FF2B5EF4-FFF2-40B4-BE49-F238E27FC236}">
                <a16:creationId xmlns:a16="http://schemas.microsoft.com/office/drawing/2014/main" id="{11AEF394-C914-5E7B-714F-F7BF76B43A8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6486" y="1196752"/>
            <a:ext cx="912282" cy="912282"/>
          </a:xfrm>
          <a:prstGeom prst="rect">
            <a:avLst/>
          </a:prstGeom>
        </p:spPr>
      </p:pic>
      <p:pic>
        <p:nvPicPr>
          <p:cNvPr id="5" name="Picture 4">
            <a:extLst>
              <a:ext uri="{FF2B5EF4-FFF2-40B4-BE49-F238E27FC236}">
                <a16:creationId xmlns:a16="http://schemas.microsoft.com/office/drawing/2014/main" id="{24F2A278-1485-69B8-9E3A-466C0364EBD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2726331"/>
            <a:ext cx="912282" cy="912282"/>
          </a:xfrm>
          <a:prstGeom prst="rect">
            <a:avLst/>
          </a:prstGeom>
        </p:spPr>
      </p:pic>
      <p:pic>
        <p:nvPicPr>
          <p:cNvPr id="7" name="Picture 6">
            <a:extLst>
              <a:ext uri="{FF2B5EF4-FFF2-40B4-BE49-F238E27FC236}">
                <a16:creationId xmlns:a16="http://schemas.microsoft.com/office/drawing/2014/main" id="{BFB12EEA-DC00-1E6B-5D7C-BC4555742C1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4947" y="4221088"/>
            <a:ext cx="912282" cy="912282"/>
          </a:xfrm>
          <a:prstGeom prst="rect">
            <a:avLst/>
          </a:prstGeom>
        </p:spPr>
      </p:pic>
    </p:spTree>
    <p:extLst>
      <p:ext uri="{BB962C8B-B14F-4D97-AF65-F5344CB8AC3E}">
        <p14:creationId xmlns:p14="http://schemas.microsoft.com/office/powerpoint/2010/main" val="3818611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512B2-EFAD-B3FC-ABA7-B285FDD53C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CC9FB2-9BB7-45C9-4757-11F898945AF5}"/>
              </a:ext>
            </a:extLst>
          </p:cNvPr>
          <p:cNvSpPr>
            <a:spLocks noGrp="1"/>
          </p:cNvSpPr>
          <p:nvPr>
            <p:ph type="title"/>
          </p:nvPr>
        </p:nvSpPr>
        <p:spPr>
          <a:xfrm>
            <a:off x="912287" y="-7015"/>
            <a:ext cx="11279714" cy="1143000"/>
          </a:xfrm>
        </p:spPr>
        <p:txBody>
          <a:bodyPr/>
          <a:lstStyle/>
          <a:p>
            <a:pPr algn="l"/>
            <a:r>
              <a:rPr lang="en-US" sz="2800" dirty="0"/>
              <a:t>What are some of the financial issues associated with CAR T-cell therapy, including insurance coverage, that you discuss with the patient? </a:t>
            </a:r>
          </a:p>
        </p:txBody>
      </p:sp>
      <p:sp>
        <p:nvSpPr>
          <p:cNvPr id="3" name="Content Placeholder 2">
            <a:extLst>
              <a:ext uri="{FF2B5EF4-FFF2-40B4-BE49-F238E27FC236}">
                <a16:creationId xmlns:a16="http://schemas.microsoft.com/office/drawing/2014/main" id="{3F9B5303-FD66-43D1-0A8C-B0D0B1C3AACB}"/>
              </a:ext>
            </a:extLst>
          </p:cNvPr>
          <p:cNvSpPr>
            <a:spLocks noGrp="1"/>
          </p:cNvSpPr>
          <p:nvPr>
            <p:ph idx="1"/>
          </p:nvPr>
        </p:nvSpPr>
        <p:spPr>
          <a:xfrm>
            <a:off x="1157052" y="1196752"/>
            <a:ext cx="10555572" cy="4799013"/>
          </a:xfrm>
        </p:spPr>
        <p:txBody>
          <a:bodyPr/>
          <a:lstStyle/>
          <a:p>
            <a:pPr marL="98425" indent="0">
              <a:lnSpc>
                <a:spcPct val="100000"/>
              </a:lnSpc>
              <a:spcBef>
                <a:spcPts val="0"/>
              </a:spcBef>
              <a:spcAft>
                <a:spcPts val="0"/>
              </a:spcAft>
              <a:buNone/>
            </a:pPr>
            <a:r>
              <a:rPr lang="en-US" sz="1800" dirty="0"/>
              <a:t>Dr Phillips</a:t>
            </a:r>
          </a:p>
          <a:p>
            <a:pPr marL="98425" indent="0">
              <a:lnSpc>
                <a:spcPct val="100000"/>
              </a:lnSpc>
              <a:spcBef>
                <a:spcPts val="0"/>
              </a:spcBef>
              <a:spcAft>
                <a:spcPts val="0"/>
              </a:spcAft>
              <a:buNone/>
            </a:pPr>
            <a:r>
              <a:rPr lang="en-US" sz="1800" b="0" dirty="0"/>
              <a:t>Insurance coverage is one, but the other issue is work. Sometimes the patient is unwilling or unable to not work for the required time. Also, there is need for a caregiver. This would require another person to be off work for an extended period, which for some is not financially feasible. If the patient is w/o a caregiver, then they would need to be able to pay for one. This is sometimes covered by insurance, but when it is not then it renders CAR inaccessible for those patients.</a:t>
            </a:r>
          </a:p>
          <a:p>
            <a:pPr marL="98425" indent="0">
              <a:lnSpc>
                <a:spcPct val="100000"/>
              </a:lnSpc>
              <a:spcBef>
                <a:spcPts val="1000"/>
              </a:spcBef>
              <a:spcAft>
                <a:spcPts val="0"/>
              </a:spcAft>
              <a:buNone/>
            </a:pPr>
            <a:r>
              <a:rPr lang="en-US" sz="1800" dirty="0"/>
              <a:t>Dr Westin</a:t>
            </a:r>
          </a:p>
          <a:p>
            <a:pPr marL="98425" indent="0">
              <a:lnSpc>
                <a:spcPct val="100000"/>
              </a:lnSpc>
              <a:spcBef>
                <a:spcPts val="0"/>
              </a:spcBef>
              <a:spcAft>
                <a:spcPts val="0"/>
              </a:spcAft>
              <a:buNone/>
            </a:pPr>
            <a:r>
              <a:rPr lang="en-US" sz="1800" b="0" dirty="0"/>
              <a:t>As anything complicated, CAR T cells can have surprising or unexpected issues arise. These can include financial challenges, like needing to be away from home for monitoring and needing to have a caregiver(s) to take off work. The unpredictable nature of what side effects may occur can create anxiety regarding what follow-up will be needed — not being able to return to work if neurologic side effects are slower to recover or if rehab is needed can be an issue for some patients.</a:t>
            </a:r>
          </a:p>
          <a:p>
            <a:pPr marL="98425" indent="0">
              <a:lnSpc>
                <a:spcPct val="100000"/>
              </a:lnSpc>
              <a:spcBef>
                <a:spcPts val="1000"/>
              </a:spcBef>
              <a:spcAft>
                <a:spcPts val="0"/>
              </a:spcAft>
              <a:buNone/>
            </a:pPr>
            <a:r>
              <a:rPr lang="en-US" sz="1800" dirty="0"/>
              <a:t>Dr Lunning</a:t>
            </a:r>
          </a:p>
          <a:p>
            <a:pPr marL="98425" indent="0">
              <a:lnSpc>
                <a:spcPct val="100000"/>
              </a:lnSpc>
              <a:spcBef>
                <a:spcPts val="0"/>
              </a:spcBef>
              <a:spcAft>
                <a:spcPts val="0"/>
              </a:spcAft>
              <a:buNone/>
            </a:pPr>
            <a:r>
              <a:rPr lang="en-US" sz="1800" b="0" dirty="0"/>
              <a:t>I think the biggest issue is knowing when you can go fast — in my experience that is Medicare with a supplement.  Medicare with managed plan of private insurance requires single-case agreement, which delays apheresis. I know what insurance they have before I walk into the consult room as that may impact my Brain to Vein decision. Rarely after that is it an issue.</a:t>
            </a:r>
          </a:p>
          <a:p>
            <a:pPr marL="98425" indent="0">
              <a:lnSpc>
                <a:spcPct val="100000"/>
              </a:lnSpc>
              <a:spcBef>
                <a:spcPts val="0"/>
              </a:spcBef>
              <a:spcAft>
                <a:spcPts val="0"/>
              </a:spcAft>
              <a:buNone/>
            </a:pPr>
            <a:endParaRPr lang="en-US" sz="1800" b="0" dirty="0"/>
          </a:p>
        </p:txBody>
      </p:sp>
      <p:pic>
        <p:nvPicPr>
          <p:cNvPr id="6" name="Picture 5">
            <a:extLst>
              <a:ext uri="{FF2B5EF4-FFF2-40B4-BE49-F238E27FC236}">
                <a16:creationId xmlns:a16="http://schemas.microsoft.com/office/drawing/2014/main" id="{B89E36FB-0E83-9AF7-B10D-732AACAE3A5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196752"/>
            <a:ext cx="912282" cy="912282"/>
          </a:xfrm>
          <a:prstGeom prst="rect">
            <a:avLst/>
          </a:prstGeom>
        </p:spPr>
      </p:pic>
      <p:pic>
        <p:nvPicPr>
          <p:cNvPr id="8" name="Picture 7">
            <a:extLst>
              <a:ext uri="{FF2B5EF4-FFF2-40B4-BE49-F238E27FC236}">
                <a16:creationId xmlns:a16="http://schemas.microsoft.com/office/drawing/2014/main" id="{B4091D30-7806-06CA-3029-12A02392E96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2972859"/>
            <a:ext cx="912282" cy="912282"/>
          </a:xfrm>
          <a:prstGeom prst="rect">
            <a:avLst/>
          </a:prstGeom>
        </p:spPr>
      </p:pic>
      <p:pic>
        <p:nvPicPr>
          <p:cNvPr id="4" name="Picture 3">
            <a:extLst>
              <a:ext uri="{FF2B5EF4-FFF2-40B4-BE49-F238E27FC236}">
                <a16:creationId xmlns:a16="http://schemas.microsoft.com/office/drawing/2014/main" id="{AAACFE57-75B9-8C10-CDCA-B221D9AC15D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4947" y="4797152"/>
            <a:ext cx="912282" cy="912282"/>
          </a:xfrm>
          <a:prstGeom prst="rect">
            <a:avLst/>
          </a:prstGeom>
        </p:spPr>
      </p:pic>
    </p:spTree>
    <p:extLst>
      <p:ext uri="{BB962C8B-B14F-4D97-AF65-F5344CB8AC3E}">
        <p14:creationId xmlns:p14="http://schemas.microsoft.com/office/powerpoint/2010/main" val="41136941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A1ED5-3221-06AD-7A91-9FEC82E6E9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382FCA-0EB9-E8DB-8DD2-296A7C8AC31B}"/>
              </a:ext>
            </a:extLst>
          </p:cNvPr>
          <p:cNvSpPr>
            <a:spLocks noGrp="1"/>
          </p:cNvSpPr>
          <p:nvPr>
            <p:ph type="title"/>
          </p:nvPr>
        </p:nvSpPr>
        <p:spPr>
          <a:xfrm>
            <a:off x="912287" y="260648"/>
            <a:ext cx="10224274" cy="1143000"/>
          </a:xfrm>
        </p:spPr>
        <p:txBody>
          <a:bodyPr/>
          <a:lstStyle/>
          <a:p>
            <a:pPr algn="l"/>
            <a:r>
              <a:rPr lang="en-US" dirty="0"/>
              <a:t>How do you explain the potential long-term issues associated with CAR T-cell therapy, including risk of infection, the need for preemptive anti-infection prophylaxis and vaccines? </a:t>
            </a:r>
          </a:p>
        </p:txBody>
      </p:sp>
      <p:sp>
        <p:nvSpPr>
          <p:cNvPr id="3" name="Content Placeholder 2">
            <a:extLst>
              <a:ext uri="{FF2B5EF4-FFF2-40B4-BE49-F238E27FC236}">
                <a16:creationId xmlns:a16="http://schemas.microsoft.com/office/drawing/2014/main" id="{D50EB945-7D19-D5F4-6512-83E2A7E3B930}"/>
              </a:ext>
            </a:extLst>
          </p:cNvPr>
          <p:cNvSpPr>
            <a:spLocks noGrp="1"/>
          </p:cNvSpPr>
          <p:nvPr>
            <p:ph idx="1"/>
          </p:nvPr>
        </p:nvSpPr>
        <p:spPr>
          <a:xfrm>
            <a:off x="1157052" y="1772816"/>
            <a:ext cx="9979509" cy="4799013"/>
          </a:xfrm>
        </p:spPr>
        <p:txBody>
          <a:bodyPr/>
          <a:lstStyle/>
          <a:p>
            <a:pPr marL="98425" indent="0">
              <a:lnSpc>
                <a:spcPct val="100000"/>
              </a:lnSpc>
              <a:spcBef>
                <a:spcPts val="0"/>
              </a:spcBef>
              <a:spcAft>
                <a:spcPts val="0"/>
              </a:spcAft>
              <a:buNone/>
            </a:pPr>
            <a:r>
              <a:rPr lang="en-US" sz="1800" dirty="0"/>
              <a:t>Dr Abramson</a:t>
            </a:r>
          </a:p>
          <a:p>
            <a:pPr marL="98425" indent="0">
              <a:lnSpc>
                <a:spcPct val="100000"/>
              </a:lnSpc>
              <a:spcBef>
                <a:spcPts val="0"/>
              </a:spcBef>
              <a:spcAft>
                <a:spcPts val="0"/>
              </a:spcAft>
              <a:buNone/>
            </a:pPr>
            <a:r>
              <a:rPr lang="en-US" sz="1800" b="0" dirty="0"/>
              <a:t>After the acute CAR T-cell period we still monitor for late side effects, such as ongoing risk for infections from suppression of the immune system. We will keep you on prophylactic antibiotics until we see that your healthy lymphocytes have recovered enough to stop them. We will also monitor antibody levels, and if you have severe or frequent infections with very low antibody levels, we can put you on antibody replacement therapy called IVIG. We will also talk about certain vaccines we will recommend helping prevent infections, particularly respiratory viral infections.</a:t>
            </a:r>
          </a:p>
          <a:p>
            <a:pPr marL="98425" indent="0">
              <a:lnSpc>
                <a:spcPct val="100000"/>
              </a:lnSpc>
              <a:spcBef>
                <a:spcPts val="1200"/>
              </a:spcBef>
              <a:spcAft>
                <a:spcPts val="0"/>
              </a:spcAft>
              <a:buNone/>
            </a:pPr>
            <a:r>
              <a:rPr lang="en-US" sz="1800" dirty="0"/>
              <a:t>Dr Kamdar</a:t>
            </a:r>
          </a:p>
          <a:p>
            <a:pPr marL="98425" indent="0">
              <a:lnSpc>
                <a:spcPct val="100000"/>
              </a:lnSpc>
              <a:spcBef>
                <a:spcPts val="0"/>
              </a:spcBef>
              <a:spcAft>
                <a:spcPts val="0"/>
              </a:spcAft>
              <a:buNone/>
            </a:pPr>
            <a:r>
              <a:rPr lang="en-US" sz="1800" b="0" dirty="0"/>
              <a:t>Concern is immunosuppression and infection risk due to prolonged B-cell aplasia and hypogammaglobulinemia. I keep patients on antiviral and PJP prophylaxis for at least 6 months and often longer if </a:t>
            </a:r>
            <a:r>
              <a:rPr lang="en-US" sz="1800" b="0" dirty="0" err="1"/>
              <a:t>cytopenias</a:t>
            </a:r>
            <a:r>
              <a:rPr lang="en-US" sz="1800" b="0" dirty="0"/>
              <a:t> persist.</a:t>
            </a:r>
          </a:p>
          <a:p>
            <a:pPr marL="98425" indent="0">
              <a:lnSpc>
                <a:spcPct val="100000"/>
              </a:lnSpc>
              <a:spcBef>
                <a:spcPts val="0"/>
              </a:spcBef>
              <a:spcAft>
                <a:spcPts val="0"/>
              </a:spcAft>
              <a:buNone/>
            </a:pPr>
            <a:r>
              <a:rPr lang="en-US" sz="1800" b="0" dirty="0"/>
              <a:t>Vaccination is deferred until at least 6-12 months post-CAR T, when immune recovery allows. Prophylactic IVIG replacement for an IGG level of under 400 is used. Rare late events include secondary malignancies and protracted </a:t>
            </a:r>
            <a:r>
              <a:rPr lang="en-US" sz="1800" b="0" dirty="0" err="1"/>
              <a:t>cytopenias</a:t>
            </a:r>
            <a:r>
              <a:rPr lang="en-US" sz="1800" b="0" dirty="0"/>
              <a:t>, so we monitor blood counts long term.</a:t>
            </a:r>
          </a:p>
          <a:p>
            <a:pPr marL="98425" indent="0">
              <a:lnSpc>
                <a:spcPct val="100000"/>
              </a:lnSpc>
              <a:spcBef>
                <a:spcPts val="0"/>
              </a:spcBef>
              <a:spcAft>
                <a:spcPts val="0"/>
              </a:spcAft>
              <a:buNone/>
            </a:pPr>
            <a:r>
              <a:rPr lang="en-US" sz="1800" b="0" dirty="0"/>
              <a:t>I frame it as: the therapy can be transformative, even curative — but it comes with a lifelong membership in the “post-CAR T immune-monitoring club.”</a:t>
            </a:r>
          </a:p>
        </p:txBody>
      </p:sp>
      <p:pic>
        <p:nvPicPr>
          <p:cNvPr id="4" name="Picture 3">
            <a:extLst>
              <a:ext uri="{FF2B5EF4-FFF2-40B4-BE49-F238E27FC236}">
                <a16:creationId xmlns:a16="http://schemas.microsoft.com/office/drawing/2014/main" id="{6872265C-3005-8C71-EFF1-4230A623104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6486" y="1772816"/>
            <a:ext cx="912282" cy="912282"/>
          </a:xfrm>
          <a:prstGeom prst="rect">
            <a:avLst/>
          </a:prstGeom>
        </p:spPr>
      </p:pic>
      <p:pic>
        <p:nvPicPr>
          <p:cNvPr id="5" name="Picture 4">
            <a:extLst>
              <a:ext uri="{FF2B5EF4-FFF2-40B4-BE49-F238E27FC236}">
                <a16:creationId xmlns:a16="http://schemas.microsoft.com/office/drawing/2014/main" id="{38DB8593-296B-F769-064F-73D653171D8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3861048"/>
            <a:ext cx="912282" cy="912282"/>
          </a:xfrm>
          <a:prstGeom prst="rect">
            <a:avLst/>
          </a:prstGeom>
        </p:spPr>
      </p:pic>
    </p:spTree>
    <p:extLst>
      <p:ext uri="{BB962C8B-B14F-4D97-AF65-F5344CB8AC3E}">
        <p14:creationId xmlns:p14="http://schemas.microsoft.com/office/powerpoint/2010/main" val="20792941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8676F-AD03-2952-2AC8-6C57FE3803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951A1-F621-9E64-FC49-6979EB6148A0}"/>
              </a:ext>
            </a:extLst>
          </p:cNvPr>
          <p:cNvSpPr>
            <a:spLocks noGrp="1"/>
          </p:cNvSpPr>
          <p:nvPr>
            <p:ph type="title"/>
          </p:nvPr>
        </p:nvSpPr>
        <p:spPr>
          <a:xfrm>
            <a:off x="912286" y="260648"/>
            <a:ext cx="10358967" cy="1143000"/>
          </a:xfrm>
        </p:spPr>
        <p:txBody>
          <a:bodyPr/>
          <a:lstStyle/>
          <a:p>
            <a:pPr algn="l"/>
            <a:r>
              <a:rPr lang="en-US" dirty="0"/>
              <a:t>How do you explain the potential long-term issues associated with CAR T-cell therapy, including risk of infection, the need for preemptive anti-infection prophylaxis and vaccines? </a:t>
            </a:r>
          </a:p>
        </p:txBody>
      </p:sp>
      <p:sp>
        <p:nvSpPr>
          <p:cNvPr id="3" name="Content Placeholder 2">
            <a:extLst>
              <a:ext uri="{FF2B5EF4-FFF2-40B4-BE49-F238E27FC236}">
                <a16:creationId xmlns:a16="http://schemas.microsoft.com/office/drawing/2014/main" id="{CF83D0C9-9A21-B4A5-9649-0AB117452C7D}"/>
              </a:ext>
            </a:extLst>
          </p:cNvPr>
          <p:cNvSpPr>
            <a:spLocks noGrp="1"/>
          </p:cNvSpPr>
          <p:nvPr>
            <p:ph idx="1"/>
          </p:nvPr>
        </p:nvSpPr>
        <p:spPr>
          <a:xfrm>
            <a:off x="1157052" y="1749574"/>
            <a:ext cx="10358967" cy="4799013"/>
          </a:xfrm>
        </p:spPr>
        <p:txBody>
          <a:bodyPr/>
          <a:lstStyle/>
          <a:p>
            <a:pPr marL="98425" indent="0">
              <a:lnSpc>
                <a:spcPct val="100000"/>
              </a:lnSpc>
              <a:spcBef>
                <a:spcPts val="1200"/>
              </a:spcBef>
              <a:spcAft>
                <a:spcPts val="0"/>
              </a:spcAft>
              <a:buNone/>
            </a:pPr>
            <a:r>
              <a:rPr lang="en-US" sz="1800" dirty="0"/>
              <a:t>Dr </a:t>
            </a:r>
            <a:r>
              <a:rPr lang="en-US" sz="1800" dirty="0" err="1"/>
              <a:t>Nastoupil</a:t>
            </a:r>
            <a:endParaRPr lang="en-US" sz="1800" dirty="0"/>
          </a:p>
          <a:p>
            <a:pPr marL="98425" indent="0">
              <a:lnSpc>
                <a:spcPct val="100000"/>
              </a:lnSpc>
              <a:spcBef>
                <a:spcPts val="0"/>
              </a:spcBef>
              <a:spcAft>
                <a:spcPts val="0"/>
              </a:spcAft>
              <a:buNone/>
            </a:pPr>
            <a:r>
              <a:rPr lang="en-US" sz="1800" b="0" dirty="0"/>
              <a:t>We generally describe the late toxicity associated with CAR T as prolonged </a:t>
            </a:r>
            <a:r>
              <a:rPr lang="en-US" sz="1800" b="0" dirty="0" err="1"/>
              <a:t>cytopenias</a:t>
            </a:r>
            <a:r>
              <a:rPr lang="en-US" sz="1800" b="0" dirty="0"/>
              <a:t> that do not resolve within the first 90 days, B-cell depletion that can increase the risk of infection, particularly viral infections, and some will have prolonged time to recovery from neurologic toxicity that can lead to significant deconditioning. Many patients will be monitored closely for </a:t>
            </a:r>
            <a:r>
              <a:rPr lang="en-US" sz="1800" b="0" dirty="0" err="1"/>
              <a:t>cytopenias</a:t>
            </a:r>
            <a:r>
              <a:rPr lang="en-US" sz="1800" b="0" dirty="0"/>
              <a:t> and supported with growth factor support, transfusions, and/or prophylactic antimicrobials such as HSV/VZV antiviral and PJP antibacterial prophylaxis. Vaccine strategies are also discussed. Monitoring IgG levels and IVIG replacement is also a consideration to reduce the risk of infection.</a:t>
            </a:r>
          </a:p>
          <a:p>
            <a:pPr marL="98425" indent="0">
              <a:lnSpc>
                <a:spcPct val="100000"/>
              </a:lnSpc>
              <a:spcBef>
                <a:spcPts val="1200"/>
              </a:spcBef>
              <a:spcAft>
                <a:spcPts val="0"/>
              </a:spcAft>
              <a:buNone/>
            </a:pPr>
            <a:r>
              <a:rPr lang="en-US" sz="1800" dirty="0"/>
              <a:t>Dr Phillips</a:t>
            </a:r>
          </a:p>
          <a:p>
            <a:pPr marL="98425" indent="0">
              <a:lnSpc>
                <a:spcPct val="100000"/>
              </a:lnSpc>
              <a:spcBef>
                <a:spcPts val="0"/>
              </a:spcBef>
              <a:spcAft>
                <a:spcPts val="0"/>
              </a:spcAft>
              <a:buNone/>
            </a:pPr>
            <a:r>
              <a:rPr lang="en-US" sz="1800" b="0" dirty="0"/>
              <a:t>Major long-term issues are failure of count recovery, typically prolonged neutropenia as well as infectious complications. Explain that this is due to the LD, direct killing (B-cell aplasia), prior treatments and inflammatory milieu induced by the CAR product. We would continue anti-infection prophylaxis until count recovery (antifungal until no longer neutropenic), generally will continue PJP prophy for 60-90 days and acyclovir pending recovery of immunoglobulins. Will consider IVIG for hypogammaglobulinemia as well, with goal based on prior infections or to maintain IgG &gt;450 g/dL. We have not formalized an internal plan as yet for repeat vaccinations for our patients.</a:t>
            </a:r>
          </a:p>
        </p:txBody>
      </p:sp>
      <p:pic>
        <p:nvPicPr>
          <p:cNvPr id="6" name="Picture 5">
            <a:extLst>
              <a:ext uri="{FF2B5EF4-FFF2-40B4-BE49-F238E27FC236}">
                <a16:creationId xmlns:a16="http://schemas.microsoft.com/office/drawing/2014/main" id="{A4000C0D-E253-0E79-03D3-D326705AF0C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749574"/>
            <a:ext cx="912282" cy="912282"/>
          </a:xfrm>
          <a:prstGeom prst="rect">
            <a:avLst/>
          </a:prstGeom>
        </p:spPr>
      </p:pic>
      <p:pic>
        <p:nvPicPr>
          <p:cNvPr id="7" name="Picture 6">
            <a:extLst>
              <a:ext uri="{FF2B5EF4-FFF2-40B4-BE49-F238E27FC236}">
                <a16:creationId xmlns:a16="http://schemas.microsoft.com/office/drawing/2014/main" id="{37967497-7EDD-8CE9-1F72-67B24F78C9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4149080"/>
            <a:ext cx="912282" cy="912282"/>
          </a:xfrm>
          <a:prstGeom prst="rect">
            <a:avLst/>
          </a:prstGeom>
        </p:spPr>
      </p:pic>
    </p:spTree>
    <p:extLst>
      <p:ext uri="{BB962C8B-B14F-4D97-AF65-F5344CB8AC3E}">
        <p14:creationId xmlns:p14="http://schemas.microsoft.com/office/powerpoint/2010/main" val="35334141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B359B-0982-03DF-DF32-19EF8CB46B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75D5D0-8A87-988E-19A1-35BD6B6AD843}"/>
              </a:ext>
            </a:extLst>
          </p:cNvPr>
          <p:cNvSpPr>
            <a:spLocks noGrp="1"/>
          </p:cNvSpPr>
          <p:nvPr>
            <p:ph type="title"/>
          </p:nvPr>
        </p:nvSpPr>
        <p:spPr>
          <a:xfrm>
            <a:off x="912286" y="287458"/>
            <a:ext cx="10358967" cy="1143000"/>
          </a:xfrm>
        </p:spPr>
        <p:txBody>
          <a:bodyPr/>
          <a:lstStyle/>
          <a:p>
            <a:pPr algn="l"/>
            <a:r>
              <a:rPr lang="en-US" dirty="0"/>
              <a:t>How do you explain the potential long-term issues associated with CAR T-cell therapy, including risk of infection, the need for preemptive anti-infection prophylaxis and vaccines? </a:t>
            </a:r>
          </a:p>
        </p:txBody>
      </p:sp>
      <p:sp>
        <p:nvSpPr>
          <p:cNvPr id="3" name="Content Placeholder 2">
            <a:extLst>
              <a:ext uri="{FF2B5EF4-FFF2-40B4-BE49-F238E27FC236}">
                <a16:creationId xmlns:a16="http://schemas.microsoft.com/office/drawing/2014/main" id="{86FAD192-AF99-9969-E453-0B5B7F5D3686}"/>
              </a:ext>
            </a:extLst>
          </p:cNvPr>
          <p:cNvSpPr>
            <a:spLocks noGrp="1"/>
          </p:cNvSpPr>
          <p:nvPr>
            <p:ph idx="1"/>
          </p:nvPr>
        </p:nvSpPr>
        <p:spPr>
          <a:xfrm>
            <a:off x="1157053" y="1807206"/>
            <a:ext cx="10267540" cy="4799013"/>
          </a:xfrm>
        </p:spPr>
        <p:txBody>
          <a:bodyPr/>
          <a:lstStyle/>
          <a:p>
            <a:pPr marL="98425" indent="0">
              <a:lnSpc>
                <a:spcPct val="100000"/>
              </a:lnSpc>
              <a:spcBef>
                <a:spcPts val="1200"/>
              </a:spcBef>
              <a:spcAft>
                <a:spcPts val="0"/>
              </a:spcAft>
              <a:buNone/>
            </a:pPr>
            <a:r>
              <a:rPr lang="en-US" sz="1800" dirty="0"/>
              <a:t>Dr Westin</a:t>
            </a:r>
          </a:p>
          <a:p>
            <a:pPr marL="98425" indent="0">
              <a:lnSpc>
                <a:spcPct val="100000"/>
              </a:lnSpc>
              <a:spcBef>
                <a:spcPts val="0"/>
              </a:spcBef>
              <a:spcAft>
                <a:spcPts val="0"/>
              </a:spcAft>
              <a:buNone/>
            </a:pPr>
            <a:r>
              <a:rPr lang="en-US" sz="1800" b="0" dirty="0"/>
              <a:t>I describe to patients that not dying from lymphoma is the primary goal, but if CAR T cells help us achieve that it can come with new risks related to how CAR T cells work, including weakening the normal immune cells. CAR T cells kill B cells, both good and bad ones, and not having good B cells for months afterwards can open you up to unusual infections. To prevent that, we will give you preventative treatments like antibiotics and antivirals, and may recommend you repeat vaccines. You may need to receive replacement antibodies via an infusion until your body starts to make its own again.</a:t>
            </a:r>
          </a:p>
          <a:p>
            <a:pPr marL="98425" indent="0">
              <a:lnSpc>
                <a:spcPct val="100000"/>
              </a:lnSpc>
              <a:spcBef>
                <a:spcPts val="1200"/>
              </a:spcBef>
              <a:spcAft>
                <a:spcPts val="0"/>
              </a:spcAft>
              <a:buNone/>
            </a:pPr>
            <a:r>
              <a:rPr lang="en-US" sz="1800" dirty="0"/>
              <a:t>Dr Lunning</a:t>
            </a:r>
          </a:p>
          <a:p>
            <a:pPr marL="98425" indent="0">
              <a:lnSpc>
                <a:spcPct val="100000"/>
              </a:lnSpc>
              <a:spcBef>
                <a:spcPts val="0"/>
              </a:spcBef>
              <a:spcAft>
                <a:spcPts val="0"/>
              </a:spcAft>
              <a:buNone/>
            </a:pPr>
            <a:r>
              <a:rPr lang="en-US" sz="1800" b="0" dirty="0"/>
              <a:t>I have started to do more BM in heavily treated patients with </a:t>
            </a:r>
            <a:r>
              <a:rPr lang="en-US" sz="1800" b="0" dirty="0" err="1"/>
              <a:t>cytopenias</a:t>
            </a:r>
            <a:r>
              <a:rPr lang="en-US" sz="1800" b="0" dirty="0"/>
              <a:t> to look for MDS, CHIP and CCUS.  This can impact downstream risk for infection and need for transfusion, and if MDS then less likely to do </a:t>
            </a:r>
            <a:br>
              <a:rPr lang="en-US" sz="1800" b="0" dirty="0"/>
            </a:br>
            <a:r>
              <a:rPr lang="en-US" sz="1800" b="0" dirty="0"/>
              <a:t>CAR-T. I do use infection x 1 then IVIG, I don’t do IVIG post-CAR-T without infection unless they are on it going into CAR-T. Secondary malignancies are real, but it is way more myeloid than T-cell concerns. We use prophylaxis until 1 year and a CD4 count &gt;200 for HSV and PJP. GCSF for ANC &gt;500 after D+14. Mold coverage if multiple doses of </a:t>
            </a:r>
            <a:r>
              <a:rPr lang="en-US" sz="1800" b="0" dirty="0" err="1"/>
              <a:t>toci</a:t>
            </a:r>
            <a:r>
              <a:rPr lang="en-US" sz="1800" b="0" dirty="0"/>
              <a:t> or prolonged steroids. </a:t>
            </a:r>
            <a:r>
              <a:rPr lang="en-US" sz="1800" b="0"/>
              <a:t>Levetiracetam </a:t>
            </a:r>
            <a:r>
              <a:rPr lang="en-US" sz="1800" b="0" dirty="0"/>
              <a:t>for 7 days after completion of steroids for those who experience ICANS.</a:t>
            </a:r>
          </a:p>
          <a:p>
            <a:pPr marL="98425" indent="0">
              <a:lnSpc>
                <a:spcPct val="100000"/>
              </a:lnSpc>
              <a:spcBef>
                <a:spcPts val="0"/>
              </a:spcBef>
              <a:spcAft>
                <a:spcPts val="0"/>
              </a:spcAft>
              <a:buNone/>
            </a:pPr>
            <a:endParaRPr lang="en-US" sz="1800" b="0" dirty="0"/>
          </a:p>
        </p:txBody>
      </p:sp>
      <p:pic>
        <p:nvPicPr>
          <p:cNvPr id="8" name="Picture 7">
            <a:extLst>
              <a:ext uri="{FF2B5EF4-FFF2-40B4-BE49-F238E27FC236}">
                <a16:creationId xmlns:a16="http://schemas.microsoft.com/office/drawing/2014/main" id="{83EBB669-8E69-D17C-D900-2F9B5455522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844824"/>
            <a:ext cx="912282" cy="912282"/>
          </a:xfrm>
          <a:prstGeom prst="rect">
            <a:avLst/>
          </a:prstGeom>
        </p:spPr>
      </p:pic>
      <p:pic>
        <p:nvPicPr>
          <p:cNvPr id="4" name="Picture 3">
            <a:extLst>
              <a:ext uri="{FF2B5EF4-FFF2-40B4-BE49-F238E27FC236}">
                <a16:creationId xmlns:a16="http://schemas.microsoft.com/office/drawing/2014/main" id="{17D76E6B-0A03-2F94-7F34-5249045979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3933056"/>
            <a:ext cx="912282" cy="912282"/>
          </a:xfrm>
          <a:prstGeom prst="rect">
            <a:avLst/>
          </a:prstGeom>
        </p:spPr>
      </p:pic>
    </p:spTree>
    <p:extLst>
      <p:ext uri="{BB962C8B-B14F-4D97-AF65-F5344CB8AC3E}">
        <p14:creationId xmlns:p14="http://schemas.microsoft.com/office/powerpoint/2010/main" val="5536725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3F172-1C15-6272-5D22-5FC15CF6FA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A12524-8B44-F321-D7EB-7026EAD9FAE8}"/>
              </a:ext>
            </a:extLst>
          </p:cNvPr>
          <p:cNvSpPr>
            <a:spLocks noGrp="1"/>
          </p:cNvSpPr>
          <p:nvPr>
            <p:ph type="title"/>
          </p:nvPr>
        </p:nvSpPr>
        <p:spPr>
          <a:xfrm>
            <a:off x="912286" y="71434"/>
            <a:ext cx="10358967" cy="1143000"/>
          </a:xfrm>
        </p:spPr>
        <p:txBody>
          <a:bodyPr/>
          <a:lstStyle/>
          <a:p>
            <a:pPr algn="l"/>
            <a:r>
              <a:rPr lang="en-US" dirty="0"/>
              <a:t>What I say to a patient with multiple treatment-relapsed FL who is going to receive CAR T-cell therapy: </a:t>
            </a:r>
          </a:p>
        </p:txBody>
      </p:sp>
      <p:sp>
        <p:nvSpPr>
          <p:cNvPr id="3" name="Content Placeholder 2">
            <a:extLst>
              <a:ext uri="{FF2B5EF4-FFF2-40B4-BE49-F238E27FC236}">
                <a16:creationId xmlns:a16="http://schemas.microsoft.com/office/drawing/2014/main" id="{D2365481-3735-2A90-86F3-5EA1A49C2A1E}"/>
              </a:ext>
            </a:extLst>
          </p:cNvPr>
          <p:cNvSpPr>
            <a:spLocks noGrp="1"/>
          </p:cNvSpPr>
          <p:nvPr>
            <p:ph idx="1"/>
          </p:nvPr>
        </p:nvSpPr>
        <p:spPr>
          <a:xfrm>
            <a:off x="1157053" y="1340768"/>
            <a:ext cx="10267540" cy="4799013"/>
          </a:xfrm>
        </p:spPr>
        <p:txBody>
          <a:bodyPr/>
          <a:lstStyle/>
          <a:p>
            <a:pPr marL="98425" indent="0">
              <a:lnSpc>
                <a:spcPct val="100000"/>
              </a:lnSpc>
              <a:spcBef>
                <a:spcPts val="1200"/>
              </a:spcBef>
              <a:spcAft>
                <a:spcPts val="0"/>
              </a:spcAft>
              <a:buNone/>
            </a:pPr>
            <a:r>
              <a:rPr lang="en-US" sz="1800" dirty="0"/>
              <a:t>Dr Lunning</a:t>
            </a:r>
          </a:p>
          <a:p>
            <a:pPr marL="98425" indent="0">
              <a:lnSpc>
                <a:spcPct val="100000"/>
              </a:lnSpc>
              <a:spcBef>
                <a:spcPts val="0"/>
              </a:spcBef>
              <a:spcAft>
                <a:spcPts val="0"/>
              </a:spcAft>
              <a:buNone/>
            </a:pPr>
            <a:r>
              <a:rPr lang="en-US" sz="1800" b="0" dirty="0"/>
              <a:t>You have evidence of refractory follicular lymphoma after 2nd-line therapy. We have no currently appropriate clinical trials. Based upon the behavior with second-line therapy with R</a:t>
            </a:r>
            <a:r>
              <a:rPr lang="en-US" sz="1800" b="0" baseline="30000" dirty="0"/>
              <a:t>2</a:t>
            </a:r>
            <a:r>
              <a:rPr lang="en-US" sz="1800" b="0" dirty="0"/>
              <a:t> and no evidence of transformation let's consider CAR T-cell over a bispecific antibody. There are currently three FDA-approved CAR T-cell constructs. In the case of follicular lymphoma, despite longer data and follow-up with </a:t>
            </a:r>
            <a:r>
              <a:rPr lang="en-US" sz="1800" b="0" dirty="0" err="1"/>
              <a:t>axi</a:t>
            </a:r>
            <a:r>
              <a:rPr lang="en-US" sz="1800" b="0" dirty="0"/>
              <a:t>-cel, I do feel that the toxicity profile matters as follicular lymphoma is a marathon, not a sprint, even despite your disease behavior recently. In that case, I would consider </a:t>
            </a:r>
            <a:r>
              <a:rPr lang="en-US" sz="1800" b="0" dirty="0" err="1"/>
              <a:t>liso</a:t>
            </a:r>
            <a:r>
              <a:rPr lang="en-US" sz="1800" b="0" dirty="0"/>
              <a:t>-cel, which has excellent activity in obtaining a complete response. In other aggressive lymphomas, a complete response has been shown to lead to significant durability. The trial data also suggests that this carries a safe toxicity profile that balances the potential for efficacy. There are no head-to-head clinical trials to show which one is more efficacious and/or toxic. Unfortunately, we are unlikely ever to have this data in any lymphoma with a CD19-direct CAR-T.</a:t>
            </a:r>
          </a:p>
        </p:txBody>
      </p:sp>
      <p:pic>
        <p:nvPicPr>
          <p:cNvPr id="4" name="Picture 3">
            <a:extLst>
              <a:ext uri="{FF2B5EF4-FFF2-40B4-BE49-F238E27FC236}">
                <a16:creationId xmlns:a16="http://schemas.microsoft.com/office/drawing/2014/main" id="{ACF21F24-ECDD-857B-228C-20B7094FEA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412776"/>
            <a:ext cx="912282" cy="912282"/>
          </a:xfrm>
          <a:prstGeom prst="rect">
            <a:avLst/>
          </a:prstGeom>
        </p:spPr>
      </p:pic>
    </p:spTree>
    <p:extLst>
      <p:ext uri="{BB962C8B-B14F-4D97-AF65-F5344CB8AC3E}">
        <p14:creationId xmlns:p14="http://schemas.microsoft.com/office/powerpoint/2010/main" val="691171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CDFFC-416E-5925-B0EE-4FBF6E00699C}"/>
              </a:ext>
            </a:extLst>
          </p:cNvPr>
          <p:cNvSpPr>
            <a:spLocks noGrp="1"/>
          </p:cNvSpPr>
          <p:nvPr>
            <p:ph type="title"/>
          </p:nvPr>
        </p:nvSpPr>
        <p:spPr>
          <a:xfrm>
            <a:off x="912286" y="71434"/>
            <a:ext cx="10358967" cy="1143000"/>
          </a:xfrm>
        </p:spPr>
        <p:txBody>
          <a:bodyPr/>
          <a:lstStyle/>
          <a:p>
            <a:pPr algn="l"/>
            <a:r>
              <a:rPr lang="en-US" dirty="0"/>
              <a:t>What I say to a patient with multiple treatment-relapsed DLBCL who is going to receive CAR T-cell therapy:</a:t>
            </a:r>
          </a:p>
        </p:txBody>
      </p:sp>
      <p:sp>
        <p:nvSpPr>
          <p:cNvPr id="3" name="Content Placeholder 2">
            <a:extLst>
              <a:ext uri="{FF2B5EF4-FFF2-40B4-BE49-F238E27FC236}">
                <a16:creationId xmlns:a16="http://schemas.microsoft.com/office/drawing/2014/main" id="{E3D9C7AB-9489-56ED-50D0-9247438FB51A}"/>
              </a:ext>
            </a:extLst>
          </p:cNvPr>
          <p:cNvSpPr>
            <a:spLocks noGrp="1"/>
          </p:cNvSpPr>
          <p:nvPr>
            <p:ph idx="1"/>
          </p:nvPr>
        </p:nvSpPr>
        <p:spPr>
          <a:xfrm>
            <a:off x="1157052" y="1340768"/>
            <a:ext cx="10358967" cy="4799013"/>
          </a:xfrm>
        </p:spPr>
        <p:txBody>
          <a:bodyPr/>
          <a:lstStyle/>
          <a:p>
            <a:pPr marL="98425" indent="0">
              <a:lnSpc>
                <a:spcPct val="100000"/>
              </a:lnSpc>
              <a:spcBef>
                <a:spcPts val="0"/>
              </a:spcBef>
              <a:spcAft>
                <a:spcPts val="0"/>
              </a:spcAft>
              <a:buNone/>
            </a:pPr>
            <a:r>
              <a:rPr lang="en-US" sz="1800" dirty="0"/>
              <a:t>Dr Abramson</a:t>
            </a:r>
          </a:p>
          <a:p>
            <a:pPr marL="98425" indent="0">
              <a:lnSpc>
                <a:spcPct val="100000"/>
              </a:lnSpc>
              <a:spcBef>
                <a:spcPts val="0"/>
              </a:spcBef>
              <a:spcAft>
                <a:spcPts val="0"/>
              </a:spcAft>
              <a:buNone/>
            </a:pPr>
            <a:r>
              <a:rPr lang="en-US" sz="1800" b="0" dirty="0"/>
              <a:t>CAR T-cells harness the power of your own immune system to fight the lymphoma, and have been proven to be effective even in patients where multiple types of chemotherapy have failed. The majority of patients in this situation will respond, and about half of patients will go into complete remission. Close to 40% of patients will be cured with this therapy, including the majority of patients who go into complete remission. “Less is more” with respect to the amount of lymphoma at the time of CAR T-cell therapy and likelihood of a long term remission, so given how much lymphoma we see on your PET CT now, our goal will be to decrease that with treatment called bridging therapy prior to giving you back your CAR T cells.</a:t>
            </a:r>
          </a:p>
          <a:p>
            <a:pPr marL="98425" indent="0">
              <a:lnSpc>
                <a:spcPct val="100000"/>
              </a:lnSpc>
              <a:spcBef>
                <a:spcPts val="1200"/>
              </a:spcBef>
              <a:spcAft>
                <a:spcPts val="0"/>
              </a:spcAft>
              <a:buNone/>
            </a:pPr>
            <a:r>
              <a:rPr lang="en-US" sz="1800" dirty="0"/>
              <a:t>Dr Kamdar</a:t>
            </a:r>
          </a:p>
          <a:p>
            <a:pPr marL="98425" indent="0">
              <a:lnSpc>
                <a:spcPct val="100000"/>
              </a:lnSpc>
              <a:spcBef>
                <a:spcPts val="0"/>
              </a:spcBef>
              <a:spcAft>
                <a:spcPts val="0"/>
              </a:spcAft>
              <a:buNone/>
            </a:pPr>
            <a:r>
              <a:rPr lang="en-US" sz="1800" b="0" dirty="0"/>
              <a:t>I generally prefer </a:t>
            </a:r>
            <a:r>
              <a:rPr lang="en-US" sz="1800" b="0" dirty="0" err="1"/>
              <a:t>liso</a:t>
            </a:r>
            <a:r>
              <a:rPr lang="en-US" sz="1800" b="0" dirty="0"/>
              <a:t>-cel for relapsed/refractory DLBCL. The 5-year follow-up data across all constructs suggest a roughly 40% chance of long-term remission or cure, but </a:t>
            </a:r>
            <a:r>
              <a:rPr lang="en-US" sz="1800" b="0" dirty="0" err="1"/>
              <a:t>liso</a:t>
            </a:r>
            <a:r>
              <a:rPr lang="en-US" sz="1800" b="0" dirty="0"/>
              <a:t>-cel’s more favorable safety profile, </a:t>
            </a:r>
            <a:r>
              <a:rPr lang="en-US" sz="1800" b="0" dirty="0" err="1"/>
              <a:t>esp</a:t>
            </a:r>
            <a:r>
              <a:rPr lang="en-US" sz="1800" b="0" dirty="0"/>
              <a:t> with respect to low risk of high grade CRS and ICANS, makes it appealing, particularly in patients older or with multiple comorbidities.</a:t>
            </a:r>
          </a:p>
          <a:p>
            <a:pPr marL="98425" indent="0">
              <a:lnSpc>
                <a:spcPct val="100000"/>
              </a:lnSpc>
              <a:spcBef>
                <a:spcPts val="0"/>
              </a:spcBef>
              <a:spcAft>
                <a:spcPts val="0"/>
              </a:spcAft>
              <a:buNone/>
            </a:pPr>
            <a:r>
              <a:rPr lang="en-US" sz="1800" b="0" dirty="0"/>
              <a:t>For younger patients with bulky, fast-growing disease where manufacturing time may be critical, I sometimes favor </a:t>
            </a:r>
            <a:r>
              <a:rPr lang="en-US" sz="1800" b="0" dirty="0" err="1"/>
              <a:t>axi</a:t>
            </a:r>
            <a:r>
              <a:rPr lang="en-US" sz="1800" b="0" dirty="0"/>
              <a:t>-cel — albeit with a higher CRS/ICANS risk. Overall, I explain to patients that we now have curative potential for nearly 40% of these heavily pretreated cases, independent of tumor bulk or subtype, which is remarkable progress.</a:t>
            </a:r>
          </a:p>
        </p:txBody>
      </p:sp>
      <p:pic>
        <p:nvPicPr>
          <p:cNvPr id="4" name="Picture 3">
            <a:extLst>
              <a:ext uri="{FF2B5EF4-FFF2-40B4-BE49-F238E27FC236}">
                <a16:creationId xmlns:a16="http://schemas.microsoft.com/office/drawing/2014/main" id="{925E6B3C-2056-7987-4AE3-68E9C13E683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6486" y="1340768"/>
            <a:ext cx="912282" cy="912282"/>
          </a:xfrm>
          <a:prstGeom prst="rect">
            <a:avLst/>
          </a:prstGeom>
        </p:spPr>
      </p:pic>
      <p:pic>
        <p:nvPicPr>
          <p:cNvPr id="5" name="Picture 4">
            <a:extLst>
              <a:ext uri="{FF2B5EF4-FFF2-40B4-BE49-F238E27FC236}">
                <a16:creationId xmlns:a16="http://schemas.microsoft.com/office/drawing/2014/main" id="{7652C813-1F6E-C675-C30C-C7527D83B2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3692669"/>
            <a:ext cx="912282" cy="912282"/>
          </a:xfrm>
          <a:prstGeom prst="rect">
            <a:avLst/>
          </a:prstGeom>
        </p:spPr>
      </p:pic>
    </p:spTree>
    <p:extLst>
      <p:ext uri="{BB962C8B-B14F-4D97-AF65-F5344CB8AC3E}">
        <p14:creationId xmlns:p14="http://schemas.microsoft.com/office/powerpoint/2010/main" val="8534674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CDFFC-416E-5925-B0EE-4FBF6E00699C}"/>
              </a:ext>
            </a:extLst>
          </p:cNvPr>
          <p:cNvSpPr>
            <a:spLocks noGrp="1"/>
          </p:cNvSpPr>
          <p:nvPr>
            <p:ph type="title"/>
          </p:nvPr>
        </p:nvSpPr>
        <p:spPr>
          <a:xfrm>
            <a:off x="912286" y="71434"/>
            <a:ext cx="10358967" cy="1143000"/>
          </a:xfrm>
        </p:spPr>
        <p:txBody>
          <a:bodyPr/>
          <a:lstStyle/>
          <a:p>
            <a:pPr algn="l"/>
            <a:r>
              <a:rPr lang="en-US" dirty="0"/>
              <a:t>What I say to a patient with multiple treatment-relapsed DLBCL who is going to receive CAR T-cell therapy:</a:t>
            </a:r>
          </a:p>
        </p:txBody>
      </p:sp>
      <p:sp>
        <p:nvSpPr>
          <p:cNvPr id="3" name="Content Placeholder 2">
            <a:extLst>
              <a:ext uri="{FF2B5EF4-FFF2-40B4-BE49-F238E27FC236}">
                <a16:creationId xmlns:a16="http://schemas.microsoft.com/office/drawing/2014/main" id="{E3D9C7AB-9489-56ED-50D0-9247438FB51A}"/>
              </a:ext>
            </a:extLst>
          </p:cNvPr>
          <p:cNvSpPr>
            <a:spLocks noGrp="1"/>
          </p:cNvSpPr>
          <p:nvPr>
            <p:ph idx="1"/>
          </p:nvPr>
        </p:nvSpPr>
        <p:spPr>
          <a:xfrm>
            <a:off x="1157052" y="1340768"/>
            <a:ext cx="10358967" cy="4799013"/>
          </a:xfrm>
        </p:spPr>
        <p:txBody>
          <a:bodyPr/>
          <a:lstStyle/>
          <a:p>
            <a:pPr marL="98425" indent="0">
              <a:lnSpc>
                <a:spcPct val="100000"/>
              </a:lnSpc>
              <a:spcBef>
                <a:spcPts val="1200"/>
              </a:spcBef>
              <a:spcAft>
                <a:spcPts val="0"/>
              </a:spcAft>
              <a:buNone/>
            </a:pPr>
            <a:r>
              <a:rPr lang="en-US" sz="1800" dirty="0"/>
              <a:t>Dr </a:t>
            </a:r>
            <a:r>
              <a:rPr lang="en-US" sz="1800" dirty="0" err="1"/>
              <a:t>Nastoupil</a:t>
            </a:r>
            <a:endParaRPr lang="en-US" sz="1800" dirty="0"/>
          </a:p>
          <a:p>
            <a:pPr marL="98425" indent="0">
              <a:lnSpc>
                <a:spcPct val="100000"/>
              </a:lnSpc>
              <a:spcBef>
                <a:spcPts val="0"/>
              </a:spcBef>
              <a:spcAft>
                <a:spcPts val="0"/>
              </a:spcAft>
              <a:buNone/>
            </a:pPr>
            <a:r>
              <a:rPr lang="en-US" sz="1800" b="0" dirty="0"/>
              <a:t>For DLBCL patients, there are a few patient- and disease-specific characteristics that help inform which CAR T-cell product to recommend. I generally favor </a:t>
            </a:r>
            <a:r>
              <a:rPr lang="en-US" sz="1800" b="0" dirty="0" err="1"/>
              <a:t>liso</a:t>
            </a:r>
            <a:r>
              <a:rPr lang="en-US" sz="1800" b="0" dirty="0"/>
              <a:t>-cel for older or frailer patients given the favorable toxicity profile. For young, fit patients in need of cellular therapy quickly, I prefer </a:t>
            </a:r>
            <a:r>
              <a:rPr lang="en-US" sz="1800" b="0" dirty="0" err="1"/>
              <a:t>axi</a:t>
            </a:r>
            <a:r>
              <a:rPr lang="en-US" sz="1800" b="0" dirty="0"/>
              <a:t>-cel, in which the favorable manufacturing time and high rate of successful manufacturing may outweigh the higher rates of grade 3 CRS or neurotoxicity.</a:t>
            </a:r>
          </a:p>
          <a:p>
            <a:pPr marL="98425" indent="0">
              <a:lnSpc>
                <a:spcPct val="100000"/>
              </a:lnSpc>
              <a:spcBef>
                <a:spcPts val="1200"/>
              </a:spcBef>
              <a:spcAft>
                <a:spcPts val="0"/>
              </a:spcAft>
              <a:buNone/>
            </a:pPr>
            <a:r>
              <a:rPr lang="en-US" sz="1800" dirty="0"/>
              <a:t>Dr Phillips</a:t>
            </a:r>
          </a:p>
          <a:p>
            <a:pPr marL="98425" indent="0">
              <a:lnSpc>
                <a:spcPct val="100000"/>
              </a:lnSpc>
              <a:spcBef>
                <a:spcPts val="0"/>
              </a:spcBef>
              <a:spcAft>
                <a:spcPts val="0"/>
              </a:spcAft>
              <a:buNone/>
            </a:pPr>
            <a:r>
              <a:rPr lang="en-US" sz="1800" b="0" dirty="0"/>
              <a:t>Preference would be based on age/fitness. For younger/fit patients would be </a:t>
            </a:r>
            <a:r>
              <a:rPr lang="en-US" sz="1800" b="0" dirty="0" err="1"/>
              <a:t>axi</a:t>
            </a:r>
            <a:r>
              <a:rPr lang="en-US" sz="1800" b="0" dirty="0"/>
              <a:t>-cel and for older patients choice would be </a:t>
            </a:r>
            <a:r>
              <a:rPr lang="en-US" sz="1800" b="0" dirty="0" err="1"/>
              <a:t>liso</a:t>
            </a:r>
            <a:r>
              <a:rPr lang="en-US" sz="1800" b="0" dirty="0"/>
              <a:t>-cel.</a:t>
            </a:r>
          </a:p>
          <a:p>
            <a:pPr marL="98425" indent="0">
              <a:lnSpc>
                <a:spcPct val="100000"/>
              </a:lnSpc>
              <a:spcBef>
                <a:spcPts val="0"/>
              </a:spcBef>
              <a:spcAft>
                <a:spcPts val="0"/>
              </a:spcAft>
              <a:buNone/>
            </a:pPr>
            <a:r>
              <a:rPr lang="en-US" sz="1800" b="0" dirty="0"/>
              <a:t>This would be administered w/ the intent to cure. Would explain that in the 2nd line space chance for cure is between 40% and 50%. Would image after 30 days and then 90 days. Most patients in remission at day 90 have a great chance of long-term cure. Disease factors will influence outcome given higher risk for complications in those w/ increased tumor bulk.</a:t>
            </a:r>
          </a:p>
          <a:p>
            <a:pPr marL="98425" indent="0">
              <a:lnSpc>
                <a:spcPct val="100000"/>
              </a:lnSpc>
              <a:spcBef>
                <a:spcPts val="1200"/>
              </a:spcBef>
              <a:spcAft>
                <a:spcPts val="0"/>
              </a:spcAft>
              <a:buNone/>
            </a:pPr>
            <a:r>
              <a:rPr lang="en-US" sz="1800" dirty="0"/>
              <a:t>Dr Westin</a:t>
            </a:r>
          </a:p>
          <a:p>
            <a:pPr marL="98425" indent="0">
              <a:lnSpc>
                <a:spcPct val="100000"/>
              </a:lnSpc>
              <a:spcBef>
                <a:spcPts val="0"/>
              </a:spcBef>
              <a:spcAft>
                <a:spcPts val="0"/>
              </a:spcAft>
              <a:buNone/>
            </a:pPr>
            <a:r>
              <a:rPr lang="en-US" sz="1800" b="0" dirty="0"/>
              <a:t>Axi-cel. For your relapsed DLBCL, we have one chance to provide a curative intent therapy, and thus </a:t>
            </a:r>
            <a:br>
              <a:rPr lang="en-US" sz="1800" b="0" dirty="0"/>
            </a:br>
            <a:r>
              <a:rPr lang="en-US" sz="1800" b="0" dirty="0"/>
              <a:t>reliability of manufacturing is key. Axi-cel is extremely reliable and cures about 40% of patients with this otherwise fatal disease.</a:t>
            </a:r>
          </a:p>
        </p:txBody>
      </p:sp>
      <p:pic>
        <p:nvPicPr>
          <p:cNvPr id="6" name="Picture 5">
            <a:extLst>
              <a:ext uri="{FF2B5EF4-FFF2-40B4-BE49-F238E27FC236}">
                <a16:creationId xmlns:a16="http://schemas.microsoft.com/office/drawing/2014/main" id="{4BCFFFE7-3F50-D962-92AB-B30A671B2A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412776"/>
            <a:ext cx="912282" cy="912282"/>
          </a:xfrm>
          <a:prstGeom prst="rect">
            <a:avLst/>
          </a:prstGeom>
        </p:spPr>
      </p:pic>
      <p:pic>
        <p:nvPicPr>
          <p:cNvPr id="7" name="Picture 6">
            <a:extLst>
              <a:ext uri="{FF2B5EF4-FFF2-40B4-BE49-F238E27FC236}">
                <a16:creationId xmlns:a16="http://schemas.microsoft.com/office/drawing/2014/main" id="{70B07759-CDC6-66A2-1B21-413BB892DC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3188012"/>
            <a:ext cx="912282" cy="912282"/>
          </a:xfrm>
          <a:prstGeom prst="rect">
            <a:avLst/>
          </a:prstGeom>
        </p:spPr>
      </p:pic>
      <p:pic>
        <p:nvPicPr>
          <p:cNvPr id="8" name="Picture 7">
            <a:extLst>
              <a:ext uri="{FF2B5EF4-FFF2-40B4-BE49-F238E27FC236}">
                <a16:creationId xmlns:a16="http://schemas.microsoft.com/office/drawing/2014/main" id="{6BF7032F-EE9F-15E6-F014-2B52CD85680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4947" y="5210918"/>
            <a:ext cx="912282" cy="912282"/>
          </a:xfrm>
          <a:prstGeom prst="rect">
            <a:avLst/>
          </a:prstGeom>
        </p:spPr>
      </p:pic>
    </p:spTree>
    <p:extLst>
      <p:ext uri="{BB962C8B-B14F-4D97-AF65-F5344CB8AC3E}">
        <p14:creationId xmlns:p14="http://schemas.microsoft.com/office/powerpoint/2010/main" val="2241878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3CFEE-727D-7C64-9F58-84D47B8BCD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7542BB-4AD8-ADFA-FBB5-5AD6E0A80D2D}"/>
              </a:ext>
            </a:extLst>
          </p:cNvPr>
          <p:cNvSpPr>
            <a:spLocks noGrp="1"/>
          </p:cNvSpPr>
          <p:nvPr>
            <p:ph type="title"/>
          </p:nvPr>
        </p:nvSpPr>
        <p:spPr>
          <a:xfrm>
            <a:off x="912286" y="71434"/>
            <a:ext cx="10358967" cy="1143000"/>
          </a:xfrm>
        </p:spPr>
        <p:txBody>
          <a:bodyPr/>
          <a:lstStyle/>
          <a:p>
            <a:pPr algn="l"/>
            <a:r>
              <a:rPr lang="en-US" dirty="0"/>
              <a:t>What I say to a patient with multiple treatment-relapsed DLBCL who is going to receive CAR T-cell therapy:</a:t>
            </a:r>
          </a:p>
        </p:txBody>
      </p:sp>
      <p:sp>
        <p:nvSpPr>
          <p:cNvPr id="3" name="Content Placeholder 2">
            <a:extLst>
              <a:ext uri="{FF2B5EF4-FFF2-40B4-BE49-F238E27FC236}">
                <a16:creationId xmlns:a16="http://schemas.microsoft.com/office/drawing/2014/main" id="{EF5961C8-7910-0336-F39A-187A20347977}"/>
              </a:ext>
            </a:extLst>
          </p:cNvPr>
          <p:cNvSpPr>
            <a:spLocks noGrp="1"/>
          </p:cNvSpPr>
          <p:nvPr>
            <p:ph idx="1"/>
          </p:nvPr>
        </p:nvSpPr>
        <p:spPr>
          <a:xfrm>
            <a:off x="1157053" y="1340768"/>
            <a:ext cx="10114200" cy="4799013"/>
          </a:xfrm>
        </p:spPr>
        <p:txBody>
          <a:bodyPr/>
          <a:lstStyle/>
          <a:p>
            <a:pPr marL="98425" indent="0">
              <a:lnSpc>
                <a:spcPct val="100000"/>
              </a:lnSpc>
              <a:spcBef>
                <a:spcPts val="1200"/>
              </a:spcBef>
              <a:spcAft>
                <a:spcPts val="0"/>
              </a:spcAft>
              <a:buNone/>
            </a:pPr>
            <a:r>
              <a:rPr lang="en-US" sz="1800" dirty="0"/>
              <a:t>Dr Lunning</a:t>
            </a:r>
          </a:p>
          <a:p>
            <a:pPr marL="98425" indent="0">
              <a:lnSpc>
                <a:spcPct val="100000"/>
              </a:lnSpc>
              <a:spcBef>
                <a:spcPts val="0"/>
              </a:spcBef>
              <a:spcAft>
                <a:spcPts val="0"/>
              </a:spcAft>
              <a:buNone/>
            </a:pPr>
            <a:r>
              <a:rPr lang="en-US" sz="1800" b="0" dirty="0"/>
              <a:t>You have had many different targeted therapies for your diffuse large B-cell lymphoma. We do not have any appropriate clinical trials currently. Despite these various approaches to cure your DLBCL, we have been unsuccessful. In this situation, after three or more lines of therapy, we still have curative intent options. Given that your disease has previously relapsed multiple times, I do believe CAR T-cell therapy remains a strong option. I do feel, regardless of the construct chosen, we can manufacture your CAR T cells in time with the intent to cure. In this situation, there are 3 CAR T-cell therapies available, but given the lack of efficacy in high-risk second-line CAR-T, I would defer Tisa-cel. These CAR-T therapies have never been compared head-to-head in a prospective manner. We now have long-term follow-up with these therapies to denote that obtaining an early complete response may lead to durability. In your case, I would prefer Liso-cel given its balance of efficacy and safety in your multiply relapsed DLBCL. It appears you would have a 93% chance of having an in-specification product, a 6% chance of having an out-of-specification product that would require an expanded access protocol, and a 1% chance of needing to re-manufacture. This CAR T cell would give you the option to be delivered as an outpatient with close monitoring by our team. I do believe it carries the least likelihood of having high-grade neurotoxicity compared to the other products.</a:t>
            </a:r>
          </a:p>
        </p:txBody>
      </p:sp>
      <p:pic>
        <p:nvPicPr>
          <p:cNvPr id="4" name="Picture 3">
            <a:extLst>
              <a:ext uri="{FF2B5EF4-FFF2-40B4-BE49-F238E27FC236}">
                <a16:creationId xmlns:a16="http://schemas.microsoft.com/office/drawing/2014/main" id="{C611035A-5FE4-CE32-EC3F-CB0DCEE213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412776"/>
            <a:ext cx="912282" cy="912282"/>
          </a:xfrm>
          <a:prstGeom prst="rect">
            <a:avLst/>
          </a:prstGeom>
        </p:spPr>
      </p:pic>
    </p:spTree>
    <p:extLst>
      <p:ext uri="{BB962C8B-B14F-4D97-AF65-F5344CB8AC3E}">
        <p14:creationId xmlns:p14="http://schemas.microsoft.com/office/powerpoint/2010/main" val="42795965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CDFFC-416E-5925-B0EE-4FBF6E00699C}"/>
              </a:ext>
            </a:extLst>
          </p:cNvPr>
          <p:cNvSpPr>
            <a:spLocks noGrp="1"/>
          </p:cNvSpPr>
          <p:nvPr>
            <p:ph type="title"/>
          </p:nvPr>
        </p:nvSpPr>
        <p:spPr>
          <a:xfrm>
            <a:off x="912286" y="71434"/>
            <a:ext cx="10358967" cy="1143000"/>
          </a:xfrm>
        </p:spPr>
        <p:txBody>
          <a:bodyPr/>
          <a:lstStyle/>
          <a:p>
            <a:pPr algn="l"/>
            <a:r>
              <a:rPr lang="en-US" dirty="0"/>
              <a:t>What I say to a patient with multiple treatment-relapsed mantle cell lymphoma (MCL) who is going to receive CAR T-cell therapy: </a:t>
            </a:r>
          </a:p>
        </p:txBody>
      </p:sp>
      <p:sp>
        <p:nvSpPr>
          <p:cNvPr id="3" name="Content Placeholder 2">
            <a:extLst>
              <a:ext uri="{FF2B5EF4-FFF2-40B4-BE49-F238E27FC236}">
                <a16:creationId xmlns:a16="http://schemas.microsoft.com/office/drawing/2014/main" id="{E3D9C7AB-9489-56ED-50D0-9247438FB51A}"/>
              </a:ext>
            </a:extLst>
          </p:cNvPr>
          <p:cNvSpPr>
            <a:spLocks noGrp="1"/>
          </p:cNvSpPr>
          <p:nvPr>
            <p:ph idx="1"/>
          </p:nvPr>
        </p:nvSpPr>
        <p:spPr>
          <a:xfrm>
            <a:off x="1157052" y="1340768"/>
            <a:ext cx="10358967" cy="4799013"/>
          </a:xfrm>
        </p:spPr>
        <p:txBody>
          <a:bodyPr/>
          <a:lstStyle/>
          <a:p>
            <a:pPr marL="98425" indent="0">
              <a:lnSpc>
                <a:spcPct val="100000"/>
              </a:lnSpc>
              <a:spcBef>
                <a:spcPts val="0"/>
              </a:spcBef>
              <a:spcAft>
                <a:spcPts val="0"/>
              </a:spcAft>
              <a:buNone/>
            </a:pPr>
            <a:r>
              <a:rPr lang="en-US" sz="1800" dirty="0"/>
              <a:t>Dr Abramson</a:t>
            </a:r>
          </a:p>
          <a:p>
            <a:pPr marL="98425" indent="0">
              <a:lnSpc>
                <a:spcPct val="100000"/>
              </a:lnSpc>
              <a:spcBef>
                <a:spcPts val="0"/>
              </a:spcBef>
              <a:spcAft>
                <a:spcPts val="0"/>
              </a:spcAft>
              <a:buNone/>
            </a:pPr>
            <a:r>
              <a:rPr lang="en-US" sz="1800" b="0" dirty="0"/>
              <a:t>CAR T cells harness the power of your own immune system to fight the lymphoma, and have been proven to be effective in patients where MCL has relapsed despite prior treatment with both chemotherapy and BTK inhibitors. The vast majority of patients in this situation will respond, and most patients will go into complete remission. Remissions last 1-2 years, on average, but some patients will stay in remission for much longer and may never relapse at all. “Less is more” with respect to the amount of lymphoma at the time of CAR T-cell therapy and likelihood of a long-term remission, so given how much lymphoma we see on your PET CT now, our goal will be to decrease that with a pill called </a:t>
            </a:r>
            <a:r>
              <a:rPr lang="en-US" sz="1800" b="0" dirty="0" err="1"/>
              <a:t>pirtobrutinib</a:t>
            </a:r>
            <a:r>
              <a:rPr lang="en-US" sz="1800" b="0" dirty="0"/>
              <a:t> prior to giving you back your CAR T cells.</a:t>
            </a:r>
          </a:p>
          <a:p>
            <a:pPr marL="98425" indent="0">
              <a:lnSpc>
                <a:spcPct val="100000"/>
              </a:lnSpc>
              <a:spcBef>
                <a:spcPts val="1200"/>
              </a:spcBef>
              <a:spcAft>
                <a:spcPts val="0"/>
              </a:spcAft>
              <a:buNone/>
            </a:pPr>
            <a:r>
              <a:rPr lang="en-US" sz="1800" dirty="0"/>
              <a:t>Dr Kamdar</a:t>
            </a:r>
          </a:p>
          <a:p>
            <a:pPr marL="98425" indent="0">
              <a:lnSpc>
                <a:spcPct val="100000"/>
              </a:lnSpc>
              <a:spcBef>
                <a:spcPts val="0"/>
              </a:spcBef>
              <a:spcAft>
                <a:spcPts val="0"/>
              </a:spcAft>
              <a:buNone/>
            </a:pPr>
            <a:r>
              <a:rPr lang="en-US" sz="1800" b="0" dirty="0"/>
              <a:t>In mantle cell lymphoma, my preference depends on fitness and risk profile. For younger, fit patients, </a:t>
            </a:r>
            <a:r>
              <a:rPr lang="en-US" sz="1800" b="0" dirty="0" err="1"/>
              <a:t>brexucabtagene</a:t>
            </a:r>
            <a:r>
              <a:rPr lang="en-US" sz="1800" b="0" dirty="0"/>
              <a:t> </a:t>
            </a:r>
            <a:r>
              <a:rPr lang="en-US" sz="1800" b="0" dirty="0" err="1"/>
              <a:t>autoleucel</a:t>
            </a:r>
            <a:r>
              <a:rPr lang="en-US" sz="1800" b="0" dirty="0"/>
              <a:t> (</a:t>
            </a:r>
            <a:r>
              <a:rPr lang="en-US" sz="1800" b="0" dirty="0" err="1"/>
              <a:t>brexu</a:t>
            </a:r>
            <a:r>
              <a:rPr lang="en-US" sz="1800" b="0" dirty="0"/>
              <a:t>-cel) remains my preferred choice, with the longer follow-up data and about 40% of patients maintaining durable remissions.</a:t>
            </a:r>
          </a:p>
          <a:p>
            <a:pPr marL="98425" indent="0">
              <a:lnSpc>
                <a:spcPct val="100000"/>
              </a:lnSpc>
              <a:spcBef>
                <a:spcPts val="0"/>
              </a:spcBef>
              <a:spcAft>
                <a:spcPts val="0"/>
              </a:spcAft>
              <a:buNone/>
            </a:pPr>
            <a:r>
              <a:rPr lang="en-US" sz="1800" b="0" dirty="0"/>
              <a:t>For older or frail patients, I favor </a:t>
            </a:r>
            <a:r>
              <a:rPr lang="en-US" sz="1800" b="0" dirty="0" err="1"/>
              <a:t>liso</a:t>
            </a:r>
            <a:r>
              <a:rPr lang="en-US" sz="1800" b="0" dirty="0"/>
              <a:t>-cel due to its lower toxicity and outpatient feasibility, though follow-up remains shorter and no plateau has yet emerged. Neurotoxicity and CRS are more frequent and severe with </a:t>
            </a:r>
            <a:r>
              <a:rPr lang="en-US" sz="1800" b="0" dirty="0" err="1"/>
              <a:t>brexu</a:t>
            </a:r>
            <a:r>
              <a:rPr lang="en-US" sz="1800" b="0" dirty="0"/>
              <a:t>-cel.</a:t>
            </a:r>
          </a:p>
        </p:txBody>
      </p:sp>
      <p:pic>
        <p:nvPicPr>
          <p:cNvPr id="4" name="Picture 3">
            <a:extLst>
              <a:ext uri="{FF2B5EF4-FFF2-40B4-BE49-F238E27FC236}">
                <a16:creationId xmlns:a16="http://schemas.microsoft.com/office/drawing/2014/main" id="{925E6B3C-2056-7987-4AE3-68E9C13E683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6486" y="1340768"/>
            <a:ext cx="912282" cy="912282"/>
          </a:xfrm>
          <a:prstGeom prst="rect">
            <a:avLst/>
          </a:prstGeom>
        </p:spPr>
      </p:pic>
      <p:pic>
        <p:nvPicPr>
          <p:cNvPr id="5" name="Picture 4">
            <a:extLst>
              <a:ext uri="{FF2B5EF4-FFF2-40B4-BE49-F238E27FC236}">
                <a16:creationId xmlns:a16="http://schemas.microsoft.com/office/drawing/2014/main" id="{7652C813-1F6E-C675-C30C-C7527D83B23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3692669"/>
            <a:ext cx="912282" cy="912282"/>
          </a:xfrm>
          <a:prstGeom prst="rect">
            <a:avLst/>
          </a:prstGeom>
        </p:spPr>
      </p:pic>
    </p:spTree>
    <p:extLst>
      <p:ext uri="{BB962C8B-B14F-4D97-AF65-F5344CB8AC3E}">
        <p14:creationId xmlns:p14="http://schemas.microsoft.com/office/powerpoint/2010/main" val="3127482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CDFFC-416E-5925-B0EE-4FBF6E00699C}"/>
              </a:ext>
            </a:extLst>
          </p:cNvPr>
          <p:cNvSpPr>
            <a:spLocks noGrp="1"/>
          </p:cNvSpPr>
          <p:nvPr>
            <p:ph type="title"/>
          </p:nvPr>
        </p:nvSpPr>
        <p:spPr>
          <a:xfrm>
            <a:off x="912286" y="71434"/>
            <a:ext cx="10358967" cy="1143000"/>
          </a:xfrm>
        </p:spPr>
        <p:txBody>
          <a:bodyPr/>
          <a:lstStyle/>
          <a:p>
            <a:pPr algn="l"/>
            <a:r>
              <a:rPr lang="en-US" dirty="0"/>
              <a:t>What I say to a patient with multiple treatment-relapsed mantle cell lymphoma (MCL) who is going to receive CAR T-cell therapy: </a:t>
            </a:r>
          </a:p>
        </p:txBody>
      </p:sp>
      <p:sp>
        <p:nvSpPr>
          <p:cNvPr id="3" name="Content Placeholder 2">
            <a:extLst>
              <a:ext uri="{FF2B5EF4-FFF2-40B4-BE49-F238E27FC236}">
                <a16:creationId xmlns:a16="http://schemas.microsoft.com/office/drawing/2014/main" id="{E3D9C7AB-9489-56ED-50D0-9247438FB51A}"/>
              </a:ext>
            </a:extLst>
          </p:cNvPr>
          <p:cNvSpPr>
            <a:spLocks noGrp="1"/>
          </p:cNvSpPr>
          <p:nvPr>
            <p:ph idx="1"/>
          </p:nvPr>
        </p:nvSpPr>
        <p:spPr>
          <a:xfrm>
            <a:off x="1157052" y="1340768"/>
            <a:ext cx="10358967" cy="4799013"/>
          </a:xfrm>
        </p:spPr>
        <p:txBody>
          <a:bodyPr/>
          <a:lstStyle/>
          <a:p>
            <a:pPr marL="98425" indent="0">
              <a:lnSpc>
                <a:spcPct val="100000"/>
              </a:lnSpc>
              <a:spcBef>
                <a:spcPts val="1200"/>
              </a:spcBef>
              <a:spcAft>
                <a:spcPts val="0"/>
              </a:spcAft>
              <a:buNone/>
            </a:pPr>
            <a:r>
              <a:rPr lang="en-US" sz="1800" dirty="0"/>
              <a:t>Dr </a:t>
            </a:r>
            <a:r>
              <a:rPr lang="en-US" sz="1800" dirty="0" err="1"/>
              <a:t>Nastoupil</a:t>
            </a:r>
            <a:endParaRPr lang="en-US" sz="1800" dirty="0"/>
          </a:p>
          <a:p>
            <a:pPr marL="98425" indent="0">
              <a:lnSpc>
                <a:spcPct val="100000"/>
              </a:lnSpc>
              <a:spcBef>
                <a:spcPts val="0"/>
              </a:spcBef>
              <a:spcAft>
                <a:spcPts val="0"/>
              </a:spcAft>
              <a:buNone/>
            </a:pPr>
            <a:r>
              <a:rPr lang="en-US" sz="1800" b="0" dirty="0"/>
              <a:t>I would prefer </a:t>
            </a:r>
            <a:r>
              <a:rPr lang="en-US" sz="1800" b="0" dirty="0" err="1"/>
              <a:t>liso</a:t>
            </a:r>
            <a:r>
              <a:rPr lang="en-US" sz="1800" b="0" dirty="0"/>
              <a:t>-cel for multiply relapsed MCL. I would favor </a:t>
            </a:r>
            <a:r>
              <a:rPr lang="en-US" sz="1800" b="0" dirty="0" err="1"/>
              <a:t>brexu</a:t>
            </a:r>
            <a:r>
              <a:rPr lang="en-US" sz="1800" b="0" dirty="0"/>
              <a:t>-cel for a young, fit patient with high-risk disease in first relapse.</a:t>
            </a:r>
          </a:p>
          <a:p>
            <a:pPr marL="98425" indent="0">
              <a:lnSpc>
                <a:spcPct val="100000"/>
              </a:lnSpc>
              <a:spcBef>
                <a:spcPts val="1200"/>
              </a:spcBef>
              <a:spcAft>
                <a:spcPts val="0"/>
              </a:spcAft>
              <a:buNone/>
            </a:pPr>
            <a:r>
              <a:rPr lang="en-US" sz="1800" dirty="0"/>
              <a:t>Dr Phillips</a:t>
            </a:r>
          </a:p>
          <a:p>
            <a:pPr marL="98425" indent="0">
              <a:lnSpc>
                <a:spcPct val="100000"/>
              </a:lnSpc>
              <a:spcBef>
                <a:spcPts val="0"/>
              </a:spcBef>
              <a:spcAft>
                <a:spcPts val="0"/>
              </a:spcAft>
              <a:buNone/>
            </a:pPr>
            <a:r>
              <a:rPr lang="en-US" sz="1800" b="0" dirty="0"/>
              <a:t>Preference would be </a:t>
            </a:r>
            <a:r>
              <a:rPr lang="en-US" sz="1800" b="0" dirty="0" err="1"/>
              <a:t>brexu</a:t>
            </a:r>
            <a:r>
              <a:rPr lang="en-US" sz="1800" b="0" dirty="0"/>
              <a:t>-cel. Discuss w/ patient that treatment carries a high risk of complications including ICANS. Treatment is not curative and the disease will relapse. Long-term outcomes are directly related to risk factors as those w/ blastoid variant disease and p53 mutations have shorter remission durations. For those unable to receive </a:t>
            </a:r>
            <a:r>
              <a:rPr lang="en-US" sz="1800" b="0" dirty="0" err="1"/>
              <a:t>brexu</a:t>
            </a:r>
            <a:r>
              <a:rPr lang="en-US" sz="1800" b="0" dirty="0"/>
              <a:t>-cel then would use </a:t>
            </a:r>
            <a:r>
              <a:rPr lang="en-US" sz="1800" b="0" dirty="0" err="1"/>
              <a:t>liso</a:t>
            </a:r>
            <a:r>
              <a:rPr lang="en-US" sz="1800" b="0" dirty="0"/>
              <a:t>-cel with the understanding that outcomes will be inferior, especially for those for whom a BTK inhibitor has failed, but this agent has a preferable toxicity profile.</a:t>
            </a:r>
          </a:p>
          <a:p>
            <a:pPr marL="98425" indent="0">
              <a:lnSpc>
                <a:spcPct val="100000"/>
              </a:lnSpc>
              <a:spcBef>
                <a:spcPts val="1200"/>
              </a:spcBef>
              <a:spcAft>
                <a:spcPts val="0"/>
              </a:spcAft>
              <a:buNone/>
            </a:pPr>
            <a:r>
              <a:rPr lang="en-US" sz="1800" dirty="0"/>
              <a:t>Dr Westin</a:t>
            </a:r>
          </a:p>
          <a:p>
            <a:pPr marL="98425" indent="0">
              <a:lnSpc>
                <a:spcPct val="100000"/>
              </a:lnSpc>
              <a:spcBef>
                <a:spcPts val="0"/>
              </a:spcBef>
              <a:spcAft>
                <a:spcPts val="0"/>
              </a:spcAft>
              <a:buNone/>
            </a:pPr>
            <a:r>
              <a:rPr lang="en-US" sz="1800" b="0" dirty="0"/>
              <a:t>Liso-cel. For your relapsed MCL, we want to balance concerns for effective treatment and risk of side effects. The other options are impressive but have a higher risk of severe side effects which could be dangerous, thus we will pick the treatment that protects you more from the risk of neurologic toxicity.</a:t>
            </a:r>
          </a:p>
        </p:txBody>
      </p:sp>
      <p:pic>
        <p:nvPicPr>
          <p:cNvPr id="6" name="Picture 5">
            <a:extLst>
              <a:ext uri="{FF2B5EF4-FFF2-40B4-BE49-F238E27FC236}">
                <a16:creationId xmlns:a16="http://schemas.microsoft.com/office/drawing/2014/main" id="{4BCFFFE7-3F50-D962-92AB-B30A671B2A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34947" y="1340768"/>
            <a:ext cx="912282" cy="912282"/>
          </a:xfrm>
          <a:prstGeom prst="rect">
            <a:avLst/>
          </a:prstGeom>
        </p:spPr>
      </p:pic>
      <p:pic>
        <p:nvPicPr>
          <p:cNvPr id="7" name="Picture 6">
            <a:extLst>
              <a:ext uri="{FF2B5EF4-FFF2-40B4-BE49-F238E27FC236}">
                <a16:creationId xmlns:a16="http://schemas.microsoft.com/office/drawing/2014/main" id="{70B07759-CDC6-66A2-1B21-413BB892DC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4947" y="2345865"/>
            <a:ext cx="912282" cy="912282"/>
          </a:xfrm>
          <a:prstGeom prst="rect">
            <a:avLst/>
          </a:prstGeom>
        </p:spPr>
      </p:pic>
      <p:pic>
        <p:nvPicPr>
          <p:cNvPr id="8" name="Picture 7">
            <a:extLst>
              <a:ext uri="{FF2B5EF4-FFF2-40B4-BE49-F238E27FC236}">
                <a16:creationId xmlns:a16="http://schemas.microsoft.com/office/drawing/2014/main" id="{6BF7032F-EE9F-15E6-F014-2B52CD85680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4947" y="4172902"/>
            <a:ext cx="912282" cy="912282"/>
          </a:xfrm>
          <a:prstGeom prst="rect">
            <a:avLst/>
          </a:prstGeom>
        </p:spPr>
      </p:pic>
    </p:spTree>
    <p:extLst>
      <p:ext uri="{BB962C8B-B14F-4D97-AF65-F5344CB8AC3E}">
        <p14:creationId xmlns:p14="http://schemas.microsoft.com/office/powerpoint/2010/main" val="23611221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CFG_REPOLL" val="true"/>
  <p:tag name="KPI_CFG_RPCLEARS" val="true"/>
  <p:tag name="KPI_CFG_FB_TYPE" val="Tiny Counter"/>
  <p:tag name="KPI_CFG_FB_MONITOR" val="Slide Show Monitor"/>
  <p:tag name="KPI_CFG_FB_POSITION" val="Bottom Right"/>
  <p:tag name="KPI_CFG_INS_CLK" val="false"/>
  <p:tag name="KPI_CFG_UNITS" val="1"/>
  <p:tag name="KPI_CFG_SPEED" val="false"/>
  <p:tag name="KPI_SLIDE_COUNT" val="89"/>
  <p:tag name="KPI_VERSION" val="2.0.10292.1"/>
  <p:tag name="KPI_STORAGE" val="&lt;keypoint&quot;&quot;&lt;roster&quot;&quot;&lt;currentId&quot;200&quot;&gt;&lt;trIndex&quot;&quot;&lt;tr(@tid:1@pid:1)&quot;&quot;&lt;v&quot;1&quot;&gt;&gt;&lt;tr(@tid:1@pid:2)&quot;&quot;&lt;v&quot;2&quot;&gt;&gt;&lt;tr(@tid:1@pid:3)&quot;&quot;&lt;v&quot;3&quot;&gt;&gt;&lt;tr(@tid:1@pid:4)&quot;&quot;&lt;v&quot;4&quot;&gt;&gt;&lt;tr(@tid:1@pid:5)&quot;&quot;&lt;v&quot;5&quot;&gt;&gt;&lt;tr(@tid:1@pid:6)&quot;&quot;&lt;v&quot;6&quot;&gt;&gt;&lt;tr(@tid:1@pid:7)&quot;&quot;&lt;v&quot;7&quot;&gt;&gt;&lt;tr(@tid:1@pid:8)&quot;&quot;&lt;v&quot;8&quot;&gt;&gt;&lt;tr(@tid:1@pid:9)&quot;&quot;&lt;v&quot;9&quot;&gt;&gt;&lt;tr(@tid:1@pid:10)&quot;&quot;&lt;v&quot;10&quot;&gt;&gt;&lt;tr(@tid:1@pid:11)&quot;&quot;&lt;v&quot;11&quot;&gt;&gt;&lt;tr(@tid:1@pid:12)&quot;&quot;&lt;v&quot;12&quot;&gt;&gt;&lt;tr(@tid:1@pid:13)&quot;&quot;&lt;v&quot;13&quot;&gt;&gt;&lt;tr(@tid:1@pid:14)&quot;&quot;&lt;v&quot;14&quot;&gt;&gt;&lt;tr(@tid:1@pid:15)&quot;&quot;&lt;v&quot;15&quot;&gt;&gt;&lt;tr(@tid:1@pid:16)&quot;&quot;&lt;v&quot;16&quot;&gt;&gt;&lt;tr(@tid:1@pid:17)&quot;&quot;&lt;v&quot;17&quot;&gt;&gt;&lt;tr(@tid:1@pid:18)&quot;&quot;&lt;v&quot;18&quot;&gt;&gt;&lt;tr(@tid:1@pid:19)&quot;&quot;&lt;v&quot;19&quot;&gt;&gt;&lt;tr(@tid:1@pid:20)&quot;&quot;&lt;v&quot;20&quot;&gt;&gt;&lt;tr(@tid:1@pid:21)&quot;&quot;&lt;v&quot;21&quot;&gt;&gt;&lt;tr(@tid:1@pid:22)&quot;&quot;&lt;v&quot;22&quot;&gt;&gt;&lt;tr(@tid:1@pid:23)&quot;&quot;&lt;v&quot;23&quot;&gt;&gt;&lt;tr(@tid:1@pid:24)&quot;&quot;&lt;v&quot;24&quot;&gt;&gt;&lt;tr(@tid:1@pid:25)&quot;&quot;&lt;v&quot;25&quot;&gt;&gt;&lt;tr(@tid:1@pid:26)&quot;&quot;&lt;v&quot;26&quot;&gt;&gt;&lt;tr(@tid:1@pid:27)&quot;&quot;&lt;v&quot;27&quot;&gt;&gt;&lt;tr(@tid:1@pid:28)&quot;&quot;&lt;v&quot;28&quot;&gt;&gt;&lt;tr(@tid:1@pid:29)&quot;&quot;&lt;v&quot;29&quot;&gt;&gt;&lt;tr(@tid:1@pid:30)&quot;&quot;&lt;v&quot;30&quot;&gt;&gt;&lt;tr(@tid:1@pid:31)&quot;&quot;&lt;v&quot;31&quot;&gt;&gt;&lt;tr(@tid:1@pid:32)&quot;&quot;&lt;v&quot;32&quot;&gt;&gt;&lt;tr(@tid:1@pid:33)&quot;&quot;&lt;v&quot;33&quot;&gt;&gt;&lt;tr(@tid:1@pid:34)&quot;&quot;&lt;v&quot;34&quot;&gt;&gt;&lt;tr(@tid:1@pid:35)&quot;&quot;&lt;v&quot;35&quot;&gt;&gt;&lt;tr(@tid:1@pid:36)&quot;&quot;&lt;v&quot;36&quot;&gt;&gt;&lt;tr(@tid:1@pid:37)&quot;&quot;&lt;v&quot;37&quot;&gt;&gt;&lt;tr(@tid:1@pid:38)&quot;&quot;&lt;v&quot;38&quot;&gt;&gt;&lt;tr(@tid:1@pid:39)&quot;&quot;&lt;v&quot;39&quot;&gt;&gt;&lt;tr(@tid:1@pid:40)&quot;&quot;&lt;v&quot;40&quot;&gt;&gt;&lt;tr(@tid:1@pid:41)&quot;&quot;&lt;v&quot;41&quot;&gt;&gt;&lt;tr(@tid:1@pid:42)&quot;&quot;&lt;v&quot;42&quot;&gt;&gt;&lt;tr(@tid:1@pid:43)&quot;&quot;&lt;v&quot;43&quot;&gt;&gt;&lt;tr(@tid:1@pid:44)&quot;&quot;&lt;v&quot;44&quot;&gt;&gt;&lt;tr(@tid:1@pid:45)&quot;&quot;&lt;v&quot;45&quot;&gt;&gt;&lt;tr(@tid:1@pid:46)&quot;&quot;&lt;v&quot;46&quot;&gt;&gt;&lt;tr(@tid:1@pid:47)&quot;&quot;&lt;v&quot;47&quot;&gt;&gt;&lt;tr(@tid:1@pid:48)&quot;&quot;&lt;v&quot;48&quot;&gt;&gt;&lt;tr(@tid:1@pid:49)&quot;&quot;&lt;v&quot;49&quot;&gt;&gt;&lt;tr(@tid:1@pid:50)&quot;&quot;&lt;v&quot;50&quot;&gt;&gt;&lt;tr(@tid:1@pid:51)&quot;&quot;&lt;v&quot;51&quot;&gt;&gt;&lt;tr(@tid:1@pid:52)&quot;&quot;&lt;v&quot;52&quot;&gt;&gt;&lt;tr(@tid:1@pid:53)&quot;&quot;&lt;v&quot;53&quot;&gt;&gt;&lt;tr(@tid:1@pid:54)&quot;&quot;&lt;v&quot;54&quot;&gt;&gt;&lt;tr(@tid:1@pid:55)&quot;&quot;&lt;v&quot;55&quot;&gt;&gt;&lt;tr(@tid:1@pid:56)&quot;&quot;&lt;v&quot;56&quot;&gt;&gt;&lt;tr(@tid:1@pid:57)&quot;&quot;&lt;v&quot;57&quot;&gt;&gt;&lt;tr(@tid:1@pid:58)&quot;&quot;&lt;v&quot;58&quot;&gt;&gt;&lt;tr(@tid:1@pid:59)&quot;&quot;&lt;v&quot;59&quot;&gt;&gt;&lt;tr(@tid:1@pid:60)&quot;&quot;&lt;v&quot;60&quot;&gt;&gt;&lt;tr(@tid:1@pid:61)&quot;&quot;&lt;v&quot;61&quot;&gt;&gt;&lt;tr(@tid:1@pid:62)&quot;&quot;&lt;v&quot;62&quot;&gt;&gt;&lt;tr(@tid:1@pid:63)&quot;&quot;&lt;v&quot;63&quot;&gt;&gt;&lt;tr(@tid:1@pid:64)&quot;&quot;&lt;v&quot;64&quot;&gt;&gt;&lt;tr(@tid:1@pid:65)&quot;&quot;&lt;v&quot;65&quot;&gt;&gt;&lt;tr(@tid:1@pid:66)&quot;&quot;&lt;v&quot;66&quot;&gt;&gt;&lt;tr(@tid:1@pid:67)&quot;&quot;&lt;v&quot;67&quot;&gt;&gt;&lt;tr(@tid:1@pid:68)&quot;&quot;&lt;v&quot;68&quot;&gt;&gt;&lt;tr(@tid:1@pid:69)&quot;&quot;&lt;v&quot;69&quot;&gt;&gt;&lt;tr(@tid:1@pid:70)&quot;&quot;&lt;v&quot;70&quot;&gt;&gt;&lt;tr(@tid:1@pid:71)&quot;&quot;&lt;v&quot;71&quot;&gt;&gt;&lt;tr(@tid:1@pid:72)&quot;&quot;&lt;v&quot;72&quot;&gt;&gt;&lt;tr(@tid:1@pid:73)&quot;&quot;&lt;v&quot;73&quot;&gt;&gt;&lt;tr(@tid:1@pid:74)&quot;&quot;&lt;v&quot;74&quot;&gt;&gt;&lt;tr(@tid:1@pid:75)&quot;&quot;&lt;v&quot;75&quot;&gt;&gt;&lt;tr(@tid:1@pid:76)&quot;&quot;&lt;v&quot;76&quot;&gt;&gt;&lt;tr(@tid:1@pid:77)&quot;&quot;&lt;v&quot;77&quot;&gt;&gt;&lt;tr(@tid:1@pid:78)&quot;&quot;&lt;v&quot;78&quot;&gt;&gt;&lt;tr(@tid:1@pid:79)&quot;&quot;&lt;v&quot;79&quot;&gt;&gt;&lt;tr(@tid:1@pid:80)&quot;&quot;&lt;v&quot;80&quot;&gt;&gt;&lt;tr(@tid:1@pid:81)&quot;&quot;&lt;v&quot;81&quot;&gt;&gt;&lt;tr(@tid:1@pid:82)&quot;&quot;&lt;v&quot;82&quot;&gt;&gt;&lt;tr(@tid:1@pid:83)&quot;&quot;&lt;v&quot;83&quot;&gt;&gt;&lt;tr(@tid:1@pid:84)&quot;&quot;&lt;v&quot;84&quot;&gt;&gt;&lt;tr(@tid:1@pid:85)&quot;&quot;&lt;v&quot;85&quot;&gt;&gt;&lt;tr(@tid:1@pid:86)&quot;&quot;&lt;v&quot;86&quot;&gt;&gt;&lt;tr(@tid:1@pid:87)&quot;&quot;&lt;v&quot;87&quot;&gt;&gt;&lt;tr(@tid:1@pid:88)&quot;&quot;&lt;v&quot;88&quot;&gt;&gt;&lt;tr(@tid:1@pid:89)&quot;&quot;&lt;v&quot;89&quot;&gt;&gt;&lt;tr(@tid:1@pid:90)&quot;&quot;&lt;v&quot;90&quot;&gt;&gt;&lt;tr(@tid:1@pid:91)&quot;&quot;&lt;v&quot;91&quot;&gt;&gt;&lt;tr(@tid:1@pid:92)&quot;&quot;&lt;v&quot;92&quot;&gt;&gt;&lt;tr(@tid:1@pid:93)&quot;&quot;&lt;v&quot;93&quot;&gt;&gt;&lt;tr(@tid:1@pid:94)&quot;&quot;&lt;v&quot;94&quot;&gt;&gt;&lt;tr(@tid:1@pid:95)&quot;&quot;&lt;v&quot;95&quot;&gt;&gt;&lt;tr(@tid:1@pid:96)&quot;&quot;&lt;v&quot;96&quot;&gt;&gt;&lt;tr(@tid:1@pid:97)&quot;&quot;&lt;v&quot;97&quot;&gt;&gt;&lt;tr(@tid:1@pid:98)&quot;&quot;&lt;v&quot;98&quot;&gt;&gt;&lt;tr(@tid:1@pid:99)&quot;&quot;&lt;v&quot;99&quot;&gt;&gt;&lt;tr(@tid:1@pid:100)&quot;&quot;&lt;v&quot;100&quot;&gt;&gt;&lt;tr(@tid:2@pid:1)&quot;&quot;&lt;v&quot;101&quot;&gt;&gt;&lt;tr(@tid:2@pid:2)&quot;&quot;&lt;v&quot;102&quot;&gt;&gt;&lt;tr(@tid:2@pid:3)&quot;&quot;&lt;v&quot;103&quot;&gt;&gt;&lt;tr(@tid:2@pid:4)&quot;&quot;&lt;v&quot;104&quot;&gt;&gt;&lt;tr(@tid:2@pid:5)&quot;&quot;&lt;v&quot;105&quot;&gt;&gt;&lt;tr(@tid:2@pid:6)&quot;&quot;&lt;v&quot;106&quot;&gt;&gt;&lt;tr(@tid:2@pid:7)&quot;&quot;&lt;v&quot;107&quot;&gt;&gt;&lt;tr(@tid:2@pid:8)&quot;&quot;&lt;v&quot;108&quot;&gt;&gt;&lt;tr(@tid:2@pid:9)&quot;&quot;&lt;v&quot;109&quot;&gt;&gt;&lt;tr(@tid:2@pid:10)&quot;&quot;&lt;v&quot;110&quot;&gt;&gt;&lt;tr(@tid:2@pid:11)&quot;&quot;&lt;v&quot;111&quot;&gt;&gt;&lt;tr(@tid:2@pid:12)&quot;&quot;&lt;v&quot;112&quot;&gt;&gt;&lt;tr(@tid:2@pid:13)&quot;&quot;&lt;v&quot;113&quot;&gt;&gt;&lt;tr(@tid:2@pid:14)&quot;&quot;&lt;v&quot;114&quot;&gt;&gt;&lt;tr(@tid:2@pid:15)&quot;&quot;&lt;v&quot;115&quot;&gt;&gt;&lt;tr(@tid:2@pid:16)&quot;&quot;&lt;v&quot;116&quot;&gt;&gt;&lt;tr(@tid:2@pid:17)&quot;&quot;&lt;v&quot;117&quot;&gt;&gt;&lt;tr(@tid:2@pid:18)&quot;&quot;&lt;v&quot;118&quot;&gt;&gt;&lt;tr(@tid:2@pid:19)&quot;&quot;&lt;v&quot;119&quot;&gt;&gt;&lt;tr(@tid:2@pid:20)&quot;&quot;&lt;v&quot;120&quot;&gt;&gt;&lt;tr(@tid:2@pid:21)&quot;&quot;&lt;v&quot;121&quot;&gt;&gt;&lt;tr(@tid:2@pid:22)&quot;&quot;&lt;v&quot;122&quot;&gt;&gt;&lt;tr(@tid:2@pid:23)&quot;&quot;&lt;v&quot;123&quot;&gt;&gt;&lt;tr(@tid:2@pid:24)&quot;&quot;&lt;v&quot;124&quot;&gt;&gt;&lt;tr(@tid:2@pid:25)&quot;&quot;&lt;v&quot;125&quot;&gt;&gt;&lt;tr(@tid:2@pid:26)&quot;&quot;&lt;v&quot;126&quot;&gt;&gt;&lt;tr(@tid:2@pid:27)&quot;&quot;&lt;v&quot;127&quot;&gt;&gt;&lt;tr(@tid:2@pid:28)&quot;&quot;&lt;v&quot;128&quot;&gt;&gt;&lt;tr(@tid:2@pid:29)&quot;&quot;&lt;v&quot;129&quot;&gt;&gt;&lt;tr(@tid:2@pid:30)&quot;&quot;&lt;v&quot;130&quot;&gt;&gt;&lt;tr(@tid:2@pid:31)&quot;&quot;&lt;v&quot;131&quot;&gt;&gt;&lt;tr(@tid:2@pid:32)&quot;&quot;&lt;v&quot;132&quot;&gt;&gt;&lt;tr(@tid:2@pid:33)&quot;&quot;&lt;v&quot;133&quot;&gt;&gt;&lt;tr(@tid:2@pid:34)&quot;&quot;&lt;v&quot;134&quot;&gt;&gt;&lt;tr(@tid:2@pid:35)&quot;&quot;&lt;v&quot;135&quot;&gt;&gt;&lt;tr(@tid:2@pid:36)&quot;&quot;&lt;v&quot;136&quot;&gt;&gt;&lt;tr(@tid:2@pid:37)&quot;&quot;&lt;v&quot;137&quot;&gt;&gt;&lt;tr(@tid:2@pid:38)&quot;&quot;&lt;v&quot;138&quot;&gt;&gt;&lt;tr(@tid:2@pid:39)&quot;&quot;&lt;v&quot;139&quot;&gt;&gt;&lt;tr(@tid:2@pid:40)&quot;&quot;&lt;v&quot;140&quot;&gt;&gt;&lt;tr(@tid:2@pid:41)&quot;&quot;&lt;v&quot;141&quot;&gt;&gt;&lt;tr(@tid:2@pid:42)&quot;&quot;&lt;v&quot;142&quot;&gt;&gt;&lt;tr(@tid:2@pid:43)&quot;&quot;&lt;v&quot;143&quot;&gt;&gt;&lt;tr(@tid:2@pid:44)&quot;&quot;&lt;v&quot;144&quot;&gt;&gt;&lt;tr(@tid:2@pid:45)&quot;&quot;&lt;v&quot;145&quot;&gt;&gt;&lt;tr(@tid:2@pid:46)&quot;&quot;&lt;v&quot;146&quot;&gt;&gt;&lt;tr(@tid:2@pid:47)&quot;&quot;&lt;v&quot;147&quot;&gt;&gt;&lt;tr(@tid:2@pid:48)&quot;&quot;&lt;v&quot;148&quot;&gt;&gt;&lt;tr(@tid:2@pid:49)&quot;&quot;&lt;v&quot;149&quot;&gt;&gt;&lt;tr(@tid:2@pid:50)&quot;&quot;&lt;v&quot;150&quot;&gt;&gt;&lt;tr(@tid:2@pid:51)&quot;&quot;&lt;v&quot;151&quot;&gt;&gt;&lt;tr(@tid:2@pid:52)&quot;&quot;&lt;v&quot;152&quot;&gt;&gt;&lt;tr(@tid:2@pid:53)&quot;&quot;&lt;v&quot;153&quot;&gt;&gt;&lt;tr(@tid:2@pid:54)&quot;&quot;&lt;v&quot;154&quot;&gt;&gt;&lt;tr(@tid:2@pid:55)&quot;&quot;&lt;v&quot;155&quot;&gt;&gt;&lt;tr(@tid:2@pid:56)&quot;&quot;&lt;v&quot;156&quot;&gt;&gt;&lt;tr(@tid:2@pid:57)&quot;&quot;&lt;v&quot;157&quot;&gt;&gt;&lt;tr(@tid:2@pid:58)&quot;&quot;&lt;v&quot;158&quot;&gt;&gt;&lt;tr(@tid:2@pid:59)&quot;&quot;&lt;v&quot;159&quot;&gt;&gt;&lt;tr(@tid:2@pid:60)&quot;&quot;&lt;v&quot;160&quot;&gt;&gt;&lt;tr(@tid:2@pid:61)&quot;&quot;&lt;v&quot;161&quot;&gt;&gt;&lt;tr(@tid:2@pid:62)&quot;&quot;&lt;v&quot;162&quot;&gt;&gt;&lt;tr(@tid:2@pid:63)&quot;&quot;&lt;v&quot;163&quot;&gt;&gt;&lt;tr(@tid:2@pid:64)&quot;&quot;&lt;v&quot;164&quot;&gt;&gt;&lt;tr(@tid:2@pid:65)&quot;&quot;&lt;v&quot;165&quot;&gt;&gt;&lt;tr(@tid:2@pid:66)&quot;&quot;&lt;v&quot;166&quot;&gt;&gt;&lt;tr(@tid:2@pid:67)&quot;&quot;&lt;v&quot;167&quot;&gt;&gt;&lt;tr(@tid:2@pid:68)&quot;&quot;&lt;v&quot;168&quot;&gt;&gt;&lt;tr(@tid:2@pid:69)&quot;&quot;&lt;v&quot;169&quot;&gt;&gt;&lt;tr(@tid:2@pid:70)&quot;&quot;&lt;v&quot;170&quot;&gt;&gt;&lt;tr(@tid:2@pid:71)&quot;&quot;&lt;v&quot;171&quot;&gt;&gt;&lt;tr(@tid:2@pid:72)&quot;&quot;&lt;v&quot;172&quot;&gt;&gt;&lt;tr(@tid:2@pid:73)&quot;&quot;&lt;v&quot;173&quot;&gt;&gt;&lt;tr(@tid:2@pid:74)&quot;&quot;&lt;v&quot;174&quot;&gt;&gt;&lt;tr(@tid:2@pid:75)&quot;&quot;&lt;v&quot;175&quot;&gt;&gt;&lt;tr(@tid:2@pid:76)&quot;&quot;&lt;v&quot;176&quot;&gt;&gt;&lt;tr(@tid:2@pid:77)&quot;&quot;&lt;v&quot;177&quot;&gt;&gt;&lt;tr(@tid:2@pid:78)&quot;&quot;&lt;v&quot;178&quot;&gt;&gt;&lt;tr(@tid:2@pid:79)&quot;&quot;&lt;v&quot;179&quot;&gt;&gt;&lt;tr(@tid:2@pid:80)&quot;&quot;&lt;v&quot;180&quot;&gt;&gt;&lt;tr(@tid:2@pid:81)&quot;&quot;&lt;v&quot;181&quot;&gt;&gt;&lt;tr(@tid:2@pid:82)&quot;&quot;&lt;v&quot;182&quot;&gt;&gt;&lt;tr(@tid:2@pid:83)&quot;&quot;&lt;v&quot;183&quot;&gt;&gt;&lt;tr(@tid:2@pid:84)&quot;&quot;&lt;v&quot;184&quot;&gt;&gt;&lt;tr(@tid:2@pid:85)&quot;&quot;&lt;v&quot;185&quot;&gt;&gt;&lt;tr(@tid:2@pid:86)&quot;&quot;&lt;v&quot;186&quot;&gt;&gt;&lt;tr(@tid:2@pid:87)&quot;&quot;&lt;v&quot;187&quot;&gt;&gt;&lt;tr(@tid:2@pid:88)&quot;&quot;&lt;v&quot;188&quot;&gt;&gt;&lt;tr(@tid:2@pid:89)&quot;&quot;&lt;v&quot;189&quot;&gt;&gt;&lt;tr(@tid:2@pid:90)&quot;&quot;&lt;v&quot;190&quot;&gt;&gt;&lt;tr(@tid:2@pid:91)&quot;&quot;&lt;v&quot;191&quot;&gt;&gt;&lt;tr(@tid:2@pid:92)&quot;&quot;&lt;v&quot;192&quot;&gt;&gt;&lt;tr(@tid:2@pid:93)&quot;&quot;&lt;v&quot;193&quot;&gt;&gt;&lt;tr(@tid:2@pid:94)&quot;&quot;&lt;v&quot;194&quot;&gt;&gt;&lt;tr(@tid:2@pid:95)&quot;&quot;&lt;v&quot;195&quot;&gt;&gt;&lt;tr(@tid:2@pid:96)&quot;&quot;&lt;v&quot;196&quot;&gt;&gt;&lt;tr(@tid:2@pid:97)&quot;&quot;&lt;v&quot;197&quot;&gt;&gt;&lt;tr(@tid:2@pid:98)&quot;&quot;&lt;v&quot;198&quot;&gt;&gt;&lt;tr(@tid:2@pid:99)&quot;&quot;&lt;v&quot;199&quot;&gt;&gt;&lt;tr(@tid:2@pid:100)&quot;&quot;&lt;v&quot;200&quot;&gt;&gt;&gt;&lt;people&quot;&quot;&lt;p(@id:101)&quot;&quot;&lt;f(@i:0)&quot;Keypad&quot;&gt;&lt;f(@i:1)&quot;1&quot;&gt;&gt;&lt;p(@id:102)&quot;&quot;&lt;f(@i:0)&quot;Keypad&quot;&gt;&lt;f(@i:1)&quot;2&quot;&gt;&gt;&lt;p(@id:103)&quot;&quot;&lt;f(@i:0)&quot;Keypad&quot;&gt;&lt;f(@i:1)&quot;3&quot;&gt;&gt;&lt;p(@id:104)&quot;&quot;&lt;f(@i:0)&quot;Keypad&quot;&gt;&lt;f(@i:1)&quot;4&quot;&gt;&gt;&lt;p(@id:105)&quot;&quot;&lt;f(@i:0)&quot;Keypad&quot;&gt;&lt;f(@i:1)&quot;5&quot;&gt;&gt;&lt;p(@id:106)&quot;&quot;&lt;f(@i:0)&quot;Keypad&quot;&gt;&lt;f(@i:1)&quot;6&quot;&gt;&gt;&lt;p(@id:107)&quot;&quot;&lt;f(@i:0)&quot;Keypad&quot;&gt;&lt;f(@i:1)&quot;7&quot;&gt;&gt;&lt;p(@id:108)&quot;&quot;&lt;f(@i:0)&quot;Keypad&quot;&gt;&lt;f(@i:1)&quot;8&quot;&gt;&gt;&lt;p(@id:109)&quot;&quot;&lt;f(@i:0)&quot;Keypad&quot;&gt;&lt;f(@i:1)&quot;9&quot;&gt;&gt;&lt;p(@id:110)&quot;&quot;&lt;f(@i:0)&quot;Keypad&quot;&gt;&lt;f(@i:1)&quot;10&quot;&gt;&gt;&lt;p(@id:111)&quot;&quot;&lt;f(@i:0)&quot;Keypad&quot;&gt;&lt;f(@i:1)&quot;11&quot;&gt;&gt;&lt;p(@id:112)&quot;&quot;&lt;f(@i:0)&quot;Keypad&quot;&gt;&lt;f(@i:1)&quot;12&quot;&gt;&gt;&lt;p(@id:113)&quot;&quot;&lt;f(@i:0)&quot;Keypad&quot;&gt;&lt;f(@i:1)&quot;13&quot;&gt;&gt;&lt;p(@id:114)&quot;&quot;&lt;f(@i:0)&quot;Keypad&quot;&gt;&lt;f(@i:1)&quot;14&quot;&gt;&gt;&lt;p(@id:115)&quot;&quot;&lt;f(@i:0)&quot;Keypad&quot;&gt;&lt;f(@i:1)&quot;15&quot;&gt;&gt;&lt;p(@id:116)&quot;&quot;&lt;f(@i:0)&quot;Keypad&quot;&gt;&lt;f(@i:1)&quot;16&quot;&gt;&gt;&lt;p(@id:117)&quot;&quot;&lt;f(@i:0)&quot;Keypad&quot;&gt;&lt;f(@i:1)&quot;17&quot;&gt;&gt;&lt;p(@id:118)&quot;&quot;&lt;f(@i:0)&quot;Keypad&quot;&gt;&lt;f(@i:1)&quot;18&quot;&gt;&gt;&lt;p(@id:119)&quot;&quot;&lt;f(@i:0)&quot;Keypad&quot;&gt;&lt;f(@i:1)&quot;19&quot;&gt;&gt;&lt;p(@id:120)&quot;&quot;&lt;f(@i:0)&quot;Keypad&quot;&gt;&lt;f(@i:1)&quot;20&quot;&gt;&gt;&lt;p(@id:121)&quot;&quot;&lt;f(@i:0)&quot;Keypad&quot;&gt;&lt;f(@i:1)&quot;21&quot;&gt;&gt;&lt;p(@id:122)&quot;&quot;&lt;f(@i:0)&quot;Keypad&quot;&gt;&lt;f(@i:1)&quot;22&quot;&gt;&gt;&lt;p(@id:123)&quot;&quot;&lt;f(@i:0)&quot;Keypad&quot;&gt;&lt;f(@i:1)&quot;23&quot;&gt;&gt;&lt;p(@id:124)&quot;&quot;&lt;f(@i:0)&quot;Keypad&quot;&gt;&lt;f(@i:1)&quot;24&quot;&gt;&gt;&lt;p(@id:125)&quot;&quot;&lt;f(@i:0)&quot;Keypad&quot;&gt;&lt;f(@i:1)&quot;25&quot;&gt;&gt;&lt;p(@id:126)&quot;&quot;&lt;f(@i:0)&quot;Keypad&quot;&gt;&lt;f(@i:1)&quot;26&quot;&gt;&gt;&lt;p(@id:127)&quot;&quot;&lt;f(@i:0)&quot;Keypad&quot;&gt;&lt;f(@i:1)&quot;27&quot;&gt;&gt;&lt;p(@id:128)&quot;&quot;&lt;f(@i:0)&quot;Keypad&quot;&gt;&lt;f(@i:1)&quot;28&quot;&gt;&gt;&lt;p(@id:129)&quot;&quot;&lt;f(@i:0)&quot;Keypad&quot;&gt;&lt;f(@i:1)&quot;29&quot;&gt;&gt;&lt;p(@id:130)&quot;&quot;&lt;f(@i:0)&quot;Keypad&quot;&gt;&lt;f(@i:1)&quot;30&quot;&gt;&gt;&lt;p(@id:131)&quot;&quot;&lt;f(@i:0)&quot;Keypad&quot;&gt;&lt;f(@i:1)&quot;31&quot;&gt;&gt;&lt;p(@id:132)&quot;&quot;&lt;f(@i:0)&quot;Keypad&quot;&gt;&lt;f(@i:1)&quot;32&quot;&gt;&gt;&lt;p(@id:133)&quot;&quot;&lt;f(@i:0)&quot;Keypad&quot;&gt;&lt;f(@i:1)&quot;33&quot;&gt;&gt;&lt;p(@id:134)&quot;&quot;&lt;f(@i:0)&quot;Keypad&quot;&gt;&lt;f(@i:1)&quot;34&quot;&gt;&gt;&lt;p(@id:135)&quot;&quot;&lt;f(@i:0)&quot;Keypad&quot;&gt;&lt;f(@i:1)&quot;35&quot;&gt;&gt;&lt;p(@id:136)&quot;&quot;&lt;f(@i:0)&quot;Keypad&quot;&gt;&lt;f(@i:1)&quot;36&quot;&gt;&gt;&lt;p(@id:137)&quot;&quot;&lt;f(@i:0)&quot;Keypad&quot;&gt;&lt;f(@i:1)&quot;37&quot;&gt;&gt;&lt;p(@id:138)&quot;&quot;&lt;f(@i:0)&quot;Keypad&quot;&gt;&lt;f(@i:1)&quot;38&quot;&gt;&gt;&lt;p(@id:139)&quot;&quot;&lt;f(@i:0)&quot;Keypad&quot;&gt;&lt;f(@i:1)&quot;39&quot;&gt;&gt;&lt;p(@id:140)&quot;&quot;&lt;f(@i:0)&quot;Keypad&quot;&gt;&lt;f(@i:1)&quot;40&quot;&gt;&gt;&lt;p(@id:141)&quot;&quot;&lt;f(@i:0)&quot;Keypad&quot;&gt;&lt;f(@i:1)&quot;41&quot;&gt;&gt;&lt;p(@id:142)&quot;&quot;&lt;f(@i:0)&quot;Keypad&quot;&gt;&lt;f(@i:1)&quot;42&quot;&gt;&gt;&lt;p(@id:143)&quot;&quot;&lt;f(@i:0)&quot;Keypad&quot;&gt;&lt;f(@i:1)&quot;43&quot;&gt;&gt;&lt;p(@id:144)&quot;&quot;&lt;f(@i:0)&quot;Keypad&quot;&gt;&lt;f(@i:1)&quot;44&quot;&gt;&gt;&lt;p(@id:145)&quot;&quot;&lt;f(@i:0)&quot;Keypad&quot;&gt;&lt;f(@i:1)&quot;45&quot;&gt;&gt;&lt;p(@id:146)&quot;&quot;&lt;f(@i:0)&quot;Keypad&quot;&gt;&lt;f(@i:1)&quot;46&quot;&gt;&gt;&lt;p(@id:147)&quot;&quot;&lt;f(@i:0)&quot;Keypad&quot;&gt;&lt;f(@i:1)&quot;47&quot;&gt;&gt;&lt;p(@id:148)&quot;&quot;&lt;f(@i:0)&quot;Keypad&quot;&gt;&lt;f(@i:1)&quot;48&quot;&gt;&gt;&lt;p(@id:149)&quot;&quot;&lt;f(@i:0)&quot;Keypad&quot;&gt;&lt;f(@i:1)&quot;49&quot;&gt;&gt;&lt;p(@id:150)&quot;&quot;&lt;f(@i:0)&quot;Keypad&quot;&gt;&lt;f(@i:1)&quot;50&quot;&gt;&gt;&lt;p(@id:151)&quot;&quot;&lt;f(@i:0)&quot;Keypad&quot;&gt;&lt;f(@i:1)&quot;51&quot;&gt;&gt;&lt;p(@id:152)&quot;&quot;&lt;f(@i:0)&quot;Keypad&quot;&gt;&lt;f(@i:1)&quot;52&quot;&gt;&gt;&lt;p(@id:153)&quot;&quot;&lt;f(@i:0)&quot;Keypad&quot;&gt;&lt;f(@i:1)&quot;53&quot;&gt;&gt;&lt;p(@id:154)&quot;&quot;&lt;f(@i:0)&quot;Keypad&quot;&gt;&lt;f(@i:1)&quot;54&quot;&gt;&gt;&lt;p(@id:155)&quot;&quot;&lt;f(@i:0)&quot;Keypad&quot;&gt;&lt;f(@i:1)&quot;55&quot;&gt;&gt;&lt;p(@id:156)&quot;&quot;&lt;f(@i:0)&quot;Keypad&quot;&gt;&lt;f(@i:1)&quot;56&quot;&gt;&gt;&lt;p(@id:157)&quot;&quot;&lt;f(@i:0)&quot;Keypad&quot;&gt;&lt;f(@i:1)&quot;57&quot;&gt;&gt;&lt;p(@id:158)&quot;&quot;&lt;f(@i:0)&quot;Keypad&quot;&gt;&lt;f(@i:1)&quot;58&quot;&gt;&gt;&lt;p(@id:159)&quot;&quot;&lt;f(@i:0)&quot;Keypad&quot;&gt;&lt;f(@i:1)&quot;59&quot;&gt;&gt;&lt;p(@id:160)&quot;&quot;&lt;f(@i:0)&quot;Keypad&quot;&gt;&lt;f(@i:1)&quot;60&quot;&gt;&gt;&lt;p(@id:161)&quot;&quot;&lt;f(@i:0)&quot;Keypad&quot;&gt;&lt;f(@i:1)&quot;61&quot;&gt;&gt;&lt;p(@id:162)&quot;&quot;&lt;f(@i:0)&quot;Keypad&quot;&gt;&lt;f(@i:1)&quot;62&quot;&gt;&gt;&lt;p(@id:163)&quot;&quot;&lt;f(@i:0)&quot;Keypad&quot;&gt;&lt;f(@i:1)&quot;63&quot;&gt;&gt;&lt;p(@id:164)&quot;&quot;&lt;f(@i:0)&quot;Keypad&quot;&gt;&lt;f(@i:1)&quot;64&quot;&gt;&gt;&lt;p(@id:165)&quot;&quot;&lt;f(@i:0)&quot;Keypad&quot;&gt;&lt;f(@i:1)&quot;65&quot;&gt;&gt;&lt;p(@id:166)&quot;&quot;&lt;f(@i:0)&quot;Keypad&quot;&gt;&lt;f(@i:1)&quot;66&quot;&gt;&gt;&lt;p(@id:167)&quot;&quot;&lt;f(@i:0)&quot;Keypad&quot;&gt;&lt;f(@i:1)&quot;67&quot;&gt;&gt;&lt;p(@id:168)&quot;&quot;&lt;f(@i:0)&quot;Keypad&quot;&gt;&lt;f(@i:1)&quot;68&quot;&gt;&gt;&lt;p(@id:169)&quot;&quot;&lt;f(@i:0)&quot;Keypad&quot;&gt;&lt;f(@i:1)&quot;69&quot;&gt;&gt;&lt;p(@id:170)&quot;&quot;&lt;f(@i:0)&quot;Keypad&quot;&gt;&lt;f(@i:1)&quot;70&quot;&gt;&gt;&lt;p(@id:171)&quot;&quot;&lt;f(@i:0)&quot;Keypad&quot;&gt;&lt;f(@i:1)&quot;71&quot;&gt;&gt;&lt;p(@id:172)&quot;&quot;&lt;f(@i:0)&quot;Keypad&quot;&gt;&lt;f(@i:1)&quot;72&quot;&gt;&gt;&lt;p(@id:173)&quot;&quot;&lt;f(@i:0)&quot;Keypad&quot;&gt;&lt;f(@i:1)&quot;73&quot;&gt;&gt;&lt;p(@id:174)&quot;&quot;&lt;f(@i:0)&quot;Keypad&quot;&gt;&lt;f(@i:1)&quot;74&quot;&gt;&gt;&lt;p(@id:175)&quot;&quot;&lt;f(@i:0)&quot;Keypad&quot;&gt;&lt;f(@i:1)&quot;75&quot;&gt;&gt;&lt;p(@id:176)&quot;&quot;&lt;f(@i:0)&quot;Keypad&quot;&gt;&lt;f(@i:1)&quot;76&quot;&gt;&gt;&lt;p(@id:177)&quot;&quot;&lt;f(@i:0)&quot;Keypad&quot;&gt;&lt;f(@i:1)&quot;77&quot;&gt;&gt;&lt;p(@id:178)&quot;&quot;&lt;f(@i:0)&quot;Keypad&quot;&gt;&lt;f(@i:1)&quot;78&quot;&gt;&gt;&lt;p(@id:179)&quot;&quot;&lt;f(@i:0)&quot;Keypad&quot;&gt;&lt;f(@i:1)&quot;79&quot;&gt;&gt;&lt;p(@id:180)&quot;&quot;&lt;f(@i:0)&quot;Keypad&quot;&gt;&lt;f(@i:1)&quot;80&quot;&gt;&gt;&lt;p(@id:181)&quot;&quot;&lt;f(@i:0)&quot;Keypad&quot;&gt;&lt;f(@i:1)&quot;81&quot;&gt;&gt;&lt;p(@id:182)&quot;&quot;&lt;f(@i:0)&quot;Keypad&quot;&gt;&lt;f(@i:1)&quot;82&quot;&gt;&gt;&lt;p(@id:183)&quot;&quot;&lt;f(@i:0)&quot;Keypad&quot;&gt;&lt;f(@i:1)&quot;83&quot;&gt;&gt;&lt;p(@id:184)&quot;&quot;&lt;f(@i:0)&quot;Keypad&quot;&gt;&lt;f(@i:1)&quot;84&quot;&gt;&gt;&lt;p(@id:185)&quot;&quot;&lt;f(@i:0)&quot;Keypad&quot;&gt;&lt;f(@i:1)&quot;85&quot;&gt;&gt;&lt;p(@id:186)&quot;&quot;&lt;f(@i:0)&quot;Keypad&quot;&gt;&lt;f(@i:1)&quot;86&quot;&gt;&gt;&lt;p(@id:187)&quot;&quot;&lt;f(@i:0)&quot;Keypad&quot;&gt;&lt;f(@i:1)&quot;87&quot;&gt;&gt;&lt;p(@id:188)&quot;&quot;&lt;f(@i:0)&quot;Keypad&quot;&gt;&lt;f(@i:1)&quot;88&quot;&gt;&gt;&lt;p(@id:189)&quot;&quot;&lt;f(@i:0)&quot;Keypad&quot;&gt;&lt;f(@i:1)&quot;89&quot;&gt;&gt;&lt;p(@id:190)&quot;&quot;&lt;f(@i:0)&quot;Keypad&quot;&gt;&lt;f(@i:1)&quot;90&quot;&gt;&gt;&lt;p(@id:191)&quot;&quot;&lt;f(@i:0)&quot;Keypad&quot;&gt;&lt;f(@i:1)&quot;91&quot;&gt;&gt;&lt;p(@id:192)&quot;&quot;&lt;f(@i:0)&quot;Keypad&quot;&gt;&lt;f(@i:1)&quot;92&quot;&gt;&gt;&lt;p(@id:193)&quot;&quot;&lt;f(@i:0)&quot;Keypad&quot;&gt;&lt;f(@i:1)&quot;93&quot;&gt;&gt;&lt;p(@id:194)&quot;&quot;&lt;f(@i:0)&quot;Keypad&quot;&gt;&lt;f(@i:1)&quot;94&quot;&gt;&gt;&lt;p(@id:195)&quot;&quot;&lt;f(@i:0)&quot;Keypad&quot;&gt;&lt;f(@i:1)&quot;95&quot;&gt;&gt;&lt;p(@id:196)&quot;&quot;&lt;f(@i:0)&quot;Keypad&quot;&gt;&lt;f(@i:1)&quot;96&quot;&gt;&gt;&lt;p(@id:197)&quot;&quot;&lt;f(@i:0)&quot;Keypad&quot;&gt;&lt;f(@i:1)&quot;97&quot;&gt;&gt;&lt;p(@id:198)&quot;&quot;&lt;f(@i:0)&quot;Keypad&quot;&gt;&lt;f(@i:1)&quot;98&quot;&gt;&gt;&lt;p(@id:199)&quot;&quot;&lt;f(@i:0)&quot;Keypad&quot;&gt;&lt;f(@i:1)&quot;99&quot;&gt;&gt;&lt;p(@id:200)&quot;&quot;&lt;f(@i:0)&quot;Keypad&quot;&gt;&lt;f(@i:1)&quot;100&quot;&gt;&gt;&gt;&lt;fields&quot;&quot;&lt;fld(@i:0)&quot;&quot;&lt;n&quot;First Name&quot;&gt;&gt;&lt;fld(@i:1)&quot;&quot;&lt;n&quot;Last Name&quot;&gt;&gt;&lt;fld(@i:2)&quot;&quot;&lt;n&quot;Entry Disabled&quot;&gt;&gt;&lt;fld(@i:3)&quot;&quot;&lt;n&quot;Participant Group&quot;&gt;&gt;&lt;fld(@i:4)&quot;&quot;&lt;n&quot;Team&quot;&gt;&gt;&lt;fld(@i:5)&quot;&quot;&lt;n&quot;Voting Weight&quot;&gt;&gt;&gt;&gt;&lt;chart&quot;&quot;&lt;styles&quot;&quot;&gt;&gt;&lt;teams&quot;&quot;&gt;&lt;transceivers&quot;&quot;&lt;t(@id:2@tt:ReplyPlus@n:Transceiver 2)&quot;&quot;&lt;f(@id:c)&quot;3&quot;&gt;&lt;f(@id:comType)&quot;Usb&quot;&gt;&lt;f(@id:com)&quot;[Auto]&quot;&gt;&lt;f(@id:kIdType)&quot;Static&quot;&gt;&lt;f(@id:ac)&quot;false&quot;&gt;&lt;f(@id:bl)&quot;Normal&quot;&gt;&lt;f(@id:dm)&quot;false&quot;&gt;&lt;f(@id:dp)&quot;false&quot;&gt;&lt;f(@id:kMin)&quot;1&quot;&gt;&lt;f(@id:kMax)&quot;250&quot;&gt;&lt;f(@id:pl)&quot;EuMax&quot;&gt;&lt;f(@id:rs)&quot;false&quot;&gt;&lt;f(@id:rr)&quot;false&quot;&gt;&lt;f(@id:sr)&quot;true&quot;&gt;&lt;f(@id:ss)&quot;true&quot;&gt;&lt;f(@id:wa)&quot;Off&quot;&gt;&gt;&gt;&gt;"/>
</p:tagLst>
</file>

<file path=ppt/tags/tag10.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3.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Generic Template">
  <a:themeElements>
    <a:clrScheme name="Medscape Color Palette">
      <a:dk1>
        <a:srgbClr val="141414"/>
      </a:dk1>
      <a:lt1>
        <a:srgbClr val="FFFFFF"/>
      </a:lt1>
      <a:dk2>
        <a:srgbClr val="141414"/>
      </a:dk2>
      <a:lt2>
        <a:srgbClr val="EBEBEB"/>
      </a:lt2>
      <a:accent1>
        <a:srgbClr val="662225"/>
      </a:accent1>
      <a:accent2>
        <a:srgbClr val="345B0E"/>
      </a:accent2>
      <a:accent3>
        <a:srgbClr val="003854"/>
      </a:accent3>
      <a:accent4>
        <a:srgbClr val="006FA7"/>
      </a:accent4>
      <a:accent5>
        <a:srgbClr val="8E1400"/>
      </a:accent5>
      <a:accent6>
        <a:srgbClr val="3894A2"/>
      </a:accent6>
      <a:hlink>
        <a:srgbClr val="003854"/>
      </a:hlink>
      <a:folHlink>
        <a:srgbClr val="0A6FA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a:latin typeface="+mn-lt"/>
          </a:defRPr>
        </a:defPPr>
      </a:lstStyle>
    </a:txDef>
  </a:objectDefaults>
  <a:extraClrSchemeLst/>
  <a:extLst>
    <a:ext uri="{05A4C25C-085E-4340-85A3-A5531E510DB2}">
      <thm15:themeFamily xmlns:thm15="http://schemas.microsoft.com/office/thememl/2012/main" name="SlideTemplate_Medscape_Widescreen (16_9).pptx" id="{89B78FEA-BB2D-49FF-9CED-C5481AD03CFB}" vid="{AA5116FE-FF0E-4591-B069-57C6A6964D9F}"/>
    </a:ext>
  </a:extLst>
</a:theme>
</file>

<file path=ppt/theme/theme5.xml><?xml version="1.0" encoding="utf-8"?>
<a:theme xmlns:a="http://schemas.openxmlformats.org/drawingml/2006/main" name="2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P-Roundtable-slides" id="{5515A9BD-17B3-E84F-AE97-C65BE3763257}" vid="{92D47364-DB35-4346-9869-0318E5D4A077}"/>
    </a:ext>
  </a:extLst>
</a:theme>
</file>

<file path=ppt/theme/theme6.xml><?xml version="1.0" encoding="utf-8"?>
<a:theme xmlns:a="http://schemas.openxmlformats.org/drawingml/2006/main" name="2_2022_CCO_Template">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C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7.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38615</TotalTime>
  <Words>8467</Words>
  <Application>Microsoft Macintosh PowerPoint</Application>
  <PresentationFormat>Widescreen</PresentationFormat>
  <Paragraphs>201</Paragraphs>
  <Slides>34</Slides>
  <Notes>1</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34</vt:i4>
      </vt:variant>
    </vt:vector>
  </HeadingPairs>
  <TitlesOfParts>
    <vt:vector size="51" baseType="lpstr">
      <vt:lpstr>ＭＳ Ｐゴシック</vt:lpstr>
      <vt:lpstr>Arial</vt:lpstr>
      <vt:lpstr>Arial Narrow</vt:lpstr>
      <vt:lpstr>Calibri</vt:lpstr>
      <vt:lpstr>Calibri Light</vt:lpstr>
      <vt:lpstr>Georgia</vt:lpstr>
      <vt:lpstr>Noto Sans Symbols</vt:lpstr>
      <vt:lpstr>Symbol</vt:lpstr>
      <vt:lpstr>Times New Roman</vt:lpstr>
      <vt:lpstr>Wingdings</vt:lpstr>
      <vt:lpstr>3_Default Design</vt:lpstr>
      <vt:lpstr>8_Default Design</vt:lpstr>
      <vt:lpstr>7_Default Design</vt:lpstr>
      <vt:lpstr>2_Generic Template</vt:lpstr>
      <vt:lpstr>2_Office Theme</vt:lpstr>
      <vt:lpstr>2_2022_CCO_Template</vt:lpstr>
      <vt:lpstr>9_Default Design</vt:lpstr>
      <vt:lpstr>Investigator Commentary: What I Tell My Patients with Relapsed  Non-Hodgkin Lymphoma Who Are  Being Considered for CAR T-Cell Therapy</vt:lpstr>
      <vt:lpstr>What I say to a patient with multiple treatment-relapsed FL who is going to receive CAR T-cell therapy: </vt:lpstr>
      <vt:lpstr>What I say to a patient with multiple treatment-relapsed FL who is going to receive CAR T-cell therapy: </vt:lpstr>
      <vt:lpstr>What I say to a patient with multiple treatment-relapsed FL who is going to receive CAR T-cell therapy: </vt:lpstr>
      <vt:lpstr>What I say to a patient with multiple treatment-relapsed DLBCL who is going to receive CAR T-cell therapy:</vt:lpstr>
      <vt:lpstr>What I say to a patient with multiple treatment-relapsed DLBCL who is going to receive CAR T-cell therapy:</vt:lpstr>
      <vt:lpstr>What I say to a patient with multiple treatment-relapsed DLBCL who is going to receive CAR T-cell therapy:</vt:lpstr>
      <vt:lpstr>What I say to a patient with multiple treatment-relapsed mantle cell lymphoma (MCL) who is going to receive CAR T-cell therapy: </vt:lpstr>
      <vt:lpstr>What I say to a patient with multiple treatment-relapsed mantle cell lymphoma (MCL) who is going to receive CAR T-cell therapy: </vt:lpstr>
      <vt:lpstr>What I say to a patient with multiple treatment-relapsed mantle cell lymphoma (MCL) who is going to receive CAR T-cell therapy: </vt:lpstr>
      <vt:lpstr>How do you explain the approved CAR T-cell products and the similarities and differences between them?</vt:lpstr>
      <vt:lpstr>How do you explain the approved CAR T-cell products and the similarities and differences between them?</vt:lpstr>
      <vt:lpstr>How do you explain the approved CAR T-cell products and the similarities and differences between them?</vt:lpstr>
      <vt:lpstr>How do you explain the approved CAR T-cell products and the similarities and differences between them?</vt:lpstr>
      <vt:lpstr>How do you explain your approach to selecting a particular CAR T-cell product when you have a choice between multiple agents?</vt:lpstr>
      <vt:lpstr>How do you explain your approach to selecting a particular CAR T-cell product when you have a choice between multiple agents?</vt:lpstr>
      <vt:lpstr>How do you explain your approach to selecting a particular CAR T-cell product when you have a choice between multiple agents?</vt:lpstr>
      <vt:lpstr>How do you explain the spectrum of potential CRS symptoms, the likelihood a patient will experience any of them and your approach to prevention and management? </vt:lpstr>
      <vt:lpstr>How do you explain the spectrum of potential CRS symptoms, the likelihood a patient will experience any of them and your approach to prevention and management? </vt:lpstr>
      <vt:lpstr>How do you explain the spectrum of potential CRS symptoms, the likelihood a patient will experience any of them and your approach to prevention and management? </vt:lpstr>
      <vt:lpstr>How do you explain the spectrum of potential ICANS symptoms, the likelihood they will experience any of them and your approach to prevention and management? </vt:lpstr>
      <vt:lpstr>How do you explain the spectrum of potential ICANS symptoms, the likelihood they will experience any of them and your approach to prevention and management? </vt:lpstr>
      <vt:lpstr>How do you explain the spectrum of potential ICANS symptoms, the likelihood they will experience any of them and your approach to prevention and management? </vt:lpstr>
      <vt:lpstr>How do you explain bridging therapy to CAR T-cell treatment and when it is used? </vt:lpstr>
      <vt:lpstr>How do you explain bridging therapy to CAR T-cell treatment and when it is used? </vt:lpstr>
      <vt:lpstr>How do you explain the key time points in the CAR T-cell therapy process and what patients can expect to experience? </vt:lpstr>
      <vt:lpstr>How do you explain the key time points in the CAR T-cell therapy process and what patients can expect to experience? </vt:lpstr>
      <vt:lpstr>How do you explain the key time points in the CAR T-cell therapy process and what patients can expect to experience? </vt:lpstr>
      <vt:lpstr>How do you explain the key time points in the CAR T-cell therapy process and what patients can expect to experience? </vt:lpstr>
      <vt:lpstr>What are some of the financial issues associated with CAR T-cell therapy, including insurance coverage, that you discuss with the patient? </vt:lpstr>
      <vt:lpstr>What are some of the financial issues associated with CAR T-cell therapy, including insurance coverage, that you discuss with the patient? </vt:lpstr>
      <vt:lpstr>How do you explain the potential long-term issues associated with CAR T-cell therapy, including risk of infection, the need for preemptive anti-infection prophylaxis and vaccines? </vt:lpstr>
      <vt:lpstr>How do you explain the potential long-term issues associated with CAR T-cell therapy, including risk of infection, the need for preemptive anti-infection prophylaxis and vaccines? </vt:lpstr>
      <vt:lpstr>How do you explain the potential long-term issues associated with CAR T-cell therapy, including risk of infection, the need for preemptive anti-infection prophylaxis and vaccines?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In Review Prostate Cancer  Wednesday, November 18, 2020 2:00 PM – 3:30 PM ET</dc:title>
  <dc:creator>Rick Kaderman</dc:creator>
  <cp:lastModifiedBy>Silvana Izquierdo</cp:lastModifiedBy>
  <cp:revision>3443</cp:revision>
  <cp:lastPrinted>2020-12-08T02:40:56Z</cp:lastPrinted>
  <dcterms:created xsi:type="dcterms:W3CDTF">2020-11-13T19:02:13Z</dcterms:created>
  <dcterms:modified xsi:type="dcterms:W3CDTF">2025-11-10T15:34:42Z</dcterms:modified>
</cp:coreProperties>
</file>