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60" r:id="rId13"/>
  </p:sldMasterIdLst>
  <p:notesMasterIdLst>
    <p:notesMasterId r:id="rId110"/>
  </p:notesMasterIdLst>
  <p:handoutMasterIdLst>
    <p:handoutMasterId r:id="rId111"/>
  </p:handoutMasterIdLst>
  <p:sldIdLst>
    <p:sldId id="262" r:id="rId14"/>
    <p:sldId id="264" r:id="rId15"/>
    <p:sldId id="265" r:id="rId16"/>
    <p:sldId id="266" r:id="rId17"/>
    <p:sldId id="267" r:id="rId18"/>
    <p:sldId id="13408" r:id="rId19"/>
    <p:sldId id="268" r:id="rId20"/>
    <p:sldId id="269" r:id="rId21"/>
    <p:sldId id="270" r:id="rId22"/>
    <p:sldId id="271" r:id="rId23"/>
    <p:sldId id="272" r:id="rId24"/>
    <p:sldId id="273" r:id="rId25"/>
    <p:sldId id="2147480704" r:id="rId26"/>
    <p:sldId id="274" r:id="rId27"/>
    <p:sldId id="2147470659" r:id="rId28"/>
    <p:sldId id="13108" r:id="rId29"/>
    <p:sldId id="275" r:id="rId30"/>
    <p:sldId id="276" r:id="rId31"/>
    <p:sldId id="277" r:id="rId32"/>
    <p:sldId id="278" r:id="rId33"/>
    <p:sldId id="279" r:id="rId34"/>
    <p:sldId id="280" r:id="rId35"/>
    <p:sldId id="281" r:id="rId36"/>
    <p:sldId id="282" r:id="rId37"/>
    <p:sldId id="283" r:id="rId38"/>
    <p:sldId id="284" r:id="rId39"/>
    <p:sldId id="285" r:id="rId40"/>
    <p:sldId id="2147483618" r:id="rId41"/>
    <p:sldId id="2147483610" r:id="rId42"/>
    <p:sldId id="2147483595" r:id="rId43"/>
    <p:sldId id="2147483644" r:id="rId44"/>
    <p:sldId id="2147471838" r:id="rId45"/>
    <p:sldId id="2147471837" r:id="rId46"/>
    <p:sldId id="263" r:id="rId47"/>
    <p:sldId id="308" r:id="rId48"/>
    <p:sldId id="292" r:id="rId49"/>
    <p:sldId id="305" r:id="rId50"/>
    <p:sldId id="258" r:id="rId51"/>
    <p:sldId id="302" r:id="rId52"/>
    <p:sldId id="301" r:id="rId53"/>
    <p:sldId id="296" r:id="rId54"/>
    <p:sldId id="306" r:id="rId55"/>
    <p:sldId id="2147480371" r:id="rId56"/>
    <p:sldId id="256" r:id="rId57"/>
    <p:sldId id="2147483574" r:id="rId58"/>
    <p:sldId id="2147483645" r:id="rId59"/>
    <p:sldId id="2147483628" r:id="rId60"/>
    <p:sldId id="257" r:id="rId61"/>
    <p:sldId id="2147483596" r:id="rId62"/>
    <p:sldId id="2147483646" r:id="rId63"/>
    <p:sldId id="2147483617" r:id="rId64"/>
    <p:sldId id="13407" r:id="rId65"/>
    <p:sldId id="2147483567" r:id="rId66"/>
    <p:sldId id="2147483530" r:id="rId67"/>
    <p:sldId id="2147483597" r:id="rId68"/>
    <p:sldId id="2147483631" r:id="rId69"/>
    <p:sldId id="2147483621" r:id="rId70"/>
    <p:sldId id="259" r:id="rId71"/>
    <p:sldId id="288" r:id="rId72"/>
    <p:sldId id="2147483625" r:id="rId73"/>
    <p:sldId id="2135715288" r:id="rId74"/>
    <p:sldId id="289" r:id="rId75"/>
    <p:sldId id="2135715287" r:id="rId76"/>
    <p:sldId id="290" r:id="rId77"/>
    <p:sldId id="2147483626" r:id="rId78"/>
    <p:sldId id="2135715286" r:id="rId79"/>
    <p:sldId id="2147483632" r:id="rId80"/>
    <p:sldId id="2147483637" r:id="rId81"/>
    <p:sldId id="293" r:id="rId82"/>
    <p:sldId id="2135715294" r:id="rId83"/>
    <p:sldId id="291" r:id="rId84"/>
    <p:sldId id="2135715293" r:id="rId85"/>
    <p:sldId id="294" r:id="rId86"/>
    <p:sldId id="2135715295" r:id="rId87"/>
    <p:sldId id="2147483633" r:id="rId88"/>
    <p:sldId id="2147483638" r:id="rId89"/>
    <p:sldId id="295" r:id="rId90"/>
    <p:sldId id="2135715289" r:id="rId91"/>
    <p:sldId id="297" r:id="rId92"/>
    <p:sldId id="2135715290" r:id="rId93"/>
    <p:sldId id="2147483634" r:id="rId94"/>
    <p:sldId id="2147483639" r:id="rId95"/>
    <p:sldId id="298" r:id="rId96"/>
    <p:sldId id="2147483635" r:id="rId97"/>
    <p:sldId id="2147483640" r:id="rId98"/>
    <p:sldId id="299" r:id="rId99"/>
    <p:sldId id="261" r:id="rId100"/>
    <p:sldId id="300" r:id="rId101"/>
    <p:sldId id="260" r:id="rId102"/>
    <p:sldId id="303" r:id="rId103"/>
    <p:sldId id="2147483636" r:id="rId104"/>
    <p:sldId id="2147483641" r:id="rId105"/>
    <p:sldId id="304" r:id="rId106"/>
    <p:sldId id="2147483642" r:id="rId107"/>
    <p:sldId id="2147483647" r:id="rId108"/>
    <p:sldId id="2147480083" r:id="rId109"/>
  </p:sldIdLst>
  <p:sldSz cx="12192000" cy="6858000"/>
  <p:notesSz cx="7772400" cy="10058400"/>
  <p:custDataLst>
    <p:tags r:id="rId11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FE9"/>
    <a:srgbClr val="E9F2FD"/>
    <a:srgbClr val="FAA978"/>
    <a:srgbClr val="FF40FF"/>
    <a:srgbClr val="0432FF"/>
    <a:srgbClr val="FEAD7B"/>
    <a:srgbClr val="FFFF00"/>
    <a:srgbClr val="ECF5F9"/>
    <a:srgbClr val="DEEBF3"/>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89" autoAdjust="0"/>
    <p:restoredTop sz="97361" autoAdjust="0"/>
  </p:normalViewPr>
  <p:slideViewPr>
    <p:cSldViewPr>
      <p:cViewPr varScale="1">
        <p:scale>
          <a:sx n="123" d="100"/>
          <a:sy n="123" d="100"/>
        </p:scale>
        <p:origin x="672" y="184"/>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80" d="100"/>
        <a:sy n="18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tableStyles" Target="tableStyles.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ags" Target="tags/tag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commentAuthors" Target="commentAuthor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notesMaster" Target="notesMasters/notesMaster1.xml"/><Relationship Id="rId115"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handoutMaster" Target="handoutMasters/handout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11/12/25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62166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9FA2-53A3-6FB9-3CE8-111F0BD7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9B600-3E36-3437-7025-E0F3BA602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5A63A-6730-BF7A-D80F-013F0A6D91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359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7275-FD94-FE25-31D6-28A19B6B93E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344F98F-A8AB-C68F-9C77-033F9A8EF12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54EAA62-C8F6-BBE9-165E-51A35046E28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1572EAF-8339-DCEB-43F9-715480C050C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20291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0D00-082D-7CC7-83A8-2C48BAC8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6E20-D2CB-1E4E-D65E-A1E74E53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928C3-E93E-C29E-D8B6-474CAEE8C1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369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965D-4F9E-16D3-C5F6-769934349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A905A-8D5A-3757-4DB5-6B2020DC3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165860-C550-5907-E913-72D45EE5EA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3360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862D-31DC-A259-1B47-81882C8BC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D9C44-C91D-F98E-BBE5-5B298E969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012B-F64E-9ABB-5D6C-A95A5780C7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971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93A95-59B1-D98B-808F-779B581E6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DD892-007F-56FF-F530-19AEEFE01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3D782-5215-A920-73D2-988D84B8D4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084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0AF6-8476-ED99-3C06-8FED6510F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537D5-4027-F8A0-E508-F3257FC27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8D9D2-4BD3-78A2-836B-8E9A0C9E895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5112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6DA2-5754-DC29-B36C-7DC1B726A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8DC21-2F37-AE07-F059-2C6EC3829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255BC-962D-AC2B-6282-8B5E31FBA68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9975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E2DA-E248-2724-32F4-F9FDAD460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0A7A4-D7B6-9D75-5288-880F57BC3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82EC6-CF7D-6759-C10C-3309592E71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035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48907-83FA-D0A1-C8D6-A8E2BEA5419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E56DC2F-D263-55DA-6700-C3EB00D4936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FB04FAC-EF5C-93BA-25BA-E5D8B29517C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ED6202D-A530-4DA3-30A1-330B1437AAA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5064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6216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11/12/25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12171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013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22217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762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87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80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340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12830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477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64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36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93703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92382190"/>
      </p:ext>
    </p:extLst>
  </p:cSld>
  <p:clrMapOvr>
    <a:masterClrMapping/>
  </p:clrMapOvr>
  <p:transition spd="slow" advClick="0"/>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25013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06113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72572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0639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62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36958"/>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7" name="Content Placeholder 2">
            <a:extLst>
              <a:ext uri="{FF2B5EF4-FFF2-40B4-BE49-F238E27FC236}">
                <a16:creationId xmlns:a16="http://schemas.microsoft.com/office/drawing/2014/main" id="{C73FEEF5-42F7-18B7-1EBC-692E98FC6DB9}"/>
              </a:ext>
            </a:extLst>
          </p:cNvPr>
          <p:cNvSpPr>
            <a:spLocks noGrp="1"/>
          </p:cNvSpPr>
          <p:nvPr>
            <p:ph idx="52" hasCustomPrompt="1"/>
          </p:nvPr>
        </p:nvSpPr>
        <p:spPr>
          <a:xfrm>
            <a:off x="2971800" y="2799414"/>
            <a:ext cx="8540496" cy="695910"/>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6BDEF7AF-F86F-98FE-E72D-137EBBB12354}"/>
              </a:ext>
            </a:extLst>
          </p:cNvPr>
          <p:cNvSpPr>
            <a:spLocks noGrp="1"/>
          </p:cNvSpPr>
          <p:nvPr>
            <p:ph idx="53" hasCustomPrompt="1"/>
          </p:nvPr>
        </p:nvSpPr>
        <p:spPr>
          <a:xfrm>
            <a:off x="2971800" y="1974164"/>
            <a:ext cx="8540496" cy="695910"/>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7F421B06-A6FE-6E77-E60D-ADAB2A2411D4}"/>
              </a:ext>
            </a:extLst>
          </p:cNvPr>
          <p:cNvSpPr>
            <a:spLocks noGrp="1"/>
          </p:cNvSpPr>
          <p:nvPr>
            <p:ph idx="54" hasCustomPrompt="1"/>
          </p:nvPr>
        </p:nvSpPr>
        <p:spPr>
          <a:xfrm>
            <a:off x="2971800" y="4428120"/>
            <a:ext cx="8540496" cy="729072"/>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CAEFBEFD-DF0D-3058-DBF4-B44D63508B8B}"/>
              </a:ext>
            </a:extLst>
          </p:cNvPr>
          <p:cNvSpPr>
            <a:spLocks noGrp="1"/>
          </p:cNvSpPr>
          <p:nvPr>
            <p:ph idx="55" hasCustomPrompt="1"/>
          </p:nvPr>
        </p:nvSpPr>
        <p:spPr>
          <a:xfrm>
            <a:off x="2971800" y="5253370"/>
            <a:ext cx="8540496" cy="695910"/>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BA7F661-A44C-7614-A20F-4091BF2F58FF}"/>
              </a:ext>
            </a:extLst>
          </p:cNvPr>
          <p:cNvSpPr>
            <a:spLocks noGrp="1"/>
          </p:cNvSpPr>
          <p:nvPr>
            <p:ph idx="56" hasCustomPrompt="1"/>
          </p:nvPr>
        </p:nvSpPr>
        <p:spPr>
          <a:xfrm>
            <a:off x="2973625" y="3640638"/>
            <a:ext cx="8540496" cy="679936"/>
          </a:xfrm>
          <a:prstGeom prst="rect">
            <a:avLst/>
          </a:prstGeom>
        </p:spPr>
        <p:txBody>
          <a:bodyPr anchor="ctr"/>
          <a:lstStyle>
            <a:lvl1pPr marL="0" indent="0" algn="ctr">
              <a:lnSpc>
                <a:spcPts val="21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591006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697391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46277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94141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95649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21211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60403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85778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75258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022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0328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4601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11/12/25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image" Target="../media/image1.png"/><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29" Type="http://schemas.openxmlformats.org/officeDocument/2006/relationships/slideLayout" Target="../slideLayouts/slideLayout26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theme" Target="../theme/theme13.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31" Type="http://schemas.openxmlformats.org/officeDocument/2006/relationships/slideLayout" Target="../slideLayouts/slideLayout268.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8" Type="http://schemas.openxmlformats.org/officeDocument/2006/relationships/slideLayout" Target="../slideLayouts/slideLayout2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3">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056288251"/>
      </p:ext>
    </p:extLst>
  </p:cSld>
  <p:clrMap bg1="lt1" tx1="dk1" bg2="lt2" tx2="dk2" accent1="accent1" accent2="accent2" accent3="accent3" accent4="accent4" accent5="accent5" accent6="accent6" hlink="hlink" folHlink="folHlink"/>
  <p:sldLayoutIdLst>
    <p:sldLayoutId id="2147486061"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 id="2147486072" r:id="rId12"/>
    <p:sldLayoutId id="2147486073" r:id="rId13"/>
    <p:sldLayoutId id="2147486074" r:id="rId14"/>
    <p:sldLayoutId id="2147486075" r:id="rId15"/>
    <p:sldLayoutId id="2147486076" r:id="rId16"/>
    <p:sldLayoutId id="2147486077" r:id="rId17"/>
    <p:sldLayoutId id="2147486078" r:id="rId18"/>
    <p:sldLayoutId id="2147486079" r:id="rId19"/>
    <p:sldLayoutId id="2147486080" r:id="rId20"/>
    <p:sldLayoutId id="2147486081" r:id="rId21"/>
    <p:sldLayoutId id="2147486082" r:id="rId22"/>
    <p:sldLayoutId id="2147486083" r:id="rId23"/>
    <p:sldLayoutId id="2147486084" r:id="rId24"/>
    <p:sldLayoutId id="2147486085" r:id="rId25"/>
    <p:sldLayoutId id="2147486086" r:id="rId26"/>
    <p:sldLayoutId id="2147486087" r:id="rId27"/>
    <p:sldLayoutId id="2147486088" r:id="rId28"/>
    <p:sldLayoutId id="2147486089" r:id="rId29"/>
    <p:sldLayoutId id="2147486090" r:id="rId30"/>
    <p:sldLayoutId id="2147486091" r:id="rId3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2.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72.xml"/><Relationship Id="rId5" Type="http://schemas.openxmlformats.org/officeDocument/2006/relationships/image" Target="../media/image63.png"/><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8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7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72.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7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2.xml"/><Relationship Id="rId1" Type="http://schemas.openxmlformats.org/officeDocument/2006/relationships/tags" Target="../tags/tag3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2.xml"/><Relationship Id="rId1" Type="http://schemas.openxmlformats.org/officeDocument/2006/relationships/tags" Target="../tags/tag33.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8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2.xml"/><Relationship Id="rId1" Type="http://schemas.openxmlformats.org/officeDocument/2006/relationships/tags" Target="../tags/tag3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3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3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3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3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7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8.xml"/><Relationship Id="rId1" Type="http://schemas.openxmlformats.org/officeDocument/2006/relationships/tags" Target="../tags/tag43.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17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8.xml"/><Relationship Id="rId1" Type="http://schemas.openxmlformats.org/officeDocument/2006/relationships/tags" Target="../tags/tag44.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8.xml"/><Relationship Id="rId1" Type="http://schemas.openxmlformats.org/officeDocument/2006/relationships/tags" Target="../tags/tag45.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7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8.xml"/><Relationship Id="rId1" Type="http://schemas.openxmlformats.org/officeDocument/2006/relationships/tags" Target="../tags/tag46.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72.xml"/><Relationship Id="rId1" Type="http://schemas.openxmlformats.org/officeDocument/2006/relationships/tags" Target="../tags/tag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8.xml"/><Relationship Id="rId1" Type="http://schemas.openxmlformats.org/officeDocument/2006/relationships/tags" Target="../tags/tag47.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7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7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2.xml"/><Relationship Id="rId1" Type="http://schemas.openxmlformats.org/officeDocument/2006/relationships/tags" Target="../tags/tag4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0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B5650-D381-D0BD-1654-91537B23E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8A7B0-E98C-EC38-3FDA-6A789FC32E28}"/>
              </a:ext>
            </a:extLst>
          </p:cNvPr>
          <p:cNvSpPr>
            <a:spLocks noGrp="1"/>
          </p:cNvSpPr>
          <p:nvPr>
            <p:ph type="title"/>
          </p:nvPr>
        </p:nvSpPr>
        <p:spPr>
          <a:xfrm>
            <a:off x="916516" y="0"/>
            <a:ext cx="10358967" cy="1223590"/>
          </a:xfrm>
        </p:spPr>
        <p:txBody>
          <a:bodyPr/>
          <a:lstStyle/>
          <a:p>
            <a:r>
              <a:rPr lang="en-US" sz="3200" dirty="0">
                <a:solidFill>
                  <a:srgbClr val="0432FF"/>
                </a:solidFill>
              </a:rPr>
              <a:t>Dr Lunning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2EC227B4-F05D-0388-909F-62CF86E1C32E}"/>
              </a:ext>
            </a:extLst>
          </p:cNvPr>
          <p:cNvGraphicFramePr>
            <a:graphicFrameLocks/>
          </p:cNvGraphicFramePr>
          <p:nvPr/>
        </p:nvGraphicFramePr>
        <p:xfrm>
          <a:off x="1091443" y="2104602"/>
          <a:ext cx="10009112" cy="2897493"/>
        </p:xfrm>
        <a:graphic>
          <a:graphicData uri="http://schemas.openxmlformats.org/drawingml/2006/table">
            <a:tbl>
              <a:tblPr firstRow="1" bandRow="1">
                <a:tableStyleId>{F2DE63D5-997A-4646-A377-4702673A728D}</a:tableStyleId>
              </a:tblPr>
              <a:tblGrid>
                <a:gridCol w="2556285">
                  <a:extLst>
                    <a:ext uri="{9D8B030D-6E8A-4147-A177-3AD203B41FA5}">
                      <a16:colId xmlns:a16="http://schemas.microsoft.com/office/drawing/2014/main" val="20000"/>
                    </a:ext>
                  </a:extLst>
                </a:gridCol>
                <a:gridCol w="7452827">
                  <a:extLst>
                    <a:ext uri="{9D8B030D-6E8A-4147-A177-3AD203B41FA5}">
                      <a16:colId xmlns:a16="http://schemas.microsoft.com/office/drawing/2014/main" val="2117869244"/>
                    </a:ext>
                  </a:extLst>
                </a:gridCol>
              </a:tblGrid>
              <a:tr h="964358">
                <a:tc>
                  <a:txBody>
                    <a:bodyPr/>
                    <a:lstStyle/>
                    <a:p>
                      <a:pPr algn="l"/>
                      <a:r>
                        <a:rPr lang="en-US" sz="1800" b="1" dirty="0">
                          <a:solidFill>
                            <a:schemeClr val="tx1"/>
                          </a:solidFill>
                        </a:rPr>
                        <a:t>Consulting/Honoraria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Acrotech</a:t>
                      </a:r>
                      <a:r>
                        <a:rPr lang="en-US" sz="1800" b="0" dirty="0">
                          <a:solidFill>
                            <a:schemeClr val="tx1"/>
                          </a:solidFill>
                        </a:rPr>
                        <a:t> Biopharma, ADC Therapeutics, AstraZeneca Pharmaceuticals LP, Bristol Myers Squibb, Caribou Biosciences Inc, Fate Therapeutics, Genentech, a member of the Roche Group, Genmab US Inc, Incyte Corporation, Ipsen Biopharmaceuticals Inc, Janssen Biotech Inc, Kite, A Gilead Company,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Nurix</a:t>
                      </a:r>
                      <a:r>
                        <a:rPr lang="en-US" sz="1800" b="0" dirty="0">
                          <a:solidFill>
                            <a:schemeClr val="tx1"/>
                          </a:solidFill>
                        </a:rPr>
                        <a:t> Therapeutics Inc, Pfizer Inc, </a:t>
                      </a:r>
                      <a:r>
                        <a:rPr lang="en-US" sz="1800" b="0" dirty="0" err="1">
                          <a:solidFill>
                            <a:schemeClr val="tx1"/>
                          </a:solidFill>
                        </a:rPr>
                        <a:t>Recordati</a:t>
                      </a:r>
                      <a:r>
                        <a:rPr lang="en-US" sz="1800" b="0" dirty="0">
                          <a:solidFill>
                            <a:schemeClr val="tx1"/>
                          </a:solidFill>
                        </a:rPr>
                        <a:t>, Regeneron Pharmaceuticals Inc, </a:t>
                      </a:r>
                      <a:r>
                        <a:rPr lang="en-US" sz="1800" b="0" dirty="0" err="1">
                          <a:solidFill>
                            <a:schemeClr val="tx1"/>
                          </a:solidFill>
                        </a:rPr>
                        <a:t>Seagen</a:t>
                      </a:r>
                      <a:r>
                        <a:rPr lang="en-US" sz="1800" b="0" dirty="0">
                          <a:solidFill>
                            <a:schemeClr val="tx1"/>
                          </a:solidFill>
                        </a:rPr>
                        <a:t> Inc, Veeva, Vittoria Biotherapeutics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8673">
                <a:tc>
                  <a:txBody>
                    <a:bodyPr/>
                    <a:lstStyle/>
                    <a:p>
                      <a:pPr algn="l"/>
                      <a:r>
                        <a:rPr lang="en-US" sz="1800" b="1" dirty="0">
                          <a:solidFill>
                            <a:schemeClr val="tx1"/>
                          </a:solidFill>
                        </a:rPr>
                        <a:t>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Bristol Myers Squibb, Fate Therapeutics, Kite, A Gilead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2167184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Phillips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122355" y="1674881"/>
          <a:ext cx="10153128" cy="350823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488832">
                  <a:extLst>
                    <a:ext uri="{9D8B030D-6E8A-4147-A177-3AD203B41FA5}">
                      <a16:colId xmlns:a16="http://schemas.microsoft.com/office/drawing/2014/main" val="2117869244"/>
                    </a:ext>
                  </a:extLst>
                </a:gridCol>
              </a:tblGrid>
              <a:tr h="89839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a:t>
                      </a:r>
                      <a:br>
                        <a:rPr lang="en-US" sz="1800" b="0" dirty="0">
                          <a:solidFill>
                            <a:schemeClr val="tx1"/>
                          </a:solidFill>
                        </a:rPr>
                      </a:b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Caribou Biosciences Inc, Genentech, a member of the Roche Group, Genmab US Inc, Gilead Sciences Inc, Ipsen Biopharmaceuticals Inc, Janssen Biotech Inc, Kite, A Gilead Company, Lilly, Merck, Pfizer Inc, Regeneron Pharmaceuticals Inc,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Blood Cancer United Scholar in Clinical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2067691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62732"/>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056784">
                  <a:extLst>
                    <a:ext uri="{9D8B030D-6E8A-4147-A177-3AD203B41FA5}">
                      <a16:colId xmlns:a16="http://schemas.microsoft.com/office/drawing/2014/main" val="2117869244"/>
                    </a:ext>
                  </a:extLst>
                </a:gridCol>
              </a:tblGrid>
              <a:tr h="68237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Kite, A Gilead Company,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Genmab US Inc,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bl>
          </a:graphicData>
        </a:graphic>
      </p:graphicFrame>
    </p:spTree>
    <p:custDataLst>
      <p:tags r:id="rId1"/>
    </p:custDataLst>
    <p:extLst>
      <p:ext uri="{BB962C8B-B14F-4D97-AF65-F5344CB8AC3E}">
        <p14:creationId xmlns:p14="http://schemas.microsoft.com/office/powerpoint/2010/main" val="1088570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42633807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1106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3041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1771638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Jeremy S Abramson,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4" name="Text Box 7">
            <a:extLst>
              <a:ext uri="{FF2B5EF4-FFF2-40B4-BE49-F238E27FC236}">
                <a16:creationId xmlns:a16="http://schemas.microsoft.com/office/drawing/2014/main" id="{58B3E337-71FE-57E2-49A8-865F4E915622}"/>
              </a:ext>
            </a:extLst>
          </p:cNvPr>
          <p:cNvSpPr txBox="1">
            <a:spLocks noChangeArrowheads="1"/>
          </p:cNvSpPr>
          <p:nvPr/>
        </p:nvSpPr>
        <p:spPr bwMode="auto">
          <a:xfrm>
            <a:off x="2054481" y="4077072"/>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Loretta J </a:t>
            </a:r>
            <a:r>
              <a:rPr kumimoji="0" lang="en-US" sz="1600" b="1" i="0" u="none" strike="noStrike" kern="1200" cap="none" spc="0" normalizeH="0" baseline="0" noProof="0" dirty="0" err="1">
                <a:ln>
                  <a:noFill/>
                </a:ln>
                <a:solidFill>
                  <a:srgbClr val="000000"/>
                </a:solidFill>
                <a:effectLst/>
                <a:uLnTx/>
                <a:uFillTx/>
                <a:latin typeface="Calibri"/>
                <a:ea typeface="MS PGothic" charset="0"/>
              </a:rPr>
              <a:t>Nastoupil</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Southwest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CommonSpirit</a:t>
            </a:r>
            <a:r>
              <a:rPr kumimoji="0" lang="en-US" sz="1600" b="0" i="0" u="none" strike="noStrike" kern="1200" cap="none" spc="0" normalizeH="0" baseline="0" noProof="0" dirty="0">
                <a:ln>
                  <a:noFill/>
                </a:ln>
                <a:solidFill>
                  <a:srgbClr val="000000"/>
                </a:solidFill>
                <a:effectLst/>
                <a:uLnTx/>
                <a:uFillTx/>
                <a:latin typeface="Calibri"/>
                <a:ea typeface="MS PGothic" charset="0"/>
              </a:rPr>
              <a:t> Mercy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Durango, Colorado</a:t>
            </a:r>
          </a:p>
        </p:txBody>
      </p:sp>
      <p:pic>
        <p:nvPicPr>
          <p:cNvPr id="6" name="Picture 5">
            <a:extLst>
              <a:ext uri="{FF2B5EF4-FFF2-40B4-BE49-F238E27FC236}">
                <a16:creationId xmlns:a16="http://schemas.microsoft.com/office/drawing/2014/main" id="{7693E160-8A22-5E27-5B44-120167FD7B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77072"/>
            <a:ext cx="1371600" cy="1371600"/>
          </a:xfrm>
          <a:prstGeom prst="rect">
            <a:avLst/>
          </a:prstGeom>
        </p:spPr>
      </p:pic>
    </p:spTree>
    <p:extLst>
      <p:ext uri="{BB962C8B-B14F-4D97-AF65-F5344CB8AC3E}">
        <p14:creationId xmlns:p14="http://schemas.microsoft.com/office/powerpoint/2010/main" val="227669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a:t>
            </a:r>
            <a:r>
              <a:rPr lang="en-US" sz="3400"/>
              <a:t>: Clinical Investigators </a:t>
            </a:r>
            <a:r>
              <a:rPr lang="en-US" sz="3400" dirty="0"/>
              <a:t>Review Actual </a:t>
            </a:r>
            <a:r>
              <a:rPr lang="en-US" sz="3400"/>
              <a:t>Cases </a:t>
            </a:r>
            <a:br>
              <a:rPr lang="en-US" sz="3400"/>
            </a:br>
            <a:r>
              <a:rPr lang="en-US" sz="3400"/>
              <a:t>of Patients </a:t>
            </a:r>
            <a:r>
              <a:rPr lang="en-US" sz="3400" dirty="0"/>
              <a:t>with Advanced Gastroesophageal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37128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Tuesday, November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3950209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a:t>Preventing and Managing Toxicities Associated </a:t>
            </a:r>
            <a:br>
              <a:rPr lang="en-US" sz="3400"/>
            </a:br>
            <a:r>
              <a:rPr lang="en-US" sz="3400"/>
              <a:t>with Antibody-Drug Conjugates in the </a:t>
            </a:r>
            <a:br>
              <a:rPr lang="en-US" sz="3400"/>
            </a:br>
            <a:r>
              <a:rPr lang="en-US" sz="3400"/>
              <a:t>Management of Metastatic Breast Cancer</a:t>
            </a:r>
            <a:endParaRPr lang="en-US" sz="3400" dirty="0"/>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53029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 </a:t>
            </a:r>
            <a:br>
              <a:rPr lang="en-US" sz="3400" dirty="0"/>
            </a:br>
            <a:r>
              <a:rPr lang="en-US" sz="3400" dirty="0"/>
              <a:t>Urothelial Bladder Cancer and Prostate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20,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Tree>
    <p:custDataLst>
      <p:tags r:id="rId1"/>
    </p:custDataLst>
    <p:extLst>
      <p:ext uri="{BB962C8B-B14F-4D97-AF65-F5344CB8AC3E}">
        <p14:creationId xmlns:p14="http://schemas.microsoft.com/office/powerpoint/2010/main" val="108942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3852979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3039877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388065"/>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213772"/>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476072"/>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November 2025 to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6019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34963" y="2990607"/>
            <a:ext cx="5943600" cy="1590520"/>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600056" y="2990607"/>
            <a:ext cx="5433824" cy="1590521"/>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4126663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643566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a:t>
            </a:r>
            <a:br>
              <a:rPr lang="en-US" sz="3600" i="1"/>
            </a:br>
            <a:r>
              <a:rPr lang="en-US" sz="3600" i="1"/>
              <a:t>credit </a:t>
            </a:r>
            <a:r>
              <a:rPr lang="en-US" sz="3600" i="1" dirty="0"/>
              <a:t>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37595224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3761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EB0D8-5242-3237-47B7-B6FDE5D3413B}"/>
              </a:ext>
            </a:extLst>
          </p:cNvPr>
          <p:cNvSpPr/>
          <p:nvPr/>
        </p:nvSpPr>
        <p:spPr bwMode="auto">
          <a:xfrm>
            <a:off x="695400" y="306737"/>
            <a:ext cx="10513168" cy="590465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5" name="Picture 4" descr="A person sitting at a desk with a computer&#10;&#10;AI-generated content may be incorrect.">
            <a:extLst>
              <a:ext uri="{FF2B5EF4-FFF2-40B4-BE49-F238E27FC236}">
                <a16:creationId xmlns:a16="http://schemas.microsoft.com/office/drawing/2014/main" id="{AE8BF085-3189-72C3-C7D5-89421990A5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95400" y="646606"/>
            <a:ext cx="10513168" cy="5564787"/>
          </a:xfrm>
          <a:prstGeom prst="rect">
            <a:avLst/>
          </a:prstGeom>
        </p:spPr>
      </p:pic>
    </p:spTree>
    <p:extLst>
      <p:ext uri="{BB962C8B-B14F-4D97-AF65-F5344CB8AC3E}">
        <p14:creationId xmlns:p14="http://schemas.microsoft.com/office/powerpoint/2010/main" val="44080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Survey Participants</a:t>
            </a:r>
          </a:p>
        </p:txBody>
      </p:sp>
      <p:sp>
        <p:nvSpPr>
          <p:cNvPr id="7" name="Text Box 7">
            <a:extLst>
              <a:ext uri="{FF2B5EF4-FFF2-40B4-BE49-F238E27FC236}">
                <a16:creationId xmlns:a16="http://schemas.microsoft.com/office/drawing/2014/main" id="{98A6ADBA-CF60-4AA3-B654-1F33168CB3ED}"/>
              </a:ext>
            </a:extLst>
          </p:cNvPr>
          <p:cNvSpPr txBox="1">
            <a:spLocks noChangeArrowheads="1"/>
          </p:cNvSpPr>
          <p:nvPr/>
        </p:nvSpPr>
        <p:spPr bwMode="auto">
          <a:xfrm>
            <a:off x="7573201" y="4230217"/>
            <a:ext cx="452643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Jason Westin, MD, 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Lymphoma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Section Chief,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C612B87A-ED83-3C00-89A6-C0EB10C9DA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2971" y="4230217"/>
            <a:ext cx="1371600" cy="1371600"/>
          </a:xfrm>
          <a:prstGeom prst="rect">
            <a:avLst/>
          </a:prstGeom>
        </p:spPr>
      </p:pic>
      <p:sp>
        <p:nvSpPr>
          <p:cNvPr id="9" name="Text Box 7">
            <a:extLst>
              <a:ext uri="{FF2B5EF4-FFF2-40B4-BE49-F238E27FC236}">
                <a16:creationId xmlns:a16="http://schemas.microsoft.com/office/drawing/2014/main" id="{BC3E81CE-8BE0-BB07-9575-8D966DDF4F2C}"/>
              </a:ext>
            </a:extLst>
          </p:cNvPr>
          <p:cNvSpPr txBox="1">
            <a:spLocks noChangeArrowheads="1"/>
          </p:cNvSpPr>
          <p:nvPr/>
        </p:nvSpPr>
        <p:spPr bwMode="auto">
          <a:xfrm>
            <a:off x="7548858" y="1488922"/>
            <a:ext cx="429183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Tycel</a:t>
            </a:r>
            <a:r>
              <a:rPr kumimoji="0" lang="en-US" sz="1600" b="1" i="0" u="none" strike="noStrike" kern="1200" cap="none" spc="0" normalizeH="0" baseline="0" noProof="0" dirty="0">
                <a:ln>
                  <a:noFill/>
                </a:ln>
                <a:solidFill>
                  <a:srgbClr val="000000"/>
                </a:solidFill>
                <a:effectLst/>
                <a:uLnTx/>
                <a:uFillTx/>
                <a:latin typeface="Calibri"/>
                <a:ea typeface="MS PGothic" charset="0"/>
              </a:rPr>
              <a:t> Phillips, MD,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Division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 </a:t>
            </a:r>
          </a:p>
        </p:txBody>
      </p:sp>
      <p:pic>
        <p:nvPicPr>
          <p:cNvPr id="10" name="Picture 9">
            <a:extLst>
              <a:ext uri="{FF2B5EF4-FFF2-40B4-BE49-F238E27FC236}">
                <a16:creationId xmlns:a16="http://schemas.microsoft.com/office/drawing/2014/main" id="{EA10E089-4B67-8C0F-A1A4-2627B4D3DA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7770" y="1488922"/>
            <a:ext cx="1371600" cy="1371600"/>
          </a:xfrm>
          <a:prstGeom prst="rect">
            <a:avLst/>
          </a:prstGeom>
        </p:spPr>
      </p:pic>
      <p:sp>
        <p:nvSpPr>
          <p:cNvPr id="13" name="Text Box 7">
            <a:extLst>
              <a:ext uri="{FF2B5EF4-FFF2-40B4-BE49-F238E27FC236}">
                <a16:creationId xmlns:a16="http://schemas.microsoft.com/office/drawing/2014/main" id="{C49B1928-6835-4734-0B6E-4CB18D026E2B}"/>
              </a:ext>
            </a:extLst>
          </p:cNvPr>
          <p:cNvSpPr txBox="1">
            <a:spLocks noChangeArrowheads="1"/>
          </p:cNvSpPr>
          <p:nvPr/>
        </p:nvSpPr>
        <p:spPr bwMode="auto">
          <a:xfrm>
            <a:off x="1766448" y="1484784"/>
            <a:ext cx="468959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Manali Kamdar, MD, MBBS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of Lymphoma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Morton and Sandra Saffer Endowed Chair in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Hematologic Malignancies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Colorado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Aurora, Colorado</a:t>
            </a:r>
          </a:p>
        </p:txBody>
      </p:sp>
      <p:pic>
        <p:nvPicPr>
          <p:cNvPr id="14" name="Picture 13">
            <a:extLst>
              <a:ext uri="{FF2B5EF4-FFF2-40B4-BE49-F238E27FC236}">
                <a16:creationId xmlns:a16="http://schemas.microsoft.com/office/drawing/2014/main" id="{AE7BD804-AF14-84FA-DECA-890C0C2B3CA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5360" y="1484784"/>
            <a:ext cx="1371600" cy="1371600"/>
          </a:xfrm>
          <a:prstGeom prst="rect">
            <a:avLst/>
          </a:prstGeom>
        </p:spPr>
      </p:pic>
      <p:sp>
        <p:nvSpPr>
          <p:cNvPr id="15" name="Text Box 7">
            <a:extLst>
              <a:ext uri="{FF2B5EF4-FFF2-40B4-BE49-F238E27FC236}">
                <a16:creationId xmlns:a16="http://schemas.microsoft.com/office/drawing/2014/main" id="{94A9ED57-1B4C-BD44-4E14-9924E7F19B5B}"/>
              </a:ext>
            </a:extLst>
          </p:cNvPr>
          <p:cNvSpPr txBox="1">
            <a:spLocks noChangeArrowheads="1"/>
          </p:cNvSpPr>
          <p:nvPr/>
        </p:nvSpPr>
        <p:spPr bwMode="auto">
          <a:xfrm>
            <a:off x="1766448" y="4230217"/>
            <a:ext cx="40415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Lunning, DO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Gene and Cellular Therapy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Vice Chair of Research, 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Vice Chancellor for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Fred and Pamela Buffett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Nebraska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Omaha, Nebraska</a:t>
            </a:r>
          </a:p>
        </p:txBody>
      </p:sp>
      <p:pic>
        <p:nvPicPr>
          <p:cNvPr id="16" name="Picture 15">
            <a:extLst>
              <a:ext uri="{FF2B5EF4-FFF2-40B4-BE49-F238E27FC236}">
                <a16:creationId xmlns:a16="http://schemas.microsoft.com/office/drawing/2014/main" id="{7B862E84-3D73-7682-12DD-C317D85B49F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5360" y="4230217"/>
            <a:ext cx="1371600" cy="1371600"/>
          </a:xfrm>
          <a:prstGeom prst="rect">
            <a:avLst/>
          </a:prstGeom>
        </p:spPr>
      </p:pic>
    </p:spTree>
    <p:extLst>
      <p:ext uri="{BB962C8B-B14F-4D97-AF65-F5344CB8AC3E}">
        <p14:creationId xmlns:p14="http://schemas.microsoft.com/office/powerpoint/2010/main" val="3484484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Jeremy S Abramson,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4" name="Text Box 7">
            <a:extLst>
              <a:ext uri="{FF2B5EF4-FFF2-40B4-BE49-F238E27FC236}">
                <a16:creationId xmlns:a16="http://schemas.microsoft.com/office/drawing/2014/main" id="{58B3E337-71FE-57E2-49A8-865F4E915622}"/>
              </a:ext>
            </a:extLst>
          </p:cNvPr>
          <p:cNvSpPr txBox="1">
            <a:spLocks noChangeArrowheads="1"/>
          </p:cNvSpPr>
          <p:nvPr/>
        </p:nvSpPr>
        <p:spPr bwMode="auto">
          <a:xfrm>
            <a:off x="2054481" y="4077072"/>
            <a:ext cx="389750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Loretta J </a:t>
            </a:r>
            <a:r>
              <a:rPr kumimoji="0" lang="en-US" sz="1600" b="1" i="0" u="none" strike="noStrike" kern="1200" cap="none" spc="0" normalizeH="0" baseline="0" noProof="0" dirty="0" err="1">
                <a:ln>
                  <a:noFill/>
                </a:ln>
                <a:solidFill>
                  <a:srgbClr val="000000"/>
                </a:solidFill>
                <a:effectLst/>
                <a:uLnTx/>
                <a:uFillTx/>
                <a:latin typeface="Calibri"/>
                <a:ea typeface="MS PGothic" charset="0"/>
              </a:rPr>
              <a:t>Nastoupil</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Southwest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CommonSpirit</a:t>
            </a:r>
            <a:r>
              <a:rPr kumimoji="0" lang="en-US" sz="1600" b="0" i="0" u="none" strike="noStrike" kern="1200" cap="none" spc="0" normalizeH="0" baseline="0" noProof="0" dirty="0">
                <a:ln>
                  <a:noFill/>
                </a:ln>
                <a:solidFill>
                  <a:srgbClr val="000000"/>
                </a:solidFill>
                <a:effectLst/>
                <a:uLnTx/>
                <a:uFillTx/>
                <a:latin typeface="Calibri"/>
                <a:ea typeface="MS PGothic" charset="0"/>
              </a:rPr>
              <a:t> Mercy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Durango, Colorado</a:t>
            </a:r>
          </a:p>
        </p:txBody>
      </p:sp>
      <p:pic>
        <p:nvPicPr>
          <p:cNvPr id="6" name="Picture 5">
            <a:extLst>
              <a:ext uri="{FF2B5EF4-FFF2-40B4-BE49-F238E27FC236}">
                <a16:creationId xmlns:a16="http://schemas.microsoft.com/office/drawing/2014/main" id="{7693E160-8A22-5E27-5B44-120167FD7B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77072"/>
            <a:ext cx="1371600" cy="1371600"/>
          </a:xfrm>
          <a:prstGeom prst="rect">
            <a:avLst/>
          </a:prstGeom>
        </p:spPr>
      </p:pic>
    </p:spTree>
    <p:extLst>
      <p:ext uri="{BB962C8B-B14F-4D97-AF65-F5344CB8AC3E}">
        <p14:creationId xmlns:p14="http://schemas.microsoft.com/office/powerpoint/2010/main" val="2178185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Survey Participants</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7573201" y="4230217"/>
            <a:ext cx="452643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Jason Westin, MD, MS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Lymphoma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Section Chief, Aggressive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2971" y="4230217"/>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7548858" y="1488922"/>
            <a:ext cx="429183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Tycel</a:t>
            </a:r>
            <a:r>
              <a:rPr kumimoji="0" lang="en-US" sz="1600" b="1" i="0" u="none" strike="noStrike" kern="1200" cap="none" spc="0" normalizeH="0" baseline="0" noProof="0" dirty="0">
                <a:ln>
                  <a:noFill/>
                </a:ln>
                <a:solidFill>
                  <a:srgbClr val="000000"/>
                </a:solidFill>
                <a:effectLst/>
                <a:uLnTx/>
                <a:uFillTx/>
                <a:latin typeface="Calibri"/>
                <a:ea typeface="MS PGothic" charset="0"/>
              </a:rPr>
              <a:t> Phillips, MD,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Division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 </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7770" y="1488922"/>
            <a:ext cx="1371600" cy="1371600"/>
          </a:xfrm>
          <a:prstGeom prst="rect">
            <a:avLst/>
          </a:prstGeom>
        </p:spPr>
      </p:pic>
      <p:sp>
        <p:nvSpPr>
          <p:cNvPr id="4" name="Text Box 7">
            <a:extLst>
              <a:ext uri="{FF2B5EF4-FFF2-40B4-BE49-F238E27FC236}">
                <a16:creationId xmlns:a16="http://schemas.microsoft.com/office/drawing/2014/main" id="{E4BF41D8-CAB5-E4C7-2ACB-7F741269722F}"/>
              </a:ext>
            </a:extLst>
          </p:cNvPr>
          <p:cNvSpPr txBox="1">
            <a:spLocks noChangeArrowheads="1"/>
          </p:cNvSpPr>
          <p:nvPr/>
        </p:nvSpPr>
        <p:spPr bwMode="auto">
          <a:xfrm>
            <a:off x="1766448" y="1484784"/>
            <a:ext cx="468959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Manali Kamdar, MD, MBBS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of Lymphoma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Morton and Sandra Saffer Endowed Chair in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 Hematologic Malignancies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Colorado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Aurora, Colorado</a:t>
            </a:r>
          </a:p>
        </p:txBody>
      </p:sp>
      <p:pic>
        <p:nvPicPr>
          <p:cNvPr id="6" name="Picture 5">
            <a:extLst>
              <a:ext uri="{FF2B5EF4-FFF2-40B4-BE49-F238E27FC236}">
                <a16:creationId xmlns:a16="http://schemas.microsoft.com/office/drawing/2014/main" id="{2311FB1E-DFF7-C45C-8816-B1FE56A845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5360" y="1484784"/>
            <a:ext cx="1371600" cy="1371600"/>
          </a:xfrm>
          <a:prstGeom prst="rect">
            <a:avLst/>
          </a:prstGeom>
        </p:spPr>
      </p:pic>
      <p:sp>
        <p:nvSpPr>
          <p:cNvPr id="8" name="Text Box 7">
            <a:extLst>
              <a:ext uri="{FF2B5EF4-FFF2-40B4-BE49-F238E27FC236}">
                <a16:creationId xmlns:a16="http://schemas.microsoft.com/office/drawing/2014/main" id="{55C145F1-797B-5019-0056-5A98DA917866}"/>
              </a:ext>
            </a:extLst>
          </p:cNvPr>
          <p:cNvSpPr txBox="1">
            <a:spLocks noChangeArrowheads="1"/>
          </p:cNvSpPr>
          <p:nvPr/>
        </p:nvSpPr>
        <p:spPr bwMode="auto">
          <a:xfrm>
            <a:off x="1766448" y="4230217"/>
            <a:ext cx="40415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Associate Vice Chair of Research, Department of Medicine</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9" name="Picture 8">
            <a:extLst>
              <a:ext uri="{FF2B5EF4-FFF2-40B4-BE49-F238E27FC236}">
                <a16:creationId xmlns:a16="http://schemas.microsoft.com/office/drawing/2014/main" id="{E49AA31A-0945-8AA6-03A8-C241B0CBA2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5360" y="4230217"/>
            <a:ext cx="1371600" cy="1371600"/>
          </a:xfrm>
          <a:prstGeom prst="rect">
            <a:avLst/>
          </a:prstGeom>
        </p:spPr>
      </p:pic>
    </p:spTree>
    <p:extLst>
      <p:ext uri="{BB962C8B-B14F-4D97-AF65-F5344CB8AC3E}">
        <p14:creationId xmlns:p14="http://schemas.microsoft.com/office/powerpoint/2010/main" val="2309292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073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a:t>
            </a:r>
            <a:r>
              <a:rPr lang="en-US" sz="3200" dirty="0">
                <a:solidFill>
                  <a:srgbClr val="002060"/>
                </a:solidFill>
                <a:latin typeface="Calibri" panose="020F0502020204030204" pitchFamily="34" charset="0"/>
                <a:cs typeface="Calibri" panose="020F0502020204030204" pitchFamily="34" charset="0"/>
              </a:rPr>
              <a:t>30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75633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Clinical Investigators Review Actual Cases </a:t>
            </a:r>
            <a:br>
              <a:rPr lang="en-US" sz="3400" dirty="0"/>
            </a:br>
            <a:r>
              <a:rPr lang="en-US" sz="3400" dirty="0"/>
              <a:t>of Patients with Advanced Gastroesophageal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37128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Tuesday, November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22163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a:t>Preventing and Managing Toxicities Associated </a:t>
            </a:r>
            <a:br>
              <a:rPr lang="en-US" sz="3400"/>
            </a:br>
            <a:r>
              <a:rPr lang="en-US" sz="3400"/>
              <a:t>with Antibody-Drug Conjugates in the </a:t>
            </a:r>
            <a:br>
              <a:rPr lang="en-US" sz="3400"/>
            </a:br>
            <a:r>
              <a:rPr lang="en-US" sz="3400"/>
              <a:t>Management of Metastatic Breast Cancer</a:t>
            </a:r>
            <a:endParaRPr lang="en-US" sz="3400" dirty="0"/>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ESMO Congress 2025 — </a:t>
            </a:r>
            <a:br>
              <a:rPr lang="en-US" sz="3400" dirty="0"/>
            </a:br>
            <a:r>
              <a:rPr lang="en-US" sz="3400" dirty="0"/>
              <a:t>Urothelial Bladder Cancer and Prostate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20,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Rana R McKay, MD</a:t>
            </a:r>
          </a:p>
        </p:txBody>
      </p:sp>
    </p:spTree>
    <p:custDataLst>
      <p:tags r:id="rId1"/>
    </p:custDataLst>
    <p:extLst>
      <p:ext uri="{BB962C8B-B14F-4D97-AF65-F5344CB8AC3E}">
        <p14:creationId xmlns:p14="http://schemas.microsoft.com/office/powerpoint/2010/main" val="3989044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200" kern="0" dirty="0">
                <a:solidFill>
                  <a:srgbClr val="0331FF"/>
                </a:solidFill>
              </a:rPr>
              <a:t>Myelofibrosis and </a:t>
            </a:r>
            <a:br>
              <a:rPr lang="en-US" sz="3200" kern="0" dirty="0">
                <a:solidFill>
                  <a:srgbClr val="0331FF"/>
                </a:solidFill>
              </a:rPr>
            </a:br>
            <a:r>
              <a:rPr lang="en-US" sz="3200" kern="0" dirty="0">
                <a:solidFill>
                  <a:srgbClr val="0331FF"/>
                </a:solidFill>
              </a:rPr>
              <a:t>Systemic </a:t>
            </a:r>
            <a:r>
              <a:rPr lang="en-US" sz="3200" kern="0" dirty="0" err="1">
                <a:solidFill>
                  <a:srgbClr val="0331FF"/>
                </a:solidFill>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Bristol Myers Squibb and Novartis.</a:t>
            </a:r>
          </a:p>
        </p:txBody>
      </p:sp>
    </p:spTree>
    <p:extLst>
      <p:ext uri="{BB962C8B-B14F-4D97-AF65-F5344CB8AC3E}">
        <p14:creationId xmlns:p14="http://schemas.microsoft.com/office/powerpoint/2010/main" val="20501510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388065"/>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213772"/>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a:defRPr/>
            </a:pPr>
            <a:r>
              <a:rPr lang="en-US" altLang="x-none" sz="3200" dirty="0">
                <a:solidFill>
                  <a:srgbClr val="0432FF"/>
                </a:solidFill>
                <a:latin typeface="Calibri" panose="020F0502020204030204" pitchFamily="34" charset="0"/>
                <a:cs typeface="Calibri" panose="020F0502020204030204" pitchFamily="34" charset="0"/>
              </a:rPr>
              <a:t>Two Series</a:t>
            </a:r>
            <a:endPar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476072"/>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November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2025 to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6019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34963" y="2990607"/>
            <a:ext cx="5943600" cy="1590520"/>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Optimizing Treatment for Patients with Relapsed/Refractory Chronic Lymphocytic Leukemia</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600056" y="2990607"/>
            <a:ext cx="5433824" cy="1590521"/>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240"/>
              </a:lnSpc>
              <a:defRPr/>
            </a:pPr>
            <a:r>
              <a:rPr lang="en-US" sz="3100" dirty="0">
                <a:solidFill>
                  <a:srgbClr val="002060"/>
                </a:solidFill>
                <a:latin typeface="Calibri" panose="020F0502020204030204" pitchFamily="34" charset="0"/>
                <a:cs typeface="Calibri" panose="020F0502020204030204" pitchFamily="34" charset="0"/>
              </a:rPr>
              <a:t>Optimizing the Use of Novel Therapies for Patients with Diffuse Large B-Cell Lymphoma</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45915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DEFD-8524-F1C3-291B-A7962DD69A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4CB864-DC06-1860-F6F8-81ABA92BA465}"/>
              </a:ext>
            </a:extLst>
          </p:cNvPr>
          <p:cNvSpPr>
            <a:spLocks noGrp="1"/>
          </p:cNvSpPr>
          <p:nvPr>
            <p:ph type="title"/>
          </p:nvPr>
        </p:nvSpPr>
        <p:spPr>
          <a:xfrm>
            <a:off x="527050" y="19108"/>
            <a:ext cx="10744203" cy="1143000"/>
          </a:xfrm>
        </p:spPr>
        <p:txBody>
          <a:bodyPr/>
          <a:lstStyle/>
          <a:p>
            <a:pPr algn="l"/>
            <a:r>
              <a:rPr lang="en-US" sz="3200" dirty="0"/>
              <a:t>RTP Content Distribution Platform</a:t>
            </a:r>
            <a:br>
              <a:rPr lang="en-US" sz="3200" dirty="0"/>
            </a:br>
            <a:r>
              <a:rPr lang="en-US" sz="3200" dirty="0"/>
              <a:t>9-28-24 to 9-28-25</a:t>
            </a:r>
          </a:p>
        </p:txBody>
      </p:sp>
      <p:sp>
        <p:nvSpPr>
          <p:cNvPr id="7" name="Rounded Rectangle 6">
            <a:extLst>
              <a:ext uri="{FF2B5EF4-FFF2-40B4-BE49-F238E27FC236}">
                <a16:creationId xmlns:a16="http://schemas.microsoft.com/office/drawing/2014/main" id="{5F257237-B0B5-DF88-15C3-453BEF6AF35E}"/>
              </a:ext>
            </a:extLst>
          </p:cNvPr>
          <p:cNvSpPr/>
          <p:nvPr/>
        </p:nvSpPr>
        <p:spPr bwMode="auto">
          <a:xfrm>
            <a:off x="8165980" y="192559"/>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TextBox 7">
            <a:extLst>
              <a:ext uri="{FF2B5EF4-FFF2-40B4-BE49-F238E27FC236}">
                <a16:creationId xmlns:a16="http://schemas.microsoft.com/office/drawing/2014/main" id="{BE82A004-79BF-4F0F-0557-01FCEBE39C88}"/>
              </a:ext>
            </a:extLst>
          </p:cNvPr>
          <p:cNvSpPr txBox="1"/>
          <p:nvPr/>
        </p:nvSpPr>
        <p:spPr>
          <a:xfrm>
            <a:off x="8165980" y="192559"/>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Podcast</a:t>
            </a:r>
          </a:p>
        </p:txBody>
      </p:sp>
      <p:sp>
        <p:nvSpPr>
          <p:cNvPr id="9" name="Rounded Rectangle 8">
            <a:extLst>
              <a:ext uri="{FF2B5EF4-FFF2-40B4-BE49-F238E27FC236}">
                <a16:creationId xmlns:a16="http://schemas.microsoft.com/office/drawing/2014/main" id="{1863490E-640C-3F4F-BFC5-44A67CEF2579}"/>
              </a:ext>
            </a:extLst>
          </p:cNvPr>
          <p:cNvSpPr/>
          <p:nvPr/>
        </p:nvSpPr>
        <p:spPr bwMode="auto">
          <a:xfrm>
            <a:off x="8165980" y="1021820"/>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0" name="TextBox 9">
            <a:extLst>
              <a:ext uri="{FF2B5EF4-FFF2-40B4-BE49-F238E27FC236}">
                <a16:creationId xmlns:a16="http://schemas.microsoft.com/office/drawing/2014/main" id="{BE9A0017-DFC4-C272-BF40-EE8C81F74C7B}"/>
              </a:ext>
            </a:extLst>
          </p:cNvPr>
          <p:cNvSpPr txBox="1"/>
          <p:nvPr/>
        </p:nvSpPr>
        <p:spPr>
          <a:xfrm>
            <a:off x="8165980" y="1021820"/>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 </a:t>
            </a:r>
            <a:b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(YouTube, Spotify)</a:t>
            </a:r>
          </a:p>
        </p:txBody>
      </p:sp>
      <p:sp>
        <p:nvSpPr>
          <p:cNvPr id="11" name="Rounded Rectangle 10">
            <a:extLst>
              <a:ext uri="{FF2B5EF4-FFF2-40B4-BE49-F238E27FC236}">
                <a16:creationId xmlns:a16="http://schemas.microsoft.com/office/drawing/2014/main" id="{5777A8B2-307A-982A-2B4C-1D645723CF6D}"/>
              </a:ext>
            </a:extLst>
          </p:cNvPr>
          <p:cNvSpPr/>
          <p:nvPr/>
        </p:nvSpPr>
        <p:spPr bwMode="auto">
          <a:xfrm>
            <a:off x="8165980" y="1851081"/>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2" name="TextBox 11">
            <a:extLst>
              <a:ext uri="{FF2B5EF4-FFF2-40B4-BE49-F238E27FC236}">
                <a16:creationId xmlns:a16="http://schemas.microsoft.com/office/drawing/2014/main" id="{FEB9161D-BA06-2F98-A6C8-961ACD571374}"/>
              </a:ext>
            </a:extLst>
          </p:cNvPr>
          <p:cNvSpPr txBox="1"/>
          <p:nvPr/>
        </p:nvSpPr>
        <p:spPr>
          <a:xfrm>
            <a:off x="8165980" y="1851081"/>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Email</a:t>
            </a:r>
          </a:p>
        </p:txBody>
      </p:sp>
      <p:sp>
        <p:nvSpPr>
          <p:cNvPr id="13" name="Rounded Rectangle 12">
            <a:extLst>
              <a:ext uri="{FF2B5EF4-FFF2-40B4-BE49-F238E27FC236}">
                <a16:creationId xmlns:a16="http://schemas.microsoft.com/office/drawing/2014/main" id="{3B90B564-0C86-6196-AEE2-EF1BEE56852A}"/>
              </a:ext>
            </a:extLst>
          </p:cNvPr>
          <p:cNvSpPr/>
          <p:nvPr/>
        </p:nvSpPr>
        <p:spPr bwMode="auto">
          <a:xfrm>
            <a:off x="8165980" y="2680342"/>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4" name="TextBox 13">
            <a:extLst>
              <a:ext uri="{FF2B5EF4-FFF2-40B4-BE49-F238E27FC236}">
                <a16:creationId xmlns:a16="http://schemas.microsoft.com/office/drawing/2014/main" id="{10BF6DDA-8C16-8A51-7D61-B216F03C343A}"/>
              </a:ext>
            </a:extLst>
          </p:cNvPr>
          <p:cNvSpPr txBox="1"/>
          <p:nvPr/>
        </p:nvSpPr>
        <p:spPr>
          <a:xfrm>
            <a:off x="8165980" y="2680342"/>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15" name="Rounded Rectangle 14">
            <a:extLst>
              <a:ext uri="{FF2B5EF4-FFF2-40B4-BE49-F238E27FC236}">
                <a16:creationId xmlns:a16="http://schemas.microsoft.com/office/drawing/2014/main" id="{DE607CBB-72B9-6460-47B5-E9C2D50F18CD}"/>
              </a:ext>
            </a:extLst>
          </p:cNvPr>
          <p:cNvSpPr/>
          <p:nvPr/>
        </p:nvSpPr>
        <p:spPr bwMode="auto">
          <a:xfrm>
            <a:off x="8165980" y="3509603"/>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6" name="TextBox 15">
            <a:extLst>
              <a:ext uri="{FF2B5EF4-FFF2-40B4-BE49-F238E27FC236}">
                <a16:creationId xmlns:a16="http://schemas.microsoft.com/office/drawing/2014/main" id="{6A1C98E4-E6B2-877C-5AD7-15BBC81D1BA7}"/>
              </a:ext>
            </a:extLst>
          </p:cNvPr>
          <p:cNvSpPr txBox="1"/>
          <p:nvPr/>
        </p:nvSpPr>
        <p:spPr>
          <a:xfrm>
            <a:off x="8165980" y="3509603"/>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App</a:t>
            </a:r>
          </a:p>
        </p:txBody>
      </p:sp>
      <p:sp>
        <p:nvSpPr>
          <p:cNvPr id="17" name="Rounded Rectangle 16">
            <a:extLst>
              <a:ext uri="{FF2B5EF4-FFF2-40B4-BE49-F238E27FC236}">
                <a16:creationId xmlns:a16="http://schemas.microsoft.com/office/drawing/2014/main" id="{F784BAC0-366A-8673-F886-25E8BC200457}"/>
              </a:ext>
            </a:extLst>
          </p:cNvPr>
          <p:cNvSpPr/>
          <p:nvPr/>
        </p:nvSpPr>
        <p:spPr bwMode="auto">
          <a:xfrm>
            <a:off x="8165980" y="4338864"/>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8" name="TextBox 17">
            <a:extLst>
              <a:ext uri="{FF2B5EF4-FFF2-40B4-BE49-F238E27FC236}">
                <a16:creationId xmlns:a16="http://schemas.microsoft.com/office/drawing/2014/main" id="{0C25DEB5-EDFB-7DEA-978D-DEA6E86D2901}"/>
              </a:ext>
            </a:extLst>
          </p:cNvPr>
          <p:cNvSpPr txBox="1"/>
          <p:nvPr/>
        </p:nvSpPr>
        <p:spPr>
          <a:xfrm>
            <a:off x="8165980" y="4338864"/>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a:t>
            </a:r>
          </a:p>
        </p:txBody>
      </p:sp>
      <p:cxnSp>
        <p:nvCxnSpPr>
          <p:cNvPr id="21" name="Straight Arrow Connector 20">
            <a:extLst>
              <a:ext uri="{FF2B5EF4-FFF2-40B4-BE49-F238E27FC236}">
                <a16:creationId xmlns:a16="http://schemas.microsoft.com/office/drawing/2014/main" id="{B3C8D2E3-D563-9B48-8003-D52AC5083144}"/>
              </a:ext>
            </a:extLst>
          </p:cNvPr>
          <p:cNvCxnSpPr>
            <a:cxnSpLocks/>
          </p:cNvCxnSpPr>
          <p:nvPr/>
        </p:nvCxnSpPr>
        <p:spPr bwMode="auto">
          <a:xfrm flipV="1">
            <a:off x="5056174" y="1387580"/>
            <a:ext cx="2967063" cy="1866157"/>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3" name="Straight Arrow Connector 22">
            <a:extLst>
              <a:ext uri="{FF2B5EF4-FFF2-40B4-BE49-F238E27FC236}">
                <a16:creationId xmlns:a16="http://schemas.microsoft.com/office/drawing/2014/main" id="{8F0DD8BD-9ED9-2C9F-055E-1572245094E6}"/>
              </a:ext>
            </a:extLst>
          </p:cNvPr>
          <p:cNvCxnSpPr>
            <a:cxnSpLocks/>
          </p:cNvCxnSpPr>
          <p:nvPr/>
        </p:nvCxnSpPr>
        <p:spPr bwMode="auto">
          <a:xfrm>
            <a:off x="5056174" y="4019735"/>
            <a:ext cx="2967063" cy="149724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5" name="Straight Arrow Connector 24">
            <a:extLst>
              <a:ext uri="{FF2B5EF4-FFF2-40B4-BE49-F238E27FC236}">
                <a16:creationId xmlns:a16="http://schemas.microsoft.com/office/drawing/2014/main" id="{17B89FDD-FB0A-6507-1A42-C20E5170DFE3}"/>
              </a:ext>
            </a:extLst>
          </p:cNvPr>
          <p:cNvCxnSpPr>
            <a:cxnSpLocks/>
          </p:cNvCxnSpPr>
          <p:nvPr/>
        </p:nvCxnSpPr>
        <p:spPr bwMode="auto">
          <a:xfrm>
            <a:off x="5056174" y="3872281"/>
            <a:ext cx="2967063" cy="832343"/>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6" name="Straight Arrow Connector 25">
            <a:extLst>
              <a:ext uri="{FF2B5EF4-FFF2-40B4-BE49-F238E27FC236}">
                <a16:creationId xmlns:a16="http://schemas.microsoft.com/office/drawing/2014/main" id="{E963AD28-4D8E-ACD9-B45F-45E323506FCF}"/>
              </a:ext>
            </a:extLst>
          </p:cNvPr>
          <p:cNvCxnSpPr>
            <a:cxnSpLocks/>
          </p:cNvCxnSpPr>
          <p:nvPr/>
        </p:nvCxnSpPr>
        <p:spPr bwMode="auto">
          <a:xfrm flipV="1">
            <a:off x="5056174" y="2255899"/>
            <a:ext cx="2967063" cy="1138998"/>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7" name="Straight Arrow Connector 26">
            <a:extLst>
              <a:ext uri="{FF2B5EF4-FFF2-40B4-BE49-F238E27FC236}">
                <a16:creationId xmlns:a16="http://schemas.microsoft.com/office/drawing/2014/main" id="{A9A999A3-7BF9-6826-A4DD-15B0CD184A76}"/>
              </a:ext>
            </a:extLst>
          </p:cNvPr>
          <p:cNvCxnSpPr>
            <a:cxnSpLocks/>
          </p:cNvCxnSpPr>
          <p:nvPr/>
        </p:nvCxnSpPr>
        <p:spPr bwMode="auto">
          <a:xfrm flipV="1">
            <a:off x="5056174" y="3046102"/>
            <a:ext cx="2967063" cy="489955"/>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8F1D6EC7-4534-3D87-D93C-2D3A22BFDDCA}"/>
              </a:ext>
            </a:extLst>
          </p:cNvPr>
          <p:cNvCxnSpPr>
            <a:cxnSpLocks/>
          </p:cNvCxnSpPr>
          <p:nvPr/>
        </p:nvCxnSpPr>
        <p:spPr bwMode="auto">
          <a:xfrm>
            <a:off x="5056174" y="3683511"/>
            <a:ext cx="2967063" cy="20782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sp>
        <p:nvSpPr>
          <p:cNvPr id="2" name="Rounded Rectangle 1">
            <a:extLst>
              <a:ext uri="{FF2B5EF4-FFF2-40B4-BE49-F238E27FC236}">
                <a16:creationId xmlns:a16="http://schemas.microsoft.com/office/drawing/2014/main" id="{E0D4EDB0-B013-1D39-F5B8-FB10C286AE56}"/>
              </a:ext>
            </a:extLst>
          </p:cNvPr>
          <p:cNvSpPr/>
          <p:nvPr/>
        </p:nvSpPr>
        <p:spPr bwMode="auto">
          <a:xfrm>
            <a:off x="8165980" y="5151215"/>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CEE84499-29B9-F66E-3BF6-28F78FF72038}"/>
              </a:ext>
            </a:extLst>
          </p:cNvPr>
          <p:cNvSpPr txBox="1"/>
          <p:nvPr/>
        </p:nvSpPr>
        <p:spPr>
          <a:xfrm>
            <a:off x="8165980" y="5151215"/>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Text Messages</a:t>
            </a:r>
          </a:p>
        </p:txBody>
      </p:sp>
      <p:sp>
        <p:nvSpPr>
          <p:cNvPr id="19" name="Rounded Rectangle 18">
            <a:extLst>
              <a:ext uri="{FF2B5EF4-FFF2-40B4-BE49-F238E27FC236}">
                <a16:creationId xmlns:a16="http://schemas.microsoft.com/office/drawing/2014/main" id="{AB11B8BD-3050-2B9C-56E7-38A60EF76423}"/>
              </a:ext>
            </a:extLst>
          </p:cNvPr>
          <p:cNvSpPr/>
          <p:nvPr/>
        </p:nvSpPr>
        <p:spPr bwMode="auto">
          <a:xfrm>
            <a:off x="8165980" y="5997386"/>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20" name="TextBox 19">
            <a:extLst>
              <a:ext uri="{FF2B5EF4-FFF2-40B4-BE49-F238E27FC236}">
                <a16:creationId xmlns:a16="http://schemas.microsoft.com/office/drawing/2014/main" id="{6B4BDA54-1821-4C0D-270F-8002B168D7B8}"/>
              </a:ext>
            </a:extLst>
          </p:cNvPr>
          <p:cNvSpPr txBox="1"/>
          <p:nvPr/>
        </p:nvSpPr>
        <p:spPr>
          <a:xfrm>
            <a:off x="8165980" y="5997386"/>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cxnSp>
        <p:nvCxnSpPr>
          <p:cNvPr id="22" name="Straight Arrow Connector 21">
            <a:extLst>
              <a:ext uri="{FF2B5EF4-FFF2-40B4-BE49-F238E27FC236}">
                <a16:creationId xmlns:a16="http://schemas.microsoft.com/office/drawing/2014/main" id="{130F723A-CFA1-DB5C-DB67-D904B3324FAA}"/>
              </a:ext>
            </a:extLst>
          </p:cNvPr>
          <p:cNvCxnSpPr>
            <a:cxnSpLocks/>
          </p:cNvCxnSpPr>
          <p:nvPr/>
        </p:nvCxnSpPr>
        <p:spPr bwMode="auto">
          <a:xfrm flipV="1">
            <a:off x="5056174" y="590608"/>
            <a:ext cx="2967063" cy="243774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4" name="Straight Arrow Connector 23">
            <a:extLst>
              <a:ext uri="{FF2B5EF4-FFF2-40B4-BE49-F238E27FC236}">
                <a16:creationId xmlns:a16="http://schemas.microsoft.com/office/drawing/2014/main" id="{81CB83D4-A7CB-E5FF-FF73-15E99309BF78}"/>
              </a:ext>
            </a:extLst>
          </p:cNvPr>
          <p:cNvCxnSpPr>
            <a:cxnSpLocks/>
          </p:cNvCxnSpPr>
          <p:nvPr/>
        </p:nvCxnSpPr>
        <p:spPr bwMode="auto">
          <a:xfrm>
            <a:off x="5056174" y="4225797"/>
            <a:ext cx="2967063" cy="213734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graphicFrame>
        <p:nvGraphicFramePr>
          <p:cNvPr id="30" name="Table 7">
            <a:extLst>
              <a:ext uri="{FF2B5EF4-FFF2-40B4-BE49-F238E27FC236}">
                <a16:creationId xmlns:a16="http://schemas.microsoft.com/office/drawing/2014/main" id="{58E44303-6100-9723-1A28-5F84929E7B20}"/>
              </a:ext>
            </a:extLst>
          </p:cNvPr>
          <p:cNvGraphicFramePr>
            <a:graphicFrameLocks/>
          </p:cNvGraphicFramePr>
          <p:nvPr/>
        </p:nvGraphicFramePr>
        <p:xfrm>
          <a:off x="436937" y="1737831"/>
          <a:ext cx="4440043" cy="3519943"/>
        </p:xfrm>
        <a:graphic>
          <a:graphicData uri="http://schemas.openxmlformats.org/drawingml/2006/table">
            <a:tbl>
              <a:tblPr firstRow="1" bandRow="1">
                <a:tableStyleId>{21E4AEA4-8DFA-4A89-87EB-49C32662AFE0}</a:tableStyleId>
              </a:tblPr>
              <a:tblGrid>
                <a:gridCol w="2044965">
                  <a:extLst>
                    <a:ext uri="{9D8B030D-6E8A-4147-A177-3AD203B41FA5}">
                      <a16:colId xmlns:a16="http://schemas.microsoft.com/office/drawing/2014/main" val="2701083839"/>
                    </a:ext>
                  </a:extLst>
                </a:gridCol>
                <a:gridCol w="1109348">
                  <a:extLst>
                    <a:ext uri="{9D8B030D-6E8A-4147-A177-3AD203B41FA5}">
                      <a16:colId xmlns:a16="http://schemas.microsoft.com/office/drawing/2014/main" val="908599085"/>
                    </a:ext>
                  </a:extLst>
                </a:gridCol>
                <a:gridCol w="1285730">
                  <a:extLst>
                    <a:ext uri="{9D8B030D-6E8A-4147-A177-3AD203B41FA5}">
                      <a16:colId xmlns:a16="http://schemas.microsoft.com/office/drawing/2014/main" val="668150650"/>
                    </a:ext>
                  </a:extLst>
                </a:gridCol>
              </a:tblGrid>
              <a:tr h="502849">
                <a:tc>
                  <a:txBody>
                    <a:bodyPr/>
                    <a:lstStyle/>
                    <a:p>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dirty="0">
                          <a:solidFill>
                            <a:schemeClr val="bg1"/>
                          </a:solidFill>
                        </a:rPr>
                        <a:t>Year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a:solidFill>
                            <a:schemeClr val="bg1"/>
                          </a:solidFill>
                        </a:rPr>
                        <a:t>Month</a:t>
                      </a: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502849">
                <a:tc>
                  <a:txBody>
                    <a:bodyPr/>
                    <a:lstStyle/>
                    <a:p>
                      <a:r>
                        <a:rPr lang="en-US" sz="2400" dirty="0"/>
                        <a:t>Total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502849">
                <a:tc>
                  <a:txBody>
                    <a:bodyPr/>
                    <a:lstStyle/>
                    <a:p>
                      <a:r>
                        <a:rPr lang="en-US" sz="2400" dirty="0"/>
                        <a:t>Recordings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502849">
                <a:tc>
                  <a:txBody>
                    <a:bodyPr/>
                    <a:lstStyle/>
                    <a:p>
                      <a:r>
                        <a:rPr lang="en-US" sz="2400" dirty="0"/>
                        <a:t>Webinars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502849">
                <a:tc>
                  <a:txBody>
                    <a:bodyPr/>
                    <a:lstStyle/>
                    <a:p>
                      <a:r>
                        <a:rPr lang="en-US" sz="2400" dirty="0"/>
                        <a:t>Cases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819540"/>
                  </a:ext>
                </a:extLst>
              </a:tr>
              <a:tr h="502849">
                <a:tc>
                  <a:txBody>
                    <a:bodyPr/>
                    <a:lstStyle/>
                    <a:p>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68405085"/>
                  </a:ext>
                </a:extLst>
              </a:tr>
              <a:tr h="502849">
                <a:tc>
                  <a:txBody>
                    <a:bodyPr/>
                    <a:lstStyle/>
                    <a:p>
                      <a:r>
                        <a:rPr lang="en-US" sz="2400" dirty="0">
                          <a:solidFill>
                            <a:schemeClr val="bg1"/>
                          </a:solidFill>
                        </a:rPr>
                        <a:t>Final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218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extLst>
                  <a:ext uri="{0D108BD9-81ED-4DB2-BD59-A6C34878D82A}">
                    <a16:rowId xmlns:a16="http://schemas.microsoft.com/office/drawing/2014/main" val="159863312"/>
                  </a:ext>
                </a:extLst>
              </a:tr>
            </a:tbl>
          </a:graphicData>
        </a:graphic>
      </p:graphicFrame>
    </p:spTree>
    <p:extLst>
      <p:ext uri="{BB962C8B-B14F-4D97-AF65-F5344CB8AC3E}">
        <p14:creationId xmlns:p14="http://schemas.microsoft.com/office/powerpoint/2010/main" val="2299757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51BD-9852-99B0-8C3C-6A8D25CF165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CD93F90-DF6B-B023-AF04-9B520C7FED9B}"/>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6236A7C-6D80-ACF5-D64A-FB53808A3D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036A41D-41E0-156D-CE3D-858CB9BAF4F7}"/>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399697E-06D2-E067-8CB4-5854C49B15FC}"/>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8798081-9FB8-9BF9-499F-7536E38A527C}"/>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307B1335-0CCF-CF15-2618-3E31B347AB1A}"/>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45541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Abramson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700808"/>
          <a:ext cx="8820980" cy="3240360"/>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82972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Celgene Corporation, Foresight Diagnostics, Genentech, a member of the Roche Group, Gilead Sciences Inc, </a:t>
                      </a:r>
                      <a:r>
                        <a:rPr lang="en-US" sz="1800" b="0" dirty="0" err="1">
                          <a:solidFill>
                            <a:schemeClr val="tx1"/>
                          </a:solidFill>
                        </a:rPr>
                        <a:t>Interius</a:t>
                      </a:r>
                      <a:r>
                        <a:rPr lang="en-US" sz="1800" b="0" dirty="0">
                          <a:solidFill>
                            <a:schemeClr val="tx1"/>
                          </a:solidFill>
                        </a:rPr>
                        <a:t> </a:t>
                      </a:r>
                      <a:r>
                        <a:rPr lang="en-US" sz="1800" b="0" dirty="0" err="1">
                          <a:solidFill>
                            <a:schemeClr val="tx1"/>
                          </a:solidFill>
                        </a:rPr>
                        <a:t>BioTherapeutics</a:t>
                      </a:r>
                      <a:r>
                        <a:rPr lang="en-US" sz="1800" b="0" dirty="0">
                          <a:solidFill>
                            <a:schemeClr val="tx1"/>
                          </a:solidFill>
                        </a:rPr>
                        <a:t>, </a:t>
                      </a:r>
                      <a:r>
                        <a:rPr lang="en-US" sz="1800" b="0" dirty="0" err="1">
                          <a:solidFill>
                            <a:schemeClr val="tx1"/>
                          </a:solidFill>
                        </a:rPr>
                        <a:t>Miltenyi</a:t>
                      </a:r>
                      <a:r>
                        <a:rPr lang="en-US" sz="1800" b="0" dirty="0">
                          <a:solidFill>
                            <a:schemeClr val="tx1"/>
                          </a:solidFill>
                        </a:rPr>
                        <a:t> Biotec, Novartis, Roche Laboratories Inc,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106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a:t>
                      </a:r>
                      <a:r>
                        <a:rPr lang="en-US" sz="1800" b="0" dirty="0" err="1">
                          <a:solidFill>
                            <a:schemeClr val="tx1"/>
                          </a:solidFill>
                        </a:rPr>
                        <a:t>Cellectis</a:t>
                      </a:r>
                      <a:r>
                        <a:rPr lang="en-US" sz="1800" b="0" dirty="0">
                          <a:solidFill>
                            <a:schemeClr val="tx1"/>
                          </a:solidFill>
                        </a:rPr>
                        <a:t>, Genentech, a member of the Roche Group, Merck, Mustang Bio, Regeneron Pharmaceuticals Inc, </a:t>
                      </a:r>
                      <a:r>
                        <a:rPr lang="en-US" sz="1800" b="0" dirty="0" err="1">
                          <a:solidFill>
                            <a:schemeClr val="tx1"/>
                          </a:solidFill>
                        </a:rPr>
                        <a:t>Seagen</a:t>
                      </a:r>
                      <a:r>
                        <a:rPr lang="en-US" sz="18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401892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Nastoupil</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24984"/>
        </p:xfrm>
        <a:graphic>
          <a:graphicData uri="http://schemas.openxmlformats.org/drawingml/2006/table">
            <a:tbl>
              <a:tblPr firstRow="1" bandRow="1">
                <a:tableStyleId>{F2DE63D5-997A-4646-A377-4702673A728D}</a:tableStyleId>
              </a:tblPr>
              <a:tblGrid>
                <a:gridCol w="2993789">
                  <a:extLst>
                    <a:ext uri="{9D8B030D-6E8A-4147-A177-3AD203B41FA5}">
                      <a16:colId xmlns:a16="http://schemas.microsoft.com/office/drawing/2014/main" val="20000"/>
                    </a:ext>
                  </a:extLst>
                </a:gridCol>
                <a:gridCol w="6943315">
                  <a:extLst>
                    <a:ext uri="{9D8B030D-6E8A-4147-A177-3AD203B41FA5}">
                      <a16:colId xmlns:a16="http://schemas.microsoft.com/office/drawing/2014/main" val="2117869244"/>
                    </a:ext>
                  </a:extLst>
                </a:gridCol>
              </a:tblGrid>
              <a:tr h="1463783">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Bristol Myers Squibb, Daiichi Sankyo Inc, Genentech, a member of the Roche Group, Genmab US Inc, Ipsen Biopharmaceuticals Inc, Janssen Biotech Inc, Kite, A Gilead Company, Merck, Novartis,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Daiichi Sankyo Inc, Genentech, a member of the Roche Group, Janssen Biotech Inc, Kite, A Gilead Company, Merck,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1891385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Kamdar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extLst>
              <p:ext uri="{D42A27DB-BD31-4B8C-83A1-F6EECF244321}">
                <p14:modId xmlns:p14="http://schemas.microsoft.com/office/powerpoint/2010/main" val="1398508879"/>
              </p:ext>
            </p:extLst>
          </p:nvPr>
        </p:nvGraphicFramePr>
        <p:xfrm>
          <a:off x="1091443" y="2104602"/>
          <a:ext cx="10009112" cy="1873031"/>
        </p:xfrm>
        <a:graphic>
          <a:graphicData uri="http://schemas.openxmlformats.org/drawingml/2006/table">
            <a:tbl>
              <a:tblPr firstRow="1" bandRow="1">
                <a:tableStyleId>{F2DE63D5-997A-4646-A377-4702673A728D}</a:tableStyleId>
              </a:tblPr>
              <a:tblGrid>
                <a:gridCol w="3002734">
                  <a:extLst>
                    <a:ext uri="{9D8B030D-6E8A-4147-A177-3AD203B41FA5}">
                      <a16:colId xmlns:a16="http://schemas.microsoft.com/office/drawing/2014/main" val="20000"/>
                    </a:ext>
                  </a:extLst>
                </a:gridCol>
                <a:gridCol w="7006378">
                  <a:extLst>
                    <a:ext uri="{9D8B030D-6E8A-4147-A177-3AD203B41FA5}">
                      <a16:colId xmlns:a16="http://schemas.microsoft.com/office/drawing/2014/main" val="2117869244"/>
                    </a:ext>
                  </a:extLst>
                </a:gridCol>
              </a:tblGrid>
              <a:tr h="964358">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8673">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4254469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B5650-D381-D0BD-1654-91537B23E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8A7B0-E98C-EC38-3FDA-6A789FC32E28}"/>
              </a:ext>
            </a:extLst>
          </p:cNvPr>
          <p:cNvSpPr>
            <a:spLocks noGrp="1"/>
          </p:cNvSpPr>
          <p:nvPr>
            <p:ph type="title"/>
          </p:nvPr>
        </p:nvSpPr>
        <p:spPr>
          <a:xfrm>
            <a:off x="916516" y="0"/>
            <a:ext cx="10358967" cy="1223590"/>
          </a:xfrm>
        </p:spPr>
        <p:txBody>
          <a:bodyPr/>
          <a:lstStyle/>
          <a:p>
            <a:r>
              <a:rPr lang="en-US" sz="3200" dirty="0">
                <a:solidFill>
                  <a:srgbClr val="0432FF"/>
                </a:solidFill>
              </a:rPr>
              <a:t>Dr Lunning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2EC227B4-F05D-0388-909F-62CF86E1C32E}"/>
              </a:ext>
            </a:extLst>
          </p:cNvPr>
          <p:cNvGraphicFramePr>
            <a:graphicFrameLocks/>
          </p:cNvGraphicFramePr>
          <p:nvPr>
            <p:extLst>
              <p:ext uri="{D42A27DB-BD31-4B8C-83A1-F6EECF244321}">
                <p14:modId xmlns:p14="http://schemas.microsoft.com/office/powerpoint/2010/main" val="129074951"/>
              </p:ext>
            </p:extLst>
          </p:nvPr>
        </p:nvGraphicFramePr>
        <p:xfrm>
          <a:off x="1091443" y="2104602"/>
          <a:ext cx="10009112" cy="2897493"/>
        </p:xfrm>
        <a:graphic>
          <a:graphicData uri="http://schemas.openxmlformats.org/drawingml/2006/table">
            <a:tbl>
              <a:tblPr firstRow="1" bandRow="1">
                <a:tableStyleId>{F2DE63D5-997A-4646-A377-4702673A728D}</a:tableStyleId>
              </a:tblPr>
              <a:tblGrid>
                <a:gridCol w="2556285">
                  <a:extLst>
                    <a:ext uri="{9D8B030D-6E8A-4147-A177-3AD203B41FA5}">
                      <a16:colId xmlns:a16="http://schemas.microsoft.com/office/drawing/2014/main" val="20000"/>
                    </a:ext>
                  </a:extLst>
                </a:gridCol>
                <a:gridCol w="7452827">
                  <a:extLst>
                    <a:ext uri="{9D8B030D-6E8A-4147-A177-3AD203B41FA5}">
                      <a16:colId xmlns:a16="http://schemas.microsoft.com/office/drawing/2014/main" val="2117869244"/>
                    </a:ext>
                  </a:extLst>
                </a:gridCol>
              </a:tblGrid>
              <a:tr h="964358">
                <a:tc>
                  <a:txBody>
                    <a:bodyPr/>
                    <a:lstStyle/>
                    <a:p>
                      <a:pPr algn="l"/>
                      <a:r>
                        <a:rPr lang="en-US" sz="1800" b="1" dirty="0">
                          <a:solidFill>
                            <a:schemeClr val="tx1"/>
                          </a:solidFill>
                        </a:rPr>
                        <a:t>Consulting/Honoraria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Acrotech</a:t>
                      </a:r>
                      <a:r>
                        <a:rPr lang="en-US" sz="1800" b="0" dirty="0">
                          <a:solidFill>
                            <a:schemeClr val="tx1"/>
                          </a:solidFill>
                        </a:rPr>
                        <a:t> Biopharma, ADC Therapeutics, AstraZeneca Pharmaceuticals LP, Bristol Myers Squibb, Caribou Biosciences Inc, Fate Therapeutics, Genentech, a member of the Roche Group, Genmab US Inc, Incyte Corporation, Ipsen Biopharmaceuticals Inc, Janssen Biotech Inc, Kite, A Gilead Company, </a:t>
                      </a:r>
                      <a:r>
                        <a:rPr lang="en-US" sz="1800" b="0" dirty="0" err="1">
                          <a:solidFill>
                            <a:schemeClr val="tx1"/>
                          </a:solidFill>
                        </a:rPr>
                        <a:t>Loxo</a:t>
                      </a:r>
                      <a:r>
                        <a:rPr lang="en-US" sz="1800" b="0" dirty="0">
                          <a:solidFill>
                            <a:schemeClr val="tx1"/>
                          </a:solidFill>
                        </a:rPr>
                        <a:t> Oncology Inc, a wholly owned subsidiary of Eli Lilly &amp; Company, </a:t>
                      </a:r>
                      <a:r>
                        <a:rPr lang="en-US" sz="1800" b="0" dirty="0" err="1">
                          <a:solidFill>
                            <a:schemeClr val="tx1"/>
                          </a:solidFill>
                        </a:rPr>
                        <a:t>Nurix</a:t>
                      </a:r>
                      <a:r>
                        <a:rPr lang="en-US" sz="1800" b="0" dirty="0">
                          <a:solidFill>
                            <a:schemeClr val="tx1"/>
                          </a:solidFill>
                        </a:rPr>
                        <a:t> Therapeutics Inc, Pfizer Inc, </a:t>
                      </a:r>
                      <a:r>
                        <a:rPr lang="en-US" sz="1800" b="0" dirty="0" err="1">
                          <a:solidFill>
                            <a:schemeClr val="tx1"/>
                          </a:solidFill>
                        </a:rPr>
                        <a:t>Recordati</a:t>
                      </a:r>
                      <a:r>
                        <a:rPr lang="en-US" sz="1800" b="0" dirty="0">
                          <a:solidFill>
                            <a:schemeClr val="tx1"/>
                          </a:solidFill>
                        </a:rPr>
                        <a:t>, Regeneron Pharmaceuticals Inc, </a:t>
                      </a:r>
                      <a:r>
                        <a:rPr lang="en-US" sz="1800" b="0" dirty="0" err="1">
                          <a:solidFill>
                            <a:schemeClr val="tx1"/>
                          </a:solidFill>
                        </a:rPr>
                        <a:t>Seagen</a:t>
                      </a:r>
                      <a:r>
                        <a:rPr lang="en-US" sz="1800" b="0" dirty="0">
                          <a:solidFill>
                            <a:schemeClr val="tx1"/>
                          </a:solidFill>
                        </a:rPr>
                        <a:t> Inc, Veeva, Vittoria Biotherapeutics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8673">
                <a:tc>
                  <a:txBody>
                    <a:bodyPr/>
                    <a:lstStyle/>
                    <a:p>
                      <a:pPr algn="l"/>
                      <a:r>
                        <a:rPr lang="en-US" sz="1800" b="1" dirty="0">
                          <a:solidFill>
                            <a:schemeClr val="tx1"/>
                          </a:solidFill>
                        </a:rPr>
                        <a:t>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Bristol Myers Squibb, Fate Therapeutics, Kite, A Gilead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351026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Phillips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820860774"/>
              </p:ext>
            </p:extLst>
          </p:nvPr>
        </p:nvGraphicFramePr>
        <p:xfrm>
          <a:off x="1122355" y="1674881"/>
          <a:ext cx="10153128" cy="350823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488832">
                  <a:extLst>
                    <a:ext uri="{9D8B030D-6E8A-4147-A177-3AD203B41FA5}">
                      <a16:colId xmlns:a16="http://schemas.microsoft.com/office/drawing/2014/main" val="2117869244"/>
                    </a:ext>
                  </a:extLst>
                </a:gridCol>
              </a:tblGrid>
              <a:tr h="89839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a:t>
                      </a:r>
                      <a:br>
                        <a:rPr lang="en-US" sz="1800" b="0" dirty="0">
                          <a:solidFill>
                            <a:schemeClr val="tx1"/>
                          </a:solidFill>
                        </a:rPr>
                      </a:b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Caribou Biosciences Inc, Genentech, a member of the Roche Group, Genmab US Inc, Gilead Sciences Inc, Ipsen Biopharmaceuticals Inc, Janssen Biotech Inc, Kite, A Gilead Company, Lilly, Merck, Pfizer Inc, Regeneron Pharmaceuticals Inc,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Blood Cancer United Scholar in Clinical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169853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2156192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Westin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62732"/>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056784">
                  <a:extLst>
                    <a:ext uri="{9D8B030D-6E8A-4147-A177-3AD203B41FA5}">
                      <a16:colId xmlns:a16="http://schemas.microsoft.com/office/drawing/2014/main" val="2117869244"/>
                    </a:ext>
                  </a:extLst>
                </a:gridCol>
              </a:tblGrid>
              <a:tr h="68237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 Kite, A Gilead Company,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Genmab US Inc,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Pfizer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ADC Therapeutics, </a:t>
                      </a:r>
                      <a:r>
                        <a:rPr lang="en-US" sz="1800" b="0" dirty="0" err="1">
                          <a:solidFill>
                            <a:schemeClr val="tx1"/>
                          </a:solidFill>
                        </a:rPr>
                        <a:t>Allogene</a:t>
                      </a:r>
                      <a:r>
                        <a:rPr lang="en-US" sz="1800" b="0" dirty="0">
                          <a:solidFill>
                            <a:schemeClr val="tx1"/>
                          </a:solidFill>
                        </a:rPr>
                        <a:t> Therapeutics, AstraZeneca Pharmaceuticals LP, Bristol Myers Squibb, Genentech, a member of the Roche Group, Incyte Corporation, Janssen Biotech Inc, Kite, A Gilead Company, </a:t>
                      </a:r>
                      <a:r>
                        <a:rPr lang="en-US" sz="1800" b="0" dirty="0" err="1">
                          <a:solidFill>
                            <a:schemeClr val="tx1"/>
                          </a:solidFill>
                        </a:rPr>
                        <a:t>MorphoSys</a:t>
                      </a:r>
                      <a:r>
                        <a:rPr lang="en-US" sz="1800" b="0" dirty="0">
                          <a:solidFill>
                            <a:schemeClr val="tx1"/>
                          </a:solidFill>
                        </a:rPr>
                        <a:t>, Novartis, </a:t>
                      </a:r>
                      <a:r>
                        <a:rPr lang="en-US" sz="1800" b="0" dirty="0" err="1">
                          <a:solidFill>
                            <a:schemeClr val="tx1"/>
                          </a:solidFill>
                        </a:rPr>
                        <a:t>Nurix</a:t>
                      </a:r>
                      <a:r>
                        <a:rPr lang="en-US" sz="1800" b="0" dirty="0">
                          <a:solidFill>
                            <a:schemeClr val="tx1"/>
                          </a:solidFill>
                        </a:rPr>
                        <a:t> Therapeutics Inc, Regeneron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bl>
          </a:graphicData>
        </a:graphic>
      </p:graphicFrame>
    </p:spTree>
    <p:custDataLst>
      <p:tags r:id="rId1"/>
    </p:custDataLst>
    <p:extLst>
      <p:ext uri="{BB962C8B-B14F-4D97-AF65-F5344CB8AC3E}">
        <p14:creationId xmlns:p14="http://schemas.microsoft.com/office/powerpoint/2010/main" val="3417865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a:solidFill>
                  <a:schemeClr val="tx1"/>
                </a:solidFill>
                <a:latin typeface="Calibri" panose="020F0502020204030204" pitchFamily="34" charset="0"/>
              </a:rPr>
              <a:t>, Clovis </a:t>
            </a:r>
            <a:r>
              <a:rPr lang="en-US" sz="1850" b="0" dirty="0">
                <a:solidFill>
                  <a:schemeClr val="tx1"/>
                </a:solidFill>
                <a:latin typeface="Calibri" panose="020F0502020204030204" pitchFamily="34" charset="0"/>
              </a:rPr>
              <a:t>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940904" cy="1323951"/>
          </a:xfrm>
        </p:spPr>
        <p:txBody>
          <a:bodyPr/>
          <a:lstStyle/>
          <a:p>
            <a:pPr marL="98425" indent="0">
              <a:buNone/>
            </a:pPr>
            <a:r>
              <a:rPr lang="en-US" sz="2500" b="0" dirty="0">
                <a:solidFill>
                  <a:schemeClr val="tx1"/>
                </a:solidFill>
              </a:rPr>
              <a:t>This activity is supported by educational grants from Bristol Myers Squibb and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A0B-438C-8843-7DC9-1C66ED202E55}"/>
            </a:ext>
          </a:extLst>
        </p:cNvPr>
        <p:cNvGrpSpPr/>
        <p:nvPr/>
      </p:nvGrpSpPr>
      <p:grpSpPr>
        <a:xfrm>
          <a:off x="0" y="0"/>
          <a:ext cx="0" cy="0"/>
          <a:chOff x="0" y="0"/>
          <a:chExt cx="0" cy="0"/>
        </a:xfrm>
      </p:grpSpPr>
      <p:pic>
        <p:nvPicPr>
          <p:cNvPr id="2" name="Picture 1" descr="A person wearing a headset&#10;&#10;AI-generated content may be incorrect.">
            <a:extLst>
              <a:ext uri="{FF2B5EF4-FFF2-40B4-BE49-F238E27FC236}">
                <a16:creationId xmlns:a16="http://schemas.microsoft.com/office/drawing/2014/main" id="{1AF403FD-DE7C-5961-07CB-E9DD64700DCA}"/>
              </a:ext>
            </a:extLst>
          </p:cNvPr>
          <p:cNvPicPr>
            <a:picLocks noChangeAspect="1"/>
          </p:cNvPicPr>
          <p:nvPr/>
        </p:nvPicPr>
        <p:blipFill>
          <a:blip r:embed="rId2"/>
          <a:stretch>
            <a:fillRect/>
          </a:stretch>
        </p:blipFill>
        <p:spPr>
          <a:xfrm>
            <a:off x="590323" y="258166"/>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4" name="Picture 3" descr="A person smiling with earbuds&#10;&#10;AI-generated content may be incorrect.">
            <a:extLst>
              <a:ext uri="{FF2B5EF4-FFF2-40B4-BE49-F238E27FC236}">
                <a16:creationId xmlns:a16="http://schemas.microsoft.com/office/drawing/2014/main" id="{8761DF74-45AA-8F46-8456-C4105ACCD675}"/>
              </a:ext>
            </a:extLst>
          </p:cNvPr>
          <p:cNvPicPr>
            <a:picLocks noChangeAspect="1"/>
          </p:cNvPicPr>
          <p:nvPr/>
        </p:nvPicPr>
        <p:blipFill>
          <a:blip r:embed="rId3"/>
          <a:stretch>
            <a:fillRect/>
          </a:stretch>
        </p:blipFill>
        <p:spPr>
          <a:xfrm>
            <a:off x="4317857" y="258167"/>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8" name="Picture 7" descr="A person wearing glasses and a hat&#10;&#10;AI-generated content may be incorrect.">
            <a:extLst>
              <a:ext uri="{FF2B5EF4-FFF2-40B4-BE49-F238E27FC236}">
                <a16:creationId xmlns:a16="http://schemas.microsoft.com/office/drawing/2014/main" id="{A6F26CA6-0819-9BC2-5438-1A51FEFA9910}"/>
              </a:ext>
            </a:extLst>
          </p:cNvPr>
          <p:cNvPicPr>
            <a:picLocks noChangeAspect="1"/>
          </p:cNvPicPr>
          <p:nvPr/>
        </p:nvPicPr>
        <p:blipFill>
          <a:blip r:embed="rId4"/>
          <a:stretch>
            <a:fillRect/>
          </a:stretch>
        </p:blipFill>
        <p:spPr>
          <a:xfrm>
            <a:off x="590323" y="2449313"/>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3" name="Picture 12" descr="A person wearing glasses and a black jacket&#10;&#10;AI-generated content may be incorrect.">
            <a:extLst>
              <a:ext uri="{FF2B5EF4-FFF2-40B4-BE49-F238E27FC236}">
                <a16:creationId xmlns:a16="http://schemas.microsoft.com/office/drawing/2014/main" id="{7726D74C-66E9-1E56-248F-39C8747BADC4}"/>
              </a:ext>
            </a:extLst>
          </p:cNvPr>
          <p:cNvPicPr>
            <a:picLocks noChangeAspect="1"/>
          </p:cNvPicPr>
          <p:nvPr/>
        </p:nvPicPr>
        <p:blipFill>
          <a:blip r:embed="rId5"/>
          <a:stretch>
            <a:fillRect/>
          </a:stretch>
        </p:blipFill>
        <p:spPr>
          <a:xfrm>
            <a:off x="4317855" y="2449313"/>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14" name="Picture 13" descr="A person wearing headphones&#10;&#10;AI-generated content may be incorrect.">
            <a:extLst>
              <a:ext uri="{FF2B5EF4-FFF2-40B4-BE49-F238E27FC236}">
                <a16:creationId xmlns:a16="http://schemas.microsoft.com/office/drawing/2014/main" id="{4895725E-B14A-3348-496F-00BCEDA1824E}"/>
              </a:ext>
            </a:extLst>
          </p:cNvPr>
          <p:cNvPicPr>
            <a:picLocks noChangeAspect="1"/>
          </p:cNvPicPr>
          <p:nvPr/>
        </p:nvPicPr>
        <p:blipFill>
          <a:blip r:embed="rId6"/>
          <a:stretch>
            <a:fillRect/>
          </a:stretch>
        </p:blipFill>
        <p:spPr>
          <a:xfrm>
            <a:off x="2355935" y="4640461"/>
            <a:ext cx="3531231"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6" name="Picture 15" descr="A person wearing headphones&#10;&#10;AI-generated content may be incorrect.">
            <a:extLst>
              <a:ext uri="{FF2B5EF4-FFF2-40B4-BE49-F238E27FC236}">
                <a16:creationId xmlns:a16="http://schemas.microsoft.com/office/drawing/2014/main" id="{753C1C44-DF8C-29BB-1294-6C0F33323E0D}"/>
              </a:ext>
            </a:extLst>
          </p:cNvPr>
          <p:cNvPicPr>
            <a:picLocks noChangeAspect="1"/>
          </p:cNvPicPr>
          <p:nvPr/>
        </p:nvPicPr>
        <p:blipFill>
          <a:blip r:embed="rId7"/>
          <a:stretch>
            <a:fillRect/>
          </a:stretch>
        </p:blipFill>
        <p:spPr>
          <a:xfrm>
            <a:off x="6083467" y="4640461"/>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7" name="Picture 16" descr="A person wearing a headset&#10;&#10;AI-generated content may be incorrect.">
            <a:extLst>
              <a:ext uri="{FF2B5EF4-FFF2-40B4-BE49-F238E27FC236}">
                <a16:creationId xmlns:a16="http://schemas.microsoft.com/office/drawing/2014/main" id="{1A6C3D38-BC3A-B576-B3DC-9426707EB5A5}"/>
              </a:ext>
            </a:extLst>
          </p:cNvPr>
          <p:cNvPicPr>
            <a:picLocks noChangeAspect="1"/>
          </p:cNvPicPr>
          <p:nvPr/>
        </p:nvPicPr>
        <p:blipFill>
          <a:blip r:embed="rId8"/>
          <a:stretch>
            <a:fillRect/>
          </a:stretch>
        </p:blipFill>
        <p:spPr>
          <a:xfrm>
            <a:off x="8045385" y="258166"/>
            <a:ext cx="3531229"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5" name="Picture 4" descr="A person wearing headphones&#10;&#10;AI-generated content may be incorrect.">
            <a:extLst>
              <a:ext uri="{FF2B5EF4-FFF2-40B4-BE49-F238E27FC236}">
                <a16:creationId xmlns:a16="http://schemas.microsoft.com/office/drawing/2014/main" id="{69626BF3-7ED2-081A-A588-C16D98FE9291}"/>
              </a:ext>
            </a:extLst>
          </p:cNvPr>
          <p:cNvPicPr>
            <a:picLocks noChangeAspect="1"/>
          </p:cNvPicPr>
          <p:nvPr/>
        </p:nvPicPr>
        <p:blipFill>
          <a:blip r:embed="rId9"/>
          <a:stretch>
            <a:fillRect/>
          </a:stretch>
        </p:blipFill>
        <p:spPr>
          <a:xfrm>
            <a:off x="8045385" y="2449313"/>
            <a:ext cx="3581334" cy="2014500"/>
          </a:xfrm>
          <a:prstGeom prst="rect">
            <a:avLst/>
          </a:prstGeom>
          <a:ln w="57150">
            <a:solidFill>
              <a:schemeClr val="bg1"/>
            </a:solidFill>
          </a:ln>
        </p:spPr>
      </p:pic>
    </p:spTree>
    <p:extLst>
      <p:ext uri="{BB962C8B-B14F-4D97-AF65-F5344CB8AC3E}">
        <p14:creationId xmlns:p14="http://schemas.microsoft.com/office/powerpoint/2010/main" val="268965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AFE2-4DEB-9B39-D43F-1E3854F93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DC157-0DC8-F1A9-DD7F-8159755753C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E289D4F3-D982-DE1A-3693-5C6262772744}"/>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6275BF3-A446-1DF9-8267-848DE83E4D96}"/>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a:t>
            </a:r>
            <a:r>
              <a:rPr lang="en-US" sz="2600" kern="0" dirty="0"/>
              <a:t>T-Cell Therapy;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490266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5EB7B-4E13-4638-2479-59C3EE24A8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1E4C06-8846-D85F-CFE2-B4357232AD89}"/>
              </a:ext>
            </a:extLst>
          </p:cNvPr>
          <p:cNvSpPr/>
          <p:nvPr/>
        </p:nvSpPr>
        <p:spPr bwMode="auto">
          <a:xfrm>
            <a:off x="643018" y="1412776"/>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818B686-095D-CC9E-AAA0-EB6E094A5D89}"/>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9D85B42-374C-6B67-E966-CA4B71FD6749}"/>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2AC7A96E-12BB-0691-B10A-1BDAE90F562E}"/>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1: 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a:t>
            </a:r>
            <a:r>
              <a:rPr lang="en-US" sz="2600" kern="0" dirty="0"/>
              <a:t>T-Cell Therapy;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320066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2C17-43A9-29FD-A1D2-0F352F7B0C0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FC8215D-0CCA-A125-2323-82C4F224C791}"/>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5FBF8E2B-6DEE-3309-22FF-7B2F71F3BBB2}"/>
              </a:ext>
            </a:extLst>
          </p:cNvPr>
          <p:cNvSpPr>
            <a:spLocks noGrp="1"/>
          </p:cNvSpPr>
          <p:nvPr>
            <p:ph type="title"/>
          </p:nvPr>
        </p:nvSpPr>
        <p:spPr>
          <a:xfrm>
            <a:off x="1641475" y="549275"/>
            <a:ext cx="8909050" cy="1367557"/>
          </a:xfrm>
        </p:spPr>
        <p:txBody>
          <a:bodyPr lIns="91440" tIns="91440" rIns="91440" bIns="182880"/>
          <a:lstStyle/>
          <a:p>
            <a:r>
              <a:rPr lang="en-US" sz="3600" dirty="0">
                <a:solidFill>
                  <a:schemeClr val="bg1"/>
                </a:solidFill>
              </a:rPr>
              <a:t>Overview of CAR T-cell therapy</a:t>
            </a:r>
          </a:p>
        </p:txBody>
      </p:sp>
      <p:pic>
        <p:nvPicPr>
          <p:cNvPr id="4" name="Picture 3" descr="A person smiling with earbuds&#10;&#10;AI-generated content may be incorrect.">
            <a:extLst>
              <a:ext uri="{FF2B5EF4-FFF2-40B4-BE49-F238E27FC236}">
                <a16:creationId xmlns:a16="http://schemas.microsoft.com/office/drawing/2014/main" id="{FC454AA8-E775-78BA-6189-EC07394AC711}"/>
              </a:ext>
            </a:extLst>
          </p:cNvPr>
          <p:cNvPicPr>
            <a:picLocks noChangeAspect="1"/>
          </p:cNvPicPr>
          <p:nvPr/>
        </p:nvPicPr>
        <p:blipFill>
          <a:blip r:embed="rId2"/>
          <a:stretch>
            <a:fillRect/>
          </a:stretch>
        </p:blipFill>
        <p:spPr>
          <a:xfrm>
            <a:off x="6455173" y="2524997"/>
            <a:ext cx="5063963" cy="2848479"/>
          </a:xfrm>
          <a:prstGeom prst="rect">
            <a:avLst/>
          </a:prstGeom>
          <a:effectLst>
            <a:outerShdw blurRad="50800" dist="38100" dir="2700000" algn="tl" rotWithShape="0">
              <a:prstClr val="black">
                <a:alpha val="40000"/>
              </a:prstClr>
            </a:outerShdw>
          </a:effectLst>
        </p:spPr>
      </p:pic>
      <p:pic>
        <p:nvPicPr>
          <p:cNvPr id="7" name="Picture 6" descr="A person wearing a headset&#10;&#10;AI-generated content may be incorrect.">
            <a:extLst>
              <a:ext uri="{FF2B5EF4-FFF2-40B4-BE49-F238E27FC236}">
                <a16:creationId xmlns:a16="http://schemas.microsoft.com/office/drawing/2014/main" id="{CD1D6E54-5571-175B-65EE-AC91A9E885FF}"/>
              </a:ext>
            </a:extLst>
          </p:cNvPr>
          <p:cNvPicPr>
            <a:picLocks noChangeAspect="1"/>
          </p:cNvPicPr>
          <p:nvPr/>
        </p:nvPicPr>
        <p:blipFill>
          <a:blip r:embed="rId3"/>
          <a:stretch>
            <a:fillRect/>
          </a:stretch>
        </p:blipFill>
        <p:spPr>
          <a:xfrm>
            <a:off x="667968" y="2524997"/>
            <a:ext cx="5063963" cy="2848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361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33616F-D6CC-A410-9336-E2C6109074AF}"/>
              </a:ext>
            </a:extLst>
          </p:cNvPr>
          <p:cNvSpPr>
            <a:spLocks noGrp="1"/>
          </p:cNvSpPr>
          <p:nvPr>
            <p:ph idx="51"/>
          </p:nvPr>
        </p:nvSpPr>
        <p:spPr/>
        <p:txBody>
          <a:bodyPr/>
          <a:lstStyle/>
          <a:p>
            <a:pPr>
              <a:lnSpc>
                <a:spcPts val="1700"/>
              </a:lnSpc>
            </a:pPr>
            <a:r>
              <a:rPr lang="en-US" sz="1700" dirty="0"/>
              <a:t>CAR T cells harness the power of your own immune system to fight the lymphoma. </a:t>
            </a:r>
            <a:br>
              <a:rPr lang="en-US" sz="1700" dirty="0"/>
            </a:br>
            <a:r>
              <a:rPr lang="en-US" sz="1700" dirty="0"/>
              <a:t>Both CAR T-cell products have identical efficacy. </a:t>
            </a:r>
            <a:br>
              <a:rPr lang="en-US" sz="1700" dirty="0"/>
            </a:br>
            <a:r>
              <a:rPr lang="en-US" sz="1700" dirty="0"/>
              <a:t>One is less toxic but takes about a week longer to manufacture.  </a:t>
            </a:r>
          </a:p>
        </p:txBody>
      </p:sp>
      <p:sp>
        <p:nvSpPr>
          <p:cNvPr id="3" name="Title 2">
            <a:extLst>
              <a:ext uri="{FF2B5EF4-FFF2-40B4-BE49-F238E27FC236}">
                <a16:creationId xmlns:a16="http://schemas.microsoft.com/office/drawing/2014/main" id="{7ADD8FE1-602B-29AD-BACD-C1CAFBCC18BF}"/>
              </a:ext>
            </a:extLst>
          </p:cNvPr>
          <p:cNvSpPr>
            <a:spLocks noGrp="1"/>
          </p:cNvSpPr>
          <p:nvPr>
            <p:ph type="title"/>
          </p:nvPr>
        </p:nvSpPr>
        <p:spPr/>
        <p:txBody>
          <a:bodyPr/>
          <a:lstStyle/>
          <a:p>
            <a:r>
              <a:rPr lang="en-US" dirty="0"/>
              <a:t>Overview of CAR T-Cell Treatment </a:t>
            </a:r>
          </a:p>
        </p:txBody>
      </p:sp>
      <p:sp>
        <p:nvSpPr>
          <p:cNvPr id="4" name="Content Placeholder 3">
            <a:extLst>
              <a:ext uri="{FF2B5EF4-FFF2-40B4-BE49-F238E27FC236}">
                <a16:creationId xmlns:a16="http://schemas.microsoft.com/office/drawing/2014/main" id="{64FE932D-916A-9AB1-788B-657AA6FD30E3}"/>
              </a:ext>
            </a:extLst>
          </p:cNvPr>
          <p:cNvSpPr>
            <a:spLocks noGrp="1"/>
          </p:cNvSpPr>
          <p:nvPr>
            <p:ph idx="52"/>
          </p:nvPr>
        </p:nvSpPr>
        <p:spPr/>
        <p:txBody>
          <a:bodyPr/>
          <a:lstStyle/>
          <a:p>
            <a:pPr>
              <a:lnSpc>
                <a:spcPct val="100000"/>
              </a:lnSpc>
            </a:pPr>
            <a:r>
              <a:rPr lang="en-US" dirty="0" err="1"/>
              <a:t>Cytopenias</a:t>
            </a:r>
            <a:r>
              <a:rPr lang="en-US" dirty="0"/>
              <a:t>, secondary malignancy risk and infection risk are similar across constructs. Manufacturing time is different across different products.</a:t>
            </a:r>
          </a:p>
        </p:txBody>
      </p:sp>
      <p:sp>
        <p:nvSpPr>
          <p:cNvPr id="5" name="Content Placeholder 4">
            <a:extLst>
              <a:ext uri="{FF2B5EF4-FFF2-40B4-BE49-F238E27FC236}">
                <a16:creationId xmlns:a16="http://schemas.microsoft.com/office/drawing/2014/main" id="{2DBC52B0-7103-4043-D2D7-E96A760FFC70}"/>
              </a:ext>
            </a:extLst>
          </p:cNvPr>
          <p:cNvSpPr>
            <a:spLocks noGrp="1"/>
          </p:cNvSpPr>
          <p:nvPr>
            <p:ph idx="53"/>
          </p:nvPr>
        </p:nvSpPr>
        <p:spPr/>
        <p:txBody>
          <a:bodyPr/>
          <a:lstStyle/>
          <a:p>
            <a:r>
              <a:rPr lang="en-US" dirty="0"/>
              <a:t>Liso-cel is generally associated with lower rates of CRS and neurotoxicity. </a:t>
            </a:r>
            <a:br>
              <a:rPr lang="en-US" dirty="0"/>
            </a:br>
            <a:r>
              <a:rPr lang="en-US" dirty="0"/>
              <a:t>The one limitation is the median manufacturing time is about 24 days.</a:t>
            </a:r>
          </a:p>
        </p:txBody>
      </p:sp>
      <p:sp>
        <p:nvSpPr>
          <p:cNvPr id="6" name="Content Placeholder 5">
            <a:extLst>
              <a:ext uri="{FF2B5EF4-FFF2-40B4-BE49-F238E27FC236}">
                <a16:creationId xmlns:a16="http://schemas.microsoft.com/office/drawing/2014/main" id="{94DCB6D6-E5EA-30FF-EA81-2F71789C4F0D}"/>
              </a:ext>
            </a:extLst>
          </p:cNvPr>
          <p:cNvSpPr>
            <a:spLocks noGrp="1"/>
          </p:cNvSpPr>
          <p:nvPr>
            <p:ph idx="54"/>
          </p:nvPr>
        </p:nvSpPr>
        <p:spPr>
          <a:xfrm>
            <a:off x="2971800" y="4448302"/>
            <a:ext cx="8540496" cy="679936"/>
          </a:xfrm>
        </p:spPr>
        <p:txBody>
          <a:bodyPr/>
          <a:lstStyle/>
          <a:p>
            <a:pPr>
              <a:lnSpc>
                <a:spcPts val="1700"/>
              </a:lnSpc>
            </a:pPr>
            <a:r>
              <a:rPr lang="en-US" sz="1700" dirty="0"/>
              <a:t>All CAR products are derived from the patients own T cells. They are modified </a:t>
            </a:r>
            <a:br>
              <a:rPr lang="en-US" sz="1700" dirty="0"/>
            </a:br>
            <a:r>
              <a:rPr lang="en-US" sz="1700" dirty="0"/>
              <a:t>to better recognize and kill cancer cells. Axi-cel/</a:t>
            </a:r>
            <a:r>
              <a:rPr lang="en-US" sz="1700" dirty="0" err="1"/>
              <a:t>brexu</a:t>
            </a:r>
            <a:r>
              <a:rPr lang="en-US" sz="1700" dirty="0"/>
              <a:t>-cel has a Ferrari engine; </a:t>
            </a:r>
            <a:br>
              <a:rPr lang="en-US" sz="1700" dirty="0"/>
            </a:br>
            <a:r>
              <a:rPr lang="en-US" sz="1700" dirty="0"/>
              <a:t>Liso-cel and tis-cel have a Corvette engine.</a:t>
            </a:r>
          </a:p>
        </p:txBody>
      </p:sp>
      <p:sp>
        <p:nvSpPr>
          <p:cNvPr id="7" name="Content Placeholder 6">
            <a:extLst>
              <a:ext uri="{FF2B5EF4-FFF2-40B4-BE49-F238E27FC236}">
                <a16:creationId xmlns:a16="http://schemas.microsoft.com/office/drawing/2014/main" id="{AC08823C-58AB-860D-6067-90D505F83EE0}"/>
              </a:ext>
            </a:extLst>
          </p:cNvPr>
          <p:cNvSpPr>
            <a:spLocks noGrp="1"/>
          </p:cNvSpPr>
          <p:nvPr>
            <p:ph idx="55"/>
          </p:nvPr>
        </p:nvSpPr>
        <p:spPr/>
        <p:txBody>
          <a:bodyPr/>
          <a:lstStyle/>
          <a:p>
            <a:pPr>
              <a:lnSpc>
                <a:spcPts val="1700"/>
              </a:lnSpc>
            </a:pPr>
            <a:r>
              <a:rPr lang="en-US" sz="1700" spc="-30" dirty="0"/>
              <a:t>The approved products are very similar – we take T cells and turn them in to </a:t>
            </a:r>
            <a:br>
              <a:rPr lang="en-US" sz="1700" spc="-30" dirty="0"/>
            </a:br>
            <a:r>
              <a:rPr lang="en-US" sz="1700" spc="-30" dirty="0"/>
              <a:t>lymphoma-fighting weapons, which are more effective to get and stay in remission than other treatments. The main differences are logistics and side effects. </a:t>
            </a:r>
          </a:p>
        </p:txBody>
      </p:sp>
      <p:sp>
        <p:nvSpPr>
          <p:cNvPr id="8" name="Content Placeholder 7">
            <a:extLst>
              <a:ext uri="{FF2B5EF4-FFF2-40B4-BE49-F238E27FC236}">
                <a16:creationId xmlns:a16="http://schemas.microsoft.com/office/drawing/2014/main" id="{F85DF11A-D6B0-BD4D-3D80-18A85CA86BAB}"/>
              </a:ext>
            </a:extLst>
          </p:cNvPr>
          <p:cNvSpPr>
            <a:spLocks noGrp="1"/>
          </p:cNvSpPr>
          <p:nvPr>
            <p:ph idx="56"/>
          </p:nvPr>
        </p:nvSpPr>
        <p:spPr/>
        <p:txBody>
          <a:bodyPr/>
          <a:lstStyle/>
          <a:p>
            <a:pPr>
              <a:lnSpc>
                <a:spcPts val="1700"/>
              </a:lnSpc>
            </a:pPr>
            <a:r>
              <a:rPr lang="en-US" sz="1700" dirty="0"/>
              <a:t>I often start with the fact that no head-to-head trials are comparing CAR T for third line </a:t>
            </a:r>
            <a:br>
              <a:rPr lang="en-US" sz="1700" dirty="0"/>
            </a:br>
            <a:r>
              <a:rPr lang="en-US" sz="1700" dirty="0"/>
              <a:t>plus as well as high risk second-line population. I pay a lot of attention on mitigating the risk </a:t>
            </a:r>
            <a:br>
              <a:rPr lang="en-US" sz="1700" dirty="0"/>
            </a:br>
            <a:r>
              <a:rPr lang="en-US" sz="1700" dirty="0"/>
              <a:t>of high-grade toxicity, which I feel leads to long-term disability and length of stay issues.</a:t>
            </a:r>
          </a:p>
        </p:txBody>
      </p:sp>
      <p:sp>
        <p:nvSpPr>
          <p:cNvPr id="9" name="TextBox 8">
            <a:extLst>
              <a:ext uri="{FF2B5EF4-FFF2-40B4-BE49-F238E27FC236}">
                <a16:creationId xmlns:a16="http://schemas.microsoft.com/office/drawing/2014/main" id="{FDDA2471-E7A9-7C18-326C-4598BA7305F0}"/>
              </a:ext>
            </a:extLst>
          </p:cNvPr>
          <p:cNvSpPr txBox="1"/>
          <p:nvPr/>
        </p:nvSpPr>
        <p:spPr>
          <a:xfrm>
            <a:off x="407368" y="6165304"/>
            <a:ext cx="6097836" cy="323165"/>
          </a:xfrm>
          <a:prstGeom prst="rect">
            <a:avLst/>
          </a:prstGeom>
          <a:noFill/>
        </p:spPr>
        <p:txBody>
          <a:bodyPr wrap="square">
            <a:spAutoFit/>
          </a:bodyPr>
          <a:lstStyle/>
          <a:p>
            <a:pPr lvl="0">
              <a:defRPr/>
            </a:pPr>
            <a:r>
              <a:rPr lang="en-US" sz="1500" b="0">
                <a:solidFill>
                  <a:srgbClr val="000000"/>
                </a:solidFill>
                <a:latin typeface="Calibri" panose="020F0502020204030204" pitchFamily="34" charset="0"/>
                <a:cs typeface="Calibri" panose="020F0502020204030204" pitchFamily="34" charset="0"/>
              </a:rPr>
              <a:t>CRS = cytokine release syndrome; CAR T = CAR T-cell therapy</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4844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7AFE-F2F2-67D6-CB7F-3E370EF72963}"/>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620434FA-765C-D4D8-2041-D0FF903437C7}"/>
              </a:ext>
            </a:extLst>
          </p:cNvPr>
          <p:cNvSpPr>
            <a:spLocks noGrp="1"/>
          </p:cNvSpPr>
          <p:nvPr>
            <p:ph idx="1"/>
          </p:nvPr>
        </p:nvSpPr>
        <p:spPr/>
        <p:txBody>
          <a:bodyPr/>
          <a:lstStyle/>
          <a:p>
            <a:pPr marL="98425" indent="0">
              <a:buNone/>
            </a:pPr>
            <a:r>
              <a:rPr lang="en-US" dirty="0"/>
              <a:t>Of the patients with NHL who you would consider to be good candidates for CAR-T therapy, what fraction end up being evaluated by a CAR-T center and what fraction of those patients actually receive treatment?</a:t>
            </a:r>
          </a:p>
        </p:txBody>
      </p:sp>
    </p:spTree>
    <p:extLst>
      <p:ext uri="{BB962C8B-B14F-4D97-AF65-F5344CB8AC3E}">
        <p14:creationId xmlns:p14="http://schemas.microsoft.com/office/powerpoint/2010/main" val="1162674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1ADA-644D-AE11-E997-8F4F133ABF0E}"/>
              </a:ext>
            </a:extLst>
          </p:cNvPr>
          <p:cNvSpPr>
            <a:spLocks noGrp="1"/>
          </p:cNvSpPr>
          <p:nvPr>
            <p:ph type="title"/>
          </p:nvPr>
        </p:nvSpPr>
        <p:spPr>
          <a:xfrm>
            <a:off x="912286" y="71434"/>
            <a:ext cx="10358967" cy="1143000"/>
          </a:xfrm>
        </p:spPr>
        <p:txBody>
          <a:bodyPr/>
          <a:lstStyle/>
          <a:p>
            <a:r>
              <a:rPr lang="en-US" dirty="0"/>
              <a:t>Key Time Points in the CAR T-Cell Therapy Journey</a:t>
            </a:r>
            <a:br>
              <a:rPr lang="en-US" dirty="0"/>
            </a:br>
            <a:r>
              <a:rPr lang="en-US" dirty="0"/>
              <a:t>Manali Kamdar, MD, MBBS</a:t>
            </a:r>
          </a:p>
        </p:txBody>
      </p:sp>
      <p:sp>
        <p:nvSpPr>
          <p:cNvPr id="3" name="Content Placeholder 2">
            <a:extLst>
              <a:ext uri="{FF2B5EF4-FFF2-40B4-BE49-F238E27FC236}">
                <a16:creationId xmlns:a16="http://schemas.microsoft.com/office/drawing/2014/main" id="{67DFFC23-3899-2544-808C-51DF07B106B8}"/>
              </a:ext>
            </a:extLst>
          </p:cNvPr>
          <p:cNvSpPr>
            <a:spLocks noGrp="1"/>
          </p:cNvSpPr>
          <p:nvPr>
            <p:ph idx="1"/>
          </p:nvPr>
        </p:nvSpPr>
        <p:spPr>
          <a:xfrm>
            <a:off x="915434" y="1340768"/>
            <a:ext cx="10358967" cy="5112568"/>
          </a:xfrm>
        </p:spPr>
        <p:txBody>
          <a:bodyPr/>
          <a:lstStyle/>
          <a:p>
            <a:pPr marL="98425" indent="0">
              <a:lnSpc>
                <a:spcPct val="100000"/>
              </a:lnSpc>
              <a:spcAft>
                <a:spcPts val="0"/>
              </a:spcAft>
              <a:buNone/>
            </a:pPr>
            <a:r>
              <a:rPr lang="en-US" sz="2000" b="0" dirty="0"/>
              <a:t>I map out the process clearly:</a:t>
            </a:r>
            <a:endParaRPr lang="en-US" sz="800" b="0" dirty="0"/>
          </a:p>
          <a:p>
            <a:pPr marL="555625" indent="-457200">
              <a:lnSpc>
                <a:spcPct val="100000"/>
              </a:lnSpc>
              <a:spcAft>
                <a:spcPts val="0"/>
              </a:spcAft>
              <a:buFont typeface="+mj-lt"/>
              <a:buAutoNum type="arabicPeriod"/>
            </a:pPr>
            <a:r>
              <a:rPr lang="en-US" sz="2000" b="0" dirty="0"/>
              <a:t>Initial consult and eligibility review</a:t>
            </a:r>
          </a:p>
          <a:p>
            <a:pPr marL="555625" indent="-457200">
              <a:lnSpc>
                <a:spcPct val="100000"/>
              </a:lnSpc>
              <a:spcAft>
                <a:spcPts val="0"/>
              </a:spcAft>
              <a:buFont typeface="+mj-lt"/>
              <a:buAutoNum type="arabicPeriod"/>
            </a:pPr>
            <a:r>
              <a:rPr lang="en-US" sz="2000" b="0" dirty="0"/>
              <a:t>Apheresis (cell collection)</a:t>
            </a:r>
          </a:p>
          <a:p>
            <a:pPr marL="555625" indent="-457200">
              <a:lnSpc>
                <a:spcPct val="100000"/>
              </a:lnSpc>
              <a:spcAft>
                <a:spcPts val="0"/>
              </a:spcAft>
              <a:buFont typeface="+mj-lt"/>
              <a:buAutoNum type="arabicPeriod"/>
            </a:pPr>
            <a:r>
              <a:rPr lang="en-US" sz="2000" b="0" dirty="0"/>
              <a:t>Bridging therapy (if needed)</a:t>
            </a:r>
          </a:p>
          <a:p>
            <a:pPr marL="555625" indent="-457200">
              <a:lnSpc>
                <a:spcPct val="100000"/>
              </a:lnSpc>
              <a:spcAft>
                <a:spcPts val="0"/>
              </a:spcAft>
              <a:buFont typeface="+mj-lt"/>
              <a:buAutoNum type="arabicPeriod"/>
            </a:pPr>
            <a:r>
              <a:rPr lang="en-US" sz="2000" b="0" dirty="0"/>
              <a:t>Manufacturing period (usually 3-5 weeks)</a:t>
            </a:r>
          </a:p>
          <a:p>
            <a:pPr marL="555625" indent="-457200">
              <a:lnSpc>
                <a:spcPct val="100000"/>
              </a:lnSpc>
              <a:spcAft>
                <a:spcPts val="0"/>
              </a:spcAft>
              <a:buFont typeface="+mj-lt"/>
              <a:buAutoNum type="arabicPeriod"/>
            </a:pPr>
            <a:r>
              <a:rPr lang="en-US" sz="2000" b="0" dirty="0"/>
              <a:t>Lymphodepleting chemotherapy</a:t>
            </a:r>
          </a:p>
          <a:p>
            <a:pPr marL="555625" indent="-457200">
              <a:lnSpc>
                <a:spcPct val="100000"/>
              </a:lnSpc>
              <a:spcAft>
                <a:spcPts val="0"/>
              </a:spcAft>
              <a:buFont typeface="+mj-lt"/>
              <a:buAutoNum type="arabicPeriod"/>
            </a:pPr>
            <a:r>
              <a:rPr lang="en-US" sz="2000" b="0" dirty="0"/>
              <a:t>Cell infusion (day 0)</a:t>
            </a:r>
          </a:p>
          <a:p>
            <a:pPr marL="555625" indent="-457200">
              <a:lnSpc>
                <a:spcPct val="100000"/>
              </a:lnSpc>
              <a:spcAft>
                <a:spcPts val="0"/>
              </a:spcAft>
              <a:buFont typeface="+mj-lt"/>
              <a:buAutoNum type="arabicPeriod"/>
            </a:pPr>
            <a:r>
              <a:rPr lang="en-US" sz="2000" b="0" dirty="0"/>
              <a:t>Monitoring phase (days 0-14) for CRS or ICANS </a:t>
            </a:r>
          </a:p>
          <a:p>
            <a:pPr marL="555625" indent="-457200">
              <a:lnSpc>
                <a:spcPct val="100000"/>
              </a:lnSpc>
              <a:spcAft>
                <a:spcPts val="0"/>
              </a:spcAft>
              <a:buFont typeface="+mj-lt"/>
              <a:buAutoNum type="arabicPeriod"/>
            </a:pPr>
            <a:r>
              <a:rPr lang="en-US" sz="2000" b="0" dirty="0"/>
              <a:t>Response assessment at day 30 or 90, depending on institutional programmatic approach</a:t>
            </a:r>
          </a:p>
          <a:p>
            <a:pPr marL="555625" indent="-457200">
              <a:lnSpc>
                <a:spcPct val="100000"/>
              </a:lnSpc>
              <a:spcAft>
                <a:spcPts val="0"/>
              </a:spcAft>
              <a:buFont typeface="+mj-lt"/>
              <a:buAutoNum type="arabicPeriod"/>
            </a:pPr>
            <a:r>
              <a:rPr lang="en-US" sz="2000" b="0" dirty="0"/>
              <a:t>Follow-up phase: infection prophylaxis, labs and clinic visits for at least 6 months</a:t>
            </a:r>
          </a:p>
          <a:p>
            <a:pPr marL="98425" indent="0">
              <a:lnSpc>
                <a:spcPct val="100000"/>
              </a:lnSpc>
              <a:spcAft>
                <a:spcPts val="0"/>
              </a:spcAft>
              <a:buNone/>
            </a:pPr>
            <a:endParaRPr lang="en-US" sz="800" b="0" dirty="0"/>
          </a:p>
          <a:p>
            <a:pPr marL="98425" indent="0">
              <a:lnSpc>
                <a:spcPct val="100000"/>
              </a:lnSpc>
              <a:spcAft>
                <a:spcPts val="0"/>
              </a:spcAft>
              <a:buNone/>
            </a:pPr>
            <a:r>
              <a:rPr lang="en-US" sz="2000" b="0" dirty="0"/>
              <a:t>I reassure them that if the first 2 weeks go smoothly, they can often transition home or to local lodging, continuing close follow-up.</a:t>
            </a:r>
          </a:p>
        </p:txBody>
      </p:sp>
    </p:spTree>
    <p:extLst>
      <p:ext uri="{BB962C8B-B14F-4D97-AF65-F5344CB8AC3E}">
        <p14:creationId xmlns:p14="http://schemas.microsoft.com/office/powerpoint/2010/main" val="280960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0B1B34-5893-FA9D-B512-344CEEBEB7E6}"/>
              </a:ext>
            </a:extLst>
          </p:cNvPr>
          <p:cNvSpPr>
            <a:spLocks noGrp="1"/>
          </p:cNvSpPr>
          <p:nvPr>
            <p:ph idx="51"/>
          </p:nvPr>
        </p:nvSpPr>
        <p:spPr/>
        <p:txBody>
          <a:bodyPr/>
          <a:lstStyle/>
          <a:p>
            <a:r>
              <a:rPr lang="en-US"/>
              <a:t>CAR T cells </a:t>
            </a:r>
            <a:r>
              <a:rPr lang="en-US" dirty="0"/>
              <a:t>are a multi-step process, but the actual treatment is given </a:t>
            </a:r>
            <a:br>
              <a:rPr lang="en-US" dirty="0"/>
            </a:br>
            <a:r>
              <a:rPr lang="en-US" dirty="0"/>
              <a:t>as a single infusion, not multiple cycles like many other therapies. </a:t>
            </a:r>
          </a:p>
        </p:txBody>
      </p:sp>
      <p:sp>
        <p:nvSpPr>
          <p:cNvPr id="3" name="Title 2">
            <a:extLst>
              <a:ext uri="{FF2B5EF4-FFF2-40B4-BE49-F238E27FC236}">
                <a16:creationId xmlns:a16="http://schemas.microsoft.com/office/drawing/2014/main" id="{77F8C397-ED15-9EEB-77D6-05F12E074CC0}"/>
              </a:ext>
            </a:extLst>
          </p:cNvPr>
          <p:cNvSpPr>
            <a:spLocks noGrp="1"/>
          </p:cNvSpPr>
          <p:nvPr>
            <p:ph type="title"/>
          </p:nvPr>
        </p:nvSpPr>
        <p:spPr/>
        <p:txBody>
          <a:bodyPr/>
          <a:lstStyle/>
          <a:p>
            <a:r>
              <a:rPr lang="en-US" dirty="0"/>
              <a:t>Key Timepoints in the CAR T-Cell Therapy Journey </a:t>
            </a:r>
          </a:p>
        </p:txBody>
      </p:sp>
      <p:sp>
        <p:nvSpPr>
          <p:cNvPr id="4" name="Content Placeholder 3">
            <a:extLst>
              <a:ext uri="{FF2B5EF4-FFF2-40B4-BE49-F238E27FC236}">
                <a16:creationId xmlns:a16="http://schemas.microsoft.com/office/drawing/2014/main" id="{C5238EC0-FEC3-01DC-A3BA-58C1428AB380}"/>
              </a:ext>
            </a:extLst>
          </p:cNvPr>
          <p:cNvSpPr>
            <a:spLocks noGrp="1"/>
          </p:cNvSpPr>
          <p:nvPr>
            <p:ph idx="52"/>
          </p:nvPr>
        </p:nvSpPr>
        <p:spPr/>
        <p:txBody>
          <a:bodyPr/>
          <a:lstStyle/>
          <a:p>
            <a:pPr>
              <a:lnSpc>
                <a:spcPts val="1600"/>
              </a:lnSpc>
            </a:pPr>
            <a:r>
              <a:rPr lang="en-US" sz="1700" dirty="0"/>
              <a:t>I map out the process clearly. I reassure them that if the </a:t>
            </a:r>
            <a:br>
              <a:rPr lang="en-US" sz="1700" dirty="0"/>
            </a:br>
            <a:r>
              <a:rPr lang="en-US" sz="1700" dirty="0"/>
              <a:t>first 2 weeks go smoothly, they can often transition home </a:t>
            </a:r>
            <a:br>
              <a:rPr lang="en-US" sz="1700" dirty="0"/>
            </a:br>
            <a:r>
              <a:rPr lang="en-US" sz="1700" dirty="0"/>
              <a:t>or local lodging, continuing close follow-up.</a:t>
            </a:r>
          </a:p>
        </p:txBody>
      </p:sp>
      <p:sp>
        <p:nvSpPr>
          <p:cNvPr id="5" name="Content Placeholder 4">
            <a:extLst>
              <a:ext uri="{FF2B5EF4-FFF2-40B4-BE49-F238E27FC236}">
                <a16:creationId xmlns:a16="http://schemas.microsoft.com/office/drawing/2014/main" id="{714007C0-F293-9A02-AD86-0F3FA1B5F77A}"/>
              </a:ext>
            </a:extLst>
          </p:cNvPr>
          <p:cNvSpPr>
            <a:spLocks noGrp="1"/>
          </p:cNvSpPr>
          <p:nvPr>
            <p:ph idx="53"/>
          </p:nvPr>
        </p:nvSpPr>
        <p:spPr/>
        <p:txBody>
          <a:bodyPr/>
          <a:lstStyle/>
          <a:p>
            <a:r>
              <a:rPr lang="en-US" dirty="0"/>
              <a:t>Patients are monitored at the treating center until they are deemed safe </a:t>
            </a:r>
            <a:br>
              <a:rPr lang="en-US" dirty="0"/>
            </a:br>
            <a:r>
              <a:rPr lang="en-US" dirty="0"/>
              <a:t>to return home. Patients are followed closely for the first 90 days. </a:t>
            </a:r>
          </a:p>
        </p:txBody>
      </p:sp>
      <p:sp>
        <p:nvSpPr>
          <p:cNvPr id="6" name="Content Placeholder 5">
            <a:extLst>
              <a:ext uri="{FF2B5EF4-FFF2-40B4-BE49-F238E27FC236}">
                <a16:creationId xmlns:a16="http://schemas.microsoft.com/office/drawing/2014/main" id="{793BCFB1-D52A-1777-C2E9-1AE5E6BD37C5}"/>
              </a:ext>
            </a:extLst>
          </p:cNvPr>
          <p:cNvSpPr>
            <a:spLocks noGrp="1"/>
          </p:cNvSpPr>
          <p:nvPr>
            <p:ph idx="54"/>
          </p:nvPr>
        </p:nvSpPr>
        <p:spPr/>
        <p:txBody>
          <a:bodyPr/>
          <a:lstStyle/>
          <a:p>
            <a:pPr>
              <a:lnSpc>
                <a:spcPts val="1600"/>
              </a:lnSpc>
            </a:pPr>
            <a:r>
              <a:rPr lang="en-US" sz="1700" dirty="0"/>
              <a:t>The first step is insurance approval. This can vary from patient to patient. </a:t>
            </a:r>
            <a:br>
              <a:rPr lang="en-US" sz="1700" dirty="0"/>
            </a:br>
            <a:r>
              <a:rPr lang="en-US" sz="1700" dirty="0"/>
              <a:t>Next step after approval is obtaining an apheresis slot,</a:t>
            </a:r>
            <a:br>
              <a:rPr lang="en-US" sz="1700" dirty="0"/>
            </a:br>
            <a:r>
              <a:rPr lang="en-US" sz="1700" dirty="0"/>
              <a:t> for which thereafter we will collect cells. </a:t>
            </a:r>
          </a:p>
        </p:txBody>
      </p:sp>
      <p:sp>
        <p:nvSpPr>
          <p:cNvPr id="7" name="Content Placeholder 6">
            <a:extLst>
              <a:ext uri="{FF2B5EF4-FFF2-40B4-BE49-F238E27FC236}">
                <a16:creationId xmlns:a16="http://schemas.microsoft.com/office/drawing/2014/main" id="{8CD4359C-B1F6-17B8-FBE9-A53FA9D95BC4}"/>
              </a:ext>
            </a:extLst>
          </p:cNvPr>
          <p:cNvSpPr>
            <a:spLocks noGrp="1"/>
          </p:cNvSpPr>
          <p:nvPr>
            <p:ph idx="55"/>
          </p:nvPr>
        </p:nvSpPr>
        <p:spPr/>
        <p:txBody>
          <a:bodyPr/>
          <a:lstStyle/>
          <a:p>
            <a:pPr>
              <a:lnSpc>
                <a:spcPts val="1600"/>
              </a:lnSpc>
            </a:pPr>
            <a:r>
              <a:rPr lang="en-US" sz="1700" dirty="0"/>
              <a:t>The key time points are the decision, the approval, the collection, the manufacturing, the delivery, and the follow-up. For follow-up, patients have testing like PET/CT scans and blood work, and to work with their local oncologist on recovering from any leftover side effects. </a:t>
            </a:r>
          </a:p>
        </p:txBody>
      </p:sp>
      <p:sp>
        <p:nvSpPr>
          <p:cNvPr id="8" name="Content Placeholder 7">
            <a:extLst>
              <a:ext uri="{FF2B5EF4-FFF2-40B4-BE49-F238E27FC236}">
                <a16:creationId xmlns:a16="http://schemas.microsoft.com/office/drawing/2014/main" id="{3941512A-2D78-BBB2-E3F7-5A48677BC9AE}"/>
              </a:ext>
            </a:extLst>
          </p:cNvPr>
          <p:cNvSpPr>
            <a:spLocks noGrp="1"/>
          </p:cNvSpPr>
          <p:nvPr>
            <p:ph idx="56"/>
          </p:nvPr>
        </p:nvSpPr>
        <p:spPr/>
        <p:txBody>
          <a:bodyPr/>
          <a:lstStyle/>
          <a:p>
            <a:pPr>
              <a:lnSpc>
                <a:spcPts val="1500"/>
              </a:lnSpc>
            </a:pPr>
            <a:r>
              <a:rPr lang="en-US" sz="1600" dirty="0"/>
              <a:t>Brain to Vein encapsulates desire to do it and actually getting to go to apheresis. The challenge</a:t>
            </a:r>
            <a:br>
              <a:rPr lang="en-US" sz="1600" dirty="0"/>
            </a:br>
            <a:r>
              <a:rPr lang="en-US" sz="1600" dirty="0"/>
              <a:t> here is insurance approval, tests necessary, and getting a chair for apheresis. Once apheresed </a:t>
            </a:r>
            <a:br>
              <a:rPr lang="en-US" sz="1600" dirty="0"/>
            </a:br>
            <a:r>
              <a:rPr lang="en-US" sz="1600" dirty="0"/>
              <a:t>then we are in the Vein to Vein time, which we very reliably now infuse products to near 100%.</a:t>
            </a:r>
          </a:p>
        </p:txBody>
      </p:sp>
    </p:spTree>
    <p:extLst>
      <p:ext uri="{BB962C8B-B14F-4D97-AF65-F5344CB8AC3E}">
        <p14:creationId xmlns:p14="http://schemas.microsoft.com/office/powerpoint/2010/main" val="1041798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74A44-6F1A-E010-7DF4-C61BD40A8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2321A-301E-5F8E-4CD4-05E83430F975}"/>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95400D54-487B-CF8E-B4FC-657740965164}"/>
              </a:ext>
            </a:extLst>
          </p:cNvPr>
          <p:cNvSpPr>
            <a:spLocks noGrp="1"/>
          </p:cNvSpPr>
          <p:nvPr>
            <p:ph idx="1"/>
          </p:nvPr>
        </p:nvSpPr>
        <p:spPr/>
        <p:txBody>
          <a:bodyPr/>
          <a:lstStyle/>
          <a:p>
            <a:pPr marL="98425" indent="0">
              <a:buNone/>
            </a:pPr>
            <a:r>
              <a:rPr lang="en-US" dirty="0"/>
              <a:t>What is the role of bridging therapy? Adding in systemic treatment (</a:t>
            </a:r>
            <a:r>
              <a:rPr lang="en-US" dirty="0" err="1"/>
              <a:t>eg</a:t>
            </a:r>
            <a:r>
              <a:rPr lang="en-US" dirty="0"/>
              <a:t>, a Bruton tyrosine kinase inhibitor)?</a:t>
            </a:r>
          </a:p>
        </p:txBody>
      </p:sp>
    </p:spTree>
    <p:extLst>
      <p:ext uri="{BB962C8B-B14F-4D97-AF65-F5344CB8AC3E}">
        <p14:creationId xmlns:p14="http://schemas.microsoft.com/office/powerpoint/2010/main" val="2303200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F4756-1D5C-86DB-5978-B16B6B6F3FB4}"/>
              </a:ext>
            </a:extLst>
          </p:cNvPr>
          <p:cNvSpPr>
            <a:spLocks noGrp="1"/>
          </p:cNvSpPr>
          <p:nvPr>
            <p:ph idx="51"/>
          </p:nvPr>
        </p:nvSpPr>
        <p:spPr/>
        <p:txBody>
          <a:bodyPr/>
          <a:lstStyle/>
          <a:p>
            <a:pPr>
              <a:lnSpc>
                <a:spcPts val="1700"/>
              </a:lnSpc>
            </a:pPr>
            <a:r>
              <a:rPr lang="en-US" sz="1700" dirty="0"/>
              <a:t>Bridging therapy is treatment used to control the disease and </a:t>
            </a:r>
            <a:br>
              <a:rPr lang="en-US" sz="1700" dirty="0"/>
            </a:br>
            <a:r>
              <a:rPr lang="en-US" sz="1700" dirty="0"/>
              <a:t>symptoms while the CAR T cells are being manufactured.  </a:t>
            </a:r>
            <a:br>
              <a:rPr lang="en-US" sz="1700" dirty="0"/>
            </a:br>
            <a:r>
              <a:rPr lang="en-US" sz="1700" dirty="0"/>
              <a:t>We have both systemic options and radiation therapy.</a:t>
            </a:r>
          </a:p>
        </p:txBody>
      </p:sp>
      <p:sp>
        <p:nvSpPr>
          <p:cNvPr id="3" name="Title 2">
            <a:extLst>
              <a:ext uri="{FF2B5EF4-FFF2-40B4-BE49-F238E27FC236}">
                <a16:creationId xmlns:a16="http://schemas.microsoft.com/office/drawing/2014/main" id="{91B236CC-92C2-5D7B-E63E-16C030442219}"/>
              </a:ext>
            </a:extLst>
          </p:cNvPr>
          <p:cNvSpPr>
            <a:spLocks noGrp="1"/>
          </p:cNvSpPr>
          <p:nvPr>
            <p:ph type="title"/>
          </p:nvPr>
        </p:nvSpPr>
        <p:spPr/>
        <p:txBody>
          <a:bodyPr/>
          <a:lstStyle/>
          <a:p>
            <a:r>
              <a:rPr lang="en-US" dirty="0"/>
              <a:t>Bridging Therapy</a:t>
            </a:r>
          </a:p>
        </p:txBody>
      </p:sp>
      <p:sp>
        <p:nvSpPr>
          <p:cNvPr id="4" name="Content Placeholder 3">
            <a:extLst>
              <a:ext uri="{FF2B5EF4-FFF2-40B4-BE49-F238E27FC236}">
                <a16:creationId xmlns:a16="http://schemas.microsoft.com/office/drawing/2014/main" id="{9FF44FA9-DBAE-90C0-D3EE-1D26E4E0D824}"/>
              </a:ext>
            </a:extLst>
          </p:cNvPr>
          <p:cNvSpPr>
            <a:spLocks noGrp="1"/>
          </p:cNvSpPr>
          <p:nvPr>
            <p:ph idx="52"/>
          </p:nvPr>
        </p:nvSpPr>
        <p:spPr/>
        <p:txBody>
          <a:bodyPr/>
          <a:lstStyle/>
          <a:p>
            <a:r>
              <a:rPr lang="en-US" dirty="0"/>
              <a:t>Bridging therapy is anything we do to stabilize disease while CAR T cells are being manufactured. The goal is to keep the disease under control.</a:t>
            </a:r>
          </a:p>
        </p:txBody>
      </p:sp>
      <p:sp>
        <p:nvSpPr>
          <p:cNvPr id="5" name="Content Placeholder 4">
            <a:extLst>
              <a:ext uri="{FF2B5EF4-FFF2-40B4-BE49-F238E27FC236}">
                <a16:creationId xmlns:a16="http://schemas.microsoft.com/office/drawing/2014/main" id="{964E237C-F21C-97EB-254A-B84A4894B18D}"/>
              </a:ext>
            </a:extLst>
          </p:cNvPr>
          <p:cNvSpPr>
            <a:spLocks noGrp="1"/>
          </p:cNvSpPr>
          <p:nvPr>
            <p:ph idx="53"/>
          </p:nvPr>
        </p:nvSpPr>
        <p:spPr/>
        <p:txBody>
          <a:bodyPr/>
          <a:lstStyle/>
          <a:p>
            <a:r>
              <a:rPr lang="en-US" dirty="0"/>
              <a:t>Patients are likely to have better outcomes regarding both safety and efficacy </a:t>
            </a:r>
            <a:br>
              <a:rPr lang="en-US" dirty="0"/>
            </a:br>
            <a:r>
              <a:rPr lang="en-US" dirty="0"/>
              <a:t>if they proceed with CAR T with disease regressing as opposed to progressing. </a:t>
            </a:r>
          </a:p>
        </p:txBody>
      </p:sp>
      <p:sp>
        <p:nvSpPr>
          <p:cNvPr id="6" name="Content Placeholder 5">
            <a:extLst>
              <a:ext uri="{FF2B5EF4-FFF2-40B4-BE49-F238E27FC236}">
                <a16:creationId xmlns:a16="http://schemas.microsoft.com/office/drawing/2014/main" id="{227FD620-BE82-03DA-BA25-9EA92C8B06B0}"/>
              </a:ext>
            </a:extLst>
          </p:cNvPr>
          <p:cNvSpPr>
            <a:spLocks noGrp="1"/>
          </p:cNvSpPr>
          <p:nvPr>
            <p:ph idx="54"/>
          </p:nvPr>
        </p:nvSpPr>
        <p:spPr/>
        <p:txBody>
          <a:bodyPr/>
          <a:lstStyle/>
          <a:p>
            <a:pPr>
              <a:lnSpc>
                <a:spcPts val="1700"/>
              </a:lnSpc>
            </a:pPr>
            <a:r>
              <a:rPr lang="en-US" sz="1700" dirty="0"/>
              <a:t>Bridging therapy is needed to slow the progression of cancer long enough </a:t>
            </a:r>
            <a:br>
              <a:rPr lang="en-US" sz="1700" dirty="0"/>
            </a:br>
            <a:r>
              <a:rPr lang="en-US" sz="1700" dirty="0"/>
              <a:t>to allow for collection, manufacture and return of the CAR product; </a:t>
            </a:r>
            <a:br>
              <a:rPr lang="en-US" sz="1700" dirty="0"/>
            </a:br>
            <a:r>
              <a:rPr lang="en-US" sz="1700" dirty="0"/>
              <a:t>especially helpful for rapidly progressive disease.</a:t>
            </a:r>
          </a:p>
        </p:txBody>
      </p:sp>
      <p:sp>
        <p:nvSpPr>
          <p:cNvPr id="7" name="Content Placeholder 6">
            <a:extLst>
              <a:ext uri="{FF2B5EF4-FFF2-40B4-BE49-F238E27FC236}">
                <a16:creationId xmlns:a16="http://schemas.microsoft.com/office/drawing/2014/main" id="{B1B1A979-C6AE-75BE-6A4A-94DECF7B564C}"/>
              </a:ext>
            </a:extLst>
          </p:cNvPr>
          <p:cNvSpPr>
            <a:spLocks noGrp="1"/>
          </p:cNvSpPr>
          <p:nvPr>
            <p:ph idx="55"/>
          </p:nvPr>
        </p:nvSpPr>
        <p:spPr/>
        <p:txBody>
          <a:bodyPr/>
          <a:lstStyle/>
          <a:p>
            <a:r>
              <a:rPr lang="en-US" dirty="0"/>
              <a:t>Bridging therapy is not always required, especially if the amount </a:t>
            </a:r>
            <a:br>
              <a:rPr lang="en-US" dirty="0"/>
            </a:br>
            <a:r>
              <a:rPr lang="en-US" dirty="0"/>
              <a:t>of lymphoma is low and speed of disease growth is slow. </a:t>
            </a:r>
          </a:p>
        </p:txBody>
      </p:sp>
      <p:sp>
        <p:nvSpPr>
          <p:cNvPr id="8" name="Content Placeholder 7">
            <a:extLst>
              <a:ext uri="{FF2B5EF4-FFF2-40B4-BE49-F238E27FC236}">
                <a16:creationId xmlns:a16="http://schemas.microsoft.com/office/drawing/2014/main" id="{89B4F6E5-18F4-7512-D15D-0040B629B67F}"/>
              </a:ext>
            </a:extLst>
          </p:cNvPr>
          <p:cNvSpPr>
            <a:spLocks noGrp="1"/>
          </p:cNvSpPr>
          <p:nvPr>
            <p:ph idx="56"/>
          </p:nvPr>
        </p:nvSpPr>
        <p:spPr/>
        <p:txBody>
          <a:bodyPr/>
          <a:lstStyle/>
          <a:p>
            <a:pPr>
              <a:lnSpc>
                <a:spcPts val="1600"/>
              </a:lnSpc>
            </a:pPr>
            <a:r>
              <a:rPr lang="en-US" sz="1600" dirty="0"/>
              <a:t>I use apheresis as a split in bridging as I may do something different before apheresis (pre-</a:t>
            </a:r>
            <a:r>
              <a:rPr lang="en-US" sz="1600" dirty="0" err="1"/>
              <a:t>aph</a:t>
            </a:r>
            <a:r>
              <a:rPr lang="en-US" sz="1600" dirty="0"/>
              <a:t>) </a:t>
            </a:r>
            <a:br>
              <a:rPr lang="en-US" sz="1600" dirty="0"/>
            </a:br>
            <a:r>
              <a:rPr lang="en-US" sz="1600" dirty="0"/>
              <a:t>and after apheresis (post-</a:t>
            </a:r>
            <a:r>
              <a:rPr lang="en-US" sz="1600" dirty="0" err="1"/>
              <a:t>aph</a:t>
            </a:r>
            <a:r>
              <a:rPr lang="en-US" sz="1600" dirty="0"/>
              <a:t>). In pre-</a:t>
            </a:r>
            <a:r>
              <a:rPr lang="en-US" sz="1600" dirty="0" err="1"/>
              <a:t>aph</a:t>
            </a:r>
            <a:r>
              <a:rPr lang="en-US" sz="1600" dirty="0"/>
              <a:t>, I focus on disease stabilization without making them </a:t>
            </a:r>
            <a:br>
              <a:rPr lang="en-US" sz="1600" dirty="0"/>
            </a:br>
            <a:r>
              <a:rPr lang="en-US" sz="1600" dirty="0"/>
              <a:t>too sick for CAR T. In the post-</a:t>
            </a:r>
            <a:r>
              <a:rPr lang="en-US" sz="1600" dirty="0" err="1"/>
              <a:t>aph</a:t>
            </a:r>
            <a:r>
              <a:rPr lang="en-US" sz="1600" dirty="0"/>
              <a:t> period we use what we’ve learned to customize therapy.</a:t>
            </a:r>
          </a:p>
        </p:txBody>
      </p:sp>
      <p:sp>
        <p:nvSpPr>
          <p:cNvPr id="10" name="TextBox 9">
            <a:extLst>
              <a:ext uri="{FF2B5EF4-FFF2-40B4-BE49-F238E27FC236}">
                <a16:creationId xmlns:a16="http://schemas.microsoft.com/office/drawing/2014/main" id="{11C45204-B441-2418-D3BE-497EEA489FD2}"/>
              </a:ext>
            </a:extLst>
          </p:cNvPr>
          <p:cNvSpPr txBox="1"/>
          <p:nvPr/>
        </p:nvSpPr>
        <p:spPr>
          <a:xfrm>
            <a:off x="479376" y="6116388"/>
            <a:ext cx="6097978"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CAR T = CAR T-cell therapy</a:t>
            </a:r>
          </a:p>
        </p:txBody>
      </p:sp>
    </p:spTree>
    <p:extLst>
      <p:ext uri="{BB962C8B-B14F-4D97-AF65-F5344CB8AC3E}">
        <p14:creationId xmlns:p14="http://schemas.microsoft.com/office/powerpoint/2010/main" val="4060669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A8B6-C8C4-026E-1A67-1C3BD8FE2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67454-BEFB-93EE-89B4-F209C1AD1E54}"/>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57F9A23B-16B9-816A-D299-603FC5AA3A66}"/>
              </a:ext>
            </a:extLst>
          </p:cNvPr>
          <p:cNvSpPr>
            <a:spLocks noGrp="1"/>
          </p:cNvSpPr>
          <p:nvPr>
            <p:ph idx="1"/>
          </p:nvPr>
        </p:nvSpPr>
        <p:spPr/>
        <p:txBody>
          <a:bodyPr/>
          <a:lstStyle/>
          <a:p>
            <a:pPr marL="98425" indent="0">
              <a:buNone/>
            </a:pPr>
            <a:r>
              <a:rPr lang="en-US" dirty="0"/>
              <a:t>How do you select a CAR-T product? What is the relative efficacy and efficiency of product preparations, and what are their associated toxicities?</a:t>
            </a:r>
          </a:p>
        </p:txBody>
      </p:sp>
    </p:spTree>
    <p:extLst>
      <p:ext uri="{BB962C8B-B14F-4D97-AF65-F5344CB8AC3E}">
        <p14:creationId xmlns:p14="http://schemas.microsoft.com/office/powerpoint/2010/main" val="2420920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549F6-F28B-C404-FE53-9B1D5F5B9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9F301-31F7-9C06-7D05-FF27B0C1C66B}"/>
              </a:ext>
            </a:extLst>
          </p:cNvPr>
          <p:cNvSpPr>
            <a:spLocks noGrp="1"/>
          </p:cNvSpPr>
          <p:nvPr>
            <p:ph type="title"/>
          </p:nvPr>
        </p:nvSpPr>
        <p:spPr>
          <a:xfrm>
            <a:off x="912286" y="71434"/>
            <a:ext cx="10358967" cy="1143000"/>
          </a:xfrm>
        </p:spPr>
        <p:txBody>
          <a:bodyPr/>
          <a:lstStyle/>
          <a:p>
            <a:r>
              <a:rPr lang="en-US" sz="3200" dirty="0"/>
              <a:t>Selecting a CAR T-Cell Therapy Product </a:t>
            </a:r>
            <a:br>
              <a:rPr lang="en-US" sz="3200" dirty="0"/>
            </a:br>
            <a:r>
              <a:rPr lang="en-US" dirty="0"/>
              <a:t>Manali Kamdar, MD, MBBS</a:t>
            </a:r>
          </a:p>
        </p:txBody>
      </p:sp>
      <p:sp>
        <p:nvSpPr>
          <p:cNvPr id="3" name="Content Placeholder 2">
            <a:extLst>
              <a:ext uri="{FF2B5EF4-FFF2-40B4-BE49-F238E27FC236}">
                <a16:creationId xmlns:a16="http://schemas.microsoft.com/office/drawing/2014/main" id="{030D386B-47FA-8191-6341-8917A73FC91F}"/>
              </a:ext>
            </a:extLst>
          </p:cNvPr>
          <p:cNvSpPr>
            <a:spLocks noGrp="1"/>
          </p:cNvSpPr>
          <p:nvPr>
            <p:ph idx="1"/>
          </p:nvPr>
        </p:nvSpPr>
        <p:spPr>
          <a:xfrm>
            <a:off x="915435" y="1438299"/>
            <a:ext cx="10005101" cy="4799013"/>
          </a:xfrm>
        </p:spPr>
        <p:txBody>
          <a:bodyPr/>
          <a:lstStyle/>
          <a:p>
            <a:pPr marL="98425" indent="0">
              <a:lnSpc>
                <a:spcPct val="100000"/>
              </a:lnSpc>
              <a:buNone/>
            </a:pPr>
            <a:r>
              <a:rPr lang="en-US" sz="2400" b="0" dirty="0"/>
              <a:t>When I choose a CAR-T product, I consider:</a:t>
            </a:r>
          </a:p>
          <a:p>
            <a:pPr>
              <a:lnSpc>
                <a:spcPct val="100000"/>
              </a:lnSpc>
            </a:pPr>
            <a:r>
              <a:rPr lang="en-US" sz="2400" b="0" dirty="0"/>
              <a:t>Disease subtype and efficacy data for that construct in that histology</a:t>
            </a:r>
          </a:p>
          <a:p>
            <a:pPr>
              <a:lnSpc>
                <a:spcPct val="100000"/>
              </a:lnSpc>
            </a:pPr>
            <a:r>
              <a:rPr lang="en-US" sz="2400" b="0" dirty="0"/>
              <a:t>Tumor burden, patient symptoms, time it will take to manufacture one construct versus the other </a:t>
            </a:r>
          </a:p>
          <a:p>
            <a:pPr>
              <a:lnSpc>
                <a:spcPct val="100000"/>
              </a:lnSpc>
            </a:pPr>
            <a:r>
              <a:rPr lang="en-US" sz="2400" b="0" dirty="0"/>
              <a:t>Patient profile: age, comorbidities, performance status, caregiver support</a:t>
            </a:r>
          </a:p>
          <a:p>
            <a:pPr>
              <a:lnSpc>
                <a:spcPct val="100000"/>
              </a:lnSpc>
            </a:pPr>
            <a:r>
              <a:rPr lang="en-US" sz="2400" b="0" dirty="0"/>
              <a:t>Logistics: inpatient versus outpatient feasibility, manufacturing time and caregiver support</a:t>
            </a:r>
          </a:p>
          <a:p>
            <a:pPr marL="98425" indent="0">
              <a:lnSpc>
                <a:spcPct val="100000"/>
              </a:lnSpc>
              <a:buNone/>
            </a:pPr>
            <a:r>
              <a:rPr lang="en-US" sz="2400" b="0" dirty="0"/>
              <a:t>The goal is to tailor the product to both disease biology and patient resilience.</a:t>
            </a:r>
          </a:p>
        </p:txBody>
      </p:sp>
    </p:spTree>
    <p:extLst>
      <p:ext uri="{BB962C8B-B14F-4D97-AF65-F5344CB8AC3E}">
        <p14:creationId xmlns:p14="http://schemas.microsoft.com/office/powerpoint/2010/main" val="4005342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BA61E1-EAE5-54E4-B80E-72837EAE2FEB}"/>
              </a:ext>
            </a:extLst>
          </p:cNvPr>
          <p:cNvSpPr>
            <a:spLocks noGrp="1"/>
          </p:cNvSpPr>
          <p:nvPr>
            <p:ph idx="51"/>
          </p:nvPr>
        </p:nvSpPr>
        <p:spPr/>
        <p:txBody>
          <a:bodyPr/>
          <a:lstStyle/>
          <a:p>
            <a:r>
              <a:rPr lang="en-US" dirty="0"/>
              <a:t>We consider multiple factors, including efficacy, safety, manufacturing time </a:t>
            </a:r>
            <a:br>
              <a:rPr lang="en-US" dirty="0"/>
            </a:br>
            <a:r>
              <a:rPr lang="en-US" dirty="0"/>
              <a:t>and ability to administer in the outpatient setting. </a:t>
            </a:r>
          </a:p>
        </p:txBody>
      </p:sp>
      <p:sp>
        <p:nvSpPr>
          <p:cNvPr id="3" name="Title 2">
            <a:extLst>
              <a:ext uri="{FF2B5EF4-FFF2-40B4-BE49-F238E27FC236}">
                <a16:creationId xmlns:a16="http://schemas.microsoft.com/office/drawing/2014/main" id="{9180400F-F1C3-8F69-230B-072B442AAAC7}"/>
              </a:ext>
            </a:extLst>
          </p:cNvPr>
          <p:cNvSpPr>
            <a:spLocks noGrp="1"/>
          </p:cNvSpPr>
          <p:nvPr>
            <p:ph type="title"/>
          </p:nvPr>
        </p:nvSpPr>
        <p:spPr/>
        <p:txBody>
          <a:bodyPr/>
          <a:lstStyle/>
          <a:p>
            <a:r>
              <a:rPr lang="en-US" dirty="0"/>
              <a:t>Selecting a CAR T-Cell Therapy Product </a:t>
            </a:r>
          </a:p>
        </p:txBody>
      </p:sp>
      <p:sp>
        <p:nvSpPr>
          <p:cNvPr id="4" name="Content Placeholder 3">
            <a:extLst>
              <a:ext uri="{FF2B5EF4-FFF2-40B4-BE49-F238E27FC236}">
                <a16:creationId xmlns:a16="http://schemas.microsoft.com/office/drawing/2014/main" id="{6205D7B1-79F8-E01E-4547-7D7D49F0EAB2}"/>
              </a:ext>
            </a:extLst>
          </p:cNvPr>
          <p:cNvSpPr>
            <a:spLocks noGrp="1"/>
          </p:cNvSpPr>
          <p:nvPr>
            <p:ph idx="52"/>
          </p:nvPr>
        </p:nvSpPr>
        <p:spPr/>
        <p:txBody>
          <a:bodyPr/>
          <a:lstStyle/>
          <a:p>
            <a:pPr>
              <a:lnSpc>
                <a:spcPts val="1700"/>
              </a:lnSpc>
            </a:pPr>
            <a:r>
              <a:rPr lang="en-US" sz="1700" dirty="0"/>
              <a:t>I consider disease subtype, efficacy data, </a:t>
            </a:r>
            <a:r>
              <a:rPr lang="en-US" sz="1700" dirty="0" err="1"/>
              <a:t>tumour</a:t>
            </a:r>
            <a:r>
              <a:rPr lang="en-US" sz="1700" dirty="0"/>
              <a:t> burden, </a:t>
            </a:r>
            <a:br>
              <a:rPr lang="en-US" sz="1700" dirty="0"/>
            </a:br>
            <a:r>
              <a:rPr lang="en-US" sz="1700" dirty="0"/>
              <a:t>patient symptoms, time it will take to manufacture, patient age, </a:t>
            </a:r>
            <a:br>
              <a:rPr lang="en-US" sz="1700" dirty="0"/>
            </a:br>
            <a:r>
              <a:rPr lang="en-US" sz="1700" dirty="0"/>
              <a:t>comorbidities, performance status, caregiver support.</a:t>
            </a:r>
          </a:p>
        </p:txBody>
      </p:sp>
      <p:sp>
        <p:nvSpPr>
          <p:cNvPr id="5" name="Content Placeholder 4">
            <a:extLst>
              <a:ext uri="{FF2B5EF4-FFF2-40B4-BE49-F238E27FC236}">
                <a16:creationId xmlns:a16="http://schemas.microsoft.com/office/drawing/2014/main" id="{F8999069-E472-7BC1-FCB5-1E49654639E5}"/>
              </a:ext>
            </a:extLst>
          </p:cNvPr>
          <p:cNvSpPr>
            <a:spLocks noGrp="1"/>
          </p:cNvSpPr>
          <p:nvPr>
            <p:ph idx="53"/>
          </p:nvPr>
        </p:nvSpPr>
        <p:spPr/>
        <p:txBody>
          <a:bodyPr/>
          <a:lstStyle/>
          <a:p>
            <a:r>
              <a:rPr lang="en-US" dirty="0"/>
              <a:t>Key factors are type of lymphoma, line of therapy, response to prior treatment, comorbid conditions, disease burden and tempo. </a:t>
            </a:r>
          </a:p>
        </p:txBody>
      </p:sp>
      <p:sp>
        <p:nvSpPr>
          <p:cNvPr id="6" name="Content Placeholder 5">
            <a:extLst>
              <a:ext uri="{FF2B5EF4-FFF2-40B4-BE49-F238E27FC236}">
                <a16:creationId xmlns:a16="http://schemas.microsoft.com/office/drawing/2014/main" id="{4F9E3E6B-19FB-2340-1342-68EDC08818C1}"/>
              </a:ext>
            </a:extLst>
          </p:cNvPr>
          <p:cNvSpPr>
            <a:spLocks noGrp="1"/>
          </p:cNvSpPr>
          <p:nvPr>
            <p:ph idx="54"/>
          </p:nvPr>
        </p:nvSpPr>
        <p:spPr>
          <a:xfrm>
            <a:off x="2971800" y="4428120"/>
            <a:ext cx="8540496" cy="695910"/>
          </a:xfrm>
        </p:spPr>
        <p:txBody>
          <a:bodyPr/>
          <a:lstStyle/>
          <a:p>
            <a:pPr>
              <a:lnSpc>
                <a:spcPts val="1700"/>
              </a:lnSpc>
            </a:pPr>
            <a:r>
              <a:rPr lang="en-US" sz="1700" dirty="0"/>
              <a:t>Liso-cel is appropriate alternative to </a:t>
            </a:r>
            <a:r>
              <a:rPr lang="en-US" sz="1700" dirty="0" err="1"/>
              <a:t>axi</a:t>
            </a:r>
            <a:r>
              <a:rPr lang="en-US" sz="1700" dirty="0"/>
              <a:t>-cel for DLBCL. For a patient </a:t>
            </a:r>
            <a:br>
              <a:rPr lang="en-US" sz="1700" dirty="0"/>
            </a:br>
            <a:r>
              <a:rPr lang="en-US" sz="1700" dirty="0"/>
              <a:t>w/ high burden or aggressive disease the choice might be </a:t>
            </a:r>
            <a:r>
              <a:rPr lang="en-US" sz="1700" dirty="0" err="1"/>
              <a:t>axi</a:t>
            </a:r>
            <a:r>
              <a:rPr lang="en-US" sz="1700" dirty="0"/>
              <a:t>-cel. </a:t>
            </a:r>
            <a:br>
              <a:rPr lang="en-US" sz="1700" dirty="0"/>
            </a:br>
            <a:r>
              <a:rPr lang="en-US" sz="1700" dirty="0"/>
              <a:t>For FL, the preference is </a:t>
            </a:r>
            <a:r>
              <a:rPr lang="en-US" sz="1700" dirty="0" err="1"/>
              <a:t>liso</a:t>
            </a:r>
            <a:r>
              <a:rPr lang="en-US" sz="1700" dirty="0"/>
              <a:t>-cel. For MCL the preference is </a:t>
            </a:r>
            <a:r>
              <a:rPr lang="en-US" sz="1700" dirty="0" err="1"/>
              <a:t>brexu</a:t>
            </a:r>
            <a:r>
              <a:rPr lang="en-US" sz="1700" dirty="0"/>
              <a:t>-cel. </a:t>
            </a:r>
          </a:p>
        </p:txBody>
      </p:sp>
      <p:sp>
        <p:nvSpPr>
          <p:cNvPr id="7" name="Content Placeholder 6">
            <a:extLst>
              <a:ext uri="{FF2B5EF4-FFF2-40B4-BE49-F238E27FC236}">
                <a16:creationId xmlns:a16="http://schemas.microsoft.com/office/drawing/2014/main" id="{99258159-69EB-E1A1-C918-893E7843677D}"/>
              </a:ext>
            </a:extLst>
          </p:cNvPr>
          <p:cNvSpPr>
            <a:spLocks noGrp="1"/>
          </p:cNvSpPr>
          <p:nvPr>
            <p:ph idx="55"/>
          </p:nvPr>
        </p:nvSpPr>
        <p:spPr/>
        <p:txBody>
          <a:bodyPr/>
          <a:lstStyle/>
          <a:p>
            <a:pPr>
              <a:lnSpc>
                <a:spcPts val="1700"/>
              </a:lnSpc>
            </a:pPr>
            <a:r>
              <a:rPr lang="en-US" sz="1700" dirty="0"/>
              <a:t>I weigh the pros and cons of each product: If the disease </a:t>
            </a:r>
            <a:br>
              <a:rPr lang="en-US" sz="1700" dirty="0"/>
            </a:br>
            <a:r>
              <a:rPr lang="en-US" sz="1700" dirty="0"/>
              <a:t>is progressing quickly, I choose speed and reliability of manufacturing. </a:t>
            </a:r>
            <a:br>
              <a:rPr lang="en-US" sz="1700" dirty="0"/>
            </a:br>
            <a:r>
              <a:rPr lang="en-US" sz="1700" dirty="0"/>
              <a:t>If the patient is frail, I choose safety of the toxicity profile. </a:t>
            </a:r>
          </a:p>
        </p:txBody>
      </p:sp>
      <p:sp>
        <p:nvSpPr>
          <p:cNvPr id="8" name="Content Placeholder 7">
            <a:extLst>
              <a:ext uri="{FF2B5EF4-FFF2-40B4-BE49-F238E27FC236}">
                <a16:creationId xmlns:a16="http://schemas.microsoft.com/office/drawing/2014/main" id="{BD9D2E31-1AEC-CAC8-0EDC-A189F43C7388}"/>
              </a:ext>
            </a:extLst>
          </p:cNvPr>
          <p:cNvSpPr>
            <a:spLocks noGrp="1"/>
          </p:cNvSpPr>
          <p:nvPr>
            <p:ph idx="56"/>
          </p:nvPr>
        </p:nvSpPr>
        <p:spPr/>
        <p:txBody>
          <a:bodyPr/>
          <a:lstStyle/>
          <a:p>
            <a:pPr>
              <a:lnSpc>
                <a:spcPts val="1700"/>
              </a:lnSpc>
            </a:pPr>
            <a:r>
              <a:rPr lang="en-US" sz="1700" dirty="0"/>
              <a:t>I look at it backwards: high-grade ICANS and then work my way backwards,  </a:t>
            </a:r>
            <a:br>
              <a:rPr lang="en-US" sz="1700" dirty="0"/>
            </a:br>
            <a:r>
              <a:rPr lang="en-US" sz="1700" dirty="0"/>
              <a:t>next being high-grade CRS — we’ve gotten so much better at managing CRS that it is quite rare.  In the end, I believe </a:t>
            </a:r>
            <a:r>
              <a:rPr lang="en-US" sz="1700" dirty="0" err="1"/>
              <a:t>liso</a:t>
            </a:r>
            <a:r>
              <a:rPr lang="en-US" sz="1700" dirty="0"/>
              <a:t>-cel checks the box of balance with efficacy vs safety.</a:t>
            </a:r>
          </a:p>
        </p:txBody>
      </p:sp>
    </p:spTree>
    <p:extLst>
      <p:ext uri="{BB962C8B-B14F-4D97-AF65-F5344CB8AC3E}">
        <p14:creationId xmlns:p14="http://schemas.microsoft.com/office/powerpoint/2010/main" val="1681507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2A138-7A80-DCCA-CED2-AFDC4262FD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667AFB-6520-78B4-C7B9-33315543BE2A}"/>
              </a:ext>
            </a:extLst>
          </p:cNvPr>
          <p:cNvSpPr/>
          <p:nvPr/>
        </p:nvSpPr>
        <p:spPr bwMode="auto">
          <a:xfrm>
            <a:off x="643018" y="1988840"/>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73306D6-3C5E-96F3-E308-D0F35A10E0E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B7EA8BFD-146C-5670-CE29-A910A808D37C}"/>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9E6F62A4-0335-F099-D0F9-1A8CC6C71546}"/>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2: 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a:t>
            </a:r>
            <a:r>
              <a:rPr lang="en-US" sz="2600" kern="0" dirty="0"/>
              <a:t>T-Cell Therapy;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843826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EF23-A64B-C686-5254-D3184D6186F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86CB0C3-73EC-989F-3D51-20FF6CB6EF47}"/>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3AD0787E-3C77-DB70-D9EB-6D0BA3F0366C}"/>
              </a:ext>
            </a:extLst>
          </p:cNvPr>
          <p:cNvSpPr>
            <a:spLocks noGrp="1"/>
          </p:cNvSpPr>
          <p:nvPr>
            <p:ph type="title"/>
          </p:nvPr>
        </p:nvSpPr>
        <p:spPr>
          <a:xfrm>
            <a:off x="663073" y="549275"/>
            <a:ext cx="10856062" cy="1444778"/>
          </a:xfrm>
        </p:spPr>
        <p:txBody>
          <a:bodyPr lIns="91440" tIns="91440" rIns="91440" bIns="182880"/>
          <a:lstStyle/>
          <a:p>
            <a:r>
              <a:rPr lang="en-US" sz="3600" dirty="0">
                <a:solidFill>
                  <a:schemeClr val="bg1"/>
                </a:solidFill>
              </a:rPr>
              <a:t>Potential treatment benefits of CAR T-cell therapy</a:t>
            </a:r>
          </a:p>
        </p:txBody>
      </p:sp>
      <p:pic>
        <p:nvPicPr>
          <p:cNvPr id="5" name="Picture 4" descr="A person wearing headphones&#10;&#10;AI-generated content may be incorrect.">
            <a:extLst>
              <a:ext uri="{FF2B5EF4-FFF2-40B4-BE49-F238E27FC236}">
                <a16:creationId xmlns:a16="http://schemas.microsoft.com/office/drawing/2014/main" id="{0E2E3E86-E8AB-F976-DBE3-DDADE05A3784}"/>
              </a:ext>
            </a:extLst>
          </p:cNvPr>
          <p:cNvPicPr>
            <a:picLocks noChangeAspect="1"/>
          </p:cNvPicPr>
          <p:nvPr/>
        </p:nvPicPr>
        <p:blipFill>
          <a:blip r:embed="rId2"/>
          <a:stretch>
            <a:fillRect/>
          </a:stretch>
        </p:blipFill>
        <p:spPr>
          <a:xfrm>
            <a:off x="667968" y="2524997"/>
            <a:ext cx="5063963" cy="2848479"/>
          </a:xfrm>
          <a:prstGeom prst="rect">
            <a:avLst/>
          </a:prstGeom>
          <a:effectLst>
            <a:outerShdw blurRad="50800" dist="38100" dir="2700000" algn="tl" rotWithShape="0">
              <a:prstClr val="black">
                <a:alpha val="40000"/>
              </a:prstClr>
            </a:outerShdw>
          </a:effectLst>
        </p:spPr>
      </p:pic>
      <p:pic>
        <p:nvPicPr>
          <p:cNvPr id="6" name="Picture 5" descr="A person wearing glasses and a black jacket&#10;&#10;AI-generated content may be incorrect.">
            <a:extLst>
              <a:ext uri="{FF2B5EF4-FFF2-40B4-BE49-F238E27FC236}">
                <a16:creationId xmlns:a16="http://schemas.microsoft.com/office/drawing/2014/main" id="{2D0C20D0-5616-520A-0E9E-802FEDE40FDD}"/>
              </a:ext>
            </a:extLst>
          </p:cNvPr>
          <p:cNvPicPr>
            <a:picLocks noChangeAspect="1"/>
          </p:cNvPicPr>
          <p:nvPr/>
        </p:nvPicPr>
        <p:blipFill>
          <a:blip r:embed="rId3"/>
          <a:stretch>
            <a:fillRect/>
          </a:stretch>
        </p:blipFill>
        <p:spPr>
          <a:xfrm>
            <a:off x="6455172" y="2524997"/>
            <a:ext cx="5063963" cy="2848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5480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D63E6-A30C-1015-AD41-D02937D75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4BFEE-4BFE-A203-3816-3C08CD1C5A85}"/>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72BE9E4A-BB89-4144-D3FA-D2FB13382677}"/>
              </a:ext>
            </a:extLst>
          </p:cNvPr>
          <p:cNvSpPr>
            <a:spLocks noGrp="1"/>
          </p:cNvSpPr>
          <p:nvPr>
            <p:ph idx="1"/>
          </p:nvPr>
        </p:nvSpPr>
        <p:spPr/>
        <p:txBody>
          <a:bodyPr/>
          <a:lstStyle/>
          <a:p>
            <a:pPr marL="98425" indent="0">
              <a:buNone/>
            </a:pPr>
            <a:r>
              <a:rPr lang="en-US" dirty="0"/>
              <a:t>What are the projected benefits of CAR T-cell therapy in diffuse large B-cell lymphoma? Where does CAR T fit in?</a:t>
            </a:r>
          </a:p>
        </p:txBody>
      </p:sp>
    </p:spTree>
    <p:extLst>
      <p:ext uri="{BB962C8B-B14F-4D97-AF65-F5344CB8AC3E}">
        <p14:creationId xmlns:p14="http://schemas.microsoft.com/office/powerpoint/2010/main" val="165290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Abramson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700808"/>
          <a:ext cx="8820980" cy="3240360"/>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82972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Celgene Corporation, Foresight Diagnostics, Genentech, a member of the Roche Group, Gilead Sciences Inc, </a:t>
                      </a:r>
                      <a:r>
                        <a:rPr lang="en-US" sz="1800" b="0" dirty="0" err="1">
                          <a:solidFill>
                            <a:schemeClr val="tx1"/>
                          </a:solidFill>
                        </a:rPr>
                        <a:t>Interius</a:t>
                      </a:r>
                      <a:r>
                        <a:rPr lang="en-US" sz="1800" b="0" dirty="0">
                          <a:solidFill>
                            <a:schemeClr val="tx1"/>
                          </a:solidFill>
                        </a:rPr>
                        <a:t> </a:t>
                      </a:r>
                      <a:r>
                        <a:rPr lang="en-US" sz="1800" b="0" dirty="0" err="1">
                          <a:solidFill>
                            <a:schemeClr val="tx1"/>
                          </a:solidFill>
                        </a:rPr>
                        <a:t>BioTherapeutics</a:t>
                      </a:r>
                      <a:r>
                        <a:rPr lang="en-US" sz="1800" b="0" dirty="0">
                          <a:solidFill>
                            <a:schemeClr val="tx1"/>
                          </a:solidFill>
                        </a:rPr>
                        <a:t>, </a:t>
                      </a:r>
                      <a:r>
                        <a:rPr lang="en-US" sz="1800" b="0" dirty="0" err="1">
                          <a:solidFill>
                            <a:schemeClr val="tx1"/>
                          </a:solidFill>
                        </a:rPr>
                        <a:t>Miltenyi</a:t>
                      </a:r>
                      <a:r>
                        <a:rPr lang="en-US" sz="1800" b="0" dirty="0">
                          <a:solidFill>
                            <a:schemeClr val="tx1"/>
                          </a:solidFill>
                        </a:rPr>
                        <a:t> Biotec, Novartis, Roche Laboratories Inc, </a:t>
                      </a:r>
                      <a:r>
                        <a:rPr lang="en-US" sz="1800" b="0" dirty="0" err="1">
                          <a:solidFill>
                            <a:schemeClr val="tx1"/>
                          </a:solidFill>
                        </a:rPr>
                        <a:t>Seagen</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106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a:t>
                      </a:r>
                      <a:r>
                        <a:rPr lang="en-US" sz="1800" b="0" dirty="0" err="1">
                          <a:solidFill>
                            <a:schemeClr val="tx1"/>
                          </a:solidFill>
                        </a:rPr>
                        <a:t>Cellectis</a:t>
                      </a:r>
                      <a:r>
                        <a:rPr lang="en-US" sz="1800" b="0" dirty="0">
                          <a:solidFill>
                            <a:schemeClr val="tx1"/>
                          </a:solidFill>
                        </a:rPr>
                        <a:t>, Genentech, a member of the Roche Group, Merck, Mustang Bio, Regeneron Pharmaceuticals Inc, </a:t>
                      </a:r>
                      <a:r>
                        <a:rPr lang="en-US" sz="1800" b="0" dirty="0" err="1">
                          <a:solidFill>
                            <a:schemeClr val="tx1"/>
                          </a:solidFill>
                        </a:rPr>
                        <a:t>Seagen</a:t>
                      </a:r>
                      <a:r>
                        <a:rPr lang="en-US" sz="1800" b="0" dirty="0">
                          <a:solidFill>
                            <a:schemeClr val="tx1"/>
                          </a:solidFill>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422578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1CF7A-440A-1125-ADD4-BEAC11FEFFCC}"/>
              </a:ext>
            </a:extLst>
          </p:cNvPr>
          <p:cNvSpPr>
            <a:spLocks noGrp="1"/>
          </p:cNvSpPr>
          <p:nvPr>
            <p:ph idx="51"/>
          </p:nvPr>
        </p:nvSpPr>
        <p:spPr/>
        <p:txBody>
          <a:bodyPr/>
          <a:lstStyle/>
          <a:p>
            <a:r>
              <a:rPr lang="en-US" dirty="0"/>
              <a:t>The majority of patients will respond; about half </a:t>
            </a:r>
            <a:br>
              <a:rPr lang="en-US" dirty="0"/>
            </a:br>
            <a:r>
              <a:rPr lang="en-US" dirty="0"/>
              <a:t>will go into complete remission. Close to 40% will be cured. </a:t>
            </a:r>
          </a:p>
        </p:txBody>
      </p:sp>
      <p:sp>
        <p:nvSpPr>
          <p:cNvPr id="3" name="Title 2">
            <a:extLst>
              <a:ext uri="{FF2B5EF4-FFF2-40B4-BE49-F238E27FC236}">
                <a16:creationId xmlns:a16="http://schemas.microsoft.com/office/drawing/2014/main" id="{5A8B5C1C-7615-13A5-9468-DE6B6550042A}"/>
              </a:ext>
            </a:extLst>
          </p:cNvPr>
          <p:cNvSpPr>
            <a:spLocks noGrp="1"/>
          </p:cNvSpPr>
          <p:nvPr>
            <p:ph type="title"/>
          </p:nvPr>
        </p:nvSpPr>
        <p:spPr/>
        <p:txBody>
          <a:bodyPr/>
          <a:lstStyle/>
          <a:p>
            <a:r>
              <a:rPr lang="en-US" dirty="0"/>
              <a:t>Diffuse Large B-Cell Lymphoma (DLBCL)</a:t>
            </a:r>
          </a:p>
        </p:txBody>
      </p:sp>
      <p:sp>
        <p:nvSpPr>
          <p:cNvPr id="4" name="Content Placeholder 3">
            <a:extLst>
              <a:ext uri="{FF2B5EF4-FFF2-40B4-BE49-F238E27FC236}">
                <a16:creationId xmlns:a16="http://schemas.microsoft.com/office/drawing/2014/main" id="{22243B32-A87F-F2A5-A342-257074338940}"/>
              </a:ext>
            </a:extLst>
          </p:cNvPr>
          <p:cNvSpPr>
            <a:spLocks noGrp="1"/>
          </p:cNvSpPr>
          <p:nvPr>
            <p:ph idx="52"/>
          </p:nvPr>
        </p:nvSpPr>
        <p:spPr/>
        <p:txBody>
          <a:bodyPr/>
          <a:lstStyle/>
          <a:p>
            <a:pPr>
              <a:lnSpc>
                <a:spcPts val="1700"/>
              </a:lnSpc>
            </a:pPr>
            <a:r>
              <a:rPr lang="en-US" sz="1700" dirty="0"/>
              <a:t>I generally prefer </a:t>
            </a:r>
            <a:r>
              <a:rPr lang="en-US" sz="1700" dirty="0" err="1"/>
              <a:t>liso</a:t>
            </a:r>
            <a:r>
              <a:rPr lang="en-US" sz="1700" dirty="0"/>
              <a:t>-cel for DLBCL. The 5-year follow-up data </a:t>
            </a:r>
            <a:br>
              <a:rPr lang="en-US" sz="1700" dirty="0"/>
            </a:br>
            <a:r>
              <a:rPr lang="en-US" sz="1700" dirty="0"/>
              <a:t>across all constructs suggest a roughly 40% chance of long-term </a:t>
            </a:r>
            <a:br>
              <a:rPr lang="en-US" sz="1700" dirty="0"/>
            </a:br>
            <a:r>
              <a:rPr lang="en-US" sz="1700" dirty="0"/>
              <a:t>remission or cure, but </a:t>
            </a:r>
            <a:r>
              <a:rPr lang="en-US" sz="1700" dirty="0" err="1"/>
              <a:t>liso</a:t>
            </a:r>
            <a:r>
              <a:rPr lang="en-US" sz="1700" dirty="0"/>
              <a:t>-cel has a more favorable safety profile.</a:t>
            </a:r>
          </a:p>
        </p:txBody>
      </p:sp>
      <p:sp>
        <p:nvSpPr>
          <p:cNvPr id="5" name="Content Placeholder 4">
            <a:extLst>
              <a:ext uri="{FF2B5EF4-FFF2-40B4-BE49-F238E27FC236}">
                <a16:creationId xmlns:a16="http://schemas.microsoft.com/office/drawing/2014/main" id="{1B3ECC99-CBD7-094B-CD71-FA41DEB7408A}"/>
              </a:ext>
            </a:extLst>
          </p:cNvPr>
          <p:cNvSpPr>
            <a:spLocks noGrp="1"/>
          </p:cNvSpPr>
          <p:nvPr>
            <p:ph idx="53"/>
          </p:nvPr>
        </p:nvSpPr>
        <p:spPr/>
        <p:txBody>
          <a:bodyPr/>
          <a:lstStyle/>
          <a:p>
            <a:pPr>
              <a:lnSpc>
                <a:spcPts val="1700"/>
              </a:lnSpc>
            </a:pPr>
            <a:r>
              <a:rPr lang="en-US" sz="1700" dirty="0"/>
              <a:t>I generally favor </a:t>
            </a:r>
            <a:r>
              <a:rPr lang="en-US" sz="1700" dirty="0" err="1"/>
              <a:t>liso</a:t>
            </a:r>
            <a:r>
              <a:rPr lang="en-US" sz="1700" dirty="0"/>
              <a:t>-cel for older or frailer patients given </a:t>
            </a:r>
            <a:br>
              <a:rPr lang="en-US" sz="1700" dirty="0"/>
            </a:br>
            <a:r>
              <a:rPr lang="en-US" sz="1700" dirty="0"/>
              <a:t>the favorable toxicity profile. For young, fit patients, </a:t>
            </a:r>
            <a:br>
              <a:rPr lang="en-US" sz="1700" dirty="0"/>
            </a:br>
            <a:r>
              <a:rPr lang="en-US" sz="1700" dirty="0"/>
              <a:t>I prefer </a:t>
            </a:r>
            <a:r>
              <a:rPr lang="en-US" sz="1700" dirty="0" err="1"/>
              <a:t>axi</a:t>
            </a:r>
            <a:r>
              <a:rPr lang="en-US" sz="1700" dirty="0"/>
              <a:t>-cel with the favorable manufacturing time. </a:t>
            </a:r>
          </a:p>
        </p:txBody>
      </p:sp>
      <p:sp>
        <p:nvSpPr>
          <p:cNvPr id="6" name="Content Placeholder 5">
            <a:extLst>
              <a:ext uri="{FF2B5EF4-FFF2-40B4-BE49-F238E27FC236}">
                <a16:creationId xmlns:a16="http://schemas.microsoft.com/office/drawing/2014/main" id="{EB1C915E-A6BE-70F1-CDAE-69DC2C45DCF3}"/>
              </a:ext>
            </a:extLst>
          </p:cNvPr>
          <p:cNvSpPr>
            <a:spLocks noGrp="1"/>
          </p:cNvSpPr>
          <p:nvPr>
            <p:ph idx="54"/>
          </p:nvPr>
        </p:nvSpPr>
        <p:spPr/>
        <p:txBody>
          <a:bodyPr/>
          <a:lstStyle/>
          <a:p>
            <a:pPr>
              <a:lnSpc>
                <a:spcPts val="1700"/>
              </a:lnSpc>
            </a:pPr>
            <a:r>
              <a:rPr lang="en-US" sz="1700" dirty="0"/>
              <a:t>Preference would be based on age/fitness; for younger/fit patients </a:t>
            </a:r>
            <a:r>
              <a:rPr lang="en-US" sz="1700" dirty="0" err="1"/>
              <a:t>axi</a:t>
            </a:r>
            <a:r>
              <a:rPr lang="en-US" sz="1700" dirty="0"/>
              <a:t>-cel and </a:t>
            </a:r>
            <a:br>
              <a:rPr lang="en-US" sz="1700" dirty="0"/>
            </a:br>
            <a:r>
              <a:rPr lang="en-US" sz="1700" dirty="0"/>
              <a:t>for older patients </a:t>
            </a:r>
            <a:r>
              <a:rPr lang="en-US" sz="1700" dirty="0" err="1"/>
              <a:t>liso</a:t>
            </a:r>
            <a:r>
              <a:rPr lang="en-US" sz="1700" dirty="0"/>
              <a:t>-cel. This would be administered w/ the intent to cure. </a:t>
            </a:r>
            <a:br>
              <a:rPr lang="en-US" sz="1700" dirty="0"/>
            </a:br>
            <a:r>
              <a:rPr lang="en-US" sz="1700" dirty="0"/>
              <a:t>Patients in remission at day 90 have a great chance of long-term cure. </a:t>
            </a:r>
          </a:p>
        </p:txBody>
      </p:sp>
      <p:sp>
        <p:nvSpPr>
          <p:cNvPr id="7" name="Content Placeholder 6">
            <a:extLst>
              <a:ext uri="{FF2B5EF4-FFF2-40B4-BE49-F238E27FC236}">
                <a16:creationId xmlns:a16="http://schemas.microsoft.com/office/drawing/2014/main" id="{3427F51E-A01E-4586-4AA7-D99E00116211}"/>
              </a:ext>
            </a:extLst>
          </p:cNvPr>
          <p:cNvSpPr>
            <a:spLocks noGrp="1"/>
          </p:cNvSpPr>
          <p:nvPr>
            <p:ph idx="55"/>
          </p:nvPr>
        </p:nvSpPr>
        <p:spPr/>
        <p:txBody>
          <a:bodyPr/>
          <a:lstStyle/>
          <a:p>
            <a:pPr>
              <a:lnSpc>
                <a:spcPts val="1700"/>
              </a:lnSpc>
            </a:pPr>
            <a:r>
              <a:rPr lang="en-US" sz="1700" dirty="0"/>
              <a:t>Axi-cel. For your relapsed DLBCL, we have one chance to provide </a:t>
            </a:r>
            <a:br>
              <a:rPr lang="en-US" sz="1700" dirty="0"/>
            </a:br>
            <a:r>
              <a:rPr lang="en-US" sz="1700" dirty="0"/>
              <a:t>a curative intent therapy and thus reliability of manufacturing is key. </a:t>
            </a:r>
            <a:br>
              <a:rPr lang="en-US" sz="1700" dirty="0"/>
            </a:br>
            <a:r>
              <a:rPr lang="en-US" sz="1700" dirty="0"/>
              <a:t>Axi-cel cures about 40% of patients with this otherwise fatal disease.</a:t>
            </a:r>
          </a:p>
        </p:txBody>
      </p:sp>
      <p:sp>
        <p:nvSpPr>
          <p:cNvPr id="8" name="Content Placeholder 7">
            <a:extLst>
              <a:ext uri="{FF2B5EF4-FFF2-40B4-BE49-F238E27FC236}">
                <a16:creationId xmlns:a16="http://schemas.microsoft.com/office/drawing/2014/main" id="{B9CAEE64-7B22-7917-C69D-E5BD274FA417}"/>
              </a:ext>
            </a:extLst>
          </p:cNvPr>
          <p:cNvSpPr>
            <a:spLocks noGrp="1"/>
          </p:cNvSpPr>
          <p:nvPr>
            <p:ph idx="56"/>
          </p:nvPr>
        </p:nvSpPr>
        <p:spPr/>
        <p:txBody>
          <a:bodyPr/>
          <a:lstStyle/>
          <a:p>
            <a:pPr>
              <a:lnSpc>
                <a:spcPts val="1700"/>
              </a:lnSpc>
            </a:pPr>
            <a:r>
              <a:rPr lang="en-US" sz="1700" dirty="0"/>
              <a:t>I would prefer </a:t>
            </a:r>
            <a:r>
              <a:rPr lang="en-US" sz="1700"/>
              <a:t>liso</a:t>
            </a:r>
            <a:r>
              <a:rPr lang="en-US" sz="1700" dirty="0"/>
              <a:t>-cel, given its balance of efficacy and safety in multiply </a:t>
            </a:r>
            <a:br>
              <a:rPr lang="en-US" sz="1700" dirty="0"/>
            </a:br>
            <a:r>
              <a:rPr lang="en-US" sz="1700" dirty="0"/>
              <a:t>relapsed DLBCL. I do believe it carries the least likelihood of having </a:t>
            </a:r>
            <a:br>
              <a:rPr lang="en-US" sz="1700" dirty="0"/>
            </a:br>
            <a:r>
              <a:rPr lang="en-US" sz="1700" dirty="0"/>
              <a:t>high-grade neurotoxicity compared to the other products.</a:t>
            </a:r>
          </a:p>
        </p:txBody>
      </p:sp>
    </p:spTree>
    <p:extLst>
      <p:ext uri="{BB962C8B-B14F-4D97-AF65-F5344CB8AC3E}">
        <p14:creationId xmlns:p14="http://schemas.microsoft.com/office/powerpoint/2010/main" val="1487323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0736F-8BED-4E75-4D4E-4160F88AA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F5E1A4-BFBF-CE9D-A3B1-C5046E6F6B2D}"/>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55700340-0E84-1438-F6A9-AACB54C3F69A}"/>
              </a:ext>
            </a:extLst>
          </p:cNvPr>
          <p:cNvSpPr>
            <a:spLocks noGrp="1"/>
          </p:cNvSpPr>
          <p:nvPr>
            <p:ph idx="1"/>
          </p:nvPr>
        </p:nvSpPr>
        <p:spPr/>
        <p:txBody>
          <a:bodyPr/>
          <a:lstStyle/>
          <a:p>
            <a:pPr marL="98425" indent="0">
              <a:buNone/>
            </a:pPr>
            <a:r>
              <a:rPr lang="en-US" dirty="0"/>
              <a:t>What are the projected benefits of CAR T-cell therapy for follicular lymphoma? Where does CAR T fit in? </a:t>
            </a:r>
          </a:p>
        </p:txBody>
      </p:sp>
    </p:spTree>
    <p:extLst>
      <p:ext uri="{BB962C8B-B14F-4D97-AF65-F5344CB8AC3E}">
        <p14:creationId xmlns:p14="http://schemas.microsoft.com/office/powerpoint/2010/main" val="3951326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632D4B-6C55-B81A-A1A6-0E107CF2603F}"/>
              </a:ext>
            </a:extLst>
          </p:cNvPr>
          <p:cNvSpPr>
            <a:spLocks noGrp="1"/>
          </p:cNvSpPr>
          <p:nvPr>
            <p:ph idx="51"/>
          </p:nvPr>
        </p:nvSpPr>
        <p:spPr/>
        <p:txBody>
          <a:bodyPr/>
          <a:lstStyle/>
          <a:p>
            <a:r>
              <a:rPr lang="en-US" dirty="0"/>
              <a:t>Responses to CAR T last about 5 years on average, but far longer responses </a:t>
            </a:r>
            <a:br>
              <a:rPr lang="en-US" dirty="0"/>
            </a:br>
            <a:r>
              <a:rPr lang="en-US" dirty="0"/>
              <a:t>are possible. Some patients will never relapse after this treatment.</a:t>
            </a:r>
          </a:p>
        </p:txBody>
      </p:sp>
      <p:sp>
        <p:nvSpPr>
          <p:cNvPr id="3" name="Title 2">
            <a:extLst>
              <a:ext uri="{FF2B5EF4-FFF2-40B4-BE49-F238E27FC236}">
                <a16:creationId xmlns:a16="http://schemas.microsoft.com/office/drawing/2014/main" id="{449DB723-6992-A88C-5483-445145C57F6D}"/>
              </a:ext>
            </a:extLst>
          </p:cNvPr>
          <p:cNvSpPr>
            <a:spLocks noGrp="1"/>
          </p:cNvSpPr>
          <p:nvPr>
            <p:ph type="title"/>
          </p:nvPr>
        </p:nvSpPr>
        <p:spPr/>
        <p:txBody>
          <a:bodyPr/>
          <a:lstStyle/>
          <a:p>
            <a:r>
              <a:rPr lang="en-US" dirty="0"/>
              <a:t>Follicular Lymphoma (FL)</a:t>
            </a:r>
          </a:p>
        </p:txBody>
      </p:sp>
      <p:sp>
        <p:nvSpPr>
          <p:cNvPr id="4" name="Content Placeholder 3">
            <a:extLst>
              <a:ext uri="{FF2B5EF4-FFF2-40B4-BE49-F238E27FC236}">
                <a16:creationId xmlns:a16="http://schemas.microsoft.com/office/drawing/2014/main" id="{88F22AF2-3FB5-D45A-64CC-DCFB1768A5C1}"/>
              </a:ext>
            </a:extLst>
          </p:cNvPr>
          <p:cNvSpPr>
            <a:spLocks noGrp="1"/>
          </p:cNvSpPr>
          <p:nvPr>
            <p:ph idx="52"/>
          </p:nvPr>
        </p:nvSpPr>
        <p:spPr>
          <a:xfrm>
            <a:off x="2971800" y="2799414"/>
            <a:ext cx="8540496" cy="729072"/>
          </a:xfrm>
        </p:spPr>
        <p:txBody>
          <a:bodyPr/>
          <a:lstStyle/>
          <a:p>
            <a:pPr>
              <a:lnSpc>
                <a:spcPts val="1700"/>
              </a:lnSpc>
            </a:pPr>
            <a:r>
              <a:rPr lang="en-US" sz="1700" dirty="0"/>
              <a:t>My preferred CAR T is </a:t>
            </a:r>
            <a:r>
              <a:rPr lang="en-US" sz="1700" dirty="0" err="1"/>
              <a:t>lisocabtagene</a:t>
            </a:r>
            <a:r>
              <a:rPr lang="en-US" sz="1700" dirty="0"/>
              <a:t> </a:t>
            </a:r>
            <a:r>
              <a:rPr lang="en-US" sz="1700" dirty="0" err="1"/>
              <a:t>maraleucel</a:t>
            </a:r>
            <a:r>
              <a:rPr lang="en-US" sz="1700" dirty="0"/>
              <a:t> (</a:t>
            </a:r>
            <a:r>
              <a:rPr lang="en-US" sz="1700" dirty="0" err="1"/>
              <a:t>liso</a:t>
            </a:r>
            <a:r>
              <a:rPr lang="en-US" sz="1700" dirty="0"/>
              <a:t>-cel), </a:t>
            </a:r>
            <a:br>
              <a:rPr lang="en-US" sz="1700" dirty="0"/>
            </a:br>
            <a:r>
              <a:rPr lang="en-US" sz="1700" dirty="0"/>
              <a:t>which offers an attractive balance of efficacy and tolerability. </a:t>
            </a:r>
            <a:br>
              <a:rPr lang="en-US" sz="1700" dirty="0"/>
            </a:br>
            <a:r>
              <a:rPr lang="en-US" sz="1700" dirty="0"/>
              <a:t>Remission can be long-lasting — and possibly curative.</a:t>
            </a:r>
          </a:p>
        </p:txBody>
      </p:sp>
      <p:sp>
        <p:nvSpPr>
          <p:cNvPr id="5" name="Content Placeholder 4">
            <a:extLst>
              <a:ext uri="{FF2B5EF4-FFF2-40B4-BE49-F238E27FC236}">
                <a16:creationId xmlns:a16="http://schemas.microsoft.com/office/drawing/2014/main" id="{F932D1DB-BB14-870A-E146-EF4A2889321D}"/>
              </a:ext>
            </a:extLst>
          </p:cNvPr>
          <p:cNvSpPr>
            <a:spLocks noGrp="1"/>
          </p:cNvSpPr>
          <p:nvPr>
            <p:ph idx="53"/>
          </p:nvPr>
        </p:nvSpPr>
        <p:spPr/>
        <p:txBody>
          <a:bodyPr/>
          <a:lstStyle/>
          <a:p>
            <a:r>
              <a:rPr lang="en-US" dirty="0"/>
              <a:t>I recommend </a:t>
            </a:r>
            <a:r>
              <a:rPr lang="en-US" dirty="0" err="1"/>
              <a:t>liso</a:t>
            </a:r>
            <a:r>
              <a:rPr lang="en-US" dirty="0"/>
              <a:t>-cel primarily because it is associated </a:t>
            </a:r>
            <a:br>
              <a:rPr lang="en-US" dirty="0"/>
            </a:br>
            <a:r>
              <a:rPr lang="en-US" dirty="0"/>
              <a:t>with a manageable safety profile.</a:t>
            </a:r>
          </a:p>
        </p:txBody>
      </p:sp>
      <p:sp>
        <p:nvSpPr>
          <p:cNvPr id="6" name="Content Placeholder 5">
            <a:extLst>
              <a:ext uri="{FF2B5EF4-FFF2-40B4-BE49-F238E27FC236}">
                <a16:creationId xmlns:a16="http://schemas.microsoft.com/office/drawing/2014/main" id="{C5418CF5-743A-3E9B-62D5-5D96442618A3}"/>
              </a:ext>
            </a:extLst>
          </p:cNvPr>
          <p:cNvSpPr>
            <a:spLocks noGrp="1"/>
          </p:cNvSpPr>
          <p:nvPr>
            <p:ph idx="54"/>
          </p:nvPr>
        </p:nvSpPr>
        <p:spPr/>
        <p:txBody>
          <a:bodyPr/>
          <a:lstStyle/>
          <a:p>
            <a:r>
              <a:rPr lang="en-US" dirty="0"/>
              <a:t>My preference is </a:t>
            </a:r>
            <a:r>
              <a:rPr lang="en-US" dirty="0" err="1"/>
              <a:t>liso</a:t>
            </a:r>
            <a:r>
              <a:rPr lang="en-US" dirty="0"/>
              <a:t>-cel; the hope is that w/ time we might identify a subset </a:t>
            </a:r>
            <a:br>
              <a:rPr lang="en-US" dirty="0"/>
            </a:br>
            <a:r>
              <a:rPr lang="en-US" dirty="0"/>
              <a:t>of patients that could potentially achieve a cure or a “functional” cure. </a:t>
            </a:r>
          </a:p>
        </p:txBody>
      </p:sp>
      <p:sp>
        <p:nvSpPr>
          <p:cNvPr id="7" name="Content Placeholder 6">
            <a:extLst>
              <a:ext uri="{FF2B5EF4-FFF2-40B4-BE49-F238E27FC236}">
                <a16:creationId xmlns:a16="http://schemas.microsoft.com/office/drawing/2014/main" id="{CFA38D23-EB22-C287-D594-A8B8CA0D8FDF}"/>
              </a:ext>
            </a:extLst>
          </p:cNvPr>
          <p:cNvSpPr>
            <a:spLocks noGrp="1"/>
          </p:cNvSpPr>
          <p:nvPr>
            <p:ph idx="55"/>
          </p:nvPr>
        </p:nvSpPr>
        <p:spPr/>
        <p:txBody>
          <a:bodyPr/>
          <a:lstStyle/>
          <a:p>
            <a:pPr>
              <a:lnSpc>
                <a:spcPts val="1700"/>
              </a:lnSpc>
            </a:pPr>
            <a:r>
              <a:rPr lang="en-US" sz="1700" dirty="0"/>
              <a:t>Axi-cel.  We choose this treatment because more than half of patients </a:t>
            </a:r>
            <a:br>
              <a:rPr lang="en-US" sz="1700" dirty="0"/>
            </a:br>
            <a:r>
              <a:rPr lang="en-US" sz="1700" dirty="0"/>
              <a:t>are alive and did not require additional lymphoma therapy with more </a:t>
            </a:r>
            <a:br>
              <a:rPr lang="en-US" sz="1700" dirty="0"/>
            </a:br>
            <a:r>
              <a:rPr lang="en-US" sz="1700" dirty="0"/>
              <a:t>than 5 years of follow up – hopefully some of those patients are cured.</a:t>
            </a:r>
          </a:p>
        </p:txBody>
      </p:sp>
      <p:sp>
        <p:nvSpPr>
          <p:cNvPr id="8" name="Content Placeholder 7">
            <a:extLst>
              <a:ext uri="{FF2B5EF4-FFF2-40B4-BE49-F238E27FC236}">
                <a16:creationId xmlns:a16="http://schemas.microsoft.com/office/drawing/2014/main" id="{C1998431-B582-1B28-8A6D-7954A886FF59}"/>
              </a:ext>
            </a:extLst>
          </p:cNvPr>
          <p:cNvSpPr>
            <a:spLocks noGrp="1"/>
          </p:cNvSpPr>
          <p:nvPr>
            <p:ph idx="56"/>
          </p:nvPr>
        </p:nvSpPr>
        <p:spPr/>
        <p:txBody>
          <a:bodyPr/>
          <a:lstStyle/>
          <a:p>
            <a:pPr>
              <a:lnSpc>
                <a:spcPts val="1700"/>
              </a:lnSpc>
            </a:pPr>
            <a:r>
              <a:rPr lang="en-US" sz="1700" dirty="0"/>
              <a:t>Despite longer data and follow-up with </a:t>
            </a:r>
            <a:r>
              <a:rPr lang="en-US" sz="1700" dirty="0" err="1"/>
              <a:t>axi</a:t>
            </a:r>
            <a:r>
              <a:rPr lang="en-US" sz="1700" dirty="0"/>
              <a:t>-cel, I do feel that the toxicity profile</a:t>
            </a:r>
            <a:br>
              <a:rPr lang="en-US" sz="1700" dirty="0"/>
            </a:br>
            <a:r>
              <a:rPr lang="en-US" sz="1700" dirty="0"/>
              <a:t> matters as FL is a marathon, not a sprint. I would consider </a:t>
            </a:r>
            <a:r>
              <a:rPr lang="en-US" sz="1700" dirty="0" err="1"/>
              <a:t>liso</a:t>
            </a:r>
            <a:r>
              <a:rPr lang="en-US" sz="1700" dirty="0"/>
              <a:t>-cel, which </a:t>
            </a:r>
            <a:br>
              <a:rPr lang="en-US" sz="1700" dirty="0"/>
            </a:br>
            <a:r>
              <a:rPr lang="en-US" sz="1700" dirty="0"/>
              <a:t>has excellent activity in obtaining a complete response.</a:t>
            </a:r>
          </a:p>
        </p:txBody>
      </p:sp>
    </p:spTree>
    <p:extLst>
      <p:ext uri="{BB962C8B-B14F-4D97-AF65-F5344CB8AC3E}">
        <p14:creationId xmlns:p14="http://schemas.microsoft.com/office/powerpoint/2010/main" val="68604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F5FB-FF7C-03DE-58AE-25EC413C6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9EB70-F78F-38E5-9808-A960BA02532A}"/>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66F601CC-859F-11C5-933B-E55465A2A51C}"/>
              </a:ext>
            </a:extLst>
          </p:cNvPr>
          <p:cNvSpPr>
            <a:spLocks noGrp="1"/>
          </p:cNvSpPr>
          <p:nvPr>
            <p:ph idx="1"/>
          </p:nvPr>
        </p:nvSpPr>
        <p:spPr/>
        <p:txBody>
          <a:bodyPr/>
          <a:lstStyle/>
          <a:p>
            <a:pPr marL="98425" indent="0">
              <a:buNone/>
            </a:pPr>
            <a:r>
              <a:rPr lang="en-US" dirty="0"/>
              <a:t>What are the projected benefits of CAR T-cell therapy for mantle cell lymphoma? Where does CAR T fit in? </a:t>
            </a:r>
          </a:p>
        </p:txBody>
      </p:sp>
    </p:spTree>
    <p:extLst>
      <p:ext uri="{BB962C8B-B14F-4D97-AF65-F5344CB8AC3E}">
        <p14:creationId xmlns:p14="http://schemas.microsoft.com/office/powerpoint/2010/main" val="1559280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DC4017-9EFA-B5F3-1C5A-D850507639DB}"/>
              </a:ext>
            </a:extLst>
          </p:cNvPr>
          <p:cNvSpPr>
            <a:spLocks noGrp="1"/>
          </p:cNvSpPr>
          <p:nvPr>
            <p:ph idx="51"/>
          </p:nvPr>
        </p:nvSpPr>
        <p:spPr/>
        <p:txBody>
          <a:bodyPr/>
          <a:lstStyle/>
          <a:p>
            <a:pPr>
              <a:lnSpc>
                <a:spcPts val="1700"/>
              </a:lnSpc>
            </a:pPr>
            <a:r>
              <a:rPr lang="en-US" sz="1700" dirty="0"/>
              <a:t>The vast majority of patients in this situation will respond, and most </a:t>
            </a:r>
            <a:br>
              <a:rPr lang="en-US" sz="1700" dirty="0"/>
            </a:br>
            <a:r>
              <a:rPr lang="en-US" sz="1700" dirty="0"/>
              <a:t>will go into complete remission. Remissions last 1-2 years on average, but remission </a:t>
            </a:r>
            <a:br>
              <a:rPr lang="en-US" sz="1700" dirty="0"/>
            </a:br>
            <a:r>
              <a:rPr lang="en-US" sz="1700" dirty="0"/>
              <a:t>may last much longer. Pirtobrutinib may be used as bridging therapy.</a:t>
            </a:r>
          </a:p>
        </p:txBody>
      </p:sp>
      <p:sp>
        <p:nvSpPr>
          <p:cNvPr id="3" name="Title 2">
            <a:extLst>
              <a:ext uri="{FF2B5EF4-FFF2-40B4-BE49-F238E27FC236}">
                <a16:creationId xmlns:a16="http://schemas.microsoft.com/office/drawing/2014/main" id="{A014F363-C9C4-F142-0F48-219BF8D9A717}"/>
              </a:ext>
            </a:extLst>
          </p:cNvPr>
          <p:cNvSpPr>
            <a:spLocks noGrp="1"/>
          </p:cNvSpPr>
          <p:nvPr>
            <p:ph type="title"/>
          </p:nvPr>
        </p:nvSpPr>
        <p:spPr/>
        <p:txBody>
          <a:bodyPr/>
          <a:lstStyle/>
          <a:p>
            <a:r>
              <a:rPr lang="en-US" dirty="0"/>
              <a:t>Mantle Cell Lymphoma (MCL)</a:t>
            </a:r>
          </a:p>
        </p:txBody>
      </p:sp>
      <p:sp>
        <p:nvSpPr>
          <p:cNvPr id="4" name="Content Placeholder 3">
            <a:extLst>
              <a:ext uri="{FF2B5EF4-FFF2-40B4-BE49-F238E27FC236}">
                <a16:creationId xmlns:a16="http://schemas.microsoft.com/office/drawing/2014/main" id="{91E86841-6366-A1F6-A885-C406055C02B5}"/>
              </a:ext>
            </a:extLst>
          </p:cNvPr>
          <p:cNvSpPr>
            <a:spLocks noGrp="1"/>
          </p:cNvSpPr>
          <p:nvPr>
            <p:ph idx="52"/>
          </p:nvPr>
        </p:nvSpPr>
        <p:spPr/>
        <p:txBody>
          <a:bodyPr/>
          <a:lstStyle/>
          <a:p>
            <a:pPr>
              <a:lnSpc>
                <a:spcPts val="1700"/>
              </a:lnSpc>
            </a:pPr>
            <a:r>
              <a:rPr lang="en-US" sz="1700" dirty="0"/>
              <a:t>For younger, fit patients, </a:t>
            </a:r>
            <a:r>
              <a:rPr lang="en-US" sz="1700" dirty="0" err="1"/>
              <a:t>brexucabtagene</a:t>
            </a:r>
            <a:r>
              <a:rPr lang="en-US" sz="1700" dirty="0"/>
              <a:t> </a:t>
            </a:r>
            <a:r>
              <a:rPr lang="en-US" sz="1700" dirty="0" err="1"/>
              <a:t>autoleucel</a:t>
            </a:r>
            <a:r>
              <a:rPr lang="en-US" sz="1700" dirty="0"/>
              <a:t> (</a:t>
            </a:r>
            <a:r>
              <a:rPr lang="en-US" sz="1700" dirty="0" err="1"/>
              <a:t>brexu</a:t>
            </a:r>
            <a:r>
              <a:rPr lang="en-US" sz="1700" dirty="0"/>
              <a:t>-cel) </a:t>
            </a:r>
            <a:br>
              <a:rPr lang="en-US" sz="1700" dirty="0"/>
            </a:br>
            <a:r>
              <a:rPr lang="en-US" sz="1700" dirty="0"/>
              <a:t>remains my preferred choice. For older or frail patients, </a:t>
            </a:r>
            <a:br>
              <a:rPr lang="en-US" sz="1700" dirty="0"/>
            </a:br>
            <a:r>
              <a:rPr lang="en-US" sz="1700" dirty="0"/>
              <a:t>I favor </a:t>
            </a:r>
            <a:r>
              <a:rPr lang="en-US" sz="1700" dirty="0" err="1"/>
              <a:t>liso</a:t>
            </a:r>
            <a:r>
              <a:rPr lang="en-US" sz="1700" dirty="0"/>
              <a:t>-cel due to its lower toxicity and outpatient feasibility. </a:t>
            </a:r>
          </a:p>
        </p:txBody>
      </p:sp>
      <p:sp>
        <p:nvSpPr>
          <p:cNvPr id="5" name="Content Placeholder 4">
            <a:extLst>
              <a:ext uri="{FF2B5EF4-FFF2-40B4-BE49-F238E27FC236}">
                <a16:creationId xmlns:a16="http://schemas.microsoft.com/office/drawing/2014/main" id="{B42F6BE3-1020-C642-4FCF-A37F0E538149}"/>
              </a:ext>
            </a:extLst>
          </p:cNvPr>
          <p:cNvSpPr>
            <a:spLocks noGrp="1"/>
          </p:cNvSpPr>
          <p:nvPr>
            <p:ph idx="53"/>
          </p:nvPr>
        </p:nvSpPr>
        <p:spPr/>
        <p:txBody>
          <a:bodyPr/>
          <a:lstStyle/>
          <a:p>
            <a:pPr>
              <a:lnSpc>
                <a:spcPct val="100000"/>
              </a:lnSpc>
            </a:pPr>
            <a:r>
              <a:rPr lang="en-US" dirty="0"/>
              <a:t>I would prefer </a:t>
            </a:r>
            <a:r>
              <a:rPr lang="en-US" dirty="0" err="1"/>
              <a:t>liso</a:t>
            </a:r>
            <a:r>
              <a:rPr lang="en-US" dirty="0"/>
              <a:t>-cel for multiply-relapsed MCL. I would favor </a:t>
            </a:r>
            <a:r>
              <a:rPr lang="en-US" dirty="0" err="1"/>
              <a:t>brexu</a:t>
            </a:r>
            <a:r>
              <a:rPr lang="en-US" dirty="0"/>
              <a:t>-cel </a:t>
            </a:r>
            <a:br>
              <a:rPr lang="en-US" dirty="0"/>
            </a:br>
            <a:r>
              <a:rPr lang="en-US" dirty="0"/>
              <a:t>for a young, fit patient with high-risk disease in first relapse. </a:t>
            </a:r>
          </a:p>
        </p:txBody>
      </p:sp>
      <p:sp>
        <p:nvSpPr>
          <p:cNvPr id="6" name="Content Placeholder 5">
            <a:extLst>
              <a:ext uri="{FF2B5EF4-FFF2-40B4-BE49-F238E27FC236}">
                <a16:creationId xmlns:a16="http://schemas.microsoft.com/office/drawing/2014/main" id="{78C59733-D6F4-6ED9-FFD1-FC962A6243EE}"/>
              </a:ext>
            </a:extLst>
          </p:cNvPr>
          <p:cNvSpPr>
            <a:spLocks noGrp="1"/>
          </p:cNvSpPr>
          <p:nvPr>
            <p:ph idx="54"/>
          </p:nvPr>
        </p:nvSpPr>
        <p:spPr/>
        <p:txBody>
          <a:bodyPr/>
          <a:lstStyle/>
          <a:p>
            <a:r>
              <a:rPr lang="en-US" dirty="0"/>
              <a:t>Preference is </a:t>
            </a:r>
            <a:r>
              <a:rPr lang="en-US" dirty="0" err="1"/>
              <a:t>brexu</a:t>
            </a:r>
            <a:r>
              <a:rPr lang="en-US" dirty="0"/>
              <a:t>-cel. Treatment is not curative and the disease will relapse. For those unable to receive </a:t>
            </a:r>
            <a:r>
              <a:rPr lang="en-US" dirty="0" err="1"/>
              <a:t>brexu</a:t>
            </a:r>
            <a:r>
              <a:rPr lang="en-US" dirty="0"/>
              <a:t>-cel we use </a:t>
            </a:r>
            <a:r>
              <a:rPr lang="en-US" dirty="0" err="1"/>
              <a:t>liso</a:t>
            </a:r>
            <a:r>
              <a:rPr lang="en-US" dirty="0"/>
              <a:t>-cel.</a:t>
            </a:r>
          </a:p>
        </p:txBody>
      </p:sp>
      <p:sp>
        <p:nvSpPr>
          <p:cNvPr id="7" name="Content Placeholder 6">
            <a:extLst>
              <a:ext uri="{FF2B5EF4-FFF2-40B4-BE49-F238E27FC236}">
                <a16:creationId xmlns:a16="http://schemas.microsoft.com/office/drawing/2014/main" id="{E25EB174-08A1-2FDA-069D-EF1811B1D4D6}"/>
              </a:ext>
            </a:extLst>
          </p:cNvPr>
          <p:cNvSpPr>
            <a:spLocks noGrp="1"/>
          </p:cNvSpPr>
          <p:nvPr>
            <p:ph idx="55"/>
          </p:nvPr>
        </p:nvSpPr>
        <p:spPr/>
        <p:txBody>
          <a:bodyPr/>
          <a:lstStyle/>
          <a:p>
            <a:pPr>
              <a:lnSpc>
                <a:spcPts val="1700"/>
              </a:lnSpc>
            </a:pPr>
            <a:r>
              <a:rPr lang="en-US" sz="1700" dirty="0"/>
              <a:t>Liso-cel. For your relapsed MCL, we want to balance concerns </a:t>
            </a:r>
            <a:br>
              <a:rPr lang="en-US" sz="1700" dirty="0"/>
            </a:br>
            <a:r>
              <a:rPr lang="en-US" sz="1700" dirty="0"/>
              <a:t>for effective treatment and risk of side effects. The other options </a:t>
            </a:r>
            <a:br>
              <a:rPr lang="en-US" sz="1700" dirty="0"/>
            </a:br>
            <a:r>
              <a:rPr lang="en-US" sz="1700" dirty="0"/>
              <a:t>are impressive, but have a higher risk of severe side effects.</a:t>
            </a:r>
          </a:p>
        </p:txBody>
      </p:sp>
      <p:sp>
        <p:nvSpPr>
          <p:cNvPr id="8" name="Content Placeholder 7">
            <a:extLst>
              <a:ext uri="{FF2B5EF4-FFF2-40B4-BE49-F238E27FC236}">
                <a16:creationId xmlns:a16="http://schemas.microsoft.com/office/drawing/2014/main" id="{C115E745-4444-6D1F-0304-CA49948EC4ED}"/>
              </a:ext>
            </a:extLst>
          </p:cNvPr>
          <p:cNvSpPr>
            <a:spLocks noGrp="1"/>
          </p:cNvSpPr>
          <p:nvPr>
            <p:ph idx="56"/>
          </p:nvPr>
        </p:nvSpPr>
        <p:spPr/>
        <p:txBody>
          <a:bodyPr/>
          <a:lstStyle/>
          <a:p>
            <a:pPr>
              <a:lnSpc>
                <a:spcPts val="1700"/>
              </a:lnSpc>
            </a:pPr>
            <a:r>
              <a:rPr lang="en-US" sz="1700" dirty="0"/>
              <a:t>Considering the activity of both in mantle cell lymphoma post-BTK exposure, I would prefer Liso-cel over </a:t>
            </a:r>
            <a:r>
              <a:rPr lang="en-US" sz="1700" dirty="0" err="1"/>
              <a:t>Brexu</a:t>
            </a:r>
            <a:r>
              <a:rPr lang="en-US" sz="1700" dirty="0"/>
              <a:t>-cel due to its safety profile, noting the differences in these single-arm trials. </a:t>
            </a:r>
          </a:p>
        </p:txBody>
      </p:sp>
    </p:spTree>
    <p:extLst>
      <p:ext uri="{BB962C8B-B14F-4D97-AF65-F5344CB8AC3E}">
        <p14:creationId xmlns:p14="http://schemas.microsoft.com/office/powerpoint/2010/main" val="3172553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8CF0A-6835-88BD-1955-5171AF037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E7E3C-F136-674B-67AB-122ED534EC20}"/>
              </a:ext>
            </a:extLst>
          </p:cNvPr>
          <p:cNvSpPr/>
          <p:nvPr/>
        </p:nvSpPr>
        <p:spPr bwMode="auto">
          <a:xfrm>
            <a:off x="643018" y="2492896"/>
            <a:ext cx="10945870"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B9CEB8E-7B60-D71E-A2EA-DC55DE2652E5}"/>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D77465E2-6959-F792-2825-45A6BAA3D73D}"/>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254B23C2-4045-9F8B-8554-455B231DCEFD}"/>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3: 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a:t>
            </a:r>
            <a:r>
              <a:rPr lang="en-US" sz="2600" kern="0" dirty="0"/>
              <a:t>T-Cell Therapy;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3822157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400E-7967-6090-22A0-26B79340013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1D44888-BF93-CBBF-4867-E66459A698C9}"/>
              </a:ext>
            </a:extLst>
          </p:cNvPr>
          <p:cNvSpPr/>
          <p:nvPr/>
        </p:nvSpPr>
        <p:spPr bwMode="auto">
          <a:xfrm>
            <a:off x="667970" y="352541"/>
            <a:ext cx="10856062" cy="156429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8AB631FA-622B-5DFA-BA93-DF461885D99C}"/>
              </a:ext>
            </a:extLst>
          </p:cNvPr>
          <p:cNvSpPr>
            <a:spLocks noGrp="1"/>
          </p:cNvSpPr>
          <p:nvPr>
            <p:ph type="title"/>
          </p:nvPr>
        </p:nvSpPr>
        <p:spPr>
          <a:xfrm>
            <a:off x="667968" y="352541"/>
            <a:ext cx="10851168" cy="1564291"/>
          </a:xfrm>
        </p:spPr>
        <p:txBody>
          <a:bodyPr lIns="91440" tIns="91440" rIns="91440" bIns="182880"/>
          <a:lstStyle/>
          <a:p>
            <a:r>
              <a:rPr lang="en-US" sz="3600" dirty="0">
                <a:solidFill>
                  <a:schemeClr val="bg1"/>
                </a:solidFill>
              </a:rPr>
              <a:t>CRS (cytokine release syndrome) and ICANS (immune effector cell-associated neurotoxicity syndrome)</a:t>
            </a:r>
          </a:p>
        </p:txBody>
      </p:sp>
      <p:pic>
        <p:nvPicPr>
          <p:cNvPr id="7" name="Picture 6" descr="A person wearing a headset&#10;&#10;AI-generated content may be incorrect.">
            <a:extLst>
              <a:ext uri="{FF2B5EF4-FFF2-40B4-BE49-F238E27FC236}">
                <a16:creationId xmlns:a16="http://schemas.microsoft.com/office/drawing/2014/main" id="{FC8AAB71-AB34-A682-D08F-6EFFB7BDA6AF}"/>
              </a:ext>
            </a:extLst>
          </p:cNvPr>
          <p:cNvPicPr>
            <a:picLocks noChangeAspect="1"/>
          </p:cNvPicPr>
          <p:nvPr/>
        </p:nvPicPr>
        <p:blipFill>
          <a:blip r:embed="rId2"/>
          <a:stretch>
            <a:fillRect/>
          </a:stretch>
        </p:blipFill>
        <p:spPr>
          <a:xfrm>
            <a:off x="667968" y="2524997"/>
            <a:ext cx="5063963" cy="2848480"/>
          </a:xfrm>
          <a:prstGeom prst="rect">
            <a:avLst/>
          </a:prstGeom>
          <a:effectLst>
            <a:outerShdw blurRad="50800" dist="38100" dir="2700000" algn="tl" rotWithShape="0">
              <a:prstClr val="black">
                <a:alpha val="40000"/>
              </a:prstClr>
            </a:outerShdw>
          </a:effectLst>
        </p:spPr>
      </p:pic>
      <p:pic>
        <p:nvPicPr>
          <p:cNvPr id="5" name="Picture 4" descr="A person wearing headphones&#10;&#10;AI-generated content may be incorrect.">
            <a:extLst>
              <a:ext uri="{FF2B5EF4-FFF2-40B4-BE49-F238E27FC236}">
                <a16:creationId xmlns:a16="http://schemas.microsoft.com/office/drawing/2014/main" id="{E397DCFB-352B-F02E-630C-EC1E307E522E}"/>
              </a:ext>
            </a:extLst>
          </p:cNvPr>
          <p:cNvPicPr>
            <a:picLocks noChangeAspect="1"/>
          </p:cNvPicPr>
          <p:nvPr/>
        </p:nvPicPr>
        <p:blipFill>
          <a:blip r:embed="rId3"/>
          <a:stretch>
            <a:fillRect/>
          </a:stretch>
        </p:blipFill>
        <p:spPr>
          <a:xfrm>
            <a:off x="6455173" y="2524997"/>
            <a:ext cx="5063963" cy="2848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5649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444C6-173F-E62C-0478-EB8B22967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695F9-94A1-1EA3-06AE-4706F6157800}"/>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073F47F9-E7F0-47B0-3442-38C59E5747FC}"/>
              </a:ext>
            </a:extLst>
          </p:cNvPr>
          <p:cNvSpPr>
            <a:spLocks noGrp="1"/>
          </p:cNvSpPr>
          <p:nvPr>
            <p:ph idx="1"/>
          </p:nvPr>
        </p:nvSpPr>
        <p:spPr/>
        <p:txBody>
          <a:bodyPr/>
          <a:lstStyle/>
          <a:p>
            <a:pPr marL="98425" indent="0">
              <a:buNone/>
            </a:pPr>
            <a:r>
              <a:rPr lang="en-US" dirty="0"/>
              <a:t>What is the clinical spectrum of CRS? Role of preemptive tocilizumab? </a:t>
            </a:r>
          </a:p>
        </p:txBody>
      </p:sp>
    </p:spTree>
    <p:extLst>
      <p:ext uri="{BB962C8B-B14F-4D97-AF65-F5344CB8AC3E}">
        <p14:creationId xmlns:p14="http://schemas.microsoft.com/office/powerpoint/2010/main" val="549495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960B9-AB11-663A-7A6C-F9D5B05CAC3D}"/>
              </a:ext>
            </a:extLst>
          </p:cNvPr>
          <p:cNvSpPr>
            <a:spLocks noGrp="1"/>
          </p:cNvSpPr>
          <p:nvPr>
            <p:ph idx="51"/>
          </p:nvPr>
        </p:nvSpPr>
        <p:spPr/>
        <p:txBody>
          <a:bodyPr/>
          <a:lstStyle/>
          <a:p>
            <a:pPr>
              <a:lnSpc>
                <a:spcPts val="1700"/>
              </a:lnSpc>
            </a:pPr>
            <a:r>
              <a:rPr lang="en-US" sz="1700" dirty="0"/>
              <a:t>The most common symptom is fever, but it can uncommonly get worse.  </a:t>
            </a:r>
            <a:br>
              <a:rPr lang="en-US" sz="1700" dirty="0"/>
            </a:br>
            <a:r>
              <a:rPr lang="en-US" sz="1700" dirty="0"/>
              <a:t>We give an antidote called tocilizumab with or without steroids which rapidly improves </a:t>
            </a:r>
            <a:br>
              <a:rPr lang="en-US" sz="1700" dirty="0"/>
            </a:br>
            <a:r>
              <a:rPr lang="en-US" sz="1700" dirty="0"/>
              <a:t>the CRS and usually prevents if from becoming severe.</a:t>
            </a:r>
          </a:p>
        </p:txBody>
      </p:sp>
      <p:sp>
        <p:nvSpPr>
          <p:cNvPr id="3" name="Title 2">
            <a:extLst>
              <a:ext uri="{FF2B5EF4-FFF2-40B4-BE49-F238E27FC236}">
                <a16:creationId xmlns:a16="http://schemas.microsoft.com/office/drawing/2014/main" id="{A8A03AA2-7F4B-B4F5-9A74-F9311460A367}"/>
              </a:ext>
            </a:extLst>
          </p:cNvPr>
          <p:cNvSpPr>
            <a:spLocks noGrp="1"/>
          </p:cNvSpPr>
          <p:nvPr>
            <p:ph type="title"/>
          </p:nvPr>
        </p:nvSpPr>
        <p:spPr/>
        <p:txBody>
          <a:bodyPr/>
          <a:lstStyle/>
          <a:p>
            <a:r>
              <a:rPr lang="en-US" dirty="0"/>
              <a:t>CRS</a:t>
            </a:r>
          </a:p>
        </p:txBody>
      </p:sp>
      <p:sp>
        <p:nvSpPr>
          <p:cNvPr id="4" name="Content Placeholder 3">
            <a:extLst>
              <a:ext uri="{FF2B5EF4-FFF2-40B4-BE49-F238E27FC236}">
                <a16:creationId xmlns:a16="http://schemas.microsoft.com/office/drawing/2014/main" id="{CE661BC2-4CDC-52D6-BF79-34BE093B4394}"/>
              </a:ext>
            </a:extLst>
          </p:cNvPr>
          <p:cNvSpPr>
            <a:spLocks noGrp="1"/>
          </p:cNvSpPr>
          <p:nvPr>
            <p:ph idx="52"/>
          </p:nvPr>
        </p:nvSpPr>
        <p:spPr/>
        <p:txBody>
          <a:bodyPr/>
          <a:lstStyle/>
          <a:p>
            <a:pPr>
              <a:lnSpc>
                <a:spcPts val="1700"/>
              </a:lnSpc>
            </a:pPr>
            <a:r>
              <a:rPr lang="en-US" sz="1700" dirty="0"/>
              <a:t>I describe CRS as the “immune storm” that tells us the </a:t>
            </a:r>
            <a:br>
              <a:rPr lang="en-US" sz="1700" dirty="0"/>
            </a:br>
            <a:r>
              <a:rPr lang="en-US" sz="1700" dirty="0"/>
              <a:t>CARs are expanding — fever, chills, low blood pressure, </a:t>
            </a:r>
            <a:br>
              <a:rPr lang="en-US" sz="1700" dirty="0"/>
            </a:br>
            <a:r>
              <a:rPr lang="en-US" sz="1700" dirty="0"/>
              <a:t>shortness of breath — ranging from mild to severe. </a:t>
            </a:r>
          </a:p>
        </p:txBody>
      </p:sp>
      <p:sp>
        <p:nvSpPr>
          <p:cNvPr id="5" name="Content Placeholder 4">
            <a:extLst>
              <a:ext uri="{FF2B5EF4-FFF2-40B4-BE49-F238E27FC236}">
                <a16:creationId xmlns:a16="http://schemas.microsoft.com/office/drawing/2014/main" id="{A194D43C-FF52-B896-47FD-C3B0EA20C699}"/>
              </a:ext>
            </a:extLst>
          </p:cNvPr>
          <p:cNvSpPr>
            <a:spLocks noGrp="1"/>
          </p:cNvSpPr>
          <p:nvPr>
            <p:ph idx="53"/>
          </p:nvPr>
        </p:nvSpPr>
        <p:spPr/>
        <p:txBody>
          <a:bodyPr/>
          <a:lstStyle/>
          <a:p>
            <a:pPr>
              <a:lnSpc>
                <a:spcPts val="1700"/>
              </a:lnSpc>
            </a:pPr>
            <a:r>
              <a:rPr lang="en-US" sz="1700" dirty="0"/>
              <a:t>The spectrum of CRS is dependent on the product regarding the likelihood </a:t>
            </a:r>
            <a:br>
              <a:rPr lang="en-US" sz="1700" dirty="0"/>
            </a:br>
            <a:r>
              <a:rPr lang="en-US" sz="1700" dirty="0"/>
              <a:t>of experiencing it at all and how serious it might be. Nearly all patients </a:t>
            </a:r>
            <a:br>
              <a:rPr lang="en-US" sz="1700" dirty="0"/>
            </a:br>
            <a:r>
              <a:rPr lang="en-US" sz="1700" dirty="0"/>
              <a:t>will have fever. Generally, the course of CRS is relatively short. </a:t>
            </a:r>
          </a:p>
        </p:txBody>
      </p:sp>
      <p:sp>
        <p:nvSpPr>
          <p:cNvPr id="6" name="Content Placeholder 5">
            <a:extLst>
              <a:ext uri="{FF2B5EF4-FFF2-40B4-BE49-F238E27FC236}">
                <a16:creationId xmlns:a16="http://schemas.microsoft.com/office/drawing/2014/main" id="{4CC3B14F-FA9E-EA0A-C936-CCED55E62BB8}"/>
              </a:ext>
            </a:extLst>
          </p:cNvPr>
          <p:cNvSpPr>
            <a:spLocks noGrp="1"/>
          </p:cNvSpPr>
          <p:nvPr>
            <p:ph idx="54"/>
          </p:nvPr>
        </p:nvSpPr>
        <p:spPr/>
        <p:txBody>
          <a:bodyPr/>
          <a:lstStyle/>
          <a:p>
            <a:r>
              <a:rPr lang="en-US" dirty="0"/>
              <a:t>CRS is manifested by fever but this is generally preceded by tachycardia.</a:t>
            </a:r>
            <a:br>
              <a:rPr lang="en-US" dirty="0"/>
            </a:br>
            <a:r>
              <a:rPr lang="en-US" dirty="0"/>
              <a:t> Some patients require ICU.  </a:t>
            </a:r>
          </a:p>
        </p:txBody>
      </p:sp>
      <p:sp>
        <p:nvSpPr>
          <p:cNvPr id="7" name="Content Placeholder 6">
            <a:extLst>
              <a:ext uri="{FF2B5EF4-FFF2-40B4-BE49-F238E27FC236}">
                <a16:creationId xmlns:a16="http://schemas.microsoft.com/office/drawing/2014/main" id="{D79EF531-FA64-67F6-FE98-A4ED0AB3D2F7}"/>
              </a:ext>
            </a:extLst>
          </p:cNvPr>
          <p:cNvSpPr>
            <a:spLocks noGrp="1"/>
          </p:cNvSpPr>
          <p:nvPr>
            <p:ph idx="55"/>
          </p:nvPr>
        </p:nvSpPr>
        <p:spPr/>
        <p:txBody>
          <a:bodyPr/>
          <a:lstStyle/>
          <a:p>
            <a:pPr>
              <a:lnSpc>
                <a:spcPts val="1700"/>
              </a:lnSpc>
            </a:pPr>
            <a:r>
              <a:rPr lang="en-US" sz="1700" dirty="0"/>
              <a:t>I describe CRS as similar to having an infection like the flu — </a:t>
            </a:r>
            <a:br>
              <a:rPr lang="en-US" sz="1700" dirty="0"/>
            </a:br>
            <a:r>
              <a:rPr lang="en-US" sz="1700" dirty="0"/>
              <a:t>sometimes you can have fever and body aches and that’s it, </a:t>
            </a:r>
            <a:br>
              <a:rPr lang="en-US" sz="1700" dirty="0"/>
            </a:br>
            <a:r>
              <a:rPr lang="en-US" sz="1700" dirty="0"/>
              <a:t>other times you can see low blood pressure and a trip to the ICU. </a:t>
            </a:r>
          </a:p>
        </p:txBody>
      </p:sp>
      <p:sp>
        <p:nvSpPr>
          <p:cNvPr id="8" name="Content Placeholder 7">
            <a:extLst>
              <a:ext uri="{FF2B5EF4-FFF2-40B4-BE49-F238E27FC236}">
                <a16:creationId xmlns:a16="http://schemas.microsoft.com/office/drawing/2014/main" id="{D1FBE0A6-EE05-83A4-6722-CE826877DBE7}"/>
              </a:ext>
            </a:extLst>
          </p:cNvPr>
          <p:cNvSpPr>
            <a:spLocks noGrp="1"/>
          </p:cNvSpPr>
          <p:nvPr>
            <p:ph idx="56"/>
          </p:nvPr>
        </p:nvSpPr>
        <p:spPr/>
        <p:txBody>
          <a:bodyPr/>
          <a:lstStyle/>
          <a:p>
            <a:pPr>
              <a:lnSpc>
                <a:spcPts val="1700"/>
              </a:lnSpc>
            </a:pPr>
            <a:r>
              <a:rPr lang="en-US" sz="1700" dirty="0"/>
              <a:t>High-grade CRS, I would argue, is less common now than high-grade ICANS.  </a:t>
            </a:r>
            <a:br>
              <a:rPr lang="en-US" sz="1700" dirty="0"/>
            </a:br>
            <a:r>
              <a:rPr lang="en-US" sz="1700" dirty="0"/>
              <a:t>I focus on discussing if we see CRS, especially if early post-infusion, </a:t>
            </a:r>
            <a:br>
              <a:rPr lang="en-US" sz="1700" dirty="0"/>
            </a:br>
            <a:r>
              <a:rPr lang="en-US" sz="1700" dirty="0"/>
              <a:t>we act quickly as I believe this is the biggest predictor of odds of having ICANS.</a:t>
            </a:r>
          </a:p>
        </p:txBody>
      </p:sp>
    </p:spTree>
    <p:extLst>
      <p:ext uri="{BB962C8B-B14F-4D97-AF65-F5344CB8AC3E}">
        <p14:creationId xmlns:p14="http://schemas.microsoft.com/office/powerpoint/2010/main" val="83871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7B87E-6EEC-3751-1D1A-8D1E16574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73A1B-C92F-42F8-577D-CFE12EB4CC60}"/>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040E4CE0-546F-5BC2-6BE5-25402DD4AC1C}"/>
              </a:ext>
            </a:extLst>
          </p:cNvPr>
          <p:cNvSpPr>
            <a:spLocks noGrp="1"/>
          </p:cNvSpPr>
          <p:nvPr>
            <p:ph idx="1"/>
          </p:nvPr>
        </p:nvSpPr>
        <p:spPr/>
        <p:txBody>
          <a:bodyPr/>
          <a:lstStyle/>
          <a:p>
            <a:pPr marL="98425" indent="0">
              <a:buNone/>
            </a:pPr>
            <a:r>
              <a:rPr lang="en-US" dirty="0"/>
              <a:t>What is the clinical spectrum of ICANS and other </a:t>
            </a:r>
            <a:r>
              <a:rPr lang="en-US" dirty="0" err="1"/>
              <a:t>neurotoxicities</a:t>
            </a:r>
            <a:r>
              <a:rPr lang="en-US" dirty="0"/>
              <a:t>? How are these managed?</a:t>
            </a:r>
          </a:p>
        </p:txBody>
      </p:sp>
    </p:spTree>
    <p:extLst>
      <p:ext uri="{BB962C8B-B14F-4D97-AF65-F5344CB8AC3E}">
        <p14:creationId xmlns:p14="http://schemas.microsoft.com/office/powerpoint/2010/main" val="1960774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Nastoupil</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415480" y="1666508"/>
          <a:ext cx="9937104" cy="3524984"/>
        </p:xfrm>
        <a:graphic>
          <a:graphicData uri="http://schemas.openxmlformats.org/drawingml/2006/table">
            <a:tbl>
              <a:tblPr firstRow="1" bandRow="1">
                <a:tableStyleId>{F2DE63D5-997A-4646-A377-4702673A728D}</a:tableStyleId>
              </a:tblPr>
              <a:tblGrid>
                <a:gridCol w="2993789">
                  <a:extLst>
                    <a:ext uri="{9D8B030D-6E8A-4147-A177-3AD203B41FA5}">
                      <a16:colId xmlns:a16="http://schemas.microsoft.com/office/drawing/2014/main" val="20000"/>
                    </a:ext>
                  </a:extLst>
                </a:gridCol>
                <a:gridCol w="6943315">
                  <a:extLst>
                    <a:ext uri="{9D8B030D-6E8A-4147-A177-3AD203B41FA5}">
                      <a16:colId xmlns:a16="http://schemas.microsoft.com/office/drawing/2014/main" val="2117869244"/>
                    </a:ext>
                  </a:extLst>
                </a:gridCol>
              </a:tblGrid>
              <a:tr h="1463783">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Bristol Myers Squibb, Daiichi Sankyo Inc, Genentech, a member of the Roche Group, Genmab US Inc, Ipsen Biopharmaceuticals Inc, Janssen Biotech Inc, Kite, A Gilead Company, Merck, Novartis,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2441">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55244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Daiichi Sankyo Inc, Genentech, a member of the Roche Group, Janssen Biotech Inc, Kite, A Gilead Company, Merck,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7618034"/>
                  </a:ext>
                </a:extLst>
              </a:tr>
              <a:tr h="55244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9049722"/>
                  </a:ext>
                </a:extLst>
              </a:tr>
            </a:tbl>
          </a:graphicData>
        </a:graphic>
      </p:graphicFrame>
    </p:spTree>
    <p:custDataLst>
      <p:tags r:id="rId1"/>
    </p:custDataLst>
    <p:extLst>
      <p:ext uri="{BB962C8B-B14F-4D97-AF65-F5344CB8AC3E}">
        <p14:creationId xmlns:p14="http://schemas.microsoft.com/office/powerpoint/2010/main" val="181211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6D9410-6C16-AE97-78C5-BD9E2F5267E4}"/>
              </a:ext>
            </a:extLst>
          </p:cNvPr>
          <p:cNvSpPr>
            <a:spLocks noGrp="1"/>
          </p:cNvSpPr>
          <p:nvPr>
            <p:ph idx="51"/>
          </p:nvPr>
        </p:nvSpPr>
        <p:spPr/>
        <p:txBody>
          <a:bodyPr/>
          <a:lstStyle/>
          <a:p>
            <a:r>
              <a:rPr lang="en-US" dirty="0"/>
              <a:t>The most common symptoms are confusion, </a:t>
            </a:r>
            <a:br>
              <a:rPr lang="en-US" dirty="0"/>
            </a:br>
            <a:r>
              <a:rPr lang="en-US" dirty="0"/>
              <a:t>sleepiness or word-finding difficulties.</a:t>
            </a:r>
          </a:p>
        </p:txBody>
      </p:sp>
      <p:sp>
        <p:nvSpPr>
          <p:cNvPr id="3" name="Title 2">
            <a:extLst>
              <a:ext uri="{FF2B5EF4-FFF2-40B4-BE49-F238E27FC236}">
                <a16:creationId xmlns:a16="http://schemas.microsoft.com/office/drawing/2014/main" id="{32D3EB94-A84D-1DA9-87DE-F289EEE351F0}"/>
              </a:ext>
            </a:extLst>
          </p:cNvPr>
          <p:cNvSpPr>
            <a:spLocks noGrp="1"/>
          </p:cNvSpPr>
          <p:nvPr>
            <p:ph type="title"/>
          </p:nvPr>
        </p:nvSpPr>
        <p:spPr/>
        <p:txBody>
          <a:bodyPr/>
          <a:lstStyle/>
          <a:p>
            <a:r>
              <a:rPr lang="en-US" dirty="0"/>
              <a:t>ICANS</a:t>
            </a:r>
          </a:p>
        </p:txBody>
      </p:sp>
      <p:sp>
        <p:nvSpPr>
          <p:cNvPr id="4" name="Content Placeholder 3">
            <a:extLst>
              <a:ext uri="{FF2B5EF4-FFF2-40B4-BE49-F238E27FC236}">
                <a16:creationId xmlns:a16="http://schemas.microsoft.com/office/drawing/2014/main" id="{1BC6ECDF-A41C-D1C1-951C-141D0BC05491}"/>
              </a:ext>
            </a:extLst>
          </p:cNvPr>
          <p:cNvSpPr>
            <a:spLocks noGrp="1"/>
          </p:cNvSpPr>
          <p:nvPr>
            <p:ph idx="52"/>
          </p:nvPr>
        </p:nvSpPr>
        <p:spPr/>
        <p:txBody>
          <a:bodyPr/>
          <a:lstStyle/>
          <a:p>
            <a:pPr>
              <a:lnSpc>
                <a:spcPts val="1700"/>
              </a:lnSpc>
            </a:pPr>
            <a:r>
              <a:rPr lang="en-US" sz="1700" dirty="0"/>
              <a:t>ICANS often follows or overlaps with CRS, most commonly </a:t>
            </a:r>
            <a:br>
              <a:rPr lang="en-US" sz="1700" dirty="0"/>
            </a:br>
            <a:r>
              <a:rPr lang="en-US" sz="1700" dirty="0"/>
              <a:t>within 8-14 days post infusion. Early recognition is key, </a:t>
            </a:r>
            <a:br>
              <a:rPr lang="en-US" sz="1700" dirty="0"/>
            </a:br>
            <a:r>
              <a:rPr lang="en-US" sz="1700" dirty="0"/>
              <a:t>and we maintain daily neurologic checks during the acute phase.</a:t>
            </a:r>
          </a:p>
        </p:txBody>
      </p:sp>
      <p:sp>
        <p:nvSpPr>
          <p:cNvPr id="5" name="Content Placeholder 4">
            <a:extLst>
              <a:ext uri="{FF2B5EF4-FFF2-40B4-BE49-F238E27FC236}">
                <a16:creationId xmlns:a16="http://schemas.microsoft.com/office/drawing/2014/main" id="{491299DF-5229-3F72-015C-EAB39517083C}"/>
              </a:ext>
            </a:extLst>
          </p:cNvPr>
          <p:cNvSpPr>
            <a:spLocks noGrp="1"/>
          </p:cNvSpPr>
          <p:nvPr>
            <p:ph idx="53"/>
          </p:nvPr>
        </p:nvSpPr>
        <p:spPr/>
        <p:txBody>
          <a:bodyPr/>
          <a:lstStyle/>
          <a:p>
            <a:r>
              <a:rPr lang="en-US" dirty="0"/>
              <a:t>ICANS is variable and unpredictable. It generally will occur after </a:t>
            </a:r>
            <a:br>
              <a:rPr lang="en-US" dirty="0"/>
            </a:br>
            <a:r>
              <a:rPr lang="en-US" dirty="0"/>
              <a:t>a patient has experienced CRS. It can be rapid in onset and resolution. </a:t>
            </a:r>
          </a:p>
        </p:txBody>
      </p:sp>
      <p:sp>
        <p:nvSpPr>
          <p:cNvPr id="6" name="Content Placeholder 5">
            <a:extLst>
              <a:ext uri="{FF2B5EF4-FFF2-40B4-BE49-F238E27FC236}">
                <a16:creationId xmlns:a16="http://schemas.microsoft.com/office/drawing/2014/main" id="{EB292126-2209-0184-85FA-07BD90506890}"/>
              </a:ext>
            </a:extLst>
          </p:cNvPr>
          <p:cNvSpPr>
            <a:spLocks noGrp="1"/>
          </p:cNvSpPr>
          <p:nvPr>
            <p:ph idx="54"/>
          </p:nvPr>
        </p:nvSpPr>
        <p:spPr/>
        <p:txBody>
          <a:bodyPr/>
          <a:lstStyle/>
          <a:p>
            <a:r>
              <a:rPr lang="en-US" dirty="0"/>
              <a:t>Initial management is w/ steroids and depends on severity and </a:t>
            </a:r>
            <a:br>
              <a:rPr lang="en-US" dirty="0"/>
            </a:br>
            <a:r>
              <a:rPr lang="en-US" dirty="0"/>
              <a:t>duration of symptoms. For most patients this is reversible. </a:t>
            </a:r>
          </a:p>
        </p:txBody>
      </p:sp>
      <p:sp>
        <p:nvSpPr>
          <p:cNvPr id="7" name="Content Placeholder 6">
            <a:extLst>
              <a:ext uri="{FF2B5EF4-FFF2-40B4-BE49-F238E27FC236}">
                <a16:creationId xmlns:a16="http://schemas.microsoft.com/office/drawing/2014/main" id="{26DF78D6-B468-ACA0-D165-0CECBA136007}"/>
              </a:ext>
            </a:extLst>
          </p:cNvPr>
          <p:cNvSpPr>
            <a:spLocks noGrp="1"/>
          </p:cNvSpPr>
          <p:nvPr>
            <p:ph idx="55"/>
          </p:nvPr>
        </p:nvSpPr>
        <p:spPr/>
        <p:txBody>
          <a:bodyPr/>
          <a:lstStyle/>
          <a:p>
            <a:pPr>
              <a:lnSpc>
                <a:spcPts val="1700"/>
              </a:lnSpc>
            </a:pPr>
            <a:r>
              <a:rPr lang="en-US" sz="1700" dirty="0"/>
              <a:t>ICANS is brain dysfunction, which is nearly always reversible. </a:t>
            </a:r>
            <a:br>
              <a:rPr lang="en-US" sz="1700" dirty="0"/>
            </a:br>
            <a:r>
              <a:rPr lang="en-US" sz="1700" dirty="0"/>
              <a:t>There are no effective preventative strategies, and treatments </a:t>
            </a:r>
            <a:br>
              <a:rPr lang="en-US" sz="1700" dirty="0"/>
            </a:br>
            <a:r>
              <a:rPr lang="en-US" sz="1700" dirty="0"/>
              <a:t>can prevent ICANS from worsening.</a:t>
            </a:r>
          </a:p>
        </p:txBody>
      </p:sp>
      <p:sp>
        <p:nvSpPr>
          <p:cNvPr id="8" name="Content Placeholder 7">
            <a:extLst>
              <a:ext uri="{FF2B5EF4-FFF2-40B4-BE49-F238E27FC236}">
                <a16:creationId xmlns:a16="http://schemas.microsoft.com/office/drawing/2014/main" id="{34136004-BF5F-4790-682D-B4D71074D380}"/>
              </a:ext>
            </a:extLst>
          </p:cNvPr>
          <p:cNvSpPr>
            <a:spLocks noGrp="1"/>
          </p:cNvSpPr>
          <p:nvPr>
            <p:ph idx="56"/>
          </p:nvPr>
        </p:nvSpPr>
        <p:spPr/>
        <p:txBody>
          <a:bodyPr/>
          <a:lstStyle/>
          <a:p>
            <a:pPr>
              <a:lnSpc>
                <a:spcPts val="1700"/>
              </a:lnSpc>
            </a:pPr>
            <a:r>
              <a:rPr lang="en-US" sz="1700" dirty="0"/>
              <a:t>If ICANS does occur I’ve already readied them for a longer inpatient stay and that </a:t>
            </a:r>
            <a:br>
              <a:rPr lang="en-US" sz="1700" dirty="0"/>
            </a:br>
            <a:r>
              <a:rPr lang="en-US" sz="1700" dirty="0"/>
              <a:t>they may need acute rehab.  We do steroids prophylaxis and are very aggressive with </a:t>
            </a:r>
            <a:br>
              <a:rPr lang="en-US" sz="1700" dirty="0"/>
            </a:br>
            <a:r>
              <a:rPr lang="en-US" sz="1700" dirty="0"/>
              <a:t>CRS management if CRS onset in first 72 post-infusion.</a:t>
            </a:r>
          </a:p>
        </p:txBody>
      </p:sp>
    </p:spTree>
    <p:extLst>
      <p:ext uri="{BB962C8B-B14F-4D97-AF65-F5344CB8AC3E}">
        <p14:creationId xmlns:p14="http://schemas.microsoft.com/office/powerpoint/2010/main" val="2636403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1706-1059-E118-8135-0D844504EE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94E65E-2686-E42E-6DC4-7FE1565A1AD3}"/>
              </a:ext>
            </a:extLst>
          </p:cNvPr>
          <p:cNvSpPr/>
          <p:nvPr/>
        </p:nvSpPr>
        <p:spPr bwMode="auto">
          <a:xfrm>
            <a:off x="643018" y="3429000"/>
            <a:ext cx="10945870"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F994888-6F79-1A2D-ADB1-BD51359F6CE7}"/>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05C7111-D9EA-43D8-C068-982EF0EB2B62}"/>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2421A6C-C9F2-44C5-49D9-58F042E23457}"/>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4: Finding Information About CAR </a:t>
            </a:r>
            <a:r>
              <a:rPr lang="en-US" sz="2600" kern="0" dirty="0">
                <a:solidFill>
                  <a:srgbClr val="FFFFFF"/>
                </a:solidFill>
              </a:rPr>
              <a:t>T-Cell Therapy; </a:t>
            </a: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3644955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CF734-92E8-6191-AF0A-429502380B6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3AED989-DB16-8632-4088-2A6B7C048281}"/>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CD8E2392-92E9-3C76-EE07-A9CBF134F56D}"/>
              </a:ext>
            </a:extLst>
          </p:cNvPr>
          <p:cNvSpPr>
            <a:spLocks noGrp="1"/>
          </p:cNvSpPr>
          <p:nvPr>
            <p:ph type="title"/>
          </p:nvPr>
        </p:nvSpPr>
        <p:spPr>
          <a:xfrm>
            <a:off x="1412110" y="549275"/>
            <a:ext cx="9329195" cy="1444778"/>
          </a:xfrm>
        </p:spPr>
        <p:txBody>
          <a:bodyPr lIns="91440" tIns="91440" rIns="91440" bIns="182880"/>
          <a:lstStyle/>
          <a:p>
            <a:pPr algn="l"/>
            <a:r>
              <a:rPr lang="en-US" sz="3600" dirty="0">
                <a:solidFill>
                  <a:schemeClr val="bg1"/>
                </a:solidFill>
              </a:rPr>
              <a:t>Finding information about CAR T-cell therapy; clinical trials</a:t>
            </a:r>
          </a:p>
        </p:txBody>
      </p:sp>
      <p:pic>
        <p:nvPicPr>
          <p:cNvPr id="4" name="Picture 3" descr="A person wearing glasses and a hat&#10;&#10;AI-generated content may be incorrect.">
            <a:extLst>
              <a:ext uri="{FF2B5EF4-FFF2-40B4-BE49-F238E27FC236}">
                <a16:creationId xmlns:a16="http://schemas.microsoft.com/office/drawing/2014/main" id="{EB481719-87C0-31DB-B388-E171593E4377}"/>
              </a:ext>
            </a:extLst>
          </p:cNvPr>
          <p:cNvPicPr>
            <a:picLocks noChangeAspect="1"/>
          </p:cNvPicPr>
          <p:nvPr/>
        </p:nvPicPr>
        <p:blipFill>
          <a:blip r:embed="rId2"/>
          <a:stretch>
            <a:fillRect/>
          </a:stretch>
        </p:blipFill>
        <p:spPr>
          <a:xfrm>
            <a:off x="667968" y="2524996"/>
            <a:ext cx="5063962" cy="2848479"/>
          </a:xfrm>
          <a:prstGeom prst="rect">
            <a:avLst/>
          </a:prstGeom>
          <a:effectLst>
            <a:outerShdw blurRad="50800" dist="38100" dir="2700000" algn="tl" rotWithShape="0">
              <a:prstClr val="black">
                <a:alpha val="40000"/>
              </a:prstClr>
            </a:outerShdw>
          </a:effectLst>
        </p:spPr>
      </p:pic>
      <p:pic>
        <p:nvPicPr>
          <p:cNvPr id="6" name="Picture 5" descr="A person wearing headphones&#10;&#10;AI-generated content may be incorrect.">
            <a:extLst>
              <a:ext uri="{FF2B5EF4-FFF2-40B4-BE49-F238E27FC236}">
                <a16:creationId xmlns:a16="http://schemas.microsoft.com/office/drawing/2014/main" id="{90248314-6DAD-D4FA-BF78-DF7B15389537}"/>
              </a:ext>
            </a:extLst>
          </p:cNvPr>
          <p:cNvPicPr>
            <a:picLocks noChangeAspect="1"/>
          </p:cNvPicPr>
          <p:nvPr/>
        </p:nvPicPr>
        <p:blipFill>
          <a:blip r:embed="rId3"/>
          <a:stretch>
            <a:fillRect/>
          </a:stretch>
        </p:blipFill>
        <p:spPr>
          <a:xfrm>
            <a:off x="6455173" y="2524996"/>
            <a:ext cx="5063962" cy="28484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3944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EA13-37B4-5921-6103-1589ED223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073B9-82E2-FD2F-64FC-1FFE76F7047D}"/>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69C6DD38-CB48-41BA-F9B1-232966001A3D}"/>
              </a:ext>
            </a:extLst>
          </p:cNvPr>
          <p:cNvSpPr>
            <a:spLocks noGrp="1"/>
          </p:cNvSpPr>
          <p:nvPr>
            <p:ph idx="1"/>
          </p:nvPr>
        </p:nvSpPr>
        <p:spPr>
          <a:xfrm>
            <a:off x="1199456" y="1416053"/>
            <a:ext cx="9504194" cy="4799013"/>
          </a:xfrm>
        </p:spPr>
        <p:txBody>
          <a:bodyPr/>
          <a:lstStyle/>
          <a:p>
            <a:pPr marL="98425" indent="0">
              <a:buNone/>
            </a:pPr>
            <a:r>
              <a:rPr lang="en-US" dirty="0"/>
              <a:t>What is known about mechanisms of resistance and clinical limitations to CAR T-cell therapy, and what research avenues are being pursued to improve it?</a:t>
            </a:r>
          </a:p>
          <a:p>
            <a:pPr marL="98425" indent="0">
              <a:buNone/>
            </a:pPr>
            <a:r>
              <a:rPr lang="en-US" dirty="0"/>
              <a:t>What are some of the exciting clinical trial initiatives in CAR T-cell therapy? </a:t>
            </a:r>
          </a:p>
        </p:txBody>
      </p:sp>
    </p:spTree>
    <p:extLst>
      <p:ext uri="{BB962C8B-B14F-4D97-AF65-F5344CB8AC3E}">
        <p14:creationId xmlns:p14="http://schemas.microsoft.com/office/powerpoint/2010/main" val="35624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D5FD-B471-5C6F-33E8-C97A7BB481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48FCFE6-C550-1E84-5C93-AD2256A7B39D}"/>
              </a:ext>
            </a:extLst>
          </p:cNvPr>
          <p:cNvSpPr/>
          <p:nvPr/>
        </p:nvSpPr>
        <p:spPr bwMode="auto">
          <a:xfrm>
            <a:off x="623065" y="3933056"/>
            <a:ext cx="1094587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2822DEC-3080-5172-CF29-2D1D5C4DB9BF}"/>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61C71711-D07F-A3BD-5FFC-88186289A11B}"/>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F651BFA6-B29B-67A3-0724-4A292F441996}"/>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a:t>
            </a:r>
            <a:r>
              <a:rPr lang="en-US" sz="2600" kern="0" dirty="0"/>
              <a:t>T-Cell Therapy;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5: 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Coping with Anxiety; Healing and Moving On </a:t>
            </a:r>
          </a:p>
        </p:txBody>
      </p:sp>
    </p:spTree>
    <p:custDataLst>
      <p:tags r:id="rId1"/>
    </p:custDataLst>
    <p:extLst>
      <p:ext uri="{BB962C8B-B14F-4D97-AF65-F5344CB8AC3E}">
        <p14:creationId xmlns:p14="http://schemas.microsoft.com/office/powerpoint/2010/main" val="2714783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D369-3DD7-1387-7114-5A7A5BEA733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7F59B65-0899-50EE-6F54-AAB124A2D2D0}"/>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1">
            <a:extLst>
              <a:ext uri="{FF2B5EF4-FFF2-40B4-BE49-F238E27FC236}">
                <a16:creationId xmlns:a16="http://schemas.microsoft.com/office/drawing/2014/main" id="{C424C8F2-1F7B-86B5-1D55-9D0A7F7726AC}"/>
              </a:ext>
            </a:extLst>
          </p:cNvPr>
          <p:cNvSpPr>
            <a:spLocks noGrp="1"/>
          </p:cNvSpPr>
          <p:nvPr>
            <p:ph type="title"/>
          </p:nvPr>
        </p:nvSpPr>
        <p:spPr>
          <a:xfrm>
            <a:off x="1641475" y="549275"/>
            <a:ext cx="8909050" cy="1444778"/>
          </a:xfrm>
        </p:spPr>
        <p:txBody>
          <a:bodyPr lIns="91440" tIns="91440" rIns="91440" bIns="182880"/>
          <a:lstStyle/>
          <a:p>
            <a:r>
              <a:rPr lang="en-US" sz="3600" dirty="0">
                <a:solidFill>
                  <a:schemeClr val="bg1"/>
                </a:solidFill>
              </a:rPr>
              <a:t>Financial issues; risk of infection</a:t>
            </a:r>
          </a:p>
        </p:txBody>
      </p:sp>
      <p:pic>
        <p:nvPicPr>
          <p:cNvPr id="5" name="Picture 4" descr="A person smiling with earbuds&#10;&#10;AI-generated content may be incorrect.">
            <a:extLst>
              <a:ext uri="{FF2B5EF4-FFF2-40B4-BE49-F238E27FC236}">
                <a16:creationId xmlns:a16="http://schemas.microsoft.com/office/drawing/2014/main" id="{EEB90AA2-28FE-3CB3-9B38-0AE6E98D02C9}"/>
              </a:ext>
            </a:extLst>
          </p:cNvPr>
          <p:cNvPicPr>
            <a:picLocks noChangeAspect="1"/>
          </p:cNvPicPr>
          <p:nvPr/>
        </p:nvPicPr>
        <p:blipFill>
          <a:blip r:embed="rId2"/>
          <a:stretch>
            <a:fillRect/>
          </a:stretch>
        </p:blipFill>
        <p:spPr>
          <a:xfrm>
            <a:off x="667968" y="2524996"/>
            <a:ext cx="5063963" cy="2848479"/>
          </a:xfrm>
          <a:prstGeom prst="rect">
            <a:avLst/>
          </a:prstGeom>
          <a:effectLst>
            <a:outerShdw blurRad="50800" dist="38100" dir="2700000" algn="tl" rotWithShape="0">
              <a:prstClr val="black">
                <a:alpha val="40000"/>
              </a:prstClr>
            </a:outerShdw>
          </a:effectLst>
        </p:spPr>
      </p:pic>
      <p:pic>
        <p:nvPicPr>
          <p:cNvPr id="7" name="Picture 6" descr="A person wearing headphones&#10;&#10;AI-generated content may be incorrect.">
            <a:extLst>
              <a:ext uri="{FF2B5EF4-FFF2-40B4-BE49-F238E27FC236}">
                <a16:creationId xmlns:a16="http://schemas.microsoft.com/office/drawing/2014/main" id="{60AE12C7-FC07-6766-6F76-C4223939EE63}"/>
              </a:ext>
            </a:extLst>
          </p:cNvPr>
          <p:cNvPicPr>
            <a:picLocks noChangeAspect="1"/>
          </p:cNvPicPr>
          <p:nvPr/>
        </p:nvPicPr>
        <p:blipFill>
          <a:blip r:embed="rId3"/>
          <a:stretch>
            <a:fillRect/>
          </a:stretch>
        </p:blipFill>
        <p:spPr>
          <a:xfrm>
            <a:off x="6455173" y="2524995"/>
            <a:ext cx="5063963" cy="2848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8246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8F03-CC61-FCC7-D0DA-673D9FFE7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62C0D-9001-C888-4733-3EFFFB22FBC3}"/>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EB5C1F1F-8F86-BF7F-6771-0FD3C35D20E3}"/>
              </a:ext>
            </a:extLst>
          </p:cNvPr>
          <p:cNvSpPr>
            <a:spLocks noGrp="1"/>
          </p:cNvSpPr>
          <p:nvPr>
            <p:ph idx="1"/>
          </p:nvPr>
        </p:nvSpPr>
        <p:spPr/>
        <p:txBody>
          <a:bodyPr/>
          <a:lstStyle/>
          <a:p>
            <a:pPr marL="98425" indent="0">
              <a:buNone/>
            </a:pPr>
            <a:r>
              <a:rPr lang="en-US" dirty="0"/>
              <a:t>What are some of the financial issues that arise with CAR T-cell therapy? Outpatient CAR T?</a:t>
            </a:r>
          </a:p>
        </p:txBody>
      </p:sp>
    </p:spTree>
    <p:extLst>
      <p:ext uri="{BB962C8B-B14F-4D97-AF65-F5344CB8AC3E}">
        <p14:creationId xmlns:p14="http://schemas.microsoft.com/office/powerpoint/2010/main" val="194598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3C41E3-215B-2336-4077-5E56A00922DA}"/>
              </a:ext>
            </a:extLst>
          </p:cNvPr>
          <p:cNvSpPr>
            <a:spLocks noGrp="1"/>
          </p:cNvSpPr>
          <p:nvPr>
            <p:ph idx="51"/>
          </p:nvPr>
        </p:nvSpPr>
        <p:spPr/>
        <p:txBody>
          <a:bodyPr/>
          <a:lstStyle/>
          <a:p>
            <a:pPr>
              <a:lnSpc>
                <a:spcPts val="1700"/>
              </a:lnSpc>
            </a:pPr>
            <a:r>
              <a:rPr lang="en-US" sz="1700" dirty="0"/>
              <a:t>Insurance covers the CAR T cells and associated care.  </a:t>
            </a:r>
            <a:br>
              <a:rPr lang="en-US" sz="1700" dirty="0"/>
            </a:br>
            <a:r>
              <a:rPr lang="en-US" sz="1700" dirty="0"/>
              <a:t>Costs may be associated with needing to stay near our center for 2-4 weeks, </a:t>
            </a:r>
            <a:br>
              <a:rPr lang="en-US" sz="1700" dirty="0"/>
            </a:br>
            <a:r>
              <a:rPr lang="en-US" sz="1700" dirty="0"/>
              <a:t>but support and reimbursement programs are available.</a:t>
            </a:r>
          </a:p>
        </p:txBody>
      </p:sp>
      <p:sp>
        <p:nvSpPr>
          <p:cNvPr id="3" name="Title 2">
            <a:extLst>
              <a:ext uri="{FF2B5EF4-FFF2-40B4-BE49-F238E27FC236}">
                <a16:creationId xmlns:a16="http://schemas.microsoft.com/office/drawing/2014/main" id="{D5D740A1-D8F5-2138-3CBE-D73C618FE72C}"/>
              </a:ext>
            </a:extLst>
          </p:cNvPr>
          <p:cNvSpPr>
            <a:spLocks noGrp="1"/>
          </p:cNvSpPr>
          <p:nvPr>
            <p:ph type="title"/>
          </p:nvPr>
        </p:nvSpPr>
        <p:spPr/>
        <p:txBody>
          <a:bodyPr/>
          <a:lstStyle/>
          <a:p>
            <a:r>
              <a:rPr lang="en-US" dirty="0"/>
              <a:t>Financial Issues </a:t>
            </a:r>
          </a:p>
        </p:txBody>
      </p:sp>
      <p:sp>
        <p:nvSpPr>
          <p:cNvPr id="4" name="Content Placeholder 3">
            <a:extLst>
              <a:ext uri="{FF2B5EF4-FFF2-40B4-BE49-F238E27FC236}">
                <a16:creationId xmlns:a16="http://schemas.microsoft.com/office/drawing/2014/main" id="{EC1BBAB7-613B-2309-290A-B7EBB39A5AFF}"/>
              </a:ext>
            </a:extLst>
          </p:cNvPr>
          <p:cNvSpPr>
            <a:spLocks noGrp="1"/>
          </p:cNvSpPr>
          <p:nvPr>
            <p:ph idx="52"/>
          </p:nvPr>
        </p:nvSpPr>
        <p:spPr/>
        <p:txBody>
          <a:bodyPr/>
          <a:lstStyle/>
          <a:p>
            <a:pPr>
              <a:lnSpc>
                <a:spcPct val="100000"/>
              </a:lnSpc>
            </a:pPr>
            <a:r>
              <a:rPr lang="en-US" sz="1800" dirty="0"/>
              <a:t>I emphasize the importance of caregiver support, possible work or income disruption, </a:t>
            </a:r>
            <a:br>
              <a:rPr lang="en-US" sz="1800" dirty="0"/>
            </a:br>
            <a:r>
              <a:rPr lang="en-US" sz="1800" dirty="0"/>
              <a:t>and the option of FMLA for caregivers. Financial counselors and social workers assist.</a:t>
            </a:r>
          </a:p>
        </p:txBody>
      </p:sp>
      <p:sp>
        <p:nvSpPr>
          <p:cNvPr id="5" name="Content Placeholder 4">
            <a:extLst>
              <a:ext uri="{FF2B5EF4-FFF2-40B4-BE49-F238E27FC236}">
                <a16:creationId xmlns:a16="http://schemas.microsoft.com/office/drawing/2014/main" id="{16204F4F-1866-A7C2-368E-54668FC5F014}"/>
              </a:ext>
            </a:extLst>
          </p:cNvPr>
          <p:cNvSpPr>
            <a:spLocks noGrp="1"/>
          </p:cNvSpPr>
          <p:nvPr>
            <p:ph idx="53"/>
          </p:nvPr>
        </p:nvSpPr>
        <p:spPr>
          <a:xfrm>
            <a:off x="2971800" y="1974164"/>
            <a:ext cx="8540496" cy="729072"/>
          </a:xfrm>
        </p:spPr>
        <p:txBody>
          <a:bodyPr/>
          <a:lstStyle/>
          <a:p>
            <a:pPr>
              <a:lnSpc>
                <a:spcPts val="1700"/>
              </a:lnSpc>
            </a:pPr>
            <a:r>
              <a:rPr lang="en-US" sz="1700" dirty="0"/>
              <a:t>Insurance coverage may impact which centers are available and this can </a:t>
            </a:r>
            <a:br>
              <a:rPr lang="en-US" sz="1700" dirty="0"/>
            </a:br>
            <a:r>
              <a:rPr lang="en-US" sz="1700" dirty="0"/>
              <a:t>result in long travel. Patients have several visits to the treating center and </a:t>
            </a:r>
            <a:br>
              <a:rPr lang="en-US" sz="1700" dirty="0"/>
            </a:br>
            <a:r>
              <a:rPr lang="en-US" sz="1700" dirty="0"/>
              <a:t>are generally not able to work and this too can be a financial stressor. </a:t>
            </a:r>
          </a:p>
        </p:txBody>
      </p:sp>
      <p:sp>
        <p:nvSpPr>
          <p:cNvPr id="6" name="Content Placeholder 5">
            <a:extLst>
              <a:ext uri="{FF2B5EF4-FFF2-40B4-BE49-F238E27FC236}">
                <a16:creationId xmlns:a16="http://schemas.microsoft.com/office/drawing/2014/main" id="{A3534B80-9A83-1912-BC24-E0AB78468DE1}"/>
              </a:ext>
            </a:extLst>
          </p:cNvPr>
          <p:cNvSpPr>
            <a:spLocks noGrp="1"/>
          </p:cNvSpPr>
          <p:nvPr>
            <p:ph idx="54"/>
          </p:nvPr>
        </p:nvSpPr>
        <p:spPr/>
        <p:txBody>
          <a:bodyPr/>
          <a:lstStyle/>
          <a:p>
            <a:pPr>
              <a:lnSpc>
                <a:spcPts val="1700"/>
              </a:lnSpc>
            </a:pPr>
            <a:r>
              <a:rPr lang="en-US" sz="1700" dirty="0"/>
              <a:t>Work can be an important issue. Also, there is need for a caregiver, </a:t>
            </a:r>
            <a:br>
              <a:rPr lang="en-US" sz="1700" dirty="0"/>
            </a:br>
            <a:r>
              <a:rPr lang="en-US" sz="1700" dirty="0"/>
              <a:t>which requires another person to be off work for an extended period, </a:t>
            </a:r>
            <a:br>
              <a:rPr lang="en-US" sz="1700" dirty="0"/>
            </a:br>
            <a:r>
              <a:rPr lang="en-US" sz="1700" dirty="0"/>
              <a:t>which for some is not financially feasible. </a:t>
            </a:r>
          </a:p>
        </p:txBody>
      </p:sp>
      <p:sp>
        <p:nvSpPr>
          <p:cNvPr id="7" name="Content Placeholder 6">
            <a:extLst>
              <a:ext uri="{FF2B5EF4-FFF2-40B4-BE49-F238E27FC236}">
                <a16:creationId xmlns:a16="http://schemas.microsoft.com/office/drawing/2014/main" id="{6CA6B18D-8967-2A8E-1BB0-42414CE50964}"/>
              </a:ext>
            </a:extLst>
          </p:cNvPr>
          <p:cNvSpPr>
            <a:spLocks noGrp="1"/>
          </p:cNvSpPr>
          <p:nvPr>
            <p:ph idx="55"/>
          </p:nvPr>
        </p:nvSpPr>
        <p:spPr/>
        <p:txBody>
          <a:bodyPr/>
          <a:lstStyle/>
          <a:p>
            <a:pPr>
              <a:lnSpc>
                <a:spcPts val="1700"/>
              </a:lnSpc>
            </a:pPr>
            <a:r>
              <a:rPr lang="en-US" sz="1700" dirty="0"/>
              <a:t>As anything complicated, CAR-T treatment can have financial </a:t>
            </a:r>
            <a:br>
              <a:rPr lang="en-US" sz="1700" dirty="0"/>
            </a:br>
            <a:r>
              <a:rPr lang="en-US" sz="1700" dirty="0"/>
              <a:t>challenges, like needing to be away from home for monitoring </a:t>
            </a:r>
            <a:br>
              <a:rPr lang="en-US" sz="1700" dirty="0"/>
            </a:br>
            <a:r>
              <a:rPr lang="en-US" sz="1700" dirty="0"/>
              <a:t>and needing to have a caregiver(s) to take off work. </a:t>
            </a:r>
          </a:p>
        </p:txBody>
      </p:sp>
      <p:sp>
        <p:nvSpPr>
          <p:cNvPr id="8" name="Content Placeholder 7">
            <a:extLst>
              <a:ext uri="{FF2B5EF4-FFF2-40B4-BE49-F238E27FC236}">
                <a16:creationId xmlns:a16="http://schemas.microsoft.com/office/drawing/2014/main" id="{81276BCD-77D4-2F4F-1B68-3C7FD627424A}"/>
              </a:ext>
            </a:extLst>
          </p:cNvPr>
          <p:cNvSpPr>
            <a:spLocks noGrp="1"/>
          </p:cNvSpPr>
          <p:nvPr>
            <p:ph idx="56"/>
          </p:nvPr>
        </p:nvSpPr>
        <p:spPr/>
        <p:txBody>
          <a:bodyPr/>
          <a:lstStyle/>
          <a:p>
            <a:pPr>
              <a:lnSpc>
                <a:spcPts val="1700"/>
              </a:lnSpc>
            </a:pPr>
            <a:r>
              <a:rPr lang="en-US" sz="1700" dirty="0"/>
              <a:t>Medicare with managed plan or private insurance requires single-case agreement, which </a:t>
            </a:r>
            <a:br>
              <a:rPr lang="en-US" sz="1700" dirty="0"/>
            </a:br>
            <a:r>
              <a:rPr lang="en-US" sz="1700" dirty="0"/>
              <a:t>delays apheresis. I know what insurance they have before I walk into the consult room </a:t>
            </a:r>
            <a:br>
              <a:rPr lang="en-US" sz="1700" dirty="0"/>
            </a:br>
            <a:r>
              <a:rPr lang="en-US" sz="1700" dirty="0"/>
              <a:t>as that may impact my Brain to Vein decision. Rarely after that is it an issue.</a:t>
            </a:r>
          </a:p>
        </p:txBody>
      </p:sp>
    </p:spTree>
    <p:extLst>
      <p:ext uri="{BB962C8B-B14F-4D97-AF65-F5344CB8AC3E}">
        <p14:creationId xmlns:p14="http://schemas.microsoft.com/office/powerpoint/2010/main" val="3711040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1FE3D-047F-8B11-C37B-4C137CBB6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1234C-9910-D702-8125-CB3BF99C5735}"/>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2448C0F5-4B00-61E8-B969-95A53D9614A0}"/>
              </a:ext>
            </a:extLst>
          </p:cNvPr>
          <p:cNvSpPr>
            <a:spLocks noGrp="1"/>
          </p:cNvSpPr>
          <p:nvPr>
            <p:ph idx="1"/>
          </p:nvPr>
        </p:nvSpPr>
        <p:spPr/>
        <p:txBody>
          <a:bodyPr/>
          <a:lstStyle/>
          <a:p>
            <a:pPr marL="98425" indent="0">
              <a:buNone/>
            </a:pPr>
            <a:r>
              <a:rPr lang="en-US" dirty="0"/>
              <a:t>What are some of the long-term issues with CAR T-cell therapy, including hypogammaglobulinemia, infections, preemptive antimicrobials and vaccines?</a:t>
            </a:r>
          </a:p>
        </p:txBody>
      </p:sp>
    </p:spTree>
    <p:extLst>
      <p:ext uri="{BB962C8B-B14F-4D97-AF65-F5344CB8AC3E}">
        <p14:creationId xmlns:p14="http://schemas.microsoft.com/office/powerpoint/2010/main" val="15514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AF1A42-BE89-35AE-D6DF-4801C1DC427B}"/>
              </a:ext>
            </a:extLst>
          </p:cNvPr>
          <p:cNvSpPr>
            <a:spLocks noGrp="1"/>
          </p:cNvSpPr>
          <p:nvPr>
            <p:ph idx="51"/>
          </p:nvPr>
        </p:nvSpPr>
        <p:spPr/>
        <p:txBody>
          <a:bodyPr/>
          <a:lstStyle/>
          <a:p>
            <a:pPr>
              <a:lnSpc>
                <a:spcPts val="1700"/>
              </a:lnSpc>
            </a:pPr>
            <a:r>
              <a:rPr lang="en-US" sz="1700" dirty="0"/>
              <a:t>Prophylactic antibiotics are used until healthy lymphocytes </a:t>
            </a:r>
            <a:br>
              <a:rPr lang="en-US" sz="1700" dirty="0"/>
            </a:br>
            <a:r>
              <a:rPr lang="en-US" sz="1700" dirty="0"/>
              <a:t>have recovered. We also monitor antibody levels, and may use IVIG. </a:t>
            </a:r>
            <a:br>
              <a:rPr lang="en-US" sz="1700" dirty="0"/>
            </a:br>
            <a:r>
              <a:rPr lang="en-US" sz="1700" dirty="0"/>
              <a:t> We will also consider vaccines to help prevent infections.</a:t>
            </a:r>
          </a:p>
        </p:txBody>
      </p:sp>
      <p:sp>
        <p:nvSpPr>
          <p:cNvPr id="3" name="Title 2">
            <a:extLst>
              <a:ext uri="{FF2B5EF4-FFF2-40B4-BE49-F238E27FC236}">
                <a16:creationId xmlns:a16="http://schemas.microsoft.com/office/drawing/2014/main" id="{07405BBD-F901-291E-6357-904699448CBA}"/>
              </a:ext>
            </a:extLst>
          </p:cNvPr>
          <p:cNvSpPr>
            <a:spLocks noGrp="1"/>
          </p:cNvSpPr>
          <p:nvPr>
            <p:ph type="title"/>
          </p:nvPr>
        </p:nvSpPr>
        <p:spPr/>
        <p:txBody>
          <a:bodyPr/>
          <a:lstStyle/>
          <a:p>
            <a:r>
              <a:rPr lang="en-US" dirty="0"/>
              <a:t>Potential Long-Term Complications </a:t>
            </a:r>
          </a:p>
        </p:txBody>
      </p:sp>
      <p:sp>
        <p:nvSpPr>
          <p:cNvPr id="4" name="Content Placeholder 3">
            <a:extLst>
              <a:ext uri="{FF2B5EF4-FFF2-40B4-BE49-F238E27FC236}">
                <a16:creationId xmlns:a16="http://schemas.microsoft.com/office/drawing/2014/main" id="{0F6397E0-DCC8-A031-D4B7-693F8A4C57D4}"/>
              </a:ext>
            </a:extLst>
          </p:cNvPr>
          <p:cNvSpPr>
            <a:spLocks noGrp="1"/>
          </p:cNvSpPr>
          <p:nvPr>
            <p:ph idx="52"/>
          </p:nvPr>
        </p:nvSpPr>
        <p:spPr/>
        <p:txBody>
          <a:bodyPr/>
          <a:lstStyle/>
          <a:p>
            <a:pPr>
              <a:lnSpc>
                <a:spcPts val="1700"/>
              </a:lnSpc>
            </a:pPr>
            <a:r>
              <a:rPr lang="en-US" sz="1700" dirty="0"/>
              <a:t>The primary concern is immunosuppression and infection risk due</a:t>
            </a:r>
            <a:br>
              <a:rPr lang="en-US" sz="1700" dirty="0"/>
            </a:br>
            <a:r>
              <a:rPr lang="en-US" sz="1700" dirty="0"/>
              <a:t> to prolonged B-cell aplasia and hypogammaglobulinemia. </a:t>
            </a:r>
            <a:br>
              <a:rPr lang="en-US" sz="1700" dirty="0"/>
            </a:br>
            <a:r>
              <a:rPr lang="en-US" sz="1700" dirty="0"/>
              <a:t>I keep patients on antiviral and PJP prophylaxis for at least 6 months.</a:t>
            </a:r>
          </a:p>
        </p:txBody>
      </p:sp>
      <p:sp>
        <p:nvSpPr>
          <p:cNvPr id="5" name="Content Placeholder 4">
            <a:extLst>
              <a:ext uri="{FF2B5EF4-FFF2-40B4-BE49-F238E27FC236}">
                <a16:creationId xmlns:a16="http://schemas.microsoft.com/office/drawing/2014/main" id="{E0930B36-3C9E-5CB6-4377-47C329FDF096}"/>
              </a:ext>
            </a:extLst>
          </p:cNvPr>
          <p:cNvSpPr>
            <a:spLocks noGrp="1"/>
          </p:cNvSpPr>
          <p:nvPr>
            <p:ph idx="53"/>
          </p:nvPr>
        </p:nvSpPr>
        <p:spPr>
          <a:xfrm>
            <a:off x="2971800" y="1974164"/>
            <a:ext cx="8540496" cy="729072"/>
          </a:xfrm>
        </p:spPr>
        <p:txBody>
          <a:bodyPr/>
          <a:lstStyle/>
          <a:p>
            <a:pPr>
              <a:lnSpc>
                <a:spcPts val="1700"/>
              </a:lnSpc>
            </a:pPr>
            <a:r>
              <a:rPr lang="en-US" sz="1700" dirty="0"/>
              <a:t>B-cell depletion can increase the risk of infection, particularly </a:t>
            </a:r>
            <a:br>
              <a:rPr lang="en-US" sz="1700" dirty="0"/>
            </a:br>
            <a:r>
              <a:rPr lang="en-US" sz="1700" dirty="0"/>
              <a:t>viral infections. Monitoring IgG levels and IVIG replacement </a:t>
            </a:r>
            <a:br>
              <a:rPr lang="en-US" sz="1700" dirty="0"/>
            </a:br>
            <a:r>
              <a:rPr lang="en-US" sz="1700" dirty="0"/>
              <a:t>is also a consideration to reduce the risk of infection. </a:t>
            </a:r>
          </a:p>
        </p:txBody>
      </p:sp>
      <p:sp>
        <p:nvSpPr>
          <p:cNvPr id="6" name="Content Placeholder 5">
            <a:extLst>
              <a:ext uri="{FF2B5EF4-FFF2-40B4-BE49-F238E27FC236}">
                <a16:creationId xmlns:a16="http://schemas.microsoft.com/office/drawing/2014/main" id="{5993447B-2D55-1034-768F-98C8D3ED5CED}"/>
              </a:ext>
            </a:extLst>
          </p:cNvPr>
          <p:cNvSpPr>
            <a:spLocks noGrp="1"/>
          </p:cNvSpPr>
          <p:nvPr>
            <p:ph idx="54"/>
          </p:nvPr>
        </p:nvSpPr>
        <p:spPr/>
        <p:txBody>
          <a:bodyPr/>
          <a:lstStyle/>
          <a:p>
            <a:r>
              <a:rPr lang="en-US" dirty="0"/>
              <a:t>We continue anti-infection prophylaxis until blood count recovery. </a:t>
            </a:r>
          </a:p>
        </p:txBody>
      </p:sp>
      <p:sp>
        <p:nvSpPr>
          <p:cNvPr id="7" name="Content Placeholder 6">
            <a:extLst>
              <a:ext uri="{FF2B5EF4-FFF2-40B4-BE49-F238E27FC236}">
                <a16:creationId xmlns:a16="http://schemas.microsoft.com/office/drawing/2014/main" id="{BF0AA45D-8236-AC4D-319B-75B6A1184830}"/>
              </a:ext>
            </a:extLst>
          </p:cNvPr>
          <p:cNvSpPr>
            <a:spLocks noGrp="1"/>
          </p:cNvSpPr>
          <p:nvPr>
            <p:ph idx="55"/>
          </p:nvPr>
        </p:nvSpPr>
        <p:spPr/>
        <p:txBody>
          <a:bodyPr/>
          <a:lstStyle/>
          <a:p>
            <a:r>
              <a:rPr lang="en-US" dirty="0"/>
              <a:t>CAR T cells kill B cells, both good and bad ones, and not having good </a:t>
            </a:r>
            <a:br>
              <a:rPr lang="en-US" dirty="0"/>
            </a:br>
            <a:r>
              <a:rPr lang="en-US" dirty="0"/>
              <a:t>B cells for months afterwards can open you up to unusual infections. </a:t>
            </a:r>
          </a:p>
        </p:txBody>
      </p:sp>
      <p:sp>
        <p:nvSpPr>
          <p:cNvPr id="9" name="Content Placeholder 8">
            <a:extLst>
              <a:ext uri="{FF2B5EF4-FFF2-40B4-BE49-F238E27FC236}">
                <a16:creationId xmlns:a16="http://schemas.microsoft.com/office/drawing/2014/main" id="{AF93E7BE-76D9-B516-8DDA-194DBAF5A84C}"/>
              </a:ext>
            </a:extLst>
          </p:cNvPr>
          <p:cNvSpPr>
            <a:spLocks noGrp="1"/>
          </p:cNvSpPr>
          <p:nvPr>
            <p:ph idx="56"/>
          </p:nvPr>
        </p:nvSpPr>
        <p:spPr/>
        <p:txBody>
          <a:bodyPr/>
          <a:lstStyle/>
          <a:p>
            <a:pPr>
              <a:lnSpc>
                <a:spcPct val="100000"/>
              </a:lnSpc>
            </a:pPr>
            <a:r>
              <a:rPr lang="en-US" sz="1800" dirty="0"/>
              <a:t>We use anti-infection prophylaxis, but I don’t do IVIG post-CAR T without infection. </a:t>
            </a:r>
            <a:br>
              <a:rPr lang="en-US" sz="1800" dirty="0"/>
            </a:br>
            <a:r>
              <a:rPr lang="en-US" sz="1800" dirty="0"/>
              <a:t>Secondary malignancies are real, but it is way more myeloid than T-cell concerns.</a:t>
            </a:r>
          </a:p>
        </p:txBody>
      </p:sp>
      <p:sp>
        <p:nvSpPr>
          <p:cNvPr id="8" name="TextBox 7">
            <a:extLst>
              <a:ext uri="{FF2B5EF4-FFF2-40B4-BE49-F238E27FC236}">
                <a16:creationId xmlns:a16="http://schemas.microsoft.com/office/drawing/2014/main" id="{BF0C2EE8-191A-F7C1-5A48-23C918678A05}"/>
              </a:ext>
            </a:extLst>
          </p:cNvPr>
          <p:cNvSpPr txBox="1"/>
          <p:nvPr/>
        </p:nvSpPr>
        <p:spPr>
          <a:xfrm>
            <a:off x="407368" y="6165304"/>
            <a:ext cx="8269443"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IVIG = intravenous immunoglobulin; PJP = Pneumocystis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jirovecii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500" b="0" dirty="0">
                <a:solidFill>
                  <a:srgbClr val="000000"/>
                </a:solidFill>
                <a:latin typeface="Calibri" panose="020F0502020204030204" pitchFamily="34" charset="0"/>
                <a:cs typeface="Calibri" panose="020F0502020204030204" pitchFamily="34" charset="0"/>
              </a:rPr>
              <a:t>pneumonia; CAR T = CAR T-cell therapy</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05670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Kamdar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091443" y="2104602"/>
          <a:ext cx="10009112" cy="1873031"/>
        </p:xfrm>
        <a:graphic>
          <a:graphicData uri="http://schemas.openxmlformats.org/drawingml/2006/table">
            <a:tbl>
              <a:tblPr firstRow="1" bandRow="1">
                <a:tableStyleId>{F2DE63D5-997A-4646-A377-4702673A728D}</a:tableStyleId>
              </a:tblPr>
              <a:tblGrid>
                <a:gridCol w="3002734">
                  <a:extLst>
                    <a:ext uri="{9D8B030D-6E8A-4147-A177-3AD203B41FA5}">
                      <a16:colId xmlns:a16="http://schemas.microsoft.com/office/drawing/2014/main" val="20000"/>
                    </a:ext>
                  </a:extLst>
                </a:gridCol>
                <a:gridCol w="7006378">
                  <a:extLst>
                    <a:ext uri="{9D8B030D-6E8A-4147-A177-3AD203B41FA5}">
                      <a16:colId xmlns:a16="http://schemas.microsoft.com/office/drawing/2014/main" val="2117869244"/>
                    </a:ext>
                  </a:extLst>
                </a:gridCol>
              </a:tblGrid>
              <a:tr h="964358">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8673">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190648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BDAB-E8D5-0D73-70A0-06872D723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A97EF-01C1-8A89-8F71-FD2F5F454DF7}"/>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78447609-312B-FF0A-304E-53468993F7B1}"/>
              </a:ext>
            </a:extLst>
          </p:cNvPr>
          <p:cNvSpPr>
            <a:spLocks noGrp="1"/>
          </p:cNvSpPr>
          <p:nvPr>
            <p:ph idx="1"/>
          </p:nvPr>
        </p:nvSpPr>
        <p:spPr/>
        <p:txBody>
          <a:bodyPr/>
          <a:lstStyle/>
          <a:p>
            <a:pPr marL="98425" indent="0">
              <a:buNone/>
            </a:pPr>
            <a:r>
              <a:rPr lang="en-US" dirty="0"/>
              <a:t>Are there complementary strategies that are useful in </a:t>
            </a:r>
            <a:r>
              <a:rPr lang="en-US"/>
              <a:t>managing toxicities with CAR T-cell therapy?</a:t>
            </a:r>
            <a:endParaRPr lang="en-US" dirty="0"/>
          </a:p>
        </p:txBody>
      </p:sp>
    </p:spTree>
    <p:extLst>
      <p:ext uri="{BB962C8B-B14F-4D97-AF65-F5344CB8AC3E}">
        <p14:creationId xmlns:p14="http://schemas.microsoft.com/office/powerpoint/2010/main" val="3250495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06713-EC02-157C-3145-994B3B2C47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678331-81DA-15CB-6A84-46C7F562C039}"/>
              </a:ext>
            </a:extLst>
          </p:cNvPr>
          <p:cNvSpPr/>
          <p:nvPr/>
        </p:nvSpPr>
        <p:spPr bwMode="auto">
          <a:xfrm>
            <a:off x="623065" y="4509120"/>
            <a:ext cx="1094587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BC1462F-1F75-A867-5B47-AD0F8C9BE64D}"/>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CAR T-Cell Therapy for Non-Hodgkin Lymphoma</a:t>
            </a:r>
          </a:p>
        </p:txBody>
      </p:sp>
      <p:sp>
        <p:nvSpPr>
          <p:cNvPr id="6" name="Content Placeholder 5">
            <a:extLst>
              <a:ext uri="{FF2B5EF4-FFF2-40B4-BE49-F238E27FC236}">
                <a16:creationId xmlns:a16="http://schemas.microsoft.com/office/drawing/2014/main" id="{32BB0EA0-FD65-51E1-6A79-9E7FA8F74457}"/>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A4B85E2F-F750-A8A2-292D-EEA7F928F305}"/>
              </a:ext>
            </a:extLst>
          </p:cNvPr>
          <p:cNvSpPr txBox="1">
            <a:spLocks/>
          </p:cNvSpPr>
          <p:nvPr/>
        </p:nvSpPr>
        <p:spPr bwMode="auto">
          <a:xfrm>
            <a:off x="1003385" y="1437848"/>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Overview of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Potential Treatment Benefits of CAR T-Cell Therapy </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CRS (Cytokine Release Syndrome) and ICANS (Immune Effector Cell-Associated Neurotoxicity Syndrome)</a:t>
            </a:r>
          </a:p>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Finding Information About CAR </a:t>
            </a:r>
            <a:r>
              <a:rPr lang="en-US" sz="2600" kern="0" dirty="0"/>
              <a:t>T-Cell Therapy;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Financial Issues; Risk of Infection</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FFFFFF"/>
                </a:solidFill>
                <a:effectLst/>
                <a:uLnTx/>
                <a:uFillTx/>
                <a:latin typeface="Calibri" charset="0"/>
                <a:ea typeface="MS PGothic" pitchFamily="34" charset="-128"/>
              </a:rPr>
              <a:t>Module 6: Coping with Anxiety; Healing and Moving On </a:t>
            </a:r>
          </a:p>
        </p:txBody>
      </p:sp>
    </p:spTree>
    <p:custDataLst>
      <p:tags r:id="rId1"/>
    </p:custDataLst>
    <p:extLst>
      <p:ext uri="{BB962C8B-B14F-4D97-AF65-F5344CB8AC3E}">
        <p14:creationId xmlns:p14="http://schemas.microsoft.com/office/powerpoint/2010/main" val="36611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17B83-1964-EDDC-09CE-7C9E136D9C4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663C1A9-8CD1-B65A-FADA-713B6E4EA0B5}"/>
              </a:ext>
            </a:extLst>
          </p:cNvPr>
          <p:cNvSpPr/>
          <p:nvPr/>
        </p:nvSpPr>
        <p:spPr bwMode="auto">
          <a:xfrm>
            <a:off x="282876" y="731535"/>
            <a:ext cx="11626246" cy="11852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5C47312-D708-D6C9-FFF8-C79B82DA324E}"/>
              </a:ext>
            </a:extLst>
          </p:cNvPr>
          <p:cNvSpPr>
            <a:spLocks noGrp="1"/>
          </p:cNvSpPr>
          <p:nvPr>
            <p:ph type="title"/>
          </p:nvPr>
        </p:nvSpPr>
        <p:spPr>
          <a:xfrm>
            <a:off x="1641669" y="731535"/>
            <a:ext cx="8908660" cy="1185298"/>
          </a:xfrm>
        </p:spPr>
        <p:txBody>
          <a:bodyPr lIns="91440" tIns="91440" rIns="91440" bIns="182880"/>
          <a:lstStyle/>
          <a:p>
            <a:r>
              <a:rPr lang="en-US" sz="3600" dirty="0">
                <a:solidFill>
                  <a:schemeClr val="bg1"/>
                </a:solidFill>
              </a:rPr>
              <a:t>Coping with anxiety; healing and moving on </a:t>
            </a:r>
          </a:p>
        </p:txBody>
      </p:sp>
      <p:pic>
        <p:nvPicPr>
          <p:cNvPr id="3" name="Picture 2" descr="A person smiling with earbuds&#10;&#10;AI-generated content may be incorrect.">
            <a:extLst>
              <a:ext uri="{FF2B5EF4-FFF2-40B4-BE49-F238E27FC236}">
                <a16:creationId xmlns:a16="http://schemas.microsoft.com/office/drawing/2014/main" id="{206B02BF-9628-8167-6491-0802C52CCBF2}"/>
              </a:ext>
            </a:extLst>
          </p:cNvPr>
          <p:cNvPicPr>
            <a:picLocks noChangeAspect="1"/>
          </p:cNvPicPr>
          <p:nvPr/>
        </p:nvPicPr>
        <p:blipFill>
          <a:blip r:embed="rId2"/>
          <a:stretch>
            <a:fillRect/>
          </a:stretch>
        </p:blipFill>
        <p:spPr>
          <a:xfrm>
            <a:off x="282876" y="2827348"/>
            <a:ext cx="3777486" cy="2124836"/>
          </a:xfrm>
          <a:prstGeom prst="rect">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FEF348A9-B65C-F05B-1002-602EB65B6832}"/>
              </a:ext>
            </a:extLst>
          </p:cNvPr>
          <p:cNvPicPr>
            <a:picLocks noChangeAspect="1"/>
          </p:cNvPicPr>
          <p:nvPr/>
        </p:nvPicPr>
        <p:blipFill>
          <a:blip r:embed="rId3"/>
          <a:stretch>
            <a:fillRect/>
          </a:stretch>
        </p:blipFill>
        <p:spPr>
          <a:xfrm>
            <a:off x="4217047" y="2827348"/>
            <a:ext cx="3777486" cy="2124836"/>
          </a:xfrm>
          <a:prstGeom prst="rect">
            <a:avLst/>
          </a:prstGeom>
          <a:effectLst>
            <a:outerShdw blurRad="50800" dist="38100" dir="2700000" algn="tl" rotWithShape="0">
              <a:prstClr val="black">
                <a:alpha val="40000"/>
              </a:prstClr>
            </a:outerShdw>
          </a:effectLst>
        </p:spPr>
      </p:pic>
      <p:pic>
        <p:nvPicPr>
          <p:cNvPr id="6" name="Picture 5" descr="A person wearing headphones&#10;&#10;AI-generated content may be incorrect.">
            <a:extLst>
              <a:ext uri="{FF2B5EF4-FFF2-40B4-BE49-F238E27FC236}">
                <a16:creationId xmlns:a16="http://schemas.microsoft.com/office/drawing/2014/main" id="{13E5FBB9-18D3-038E-2E84-6C18F53C62F1}"/>
              </a:ext>
            </a:extLst>
          </p:cNvPr>
          <p:cNvPicPr>
            <a:picLocks noChangeAspect="1"/>
          </p:cNvPicPr>
          <p:nvPr/>
        </p:nvPicPr>
        <p:blipFill>
          <a:blip r:embed="rId4"/>
          <a:stretch>
            <a:fillRect/>
          </a:stretch>
        </p:blipFill>
        <p:spPr>
          <a:xfrm>
            <a:off x="8151219" y="2827348"/>
            <a:ext cx="3777486" cy="21248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115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D5ACB-4D97-4E6C-FAAA-7B2A9EEF3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C0064-9E3F-5690-6264-51B01885EF45}"/>
              </a:ext>
            </a:extLst>
          </p:cNvPr>
          <p:cNvSpPr>
            <a:spLocks noGrp="1"/>
          </p:cNvSpPr>
          <p:nvPr>
            <p:ph type="title"/>
          </p:nvPr>
        </p:nvSpPr>
        <p:spPr/>
        <p:txBody>
          <a:bodyPr/>
          <a:lstStyle/>
          <a:p>
            <a:r>
              <a:rPr lang="en-US"/>
              <a:t>Discussion Question</a:t>
            </a:r>
            <a:endParaRPr lang="en-US" dirty="0"/>
          </a:p>
        </p:txBody>
      </p:sp>
      <p:sp>
        <p:nvSpPr>
          <p:cNvPr id="3" name="Content Placeholder 2">
            <a:extLst>
              <a:ext uri="{FF2B5EF4-FFF2-40B4-BE49-F238E27FC236}">
                <a16:creationId xmlns:a16="http://schemas.microsoft.com/office/drawing/2014/main" id="{5312B1D3-D203-1B97-7B92-3CD2F1C5EEEA}"/>
              </a:ext>
            </a:extLst>
          </p:cNvPr>
          <p:cNvSpPr>
            <a:spLocks noGrp="1"/>
          </p:cNvSpPr>
          <p:nvPr>
            <p:ph idx="1"/>
          </p:nvPr>
        </p:nvSpPr>
        <p:spPr/>
        <p:txBody>
          <a:bodyPr/>
          <a:lstStyle/>
          <a:p>
            <a:pPr marL="98425" indent="0">
              <a:buNone/>
            </a:pPr>
            <a:r>
              <a:rPr lang="en-US" dirty="0"/>
              <a:t>What advice do you give to patients and families to cope with anxiety and depression?</a:t>
            </a:r>
          </a:p>
        </p:txBody>
      </p:sp>
    </p:spTree>
    <p:extLst>
      <p:ext uri="{BB962C8B-B14F-4D97-AF65-F5344CB8AC3E}">
        <p14:creationId xmlns:p14="http://schemas.microsoft.com/office/powerpoint/2010/main" val="1602589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F14A7-5250-7B24-5A1C-BFC76CE0D779}"/>
            </a:ext>
          </a:extLst>
        </p:cNvPr>
        <p:cNvGrpSpPr/>
        <p:nvPr/>
      </p:nvGrpSpPr>
      <p:grpSpPr>
        <a:xfrm>
          <a:off x="0" y="0"/>
          <a:ext cx="0" cy="0"/>
          <a:chOff x="0" y="0"/>
          <a:chExt cx="0" cy="0"/>
        </a:xfrm>
      </p:grpSpPr>
      <p:pic>
        <p:nvPicPr>
          <p:cNvPr id="2" name="Picture 1" descr="A person wearing a headset&#10;&#10;AI-generated content may be incorrect.">
            <a:extLst>
              <a:ext uri="{FF2B5EF4-FFF2-40B4-BE49-F238E27FC236}">
                <a16:creationId xmlns:a16="http://schemas.microsoft.com/office/drawing/2014/main" id="{C0A76FB4-5635-7E86-45C1-633C26F44E76}"/>
              </a:ext>
            </a:extLst>
          </p:cNvPr>
          <p:cNvPicPr>
            <a:picLocks noChangeAspect="1"/>
          </p:cNvPicPr>
          <p:nvPr/>
        </p:nvPicPr>
        <p:blipFill>
          <a:blip r:embed="rId2"/>
          <a:stretch>
            <a:fillRect/>
          </a:stretch>
        </p:blipFill>
        <p:spPr>
          <a:xfrm>
            <a:off x="590323" y="258166"/>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4" name="Picture 3" descr="A person smiling with earbuds&#10;&#10;AI-generated content may be incorrect.">
            <a:extLst>
              <a:ext uri="{FF2B5EF4-FFF2-40B4-BE49-F238E27FC236}">
                <a16:creationId xmlns:a16="http://schemas.microsoft.com/office/drawing/2014/main" id="{BF7A0DB0-4F85-D2B1-8B9E-552E4AB02148}"/>
              </a:ext>
            </a:extLst>
          </p:cNvPr>
          <p:cNvPicPr>
            <a:picLocks noChangeAspect="1"/>
          </p:cNvPicPr>
          <p:nvPr/>
        </p:nvPicPr>
        <p:blipFill>
          <a:blip r:embed="rId3"/>
          <a:stretch>
            <a:fillRect/>
          </a:stretch>
        </p:blipFill>
        <p:spPr>
          <a:xfrm>
            <a:off x="4317857" y="258167"/>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8" name="Picture 7" descr="A person wearing glasses and a hat&#10;&#10;AI-generated content may be incorrect.">
            <a:extLst>
              <a:ext uri="{FF2B5EF4-FFF2-40B4-BE49-F238E27FC236}">
                <a16:creationId xmlns:a16="http://schemas.microsoft.com/office/drawing/2014/main" id="{15C9E21D-9C97-AEEF-360E-FBA8264AC2D5}"/>
              </a:ext>
            </a:extLst>
          </p:cNvPr>
          <p:cNvPicPr>
            <a:picLocks noChangeAspect="1"/>
          </p:cNvPicPr>
          <p:nvPr/>
        </p:nvPicPr>
        <p:blipFill>
          <a:blip r:embed="rId4"/>
          <a:stretch>
            <a:fillRect/>
          </a:stretch>
        </p:blipFill>
        <p:spPr>
          <a:xfrm>
            <a:off x="590323" y="2449313"/>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3" name="Picture 12" descr="A person wearing glasses and a black jacket&#10;&#10;AI-generated content may be incorrect.">
            <a:extLst>
              <a:ext uri="{FF2B5EF4-FFF2-40B4-BE49-F238E27FC236}">
                <a16:creationId xmlns:a16="http://schemas.microsoft.com/office/drawing/2014/main" id="{35781CDB-11D3-1EF9-9CEE-7C638CDEA3DA}"/>
              </a:ext>
            </a:extLst>
          </p:cNvPr>
          <p:cNvPicPr>
            <a:picLocks noChangeAspect="1"/>
          </p:cNvPicPr>
          <p:nvPr/>
        </p:nvPicPr>
        <p:blipFill>
          <a:blip r:embed="rId5"/>
          <a:stretch>
            <a:fillRect/>
          </a:stretch>
        </p:blipFill>
        <p:spPr>
          <a:xfrm>
            <a:off x="4317855" y="2449313"/>
            <a:ext cx="3531228"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14" name="Picture 13" descr="A person wearing headphones&#10;&#10;AI-generated content may be incorrect.">
            <a:extLst>
              <a:ext uri="{FF2B5EF4-FFF2-40B4-BE49-F238E27FC236}">
                <a16:creationId xmlns:a16="http://schemas.microsoft.com/office/drawing/2014/main" id="{7BFF625F-86F6-837A-DB14-08ECC0833202}"/>
              </a:ext>
            </a:extLst>
          </p:cNvPr>
          <p:cNvPicPr>
            <a:picLocks noChangeAspect="1"/>
          </p:cNvPicPr>
          <p:nvPr/>
        </p:nvPicPr>
        <p:blipFill>
          <a:blip r:embed="rId6"/>
          <a:stretch>
            <a:fillRect/>
          </a:stretch>
        </p:blipFill>
        <p:spPr>
          <a:xfrm>
            <a:off x="2355935" y="4640461"/>
            <a:ext cx="3531231"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6" name="Picture 15" descr="A person wearing headphones&#10;&#10;AI-generated content may be incorrect.">
            <a:extLst>
              <a:ext uri="{FF2B5EF4-FFF2-40B4-BE49-F238E27FC236}">
                <a16:creationId xmlns:a16="http://schemas.microsoft.com/office/drawing/2014/main" id="{B5732CEF-9D35-3877-9757-12A94917B592}"/>
              </a:ext>
            </a:extLst>
          </p:cNvPr>
          <p:cNvPicPr>
            <a:picLocks noChangeAspect="1"/>
          </p:cNvPicPr>
          <p:nvPr/>
        </p:nvPicPr>
        <p:blipFill>
          <a:blip r:embed="rId7"/>
          <a:stretch>
            <a:fillRect/>
          </a:stretch>
        </p:blipFill>
        <p:spPr>
          <a:xfrm>
            <a:off x="6083467" y="4640461"/>
            <a:ext cx="3531230" cy="1986317"/>
          </a:xfrm>
          <a:prstGeom prst="rect">
            <a:avLst/>
          </a:prstGeom>
          <a:ln w="57150">
            <a:solidFill>
              <a:schemeClr val="bg1"/>
            </a:solidFill>
          </a:ln>
          <a:effectLst>
            <a:outerShdw blurRad="50800" dist="38100" dir="2700000" algn="tl" rotWithShape="0">
              <a:prstClr val="black">
                <a:alpha val="40000"/>
              </a:prstClr>
            </a:outerShdw>
          </a:effectLst>
        </p:spPr>
      </p:pic>
      <p:pic>
        <p:nvPicPr>
          <p:cNvPr id="17" name="Picture 16" descr="A person wearing a headset&#10;&#10;AI-generated content may be incorrect.">
            <a:extLst>
              <a:ext uri="{FF2B5EF4-FFF2-40B4-BE49-F238E27FC236}">
                <a16:creationId xmlns:a16="http://schemas.microsoft.com/office/drawing/2014/main" id="{8EE347D5-56EA-5BB7-15B1-8BE1D254408A}"/>
              </a:ext>
            </a:extLst>
          </p:cNvPr>
          <p:cNvPicPr>
            <a:picLocks noChangeAspect="1"/>
          </p:cNvPicPr>
          <p:nvPr/>
        </p:nvPicPr>
        <p:blipFill>
          <a:blip r:embed="rId8"/>
          <a:stretch>
            <a:fillRect/>
          </a:stretch>
        </p:blipFill>
        <p:spPr>
          <a:xfrm>
            <a:off x="8045385" y="258166"/>
            <a:ext cx="3531229" cy="1986316"/>
          </a:xfrm>
          <a:prstGeom prst="rect">
            <a:avLst/>
          </a:prstGeom>
          <a:ln w="57150">
            <a:solidFill>
              <a:schemeClr val="bg1"/>
            </a:solidFill>
          </a:ln>
          <a:effectLst>
            <a:outerShdw blurRad="50800" dist="38100" dir="2700000" algn="tl" rotWithShape="0">
              <a:prstClr val="black">
                <a:alpha val="40000"/>
              </a:prstClr>
            </a:outerShdw>
          </a:effectLst>
        </p:spPr>
      </p:pic>
      <p:pic>
        <p:nvPicPr>
          <p:cNvPr id="5" name="Picture 4" descr="A person wearing headphones&#10;&#10;AI-generated content may be incorrect.">
            <a:extLst>
              <a:ext uri="{FF2B5EF4-FFF2-40B4-BE49-F238E27FC236}">
                <a16:creationId xmlns:a16="http://schemas.microsoft.com/office/drawing/2014/main" id="{16F2D92F-CB39-B1A6-F31F-487AE48F5837}"/>
              </a:ext>
            </a:extLst>
          </p:cNvPr>
          <p:cNvPicPr>
            <a:picLocks noChangeAspect="1"/>
          </p:cNvPicPr>
          <p:nvPr/>
        </p:nvPicPr>
        <p:blipFill>
          <a:blip r:embed="rId9"/>
          <a:stretch>
            <a:fillRect/>
          </a:stretch>
        </p:blipFill>
        <p:spPr>
          <a:xfrm>
            <a:off x="8045385" y="2449313"/>
            <a:ext cx="3581334" cy="2014500"/>
          </a:xfrm>
          <a:prstGeom prst="rect">
            <a:avLst/>
          </a:prstGeom>
          <a:ln w="57150">
            <a:solidFill>
              <a:schemeClr val="bg1"/>
            </a:solidFill>
          </a:ln>
        </p:spPr>
      </p:pic>
    </p:spTree>
    <p:extLst>
      <p:ext uri="{BB962C8B-B14F-4D97-AF65-F5344CB8AC3E}">
        <p14:creationId xmlns:p14="http://schemas.microsoft.com/office/powerpoint/2010/main" val="3488014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323E-26DB-EA9A-EBED-BD559376FCE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D7BC603-3CED-A000-962B-96B412F4C482}"/>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B3E03063-1D62-3580-2386-D59CA7BD605E}"/>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F1861784-1C60-60D6-E13C-3B7D9522492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1D78CFB-6E56-C984-2EA6-AFC41C7FA00B}"/>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2D839DA-F5CF-CA97-20AA-CB6FBAD959D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95FB9B12-9615-948B-76FA-E0D750F09ABF}"/>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359301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MOC </a:t>
            </a:r>
            <a:br>
              <a:rPr lang="en-US" sz="3600" i="1" dirty="0"/>
            </a:br>
            <a:r>
              <a:rPr lang="en-US" sz="3600" i="1" dirty="0"/>
              <a:t>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46922</TotalTime>
  <Words>7445</Words>
  <Application>Microsoft Macintosh PowerPoint</Application>
  <PresentationFormat>Widescreen</PresentationFormat>
  <Paragraphs>597</Paragraphs>
  <Slides>96</Slides>
  <Notes>39</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96</vt:i4>
      </vt:variant>
    </vt:vector>
  </HeadingPairs>
  <TitlesOfParts>
    <vt:vector size="124" baseType="lpstr">
      <vt:lpstr>ＭＳ Ｐゴシック</vt:lpstr>
      <vt:lpstr>.AppleSystemUIFont</vt:lpstr>
      <vt:lpstr>Arial</vt:lpstr>
      <vt:lpstr>Arial Narrow</vt:lpstr>
      <vt:lpstr>Calibri</vt:lpstr>
      <vt:lpstr>Calibri Light</vt:lpstr>
      <vt:lpstr>Courier New</vt:lpstr>
      <vt:lpstr>Garamond</vt:lpstr>
      <vt:lpstr>Georgia</vt:lpstr>
      <vt:lpstr>Montserrat SemiBold</vt:lpstr>
      <vt:lpstr>Noto Sans Symbols</vt:lpstr>
      <vt:lpstr>Symbol</vt:lpstr>
      <vt:lpstr>Times New Roman</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5_Default Design</vt:lpstr>
      <vt:lpstr>Cancer Q&amp;A: Understanding the Role and Reality  of CAR (Chimeric Antigen Receptor)  T-Cell Therapy for Non-Hodgkin Lymphoma</vt:lpstr>
      <vt:lpstr>Faculty</vt:lpstr>
      <vt:lpstr>Survey Participants</vt:lpstr>
      <vt:lpstr>Commercial Support</vt:lpstr>
      <vt:lpstr>Dr Love — Disclosures</vt:lpstr>
      <vt:lpstr>Research To Practice CME Planning Committee Members,  Staff and Reviewers</vt:lpstr>
      <vt:lpstr>Dr Abramson — Disclosures Faculty</vt:lpstr>
      <vt:lpstr>Dr Nastoupil — Disclosures Faculty</vt:lpstr>
      <vt:lpstr>Dr Kamdar — Disclosures Survey Participant</vt:lpstr>
      <vt:lpstr>Dr Lunning — Disclosures Survey Participant</vt:lpstr>
      <vt:lpstr>Dr Phillips — Disclosures Survey Participant</vt:lpstr>
      <vt:lpstr>Dr Westin — Disclosures Survey Participant</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Cancer Conference Update: 2025 ESMO Annual Meeting  — Breast Cancer Highlights</vt:lpstr>
      <vt:lpstr>Practical Perspectives: Clinical Investigators Review Actual Cases  of Patients with Advanced Gastroesophageal Cancers</vt:lpstr>
      <vt:lpstr>Preventing and Managing Toxicities Associated  with Antibody-Drug Conjugates in the  Management of Metastatic Breast Cancer</vt:lpstr>
      <vt:lpstr>Cancer Conference Update: ESMO Congress 2025 —  Urothelial Bladder Cancer and Prostate Cancer</vt:lpstr>
      <vt:lpstr>Exciting CME Events You Do Not Want to Miss</vt:lpstr>
      <vt:lpstr>Cases from the Community: Investigators Discuss the  Optimal Management of Breast Cancer</vt:lpstr>
      <vt:lpstr>Grand Rounds</vt:lpstr>
      <vt:lpstr>PowerPoint Presentation</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Cancer Q&amp;A: Understanding the Role and Reality  of CAR (Chimeric Antigen Receptor)  T-Cell Therapy for Non-Hodgkin Lymphoma</vt:lpstr>
      <vt:lpstr>PowerPoint Presentation</vt:lpstr>
      <vt:lpstr>Faculty</vt:lpstr>
      <vt:lpstr>Survey Participants</vt:lpstr>
      <vt:lpstr>PowerPoint Presentation</vt:lpstr>
      <vt:lpstr>Clinicians in the Audience, Please Complete  the Pre- and Postmeeting Surveys</vt:lpstr>
      <vt:lpstr>PowerPoint Presentation</vt:lpstr>
      <vt:lpstr>Cancer Conference Update: 2025 ESMO Annual Meeting  — Breast Cancer Highlights</vt:lpstr>
      <vt:lpstr>Practical Perspectives: Clinical Investigators Review Actual Cases  of Patients with Advanced Gastroesophageal Cancers</vt:lpstr>
      <vt:lpstr>Preventing and Managing Toxicities Associated  with Antibody-Drug Conjugates in the  Management of Metastatic Breast Cancer</vt:lpstr>
      <vt:lpstr>Cancer Conference Update: ESMO Congress 2025 —  Urothelial Bladder Cancer and Prostate Cancer</vt:lpstr>
      <vt:lpstr>Exciting CME Events You Do Not Want to Miss</vt:lpstr>
      <vt:lpstr>Cases from the Community: Investigators Discuss the  Optimal Management of Breast Cancer</vt:lpstr>
      <vt:lpstr>Grand Rounds</vt:lpstr>
      <vt:lpstr>PowerPoint Presentation</vt:lpstr>
      <vt:lpstr>RTP Content Distribution Platform 9-28-24 to 9-28-25</vt:lpstr>
      <vt:lpstr>Cancer Q&amp;A: Understanding the Role and Reality  of CAR (Chimeric Antigen Receptor)  T-Cell Therapy for Non-Hodgkin Lymphoma</vt:lpstr>
      <vt:lpstr>Dr Abramson — Disclosures Faculty</vt:lpstr>
      <vt:lpstr>Dr Nastoupil — Disclosures Faculty</vt:lpstr>
      <vt:lpstr>Dr Kamdar — Disclosures Survey Participant</vt:lpstr>
      <vt:lpstr>Dr Lunning — Disclosures Survey Participant</vt:lpstr>
      <vt:lpstr>Dr Phillips — Disclosures Survey Participant</vt:lpstr>
      <vt:lpstr>Dr Westin — Disclosures Survey Participant</vt:lpstr>
      <vt:lpstr>Dr Love — Disclosures</vt:lpstr>
      <vt:lpstr>Commercial Support</vt:lpstr>
      <vt:lpstr>PowerPoint Presentation</vt:lpstr>
      <vt:lpstr>PowerPoint Presentation</vt:lpstr>
      <vt:lpstr>Cancer Q&amp;A CAR T-Cell Therapy for Non-Hodgkin Lymphoma</vt:lpstr>
      <vt:lpstr>Cancer Q&amp;A CAR T-Cell Therapy for Non-Hodgkin Lymphoma</vt:lpstr>
      <vt:lpstr>Overview of CAR T-cell therapy</vt:lpstr>
      <vt:lpstr>Overview of CAR T-Cell Treatment </vt:lpstr>
      <vt:lpstr>Discussion Question</vt:lpstr>
      <vt:lpstr>Key Time Points in the CAR T-Cell Therapy Journey Manali Kamdar, MD, MBBS</vt:lpstr>
      <vt:lpstr>Key Timepoints in the CAR T-Cell Therapy Journey </vt:lpstr>
      <vt:lpstr>Discussion Question</vt:lpstr>
      <vt:lpstr>Bridging Therapy</vt:lpstr>
      <vt:lpstr>Discussion Question</vt:lpstr>
      <vt:lpstr>Selecting a CAR T-Cell Therapy Product  Manali Kamdar, MD, MBBS</vt:lpstr>
      <vt:lpstr>Selecting a CAR T-Cell Therapy Product </vt:lpstr>
      <vt:lpstr>Cancer Q&amp;A CAR T-Cell Therapy for Non-Hodgkin Lymphoma</vt:lpstr>
      <vt:lpstr>Potential treatment benefits of CAR T-cell therapy</vt:lpstr>
      <vt:lpstr>Discussion Question</vt:lpstr>
      <vt:lpstr>Diffuse Large B-Cell Lymphoma (DLBCL)</vt:lpstr>
      <vt:lpstr>Discussion Question</vt:lpstr>
      <vt:lpstr>Follicular Lymphoma (FL)</vt:lpstr>
      <vt:lpstr>Discussion Question</vt:lpstr>
      <vt:lpstr>Mantle Cell Lymphoma (MCL)</vt:lpstr>
      <vt:lpstr>Cancer Q&amp;A CAR T-Cell Therapy for Non-Hodgkin Lymphoma</vt:lpstr>
      <vt:lpstr>CRS (cytokine release syndrome) and ICANS (immune effector cell-associated neurotoxicity syndrome)</vt:lpstr>
      <vt:lpstr>Discussion Question</vt:lpstr>
      <vt:lpstr>CRS</vt:lpstr>
      <vt:lpstr>Discussion Question</vt:lpstr>
      <vt:lpstr>ICANS</vt:lpstr>
      <vt:lpstr>Cancer Q&amp;A CAR T-Cell Therapy for Non-Hodgkin Lymphoma</vt:lpstr>
      <vt:lpstr>Finding information about CAR T-cell therapy; clinical trials</vt:lpstr>
      <vt:lpstr>Discussion Question</vt:lpstr>
      <vt:lpstr>Cancer Q&amp;A CAR T-Cell Therapy for Non-Hodgkin Lymphoma</vt:lpstr>
      <vt:lpstr>Financial issues; risk of infection</vt:lpstr>
      <vt:lpstr>Discussion Question</vt:lpstr>
      <vt:lpstr>Financial Issues </vt:lpstr>
      <vt:lpstr>Discussion Question</vt:lpstr>
      <vt:lpstr>Potential Long-Term Complications </vt:lpstr>
      <vt:lpstr>Discussion Question</vt:lpstr>
      <vt:lpstr>Cancer Q&amp;A CAR T-Cell Therapy for Non-Hodgkin Lymphoma</vt:lpstr>
      <vt:lpstr>Coping with anxiety; healing and moving on </vt:lpstr>
      <vt:lpstr>Discussion Question</vt:lpstr>
      <vt:lpstr>PowerPoint Presentation</vt:lpstr>
      <vt:lpstr>Cancer Conference Update: 2025 ESMO Annual Meeting  — Breast Cancer Highlights</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3967</cp:revision>
  <cp:lastPrinted>2020-12-08T02:40:56Z</cp:lastPrinted>
  <dcterms:created xsi:type="dcterms:W3CDTF">2020-11-13T19:02:13Z</dcterms:created>
  <dcterms:modified xsi:type="dcterms:W3CDTF">2025-11-12T21:09:52Z</dcterms:modified>
</cp:coreProperties>
</file>