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0.xml" ContentType="application/vnd.openxmlformats-officedocument.presentationml.notesSlide+xml"/>
  <Override PartName="/ppt/media/image144.jpg" ContentType="image/jpg"/>
  <Override PartName="/ppt/media/image145.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7.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4851" r:id="rId8"/>
    <p:sldMasterId id="2147484877" r:id="rId9"/>
    <p:sldMasterId id="2147484893" r:id="rId10"/>
    <p:sldMasterId id="2147484917" r:id="rId11"/>
    <p:sldMasterId id="2147484933" r:id="rId12"/>
    <p:sldMasterId id="2147484942" r:id="rId13"/>
    <p:sldMasterId id="2147484955" r:id="rId14"/>
    <p:sldMasterId id="2147484999" r:id="rId15"/>
    <p:sldMasterId id="2147485005" r:id="rId16"/>
    <p:sldMasterId id="2147485011" r:id="rId17"/>
    <p:sldMasterId id="2147485036" r:id="rId18"/>
  </p:sldMasterIdLst>
  <p:notesMasterIdLst>
    <p:notesMasterId r:id="rId198"/>
  </p:notesMasterIdLst>
  <p:handoutMasterIdLst>
    <p:handoutMasterId r:id="rId199"/>
  </p:handoutMasterIdLst>
  <p:sldIdLst>
    <p:sldId id="316" r:id="rId19"/>
    <p:sldId id="264" r:id="rId20"/>
    <p:sldId id="265" r:id="rId21"/>
    <p:sldId id="267" r:id="rId22"/>
    <p:sldId id="266" r:id="rId23"/>
    <p:sldId id="2147483596" r:id="rId24"/>
    <p:sldId id="2147483597" r:id="rId25"/>
    <p:sldId id="2147483617" r:id="rId26"/>
    <p:sldId id="2147483571" r:id="rId27"/>
    <p:sldId id="2147483567" r:id="rId28"/>
    <p:sldId id="317" r:id="rId29"/>
    <p:sldId id="318" r:id="rId30"/>
    <p:sldId id="319" r:id="rId31"/>
    <p:sldId id="321" r:id="rId32"/>
    <p:sldId id="2147483628" r:id="rId33"/>
    <p:sldId id="320" r:id="rId34"/>
    <p:sldId id="313" r:id="rId35"/>
    <p:sldId id="306" r:id="rId36"/>
    <p:sldId id="2147483538" r:id="rId37"/>
    <p:sldId id="2147483539" r:id="rId38"/>
    <p:sldId id="2147483594" r:id="rId39"/>
    <p:sldId id="2147483627" r:id="rId40"/>
    <p:sldId id="263" r:id="rId41"/>
    <p:sldId id="2147483629" r:id="rId42"/>
    <p:sldId id="2147481036" r:id="rId43"/>
    <p:sldId id="2147483630" r:id="rId44"/>
    <p:sldId id="2147483624" r:id="rId45"/>
    <p:sldId id="2147471737" r:id="rId46"/>
    <p:sldId id="2146846868" r:id="rId47"/>
    <p:sldId id="2147483581" r:id="rId48"/>
    <p:sldId id="438" r:id="rId49"/>
    <p:sldId id="2147472878" r:id="rId50"/>
    <p:sldId id="2147472879" r:id="rId51"/>
    <p:sldId id="2147472882" r:id="rId52"/>
    <p:sldId id="2147472894" r:id="rId53"/>
    <p:sldId id="314" r:id="rId54"/>
    <p:sldId id="2147472896" r:id="rId55"/>
    <p:sldId id="2147472897" r:id="rId56"/>
    <p:sldId id="2147472899" r:id="rId57"/>
    <p:sldId id="2147472915" r:id="rId58"/>
    <p:sldId id="2147483636" r:id="rId59"/>
    <p:sldId id="2147472900" r:id="rId60"/>
    <p:sldId id="2147472901" r:id="rId61"/>
    <p:sldId id="2147472902" r:id="rId62"/>
    <p:sldId id="2147472903" r:id="rId63"/>
    <p:sldId id="2147472912" r:id="rId64"/>
    <p:sldId id="2147472913" r:id="rId65"/>
    <p:sldId id="2147472914" r:id="rId66"/>
    <p:sldId id="2147483524" r:id="rId67"/>
    <p:sldId id="271" r:id="rId68"/>
    <p:sldId id="283" r:id="rId69"/>
    <p:sldId id="2147483631" r:id="rId70"/>
    <p:sldId id="822" r:id="rId71"/>
    <p:sldId id="295" r:id="rId72"/>
    <p:sldId id="2147483507" r:id="rId73"/>
    <p:sldId id="2147483508" r:id="rId74"/>
    <p:sldId id="2147483510" r:id="rId75"/>
    <p:sldId id="2147483511" r:id="rId76"/>
    <p:sldId id="2147483512" r:id="rId77"/>
    <p:sldId id="2147483509" r:id="rId78"/>
    <p:sldId id="2147483520" r:id="rId79"/>
    <p:sldId id="2147483521" r:id="rId80"/>
    <p:sldId id="2147483514" r:id="rId81"/>
    <p:sldId id="2147483517" r:id="rId82"/>
    <p:sldId id="2147483515" r:id="rId83"/>
    <p:sldId id="2147483516" r:id="rId84"/>
    <p:sldId id="2147483513" r:id="rId85"/>
    <p:sldId id="296" r:id="rId86"/>
    <p:sldId id="2147483523" r:id="rId87"/>
    <p:sldId id="2147483526" r:id="rId88"/>
    <p:sldId id="297" r:id="rId89"/>
    <p:sldId id="298" r:id="rId90"/>
    <p:sldId id="2147483525" r:id="rId91"/>
    <p:sldId id="387" r:id="rId92"/>
    <p:sldId id="2147483522" r:id="rId93"/>
    <p:sldId id="272" r:id="rId94"/>
    <p:sldId id="280" r:id="rId95"/>
    <p:sldId id="2147483527" r:id="rId96"/>
    <p:sldId id="273" r:id="rId97"/>
    <p:sldId id="2147483632" r:id="rId98"/>
    <p:sldId id="256" r:id="rId99"/>
    <p:sldId id="2147472695" r:id="rId100"/>
    <p:sldId id="2147472690" r:id="rId101"/>
    <p:sldId id="260" r:id="rId102"/>
    <p:sldId id="261" r:id="rId103"/>
    <p:sldId id="262" r:id="rId104"/>
    <p:sldId id="2147483637" r:id="rId105"/>
    <p:sldId id="268" r:id="rId106"/>
    <p:sldId id="2147472691" r:id="rId107"/>
    <p:sldId id="2147472687" r:id="rId108"/>
    <p:sldId id="2147472688" r:id="rId109"/>
    <p:sldId id="2147472692" r:id="rId110"/>
    <p:sldId id="2076137298" r:id="rId111"/>
    <p:sldId id="2076137299" r:id="rId112"/>
    <p:sldId id="2076137300" r:id="rId113"/>
    <p:sldId id="2076137302" r:id="rId114"/>
    <p:sldId id="2147472693" r:id="rId115"/>
    <p:sldId id="285" r:id="rId116"/>
    <p:sldId id="281" r:id="rId117"/>
    <p:sldId id="299" r:id="rId118"/>
    <p:sldId id="2076137304" r:id="rId119"/>
    <p:sldId id="2147472694" r:id="rId120"/>
    <p:sldId id="2147472645" r:id="rId121"/>
    <p:sldId id="2147468453" r:id="rId122"/>
    <p:sldId id="2147472608" r:id="rId123"/>
    <p:sldId id="2147472679" r:id="rId124"/>
    <p:sldId id="2147472684" r:id="rId125"/>
    <p:sldId id="2147472696" r:id="rId126"/>
    <p:sldId id="2147483532" r:id="rId127"/>
    <p:sldId id="274" r:id="rId128"/>
    <p:sldId id="2147483533" r:id="rId129"/>
    <p:sldId id="275" r:id="rId130"/>
    <p:sldId id="288" r:id="rId131"/>
    <p:sldId id="2147483633" r:id="rId132"/>
    <p:sldId id="2147483638" r:id="rId133"/>
    <p:sldId id="291" r:id="rId134"/>
    <p:sldId id="2147483639" r:id="rId135"/>
    <p:sldId id="2147483640" r:id="rId136"/>
    <p:sldId id="257" r:id="rId137"/>
    <p:sldId id="305" r:id="rId138"/>
    <p:sldId id="2147483641" r:id="rId139"/>
    <p:sldId id="301" r:id="rId140"/>
    <p:sldId id="302" r:id="rId141"/>
    <p:sldId id="258" r:id="rId142"/>
    <p:sldId id="2147483642" r:id="rId143"/>
    <p:sldId id="307" r:id="rId144"/>
    <p:sldId id="308" r:id="rId145"/>
    <p:sldId id="309" r:id="rId146"/>
    <p:sldId id="498" r:id="rId147"/>
    <p:sldId id="502" r:id="rId148"/>
    <p:sldId id="310" r:id="rId149"/>
    <p:sldId id="494" r:id="rId150"/>
    <p:sldId id="259" r:id="rId151"/>
    <p:sldId id="315" r:id="rId152"/>
    <p:sldId id="500" r:id="rId153"/>
    <p:sldId id="2147483534" r:id="rId154"/>
    <p:sldId id="276" r:id="rId155"/>
    <p:sldId id="290" r:id="rId156"/>
    <p:sldId id="2147483535" r:id="rId157"/>
    <p:sldId id="277" r:id="rId158"/>
    <p:sldId id="2147483634" r:id="rId159"/>
    <p:sldId id="2147483643" r:id="rId160"/>
    <p:sldId id="2147483398" r:id="rId161"/>
    <p:sldId id="2147483409" r:id="rId162"/>
    <p:sldId id="2147473706" r:id="rId163"/>
    <p:sldId id="2147483441" r:id="rId164"/>
    <p:sldId id="2147475606" r:id="rId165"/>
    <p:sldId id="2147473775" r:id="rId166"/>
    <p:sldId id="2147474219" r:id="rId167"/>
    <p:sldId id="2147483337" r:id="rId168"/>
    <p:sldId id="2147483442" r:id="rId169"/>
    <p:sldId id="2147483443" r:id="rId170"/>
    <p:sldId id="2147483444" r:id="rId171"/>
    <p:sldId id="2147483417" r:id="rId172"/>
    <p:sldId id="2147474246" r:id="rId173"/>
    <p:sldId id="2147474247" r:id="rId174"/>
    <p:sldId id="2147483399" r:id="rId175"/>
    <p:sldId id="2147483413" r:id="rId176"/>
    <p:sldId id="2147483414" r:id="rId177"/>
    <p:sldId id="2147483423" r:id="rId178"/>
    <p:sldId id="2147483426" r:id="rId179"/>
    <p:sldId id="2147483644" r:id="rId180"/>
    <p:sldId id="2147483645" r:id="rId181"/>
    <p:sldId id="2147483646" r:id="rId182"/>
    <p:sldId id="2147483647" r:id="rId183"/>
    <p:sldId id="269" r:id="rId184"/>
    <p:sldId id="2147483425" r:id="rId185"/>
    <p:sldId id="2147483427" r:id="rId186"/>
    <p:sldId id="2147483428" r:id="rId187"/>
    <p:sldId id="2147483429" r:id="rId188"/>
    <p:sldId id="270" r:id="rId189"/>
    <p:sldId id="2147483536" r:id="rId190"/>
    <p:sldId id="278" r:id="rId191"/>
    <p:sldId id="2147483635" r:id="rId192"/>
    <p:sldId id="279" r:id="rId193"/>
    <p:sldId id="294" r:id="rId194"/>
    <p:sldId id="2147483625" r:id="rId195"/>
    <p:sldId id="300" r:id="rId196"/>
    <p:sldId id="2147480125" r:id="rId197"/>
  </p:sldIdLst>
  <p:sldSz cx="12192000" cy="6858000"/>
  <p:notesSz cx="7772400" cy="10058400"/>
  <p:custDataLst>
    <p:tags r:id="rId20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2D2DB2"/>
    <a:srgbClr val="FF40FF"/>
    <a:srgbClr val="0432FF"/>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92" autoAdjust="0"/>
    <p:restoredTop sz="95344" autoAdjust="0"/>
  </p:normalViewPr>
  <p:slideViewPr>
    <p:cSldViewPr>
      <p:cViewPr varScale="1">
        <p:scale>
          <a:sx n="170" d="100"/>
          <a:sy n="170" d="100"/>
        </p:scale>
        <p:origin x="832" y="176"/>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slide" Target="slides/slide173.xml"/><Relationship Id="rId205" Type="http://schemas.openxmlformats.org/officeDocument/2006/relationships/tableStyles" Target="tableStyles.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slide" Target="slides/slide142.xml"/><Relationship Id="rId181" Type="http://schemas.openxmlformats.org/officeDocument/2006/relationships/slide" Target="slides/slide163.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71" Type="http://schemas.openxmlformats.org/officeDocument/2006/relationships/slide" Target="slides/slide153.xml"/><Relationship Id="rId192" Type="http://schemas.openxmlformats.org/officeDocument/2006/relationships/slide" Target="slides/slide174.xml"/><Relationship Id="rId12" Type="http://schemas.openxmlformats.org/officeDocument/2006/relationships/slideMaster" Target="slideMasters/slideMaster12.xml"/><Relationship Id="rId33" Type="http://schemas.openxmlformats.org/officeDocument/2006/relationships/slide" Target="slides/slide15.xml"/><Relationship Id="rId108" Type="http://schemas.openxmlformats.org/officeDocument/2006/relationships/slide" Target="slides/slide90.xml"/><Relationship Id="rId129" Type="http://schemas.openxmlformats.org/officeDocument/2006/relationships/slide" Target="slides/slide111.xml"/><Relationship Id="rId54" Type="http://schemas.openxmlformats.org/officeDocument/2006/relationships/slide" Target="slides/slide36.xml"/><Relationship Id="rId75" Type="http://schemas.openxmlformats.org/officeDocument/2006/relationships/slide" Target="slides/slide57.xml"/><Relationship Id="rId96" Type="http://schemas.openxmlformats.org/officeDocument/2006/relationships/slide" Target="slides/slide78.xml"/><Relationship Id="rId140" Type="http://schemas.openxmlformats.org/officeDocument/2006/relationships/slide" Target="slides/slide122.xml"/><Relationship Id="rId161" Type="http://schemas.openxmlformats.org/officeDocument/2006/relationships/slide" Target="slides/slide143.xml"/><Relationship Id="rId182" Type="http://schemas.openxmlformats.org/officeDocument/2006/relationships/slide" Target="slides/slide164.xml"/><Relationship Id="rId6" Type="http://schemas.openxmlformats.org/officeDocument/2006/relationships/slideMaster" Target="slideMasters/slideMaster6.xml"/><Relationship Id="rId23" Type="http://schemas.openxmlformats.org/officeDocument/2006/relationships/slide" Target="slides/slide5.xml"/><Relationship Id="rId119" Type="http://schemas.openxmlformats.org/officeDocument/2006/relationships/slide" Target="slides/slide101.xml"/><Relationship Id="rId44" Type="http://schemas.openxmlformats.org/officeDocument/2006/relationships/slide" Target="slides/slide26.xml"/><Relationship Id="rId65" Type="http://schemas.openxmlformats.org/officeDocument/2006/relationships/slide" Target="slides/slide47.xml"/><Relationship Id="rId86" Type="http://schemas.openxmlformats.org/officeDocument/2006/relationships/slide" Target="slides/slide68.xml"/><Relationship Id="rId130" Type="http://schemas.openxmlformats.org/officeDocument/2006/relationships/slide" Target="slides/slide112.xml"/><Relationship Id="rId151" Type="http://schemas.openxmlformats.org/officeDocument/2006/relationships/slide" Target="slides/slide133.xml"/><Relationship Id="rId172" Type="http://schemas.openxmlformats.org/officeDocument/2006/relationships/slide" Target="slides/slide154.xml"/><Relationship Id="rId193"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91.xml"/><Relationship Id="rId34" Type="http://schemas.openxmlformats.org/officeDocument/2006/relationships/slide" Target="slides/slide16.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20" Type="http://schemas.openxmlformats.org/officeDocument/2006/relationships/slide" Target="slides/slide102.xml"/><Relationship Id="rId141" Type="http://schemas.openxmlformats.org/officeDocument/2006/relationships/slide" Target="slides/slide123.xml"/><Relationship Id="rId7" Type="http://schemas.openxmlformats.org/officeDocument/2006/relationships/slideMaster" Target="slideMasters/slideMaster7.xml"/><Relationship Id="rId162" Type="http://schemas.openxmlformats.org/officeDocument/2006/relationships/slide" Target="slides/slide144.xml"/><Relationship Id="rId183" Type="http://schemas.openxmlformats.org/officeDocument/2006/relationships/slide" Target="slides/slide165.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slide" Target="slides/slide176.xml"/><Relationship Id="rId199" Type="http://schemas.openxmlformats.org/officeDocument/2006/relationships/handoutMaster" Target="handoutMasters/handoutMaster1.xml"/><Relationship Id="rId203" Type="http://schemas.openxmlformats.org/officeDocument/2006/relationships/viewProps" Target="viewProps.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slide" Target="slides/slide17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slide" Target="slides/slide177.xml"/><Relationship Id="rId190" Type="http://schemas.openxmlformats.org/officeDocument/2006/relationships/slide" Target="slides/slide172.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2.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96" Type="http://schemas.openxmlformats.org/officeDocument/2006/relationships/slide" Target="slides/slide178.xml"/><Relationship Id="rId200" Type="http://schemas.openxmlformats.org/officeDocument/2006/relationships/tags" Target="tags/tag1.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165" Type="http://schemas.openxmlformats.org/officeDocument/2006/relationships/slide" Target="slides/slide147.xml"/><Relationship Id="rId186" Type="http://schemas.openxmlformats.org/officeDocument/2006/relationships/slide" Target="slides/slide168.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slide" Target="slides/slide158.xml"/><Relationship Id="rId197" Type="http://schemas.openxmlformats.org/officeDocument/2006/relationships/slide" Target="slides/slide179.xml"/><Relationship Id="rId201" Type="http://schemas.openxmlformats.org/officeDocument/2006/relationships/commentAuthors" Target="commentAuthors.xml"/><Relationship Id="rId17" Type="http://schemas.openxmlformats.org/officeDocument/2006/relationships/slideMaster" Target="slideMasters/slideMaster17.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87" Type="http://schemas.openxmlformats.org/officeDocument/2006/relationships/slide" Target="slides/slide169.xml"/><Relationship Id="rId1" Type="http://schemas.openxmlformats.org/officeDocument/2006/relationships/slideMaster" Target="slideMasters/slideMaster1.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60" Type="http://schemas.openxmlformats.org/officeDocument/2006/relationships/slide" Target="slides/slide42.xml"/><Relationship Id="rId81" Type="http://schemas.openxmlformats.org/officeDocument/2006/relationships/slide" Target="slides/slide63.xml"/><Relationship Id="rId135" Type="http://schemas.openxmlformats.org/officeDocument/2006/relationships/slide" Target="slides/slide117.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notesMaster" Target="notesMasters/notesMaster1.xml"/><Relationship Id="rId202"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 Target="slides/slide21.xml"/><Relationship Id="rId50" Type="http://schemas.openxmlformats.org/officeDocument/2006/relationships/slide" Target="slides/slide32.xml"/><Relationship Id="rId104" Type="http://schemas.openxmlformats.org/officeDocument/2006/relationships/slide" Target="slides/slide86.xml"/><Relationship Id="rId125" Type="http://schemas.openxmlformats.org/officeDocument/2006/relationships/slide" Target="slides/slide107.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Book6"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503357884632004E-3"/>
          <c:y val="8.093232649734218E-2"/>
          <c:w val="0.61271077661111739"/>
          <c:h val="0.91906767350265783"/>
        </c:manualLayout>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rgbClr val="E40046"/>
              </a:solidFill>
              <a:ln w="19050">
                <a:noFill/>
              </a:ln>
              <a:effectLst/>
            </c:spPr>
            <c:extLst>
              <c:ext xmlns:c16="http://schemas.microsoft.com/office/drawing/2014/chart" uri="{C3380CC4-5D6E-409C-BE32-E72D297353CC}">
                <c16:uniqueId val="{00000001-CE22-4BCC-B594-AFFD1716B6D5}"/>
              </c:ext>
            </c:extLst>
          </c:dPt>
          <c:dPt>
            <c:idx val="1"/>
            <c:bubble3D val="0"/>
            <c:spPr>
              <a:solidFill>
                <a:srgbClr val="F2F2F2"/>
              </a:solidFill>
              <a:ln w="19050">
                <a:noFill/>
              </a:ln>
              <a:effectLst/>
            </c:spPr>
            <c:extLst>
              <c:ext xmlns:c16="http://schemas.microsoft.com/office/drawing/2014/chart" uri="{C3380CC4-5D6E-409C-BE32-E72D297353CC}">
                <c16:uniqueId val="{00000003-CE22-4BCC-B594-AFFD1716B6D5}"/>
              </c:ext>
            </c:extLst>
          </c:dPt>
          <c:dPt>
            <c:idx val="2"/>
            <c:bubble3D val="0"/>
            <c:spPr>
              <a:solidFill>
                <a:schemeClr val="accent5"/>
              </a:solidFill>
              <a:ln w="19050">
                <a:noFill/>
              </a:ln>
              <a:effectLst/>
            </c:spPr>
            <c:extLst>
              <c:ext xmlns:c16="http://schemas.microsoft.com/office/drawing/2014/chart" uri="{C3380CC4-5D6E-409C-BE32-E72D297353CC}">
                <c16:uniqueId val="{00000005-CE22-4BCC-B594-AFFD1716B6D5}"/>
              </c:ext>
            </c:extLst>
          </c:dPt>
          <c:dPt>
            <c:idx val="3"/>
            <c:bubble3D val="0"/>
            <c:spPr>
              <a:solidFill>
                <a:schemeClr val="accent5"/>
              </a:solidFill>
              <a:ln w="19050">
                <a:noFill/>
              </a:ln>
              <a:effectLst/>
            </c:spPr>
            <c:extLst>
              <c:ext xmlns:c16="http://schemas.microsoft.com/office/drawing/2014/chart" uri="{C3380CC4-5D6E-409C-BE32-E72D297353CC}">
                <c16:uniqueId val="{00000007-CE22-4BCC-B594-AFFD1716B6D5}"/>
              </c:ext>
            </c:extLst>
          </c:dPt>
          <c:cat>
            <c:numRef>
              <c:f>Sheet1!$A$2:$A$5</c:f>
              <c:numCache>
                <c:formatCode>General</c:formatCode>
                <c:ptCount val="4"/>
              </c:numCache>
            </c:num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CE22-4BCC-B594-AFFD1716B6D5}"/>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118664043975394E-2"/>
          <c:y val="7.3452300811975985E-2"/>
          <c:w val="0.96147161290073113"/>
          <c:h val="0.80357850684166965"/>
        </c:manualLayout>
      </c:layout>
      <c:barChart>
        <c:barDir val="col"/>
        <c:grouping val="stack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37C4-4AAC-9978-22FA8B0FAFCD}"/>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3-37C4-4AAC-9978-22FA8B0FAFCD}"/>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5-37C4-4AAC-9978-22FA8B0FAFCD}"/>
              </c:ext>
            </c:extLst>
          </c:dPt>
          <c:cat>
            <c:strRef>
              <c:f>Sheet1!$A$2:$A$9</c:f>
              <c:strCache>
                <c:ptCount val="8"/>
                <c:pt idx="0">
                  <c:v>Total BV</c:v>
                </c:pt>
                <c:pt idx="1">
                  <c:v>Total plac</c:v>
                </c:pt>
                <c:pt idx="3">
                  <c:v>CD neg BV</c:v>
                </c:pt>
                <c:pt idx="4">
                  <c:v>CD neg plac</c:v>
                </c:pt>
                <c:pt idx="6">
                  <c:v>CD pos BV</c:v>
                </c:pt>
                <c:pt idx="7">
                  <c:v>CD Pos plac</c:v>
                </c:pt>
              </c:strCache>
            </c:strRef>
          </c:cat>
          <c:val>
            <c:numRef>
              <c:f>Sheet1!$B$2:$B$9</c:f>
              <c:numCache>
                <c:formatCode>General</c:formatCode>
                <c:ptCount val="8"/>
                <c:pt idx="0">
                  <c:v>24.099999999999994</c:v>
                </c:pt>
                <c:pt idx="1">
                  <c:v>22.9</c:v>
                </c:pt>
                <c:pt idx="3">
                  <c:v>19.700000000000003</c:v>
                </c:pt>
                <c:pt idx="4">
                  <c:v>22.5</c:v>
                </c:pt>
                <c:pt idx="6">
                  <c:v>33.300000000000004</c:v>
                </c:pt>
                <c:pt idx="7">
                  <c:v>23.7</c:v>
                </c:pt>
              </c:numCache>
            </c:numRef>
          </c:val>
          <c:extLst>
            <c:ext xmlns:c16="http://schemas.microsoft.com/office/drawing/2014/chart" uri="{C3380CC4-5D6E-409C-BE32-E72D297353CC}">
              <c16:uniqueId val="{00000006-37C4-4AAC-9978-22FA8B0FAFCD}"/>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8-37C4-4AAC-9978-22FA8B0FAFCD}"/>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A-37C4-4AAC-9978-22FA8B0FAFC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C-37C4-4AAC-9978-22FA8B0FAFCD}"/>
              </c:ext>
            </c:extLst>
          </c:dPt>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0E-37C4-4AAC-9978-22FA8B0FAFCD}"/>
              </c:ext>
            </c:extLst>
          </c:dPt>
          <c:dPt>
            <c:idx val="6"/>
            <c:invertIfNegative val="0"/>
            <c:bubble3D val="0"/>
            <c:spPr>
              <a:solidFill>
                <a:schemeClr val="accent1"/>
              </a:solidFill>
              <a:ln>
                <a:noFill/>
              </a:ln>
              <a:effectLst/>
            </c:spPr>
            <c:extLst>
              <c:ext xmlns:c16="http://schemas.microsoft.com/office/drawing/2014/chart" uri="{C3380CC4-5D6E-409C-BE32-E72D297353CC}">
                <c16:uniqueId val="{00000012-37C4-4AAC-9978-22FA8B0FAFCD}"/>
              </c:ext>
            </c:extLst>
          </c:dPt>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10-37C4-4AAC-9978-22FA8B0FAFCD}"/>
              </c:ext>
            </c:extLst>
          </c:dPt>
          <c:cat>
            <c:strRef>
              <c:f>Sheet1!$A$2:$A$9</c:f>
              <c:strCache>
                <c:ptCount val="8"/>
                <c:pt idx="0">
                  <c:v>Total BV</c:v>
                </c:pt>
                <c:pt idx="1">
                  <c:v>Total plac</c:v>
                </c:pt>
                <c:pt idx="3">
                  <c:v>CD neg BV</c:v>
                </c:pt>
                <c:pt idx="4">
                  <c:v>CD neg plac</c:v>
                </c:pt>
                <c:pt idx="6">
                  <c:v>CD pos BV</c:v>
                </c:pt>
                <c:pt idx="7">
                  <c:v>CD Pos plac</c:v>
                </c:pt>
              </c:strCache>
            </c:strRef>
          </c:cat>
          <c:val>
            <c:numRef>
              <c:f>Sheet1!$C$2:$C$9</c:f>
              <c:numCache>
                <c:formatCode>General</c:formatCode>
                <c:ptCount val="8"/>
                <c:pt idx="0">
                  <c:v>40.200000000000003</c:v>
                </c:pt>
                <c:pt idx="1">
                  <c:v>18.600000000000001</c:v>
                </c:pt>
                <c:pt idx="3">
                  <c:v>40.799999999999997</c:v>
                </c:pt>
                <c:pt idx="4">
                  <c:v>15</c:v>
                </c:pt>
                <c:pt idx="6">
                  <c:v>38.9</c:v>
                </c:pt>
                <c:pt idx="7">
                  <c:v>26.3</c:v>
                </c:pt>
              </c:numCache>
            </c:numRef>
          </c:val>
          <c:extLst>
            <c:ext xmlns:c16="http://schemas.microsoft.com/office/drawing/2014/chart" uri="{C3380CC4-5D6E-409C-BE32-E72D297353CC}">
              <c16:uniqueId val="{00000011-37C4-4AAC-9978-22FA8B0FAFCD}"/>
            </c:ext>
          </c:extLst>
        </c:ser>
        <c:dLbls>
          <c:showLegendKey val="0"/>
          <c:showVal val="0"/>
          <c:showCatName val="0"/>
          <c:showSerName val="0"/>
          <c:showPercent val="0"/>
          <c:showBubbleSize val="0"/>
        </c:dLbls>
        <c:gapWidth val="25"/>
        <c:overlap val="100"/>
        <c:axId val="643943743"/>
        <c:axId val="643930783"/>
      </c:barChart>
      <c:catAx>
        <c:axId val="643943743"/>
        <c:scaling>
          <c:orientation val="minMax"/>
        </c:scaling>
        <c:delete val="1"/>
        <c:axPos val="b"/>
        <c:numFmt formatCode="General" sourceLinked="1"/>
        <c:majorTickMark val="out"/>
        <c:minorTickMark val="none"/>
        <c:tickLblPos val="nextTo"/>
        <c:crossAx val="643930783"/>
        <c:crosses val="autoZero"/>
        <c:auto val="1"/>
        <c:lblAlgn val="ctr"/>
        <c:lblOffset val="100"/>
        <c:noMultiLvlLbl val="0"/>
      </c:catAx>
      <c:valAx>
        <c:axId val="643930783"/>
        <c:scaling>
          <c:orientation val="minMax"/>
          <c:max val="80"/>
        </c:scaling>
        <c:delete val="0"/>
        <c:axPos val="l"/>
        <c:majorGridlines>
          <c:spPr>
            <a:ln w="9525" cap="flat" cmpd="sng" algn="ctr">
              <a:noFill/>
              <a:round/>
            </a:ln>
            <a:effectLst/>
          </c:spPr>
        </c:majorGridlines>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643943743"/>
        <c:crosses val="autoZero"/>
        <c:crossBetween val="between"/>
        <c:majorUnit val="20"/>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94510232045627E-2"/>
          <c:y val="5.5337630225449165E-2"/>
          <c:w val="0.80743723022508385"/>
          <c:h val="0.93743473665015864"/>
        </c:manualLayout>
      </c:layout>
      <c:barChart>
        <c:barDir val="bar"/>
        <c:grouping val="clustered"/>
        <c:varyColors val="0"/>
        <c:ser>
          <c:idx val="0"/>
          <c:order val="0"/>
          <c:spPr>
            <a:solidFill>
              <a:srgbClr val="0000C9">
                <a:lumMod val="75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newest!$B$22:$B$36</c:f>
              <c:numCache>
                <c:formatCode>General</c:formatCode>
                <c:ptCount val="15"/>
                <c:pt idx="0">
                  <c:v>-46.428571428571431</c:v>
                </c:pt>
                <c:pt idx="1">
                  <c:v>-32.142857142857146</c:v>
                </c:pt>
                <c:pt idx="2">
                  <c:v>-31.25</c:v>
                </c:pt>
                <c:pt idx="3">
                  <c:v>-28.571428571428573</c:v>
                </c:pt>
                <c:pt idx="4">
                  <c:v>-24.107142857142858</c:v>
                </c:pt>
                <c:pt idx="5">
                  <c:v>-23.214285714285712</c:v>
                </c:pt>
                <c:pt idx="6">
                  <c:v>-21.428571428571431</c:v>
                </c:pt>
                <c:pt idx="7">
                  <c:v>-19.642857142857142</c:v>
                </c:pt>
                <c:pt idx="8">
                  <c:v>-16.964285714285712</c:v>
                </c:pt>
                <c:pt idx="9">
                  <c:v>-16.964285714285715</c:v>
                </c:pt>
                <c:pt idx="10">
                  <c:v>-16.964285714285715</c:v>
                </c:pt>
                <c:pt idx="11">
                  <c:v>-15.178571428571431</c:v>
                </c:pt>
                <c:pt idx="12">
                  <c:v>-15.178571428571429</c:v>
                </c:pt>
                <c:pt idx="13">
                  <c:v>-15.178571428571429</c:v>
                </c:pt>
                <c:pt idx="14">
                  <c:v>-15.178571428571429</c:v>
                </c:pt>
              </c:numCache>
            </c:numRef>
          </c:val>
          <c:extLst>
            <c:ext xmlns:c16="http://schemas.microsoft.com/office/drawing/2014/chart" uri="{C3380CC4-5D6E-409C-BE32-E72D297353CC}">
              <c16:uniqueId val="{00000000-C772-484C-A857-3959943201D8}"/>
            </c:ext>
          </c:extLst>
        </c:ser>
        <c:ser>
          <c:idx val="1"/>
          <c:order val="1"/>
          <c:spPr>
            <a:solidFill>
              <a:srgbClr val="0000C9">
                <a:lumMod val="75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newest!$C$22:$C$36</c:f>
              <c:numCache>
                <c:formatCode>General</c:formatCode>
                <c:ptCount val="15"/>
                <c:pt idx="0">
                  <c:v>-46.428571428571431</c:v>
                </c:pt>
                <c:pt idx="1">
                  <c:v>-32.142857142857146</c:v>
                </c:pt>
                <c:pt idx="2">
                  <c:v>-31.25</c:v>
                </c:pt>
                <c:pt idx="3">
                  <c:v>-28.571428571428573</c:v>
                </c:pt>
                <c:pt idx="4">
                  <c:v>-24.107142857142858</c:v>
                </c:pt>
                <c:pt idx="5">
                  <c:v>-21.428571428571427</c:v>
                </c:pt>
                <c:pt idx="6">
                  <c:v>-21.428571428571431</c:v>
                </c:pt>
                <c:pt idx="7">
                  <c:v>-19.642857142857142</c:v>
                </c:pt>
                <c:pt idx="8">
                  <c:v>-16.964285714285712</c:v>
                </c:pt>
                <c:pt idx="9">
                  <c:v>-16.964285714285715</c:v>
                </c:pt>
                <c:pt idx="10">
                  <c:v>-16.071428571428573</c:v>
                </c:pt>
                <c:pt idx="11">
                  <c:v>-15.178571428571431</c:v>
                </c:pt>
                <c:pt idx="12">
                  <c:v>-15.178571428571429</c:v>
                </c:pt>
                <c:pt idx="13">
                  <c:v>-15.178571428571429</c:v>
                </c:pt>
                <c:pt idx="14">
                  <c:v>-15.178571428571429</c:v>
                </c:pt>
              </c:numCache>
            </c:numRef>
          </c:val>
          <c:extLst>
            <c:ext xmlns:c16="http://schemas.microsoft.com/office/drawing/2014/chart" uri="{C3380CC4-5D6E-409C-BE32-E72D297353CC}">
              <c16:uniqueId val="{00000001-C772-484C-A857-3959943201D8}"/>
            </c:ext>
          </c:extLst>
        </c:ser>
        <c:ser>
          <c:idx val="2"/>
          <c:order val="2"/>
          <c:spPr>
            <a:solidFill>
              <a:srgbClr val="0000C9">
                <a:lumMod val="75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newest!$D$22:$D$36</c:f>
              <c:numCache>
                <c:formatCode>General</c:formatCode>
                <c:ptCount val="15"/>
                <c:pt idx="0">
                  <c:v>-26.785714285714288</c:v>
                </c:pt>
                <c:pt idx="1">
                  <c:v>-21.428571428571431</c:v>
                </c:pt>
                <c:pt idx="2">
                  <c:v>-31.25</c:v>
                </c:pt>
                <c:pt idx="3">
                  <c:v>-28.571428571428573</c:v>
                </c:pt>
                <c:pt idx="4">
                  <c:v>-24.107142857142858</c:v>
                </c:pt>
                <c:pt idx="5">
                  <c:v>-19.642857142857142</c:v>
                </c:pt>
                <c:pt idx="6">
                  <c:v>-21.428571428571431</c:v>
                </c:pt>
                <c:pt idx="7">
                  <c:v>-19.642857142857142</c:v>
                </c:pt>
                <c:pt idx="8">
                  <c:v>-16.964285714285712</c:v>
                </c:pt>
                <c:pt idx="9">
                  <c:v>-16.964285714285715</c:v>
                </c:pt>
                <c:pt idx="10">
                  <c:v>-15.178571428571429</c:v>
                </c:pt>
                <c:pt idx="11">
                  <c:v>-15.178571428571431</c:v>
                </c:pt>
                <c:pt idx="12">
                  <c:v>-15.178571428571429</c:v>
                </c:pt>
                <c:pt idx="13">
                  <c:v>-15.178571428571429</c:v>
                </c:pt>
                <c:pt idx="14">
                  <c:v>-15.178571428571429</c:v>
                </c:pt>
              </c:numCache>
            </c:numRef>
          </c:val>
          <c:extLst>
            <c:ext xmlns:c16="http://schemas.microsoft.com/office/drawing/2014/chart" uri="{C3380CC4-5D6E-409C-BE32-E72D297353CC}">
              <c16:uniqueId val="{00000002-C772-484C-A857-3959943201D8}"/>
            </c:ext>
          </c:extLst>
        </c:ser>
        <c:ser>
          <c:idx val="3"/>
          <c:order val="3"/>
          <c:spPr>
            <a:solidFill>
              <a:srgbClr val="0000C9">
                <a:lumMod val="40000"/>
                <a:lumOff val="60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newest!$E$22:$E$36</c:f>
              <c:numCache>
                <c:formatCode>General</c:formatCode>
                <c:ptCount val="15"/>
                <c:pt idx="0">
                  <c:v>-3.5714285714285716</c:v>
                </c:pt>
                <c:pt idx="1">
                  <c:v>-7.1428571428571423</c:v>
                </c:pt>
                <c:pt idx="2">
                  <c:v>-26.785714285714285</c:v>
                </c:pt>
                <c:pt idx="3">
                  <c:v>-6.25</c:v>
                </c:pt>
                <c:pt idx="4">
                  <c:v>-17.857142857142858</c:v>
                </c:pt>
                <c:pt idx="5">
                  <c:v>-16.071428571428569</c:v>
                </c:pt>
                <c:pt idx="6">
                  <c:v>-17.857142857142858</c:v>
                </c:pt>
                <c:pt idx="7">
                  <c:v>-15.178571428571427</c:v>
                </c:pt>
                <c:pt idx="8">
                  <c:v>-15.178571428571427</c:v>
                </c:pt>
                <c:pt idx="9">
                  <c:v>-16.071428571428573</c:v>
                </c:pt>
                <c:pt idx="10">
                  <c:v>-6.25</c:v>
                </c:pt>
                <c:pt idx="11">
                  <c:v>-15.178571428571431</c:v>
                </c:pt>
                <c:pt idx="12">
                  <c:v>-13.392857142857142</c:v>
                </c:pt>
                <c:pt idx="13">
                  <c:v>-14.285714285714286</c:v>
                </c:pt>
                <c:pt idx="14">
                  <c:v>-15.178571428571429</c:v>
                </c:pt>
              </c:numCache>
            </c:numRef>
          </c:val>
          <c:extLst>
            <c:ext xmlns:c16="http://schemas.microsoft.com/office/drawing/2014/chart" uri="{C3380CC4-5D6E-409C-BE32-E72D297353CC}">
              <c16:uniqueId val="{00000003-C772-484C-A857-3959943201D8}"/>
            </c:ext>
          </c:extLst>
        </c:ser>
        <c:ser>
          <c:idx val="4"/>
          <c:order val="4"/>
          <c:spPr>
            <a:solidFill>
              <a:srgbClr val="0000C9">
                <a:lumMod val="40000"/>
                <a:lumOff val="60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newest!$F$22:$F$36</c:f>
              <c:numCache>
                <c:formatCode>General</c:formatCode>
                <c:ptCount val="15"/>
                <c:pt idx="0">
                  <c:v>-1.7857142857142858</c:v>
                </c:pt>
                <c:pt idx="1">
                  <c:v>-2.6785714285714284</c:v>
                </c:pt>
                <c:pt idx="2">
                  <c:v>-16.964285714285715</c:v>
                </c:pt>
                <c:pt idx="3">
                  <c:v>-1.7857142857142858</c:v>
                </c:pt>
                <c:pt idx="4">
                  <c:v>-8.0357142857142865</c:v>
                </c:pt>
                <c:pt idx="5">
                  <c:v>-6.25</c:v>
                </c:pt>
                <c:pt idx="6">
                  <c:v>-8.9285714285714288</c:v>
                </c:pt>
                <c:pt idx="7">
                  <c:v>-9.8214285714285712</c:v>
                </c:pt>
                <c:pt idx="8">
                  <c:v>-9.8214285714285712</c:v>
                </c:pt>
                <c:pt idx="9">
                  <c:v>-11.607142857142858</c:v>
                </c:pt>
                <c:pt idx="10">
                  <c:v>0</c:v>
                </c:pt>
                <c:pt idx="11">
                  <c:v>-7.1428571428571432</c:v>
                </c:pt>
                <c:pt idx="12">
                  <c:v>-12.5</c:v>
                </c:pt>
                <c:pt idx="13">
                  <c:v>-12.5</c:v>
                </c:pt>
                <c:pt idx="14">
                  <c:v>-8.9285714285714288</c:v>
                </c:pt>
              </c:numCache>
            </c:numRef>
          </c:val>
          <c:extLst>
            <c:ext xmlns:c16="http://schemas.microsoft.com/office/drawing/2014/chart" uri="{C3380CC4-5D6E-409C-BE32-E72D297353CC}">
              <c16:uniqueId val="{00000004-C772-484C-A857-3959943201D8}"/>
            </c:ext>
          </c:extLst>
        </c:ser>
        <c:ser>
          <c:idx val="5"/>
          <c:order val="5"/>
          <c:spPr>
            <a:solidFill>
              <a:srgbClr val="FFFFFF">
                <a:lumMod val="50000"/>
              </a:srgbClr>
            </a:solidFill>
            <a:ln>
              <a:noFill/>
            </a:ln>
            <a:effectLst/>
          </c:spPr>
          <c:invertIfNegative val="0"/>
          <c:dPt>
            <c:idx val="5"/>
            <c:invertIfNegative val="0"/>
            <c:bubble3D val="0"/>
            <c:spPr>
              <a:solidFill>
                <a:srgbClr val="FFFFFF">
                  <a:lumMod val="50000"/>
                </a:srgbClr>
              </a:solidFill>
              <a:ln>
                <a:noFill/>
              </a:ln>
              <a:effectLst/>
            </c:spPr>
            <c:extLst>
              <c:ext xmlns:c16="http://schemas.microsoft.com/office/drawing/2014/chart" uri="{C3380CC4-5D6E-409C-BE32-E72D297353CC}">
                <c16:uniqueId val="{0000000A-C772-484C-A857-3959943201D8}"/>
              </c:ext>
            </c:extLst>
          </c:dPt>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newest!$G$22:$G$36</c:f>
              <c:numCache>
                <c:formatCode>General</c:formatCode>
                <c:ptCount val="15"/>
                <c:pt idx="0">
                  <c:v>31.896551724137929</c:v>
                </c:pt>
                <c:pt idx="1">
                  <c:v>21.551724137931032</c:v>
                </c:pt>
                <c:pt idx="2">
                  <c:v>23.27586206896552</c:v>
                </c:pt>
                <c:pt idx="3">
                  <c:v>26.724137931034484</c:v>
                </c:pt>
                <c:pt idx="4">
                  <c:v>17.241379310344826</c:v>
                </c:pt>
                <c:pt idx="5">
                  <c:v>15.517241379310343</c:v>
                </c:pt>
                <c:pt idx="6">
                  <c:v>12.068965517241379</c:v>
                </c:pt>
                <c:pt idx="7">
                  <c:v>7.7586206896551726</c:v>
                </c:pt>
                <c:pt idx="8">
                  <c:v>18.103448275862068</c:v>
                </c:pt>
                <c:pt idx="9">
                  <c:v>9.4827586206896548</c:v>
                </c:pt>
                <c:pt idx="10">
                  <c:v>6.8965517241379306</c:v>
                </c:pt>
                <c:pt idx="11">
                  <c:v>9.4827586206896548</c:v>
                </c:pt>
                <c:pt idx="12">
                  <c:v>14.655172413793103</c:v>
                </c:pt>
                <c:pt idx="13">
                  <c:v>16.379310344827587</c:v>
                </c:pt>
                <c:pt idx="14">
                  <c:v>6.0344827586206895</c:v>
                </c:pt>
              </c:numCache>
            </c:numRef>
          </c:val>
          <c:extLst>
            <c:ext xmlns:c16="http://schemas.microsoft.com/office/drawing/2014/chart" uri="{C3380CC4-5D6E-409C-BE32-E72D297353CC}">
              <c16:uniqueId val="{00000005-C772-484C-A857-3959943201D8}"/>
            </c:ext>
          </c:extLst>
        </c:ser>
        <c:ser>
          <c:idx val="6"/>
          <c:order val="6"/>
          <c:spPr>
            <a:solidFill>
              <a:srgbClr val="FFFFFF">
                <a:lumMod val="50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newest!$H$22:$H$36</c:f>
              <c:numCache>
                <c:formatCode>General</c:formatCode>
                <c:ptCount val="15"/>
                <c:pt idx="0">
                  <c:v>31.896551724137929</c:v>
                </c:pt>
                <c:pt idx="1">
                  <c:v>21.551724137931032</c:v>
                </c:pt>
                <c:pt idx="2">
                  <c:v>23.27586206896552</c:v>
                </c:pt>
                <c:pt idx="3">
                  <c:v>26.724137931034484</c:v>
                </c:pt>
                <c:pt idx="4">
                  <c:v>17.241379310344826</c:v>
                </c:pt>
                <c:pt idx="5">
                  <c:v>13.793103448275861</c:v>
                </c:pt>
                <c:pt idx="6">
                  <c:v>12.068965517241379</c:v>
                </c:pt>
                <c:pt idx="7">
                  <c:v>7.7586206896551726</c:v>
                </c:pt>
                <c:pt idx="8">
                  <c:v>18.103448275862068</c:v>
                </c:pt>
                <c:pt idx="9">
                  <c:v>9.4827586206896548</c:v>
                </c:pt>
                <c:pt idx="10">
                  <c:v>6.8965517241379306</c:v>
                </c:pt>
                <c:pt idx="11">
                  <c:v>9.4827586206896548</c:v>
                </c:pt>
                <c:pt idx="12">
                  <c:v>14.655172413793103</c:v>
                </c:pt>
                <c:pt idx="13">
                  <c:v>16.379310344827587</c:v>
                </c:pt>
                <c:pt idx="14">
                  <c:v>6.0344827586206895</c:v>
                </c:pt>
              </c:numCache>
            </c:numRef>
          </c:val>
          <c:extLst>
            <c:ext xmlns:c16="http://schemas.microsoft.com/office/drawing/2014/chart" uri="{C3380CC4-5D6E-409C-BE32-E72D297353CC}">
              <c16:uniqueId val="{00000006-C772-484C-A857-3959943201D8}"/>
            </c:ext>
          </c:extLst>
        </c:ser>
        <c:ser>
          <c:idx val="7"/>
          <c:order val="7"/>
          <c:spPr>
            <a:solidFill>
              <a:srgbClr val="FFFFFF">
                <a:lumMod val="50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newest!$I$22:$I$36</c:f>
              <c:numCache>
                <c:formatCode>General</c:formatCode>
                <c:ptCount val="15"/>
                <c:pt idx="0">
                  <c:v>19.827586206896552</c:v>
                </c:pt>
                <c:pt idx="1">
                  <c:v>14.655172413793103</c:v>
                </c:pt>
                <c:pt idx="2">
                  <c:v>23.27586206896552</c:v>
                </c:pt>
                <c:pt idx="3">
                  <c:v>25.862068965517242</c:v>
                </c:pt>
                <c:pt idx="4">
                  <c:v>17.241379310344826</c:v>
                </c:pt>
                <c:pt idx="5">
                  <c:v>13.793103448275861</c:v>
                </c:pt>
                <c:pt idx="6">
                  <c:v>12.068965517241379</c:v>
                </c:pt>
                <c:pt idx="7">
                  <c:v>7.7586206896551726</c:v>
                </c:pt>
                <c:pt idx="8">
                  <c:v>18.103448275862068</c:v>
                </c:pt>
                <c:pt idx="9">
                  <c:v>9.4827586206896548</c:v>
                </c:pt>
                <c:pt idx="10">
                  <c:v>6.8965517241379306</c:v>
                </c:pt>
                <c:pt idx="11">
                  <c:v>9.4827586206896548</c:v>
                </c:pt>
                <c:pt idx="12">
                  <c:v>14.655172413793103</c:v>
                </c:pt>
                <c:pt idx="13">
                  <c:v>16.379310344827587</c:v>
                </c:pt>
                <c:pt idx="14">
                  <c:v>6.0344827586206895</c:v>
                </c:pt>
              </c:numCache>
            </c:numRef>
          </c:val>
          <c:extLst>
            <c:ext xmlns:c16="http://schemas.microsoft.com/office/drawing/2014/chart" uri="{C3380CC4-5D6E-409C-BE32-E72D297353CC}">
              <c16:uniqueId val="{00000007-C772-484C-A857-3959943201D8}"/>
            </c:ext>
          </c:extLst>
        </c:ser>
        <c:ser>
          <c:idx val="8"/>
          <c:order val="8"/>
          <c:spPr>
            <a:solidFill>
              <a:srgbClr val="FFFFFF">
                <a:lumMod val="75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newest!$J$22:$J$36</c:f>
              <c:numCache>
                <c:formatCode>General</c:formatCode>
                <c:ptCount val="15"/>
                <c:pt idx="0">
                  <c:v>4.3103448275862073</c:v>
                </c:pt>
                <c:pt idx="1">
                  <c:v>2.5862068965517242</c:v>
                </c:pt>
                <c:pt idx="2">
                  <c:v>21.551724137931036</c:v>
                </c:pt>
                <c:pt idx="3">
                  <c:v>6.0344827586206895</c:v>
                </c:pt>
                <c:pt idx="4">
                  <c:v>14.655172413793103</c:v>
                </c:pt>
                <c:pt idx="5">
                  <c:v>10.344827586206897</c:v>
                </c:pt>
                <c:pt idx="6">
                  <c:v>9.4827586206896548</c:v>
                </c:pt>
                <c:pt idx="7">
                  <c:v>7.7586206896551726</c:v>
                </c:pt>
                <c:pt idx="8">
                  <c:v>18.103448275862068</c:v>
                </c:pt>
                <c:pt idx="9">
                  <c:v>9.4827586206896548</c:v>
                </c:pt>
                <c:pt idx="10">
                  <c:v>1.7241379310344827</c:v>
                </c:pt>
                <c:pt idx="11">
                  <c:v>9.4827586206896548</c:v>
                </c:pt>
                <c:pt idx="12">
                  <c:v>13.793103448275861</c:v>
                </c:pt>
                <c:pt idx="13">
                  <c:v>15.517241379310345</c:v>
                </c:pt>
                <c:pt idx="14">
                  <c:v>6.0344827586206895</c:v>
                </c:pt>
              </c:numCache>
            </c:numRef>
          </c:val>
          <c:extLst>
            <c:ext xmlns:c16="http://schemas.microsoft.com/office/drawing/2014/chart" uri="{C3380CC4-5D6E-409C-BE32-E72D297353CC}">
              <c16:uniqueId val="{00000008-C772-484C-A857-3959943201D8}"/>
            </c:ext>
          </c:extLst>
        </c:ser>
        <c:ser>
          <c:idx val="9"/>
          <c:order val="9"/>
          <c:spPr>
            <a:solidFill>
              <a:srgbClr val="FFFFFF">
                <a:lumMod val="75000"/>
              </a:srgbClr>
            </a:solidFill>
            <a:ln>
              <a:noFill/>
            </a:ln>
            <a:effectLst/>
          </c:spPr>
          <c:invertIfNegative val="0"/>
          <c:cat>
            <c:strRef>
              <c:f>newest!$A$22:$A$36</c:f>
              <c:strCache>
                <c:ptCount val="15"/>
                <c:pt idx="0">
                  <c:v>Neutropenia</c:v>
                </c:pt>
                <c:pt idx="1">
                  <c:v>Thrombocytopenia</c:v>
                </c:pt>
                <c:pt idx="2">
                  <c:v>Diarrhea</c:v>
                </c:pt>
                <c:pt idx="3">
                  <c:v>Anemia</c:v>
                </c:pt>
                <c:pt idx="4">
                  <c:v>Fatigue</c:v>
                </c:pt>
                <c:pt idx="5">
                  <c:v>COVID-19</c:v>
                </c:pt>
                <c:pt idx="6">
                  <c:v>Asthenia </c:v>
                </c:pt>
                <c:pt idx="7">
                  <c:v>Peripheral sensory neuropathy</c:v>
                </c:pt>
                <c:pt idx="8">
                  <c:v>Constipation</c:v>
                </c:pt>
                <c:pt idx="9">
                  <c:v>Decreased appetite</c:v>
                </c:pt>
                <c:pt idx="10">
                  <c:v>Pneumonia</c:v>
                </c:pt>
                <c:pt idx="11">
                  <c:v>Cough</c:v>
                </c:pt>
                <c:pt idx="12">
                  <c:v>Pyrexia</c:v>
                </c:pt>
                <c:pt idx="13">
                  <c:v>Nausea</c:v>
                </c:pt>
                <c:pt idx="14">
                  <c:v>Pruritus</c:v>
                </c:pt>
              </c:strCache>
            </c:strRef>
          </c:cat>
          <c:val>
            <c:numRef>
              <c:f>newest!$K$22:$K$36</c:f>
              <c:numCache>
                <c:formatCode>General</c:formatCode>
                <c:ptCount val="15"/>
                <c:pt idx="0">
                  <c:v>0</c:v>
                </c:pt>
                <c:pt idx="1">
                  <c:v>0.86206896551724133</c:v>
                </c:pt>
                <c:pt idx="2">
                  <c:v>12.931034482758621</c:v>
                </c:pt>
                <c:pt idx="3">
                  <c:v>0.86206896551724133</c:v>
                </c:pt>
                <c:pt idx="4">
                  <c:v>3.4482758620689653</c:v>
                </c:pt>
                <c:pt idx="5">
                  <c:v>4.3103448275862073</c:v>
                </c:pt>
                <c:pt idx="6">
                  <c:v>4.3103448275862073</c:v>
                </c:pt>
                <c:pt idx="7">
                  <c:v>3.4482758620689653</c:v>
                </c:pt>
                <c:pt idx="8">
                  <c:v>12.068965517241379</c:v>
                </c:pt>
                <c:pt idx="9">
                  <c:v>4.3103448275862073</c:v>
                </c:pt>
                <c:pt idx="10">
                  <c:v>0.86206896551724133</c:v>
                </c:pt>
                <c:pt idx="11">
                  <c:v>3.4482758620689653</c:v>
                </c:pt>
                <c:pt idx="12">
                  <c:v>10.344827586206897</c:v>
                </c:pt>
                <c:pt idx="13">
                  <c:v>7.7586206896551726</c:v>
                </c:pt>
                <c:pt idx="14">
                  <c:v>0.86206896551724133</c:v>
                </c:pt>
              </c:numCache>
            </c:numRef>
          </c:val>
          <c:extLst>
            <c:ext xmlns:c16="http://schemas.microsoft.com/office/drawing/2014/chart" uri="{C3380CC4-5D6E-409C-BE32-E72D297353CC}">
              <c16:uniqueId val="{00000009-C772-484C-A857-3959943201D8}"/>
            </c:ext>
          </c:extLst>
        </c:ser>
        <c:dLbls>
          <c:showLegendKey val="0"/>
          <c:showVal val="0"/>
          <c:showCatName val="0"/>
          <c:showSerName val="0"/>
          <c:showPercent val="0"/>
          <c:showBubbleSize val="0"/>
        </c:dLbls>
        <c:gapWidth val="50"/>
        <c:overlap val="100"/>
        <c:axId val="275585472"/>
        <c:axId val="1199949536"/>
      </c:barChart>
      <c:catAx>
        <c:axId val="275585472"/>
        <c:scaling>
          <c:orientation val="maxMin"/>
        </c:scaling>
        <c:delete val="1"/>
        <c:axPos val="l"/>
        <c:numFmt formatCode="General" sourceLinked="1"/>
        <c:majorTickMark val="none"/>
        <c:minorTickMark val="none"/>
        <c:tickLblPos val="nextTo"/>
        <c:crossAx val="1199949536"/>
        <c:crosses val="autoZero"/>
        <c:auto val="1"/>
        <c:lblAlgn val="ctr"/>
        <c:lblOffset val="100"/>
        <c:noMultiLvlLbl val="0"/>
      </c:catAx>
      <c:valAx>
        <c:axId val="1199949536"/>
        <c:scaling>
          <c:orientation val="minMax"/>
          <c:max val="100"/>
          <c:min val="-10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75585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Grade 1</c:v>
                </c:pt>
              </c:strCache>
            </c:strRef>
          </c:tx>
          <c:spPr>
            <a:solidFill>
              <a:srgbClr val="015873"/>
            </a:solidFill>
            <a:ln>
              <a:noFill/>
            </a:ln>
            <a:effectLst/>
          </c:spPr>
          <c:invertIfNegative val="0"/>
          <c:dPt>
            <c:idx val="1"/>
            <c:invertIfNegative val="0"/>
            <c:bubble3D val="0"/>
            <c:spPr>
              <a:solidFill>
                <a:srgbClr val="015873"/>
              </a:solidFill>
              <a:ln>
                <a:noFill/>
              </a:ln>
              <a:effectLst/>
            </c:spPr>
            <c:extLst>
              <c:ext xmlns:c16="http://schemas.microsoft.com/office/drawing/2014/chart" uri="{C3380CC4-5D6E-409C-BE32-E72D297353CC}">
                <c16:uniqueId val="{00000001-97C9-344B-9B20-546D9E82807E}"/>
              </c:ext>
            </c:extLst>
          </c:dPt>
          <c:dPt>
            <c:idx val="3"/>
            <c:invertIfNegative val="0"/>
            <c:bubble3D val="0"/>
            <c:spPr>
              <a:solidFill>
                <a:srgbClr val="015873"/>
              </a:solidFill>
              <a:ln>
                <a:noFill/>
              </a:ln>
              <a:effectLst/>
            </c:spPr>
            <c:extLst>
              <c:ext xmlns:c16="http://schemas.microsoft.com/office/drawing/2014/chart" uri="{C3380CC4-5D6E-409C-BE32-E72D297353CC}">
                <c16:uniqueId val="{00000003-97C9-344B-9B20-546D9E82807E}"/>
              </c:ext>
            </c:extLst>
          </c:dPt>
          <c:dPt>
            <c:idx val="5"/>
            <c:invertIfNegative val="0"/>
            <c:bubble3D val="0"/>
            <c:spPr>
              <a:solidFill>
                <a:srgbClr val="015873"/>
              </a:solidFill>
              <a:ln>
                <a:noFill/>
              </a:ln>
              <a:effectLst/>
            </c:spPr>
            <c:extLst>
              <c:ext xmlns:c16="http://schemas.microsoft.com/office/drawing/2014/chart" uri="{C3380CC4-5D6E-409C-BE32-E72D297353CC}">
                <c16:uniqueId val="{00000005-97C9-344B-9B20-546D9E82807E}"/>
              </c:ext>
            </c:extLst>
          </c:dPt>
          <c:dPt>
            <c:idx val="7"/>
            <c:invertIfNegative val="0"/>
            <c:bubble3D val="0"/>
            <c:spPr>
              <a:solidFill>
                <a:srgbClr val="015873"/>
              </a:solidFill>
              <a:ln>
                <a:noFill/>
              </a:ln>
              <a:effectLst/>
            </c:spPr>
            <c:extLst>
              <c:ext xmlns:c16="http://schemas.microsoft.com/office/drawing/2014/chart" uri="{C3380CC4-5D6E-409C-BE32-E72D297353CC}">
                <c16:uniqueId val="{00000007-97C9-344B-9B20-546D9E82807E}"/>
              </c:ext>
            </c:extLst>
          </c:dPt>
          <c:dPt>
            <c:idx val="9"/>
            <c:invertIfNegative val="0"/>
            <c:bubble3D val="0"/>
            <c:spPr>
              <a:solidFill>
                <a:srgbClr val="015873"/>
              </a:solidFill>
              <a:ln>
                <a:noFill/>
              </a:ln>
              <a:effectLst/>
            </c:spPr>
            <c:extLst>
              <c:ext xmlns:c16="http://schemas.microsoft.com/office/drawing/2014/chart" uri="{C3380CC4-5D6E-409C-BE32-E72D297353CC}">
                <c16:uniqueId val="{00000009-97C9-344B-9B20-546D9E82807E}"/>
              </c:ext>
            </c:extLst>
          </c:dPt>
          <c:dPt>
            <c:idx val="11"/>
            <c:invertIfNegative val="0"/>
            <c:bubble3D val="0"/>
            <c:spPr>
              <a:solidFill>
                <a:srgbClr val="015873"/>
              </a:solidFill>
              <a:ln>
                <a:noFill/>
              </a:ln>
              <a:effectLst/>
            </c:spPr>
            <c:extLst>
              <c:ext xmlns:c16="http://schemas.microsoft.com/office/drawing/2014/chart" uri="{C3380CC4-5D6E-409C-BE32-E72D297353CC}">
                <c16:uniqueId val="{0000000B-97C9-344B-9B20-546D9E82807E}"/>
              </c:ext>
            </c:extLst>
          </c:dPt>
          <c:val>
            <c:numRef>
              <c:f>Sheet1!$B$2:$B$6</c:f>
              <c:numCache>
                <c:formatCode>General</c:formatCode>
                <c:ptCount val="5"/>
                <c:pt idx="0">
                  <c:v>18.899999999999999</c:v>
                </c:pt>
                <c:pt idx="1">
                  <c:v>4.5</c:v>
                </c:pt>
                <c:pt idx="2">
                  <c:v>20.5</c:v>
                </c:pt>
                <c:pt idx="3">
                  <c:v>9.1999999999999993</c:v>
                </c:pt>
                <c:pt idx="4">
                  <c:v>2.4</c:v>
                </c:pt>
              </c:numCache>
            </c:numRef>
          </c:val>
          <c:extLst>
            <c:ext xmlns:c16="http://schemas.microsoft.com/office/drawing/2014/chart" uri="{C3380CC4-5D6E-409C-BE32-E72D297353CC}">
              <c16:uniqueId val="{0000000C-97C9-344B-9B20-546D9E82807E}"/>
            </c:ext>
          </c:extLst>
        </c:ser>
        <c:ser>
          <c:idx val="1"/>
          <c:order val="1"/>
          <c:tx>
            <c:strRef>
              <c:f>Sheet1!$C$1</c:f>
              <c:strCache>
                <c:ptCount val="1"/>
                <c:pt idx="0">
                  <c:v>Grade 2</c:v>
                </c:pt>
              </c:strCache>
            </c:strRef>
          </c:tx>
          <c:spPr>
            <a:solidFill>
              <a:srgbClr val="4DA1BB">
                <a:lumMod val="60000"/>
                <a:lumOff val="40000"/>
              </a:srgbClr>
            </a:solidFill>
            <a:ln w="0">
              <a:noFill/>
            </a:ln>
            <a:effectLst/>
          </c:spPr>
          <c:invertIfNegative val="0"/>
          <c:dPt>
            <c:idx val="0"/>
            <c:invertIfNegative val="0"/>
            <c:bubble3D val="0"/>
            <c:spPr>
              <a:solidFill>
                <a:srgbClr val="4DA1BB"/>
              </a:solidFill>
              <a:ln w="0">
                <a:noFill/>
              </a:ln>
              <a:effectLst/>
            </c:spPr>
            <c:extLst>
              <c:ext xmlns:c16="http://schemas.microsoft.com/office/drawing/2014/chart" uri="{C3380CC4-5D6E-409C-BE32-E72D297353CC}">
                <c16:uniqueId val="{0000000E-97C9-344B-9B20-546D9E82807E}"/>
              </c:ext>
            </c:extLst>
          </c:dPt>
          <c:dPt>
            <c:idx val="1"/>
            <c:invertIfNegative val="0"/>
            <c:bubble3D val="0"/>
            <c:spPr>
              <a:solidFill>
                <a:srgbClr val="4DA1BB"/>
              </a:solidFill>
              <a:ln w="0">
                <a:noFill/>
              </a:ln>
              <a:effectLst/>
            </c:spPr>
            <c:extLst>
              <c:ext xmlns:c16="http://schemas.microsoft.com/office/drawing/2014/chart" uri="{C3380CC4-5D6E-409C-BE32-E72D297353CC}">
                <c16:uniqueId val="{00000010-97C9-344B-9B20-546D9E82807E}"/>
              </c:ext>
            </c:extLst>
          </c:dPt>
          <c:dPt>
            <c:idx val="2"/>
            <c:invertIfNegative val="0"/>
            <c:bubble3D val="0"/>
            <c:spPr>
              <a:solidFill>
                <a:srgbClr val="4DA1BB"/>
              </a:solidFill>
              <a:ln w="0">
                <a:noFill/>
              </a:ln>
              <a:effectLst/>
            </c:spPr>
            <c:extLst>
              <c:ext xmlns:c16="http://schemas.microsoft.com/office/drawing/2014/chart" uri="{C3380CC4-5D6E-409C-BE32-E72D297353CC}">
                <c16:uniqueId val="{00000012-97C9-344B-9B20-546D9E82807E}"/>
              </c:ext>
            </c:extLst>
          </c:dPt>
          <c:dPt>
            <c:idx val="3"/>
            <c:invertIfNegative val="0"/>
            <c:bubble3D val="0"/>
            <c:spPr>
              <a:solidFill>
                <a:srgbClr val="4DA1BB">
                  <a:lumMod val="60000"/>
                  <a:lumOff val="40000"/>
                </a:srgbClr>
              </a:solidFill>
              <a:ln w="0">
                <a:noFill/>
              </a:ln>
              <a:effectLst/>
            </c:spPr>
            <c:extLst>
              <c:ext xmlns:c16="http://schemas.microsoft.com/office/drawing/2014/chart" uri="{C3380CC4-5D6E-409C-BE32-E72D297353CC}">
                <c16:uniqueId val="{00000014-97C9-344B-9B20-546D9E82807E}"/>
              </c:ext>
            </c:extLst>
          </c:dPt>
          <c:dPt>
            <c:idx val="5"/>
            <c:invertIfNegative val="0"/>
            <c:bubble3D val="0"/>
            <c:spPr>
              <a:solidFill>
                <a:srgbClr val="4DA1BB">
                  <a:lumMod val="60000"/>
                  <a:lumOff val="40000"/>
                </a:srgbClr>
              </a:solidFill>
              <a:ln w="0">
                <a:noFill/>
              </a:ln>
              <a:effectLst/>
            </c:spPr>
            <c:extLst>
              <c:ext xmlns:c16="http://schemas.microsoft.com/office/drawing/2014/chart" uri="{C3380CC4-5D6E-409C-BE32-E72D297353CC}">
                <c16:uniqueId val="{00000016-97C9-344B-9B20-546D9E82807E}"/>
              </c:ext>
            </c:extLst>
          </c:dPt>
          <c:dPt>
            <c:idx val="11"/>
            <c:invertIfNegative val="0"/>
            <c:bubble3D val="0"/>
            <c:spPr>
              <a:solidFill>
                <a:srgbClr val="4DA1BB">
                  <a:lumMod val="60000"/>
                  <a:lumOff val="40000"/>
                </a:srgbClr>
              </a:solidFill>
              <a:ln w="0">
                <a:noFill/>
              </a:ln>
              <a:effectLst/>
            </c:spPr>
            <c:extLst>
              <c:ext xmlns:c16="http://schemas.microsoft.com/office/drawing/2014/chart" uri="{C3380CC4-5D6E-409C-BE32-E72D297353CC}">
                <c16:uniqueId val="{00000018-97C9-344B-9B20-546D9E82807E}"/>
              </c:ext>
            </c:extLst>
          </c:dPt>
          <c:val>
            <c:numRef>
              <c:f>Sheet1!$C$2:$C$6</c:f>
              <c:numCache>
                <c:formatCode>General</c:formatCode>
                <c:ptCount val="5"/>
                <c:pt idx="0">
                  <c:v>4.4000000000000004</c:v>
                </c:pt>
                <c:pt idx="1">
                  <c:v>1.1000000000000001</c:v>
                </c:pt>
                <c:pt idx="2">
                  <c:v>14.8</c:v>
                </c:pt>
                <c:pt idx="3">
                  <c:v>0</c:v>
                </c:pt>
                <c:pt idx="4">
                  <c:v>0</c:v>
                </c:pt>
              </c:numCache>
            </c:numRef>
          </c:val>
          <c:extLst>
            <c:ext xmlns:c16="http://schemas.microsoft.com/office/drawing/2014/chart" uri="{C3380CC4-5D6E-409C-BE32-E72D297353CC}">
              <c16:uniqueId val="{00000019-97C9-344B-9B20-546D9E82807E}"/>
            </c:ext>
          </c:extLst>
        </c:ser>
        <c:ser>
          <c:idx val="2"/>
          <c:order val="2"/>
          <c:tx>
            <c:strRef>
              <c:f>Sheet1!$D$1</c:f>
              <c:strCache>
                <c:ptCount val="1"/>
                <c:pt idx="0">
                  <c:v>Grade 3</c:v>
                </c:pt>
              </c:strCache>
            </c:strRef>
          </c:tx>
          <c:spPr>
            <a:solidFill>
              <a:srgbClr val="94C7D6"/>
            </a:solidFill>
            <a:ln>
              <a:noFill/>
            </a:ln>
            <a:effectLst/>
          </c:spPr>
          <c:invertIfNegative val="0"/>
          <c:dPt>
            <c:idx val="7"/>
            <c:invertIfNegative val="0"/>
            <c:bubble3D val="0"/>
            <c:spPr>
              <a:solidFill>
                <a:srgbClr val="94C7D6"/>
              </a:solidFill>
              <a:ln>
                <a:noFill/>
              </a:ln>
              <a:effectLst/>
            </c:spPr>
            <c:extLst>
              <c:ext xmlns:c16="http://schemas.microsoft.com/office/drawing/2014/chart" uri="{C3380CC4-5D6E-409C-BE32-E72D297353CC}">
                <c16:uniqueId val="{0000001B-97C9-344B-9B20-546D9E82807E}"/>
              </c:ext>
            </c:extLst>
          </c:dPt>
          <c:dPt>
            <c:idx val="11"/>
            <c:invertIfNegative val="0"/>
            <c:bubble3D val="0"/>
            <c:spPr>
              <a:solidFill>
                <a:srgbClr val="94C7D6"/>
              </a:solidFill>
              <a:ln>
                <a:noFill/>
              </a:ln>
              <a:effectLst/>
            </c:spPr>
            <c:extLst>
              <c:ext xmlns:c16="http://schemas.microsoft.com/office/drawing/2014/chart" uri="{C3380CC4-5D6E-409C-BE32-E72D297353CC}">
                <c16:uniqueId val="{0000001D-97C9-344B-9B20-546D9E82807E}"/>
              </c:ext>
            </c:extLst>
          </c:dPt>
          <c:val>
            <c:numRef>
              <c:f>Sheet1!$D$2:$D$6</c:f>
              <c:numCache>
                <c:formatCode>General</c:formatCode>
                <c:ptCount val="5"/>
                <c:pt idx="0">
                  <c:v>0</c:v>
                </c:pt>
                <c:pt idx="1">
                  <c:v>0</c:v>
                </c:pt>
                <c:pt idx="2">
                  <c:v>0</c:v>
                </c:pt>
                <c:pt idx="3">
                  <c:v>1.1000000000000001</c:v>
                </c:pt>
                <c:pt idx="4">
                  <c:v>0</c:v>
                </c:pt>
              </c:numCache>
            </c:numRef>
          </c:val>
          <c:extLst>
            <c:ext xmlns:c16="http://schemas.microsoft.com/office/drawing/2014/chart" uri="{C3380CC4-5D6E-409C-BE32-E72D297353CC}">
              <c16:uniqueId val="{0000001E-97C9-344B-9B20-546D9E82807E}"/>
            </c:ext>
          </c:extLst>
        </c:ser>
        <c:ser>
          <c:idx val="3"/>
          <c:order val="3"/>
          <c:tx>
            <c:strRef>
              <c:f>Sheet1!$E$1</c:f>
              <c:strCache>
                <c:ptCount val="1"/>
                <c:pt idx="0">
                  <c:v>Grade 4</c:v>
                </c:pt>
              </c:strCache>
            </c:strRef>
          </c:tx>
          <c:spPr>
            <a:solidFill>
              <a:srgbClr val="015873">
                <a:lumMod val="20000"/>
                <a:lumOff val="80000"/>
              </a:srgbClr>
            </a:solidFill>
            <a:ln>
              <a:noFill/>
            </a:ln>
            <a:effectLst/>
          </c:spPr>
          <c:invertIfNegative val="0"/>
          <c:dPt>
            <c:idx val="5"/>
            <c:invertIfNegative val="0"/>
            <c:bubble3D val="0"/>
            <c:spPr>
              <a:solidFill>
                <a:srgbClr val="015873">
                  <a:lumMod val="20000"/>
                  <a:lumOff val="80000"/>
                </a:srgbClr>
              </a:solidFill>
              <a:ln>
                <a:noFill/>
              </a:ln>
              <a:effectLst/>
            </c:spPr>
            <c:extLst>
              <c:ext xmlns:c16="http://schemas.microsoft.com/office/drawing/2014/chart" uri="{C3380CC4-5D6E-409C-BE32-E72D297353CC}">
                <c16:uniqueId val="{00000020-97C9-344B-9B20-546D9E82807E}"/>
              </c:ext>
            </c:extLst>
          </c:dPt>
          <c:dPt>
            <c:idx val="11"/>
            <c:invertIfNegative val="0"/>
            <c:bubble3D val="0"/>
            <c:spPr>
              <a:solidFill>
                <a:srgbClr val="015873">
                  <a:lumMod val="20000"/>
                  <a:lumOff val="80000"/>
                </a:srgbClr>
              </a:solidFill>
              <a:ln>
                <a:noFill/>
              </a:ln>
              <a:effectLst/>
            </c:spPr>
            <c:extLst>
              <c:ext xmlns:c16="http://schemas.microsoft.com/office/drawing/2014/chart" uri="{C3380CC4-5D6E-409C-BE32-E72D297353CC}">
                <c16:uniqueId val="{00000022-97C9-344B-9B20-546D9E82807E}"/>
              </c:ext>
            </c:extLst>
          </c:dPt>
          <c:val>
            <c:numRef>
              <c:f>Sheet1!$E$2:$E$6</c:f>
              <c:numCache>
                <c:formatCode>General</c:formatCode>
                <c:ptCount val="5"/>
                <c:pt idx="0">
                  <c:v>0</c:v>
                </c:pt>
                <c:pt idx="1">
                  <c:v>0</c:v>
                </c:pt>
                <c:pt idx="2">
                  <c:v>1.1000000000000001</c:v>
                </c:pt>
                <c:pt idx="3">
                  <c:v>0</c:v>
                </c:pt>
                <c:pt idx="4">
                  <c:v>0</c:v>
                </c:pt>
              </c:numCache>
            </c:numRef>
          </c:val>
          <c:extLst>
            <c:ext xmlns:c16="http://schemas.microsoft.com/office/drawing/2014/chart" uri="{C3380CC4-5D6E-409C-BE32-E72D297353CC}">
              <c16:uniqueId val="{00000023-97C9-344B-9B20-546D9E82807E}"/>
            </c:ext>
          </c:extLst>
        </c:ser>
        <c:dLbls>
          <c:showLegendKey val="0"/>
          <c:showVal val="0"/>
          <c:showCatName val="0"/>
          <c:showSerName val="0"/>
          <c:showPercent val="0"/>
          <c:showBubbleSize val="0"/>
        </c:dLbls>
        <c:gapWidth val="150"/>
        <c:overlap val="100"/>
        <c:axId val="1388723424"/>
        <c:axId val="1388728000"/>
      </c:barChart>
      <c:catAx>
        <c:axId val="1388723424"/>
        <c:scaling>
          <c:orientation val="minMax"/>
        </c:scaling>
        <c:delete val="0"/>
        <c:axPos val="b"/>
        <c:numFmt formatCode="General" sourceLinked="1"/>
        <c:majorTickMark val="out"/>
        <c:minorTickMark val="none"/>
        <c:tickLblPos val="none"/>
        <c:spPr>
          <a:noFill/>
          <a:ln w="2857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88728000"/>
        <c:crosses val="autoZero"/>
        <c:auto val="1"/>
        <c:lblAlgn val="ctr"/>
        <c:lblOffset val="100"/>
        <c:noMultiLvlLbl val="0"/>
      </c:catAx>
      <c:valAx>
        <c:axId val="1388728000"/>
        <c:scaling>
          <c:orientation val="minMax"/>
          <c:max val="50"/>
        </c:scaling>
        <c:delete val="0"/>
        <c:axPos val="l"/>
        <c:numFmt formatCode="General" sourceLinked="1"/>
        <c:majorTickMark val="out"/>
        <c:minorTickMark val="none"/>
        <c:tickLblPos val="nextTo"/>
        <c:spPr>
          <a:noFill/>
          <a:ln w="28575">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88723424"/>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56679932487199"/>
          <c:y val="0.123336986379144"/>
          <c:w val="0.52751632662107095"/>
          <c:h val="0.79127586920452497"/>
        </c:manualLayout>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AA9F-4A15-ABD8-2B93478D34F8}"/>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A9F-4A15-ABD8-2B93478D34F8}"/>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AA9F-4A15-ABD8-2B93478D34F8}"/>
              </c:ext>
            </c:extLst>
          </c:dPt>
          <c:dPt>
            <c:idx val="3"/>
            <c:bubble3D val="0"/>
            <c:spPr>
              <a:solidFill>
                <a:schemeClr val="bg1">
                  <a:lumMod val="95000"/>
                </a:schemeClr>
              </a:solidFill>
              <a:ln w="19050">
                <a:noFill/>
              </a:ln>
              <a:effectLst/>
            </c:spPr>
            <c:extLst>
              <c:ext xmlns:c16="http://schemas.microsoft.com/office/drawing/2014/chart" uri="{C3380CC4-5D6E-409C-BE32-E72D297353CC}">
                <c16:uniqueId val="{00000007-AA9F-4A15-ABD8-2B93478D34F8}"/>
              </c:ext>
            </c:extLst>
          </c:dPt>
          <c:cat>
            <c:numRef>
              <c:f>Sheet1!$A$2:$A$5</c:f>
              <c:numCache>
                <c:formatCode>General</c:formatCode>
                <c:ptCount val="4"/>
              </c:numCache>
            </c:numRef>
          </c:cat>
          <c:val>
            <c:numRef>
              <c:f>Sheet1!$B$2:$B$5</c:f>
              <c:numCache>
                <c:formatCode>General</c:formatCode>
                <c:ptCount val="4"/>
                <c:pt idx="0">
                  <c:v>4</c:v>
                </c:pt>
                <c:pt idx="1">
                  <c:v>96</c:v>
                </c:pt>
              </c:numCache>
            </c:numRef>
          </c:val>
          <c:extLst>
            <c:ext xmlns:c16="http://schemas.microsoft.com/office/drawing/2014/chart" uri="{C3380CC4-5D6E-409C-BE32-E72D297353CC}">
              <c16:uniqueId val="{00000008-AA9F-4A15-ABD8-2B93478D34F8}"/>
            </c:ext>
          </c:extLst>
        </c:ser>
        <c:dLbls>
          <c:showLegendKey val="0"/>
          <c:showVal val="0"/>
          <c:showCatName val="0"/>
          <c:showSerName val="0"/>
          <c:showPercent val="0"/>
          <c:showBubbleSize val="0"/>
          <c:showLeaderLines val="1"/>
        </c:dLbls>
        <c:firstSliceAng val="0"/>
        <c:holeSize val="81"/>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ACA3-4BDB-BE19-AA469863AC96}"/>
              </c:ext>
            </c:extLst>
          </c:dPt>
          <c:dPt>
            <c:idx val="1"/>
            <c:bubble3D val="0"/>
            <c:spPr>
              <a:solidFill>
                <a:srgbClr val="F2F2F2"/>
              </a:solidFill>
              <a:ln w="19050">
                <a:noFill/>
              </a:ln>
              <a:effectLst/>
            </c:spPr>
            <c:extLst>
              <c:ext xmlns:c16="http://schemas.microsoft.com/office/drawing/2014/chart" uri="{C3380CC4-5D6E-409C-BE32-E72D297353CC}">
                <c16:uniqueId val="{00000003-ACA3-4BDB-BE19-AA469863AC96}"/>
              </c:ext>
            </c:extLst>
          </c:dPt>
          <c:dPt>
            <c:idx val="2"/>
            <c:bubble3D val="0"/>
            <c:spPr>
              <a:solidFill>
                <a:schemeClr val="accent5"/>
              </a:solidFill>
              <a:ln w="19050">
                <a:noFill/>
              </a:ln>
              <a:effectLst/>
            </c:spPr>
            <c:extLst>
              <c:ext xmlns:c16="http://schemas.microsoft.com/office/drawing/2014/chart" uri="{C3380CC4-5D6E-409C-BE32-E72D297353CC}">
                <c16:uniqueId val="{00000005-ACA3-4BDB-BE19-AA469863AC96}"/>
              </c:ext>
            </c:extLst>
          </c:dPt>
          <c:dPt>
            <c:idx val="3"/>
            <c:bubble3D val="0"/>
            <c:spPr>
              <a:solidFill>
                <a:schemeClr val="accent5"/>
              </a:solidFill>
              <a:ln w="19050">
                <a:noFill/>
              </a:ln>
              <a:effectLst/>
            </c:spPr>
            <c:extLst>
              <c:ext xmlns:c16="http://schemas.microsoft.com/office/drawing/2014/chart" uri="{C3380CC4-5D6E-409C-BE32-E72D297353CC}">
                <c16:uniqueId val="{00000007-ACA3-4BDB-BE19-AA469863AC96}"/>
              </c:ext>
            </c:extLst>
          </c:dPt>
          <c:cat>
            <c:numRef>
              <c:f>Sheet1!$A$2:$A$5</c:f>
              <c:numCache>
                <c:formatCode>General</c:formatCode>
                <c:ptCount val="4"/>
              </c:numCache>
            </c:numRef>
          </c:cat>
          <c:val>
            <c:numRef>
              <c:f>Sheet1!$B$2:$B$5</c:f>
              <c:numCache>
                <c:formatCode>General</c:formatCode>
                <c:ptCount val="4"/>
                <c:pt idx="0">
                  <c:v>23</c:v>
                </c:pt>
                <c:pt idx="1">
                  <c:v>77</c:v>
                </c:pt>
              </c:numCache>
            </c:numRef>
          </c:val>
          <c:extLst>
            <c:ext xmlns:c16="http://schemas.microsoft.com/office/drawing/2014/chart" uri="{C3380CC4-5D6E-409C-BE32-E72D297353CC}">
              <c16:uniqueId val="{00000008-ACA3-4BDB-BE19-AA469863AC96}"/>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7860-4888-9CA3-057C369E309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7860-4888-9CA3-057C369E309F}"/>
              </c:ext>
            </c:extLst>
          </c:dPt>
          <c:dPt>
            <c:idx val="2"/>
            <c:bubble3D val="0"/>
            <c:spPr>
              <a:solidFill>
                <a:schemeClr val="accent3"/>
              </a:solidFill>
              <a:ln w="19050">
                <a:noFill/>
              </a:ln>
              <a:effectLst/>
            </c:spPr>
            <c:extLst>
              <c:ext xmlns:c16="http://schemas.microsoft.com/office/drawing/2014/chart" uri="{C3380CC4-5D6E-409C-BE32-E72D297353CC}">
                <c16:uniqueId val="{00000005-7860-4888-9CA3-057C369E309F}"/>
              </c:ext>
            </c:extLst>
          </c:dPt>
          <c:dPt>
            <c:idx val="3"/>
            <c:bubble3D val="0"/>
            <c:spPr>
              <a:solidFill>
                <a:schemeClr val="accent4"/>
              </a:solidFill>
              <a:ln w="19050">
                <a:noFill/>
              </a:ln>
              <a:effectLst/>
            </c:spPr>
            <c:extLst>
              <c:ext xmlns:c16="http://schemas.microsoft.com/office/drawing/2014/chart" uri="{C3380CC4-5D6E-409C-BE32-E72D297353CC}">
                <c16:uniqueId val="{00000007-7860-4888-9CA3-057C369E309F}"/>
              </c:ext>
            </c:extLst>
          </c:dPt>
          <c:cat>
            <c:numRef>
              <c:f>Sheet1!$A$2:$A$5</c:f>
              <c:numCache>
                <c:formatCode>General</c:formatCode>
                <c:ptCount val="4"/>
              </c:numCache>
            </c:numRef>
          </c:cat>
          <c:val>
            <c:numRef>
              <c:f>Sheet1!$B$2:$B$5</c:f>
              <c:numCache>
                <c:formatCode>General</c:formatCode>
                <c:ptCount val="4"/>
                <c:pt idx="0">
                  <c:v>3</c:v>
                </c:pt>
                <c:pt idx="1">
                  <c:v>97</c:v>
                </c:pt>
              </c:numCache>
            </c:numRef>
          </c:val>
          <c:extLst>
            <c:ext xmlns:c16="http://schemas.microsoft.com/office/drawing/2014/chart" uri="{C3380CC4-5D6E-409C-BE32-E72D297353CC}">
              <c16:uniqueId val="{00000008-7860-4888-9CA3-057C369E309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F2F2F2"/>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1972-49BE-9E19-CCCE3F629CB9}"/>
              </c:ext>
            </c:extLst>
          </c:dPt>
          <c:dPt>
            <c:idx val="1"/>
            <c:bubble3D val="0"/>
            <c:spPr>
              <a:solidFill>
                <a:srgbClr val="F2F2F2"/>
              </a:solidFill>
              <a:ln w="19050">
                <a:noFill/>
              </a:ln>
              <a:effectLst/>
            </c:spPr>
            <c:extLst>
              <c:ext xmlns:c16="http://schemas.microsoft.com/office/drawing/2014/chart" uri="{C3380CC4-5D6E-409C-BE32-E72D297353CC}">
                <c16:uniqueId val="{00000003-1972-49BE-9E19-CCCE3F629CB9}"/>
              </c:ext>
            </c:extLst>
          </c:dPt>
          <c:dPt>
            <c:idx val="2"/>
            <c:bubble3D val="0"/>
            <c:spPr>
              <a:solidFill>
                <a:srgbClr val="F2F2F2"/>
              </a:solidFill>
              <a:ln w="19050">
                <a:noFill/>
              </a:ln>
              <a:effectLst/>
            </c:spPr>
            <c:extLst>
              <c:ext xmlns:c16="http://schemas.microsoft.com/office/drawing/2014/chart" uri="{C3380CC4-5D6E-409C-BE32-E72D297353CC}">
                <c16:uniqueId val="{00000005-1972-49BE-9E19-CCCE3F629CB9}"/>
              </c:ext>
            </c:extLst>
          </c:dPt>
          <c:dPt>
            <c:idx val="3"/>
            <c:bubble3D val="0"/>
            <c:spPr>
              <a:solidFill>
                <a:srgbClr val="F2F2F2"/>
              </a:solidFill>
              <a:ln w="19050">
                <a:noFill/>
              </a:ln>
              <a:effectLst/>
            </c:spPr>
            <c:extLst>
              <c:ext xmlns:c16="http://schemas.microsoft.com/office/drawing/2014/chart" uri="{C3380CC4-5D6E-409C-BE32-E72D297353CC}">
                <c16:uniqueId val="{00000007-1972-49BE-9E19-CCCE3F629CB9}"/>
              </c:ext>
            </c:extLst>
          </c:dPt>
          <c:cat>
            <c:numRef>
              <c:f>Sheet1!$A$2:$A$5</c:f>
              <c:numCache>
                <c:formatCode>General</c:formatCode>
                <c:ptCount val="4"/>
              </c:numCache>
            </c:numRef>
          </c:cat>
          <c:val>
            <c:numRef>
              <c:f>Sheet1!$B$2:$B$5</c:f>
              <c:numCache>
                <c:formatCode>General</c:formatCode>
                <c:ptCount val="4"/>
                <c:pt idx="0">
                  <c:v>7</c:v>
                </c:pt>
                <c:pt idx="1">
                  <c:v>93</c:v>
                </c:pt>
              </c:numCache>
            </c:numRef>
          </c:val>
          <c:extLst>
            <c:ext xmlns:c16="http://schemas.microsoft.com/office/drawing/2014/chart" uri="{C3380CC4-5D6E-409C-BE32-E72D297353CC}">
              <c16:uniqueId val="{00000008-1972-49BE-9E19-CCCE3F629CB9}"/>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F2F2F2"/>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0E54-4C00-A382-00A043ACCAFA}"/>
              </c:ext>
            </c:extLst>
          </c:dPt>
          <c:dPt>
            <c:idx val="1"/>
            <c:bubble3D val="0"/>
            <c:spPr>
              <a:solidFill>
                <a:srgbClr val="F2F2F2"/>
              </a:solidFill>
              <a:ln w="19050">
                <a:noFill/>
              </a:ln>
              <a:effectLst/>
            </c:spPr>
            <c:extLst>
              <c:ext xmlns:c16="http://schemas.microsoft.com/office/drawing/2014/chart" uri="{C3380CC4-5D6E-409C-BE32-E72D297353CC}">
                <c16:uniqueId val="{00000003-0E54-4C00-A382-00A043ACCAFA}"/>
              </c:ext>
            </c:extLst>
          </c:dPt>
          <c:dPt>
            <c:idx val="2"/>
            <c:bubble3D val="0"/>
            <c:spPr>
              <a:solidFill>
                <a:srgbClr val="F2F2F2"/>
              </a:solidFill>
              <a:ln w="19050">
                <a:noFill/>
              </a:ln>
              <a:effectLst/>
            </c:spPr>
            <c:extLst>
              <c:ext xmlns:c16="http://schemas.microsoft.com/office/drawing/2014/chart" uri="{C3380CC4-5D6E-409C-BE32-E72D297353CC}">
                <c16:uniqueId val="{00000005-0E54-4C00-A382-00A043ACCAFA}"/>
              </c:ext>
            </c:extLst>
          </c:dPt>
          <c:dPt>
            <c:idx val="3"/>
            <c:bubble3D val="0"/>
            <c:spPr>
              <a:solidFill>
                <a:srgbClr val="F2F2F2"/>
              </a:solidFill>
              <a:ln w="19050">
                <a:noFill/>
              </a:ln>
              <a:effectLst/>
            </c:spPr>
            <c:extLst>
              <c:ext xmlns:c16="http://schemas.microsoft.com/office/drawing/2014/chart" uri="{C3380CC4-5D6E-409C-BE32-E72D297353CC}">
                <c16:uniqueId val="{00000007-0E54-4C00-A382-00A043ACCAFA}"/>
              </c:ext>
            </c:extLst>
          </c:dPt>
          <c:cat>
            <c:numRef>
              <c:f>Sheet1!$A$2:$A$5</c:f>
              <c:numCache>
                <c:formatCode>General</c:formatCode>
                <c:ptCount val="4"/>
              </c:numCache>
            </c:numRef>
          </c:cat>
          <c:val>
            <c:numRef>
              <c:f>Sheet1!$B$2:$B$5</c:f>
              <c:numCache>
                <c:formatCode>General</c:formatCode>
                <c:ptCount val="4"/>
                <c:pt idx="0">
                  <c:v>12</c:v>
                </c:pt>
                <c:pt idx="1">
                  <c:v>88</c:v>
                </c:pt>
              </c:numCache>
            </c:numRef>
          </c:val>
          <c:extLst>
            <c:ext xmlns:c16="http://schemas.microsoft.com/office/drawing/2014/chart" uri="{C3380CC4-5D6E-409C-BE32-E72D297353CC}">
              <c16:uniqueId val="{00000008-0E54-4C00-A382-00A043ACCAFA}"/>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993D-4756-B3A7-58C032D5F843}"/>
              </c:ext>
            </c:extLst>
          </c:dPt>
          <c:dPt>
            <c:idx val="1"/>
            <c:bubble3D val="0"/>
            <c:spPr>
              <a:solidFill>
                <a:srgbClr val="F2F2F2"/>
              </a:solidFill>
              <a:ln w="19050">
                <a:noFill/>
              </a:ln>
              <a:effectLst/>
            </c:spPr>
            <c:extLst>
              <c:ext xmlns:c16="http://schemas.microsoft.com/office/drawing/2014/chart" uri="{C3380CC4-5D6E-409C-BE32-E72D297353CC}">
                <c16:uniqueId val="{00000003-993D-4756-B3A7-58C032D5F843}"/>
              </c:ext>
            </c:extLst>
          </c:dPt>
          <c:dPt>
            <c:idx val="2"/>
            <c:bubble3D val="0"/>
            <c:spPr>
              <a:solidFill>
                <a:schemeClr val="accent5"/>
              </a:solidFill>
              <a:ln w="19050">
                <a:noFill/>
              </a:ln>
              <a:effectLst/>
            </c:spPr>
            <c:extLst>
              <c:ext xmlns:c16="http://schemas.microsoft.com/office/drawing/2014/chart" uri="{C3380CC4-5D6E-409C-BE32-E72D297353CC}">
                <c16:uniqueId val="{00000005-993D-4756-B3A7-58C032D5F843}"/>
              </c:ext>
            </c:extLst>
          </c:dPt>
          <c:dPt>
            <c:idx val="3"/>
            <c:bubble3D val="0"/>
            <c:spPr>
              <a:solidFill>
                <a:schemeClr val="accent5"/>
              </a:solidFill>
              <a:ln w="19050">
                <a:noFill/>
              </a:ln>
              <a:effectLst/>
            </c:spPr>
            <c:extLst>
              <c:ext xmlns:c16="http://schemas.microsoft.com/office/drawing/2014/chart" uri="{C3380CC4-5D6E-409C-BE32-E72D297353CC}">
                <c16:uniqueId val="{00000007-993D-4756-B3A7-58C032D5F843}"/>
              </c:ext>
            </c:extLst>
          </c:dPt>
          <c:cat>
            <c:numRef>
              <c:f>Sheet1!$A$2:$A$5</c:f>
              <c:numCache>
                <c:formatCode>General</c:formatCode>
                <c:ptCount val="4"/>
              </c:numCache>
            </c:numRef>
          </c:cat>
          <c:val>
            <c:numRef>
              <c:f>Sheet1!$B$2:$B$5</c:f>
              <c:numCache>
                <c:formatCode>General</c:formatCode>
                <c:ptCount val="4"/>
                <c:pt idx="0">
                  <c:v>19</c:v>
                </c:pt>
                <c:pt idx="1">
                  <c:v>81</c:v>
                </c:pt>
              </c:numCache>
            </c:numRef>
          </c:val>
          <c:extLst>
            <c:ext xmlns:c16="http://schemas.microsoft.com/office/drawing/2014/chart" uri="{C3380CC4-5D6E-409C-BE32-E72D297353CC}">
              <c16:uniqueId val="{00000008-993D-4756-B3A7-58C032D5F843}"/>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09BE-4501-9CED-C66B8E89AB1C}"/>
              </c:ext>
            </c:extLst>
          </c:dPt>
          <c:dPt>
            <c:idx val="1"/>
            <c:bubble3D val="0"/>
            <c:spPr>
              <a:solidFill>
                <a:srgbClr val="FFFFFF">
                  <a:lumMod val="85000"/>
                </a:srgbClr>
              </a:solidFill>
              <a:ln w="19050">
                <a:noFill/>
              </a:ln>
              <a:effectLst/>
            </c:spPr>
            <c:extLst>
              <c:ext xmlns:c16="http://schemas.microsoft.com/office/drawing/2014/chart" uri="{C3380CC4-5D6E-409C-BE32-E72D297353CC}">
                <c16:uniqueId val="{00000003-09BE-4501-9CED-C66B8E89AB1C}"/>
              </c:ext>
            </c:extLst>
          </c:dPt>
          <c:dPt>
            <c:idx val="2"/>
            <c:bubble3D val="0"/>
            <c:spPr>
              <a:solidFill>
                <a:schemeClr val="accent3"/>
              </a:solidFill>
              <a:ln w="19050">
                <a:noFill/>
              </a:ln>
              <a:effectLst/>
            </c:spPr>
            <c:extLst>
              <c:ext xmlns:c16="http://schemas.microsoft.com/office/drawing/2014/chart" uri="{C3380CC4-5D6E-409C-BE32-E72D297353CC}">
                <c16:uniqueId val="{00000005-09BE-4501-9CED-C66B8E89AB1C}"/>
              </c:ext>
            </c:extLst>
          </c:dPt>
          <c:dPt>
            <c:idx val="3"/>
            <c:bubble3D val="0"/>
            <c:spPr>
              <a:solidFill>
                <a:schemeClr val="accent4"/>
              </a:solidFill>
              <a:ln w="19050">
                <a:noFill/>
              </a:ln>
              <a:effectLst/>
            </c:spPr>
            <c:extLst>
              <c:ext xmlns:c16="http://schemas.microsoft.com/office/drawing/2014/chart" uri="{C3380CC4-5D6E-409C-BE32-E72D297353CC}">
                <c16:uniqueId val="{00000007-09BE-4501-9CED-C66B8E89AB1C}"/>
              </c:ext>
            </c:extLst>
          </c:dPt>
          <c:cat>
            <c:numRef>
              <c:f>Sheet1!$A$2:$A$5</c:f>
              <c:numCache>
                <c:formatCode>General</c:formatCode>
                <c:ptCount val="4"/>
              </c:numCache>
            </c:numRef>
          </c:cat>
          <c:val>
            <c:numRef>
              <c:f>Sheet1!$B$2:$B$5</c:f>
              <c:numCache>
                <c:formatCode>General</c:formatCode>
                <c:ptCount val="4"/>
                <c:pt idx="0">
                  <c:v>93</c:v>
                </c:pt>
                <c:pt idx="1">
                  <c:v>7</c:v>
                </c:pt>
              </c:numCache>
            </c:numRef>
          </c:val>
          <c:extLst>
            <c:ext xmlns:c16="http://schemas.microsoft.com/office/drawing/2014/chart" uri="{C3380CC4-5D6E-409C-BE32-E72D297353CC}">
              <c16:uniqueId val="{00000008-09BE-4501-9CED-C66B8E89AB1C}"/>
            </c:ext>
          </c:extLst>
        </c:ser>
        <c:dLbls>
          <c:showLegendKey val="0"/>
          <c:showVal val="0"/>
          <c:showCatName val="0"/>
          <c:showSerName val="0"/>
          <c:showPercent val="0"/>
          <c:showBubbleSize val="0"/>
          <c:showLeaderLines val="1"/>
        </c:dLbls>
        <c:firstSliceAng val="25"/>
        <c:holeSize val="8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CR</c:v>
                </c:pt>
              </c:strCache>
            </c:strRef>
          </c:tx>
          <c:spPr>
            <a:solidFill>
              <a:srgbClr val="16800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Sheet1!$B$2:$B$4</c:f>
              <c:numCache>
                <c:formatCode>General</c:formatCode>
                <c:ptCount val="3"/>
                <c:pt idx="0">
                  <c:v>86.7</c:v>
                </c:pt>
                <c:pt idx="1">
                  <c:v>86.7</c:v>
                </c:pt>
                <c:pt idx="2">
                  <c:v>86.7</c:v>
                </c:pt>
              </c:numCache>
            </c:numRef>
          </c:val>
          <c:extLst>
            <c:ext xmlns:c16="http://schemas.microsoft.com/office/drawing/2014/chart" uri="{C3380CC4-5D6E-409C-BE32-E72D297353CC}">
              <c16:uniqueId val="{00000000-255B-486E-A8CE-DA8EC7D67E34}"/>
            </c:ext>
          </c:extLst>
        </c:ser>
        <c:ser>
          <c:idx val="1"/>
          <c:order val="1"/>
          <c:tx>
            <c:strRef>
              <c:f>Sheet1!$C$1</c:f>
              <c:strCache>
                <c:ptCount val="1"/>
                <c:pt idx="0">
                  <c:v>PR</c:v>
                </c:pt>
              </c:strCache>
            </c:strRef>
          </c:tx>
          <c:spPr>
            <a:solidFill>
              <a:srgbClr val="6130B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Sheet1!$C$2:$C$4</c:f>
              <c:numCache>
                <c:formatCode>General</c:formatCode>
                <c:ptCount val="3"/>
                <c:pt idx="0">
                  <c:v>6.7</c:v>
                </c:pt>
                <c:pt idx="1">
                  <c:v>6.7</c:v>
                </c:pt>
                <c:pt idx="2">
                  <c:v>6.7</c:v>
                </c:pt>
              </c:numCache>
            </c:numRef>
          </c:val>
          <c:extLst>
            <c:ext xmlns:c16="http://schemas.microsoft.com/office/drawing/2014/chart" uri="{C3380CC4-5D6E-409C-BE32-E72D297353CC}">
              <c16:uniqueId val="{00000001-255B-486E-A8CE-DA8EC7D67E34}"/>
            </c:ext>
          </c:extLst>
        </c:ser>
        <c:dLbls>
          <c:showLegendKey val="0"/>
          <c:showVal val="0"/>
          <c:showCatName val="0"/>
          <c:showSerName val="0"/>
          <c:showPercent val="0"/>
          <c:showBubbleSize val="0"/>
        </c:dLbls>
        <c:gapWidth val="92"/>
        <c:overlap val="100"/>
        <c:axId val="412356511"/>
        <c:axId val="412695967"/>
      </c:barChart>
      <c:catAx>
        <c:axId val="412356511"/>
        <c:scaling>
          <c:orientation val="minMax"/>
        </c:scaling>
        <c:delete val="1"/>
        <c:axPos val="b"/>
        <c:numFmt formatCode="General" sourceLinked="1"/>
        <c:majorTickMark val="none"/>
        <c:minorTickMark val="none"/>
        <c:tickLblPos val="nextTo"/>
        <c:crossAx val="412695967"/>
        <c:crosses val="autoZero"/>
        <c:auto val="1"/>
        <c:lblAlgn val="ctr"/>
        <c:lblOffset val="100"/>
        <c:noMultiLvlLbl val="0"/>
      </c:catAx>
      <c:valAx>
        <c:axId val="412695967"/>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r>
                  <a:rPr lang="en-US" sz="1600" dirty="0">
                    <a:solidFill>
                      <a:schemeClr val="tx1"/>
                    </a:solidFill>
                    <a:latin typeface="+mn-lt"/>
                  </a:rPr>
                  <a:t>Response,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endParaRPr lang="it-IT"/>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412356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b="0" i="0">
          <a:latin typeface="Calibri" panose="020F0502020204030204" pitchFamily="34" charset="0"/>
          <a:cs typeface="Calibri" panose="020F0502020204030204" pitchFamily="34" charset="0"/>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0.03638</cdr:x>
      <cdr:y>0.87773</cdr:y>
    </cdr:from>
    <cdr:to>
      <cdr:x>1</cdr:x>
      <cdr:y>0.87773</cdr:y>
    </cdr:to>
    <cdr:cxnSp macro="">
      <cdr:nvCxnSpPr>
        <cdr:cNvPr id="3" name="Straight Connector 2">
          <a:extLst xmlns:a="http://schemas.openxmlformats.org/drawingml/2006/main">
            <a:ext uri="{FF2B5EF4-FFF2-40B4-BE49-F238E27FC236}">
              <a16:creationId xmlns:a16="http://schemas.microsoft.com/office/drawing/2014/main" id="{56FBC355-F151-A673-ED87-04925FF369B2}"/>
            </a:ext>
          </a:extLst>
        </cdr:cNvPr>
        <cdr:cNvCxnSpPr/>
      </cdr:nvCxnSpPr>
      <cdr:spPr bwMode="gray">
        <a:xfrm xmlns:a="http://schemas.openxmlformats.org/drawingml/2006/main">
          <a:off x="320168" y="2539861"/>
          <a:ext cx="8480490" cy="0"/>
        </a:xfrm>
        <a:prstGeom xmlns:a="http://schemas.openxmlformats.org/drawingml/2006/main" prst="line">
          <a:avLst/>
        </a:prstGeom>
        <a:noFill xmlns:a="http://schemas.openxmlformats.org/drawingml/2006/main"/>
        <a:ln xmlns:a="http://schemas.openxmlformats.org/drawingml/2006/main" w="19050" cap="rnd">
          <a:solidFill>
            <a:schemeClr val="tx1"/>
          </a:solidFill>
          <a:prstDash val="solid"/>
          <a:round/>
          <a:headEnd/>
          <a:tailEnd/>
        </a:ln>
        <a:effectLst xmlns:a="http://schemas.openxmlformats.org/drawingml/2006/main"/>
      </cdr:spPr>
    </cdr:cxnSp>
  </cdr:relSizeAnchor>
  <cdr:relSizeAnchor xmlns:cdr="http://schemas.openxmlformats.org/drawingml/2006/chartDrawing">
    <cdr:from>
      <cdr:x>0.03633</cdr:x>
      <cdr:y>0</cdr:y>
    </cdr:from>
    <cdr:to>
      <cdr:x>0.03633</cdr:x>
      <cdr:y>0.87773</cdr:y>
    </cdr:to>
    <cdr:cxnSp macro="">
      <cdr:nvCxnSpPr>
        <cdr:cNvPr id="4" name="Straight Connector 3">
          <a:extLst xmlns:a="http://schemas.openxmlformats.org/drawingml/2006/main">
            <a:ext uri="{FF2B5EF4-FFF2-40B4-BE49-F238E27FC236}">
              <a16:creationId xmlns:a16="http://schemas.microsoft.com/office/drawing/2014/main" id="{39A049FE-797F-2359-24D4-8487FC218E9E}"/>
            </a:ext>
          </a:extLst>
        </cdr:cNvPr>
        <cdr:cNvCxnSpPr/>
      </cdr:nvCxnSpPr>
      <cdr:spPr bwMode="gray">
        <a:xfrm xmlns:a="http://schemas.openxmlformats.org/drawingml/2006/main">
          <a:off x="319728" y="0"/>
          <a:ext cx="0" cy="2539861"/>
        </a:xfrm>
        <a:prstGeom xmlns:a="http://schemas.openxmlformats.org/drawingml/2006/main" prst="line">
          <a:avLst/>
        </a:prstGeom>
        <a:noFill xmlns:a="http://schemas.openxmlformats.org/drawingml/2006/main"/>
        <a:ln xmlns:a="http://schemas.openxmlformats.org/drawingml/2006/main" w="19050" cap="rnd">
          <a:solidFill>
            <a:schemeClr val="tx1"/>
          </a:solidFill>
          <a:prstDash val="solid"/>
          <a:round/>
          <a:headEnd/>
          <a:tailEn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12/4/25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9E78-79DF-8FA1-13D2-BC770A9D855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B1DF81-F773-22C3-45F2-5FBFC779D40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0479566-EAF1-6FA9-D463-E53CA2F4E2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48F80AA-D4BE-9E39-D3A1-9ADCC495884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4595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A725-D899-EA40-D4BF-71D4AD830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3037-44D3-2335-8615-836C24894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3B3AD-0AE2-0C58-96EA-6334AC684A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533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22A2-1841-AA1C-A8FD-949822DFF93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84408D9-5929-7827-38C5-0FBD10F6724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1F96BC9-9B5E-EF57-639E-9839F77E637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CE2DA5B-7B2E-1369-2BE0-8E4F26D4477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75633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a:extLst>
            <a:ext uri="{FF2B5EF4-FFF2-40B4-BE49-F238E27FC236}">
              <a16:creationId xmlns:a16="http://schemas.microsoft.com/office/drawing/2014/main" id="{24CCB525-BD21-F563-755C-D8F940DC3182}"/>
            </a:ext>
          </a:extLst>
        </p:cNvPr>
        <p:cNvGrpSpPr/>
        <p:nvPr/>
      </p:nvGrpSpPr>
      <p:grpSpPr>
        <a:xfrm>
          <a:off x="0" y="0"/>
          <a:ext cx="0" cy="0"/>
          <a:chOff x="0" y="0"/>
          <a:chExt cx="0" cy="0"/>
        </a:xfrm>
      </p:grpSpPr>
      <p:sp>
        <p:nvSpPr>
          <p:cNvPr id="1029" name="Google Shape;1029;p:notes">
            <a:extLst>
              <a:ext uri="{FF2B5EF4-FFF2-40B4-BE49-F238E27FC236}">
                <a16:creationId xmlns:a16="http://schemas.microsoft.com/office/drawing/2014/main" id="{86E04C5C-BAA9-4E90-A964-9E61FB93DDA0}"/>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30" name="Google Shape;1030;p:notes">
            <a:extLst>
              <a:ext uri="{FF2B5EF4-FFF2-40B4-BE49-F238E27FC236}">
                <a16:creationId xmlns:a16="http://schemas.microsoft.com/office/drawing/2014/main" id="{20D8F48A-B386-66E1-7641-C9528C32932A}"/>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0397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Presenting faculty:  </a:t>
            </a:r>
            <a:r>
              <a:rPr lang="en-US" dirty="0"/>
              <a:t>This slide is animated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162674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127996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242490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1197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3B1B5E-696F-8A4A-9730-0DDA82FF5A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19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3F1B90-EE50-4330-BBB5-4C1941119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10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 10 months of therapy</a:t>
            </a:r>
          </a:p>
        </p:txBody>
      </p:sp>
      <p:sp>
        <p:nvSpPr>
          <p:cNvPr id="4" name="Slide Number Placeholder 3"/>
          <p:cNvSpPr>
            <a:spLocks noGrp="1"/>
          </p:cNvSpPr>
          <p:nvPr>
            <p:ph type="sldNum" sz="quarter" idx="5"/>
          </p:nvPr>
        </p:nvSpPr>
        <p:spPr/>
        <p:txBody>
          <a:bodyPr/>
          <a:lstStyle/>
          <a:p>
            <a:pPr marL="0" marR="0" lvl="0" indent="0" algn="r" defTabSz="634868" rtl="0" eaLnBrk="1" fontAlgn="auto" latinLnBrk="0" hangingPunct="1">
              <a:lnSpc>
                <a:spcPct val="100000"/>
              </a:lnSpc>
              <a:spcBef>
                <a:spcPts val="0"/>
              </a:spcBef>
              <a:spcAft>
                <a:spcPts val="0"/>
              </a:spcAft>
              <a:buClrTx/>
              <a:buSzTx/>
              <a:buFontTx/>
              <a:buNone/>
              <a:tabLst/>
              <a:defRPr/>
            </a:pPr>
            <a:fld id="{0D900734-6F5D-4AB1-AE3B-A7FA2EA9C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34868"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14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5BAF7-B0E5-42B5-9CFF-44E2960D2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27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09D2E-8641-457E-80EB-3C5CED69D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2E4E7-AB3E-4DFC-BDBB-728161348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F878F-340A-151A-5B02-D087B28CBC93}"/>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07D6700-3F5C-0864-7E03-6F8867D08857}"/>
              </a:ext>
            </a:extLst>
          </p:cNvPr>
          <p:cNvSpPr>
            <a:spLocks noGrp="1"/>
          </p:cNvSpPr>
          <p:nvPr>
            <p:ph type="sldNum" sz="quarter" idx="10"/>
          </p:nvPr>
        </p:nvSpPr>
        <p:spPr/>
        <p:txBody>
          <a:bodyPr/>
          <a:lstStyle/>
          <a:p>
            <a:pPr marL="0" marR="0" lvl="0" indent="0" algn="r" defTabSz="914111" rtl="0" eaLnBrk="1" fontAlgn="auto" latinLnBrk="0" hangingPunct="1">
              <a:lnSpc>
                <a:spcPct val="100000"/>
              </a:lnSpc>
              <a:spcBef>
                <a:spcPts val="0"/>
              </a:spcBef>
              <a:spcAft>
                <a:spcPts val="0"/>
              </a:spcAft>
              <a:buClrTx/>
              <a:buSzTx/>
              <a:buFontTx/>
              <a:buNone/>
              <a:tabLst/>
              <a:defRPr/>
            </a:pPr>
            <a:fld id="{162BE906-0F34-4CD7-AAD2-AAEA9B264E1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11"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442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5485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45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1809-A514-1496-5BEF-EEE733BB8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0FB97-58BF-D405-0F20-D925492B7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68BA7-9BAB-6FE7-592E-A53EA865DA06}"/>
              </a:ext>
            </a:extLst>
          </p:cNvPr>
          <p:cNvSpPr>
            <a:spLocks noGrp="1"/>
          </p:cNvSpPr>
          <p:nvPr>
            <p:ph type="body" idx="1"/>
          </p:nvPr>
        </p:nvSpPr>
        <p:spPr/>
        <p:txBody>
          <a:bodyPr/>
          <a:lstStyle/>
          <a:p>
            <a:pPr marL="0" indent="0">
              <a:buFont typeface="Arial" panose="020B0604020202020204" pitchFamily="34" charset="0"/>
              <a:buNone/>
            </a:pPr>
            <a:r>
              <a:rPr lang="en-US" sz="1200" dirty="0"/>
              <a:t>40% CR rate with </a:t>
            </a:r>
            <a:r>
              <a:rPr lang="en-US" sz="1200" dirty="0" err="1"/>
              <a:t>BV+Len+R</a:t>
            </a:r>
            <a:r>
              <a:rPr lang="en-US" sz="1200" dirty="0"/>
              <a:t> and ORR improvement regardless of CD30 expression</a:t>
            </a:r>
            <a:endParaRPr lang="en-US" dirty="0"/>
          </a:p>
        </p:txBody>
      </p:sp>
      <p:sp>
        <p:nvSpPr>
          <p:cNvPr id="4" name="Slide Number Placeholder 3">
            <a:extLst>
              <a:ext uri="{FF2B5EF4-FFF2-40B4-BE49-F238E27FC236}">
                <a16:creationId xmlns:a16="http://schemas.microsoft.com/office/drawing/2014/main" id="{7A811398-04E9-631B-A1B3-E3DDFD80B1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785BB-4462-47D3-A0F5-EFB2A6DAE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00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00" dirty="0">
              <a:solidFill>
                <a:srgbClr val="000000"/>
              </a:solidFill>
              <a:effectLs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785BB-4462-47D3-A0F5-EFB2A6DAE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8652428" indent="-3818654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4717" indent="-23294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0604" indent="-23294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6491" indent="-23294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40461A-BBA9-4293-96B1-C87E730FEDE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38" name="Rectangle 2"/>
          <p:cNvSpPr>
            <a:spLocks noGrp="1" noRot="1" noChangeAspect="1" noChangeArrowheads="1" noTextEdit="1"/>
          </p:cNvSpPr>
          <p:nvPr>
            <p:ph type="sldImg"/>
          </p:nvPr>
        </p:nvSpPr>
        <p:spPr>
          <a:xfrm>
            <a:off x="406400" y="696913"/>
            <a:ext cx="6197600" cy="3486150"/>
          </a:xfrm>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40635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Binding to </a:t>
            </a:r>
            <a:r>
              <a:rPr lang="en-US" dirty="0" err="1"/>
              <a:t>FcRn</a:t>
            </a:r>
            <a:r>
              <a:rPr lang="en-US" dirty="0"/>
              <a:t> leads to recycling and prolongation of half-life</a:t>
            </a:r>
          </a:p>
          <a:p>
            <a:r>
              <a:rPr lang="en-US" dirty="0"/>
              <a:t>Silencing Fc gamma receptor mutations to slow clearance. </a:t>
            </a:r>
          </a:p>
          <a:p>
            <a:r>
              <a:rPr lang="en-US" dirty="0"/>
              <a:t>Eventually broken down in reticuloendothelial system.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78365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A851F-5DEF-F4A4-CC45-8BBECAEB3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00786-F7EC-9BA4-5A7E-31527CA0E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016F0-6D45-A92D-E32A-7BAF8F1392A0}"/>
              </a:ext>
            </a:extLst>
          </p:cNvPr>
          <p:cNvSpPr>
            <a:spLocks noGrp="1"/>
          </p:cNvSpPr>
          <p:nvPr>
            <p:ph type="body" idx="1"/>
          </p:nvPr>
        </p:nvSpPr>
        <p:spPr/>
        <p:txBody>
          <a:bodyPr/>
          <a:lstStyle/>
          <a:p>
            <a:pPr marL="0" indent="0">
              <a:buNone/>
            </a:pPr>
            <a:r>
              <a:rPr lang="en-US" dirty="0"/>
              <a:t>2:1 Glofit, 1:1 rest </a:t>
            </a:r>
          </a:p>
          <a:p>
            <a:pPr marL="0" indent="0">
              <a:buNone/>
            </a:pPr>
            <a:r>
              <a:rPr lang="en-US" dirty="0"/>
              <a:t>Glofit requires </a:t>
            </a:r>
            <a:r>
              <a:rPr lang="en-US" dirty="0" err="1"/>
              <a:t>obinu</a:t>
            </a:r>
            <a:r>
              <a:rPr lang="en-US" dirty="0"/>
              <a:t>, I more week to initiate treatment.</a:t>
            </a:r>
          </a:p>
          <a:p>
            <a:pPr marL="0" indent="0">
              <a:buFontTx/>
              <a:buNone/>
            </a:pPr>
            <a:r>
              <a:rPr lang="en-US" dirty="0"/>
              <a:t>CD20 Ab and CD20 binding epitope affect potency, MOA, and </a:t>
            </a:r>
            <a:r>
              <a:rPr lang="en-US" b="1" dirty="0"/>
              <a:t>potential for combination therapies</a:t>
            </a:r>
          </a:p>
          <a:p>
            <a:pPr marL="457200" lvl="1" indent="0">
              <a:buFontTx/>
              <a:buNone/>
            </a:pPr>
            <a:r>
              <a:rPr lang="en-US" sz="2200" dirty="0"/>
              <a:t>Mosun: Type 1 CD20 binding Ab</a:t>
            </a:r>
          </a:p>
          <a:p>
            <a:pPr marL="457200" lvl="1" indent="0">
              <a:buFontTx/>
              <a:buNone/>
            </a:pPr>
            <a:r>
              <a:rPr lang="en-US" sz="2200" dirty="0"/>
              <a:t>activates complement dependent cytotoxicity; can cause rapid CD20 internalization; binds to same epitope as rituximab </a:t>
            </a:r>
          </a:p>
          <a:p>
            <a:pPr marL="457200" lvl="1" indent="0">
              <a:buFontTx/>
              <a:buNone/>
            </a:pPr>
            <a:r>
              <a:rPr lang="en-US" sz="2200" dirty="0"/>
              <a:t>Glofit: Type 2 CD20 binding Ab</a:t>
            </a:r>
          </a:p>
          <a:p>
            <a:pPr marL="457200" lvl="1" indent="0">
              <a:buFontTx/>
              <a:buNone/>
            </a:pPr>
            <a:r>
              <a:rPr lang="en-US" sz="2200" dirty="0"/>
              <a:t>direct, non-apoptotic death (complement independent); less CD20 internalization; shares CD20 epitope with </a:t>
            </a:r>
            <a:r>
              <a:rPr lang="en-US" sz="2200" dirty="0" err="1"/>
              <a:t>obinu</a:t>
            </a:r>
            <a:r>
              <a:rPr lang="en-US" sz="2200" dirty="0"/>
              <a:t>, not rituximab  (RCHOP + Glofit logical)</a:t>
            </a:r>
            <a:endParaRPr lang="en-US" b="1" dirty="0"/>
          </a:p>
          <a:p>
            <a:pPr marL="0" indent="0">
              <a:buFontTx/>
              <a:buNone/>
            </a:pPr>
            <a:r>
              <a:rPr lang="en-US" b="1" dirty="0"/>
              <a:t>SC peak 2.8 d, IV peak 6 hours (</a:t>
            </a:r>
            <a:r>
              <a:rPr lang="en-US" b="1" dirty="0" err="1"/>
              <a:t>dex</a:t>
            </a:r>
            <a:r>
              <a:rPr lang="en-US" b="1" dirty="0"/>
              <a:t> dosing and duration). </a:t>
            </a:r>
          </a:p>
          <a:p>
            <a:pPr marL="0" indent="0">
              <a:buFontTx/>
              <a:buNone/>
            </a:pPr>
            <a:r>
              <a:rPr lang="en-US" b="1" dirty="0"/>
              <a:t>Fixed vs indefinite.</a:t>
            </a:r>
          </a:p>
          <a:p>
            <a:pPr marL="0" indent="0">
              <a:buFontTx/>
              <a:buNone/>
            </a:pPr>
            <a:endParaRPr lang="en-US" dirty="0"/>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359FA8EE-057C-EA79-1CD0-F9AE152878D7}"/>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53881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E080A-9C3D-0DAC-D9C7-7BE82E471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D3027-F207-2B49-26EC-F5A6B1091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FCA40-29C6-5681-A930-F096CF123B08}"/>
              </a:ext>
            </a:extLst>
          </p:cNvPr>
          <p:cNvSpPr>
            <a:spLocks noGrp="1"/>
          </p:cNvSpPr>
          <p:nvPr>
            <p:ph type="body" idx="1"/>
          </p:nvPr>
        </p:nvSpPr>
        <p:spPr/>
        <p:txBody>
          <a:bodyPr/>
          <a:lstStyle/>
          <a:p>
            <a:pPr marL="0" indent="0">
              <a:buNone/>
            </a:pPr>
            <a:r>
              <a:rPr lang="en-US" dirty="0"/>
              <a:t>Phase 2 registration studies</a:t>
            </a:r>
          </a:p>
        </p:txBody>
      </p:sp>
      <p:sp>
        <p:nvSpPr>
          <p:cNvPr id="4" name="Slide Number Placeholder 3">
            <a:extLst>
              <a:ext uri="{FF2B5EF4-FFF2-40B4-BE49-F238E27FC236}">
                <a16:creationId xmlns:a16="http://schemas.microsoft.com/office/drawing/2014/main" id="{44145D12-A2D6-0ED5-4E68-6FB9E2197674}"/>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46947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Epcor and Glofit approved by FDA for 3</a:t>
            </a:r>
            <a:r>
              <a:rPr lang="en-US" baseline="30000" dirty="0"/>
              <a:t>rd</a:t>
            </a:r>
            <a:r>
              <a:rPr lang="en-US" dirty="0"/>
              <a:t> line or later R/R DLBCL. Large Phase 2 registration studies showed identical CR rates of CR with about half on pts achieving CR still in remission at 2-3 years.  </a:t>
            </a:r>
          </a:p>
          <a:p>
            <a:r>
              <a:rPr lang="en-US" dirty="0"/>
              <a:t>Included </a:t>
            </a:r>
            <a:r>
              <a:rPr lang="en-US" dirty="0" err="1"/>
              <a:t>Odronextamab</a:t>
            </a:r>
            <a:r>
              <a:rPr lang="en-US" dirty="0"/>
              <a:t> which is also available in the EU for 3</a:t>
            </a:r>
            <a:r>
              <a:rPr lang="en-US" baseline="30000" dirty="0"/>
              <a:t>rd</a:t>
            </a:r>
            <a:r>
              <a:rPr lang="en-US" dirty="0"/>
              <a:t> line or later, trying to address some manufacturing issues for FDA approval. </a:t>
            </a:r>
          </a:p>
          <a:p>
            <a:r>
              <a:rPr lang="en-US" dirty="0"/>
              <a:t>Mosun not approved for DLBCL but showing this here since will show some interesting combination data in R/R DLBCL a few slides.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06839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PFS curves show us of all comers at most maybe 20% will have long-term remissions. </a:t>
            </a:r>
          </a:p>
          <a:p>
            <a:r>
              <a:rPr lang="en-US" dirty="0"/>
              <a:t>Of pts achieving CR, 64% of pts receiving EPCOR and 56% of pts receiving GLOFIT are still in remission at 2 years. </a:t>
            </a:r>
          </a:p>
          <a:p>
            <a:r>
              <a:rPr lang="en-US" dirty="0"/>
              <a:t>Plateau maybe slightly higher with EPCOR – important to remember EPCOR is indefinite treatment versus 12 cycles in 9 </a:t>
            </a:r>
            <a:r>
              <a:rPr lang="en-US" dirty="0" err="1"/>
              <a:t>mo</a:t>
            </a:r>
            <a:r>
              <a:rPr lang="en-US" dirty="0"/>
              <a:t> for Glofit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245728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CRS occurs in 50-60% of pts almost exclusively in C1, incidence of Gr 3 or higher CRS and ICANS in quite low. All pts receive </a:t>
            </a:r>
            <a:r>
              <a:rPr lang="en-US" dirty="0" err="1"/>
              <a:t>dex</a:t>
            </a:r>
            <a:r>
              <a:rPr lang="en-US" dirty="0"/>
              <a:t> pre-med throughout C1 during step-up up dosing and about 30% received at least one dose of </a:t>
            </a:r>
            <a:r>
              <a:rPr lang="en-US" dirty="0" err="1"/>
              <a:t>toci</a:t>
            </a:r>
            <a:r>
              <a:rPr lang="en-US" dirty="0"/>
              <a:t>. </a:t>
            </a:r>
          </a:p>
          <a:p>
            <a:r>
              <a:rPr lang="en-US" dirty="0"/>
              <a:t>The rate of Gr 3 or higher infections was extremely high…important to remember that the Phase 2 studies were all accruing during the height of the COVID pandemic.  That having been said – although rare to see fatal COVID infections anymore, in our practice most of us are seeing many pts with prolonged viral infections that while not fatal can have profound effect on QOL – 3 </a:t>
            </a:r>
            <a:r>
              <a:rPr lang="en-US" dirty="0" err="1"/>
              <a:t>mo</a:t>
            </a:r>
            <a:r>
              <a:rPr lang="en-US" dirty="0"/>
              <a:t> of a severe cough form rhino virus is more than annoying.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7678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249959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Non-lymphoma deaths ranged from 4-16% in registration trials. Caution about “not related”.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85241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E9756-4882-FFCB-1C3F-AA45DB68B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4891B-FE62-61F5-2AF5-DFDC82B6C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F7C78-68E1-30CB-CA6C-FF5D270B855D}"/>
              </a:ext>
            </a:extLst>
          </p:cNvPr>
          <p:cNvSpPr>
            <a:spLocks noGrp="1"/>
          </p:cNvSpPr>
          <p:nvPr>
            <p:ph type="body" idx="1"/>
          </p:nvPr>
        </p:nvSpPr>
        <p:spPr/>
        <p:txBody>
          <a:bodyPr/>
          <a:lstStyle/>
          <a:p>
            <a:pPr marL="0" indent="0">
              <a:buNone/>
            </a:pPr>
            <a:r>
              <a:rPr lang="en-US" dirty="0"/>
              <a:t>Given the overall low cure rates with single agent </a:t>
            </a:r>
            <a:r>
              <a:rPr lang="en-US" dirty="0" err="1"/>
              <a:t>BsAB</a:t>
            </a:r>
            <a:r>
              <a:rPr lang="en-US" dirty="0"/>
              <a:t> in R/R DLBCL, next step has been to combine </a:t>
            </a:r>
            <a:r>
              <a:rPr lang="en-US" dirty="0" err="1"/>
              <a:t>BsAb</a:t>
            </a:r>
            <a:r>
              <a:rPr lang="en-US" dirty="0"/>
              <a:t> with other agents and also move to earlier lines of treatment. </a:t>
            </a:r>
          </a:p>
        </p:txBody>
      </p:sp>
      <p:sp>
        <p:nvSpPr>
          <p:cNvPr id="4" name="Slide Number Placeholder 3">
            <a:extLst>
              <a:ext uri="{FF2B5EF4-FFF2-40B4-BE49-F238E27FC236}">
                <a16:creationId xmlns:a16="http://schemas.microsoft.com/office/drawing/2014/main" id="{E1E493F8-755D-22B5-54E6-088481CD64D5}"/>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596234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Table of  a few of the larger trials that have read out recently which include pts in 2</a:t>
            </a:r>
            <a:r>
              <a:rPr lang="en-US" baseline="30000" dirty="0"/>
              <a:t>nd</a:t>
            </a:r>
            <a:r>
              <a:rPr lang="en-US" dirty="0"/>
              <a:t> line or later DLBCL. I will walk thru these in a little more detail in the next few slides with an emphasis on the 2 Phase 3 trials STARGLO and SUNMO. </a:t>
            </a:r>
          </a:p>
          <a:p>
            <a:r>
              <a:rPr lang="en-US" dirty="0"/>
              <a:t>I also added this very small prelim result from the Glofit </a:t>
            </a:r>
            <a:r>
              <a:rPr lang="en-US" dirty="0" err="1"/>
              <a:t>lonca</a:t>
            </a:r>
            <a:r>
              <a:rPr lang="en-US" dirty="0"/>
              <a:t> trial in the Table just because the CR rate seems extraordinary….will need to see if that holds up…</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06839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SKYGLO, Phase 3 trial of Glofit/</a:t>
            </a:r>
            <a:r>
              <a:rPr lang="en-US" dirty="0" err="1"/>
              <a:t>GemOx</a:t>
            </a:r>
            <a:r>
              <a:rPr lang="en-US" dirty="0"/>
              <a:t> vs R-</a:t>
            </a:r>
            <a:r>
              <a:rPr lang="en-US" dirty="0" err="1"/>
              <a:t>GemOx</a:t>
            </a:r>
            <a:r>
              <a:rPr lang="en-US" dirty="0"/>
              <a:t> in 2</a:t>
            </a:r>
            <a:r>
              <a:rPr lang="en-US" baseline="30000" dirty="0"/>
              <a:t>nd</a:t>
            </a:r>
            <a:r>
              <a:rPr lang="en-US" dirty="0"/>
              <a:t> line or later R/R DLBCL, pts ineligible for ASCT.  Highly significant difference in PFS 13.8 </a:t>
            </a:r>
            <a:r>
              <a:rPr lang="en-US" dirty="0" err="1"/>
              <a:t>mo</a:t>
            </a:r>
            <a:r>
              <a:rPr lang="en-US" dirty="0"/>
              <a:t> vs 3.6 </a:t>
            </a:r>
            <a:r>
              <a:rPr lang="en-US" dirty="0" err="1"/>
              <a:t>mo</a:t>
            </a:r>
            <a:r>
              <a:rPr lang="en-US" dirty="0"/>
              <a:t> with HR 0.4 favoring Glofit arm. Importantly, there was a marked difference in efficacy according to geographic region with the Asia Pacific and Australian populations experiencing the most significant benefit, with no benefit in the very small US population. Very large confidence intervals on the 25 US pts. </a:t>
            </a:r>
          </a:p>
          <a:p>
            <a:r>
              <a:rPr lang="en-US" dirty="0"/>
              <a:t>Important to point out that this tail on PFS curve looks better than the PFS tails on the single agent trials and rivaling the CAR-T PFS tails.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42003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finding with OS. OS survival benefit favoring Glofit.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37794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toxicity, more serious/fatal infections on the Glofit arm, and rare Gr 3 or higher CRS. Not approved by the FDA, but approved by European Commission for 2</a:t>
            </a:r>
            <a:r>
              <a:rPr lang="en-US" baseline="30000" dirty="0"/>
              <a:t>nd</a:t>
            </a:r>
            <a:r>
              <a:rPr lang="en-US" dirty="0"/>
              <a:t> line or later and added to the NCCN guidelines for R/R DLBCL.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67889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Sunmo was also a Phase 3 study in same pt population, second line or later DLBCL, not eligible for ASCT.  Mosun Pola (</a:t>
            </a:r>
            <a:r>
              <a:rPr lang="en-US" dirty="0" err="1"/>
              <a:t>BsAb</a:t>
            </a:r>
            <a:r>
              <a:rPr lang="en-US" dirty="0"/>
              <a:t>/ADC combination without any conventional chemo) versus R-</a:t>
            </a:r>
            <a:r>
              <a:rPr lang="en-US" dirty="0" err="1"/>
              <a:t>GemOx</a:t>
            </a:r>
            <a:r>
              <a:rPr lang="en-US" dirty="0"/>
              <a:t>, same control arm as in SKYGLO.</a:t>
            </a:r>
          </a:p>
          <a:p>
            <a:r>
              <a:rPr lang="en-US" dirty="0"/>
              <a:t>Mosun Pola had significantly higher median PFS –11.5 m vs 3.8 mo. Very well tolerated.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47863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129 pt Phase 2 study of Glofit Pola was just published in JCO and 2-yr PFS of 42% looks very similar to Mosun Pola and Glofit Gem-Ox.  Infections and CR rates look similar to Glofit Gem Ox.</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48495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103 pt Phase 2 study of Epcor + Gem Ox with the green curve showing all pts regardless of line of therapy with a 12 </a:t>
            </a:r>
            <a:r>
              <a:rPr lang="en-US" dirty="0" err="1"/>
              <a:t>mo</a:t>
            </a:r>
            <a:r>
              <a:rPr lang="en-US" dirty="0"/>
              <a:t> PFS of 44%. For pts with only 1 prior line of therapy, 12 </a:t>
            </a:r>
            <a:r>
              <a:rPr lang="en-US" dirty="0" err="1"/>
              <a:t>mo</a:t>
            </a:r>
            <a:r>
              <a:rPr lang="en-US" dirty="0"/>
              <a:t> PFS 63%, this trend was also seen in the </a:t>
            </a:r>
            <a:r>
              <a:rPr lang="en-US" dirty="0" err="1"/>
              <a:t>Starglo</a:t>
            </a:r>
            <a:r>
              <a:rPr lang="en-US" dirty="0"/>
              <a:t> study with Glofit/</a:t>
            </a:r>
            <a:r>
              <a:rPr lang="en-US" dirty="0" err="1"/>
              <a:t>GemOx</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92457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033A-8CFD-B98D-1D49-9C90B5B54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6EE78-9731-6F2E-F1E1-590F65523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22283-A990-AB86-9042-144A7BF7B1FC}"/>
              </a:ext>
            </a:extLst>
          </p:cNvPr>
          <p:cNvSpPr>
            <a:spLocks noGrp="1"/>
          </p:cNvSpPr>
          <p:nvPr>
            <p:ph type="body" idx="1"/>
          </p:nvPr>
        </p:nvSpPr>
        <p:spPr/>
        <p:txBody>
          <a:bodyPr/>
          <a:lstStyle/>
          <a:p>
            <a:r>
              <a:rPr lang="en-US" dirty="0"/>
              <a:t>Several Phase 2 studies combing </a:t>
            </a:r>
            <a:r>
              <a:rPr lang="en-US" dirty="0" err="1"/>
              <a:t>BsAb</a:t>
            </a:r>
            <a:r>
              <a:rPr lang="en-US" dirty="0"/>
              <a:t> with chemo in frontline…Most in highest risk populations (e.g. IPI 3-5 in the Glofit trial). Will need Phase 3 trials to draw any conclusions in frontline..</a:t>
            </a:r>
          </a:p>
          <a:p>
            <a:r>
              <a:rPr lang="en-US" dirty="0"/>
              <a:t>Do want to point out that the small randomized Phase 2 of Mosun-</a:t>
            </a:r>
            <a:r>
              <a:rPr lang="en-US" dirty="0" err="1"/>
              <a:t>pola</a:t>
            </a:r>
            <a:r>
              <a:rPr lang="en-US" dirty="0"/>
              <a:t>-CHP vs Pola-RCHP was a Negative study. Not statistically powered to compare but fact that is goes the wrong direction likely put an end to further exploration of this combination.  These studies provide a segue into last topic of …</a:t>
            </a:r>
          </a:p>
        </p:txBody>
      </p:sp>
      <p:sp>
        <p:nvSpPr>
          <p:cNvPr id="4" name="Slide Number Placeholder 3">
            <a:extLst>
              <a:ext uri="{FF2B5EF4-FFF2-40B4-BE49-F238E27FC236}">
                <a16:creationId xmlns:a16="http://schemas.microsoft.com/office/drawing/2014/main" id="{0B84CB15-F4B9-9FB4-C965-4351963599E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9245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BD2EB-E812-D101-3104-CC4F21B2612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FAFEBBB-9A26-D72C-EB76-C040976A16E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7B7F1D9-2D30-1469-6FBB-F9FA490CDC5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7ACC0D-21E0-55B6-CAD9-ADB575F62EB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93771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AD1A6-F72D-CFF0-C2ED-8F7053425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9FC8F-9AFD-8268-37F3-FC0D40929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85AB2-C0CC-E85D-46AF-CAEA866D2908}"/>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7388316-B796-1E69-E16A-139D9A9E9B48}"/>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82078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F246-5649-0E3A-643C-33F247175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9DE8F-B5AD-6FC7-4E22-6D4433F8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D680C-1EFD-54B8-65CE-5185D54C509D}"/>
              </a:ext>
            </a:extLst>
          </p:cNvPr>
          <p:cNvSpPr>
            <a:spLocks noGrp="1"/>
          </p:cNvSpPr>
          <p:nvPr>
            <p:ph type="body" idx="1"/>
          </p:nvPr>
        </p:nvSpPr>
        <p:spPr/>
        <p:txBody>
          <a:bodyPr/>
          <a:lstStyle/>
          <a:p>
            <a:r>
              <a:rPr lang="en-US" dirty="0"/>
              <a:t>Maybe skip this slide!!</a:t>
            </a:r>
          </a:p>
          <a:p>
            <a:r>
              <a:rPr lang="en-US" dirty="0"/>
              <a:t>Second line….efforts to get Epcor and Odron into second line…similar setting as SUNMO and STARGLO trials will be competing with Glofit </a:t>
            </a:r>
            <a:r>
              <a:rPr lang="en-US" dirty="0" err="1"/>
              <a:t>GemOx</a:t>
            </a:r>
            <a:r>
              <a:rPr lang="en-US" dirty="0"/>
              <a:t>, Mosun Pola in this space….</a:t>
            </a:r>
          </a:p>
          <a:p>
            <a:r>
              <a:rPr lang="en-US" dirty="0"/>
              <a:t>Epcor –Len versus </a:t>
            </a:r>
            <a:r>
              <a:rPr lang="en-US" dirty="0" err="1"/>
              <a:t>RgemOx</a:t>
            </a:r>
            <a:r>
              <a:rPr lang="en-US" dirty="0"/>
              <a:t> and Epcor vs </a:t>
            </a:r>
            <a:r>
              <a:rPr lang="en-US" dirty="0" err="1"/>
              <a:t>RGemOx</a:t>
            </a:r>
            <a:r>
              <a:rPr lang="en-US" dirty="0"/>
              <a:t>, Odron vs salvage chemo + ASCT (Australia) </a:t>
            </a:r>
          </a:p>
        </p:txBody>
      </p:sp>
      <p:sp>
        <p:nvSpPr>
          <p:cNvPr id="4" name="Slide Number Placeholder 3">
            <a:extLst>
              <a:ext uri="{FF2B5EF4-FFF2-40B4-BE49-F238E27FC236}">
                <a16:creationId xmlns:a16="http://schemas.microsoft.com/office/drawing/2014/main" id="{1645D910-6FC3-8483-9944-3A5A903D812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46992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8F08F-4667-4E7E-C2AA-23E33421B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26EB8-2561-DCE6-2686-0FBFBB5D1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2A8E0-C0E8-999E-BDD7-2B4ADEA9F73C}"/>
              </a:ext>
            </a:extLst>
          </p:cNvPr>
          <p:cNvSpPr>
            <a:spLocks noGrp="1"/>
          </p:cNvSpPr>
          <p:nvPr>
            <p:ph type="body" idx="1"/>
          </p:nvPr>
        </p:nvSpPr>
        <p:spPr/>
        <p:txBody>
          <a:bodyPr/>
          <a:lstStyle/>
          <a:p>
            <a:r>
              <a:rPr lang="en-US" dirty="0"/>
              <a:t>Capped IPI 2 at 30% of pt population. </a:t>
            </a:r>
          </a:p>
        </p:txBody>
      </p:sp>
      <p:sp>
        <p:nvSpPr>
          <p:cNvPr id="4" name="Slide Number Placeholder 3">
            <a:extLst>
              <a:ext uri="{FF2B5EF4-FFF2-40B4-BE49-F238E27FC236}">
                <a16:creationId xmlns:a16="http://schemas.microsoft.com/office/drawing/2014/main" id="{40BAE0BA-BC8A-43D9-2D2E-37D198A173B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7317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aa92738cc_0_0:notes"/>
          <p:cNvSpPr>
            <a:spLocks noGrp="1" noRot="1" noChangeAspect="1"/>
          </p:cNvSpPr>
          <p:nvPr>
            <p:ph type="sldImg" idx="2"/>
          </p:nvPr>
        </p:nvSpPr>
        <p:spPr>
          <a:xfrm>
            <a:off x="996950" y="685800"/>
            <a:ext cx="4864100" cy="2736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aa92738c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292929"/>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292929"/>
                </a:buClr>
                <a:buSzPts val="1200"/>
                <a:buFont typeface="Arial"/>
                <a:buNone/>
                <a:tabLst/>
                <a:defRPr/>
              </a:pPr>
              <a:t>142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geaa92738cc_0_0:notes"/>
          <p:cNvSpPr txBox="1">
            <a:spLocks noGrp="1"/>
          </p:cNvSpPr>
          <p:nvPr>
            <p:ph type="body" idx="1"/>
          </p:nvPr>
        </p:nvSpPr>
        <p:spPr>
          <a:xfrm>
            <a:off x="685800" y="3867150"/>
            <a:ext cx="5486400" cy="459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i="1" dirty="0"/>
              <a:t>CR, complete response; </a:t>
            </a:r>
            <a:r>
              <a:rPr lang="en-US" i="1" dirty="0" err="1"/>
              <a:t>DoR</a:t>
            </a:r>
            <a:r>
              <a:rPr lang="en-US" i="1" dirty="0"/>
              <a:t>, duration of response; ORR, overall response rate; NE, not evaluable; NR, not reached; PFS, progression-free survival.</a:t>
            </a:r>
          </a:p>
          <a:p>
            <a:pPr eaLnBrk="0" fontAlgn="base" hangingPunct="0">
              <a:spcBef>
                <a:spcPct val="30000"/>
              </a:spcBef>
              <a:spcAft>
                <a:spcPct val="0"/>
              </a:spcAft>
              <a:defRPr/>
            </a:pP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6700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AE, adverse event; </a:t>
            </a:r>
            <a:r>
              <a:rPr lang="en-US" i="1" u="none">
                <a:solidFill>
                  <a:schemeClr val="bg1"/>
                </a:solidFill>
              </a:rPr>
              <a:t>ASTCT, </a:t>
            </a:r>
            <a:r>
              <a:rPr lang="en-US" sz="1200" b="0" i="1" u="none" kern="1200">
                <a:solidFill>
                  <a:schemeClr val="bg1"/>
                </a:solidFill>
                <a:effectLst/>
                <a:latin typeface="+mn-lt"/>
                <a:ea typeface="+mn-ea"/>
                <a:cs typeface="+mn-cs"/>
              </a:rPr>
              <a:t>American Society for Transplantation and Cellular Therapy; </a:t>
            </a:r>
            <a:r>
              <a:rPr lang="en-US" i="1"/>
              <a:t>CRS, cytokine-release syndrome; D/c, discontinuation; EBV, Epstein-Barr virus; tx, treatment.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02A0D-E0FF-4301-84A2-42B9B9FD8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00923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487F0-4300-9E2B-F2A8-C172D116D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1DB9E-4787-6A80-BD5A-079DD7E3D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76649-5490-C6E0-5240-52954ED477B8}"/>
              </a:ext>
            </a:extLst>
          </p:cNvPr>
          <p:cNvSpPr>
            <a:spLocks noGrp="1"/>
          </p:cNvSpPr>
          <p:nvPr>
            <p:ph type="body" idx="1"/>
          </p:nvPr>
        </p:nvSpPr>
        <p:spPr/>
        <p:txBody>
          <a:bodyPr/>
          <a:lstStyle/>
          <a:p>
            <a:r>
              <a:rPr lang="en-US" dirty="0"/>
              <a:t>CD20xCD3 T-cell engaging bispecific antibody for R/R FL after greater than or equal to 2 prior lines of therapy</a:t>
            </a:r>
          </a:p>
          <a:p>
            <a:r>
              <a:rPr lang="en-US" dirty="0"/>
              <a:t>Phase II study, fixed-duration </a:t>
            </a:r>
            <a:r>
              <a:rPr lang="en-US" dirty="0" err="1"/>
              <a:t>mosunetuzumab</a:t>
            </a:r>
            <a:r>
              <a:rPr lang="en-US" dirty="0"/>
              <a:t> demonstrated high response rates, durable remissions, manageable safety profile</a:t>
            </a:r>
          </a:p>
          <a:p>
            <a:endParaRPr lang="en-US" dirty="0"/>
          </a:p>
          <a:p>
            <a:r>
              <a:rPr lang="en-US" dirty="0"/>
              <a:t>Median follow-up 5 years</a:t>
            </a:r>
          </a:p>
          <a:p>
            <a:r>
              <a:rPr lang="en-US" dirty="0"/>
              <a:t>Eligible patients R/R FL Grade 1-3a and greater than or equal to 2 prior therapies </a:t>
            </a:r>
          </a:p>
          <a:p>
            <a:r>
              <a:rPr lang="en-US" dirty="0"/>
              <a:t>IV </a:t>
            </a:r>
            <a:r>
              <a:rPr lang="en-US" dirty="0" err="1"/>
              <a:t>mosunetuzumab</a:t>
            </a:r>
            <a:r>
              <a:rPr lang="en-US" dirty="0"/>
              <a:t> fixed duration with step </a:t>
            </a:r>
            <a:r>
              <a:rPr lang="en-US"/>
              <a:t>up dosing in C1</a:t>
            </a:r>
            <a:endParaRPr lang="en-US" dirty="0"/>
          </a:p>
          <a:p>
            <a:endParaRPr lang="en-US" dirty="0"/>
          </a:p>
          <a:p>
            <a:r>
              <a:rPr lang="en-US" dirty="0"/>
              <a:t>NCT02500407</a:t>
            </a:r>
          </a:p>
        </p:txBody>
      </p:sp>
      <p:sp>
        <p:nvSpPr>
          <p:cNvPr id="4" name="Slide Number Placeholder 3">
            <a:extLst>
              <a:ext uri="{FF2B5EF4-FFF2-40B4-BE49-F238E27FC236}">
                <a16:creationId xmlns:a16="http://schemas.microsoft.com/office/drawing/2014/main" id="{0F8AD0FB-293C-DA65-B277-7B293719E7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E1B85-CC54-A244-A1DA-44BCD4ABA6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364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ORR, overall response rate; PFS, progression-free survival; CR, complete response; R/R, relapsed/refractory; FL, follicular lymphoma; FU, follow up; Mo, months.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D0097-5039-44D1-B977-C898024992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9274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t>CRS, cytokine-release syndrome; ICANS, i</a:t>
            </a:r>
            <a:r>
              <a:rPr lang="en-US" b="0" i="1">
                <a:solidFill>
                  <a:srgbClr val="202124"/>
                </a:solidFill>
                <a:effectLst/>
                <a:latin typeface="Roboto" panose="02000000000000000000" pitchFamily="2" charset="0"/>
              </a:rPr>
              <a:t>mmune effector cell-associated neurotoxicity syndrome; LBCL, large B-cell lymphoma.</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2215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AE, adverse event; CRS, cytokine-release syndrome; Gr, grade.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195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04A8C-BF9B-19B3-521F-D0B2E88A301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AE21377-AB34-44A9-C0A0-8BB99918A6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3A5ACAC-EBD6-AE5C-EB62-F37DA5104E5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8D9D435-313D-E1B8-242E-2F50AF6D4D9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14916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9E930-5207-F0D9-3BC2-46D81D15F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33A4D-A2FB-0A0C-767C-205E00ED1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ADED0-C7F0-DA5C-CFF5-4A068F153C21}"/>
              </a:ext>
            </a:extLst>
          </p:cNvPr>
          <p:cNvSpPr>
            <a:spLocks noGrp="1"/>
          </p:cNvSpPr>
          <p:nvPr>
            <p:ph type="body" idx="1"/>
          </p:nvPr>
        </p:nvSpPr>
        <p:spPr/>
        <p:txBody>
          <a:bodyPr/>
          <a:lstStyle/>
          <a:p>
            <a:r>
              <a:rPr lang="en-US" dirty="0"/>
              <a:t>R/R FL </a:t>
            </a:r>
          </a:p>
          <a:p>
            <a:r>
              <a:rPr lang="en-US" dirty="0"/>
              <a:t>CD3xCD20 bispecific antibody as monotherapy  - approved</a:t>
            </a:r>
          </a:p>
          <a:p>
            <a:r>
              <a:rPr lang="en-US" dirty="0"/>
              <a:t>Promising? Epcor plus R2 with promising antitumor activity in phase 1b/2 (ORR, CR and manageable safety) </a:t>
            </a:r>
          </a:p>
          <a:p>
            <a:endParaRPr lang="en-US" dirty="0"/>
          </a:p>
          <a:p>
            <a:r>
              <a:rPr lang="en-US" dirty="0"/>
              <a:t>Phase 3 Trial of Fixed Duration </a:t>
            </a:r>
            <a:r>
              <a:rPr lang="en-US" dirty="0" err="1"/>
              <a:t>Bispecifc</a:t>
            </a:r>
            <a:r>
              <a:rPr lang="en-US" dirty="0"/>
              <a:t> Antibody Regimen E+R2 vs R2 in patients with 2L + FL </a:t>
            </a:r>
          </a:p>
          <a:p>
            <a:endParaRPr lang="en-US" dirty="0"/>
          </a:p>
          <a:p>
            <a:r>
              <a:rPr lang="en-US" dirty="0"/>
              <a:t>Patients with CD20+ FL R/R after at least 1 prior line who met GELF criteria randomized to E+R2 or R2 for up to 12 cycles. N=488 (N=243 vs N=245) </a:t>
            </a:r>
          </a:p>
          <a:p>
            <a:r>
              <a:rPr lang="en-US" dirty="0"/>
              <a:t>SQ Epcor 2-step-up dose or 3-step-up dose regimen and full doses 48 mg thereafter</a:t>
            </a:r>
          </a:p>
          <a:p>
            <a:r>
              <a:rPr lang="en-US" dirty="0"/>
              <a:t>Epcor Weekly in C1-3 and q28 days from C4-12. IV rituximab weekly in C1 and q28 days during C2-5. Oral lenalidomide daily d1-21 curing c1-12</a:t>
            </a:r>
          </a:p>
          <a:p>
            <a:r>
              <a:rPr lang="en-US" dirty="0"/>
              <a:t>C1 mandatory CRS prophylaxis </a:t>
            </a:r>
          </a:p>
          <a:p>
            <a:endParaRPr lang="en-US" dirty="0"/>
          </a:p>
          <a:p>
            <a:r>
              <a:rPr lang="en-US" dirty="0"/>
              <a:t>Dual primary endpoints ORR and IRC-assessed PFS</a:t>
            </a:r>
          </a:p>
          <a:p>
            <a:r>
              <a:rPr lang="en-US" dirty="0"/>
              <a:t>Secondary endpoints: CRR, OS, </a:t>
            </a:r>
            <a:r>
              <a:rPr lang="en-US" dirty="0" err="1"/>
              <a:t>DoR</a:t>
            </a:r>
            <a:r>
              <a:rPr lang="en-US" dirty="0"/>
              <a:t>/CR (DOR/DOCR), safety</a:t>
            </a:r>
          </a:p>
          <a:p>
            <a:endParaRPr lang="en-US" dirty="0"/>
          </a:p>
          <a:p>
            <a:r>
              <a:rPr lang="en-US" dirty="0"/>
              <a:t>January 10, 2025 data cut-off</a:t>
            </a:r>
          </a:p>
          <a:p>
            <a:endParaRPr lang="en-US" dirty="0"/>
          </a:p>
          <a:p>
            <a:r>
              <a:rPr lang="en-US" dirty="0"/>
              <a:t>Median duration of follow-up 10.4 months (95% CI: 9.8, 11.1)</a:t>
            </a:r>
          </a:p>
          <a:p>
            <a:r>
              <a:rPr lang="en-US" dirty="0"/>
              <a:t>Preplanned interim analysis at 12 months follow-up post randomization where ORR significantly improved (95.7% [95% CI: 90.2, 98.6]) vs R2 (81% [95% CI; 72.7, 87.7]; P&lt;.0001</a:t>
            </a:r>
          </a:p>
          <a:p>
            <a:r>
              <a:rPr lang="en-US" dirty="0"/>
              <a:t>12-month DOR 91.4 (95% CI: 84.0, 95.4) vs 57.0% (95% CI: 44.2, 68.0)</a:t>
            </a:r>
          </a:p>
          <a:p>
            <a:endParaRPr lang="en-US" dirty="0"/>
          </a:p>
          <a:p>
            <a:r>
              <a:rPr lang="en-US" dirty="0"/>
              <a:t>PFS </a:t>
            </a:r>
            <a:r>
              <a:rPr lang="en-US" dirty="0" err="1"/>
              <a:t>signifantly</a:t>
            </a:r>
            <a:r>
              <a:rPr lang="en-US" dirty="0"/>
              <a:t> longer (HR 0.21; 95% CI: 0.13, 0.33, </a:t>
            </a:r>
            <a:r>
              <a:rPr lang="en-US" i="1" dirty="0"/>
              <a:t>P</a:t>
            </a:r>
            <a:r>
              <a:rPr lang="en-US" i="0" dirty="0"/>
              <a:t>&lt;.0001)</a:t>
            </a:r>
          </a:p>
          <a:p>
            <a:r>
              <a:rPr lang="en-US" i="0" dirty="0"/>
              <a:t>CRR (74.5% [95% CI: 68.5, 79.8] vs 43.3% [95% CI: 37.0, 49.7]; P&lt;.0001</a:t>
            </a:r>
          </a:p>
          <a:p>
            <a:endParaRPr lang="en-US" dirty="0"/>
          </a:p>
          <a:p>
            <a:endParaRPr lang="en-US" dirty="0"/>
          </a:p>
          <a:p>
            <a:endParaRPr lang="en-US" dirty="0"/>
          </a:p>
          <a:p>
            <a:endParaRPr lang="en-US" dirty="0"/>
          </a:p>
          <a:p>
            <a:endParaRPr lang="en-US" dirty="0"/>
          </a:p>
          <a:p>
            <a:endParaRPr lang="en-US" dirty="0"/>
          </a:p>
          <a:p>
            <a:r>
              <a:rPr lang="en-US" dirty="0"/>
              <a:t>NCT05409066</a:t>
            </a:r>
          </a:p>
          <a:p>
            <a:endParaRPr lang="en-US" dirty="0"/>
          </a:p>
        </p:txBody>
      </p:sp>
      <p:sp>
        <p:nvSpPr>
          <p:cNvPr id="4" name="Slide Number Placeholder 3">
            <a:extLst>
              <a:ext uri="{FF2B5EF4-FFF2-40B4-BE49-F238E27FC236}">
                <a16:creationId xmlns:a16="http://schemas.microsoft.com/office/drawing/2014/main" id="{B4936E33-B592-EADB-7953-D5E19A581C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E1B85-CC54-A244-A1DA-44BCD4ABA6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2616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D50E2-A994-614D-0191-70DCBF5A9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5473F-DA42-4630-7909-1134C340A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C5D02-F995-B36C-A593-0E00886685F6}"/>
              </a:ext>
            </a:extLst>
          </p:cNvPr>
          <p:cNvSpPr>
            <a:spLocks noGrp="1"/>
          </p:cNvSpPr>
          <p:nvPr>
            <p:ph type="body" idx="1"/>
          </p:nvPr>
        </p:nvSpPr>
        <p:spPr/>
        <p:txBody>
          <a:bodyPr/>
          <a:lstStyle/>
          <a:p>
            <a:r>
              <a:rPr lang="en-US" dirty="0"/>
              <a:t>CD20xCD3 T-cell engaging bispecific antibody for R/R FL after greater than or equal to 2 prior lines of therapy</a:t>
            </a:r>
          </a:p>
          <a:p>
            <a:r>
              <a:rPr lang="en-US" dirty="0"/>
              <a:t>Phase II study, fixed-duration </a:t>
            </a:r>
            <a:r>
              <a:rPr lang="en-US" dirty="0" err="1"/>
              <a:t>mosunetuzumab</a:t>
            </a:r>
            <a:r>
              <a:rPr lang="en-US" dirty="0"/>
              <a:t> demonstrated high response rates, durable remissions, manageable safety profile</a:t>
            </a:r>
          </a:p>
          <a:p>
            <a:endParaRPr lang="en-US" dirty="0"/>
          </a:p>
          <a:p>
            <a:r>
              <a:rPr lang="en-US" dirty="0"/>
              <a:t>Median follow-up 5 years</a:t>
            </a:r>
          </a:p>
          <a:p>
            <a:r>
              <a:rPr lang="en-US" dirty="0"/>
              <a:t>Eligible patients R/R FL Grade 1-3a and greater than or equal to 2 prior therapies </a:t>
            </a:r>
          </a:p>
          <a:p>
            <a:r>
              <a:rPr lang="en-US" dirty="0"/>
              <a:t>IV </a:t>
            </a:r>
            <a:r>
              <a:rPr lang="en-US" dirty="0" err="1"/>
              <a:t>mosunetuzumab</a:t>
            </a:r>
            <a:r>
              <a:rPr lang="en-US" dirty="0"/>
              <a:t> fixed duration with step </a:t>
            </a:r>
            <a:r>
              <a:rPr lang="en-US"/>
              <a:t>up dosing in C1</a:t>
            </a:r>
            <a:endParaRPr lang="en-US" dirty="0"/>
          </a:p>
          <a:p>
            <a:endParaRPr lang="en-US" dirty="0"/>
          </a:p>
          <a:p>
            <a:r>
              <a:rPr lang="en-US" dirty="0"/>
              <a:t>NCT02500407</a:t>
            </a:r>
          </a:p>
        </p:txBody>
      </p:sp>
      <p:sp>
        <p:nvSpPr>
          <p:cNvPr id="4" name="Slide Number Placeholder 3">
            <a:extLst>
              <a:ext uri="{FF2B5EF4-FFF2-40B4-BE49-F238E27FC236}">
                <a16:creationId xmlns:a16="http://schemas.microsoft.com/office/drawing/2014/main" id="{E204C95A-F9CA-5E5A-E3D1-BCBFF5CAC2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E1B85-CC54-A244-A1DA-44BCD4ABA6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0540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670D1-2F11-02FD-B449-4A2D054A6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676BC-0D8B-6C3E-4769-05BE13EE2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B045B-F671-D694-7B93-9CB7ACB3F11B}"/>
              </a:ext>
            </a:extLst>
          </p:cNvPr>
          <p:cNvSpPr>
            <a:spLocks noGrp="1"/>
          </p:cNvSpPr>
          <p:nvPr>
            <p:ph type="body" idx="1"/>
          </p:nvPr>
        </p:nvSpPr>
        <p:spPr/>
        <p:txBody>
          <a:bodyPr/>
          <a:lstStyle/>
          <a:p>
            <a:r>
              <a:rPr lang="en-US" dirty="0"/>
              <a:t>CD20xCD3 T-cell engaging bispecific antibody for R/R FL after greater than or equal to 2 prior lines of therapy</a:t>
            </a:r>
          </a:p>
          <a:p>
            <a:r>
              <a:rPr lang="en-US" dirty="0"/>
              <a:t>Phase II study, fixed-duration </a:t>
            </a:r>
            <a:r>
              <a:rPr lang="en-US" dirty="0" err="1"/>
              <a:t>mosunetuzumab</a:t>
            </a:r>
            <a:r>
              <a:rPr lang="en-US" dirty="0"/>
              <a:t> demonstrated high response rates, durable remissions, manageable safety profile</a:t>
            </a:r>
          </a:p>
          <a:p>
            <a:endParaRPr lang="en-US" dirty="0"/>
          </a:p>
          <a:p>
            <a:r>
              <a:rPr lang="en-US" dirty="0"/>
              <a:t>Median follow-up 5 years</a:t>
            </a:r>
          </a:p>
          <a:p>
            <a:r>
              <a:rPr lang="en-US" dirty="0"/>
              <a:t>Eligible patients R/R FL Grade 1-3a and greater than or equal to 2 prior therapies </a:t>
            </a:r>
          </a:p>
          <a:p>
            <a:r>
              <a:rPr lang="en-US" dirty="0"/>
              <a:t>IV </a:t>
            </a:r>
            <a:r>
              <a:rPr lang="en-US" dirty="0" err="1"/>
              <a:t>mosunetuzumab</a:t>
            </a:r>
            <a:r>
              <a:rPr lang="en-US" dirty="0"/>
              <a:t> fixed duration with step </a:t>
            </a:r>
            <a:r>
              <a:rPr lang="en-US"/>
              <a:t>up dosing in C1</a:t>
            </a:r>
            <a:endParaRPr lang="en-US" dirty="0"/>
          </a:p>
          <a:p>
            <a:endParaRPr lang="en-US" dirty="0"/>
          </a:p>
          <a:p>
            <a:r>
              <a:rPr lang="en-US" dirty="0"/>
              <a:t>NCT02500407</a:t>
            </a:r>
          </a:p>
        </p:txBody>
      </p:sp>
      <p:sp>
        <p:nvSpPr>
          <p:cNvPr id="4" name="Slide Number Placeholder 3">
            <a:extLst>
              <a:ext uri="{FF2B5EF4-FFF2-40B4-BE49-F238E27FC236}">
                <a16:creationId xmlns:a16="http://schemas.microsoft.com/office/drawing/2014/main" id="{1EE841E2-F119-7F36-C9F4-ACE36BED51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E1B85-CC54-A244-A1DA-44BCD4ABA6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88902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CR, complete response;  OS, overall survival;  PFS, progression-free survival; PR, partial response.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D0097-5039-44D1-B977-C898024992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0784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CR, complete response; PD, pharmacodynamics; PK, pharmacokinetics; RP2D, recommended phase II dose; SUD, step-up dosing.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00628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CR, complete response; FL, follicular lymphoma; PR, partial response; TCE, </a:t>
            </a:r>
            <a:r>
              <a:rPr lang="en-US" b="0" i="1">
                <a:effectLst/>
                <a:latin typeface="Arial" panose="020B0604020202020204" pitchFamily="34" charset="0"/>
              </a:rPr>
              <a:t>T-cell engager</a:t>
            </a:r>
            <a:r>
              <a:rPr lang="en-US" i="1"/>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66625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CMR, complete metabolic response; PMR, partial metabolic response.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D0097-5039-44D1-B977-C898024992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19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E1B85-CC54-A244-A1DA-44BCD4ABA6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6935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A7A8F-CC1D-9FAE-100A-9DCFC1D0069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9B4F4E0-A731-87C1-B7F1-05C753CE0D6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AF569DA-3FB3-3318-880B-72A39595CD8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DFBF540-5480-7AF2-65E8-93C424162F62}"/>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853794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93545-A3A2-9A21-B389-5E97EAF8E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46240-2B13-9BEE-F34C-070581107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6B7F6-8A5B-0054-5F40-A23627B89B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667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627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502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0.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emf"/><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09008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77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396267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809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069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5039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129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231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99189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020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891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104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62689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15010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4729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21873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2999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104022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49983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735537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99802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9070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759490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56182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50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D5907-DEA9-26F5-8DB5-719D79B4D11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49E4A3E-4A57-48D7-3810-5377FDF26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F93B020-AA34-98A8-913B-80EE7E6CD9D8}"/>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5" name="Espaço Reservado para Rodapé 4">
            <a:extLst>
              <a:ext uri="{FF2B5EF4-FFF2-40B4-BE49-F238E27FC236}">
                <a16:creationId xmlns:a16="http://schemas.microsoft.com/office/drawing/2014/main" id="{453FD7FE-BF7D-AE31-6DCD-2C8785EAA46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FCA143A-4764-FAC4-9EF0-AFE96D43285A}"/>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27815154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F9A4B-D399-7D62-41B7-ABEF1C3B227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8D706D-42CA-2B80-2D03-3112BC074CE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7D8FDA-5C92-E97B-9159-30E4908AB57C}"/>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5" name="Espaço Reservado para Rodapé 4">
            <a:extLst>
              <a:ext uri="{FF2B5EF4-FFF2-40B4-BE49-F238E27FC236}">
                <a16:creationId xmlns:a16="http://schemas.microsoft.com/office/drawing/2014/main" id="{7660D8B2-40D5-3AF5-79C6-1667A6660D7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9F999E-34BF-BCE8-D207-AE6AB6313050}"/>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101009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B181AD-4070-5B63-873B-2895B2B5F89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8688389-E8E6-245F-9FCE-24DC21BC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18D575B-B02C-23EC-E1B3-B17E980A79EA}"/>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5" name="Espaço Reservado para Rodapé 4">
            <a:extLst>
              <a:ext uri="{FF2B5EF4-FFF2-40B4-BE49-F238E27FC236}">
                <a16:creationId xmlns:a16="http://schemas.microsoft.com/office/drawing/2014/main" id="{53714102-2B41-0854-56D7-778DDEAD5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20F22C1-4F41-40CC-A0E7-5E9DACE58DEC}"/>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24915055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272E6D-AC31-B86F-60E9-13335DEB744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E0F2E3F-A11C-2543-1291-A567090A51C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F96961C-3493-CE99-910C-D3CDA1203B6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9EB1DBC-35F1-BA64-32AE-216B396E176F}"/>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6" name="Espaço Reservado para Rodapé 5">
            <a:extLst>
              <a:ext uri="{FF2B5EF4-FFF2-40B4-BE49-F238E27FC236}">
                <a16:creationId xmlns:a16="http://schemas.microsoft.com/office/drawing/2014/main" id="{EB1816AF-F3AD-2D43-50B9-2576409737E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C24F27C-23F8-0387-F0EC-26247A4DCD98}"/>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3156053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3D5C9-D143-3300-FDBB-A1A66A02923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C6E54E0-1E12-D481-6B80-AD808D5C78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BB27A71-C084-2072-788E-7C410E7F3D3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88B4A24-8FE1-9AAA-88BA-11925A99FB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E3858EA-08FE-FC10-8B8C-9648C50C92D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DD3922F-1645-7BA6-16BB-23F552CD9751}"/>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8" name="Espaço Reservado para Rodapé 7">
            <a:extLst>
              <a:ext uri="{FF2B5EF4-FFF2-40B4-BE49-F238E27FC236}">
                <a16:creationId xmlns:a16="http://schemas.microsoft.com/office/drawing/2014/main" id="{18EFA76A-7697-776D-396A-DD5014E6BB8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EA748B0-AFAD-1024-F68A-FC7AF77338E9}"/>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35213964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DFD64-1453-FB92-F02B-5717DB68756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2784890-983C-F846-669F-73D8335F02D0}"/>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4" name="Espaço Reservado para Rodapé 3">
            <a:extLst>
              <a:ext uri="{FF2B5EF4-FFF2-40B4-BE49-F238E27FC236}">
                <a16:creationId xmlns:a16="http://schemas.microsoft.com/office/drawing/2014/main" id="{ED8A3E3D-B1DC-C5A6-7007-F878D2B7F7C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C9FB3E5-315D-5DAD-A1CC-6D87F47D5476}"/>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642566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E15C9DD-7520-54F2-3852-7F283EBF06EF}"/>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3" name="Espaço Reservado para Rodapé 2">
            <a:extLst>
              <a:ext uri="{FF2B5EF4-FFF2-40B4-BE49-F238E27FC236}">
                <a16:creationId xmlns:a16="http://schemas.microsoft.com/office/drawing/2014/main" id="{C668BC44-692C-A4CE-9028-7ADA7E6865F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35E0A9E-5FF7-800C-97CD-B9C9DCF6A384}"/>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35493543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26A29-5AB9-80FF-755B-6AC7829239F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21ED9F1-3EA8-D8AE-FF1B-2583A41AC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9FBD5EA-EAFC-056B-EE12-871D65231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572E829-E443-B5C1-C913-E8CB97A94183}"/>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6" name="Espaço Reservado para Rodapé 5">
            <a:extLst>
              <a:ext uri="{FF2B5EF4-FFF2-40B4-BE49-F238E27FC236}">
                <a16:creationId xmlns:a16="http://schemas.microsoft.com/office/drawing/2014/main" id="{A3A05555-BDCA-FAA4-9A38-03CC1BEAD84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A91FDCA-BC3B-2996-14A4-48E225031081}"/>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18501906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4B51B2-8934-F8D0-E148-E28056FAE2D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C27B393-572E-50CA-BD48-1D22D1498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F4C9F0F-88EF-16A3-99D6-3DDF07229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1C98BAA-588A-AD8C-7C06-89C7D2751B37}"/>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6" name="Espaço Reservado para Rodapé 5">
            <a:extLst>
              <a:ext uri="{FF2B5EF4-FFF2-40B4-BE49-F238E27FC236}">
                <a16:creationId xmlns:a16="http://schemas.microsoft.com/office/drawing/2014/main" id="{7414CF0F-58BE-3C33-635A-271452F211B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BF6B114-6F31-D7D1-3856-7FFE48F9ED25}"/>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37284332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9CD68-A6BC-0FA5-CF96-E104F73073D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A38B501-5078-4A82-729E-4FA7EDA1DE9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FD8569C-2D26-3FE6-240F-6FD0DC94ED8C}"/>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5" name="Espaço Reservado para Rodapé 4">
            <a:extLst>
              <a:ext uri="{FF2B5EF4-FFF2-40B4-BE49-F238E27FC236}">
                <a16:creationId xmlns:a16="http://schemas.microsoft.com/office/drawing/2014/main" id="{5236F6B6-FD09-3DBC-5157-0695B4642D4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F7673BC-9846-A643-DF7A-A17920FE3DAD}"/>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36111111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96D0FF-C2ED-B39E-372E-CFAB23F2467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5AC2990-4832-1B3A-5FA7-872B588A494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1DEBC1A-6E74-4755-A6BC-F50415589A98}"/>
              </a:ext>
            </a:extLst>
          </p:cNvPr>
          <p:cNvSpPr>
            <a:spLocks noGrp="1"/>
          </p:cNvSpPr>
          <p:nvPr>
            <p:ph type="dt" sz="half" idx="10"/>
          </p:nvPr>
        </p:nvSpPr>
        <p:spPr/>
        <p:txBody>
          <a:bodyPr/>
          <a:lstStyle/>
          <a:p>
            <a:fld id="{DEC28839-80F8-064D-97E6-B95670E03F02}" type="datetimeFigureOut">
              <a:rPr lang="pt-BR" smtClean="0"/>
              <a:t>04/12/2025</a:t>
            </a:fld>
            <a:endParaRPr lang="pt-BR"/>
          </a:p>
        </p:txBody>
      </p:sp>
      <p:sp>
        <p:nvSpPr>
          <p:cNvPr id="5" name="Espaço Reservado para Rodapé 4">
            <a:extLst>
              <a:ext uri="{FF2B5EF4-FFF2-40B4-BE49-F238E27FC236}">
                <a16:creationId xmlns:a16="http://schemas.microsoft.com/office/drawing/2014/main" id="{EADA0393-B98B-217E-881E-0DAFBAB1A2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43A58DE-EEA6-F70B-C0D9-8C17E6E0FB54}"/>
              </a:ext>
            </a:extLst>
          </p:cNvPr>
          <p:cNvSpPr>
            <a:spLocks noGrp="1"/>
          </p:cNvSpPr>
          <p:nvPr>
            <p:ph type="sldNum" sz="quarter" idx="12"/>
          </p:nvPr>
        </p:nvSpPr>
        <p:spPr/>
        <p:txBody>
          <a:bodyPr/>
          <a:lstStyle/>
          <a:p>
            <a:fld id="{489803E3-6B02-5B49-BAF2-C2D32A6724D1}" type="slidenum">
              <a:rPr lang="pt-BR" smtClean="0"/>
              <a:t>‹#›</a:t>
            </a:fld>
            <a:endParaRPr lang="pt-BR"/>
          </a:p>
        </p:txBody>
      </p:sp>
    </p:spTree>
    <p:extLst>
      <p:ext uri="{BB962C8B-B14F-4D97-AF65-F5344CB8AC3E}">
        <p14:creationId xmlns:p14="http://schemas.microsoft.com/office/powerpoint/2010/main" val="2309615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rgbClr val="001F5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226C97"/>
                </a:solidFill>
                <a:latin typeface="Arial"/>
                <a:cs typeface="Arial"/>
              </a:defRPr>
            </a:lvl1pPr>
          </a:lstStyle>
          <a:p>
            <a:pPr marL="12700">
              <a:lnSpc>
                <a:spcPts val="1395"/>
              </a:lnSpc>
            </a:pPr>
            <a:r>
              <a:rPr dirty="0"/>
              <a:t>BEST</a:t>
            </a:r>
            <a:r>
              <a:rPr spc="-30" dirty="0"/>
              <a:t> </a:t>
            </a:r>
            <a:r>
              <a:rPr dirty="0"/>
              <a:t>PRACTICES</a:t>
            </a:r>
            <a:r>
              <a:rPr spc="-30" dirty="0"/>
              <a:t> </a:t>
            </a:r>
            <a:r>
              <a:rPr sz="1050" spc="-25" dirty="0"/>
              <a:t>IN</a:t>
            </a:r>
            <a:endParaRPr sz="1050"/>
          </a:p>
          <a:p>
            <a:pPr marL="12700">
              <a:lnSpc>
                <a:spcPts val="1650"/>
              </a:lnSpc>
            </a:pPr>
            <a:r>
              <a:rPr sz="1400" b="1" dirty="0">
                <a:solidFill>
                  <a:srgbClr val="0D3167"/>
                </a:solidFill>
                <a:latin typeface="Arial"/>
                <a:cs typeface="Arial"/>
              </a:rPr>
              <a:t>DIFFUSE</a:t>
            </a:r>
            <a:r>
              <a:rPr sz="1400" b="1" spc="-15" dirty="0">
                <a:solidFill>
                  <a:srgbClr val="0D3167"/>
                </a:solidFill>
                <a:latin typeface="Arial"/>
                <a:cs typeface="Arial"/>
              </a:rPr>
              <a:t> </a:t>
            </a:r>
            <a:r>
              <a:rPr sz="1400" b="1" dirty="0">
                <a:solidFill>
                  <a:srgbClr val="0D3167"/>
                </a:solidFill>
                <a:latin typeface="Arial"/>
                <a:cs typeface="Arial"/>
              </a:rPr>
              <a:t>LARGE</a:t>
            </a:r>
            <a:r>
              <a:rPr sz="1400" b="1" spc="-10" dirty="0">
                <a:solidFill>
                  <a:srgbClr val="0D3167"/>
                </a:solidFill>
                <a:latin typeface="Arial"/>
                <a:cs typeface="Arial"/>
              </a:rPr>
              <a:t> </a:t>
            </a:r>
            <a:r>
              <a:rPr sz="1400" b="1" spc="-45" dirty="0">
                <a:solidFill>
                  <a:srgbClr val="0D3167"/>
                </a:solidFill>
                <a:latin typeface="Arial"/>
                <a:cs typeface="Arial"/>
              </a:rPr>
              <a:t>B-</a:t>
            </a:r>
            <a:r>
              <a:rPr sz="1400" b="1" dirty="0">
                <a:solidFill>
                  <a:srgbClr val="0D3167"/>
                </a:solidFill>
                <a:latin typeface="Arial"/>
                <a:cs typeface="Arial"/>
              </a:rPr>
              <a:t>CELL</a:t>
            </a:r>
            <a:r>
              <a:rPr sz="1400" b="1" spc="-75" dirty="0">
                <a:solidFill>
                  <a:srgbClr val="0D3167"/>
                </a:solidFill>
                <a:latin typeface="Arial"/>
                <a:cs typeface="Arial"/>
              </a:rPr>
              <a:t> </a:t>
            </a:r>
            <a:r>
              <a:rPr sz="1400" b="1" spc="-10" dirty="0">
                <a:solidFill>
                  <a:srgbClr val="0D3167"/>
                </a:solidFill>
                <a:latin typeface="Arial"/>
                <a:cs typeface="Arial"/>
              </a:rPr>
              <a:t>LYMPHOMA</a:t>
            </a:r>
            <a:endParaRPr sz="1400">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2124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19401"/>
            <a:ext cx="10363200" cy="2949576"/>
          </a:xfrm>
        </p:spPr>
        <p:txBody>
          <a:bodyPr anchor="t">
            <a:noAutofit/>
          </a:bodyPr>
          <a:lstStyle>
            <a:lvl1pPr algn="l">
              <a:defRPr sz="4000" b="1" cap="none">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D338BFD-D584-4222-9964-0D32BFAE6A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3084" y="6172200"/>
            <a:ext cx="4629912" cy="505968"/>
          </a:xfrm>
          <a:prstGeom prst="rect">
            <a:avLst/>
          </a:prstGeom>
        </p:spPr>
      </p:pic>
      <p:grpSp>
        <p:nvGrpSpPr>
          <p:cNvPr id="4" name="Group 3">
            <a:extLst>
              <a:ext uri="{FF2B5EF4-FFF2-40B4-BE49-F238E27FC236}">
                <a16:creationId xmlns:a16="http://schemas.microsoft.com/office/drawing/2014/main" id="{FAC8FF93-C4AA-A001-4BDA-495140D4F804}"/>
              </a:ext>
            </a:extLst>
          </p:cNvPr>
          <p:cNvGrpSpPr/>
          <p:nvPr userDrawn="1"/>
        </p:nvGrpSpPr>
        <p:grpSpPr>
          <a:xfrm>
            <a:off x="-83624" y="0"/>
            <a:ext cx="274320" cy="6916520"/>
            <a:chOff x="-693224" y="0"/>
            <a:chExt cx="384108" cy="6916520"/>
          </a:xfrm>
        </p:grpSpPr>
        <p:sp>
          <p:nvSpPr>
            <p:cNvPr id="5" name="Rectangle 4">
              <a:extLst>
                <a:ext uri="{FF2B5EF4-FFF2-40B4-BE49-F238E27FC236}">
                  <a16:creationId xmlns:a16="http://schemas.microsoft.com/office/drawing/2014/main" id="{3D244BDA-3CD5-642A-75CD-4B5436335CC3}"/>
                </a:ext>
              </a:extLst>
            </p:cNvPr>
            <p:cNvSpPr/>
            <p:nvPr userDrawn="1"/>
          </p:nvSpPr>
          <p:spPr>
            <a:xfrm>
              <a:off x="-693224" y="0"/>
              <a:ext cx="384108" cy="1613001"/>
            </a:xfrm>
            <a:prstGeom prst="rect">
              <a:avLst/>
            </a:prstGeom>
            <a:solidFill>
              <a:srgbClr val="C4162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6" name="Rectangle 5">
              <a:extLst>
                <a:ext uri="{FF2B5EF4-FFF2-40B4-BE49-F238E27FC236}">
                  <a16:creationId xmlns:a16="http://schemas.microsoft.com/office/drawing/2014/main" id="{9DE00B14-55F6-5234-CAC9-0609A4B98A02}"/>
                </a:ext>
              </a:extLst>
            </p:cNvPr>
            <p:cNvSpPr/>
            <p:nvPr userDrawn="1"/>
          </p:nvSpPr>
          <p:spPr>
            <a:xfrm>
              <a:off x="-693224" y="1613000"/>
              <a:ext cx="384108" cy="5303520"/>
            </a:xfrm>
            <a:prstGeom prst="rect">
              <a:avLst/>
            </a:prstGeom>
            <a:solidFill>
              <a:srgbClr val="09437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grpSp>
    </p:spTree>
    <p:extLst>
      <p:ext uri="{BB962C8B-B14F-4D97-AF65-F5344CB8AC3E}">
        <p14:creationId xmlns:p14="http://schemas.microsoft.com/office/powerpoint/2010/main" val="38283979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0079E-D549-CCD2-34AE-B5280D868424}"/>
              </a:ext>
            </a:extLst>
          </p:cNvPr>
          <p:cNvSpPr>
            <a:spLocks noGrp="1"/>
          </p:cNvSpPr>
          <p:nvPr>
            <p:ph type="title" hasCustomPrompt="1"/>
          </p:nvPr>
        </p:nvSpPr>
        <p:spPr>
          <a:xfrm>
            <a:off x="590309" y="365125"/>
            <a:ext cx="10763491" cy="1325563"/>
          </a:xfrm>
          <a:prstGeom prst="rect">
            <a:avLst/>
          </a:prstGeom>
        </p:spPr>
        <p:txBody>
          <a:bodyPr/>
          <a:lstStyle>
            <a:lvl1pPr algn="l">
              <a:defRPr sz="4400">
                <a:latin typeface="Oswald Regular" pitchFamily="2" charset="77"/>
              </a:defRPr>
            </a:lvl1pPr>
          </a:lstStyle>
          <a:p>
            <a:r>
              <a:rPr lang="it-IT"/>
              <a:t>Fare clic per modificare lo stile del dello schema</a:t>
            </a:r>
            <a:endParaRPr lang="en-CH"/>
          </a:p>
        </p:txBody>
      </p:sp>
      <p:sp>
        <p:nvSpPr>
          <p:cNvPr id="3" name="Content Placeholder 2">
            <a:extLst>
              <a:ext uri="{FF2B5EF4-FFF2-40B4-BE49-F238E27FC236}">
                <a16:creationId xmlns:a16="http://schemas.microsoft.com/office/drawing/2014/main" id="{CF49FEC0-F58B-271F-2F32-84597211DF1B}"/>
              </a:ext>
            </a:extLst>
          </p:cNvPr>
          <p:cNvSpPr>
            <a:spLocks noGrp="1"/>
          </p:cNvSpPr>
          <p:nvPr>
            <p:ph sz="half" idx="1" hasCustomPrompt="1"/>
          </p:nvPr>
        </p:nvSpPr>
        <p:spPr>
          <a:xfrm>
            <a:off x="590309" y="1825625"/>
            <a:ext cx="10763490" cy="4158486"/>
          </a:xfrm>
          <a:prstGeom prst="rect">
            <a:avLst/>
          </a:prstGeom>
        </p:spPr>
        <p:txBody>
          <a:bodyPr/>
          <a:lstStyle>
            <a:lvl1pPr marL="228600" indent="-228600">
              <a:buFont typeface="Wingdings" pitchFamily="2" charset="2"/>
              <a:buChar char="§"/>
              <a:defRPr sz="2800" b="0" i="0">
                <a:latin typeface="Oswald Light" pitchFamily="2" charset="77"/>
              </a:defRPr>
            </a:lvl1pPr>
            <a:lvl2pPr marL="685800" indent="-228600">
              <a:buFont typeface="Wingdings" pitchFamily="2" charset="2"/>
              <a:buChar char="§"/>
              <a:defRPr b="0" i="0">
                <a:latin typeface="Oswald Light" pitchFamily="2" charset="77"/>
              </a:defRPr>
            </a:lvl2pPr>
            <a:lvl3pPr marL="1143000" indent="-228600">
              <a:buFont typeface="Wingdings" pitchFamily="2" charset="2"/>
              <a:buChar char="§"/>
              <a:defRPr b="0" i="0">
                <a:latin typeface="Oswald Light" pitchFamily="2" charset="77"/>
              </a:defRPr>
            </a:lvl3pPr>
            <a:lvl4pPr marL="1600200" indent="-228600">
              <a:buFont typeface="Wingdings" pitchFamily="2" charset="2"/>
              <a:buChar char="§"/>
              <a:defRPr b="0" i="0">
                <a:latin typeface="Oswald Light" pitchFamily="2" charset="77"/>
              </a:defRPr>
            </a:lvl4pPr>
            <a:lvl5pPr marL="2057400" indent="-228600">
              <a:buFont typeface="Wingdings" pitchFamily="2" charset="2"/>
              <a:buChar char="§"/>
              <a:defRPr b="0" i="0">
                <a:latin typeface="Oswald Light" pitchFamily="2" charset="77"/>
              </a:defRPr>
            </a:lvl5pPr>
          </a:lstStyle>
          <a:p>
            <a:pPr lvl="0"/>
            <a:r>
              <a:rPr lang="it-IT"/>
              <a:t>Fare clic per modificare gli stili del testo dello schema</a:t>
            </a:r>
          </a:p>
        </p:txBody>
      </p:sp>
      <p:sp>
        <p:nvSpPr>
          <p:cNvPr id="10" name="Slide Number Placeholder 6">
            <a:extLst>
              <a:ext uri="{FF2B5EF4-FFF2-40B4-BE49-F238E27FC236}">
                <a16:creationId xmlns:a16="http://schemas.microsoft.com/office/drawing/2014/main" id="{FD8D3643-D4D6-BD5F-C5EB-E9A38C0BC8B8}"/>
              </a:ext>
            </a:extLst>
          </p:cNvPr>
          <p:cNvSpPr>
            <a:spLocks noGrp="1"/>
          </p:cNvSpPr>
          <p:nvPr>
            <p:ph type="sldNum" sz="quarter" idx="4"/>
          </p:nvPr>
        </p:nvSpPr>
        <p:spPr>
          <a:xfrm>
            <a:off x="9322307" y="6310312"/>
            <a:ext cx="2743200" cy="365125"/>
          </a:xfrm>
          <a:prstGeom prst="rect">
            <a:avLst/>
          </a:prstGeom>
        </p:spPr>
        <p:txBody>
          <a:bodyPr/>
          <a:lstStyle>
            <a:lvl1pPr>
              <a:defRPr/>
            </a:lvl1pPr>
            <a:lvl6pPr>
              <a:defRPr sz="1400" b="0" i="0">
                <a:latin typeface="Oswald Light" pitchFamily="2" charset="77"/>
              </a:defRPr>
            </a:lvl6pPr>
          </a:lstStyle>
          <a:p>
            <a:pPr lvl="5"/>
            <a:fld id="{A636BCB4-62F4-5046-9DAD-4CEB40D9147D}" type="slidenum">
              <a:rPr lang="en-CH" smtClean="0"/>
              <a:pPr lvl="5"/>
              <a:t>‹#›</a:t>
            </a:fld>
            <a:endParaRPr lang="en-CH"/>
          </a:p>
        </p:txBody>
      </p:sp>
      <p:pic>
        <p:nvPicPr>
          <p:cNvPr id="4" name="Picture 2">
            <a:extLst>
              <a:ext uri="{FF2B5EF4-FFF2-40B4-BE49-F238E27FC236}">
                <a16:creationId xmlns:a16="http://schemas.microsoft.com/office/drawing/2014/main" id="{E0346E93-F1BA-1C0F-70ED-A34DFECB48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14419" y="6305577"/>
            <a:ext cx="429768"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93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a:xfrm>
            <a:off x="424500" y="6462339"/>
            <a:ext cx="528000" cy="216000"/>
          </a:xfrm>
          <a:prstGeom prst="rect">
            <a:avLst/>
          </a:prstGeom>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19557669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ptos" panose="020B0004020202020204" pitchFamily="34" charset="0"/>
              </a:defRPr>
            </a:lvl1pPr>
          </a:lstStyle>
          <a:p>
            <a:r>
              <a:rPr lang="en-US"/>
              <a:t>Click to edit Master title style</a:t>
            </a:r>
          </a:p>
        </p:txBody>
      </p:sp>
      <p:grpSp>
        <p:nvGrpSpPr>
          <p:cNvPr id="12" name="Group 11">
            <a:extLst>
              <a:ext uri="{FF2B5EF4-FFF2-40B4-BE49-F238E27FC236}">
                <a16:creationId xmlns:a16="http://schemas.microsoft.com/office/drawing/2014/main" id="{6AE902D7-B96E-4971-8000-07C9399DC8C9}"/>
              </a:ext>
            </a:extLst>
          </p:cNvPr>
          <p:cNvGrpSpPr/>
          <p:nvPr userDrawn="1"/>
        </p:nvGrpSpPr>
        <p:grpSpPr>
          <a:xfrm>
            <a:off x="1143000" y="4419600"/>
            <a:ext cx="9542941" cy="838200"/>
            <a:chOff x="1219200" y="4572000"/>
            <a:chExt cx="7081005" cy="658368"/>
          </a:xfrm>
        </p:grpSpPr>
        <p:pic>
          <p:nvPicPr>
            <p:cNvPr id="7" name="Picture 6">
              <a:extLst>
                <a:ext uri="{FF2B5EF4-FFF2-40B4-BE49-F238E27FC236}">
                  <a16:creationId xmlns:a16="http://schemas.microsoft.com/office/drawing/2014/main" id="{A53061B3-7E90-490E-983D-E1D7BB3C2E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9200" y="4572000"/>
              <a:ext cx="6024464" cy="658368"/>
            </a:xfrm>
            <a:prstGeom prst="rect">
              <a:avLst/>
            </a:prstGeom>
          </p:spPr>
        </p:pic>
        <p:pic>
          <p:nvPicPr>
            <p:cNvPr id="11" name="Picture 10">
              <a:extLst>
                <a:ext uri="{FF2B5EF4-FFF2-40B4-BE49-F238E27FC236}">
                  <a16:creationId xmlns:a16="http://schemas.microsoft.com/office/drawing/2014/main" id="{28C0D814-25CE-4056-95CD-69AABB1942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0" y="4633536"/>
              <a:ext cx="680205" cy="596456"/>
            </a:xfrm>
            <a:prstGeom prst="rect">
              <a:avLst/>
            </a:prstGeom>
          </p:spPr>
        </p:pic>
      </p:grpSp>
      <p:grpSp>
        <p:nvGrpSpPr>
          <p:cNvPr id="9" name="Group 8">
            <a:extLst>
              <a:ext uri="{FF2B5EF4-FFF2-40B4-BE49-F238E27FC236}">
                <a16:creationId xmlns:a16="http://schemas.microsoft.com/office/drawing/2014/main" id="{CF054AFC-196E-FC1A-A76B-10781EAAFEE4}"/>
              </a:ext>
            </a:extLst>
          </p:cNvPr>
          <p:cNvGrpSpPr/>
          <p:nvPr userDrawn="1"/>
        </p:nvGrpSpPr>
        <p:grpSpPr>
          <a:xfrm>
            <a:off x="-83624" y="0"/>
            <a:ext cx="274320" cy="6916520"/>
            <a:chOff x="-693224" y="0"/>
            <a:chExt cx="384108" cy="6916520"/>
          </a:xfrm>
        </p:grpSpPr>
        <p:sp>
          <p:nvSpPr>
            <p:cNvPr id="10" name="Rectangle 9">
              <a:extLst>
                <a:ext uri="{FF2B5EF4-FFF2-40B4-BE49-F238E27FC236}">
                  <a16:creationId xmlns:a16="http://schemas.microsoft.com/office/drawing/2014/main" id="{E0BA3FC0-E792-7C39-8CDA-36126A707DFF}"/>
                </a:ext>
              </a:extLst>
            </p:cNvPr>
            <p:cNvSpPr/>
            <p:nvPr userDrawn="1"/>
          </p:nvSpPr>
          <p:spPr>
            <a:xfrm>
              <a:off x="-693224" y="0"/>
              <a:ext cx="384108" cy="1613001"/>
            </a:xfrm>
            <a:prstGeom prst="rect">
              <a:avLst/>
            </a:prstGeom>
            <a:solidFill>
              <a:srgbClr val="C4162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3" name="Rectangle 12">
              <a:extLst>
                <a:ext uri="{FF2B5EF4-FFF2-40B4-BE49-F238E27FC236}">
                  <a16:creationId xmlns:a16="http://schemas.microsoft.com/office/drawing/2014/main" id="{4BAE97DC-204A-74D3-3014-53DEB9BAE2CF}"/>
                </a:ext>
              </a:extLst>
            </p:cNvPr>
            <p:cNvSpPr/>
            <p:nvPr userDrawn="1"/>
          </p:nvSpPr>
          <p:spPr>
            <a:xfrm>
              <a:off x="-693224" y="1613000"/>
              <a:ext cx="384108" cy="5303520"/>
            </a:xfrm>
            <a:prstGeom prst="rect">
              <a:avLst/>
            </a:prstGeom>
            <a:solidFill>
              <a:srgbClr val="09437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grpSp>
      <p:sp>
        <p:nvSpPr>
          <p:cNvPr id="15" name="TextBox 14">
            <a:extLst>
              <a:ext uri="{FF2B5EF4-FFF2-40B4-BE49-F238E27FC236}">
                <a16:creationId xmlns:a16="http://schemas.microsoft.com/office/drawing/2014/main" id="{7305DB91-2688-B3CD-3FD0-005179A33027}"/>
              </a:ext>
            </a:extLst>
          </p:cNvPr>
          <p:cNvSpPr txBox="1"/>
          <p:nvPr userDrawn="1"/>
        </p:nvSpPr>
        <p:spPr>
          <a:xfrm>
            <a:off x="11958322" y="6611779"/>
            <a:ext cx="233678" cy="246221"/>
          </a:xfrm>
          <a:prstGeom prst="rect">
            <a:avLst/>
          </a:prstGeom>
          <a:solidFill>
            <a:srgbClr val="C41624"/>
          </a:solidFill>
        </p:spPr>
        <p:txBody>
          <a:bodyPr wrap="square" lIns="0" rIns="0" rtlCol="0">
            <a:spAutoFit/>
          </a:bodyPr>
          <a:lstStyle/>
          <a:p>
            <a:pPr algn="ctr" defTabSz="457127">
              <a:defRPr/>
            </a:pPr>
            <a:fld id="{DA7A19A1-9E88-41B2-915B-85A93CF937EE}" type="slidenum">
              <a:rPr lang="en-US" sz="1000" b="1">
                <a:solidFill>
                  <a:srgbClr val="FFFFFF"/>
                </a:solidFill>
                <a:latin typeface="Aptos" panose="020B0004020202020204" pitchFamily="34" charset="0"/>
                <a:cs typeface="Arial" panose="020B0604020202020204" pitchFamily="34" charset="0"/>
              </a:rPr>
              <a:pPr algn="ctr" defTabSz="457127">
                <a:defRPr/>
              </a:pPr>
              <a:t>‹#›</a:t>
            </a:fld>
            <a:endParaRPr lang="en-US" sz="1000" b="1" dirty="0">
              <a:solidFill>
                <a:srgbClr val="FFFFFF"/>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20439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Autofit/>
          </a:bodyPr>
          <a:lstStyle>
            <a:lvl1pPr>
              <a:defRPr sz="4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143001"/>
            <a:ext cx="10972800" cy="4983164"/>
          </a:xfrm>
        </p:spPr>
        <p:txBody>
          <a:bodyPr/>
          <a:lstStyle>
            <a:lvl1pPr>
              <a:buClr>
                <a:srgbClr val="C00000"/>
              </a:buClr>
              <a:defRPr>
                <a:latin typeface="Arial" panose="020B0604020202020204" pitchFamily="34" charset="0"/>
                <a:cs typeface="Arial" panose="020B0604020202020204" pitchFamily="34" charset="0"/>
              </a:defRPr>
            </a:lvl1pPr>
            <a:lvl2pPr>
              <a:buClr>
                <a:srgbClr val="C00000"/>
              </a:buCl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DFAD51C8-8778-4986-90D4-438C5243E8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460" y="6198849"/>
            <a:ext cx="4629912" cy="505968"/>
          </a:xfrm>
          <a:prstGeom prst="rect">
            <a:avLst/>
          </a:prstGeom>
        </p:spPr>
      </p:pic>
      <p:grpSp>
        <p:nvGrpSpPr>
          <p:cNvPr id="4" name="Group 3">
            <a:extLst>
              <a:ext uri="{FF2B5EF4-FFF2-40B4-BE49-F238E27FC236}">
                <a16:creationId xmlns:a16="http://schemas.microsoft.com/office/drawing/2014/main" id="{E37DFEF5-4AFB-3621-0785-E11185C1423E}"/>
              </a:ext>
            </a:extLst>
          </p:cNvPr>
          <p:cNvGrpSpPr/>
          <p:nvPr userDrawn="1"/>
        </p:nvGrpSpPr>
        <p:grpSpPr>
          <a:xfrm>
            <a:off x="-83624" y="0"/>
            <a:ext cx="274320" cy="6916520"/>
            <a:chOff x="-693224" y="0"/>
            <a:chExt cx="384108" cy="6916520"/>
          </a:xfrm>
        </p:grpSpPr>
        <p:sp>
          <p:nvSpPr>
            <p:cNvPr id="5" name="Rectangle 4">
              <a:extLst>
                <a:ext uri="{FF2B5EF4-FFF2-40B4-BE49-F238E27FC236}">
                  <a16:creationId xmlns:a16="http://schemas.microsoft.com/office/drawing/2014/main" id="{D407CE48-A83B-222C-6C8B-1B3A324B6994}"/>
                </a:ext>
              </a:extLst>
            </p:cNvPr>
            <p:cNvSpPr/>
            <p:nvPr userDrawn="1"/>
          </p:nvSpPr>
          <p:spPr>
            <a:xfrm>
              <a:off x="-693224" y="0"/>
              <a:ext cx="384108" cy="1613001"/>
            </a:xfrm>
            <a:prstGeom prst="rect">
              <a:avLst/>
            </a:prstGeom>
            <a:solidFill>
              <a:srgbClr val="C4162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7" name="Rectangle 6">
              <a:extLst>
                <a:ext uri="{FF2B5EF4-FFF2-40B4-BE49-F238E27FC236}">
                  <a16:creationId xmlns:a16="http://schemas.microsoft.com/office/drawing/2014/main" id="{442C1A1E-D760-2D26-1C18-1C216203B5F8}"/>
                </a:ext>
              </a:extLst>
            </p:cNvPr>
            <p:cNvSpPr/>
            <p:nvPr userDrawn="1"/>
          </p:nvSpPr>
          <p:spPr>
            <a:xfrm>
              <a:off x="-693224" y="1613000"/>
              <a:ext cx="384108" cy="5303520"/>
            </a:xfrm>
            <a:prstGeom prst="rect">
              <a:avLst/>
            </a:prstGeom>
            <a:solidFill>
              <a:srgbClr val="09437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grpSp>
    </p:spTree>
    <p:extLst>
      <p:ext uri="{BB962C8B-B14F-4D97-AF65-F5344CB8AC3E}">
        <p14:creationId xmlns:p14="http://schemas.microsoft.com/office/powerpoint/2010/main" val="14793791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19401"/>
            <a:ext cx="10363200" cy="2949576"/>
          </a:xfrm>
        </p:spPr>
        <p:txBody>
          <a:bodyPr anchor="t">
            <a:noAutofit/>
          </a:bodyPr>
          <a:lstStyle>
            <a:lvl1pPr algn="l">
              <a:defRPr sz="4000" b="1" cap="none">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D338BFD-D584-4222-9964-0D32BFAE6A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3084" y="6172200"/>
            <a:ext cx="4629912" cy="505968"/>
          </a:xfrm>
          <a:prstGeom prst="rect">
            <a:avLst/>
          </a:prstGeom>
        </p:spPr>
      </p:pic>
      <p:grpSp>
        <p:nvGrpSpPr>
          <p:cNvPr id="4" name="Group 3">
            <a:extLst>
              <a:ext uri="{FF2B5EF4-FFF2-40B4-BE49-F238E27FC236}">
                <a16:creationId xmlns:a16="http://schemas.microsoft.com/office/drawing/2014/main" id="{FAC8FF93-C4AA-A001-4BDA-495140D4F804}"/>
              </a:ext>
            </a:extLst>
          </p:cNvPr>
          <p:cNvGrpSpPr/>
          <p:nvPr userDrawn="1"/>
        </p:nvGrpSpPr>
        <p:grpSpPr>
          <a:xfrm>
            <a:off x="-83624" y="0"/>
            <a:ext cx="274320" cy="6916520"/>
            <a:chOff x="-693224" y="0"/>
            <a:chExt cx="384108" cy="6916520"/>
          </a:xfrm>
        </p:grpSpPr>
        <p:sp>
          <p:nvSpPr>
            <p:cNvPr id="5" name="Rectangle 4">
              <a:extLst>
                <a:ext uri="{FF2B5EF4-FFF2-40B4-BE49-F238E27FC236}">
                  <a16:creationId xmlns:a16="http://schemas.microsoft.com/office/drawing/2014/main" id="{3D244BDA-3CD5-642A-75CD-4B5436335CC3}"/>
                </a:ext>
              </a:extLst>
            </p:cNvPr>
            <p:cNvSpPr/>
            <p:nvPr userDrawn="1"/>
          </p:nvSpPr>
          <p:spPr>
            <a:xfrm>
              <a:off x="-693224" y="0"/>
              <a:ext cx="384108" cy="1613001"/>
            </a:xfrm>
            <a:prstGeom prst="rect">
              <a:avLst/>
            </a:prstGeom>
            <a:solidFill>
              <a:srgbClr val="C4162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6" name="Rectangle 5">
              <a:extLst>
                <a:ext uri="{FF2B5EF4-FFF2-40B4-BE49-F238E27FC236}">
                  <a16:creationId xmlns:a16="http://schemas.microsoft.com/office/drawing/2014/main" id="{9DE00B14-55F6-5234-CAC9-0609A4B98A02}"/>
                </a:ext>
              </a:extLst>
            </p:cNvPr>
            <p:cNvSpPr/>
            <p:nvPr userDrawn="1"/>
          </p:nvSpPr>
          <p:spPr>
            <a:xfrm>
              <a:off x="-693224" y="1613000"/>
              <a:ext cx="384108" cy="5303520"/>
            </a:xfrm>
            <a:prstGeom prst="rect">
              <a:avLst/>
            </a:prstGeom>
            <a:solidFill>
              <a:srgbClr val="09437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grpSp>
      <p:sp>
        <p:nvSpPr>
          <p:cNvPr id="7" name="TextBox 6">
            <a:extLst>
              <a:ext uri="{FF2B5EF4-FFF2-40B4-BE49-F238E27FC236}">
                <a16:creationId xmlns:a16="http://schemas.microsoft.com/office/drawing/2014/main" id="{0B9602DA-7911-0C6E-F581-4914AABF5EF8}"/>
              </a:ext>
            </a:extLst>
          </p:cNvPr>
          <p:cNvSpPr txBox="1"/>
          <p:nvPr userDrawn="1"/>
        </p:nvSpPr>
        <p:spPr>
          <a:xfrm>
            <a:off x="11958322" y="6611779"/>
            <a:ext cx="233678" cy="246221"/>
          </a:xfrm>
          <a:prstGeom prst="rect">
            <a:avLst/>
          </a:prstGeom>
          <a:solidFill>
            <a:srgbClr val="C41624"/>
          </a:solidFill>
        </p:spPr>
        <p:txBody>
          <a:bodyPr wrap="square" lIns="0" rIns="0" rtlCol="0">
            <a:spAutoFit/>
          </a:bodyPr>
          <a:lstStyle/>
          <a:p>
            <a:pPr algn="ctr" defTabSz="457127">
              <a:defRPr/>
            </a:pPr>
            <a:fld id="{DA7A19A1-9E88-41B2-915B-85A93CF937EE}" type="slidenum">
              <a:rPr lang="en-US" sz="1000" b="1">
                <a:solidFill>
                  <a:srgbClr val="FFFFFF"/>
                </a:solidFill>
                <a:latin typeface="Aptos" panose="020B0004020202020204" pitchFamily="34" charset="0"/>
                <a:cs typeface="Arial" panose="020B0604020202020204" pitchFamily="34" charset="0"/>
              </a:rPr>
              <a:pPr algn="ctr" defTabSz="457127">
                <a:defRPr/>
              </a:pPr>
              <a:t>‹#›</a:t>
            </a:fld>
            <a:endParaRPr lang="en-US" sz="1000" b="1" dirty="0">
              <a:solidFill>
                <a:srgbClr val="FFFFFF"/>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9268042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EA86-0782-4A43-998B-E43B003DCB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CCE0E1-187B-49E1-BB1A-3ABA2FF2F1A4}"/>
              </a:ext>
            </a:extLst>
          </p:cNvPr>
          <p:cNvSpPr>
            <a:spLocks noGrp="1"/>
          </p:cNvSpPr>
          <p:nvPr>
            <p:ph type="dt" sz="half" idx="10"/>
          </p:nvPr>
        </p:nvSpPr>
        <p:spPr/>
        <p:txBody>
          <a:bodyPr/>
          <a:lstStyle/>
          <a:p>
            <a:fld id="{450B53F6-20BB-4248-AD07-3D43CB96335D}" type="datetimeFigureOut">
              <a:rPr lang="en-US" smtClean="0"/>
              <a:t>12/4/25</a:t>
            </a:fld>
            <a:endParaRPr lang="en-US"/>
          </a:p>
        </p:txBody>
      </p:sp>
      <p:sp>
        <p:nvSpPr>
          <p:cNvPr id="4" name="Footer Placeholder 3">
            <a:extLst>
              <a:ext uri="{FF2B5EF4-FFF2-40B4-BE49-F238E27FC236}">
                <a16:creationId xmlns:a16="http://schemas.microsoft.com/office/drawing/2014/main" id="{3D06F0A5-FC70-4F70-8ADA-E59BFF9AEA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60F1DC-25DF-48F7-ABF7-7BDD54F78509}"/>
              </a:ext>
            </a:extLst>
          </p:cNvPr>
          <p:cNvSpPr>
            <a:spLocks noGrp="1"/>
          </p:cNvSpPr>
          <p:nvPr>
            <p:ph type="sldNum" sz="quarter" idx="12"/>
          </p:nvPr>
        </p:nvSpPr>
        <p:spPr/>
        <p:txBody>
          <a:bodyPr/>
          <a:lstStyle/>
          <a:p>
            <a:fld id="{197E28C8-14EC-4ABA-8D05-340549E11868}" type="slidenum">
              <a:rPr lang="en-US" smtClean="0"/>
              <a:t>‹#›</a:t>
            </a:fld>
            <a:endParaRPr lang="en-US"/>
          </a:p>
        </p:txBody>
      </p:sp>
    </p:spTree>
    <p:extLst>
      <p:ext uri="{BB962C8B-B14F-4D97-AF65-F5344CB8AC3E}">
        <p14:creationId xmlns:p14="http://schemas.microsoft.com/office/powerpoint/2010/main" val="10872711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1"/>
            <a:ext cx="3860800" cy="365125"/>
          </a:xfrm>
        </p:spPr>
        <p:txBody>
          <a:bodyPr/>
          <a:lstStyle>
            <a:lvl1pPr>
              <a:defRPr>
                <a:solidFill>
                  <a:srgbClr val="000000"/>
                </a:solidFill>
              </a:defRPr>
            </a:lvl1pPr>
          </a:lstStyle>
          <a:p>
            <a:endParaRPr lang="en-US"/>
          </a:p>
        </p:txBody>
      </p:sp>
      <p:sp>
        <p:nvSpPr>
          <p:cNvPr id="4" name="Slide Number Placeholder 3"/>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a:p>
        </p:txBody>
      </p:sp>
      <p:sp>
        <p:nvSpPr>
          <p:cNvPr id="6" name="Title 1"/>
          <p:cNvSpPr>
            <a:spLocks noGrp="1"/>
          </p:cNvSpPr>
          <p:nvPr>
            <p:ph type="title"/>
          </p:nvPr>
        </p:nvSpPr>
        <p:spPr>
          <a:xfrm>
            <a:off x="471933" y="161668"/>
            <a:ext cx="11394276" cy="68523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0721490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16601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6601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71932" y="6353219"/>
            <a:ext cx="3860800" cy="365125"/>
          </a:xfrm>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a:p>
        </p:txBody>
      </p:sp>
    </p:spTree>
    <p:extLst>
      <p:ext uri="{BB962C8B-B14F-4D97-AF65-F5344CB8AC3E}">
        <p14:creationId xmlns:p14="http://schemas.microsoft.com/office/powerpoint/2010/main" val="18757244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E11535-4C98-4D49-0273-507E6324C376}"/>
              </a:ext>
            </a:extLst>
          </p:cNvPr>
          <p:cNvSpPr>
            <a:spLocks noGrp="1"/>
          </p:cNvSpPr>
          <p:nvPr>
            <p:ph type="dt" sz="half" idx="10"/>
          </p:nvPr>
        </p:nvSpPr>
        <p:spPr/>
        <p:txBody>
          <a:bodyPr/>
          <a:lstStyle/>
          <a:p>
            <a:fld id="{7B265487-43DB-7746-B066-3DDFE155EEDE}" type="datetimeFigureOut">
              <a:rPr lang="en-US" smtClean="0"/>
              <a:t>12/4/25</a:t>
            </a:fld>
            <a:endParaRPr lang="en-US"/>
          </a:p>
        </p:txBody>
      </p:sp>
      <p:sp>
        <p:nvSpPr>
          <p:cNvPr id="3" name="Footer Placeholder 2">
            <a:extLst>
              <a:ext uri="{FF2B5EF4-FFF2-40B4-BE49-F238E27FC236}">
                <a16:creationId xmlns:a16="http://schemas.microsoft.com/office/drawing/2014/main" id="{0D16A4F5-4FD9-43F9-F7F5-3D3A9E0C46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6C2D05-5FB4-8B8C-51E1-3FA1E0B5D307}"/>
              </a:ext>
            </a:extLst>
          </p:cNvPr>
          <p:cNvSpPr>
            <a:spLocks noGrp="1"/>
          </p:cNvSpPr>
          <p:nvPr>
            <p:ph type="sldNum" sz="quarter" idx="12"/>
          </p:nvPr>
        </p:nvSpPr>
        <p:spPr/>
        <p:txBody>
          <a:bodyPr/>
          <a:lstStyle/>
          <a:p>
            <a:fld id="{4516E662-7F74-B244-A885-EF73628B17D8}" type="slidenum">
              <a:rPr lang="en-US" smtClean="0"/>
              <a:t>‹#›</a:t>
            </a:fld>
            <a:endParaRPr lang="en-US"/>
          </a:p>
        </p:txBody>
      </p:sp>
    </p:spTree>
    <p:extLst>
      <p:ext uri="{BB962C8B-B14F-4D97-AF65-F5344CB8AC3E}">
        <p14:creationId xmlns:p14="http://schemas.microsoft.com/office/powerpoint/2010/main" val="31916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6756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40960748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3048628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8465089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3077942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821028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0657715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218156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8538136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702816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Introduction / Body text">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316083" y="1497603"/>
            <a:ext cx="11474303" cy="442055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609555" indent="0">
              <a:buNone/>
              <a:defRPr sz="3200"/>
            </a:lvl2pPr>
            <a:lvl3pPr marL="1219110" indent="0">
              <a:buNone/>
              <a:defRPr sz="3200"/>
            </a:lvl3pPr>
            <a:lvl4pPr marL="1828664" indent="0">
              <a:buNone/>
              <a:defRPr sz="3200"/>
            </a:lvl4pPr>
            <a:lvl5pPr marL="2438218"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297600" y="6425195"/>
            <a:ext cx="528000" cy="216000"/>
          </a:xfrm>
          <a:prstGeom prst="rect">
            <a:avLst/>
          </a:prstGeom>
        </p:spPr>
        <p:txBody>
          <a:bodyPr vert="horz" lIns="0" tIns="0" rIns="0" bIns="0" rtlCol="0" anchor="t" anchorCtr="0"/>
          <a:lstStyle>
            <a:lvl1pPr algn="l">
              <a:defRPr sz="14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5" name="Title 8"/>
          <p:cNvSpPr>
            <a:spLocks noGrp="1"/>
          </p:cNvSpPr>
          <p:nvPr>
            <p:ph type="title" hasCustomPrompt="1"/>
          </p:nvPr>
        </p:nvSpPr>
        <p:spPr>
          <a:xfrm>
            <a:off x="432000" y="220800"/>
            <a:ext cx="11358384" cy="672000"/>
          </a:xfrm>
          <a:prstGeom prst="rect">
            <a:avLst/>
          </a:prstGeom>
        </p:spPr>
        <p:txBody>
          <a:bodyPr vert="horz" lIns="0"/>
          <a:lstStyle>
            <a:lvl1pPr algn="l" defTabSz="609555" rtl="0" eaLnBrk="1" latinLnBrk="0" hangingPunct="1">
              <a:lnSpc>
                <a:spcPct val="95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6299201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4619242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3789378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126744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531385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9092473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BA568-6460-4C96-B714-427A740AD1E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0CAEA56-1FED-4FF9-8976-7F3A9F272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B5B33CE-95AA-450A-B297-BD4C84953291}"/>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5" name="Segnaposto piè di pagina 4">
            <a:extLst>
              <a:ext uri="{FF2B5EF4-FFF2-40B4-BE49-F238E27FC236}">
                <a16:creationId xmlns:a16="http://schemas.microsoft.com/office/drawing/2014/main" id="{583BB576-9B2C-4230-B6D9-AFE6436948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9F7527B-A206-4A34-92E3-6F0D55796B5D}"/>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18081948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5246EB-146A-4ACB-9228-3A3AB3AE363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77D692-20FB-4DDF-BD5B-A0E2EB3C5F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94756C-59AC-4F8D-8345-A7037C92A2F2}"/>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5" name="Segnaposto piè di pagina 4">
            <a:extLst>
              <a:ext uri="{FF2B5EF4-FFF2-40B4-BE49-F238E27FC236}">
                <a16:creationId xmlns:a16="http://schemas.microsoft.com/office/drawing/2014/main" id="{31046588-E25E-475C-A857-DDCB40ED8B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AE595F6-1FF0-4C81-89E2-ACCA026B1936}"/>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12386075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0687F7-C8A6-4659-A423-6B59FE1E2DB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3EA2871-FE79-4C44-8992-73733A868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F8E741D-A743-4C8D-9D55-8BA4DFD3D46A}"/>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5" name="Segnaposto piè di pagina 4">
            <a:extLst>
              <a:ext uri="{FF2B5EF4-FFF2-40B4-BE49-F238E27FC236}">
                <a16:creationId xmlns:a16="http://schemas.microsoft.com/office/drawing/2014/main" id="{1E2FF5BD-AC2D-4172-ADB1-D8032F64A9B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14F913-30BE-49BF-BE98-77D2EF2AAC00}"/>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3973992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9722E-276F-4160-B5B4-EB93FEAF60D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0C54C9-6497-445F-8F05-5ED80B0AA6D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D809318-8D52-4D43-9A61-FE27D84C6E7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96CE1AA-6640-44F0-97F1-43AED74F0553}"/>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6" name="Segnaposto piè di pagina 5">
            <a:extLst>
              <a:ext uri="{FF2B5EF4-FFF2-40B4-BE49-F238E27FC236}">
                <a16:creationId xmlns:a16="http://schemas.microsoft.com/office/drawing/2014/main" id="{9C612246-947C-492B-A9A2-CE3A13CC324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EB85DFF-4535-48EA-8E81-56CEF612F27B}"/>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238797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8A5925-D183-48B8-B985-FDF3737657A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3F2ACF-7D65-45F2-9CD0-6A3220F23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D3483D2-3242-457D-B0D9-BECAD58ED04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6094EF0-B099-4091-AE20-CEB2429553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340190E-0795-4454-B7AA-F3CAE889873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B3599BA-7E0C-4D3D-9E44-9398CB8D9463}"/>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8" name="Segnaposto piè di pagina 7">
            <a:extLst>
              <a:ext uri="{FF2B5EF4-FFF2-40B4-BE49-F238E27FC236}">
                <a16:creationId xmlns:a16="http://schemas.microsoft.com/office/drawing/2014/main" id="{FEE559EC-0A08-4F0C-9048-866FB539E75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7637673-998E-4C6A-AA04-9E2EE0444404}"/>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27010630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B6201B-4D2A-4997-8BAB-C8F8C0D9087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F7DDB5D-0BED-49C8-8F5D-CF2F9826848B}"/>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4" name="Segnaposto piè di pagina 3">
            <a:extLst>
              <a:ext uri="{FF2B5EF4-FFF2-40B4-BE49-F238E27FC236}">
                <a16:creationId xmlns:a16="http://schemas.microsoft.com/office/drawing/2014/main" id="{CD481F69-F0F7-4588-8F99-A9070BB27E1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A3DE612-6ADF-4852-ACCE-70EFA4B619CA}"/>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17958559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63A7642-697F-4932-A5CB-307B351FE5E4}"/>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3" name="Segnaposto piè di pagina 2">
            <a:extLst>
              <a:ext uri="{FF2B5EF4-FFF2-40B4-BE49-F238E27FC236}">
                <a16:creationId xmlns:a16="http://schemas.microsoft.com/office/drawing/2014/main" id="{ABA842D8-DBD0-4675-9846-9389294D143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D74BAC9-3FC8-46A9-9021-4E7CB2C43B30}"/>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22807998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786AD9-B131-44B6-BFD3-27BBA88C2B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B4E73A4-E6C2-48CF-8673-3D57628209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EB0232E-D28F-4DFA-AA75-3A8A302BF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0559B1D-B3E9-457B-9B91-61F8C11E6B27}"/>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6" name="Segnaposto piè di pagina 5">
            <a:extLst>
              <a:ext uri="{FF2B5EF4-FFF2-40B4-BE49-F238E27FC236}">
                <a16:creationId xmlns:a16="http://schemas.microsoft.com/office/drawing/2014/main" id="{B5EE68B0-5D9A-4CA8-8038-E45A1CF346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3A80F7-7916-4C88-9D54-49819B325DDD}"/>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12344908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449818-F449-4F8E-9F3C-CE8402C3B8F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DDD1049-AB52-405B-82FD-5CB446302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48372B0-D86C-4D07-A02C-2A0B4801C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05A090C-C1DC-4025-937A-3218767C03BC}"/>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6" name="Segnaposto piè di pagina 5">
            <a:extLst>
              <a:ext uri="{FF2B5EF4-FFF2-40B4-BE49-F238E27FC236}">
                <a16:creationId xmlns:a16="http://schemas.microsoft.com/office/drawing/2014/main" id="{E90F9930-04B9-4BAD-8D8E-2D0B8D28D97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D9DEE17-1986-44B3-A397-96AEC6BF5B6A}"/>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34259195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D6AAAD-1B95-4344-B9E8-86F7801BE80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BAAEFEE-AE14-4A42-A31A-5E5D9852333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16227D-0F59-4439-959F-153F1A98BDF5}"/>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5" name="Segnaposto piè di pagina 4">
            <a:extLst>
              <a:ext uri="{FF2B5EF4-FFF2-40B4-BE49-F238E27FC236}">
                <a16:creationId xmlns:a16="http://schemas.microsoft.com/office/drawing/2014/main" id="{28612328-7ABF-47D6-A217-FFF76BCB55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1FAF28-D6DF-4C5A-AC80-F58997E0C98D}"/>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9141636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332A424-F78F-42C2-A244-0ADB8D96622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EDF4B6E-88D1-4B81-AAE9-5751F65851D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7C32A9-BF60-43AB-B812-3F4EE5410812}"/>
              </a:ext>
            </a:extLst>
          </p:cNvPr>
          <p:cNvSpPr>
            <a:spLocks noGrp="1"/>
          </p:cNvSpPr>
          <p:nvPr>
            <p:ph type="dt" sz="half" idx="10"/>
          </p:nvPr>
        </p:nvSpPr>
        <p:spPr/>
        <p:txBody>
          <a:bodyPr/>
          <a:lstStyle/>
          <a:p>
            <a:fld id="{5F1BF856-205E-425D-AC66-C660A30ED1C1}" type="datetimeFigureOut">
              <a:rPr lang="it-IT" smtClean="0"/>
              <a:t>04/12/25</a:t>
            </a:fld>
            <a:endParaRPr lang="it-IT"/>
          </a:p>
        </p:txBody>
      </p:sp>
      <p:sp>
        <p:nvSpPr>
          <p:cNvPr id="5" name="Segnaposto piè di pagina 4">
            <a:extLst>
              <a:ext uri="{FF2B5EF4-FFF2-40B4-BE49-F238E27FC236}">
                <a16:creationId xmlns:a16="http://schemas.microsoft.com/office/drawing/2014/main" id="{EBB10455-4CFD-414E-9E25-B5B9203508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1B5F91-BEC3-4230-BE1F-39DDE9F3E0B9}"/>
              </a:ext>
            </a:extLst>
          </p:cNvPr>
          <p:cNvSpPr>
            <a:spLocks noGrp="1"/>
          </p:cNvSpPr>
          <p:nvPr>
            <p:ph type="sldNum" sz="quarter" idx="12"/>
          </p:nvPr>
        </p:nvSpPr>
        <p:spPr/>
        <p:txBody>
          <a:bodyPr/>
          <a:lstStyle/>
          <a:p>
            <a:fld id="{CA7E754F-B4DC-4561-9687-E15B944D62E3}" type="slidenum">
              <a:rPr lang="it-IT" smtClean="0"/>
              <a:t>‹#›</a:t>
            </a:fld>
            <a:endParaRPr lang="it-IT"/>
          </a:p>
        </p:txBody>
      </p:sp>
    </p:spTree>
    <p:extLst>
      <p:ext uri="{BB962C8B-B14F-4D97-AF65-F5344CB8AC3E}">
        <p14:creationId xmlns:p14="http://schemas.microsoft.com/office/powerpoint/2010/main" val="23672998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Title, Subtitle and Source">
    <p:spTree>
      <p:nvGrpSpPr>
        <p:cNvPr id="1" name=""/>
        <p:cNvGrpSpPr/>
        <p:nvPr/>
      </p:nvGrpSpPr>
      <p:grpSpPr>
        <a:xfrm>
          <a:off x="0" y="0"/>
          <a:ext cx="0" cy="0"/>
          <a:chOff x="0" y="0"/>
          <a:chExt cx="0" cy="0"/>
        </a:xfrm>
      </p:grpSpPr>
      <p:sp>
        <p:nvSpPr>
          <p:cNvPr id="12" name="Text Placeholder 9"/>
          <p:cNvSpPr>
            <a:spLocks noGrp="1"/>
          </p:cNvSpPr>
          <p:nvPr>
            <p:ph type="body" sz="quarter" idx="15" hasCustomPrompt="1"/>
          </p:nvPr>
        </p:nvSpPr>
        <p:spPr bwMode="gray">
          <a:xfrm>
            <a:off x="448172" y="1307593"/>
            <a:ext cx="11295781"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9" name="Text Placeholder 2"/>
          <p:cNvSpPr>
            <a:spLocks noGrp="1"/>
          </p:cNvSpPr>
          <p:nvPr>
            <p:ph type="body" sz="quarter" idx="16" hasCustomPrompt="1"/>
          </p:nvPr>
        </p:nvSpPr>
        <p:spPr bwMode="gray">
          <a:xfrm>
            <a:off x="448174" y="5806440"/>
            <a:ext cx="11295781"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4870008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14227191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172" y="2368296"/>
            <a:ext cx="5487829" cy="3383280"/>
          </a:xfrm>
        </p:spPr>
        <p:txBody>
          <a:bodyPr/>
          <a:lstStyle>
            <a:lvl1pPr marL="173034" indent="-173034">
              <a:spcBef>
                <a:spcPts val="1000"/>
              </a:spcBef>
              <a:defRPr sz="1600"/>
            </a:lvl1pPr>
            <a:lvl2pPr marL="347654" indent="-119060">
              <a:spcBef>
                <a:spcPts val="500"/>
              </a:spcBef>
              <a:defRPr sz="1400"/>
            </a:lvl2pPr>
            <a:lvl3pPr marL="512750" indent="-107948">
              <a:spcBef>
                <a:spcPts val="200"/>
              </a:spcBef>
              <a:defRPr sz="1200"/>
            </a:lvl3pPr>
            <a:lvl4pPr marL="685783" indent="-109536">
              <a:spcBef>
                <a:spcPts val="200"/>
              </a:spcBef>
              <a:defRPr sz="1100"/>
            </a:lvl4pPr>
            <a:lvl5pPr marL="858817" indent="-117472">
              <a:spcBef>
                <a:spcPts val="200"/>
              </a:spcBef>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6" hasCustomPrompt="1"/>
          </p:nvPr>
        </p:nvSpPr>
        <p:spPr bwMode="gray">
          <a:xfrm>
            <a:off x="448172" y="5806440"/>
            <a:ext cx="11295781"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13" name="Text Placeholder 9"/>
          <p:cNvSpPr>
            <a:spLocks noGrp="1"/>
          </p:cNvSpPr>
          <p:nvPr>
            <p:ph type="body" sz="quarter" idx="15" hasCustomPrompt="1"/>
          </p:nvPr>
        </p:nvSpPr>
        <p:spPr bwMode="gray">
          <a:xfrm>
            <a:off x="448172" y="1307593"/>
            <a:ext cx="11295781"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48172" y="1801368"/>
            <a:ext cx="5487829"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56124" y="2368296"/>
            <a:ext cx="5487829" cy="3383280"/>
          </a:xfrm>
        </p:spPr>
        <p:txBody>
          <a:bodyPr/>
          <a:lstStyle>
            <a:lvl1pPr marL="173034" indent="-173034">
              <a:spcBef>
                <a:spcPts val="1000"/>
              </a:spcBef>
              <a:defRPr sz="1600"/>
            </a:lvl1pPr>
            <a:lvl2pPr marL="347654" indent="-119060">
              <a:spcBef>
                <a:spcPts val="500"/>
              </a:spcBef>
              <a:defRPr sz="1400"/>
            </a:lvl2pPr>
            <a:lvl3pPr marL="512750" indent="-107948">
              <a:spcBef>
                <a:spcPts val="200"/>
              </a:spcBef>
              <a:defRPr sz="1200"/>
            </a:lvl3pPr>
            <a:lvl4pPr marL="685783" indent="-109536">
              <a:spcBef>
                <a:spcPts val="200"/>
              </a:spcBef>
              <a:defRPr sz="1100"/>
            </a:lvl4pPr>
            <a:lvl5pPr marL="858817" indent="-117472">
              <a:spcBef>
                <a:spcPts val="200"/>
              </a:spcBef>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56124" y="1801368"/>
            <a:ext cx="5487829"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3603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CD82B-A6E9-314C-9E52-D9D7F6398AB0}"/>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3290308075"/>
      </p:ext>
    </p:extLst>
  </p:cSld>
  <p:clrMapOvr>
    <a:masterClrMapping/>
  </p:clrMapOvr>
  <p:extLst>
    <p:ext uri="{DCECCB84-F9BA-43D5-87BE-67443E8EF086}">
      <p15:sldGuideLst xmlns:p15="http://schemas.microsoft.com/office/powerpoint/2012/main">
        <p15:guide id="1" orient="horz" pos="816">
          <p15:clr>
            <a:srgbClr val="FBAE40"/>
          </p15:clr>
        </p15:guide>
        <p15:guide id="2" pos="2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5582"/>
            <a:ext cx="10972800" cy="1143000"/>
          </a:xfrm>
          <a:prstGeom prst="rect">
            <a:avLst/>
          </a:prstGeom>
        </p:spPr>
        <p:txBody>
          <a:bodyPr vert="horz"/>
          <a:lstStyle>
            <a:lvl1pPr>
              <a:defRPr sz="3600">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609600" y="1905000"/>
            <a:ext cx="10972800" cy="4221163"/>
          </a:xfrm>
          <a:prstGeom prst="rect">
            <a:avLst/>
          </a:prstGeom>
        </p:spPr>
        <p:txBody>
          <a:bodyPr vert="horz"/>
          <a:lstStyle>
            <a:lvl1pPr>
              <a:buClr>
                <a:srgbClr val="075596"/>
              </a:buClr>
              <a:defRPr>
                <a:latin typeface="+mn-lt"/>
                <a:cs typeface="Times"/>
              </a:defRPr>
            </a:lvl1pPr>
            <a:lvl2pPr>
              <a:buClr>
                <a:srgbClr val="075596"/>
              </a:buClr>
              <a:defRPr>
                <a:latin typeface="+mn-lt"/>
                <a:cs typeface="Times"/>
              </a:defRPr>
            </a:lvl2pPr>
            <a:lvl3pPr>
              <a:buClr>
                <a:srgbClr val="075596"/>
              </a:buClr>
              <a:defRPr>
                <a:latin typeface="+mn-lt"/>
                <a:cs typeface="Times"/>
              </a:defRPr>
            </a:lvl3pPr>
            <a:lvl4pPr>
              <a:buClr>
                <a:srgbClr val="075596"/>
              </a:buClr>
              <a:defRPr>
                <a:latin typeface="+mn-lt"/>
                <a:cs typeface="Times"/>
              </a:defRPr>
            </a:lvl4pPr>
            <a:lvl5pPr>
              <a:buClr>
                <a:srgbClr val="075596"/>
              </a:buClr>
              <a:defRPr>
                <a:latin typeface="+mn-lt"/>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9828B1-8DE8-40A3-9CCF-80DA5E3FCF34}" type="slidenum">
              <a:rPr lang="en-US" altLang="en-US"/>
              <a:pPr>
                <a:defRPr/>
              </a:pPr>
              <a:t>‹#›</a:t>
            </a:fld>
            <a:endParaRPr lang="en-US" altLang="en-US"/>
          </a:p>
        </p:txBody>
      </p:sp>
    </p:spTree>
    <p:extLst>
      <p:ext uri="{BB962C8B-B14F-4D97-AF65-F5344CB8AC3E}">
        <p14:creationId xmlns:p14="http://schemas.microsoft.com/office/powerpoint/2010/main" val="3707398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vert="horz"/>
          <a:lstStyle>
            <a:lvl1pPr>
              <a:buClr>
                <a:srgbClr val="075596"/>
              </a:buClr>
              <a:defRPr sz="2800">
                <a:latin typeface="+mn-lt"/>
                <a:cs typeface="Times"/>
              </a:defRPr>
            </a:lvl1pPr>
            <a:lvl2pPr>
              <a:buClr>
                <a:srgbClr val="075596"/>
              </a:buClr>
              <a:defRPr sz="2400">
                <a:latin typeface="+mn-lt"/>
                <a:cs typeface="Times"/>
              </a:defRPr>
            </a:lvl2pPr>
            <a:lvl3pPr>
              <a:buClr>
                <a:srgbClr val="075596"/>
              </a:buClr>
              <a:defRPr sz="2000">
                <a:latin typeface="+mn-lt"/>
                <a:cs typeface="Times"/>
              </a:defRPr>
            </a:lvl3pPr>
            <a:lvl4pPr>
              <a:buClr>
                <a:srgbClr val="075596"/>
              </a:buClr>
              <a:defRPr sz="1800">
                <a:latin typeface="+mn-lt"/>
                <a:cs typeface="Times"/>
              </a:defRPr>
            </a:lvl4pPr>
            <a:lvl5pPr>
              <a:buClr>
                <a:srgbClr val="075596"/>
              </a:buClr>
              <a:defRPr sz="1800">
                <a:latin typeface="+mn-lt"/>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buClr>
                <a:srgbClr val="075596"/>
              </a:buClr>
              <a:defRPr sz="2800">
                <a:latin typeface="+mn-lt"/>
                <a:cs typeface="Times"/>
              </a:defRPr>
            </a:lvl1pPr>
            <a:lvl2pPr>
              <a:buClr>
                <a:srgbClr val="075596"/>
              </a:buClr>
              <a:defRPr sz="2400">
                <a:latin typeface="+mn-lt"/>
                <a:cs typeface="Times"/>
              </a:defRPr>
            </a:lvl2pPr>
            <a:lvl3pPr>
              <a:buClr>
                <a:srgbClr val="075596"/>
              </a:buClr>
              <a:defRPr sz="2000">
                <a:latin typeface="+mn-lt"/>
                <a:cs typeface="Times"/>
              </a:defRPr>
            </a:lvl3pPr>
            <a:lvl4pPr>
              <a:buClr>
                <a:srgbClr val="075596"/>
              </a:buClr>
              <a:defRPr sz="1800">
                <a:latin typeface="+mn-lt"/>
                <a:cs typeface="Times"/>
              </a:defRPr>
            </a:lvl4pPr>
            <a:lvl5pPr>
              <a:buClr>
                <a:srgbClr val="075596"/>
              </a:buClr>
              <a:defRPr sz="1800">
                <a:latin typeface="+mn-lt"/>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4D51AC7-C89B-43F6-BED7-BCAAC1B0AE99}" type="slidenum">
              <a:rPr lang="en-US" altLang="en-US"/>
              <a:pPr>
                <a:defRPr/>
              </a:pPr>
              <a:t>‹#›</a:t>
            </a:fld>
            <a:endParaRPr lang="en-US" altLang="en-US"/>
          </a:p>
        </p:txBody>
      </p:sp>
      <p:sp>
        <p:nvSpPr>
          <p:cNvPr id="8" name="Title 1"/>
          <p:cNvSpPr txBox="1">
            <a:spLocks/>
          </p:cNvSpPr>
          <p:nvPr userDrawn="1"/>
        </p:nvSpPr>
        <p:spPr>
          <a:xfrm>
            <a:off x="609600" y="205582"/>
            <a:ext cx="10972800" cy="1143000"/>
          </a:xfrm>
          <a:prstGeom prst="rect">
            <a:avLst/>
          </a:prstGeom>
        </p:spPr>
        <p:txBody>
          <a:bodyPr vert="horz"/>
          <a:lstStyle>
            <a:lvl1pPr algn="ctr" rtl="0" eaLnBrk="0" fontAlgn="base" hangingPunct="0">
              <a:spcBef>
                <a:spcPct val="0"/>
              </a:spcBef>
              <a:spcAft>
                <a:spcPct val="0"/>
              </a:spcAft>
              <a:defRPr sz="3600">
                <a:solidFill>
                  <a:srgbClr val="075596"/>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a:lstStyle>
          <a:p>
            <a:r>
              <a:rPr lang="en-US" kern="0" dirty="0"/>
              <a:t>Click to edit Master title style</a:t>
            </a:r>
          </a:p>
        </p:txBody>
      </p:sp>
    </p:spTree>
    <p:extLst>
      <p:ext uri="{BB962C8B-B14F-4D97-AF65-F5344CB8AC3E}">
        <p14:creationId xmlns:p14="http://schemas.microsoft.com/office/powerpoint/2010/main" val="4790428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a:prstGeom prst="rect">
            <a:avLst/>
          </a:prstGeom>
        </p:spPr>
        <p:txBody>
          <a:bodyPr vert="horz" anchor="b"/>
          <a:lstStyle>
            <a:lvl1pPr marL="0" indent="0">
              <a:buNone/>
              <a:defRPr sz="2400" b="1">
                <a:solidFill>
                  <a:srgbClr val="075596"/>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62200"/>
            <a:ext cx="5386917" cy="3951288"/>
          </a:xfrm>
          <a:prstGeom prst="rect">
            <a:avLst/>
          </a:prstGeom>
        </p:spPr>
        <p:txBody>
          <a:bodyPr vert="horz"/>
          <a:lstStyle>
            <a:lvl1pPr>
              <a:buClr>
                <a:srgbClr val="075596"/>
              </a:buClr>
              <a:defRPr sz="2400">
                <a:latin typeface="+mn-lt"/>
                <a:cs typeface="Times"/>
              </a:defRPr>
            </a:lvl1pPr>
            <a:lvl2pPr>
              <a:buClr>
                <a:srgbClr val="075596"/>
              </a:buClr>
              <a:defRPr sz="2000">
                <a:latin typeface="+mn-lt"/>
                <a:cs typeface="Times"/>
              </a:defRPr>
            </a:lvl2pPr>
            <a:lvl3pPr>
              <a:buClr>
                <a:srgbClr val="075596"/>
              </a:buClr>
              <a:defRPr sz="1800">
                <a:latin typeface="+mn-lt"/>
                <a:cs typeface="Times"/>
              </a:defRPr>
            </a:lvl3pPr>
            <a:lvl4pPr>
              <a:buClr>
                <a:srgbClr val="075596"/>
              </a:buClr>
              <a:defRPr sz="1600">
                <a:latin typeface="+mn-lt"/>
                <a:cs typeface="Times"/>
              </a:defRPr>
            </a:lvl4pPr>
            <a:lvl5pPr>
              <a:buClr>
                <a:srgbClr val="075596"/>
              </a:buClr>
              <a:defRPr sz="1600">
                <a:latin typeface="+mn-lt"/>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722438"/>
            <a:ext cx="5389033" cy="639762"/>
          </a:xfrm>
          <a:prstGeom prst="rect">
            <a:avLst/>
          </a:prstGeom>
        </p:spPr>
        <p:txBody>
          <a:bodyPr vert="horz" anchor="b"/>
          <a:lstStyle>
            <a:lvl1pPr marL="0" indent="0">
              <a:buNone/>
              <a:defRPr sz="2400" b="1">
                <a:solidFill>
                  <a:srgbClr val="075596"/>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362200"/>
            <a:ext cx="5389033" cy="3951288"/>
          </a:xfrm>
          <a:prstGeom prst="rect">
            <a:avLst/>
          </a:prstGeom>
        </p:spPr>
        <p:txBody>
          <a:bodyPr vert="horz"/>
          <a:lstStyle>
            <a:lvl1pPr>
              <a:buClr>
                <a:srgbClr val="075596"/>
              </a:buClr>
              <a:defRPr sz="2400">
                <a:latin typeface="+mn-lt"/>
                <a:cs typeface="Times"/>
              </a:defRPr>
            </a:lvl1pPr>
            <a:lvl2pPr>
              <a:buClr>
                <a:srgbClr val="075596"/>
              </a:buClr>
              <a:defRPr sz="2000">
                <a:latin typeface="+mn-lt"/>
                <a:cs typeface="Times"/>
              </a:defRPr>
            </a:lvl2pPr>
            <a:lvl3pPr>
              <a:buClr>
                <a:srgbClr val="075596"/>
              </a:buClr>
              <a:defRPr sz="1800">
                <a:latin typeface="+mn-lt"/>
                <a:cs typeface="Times"/>
              </a:defRPr>
            </a:lvl3pPr>
            <a:lvl4pPr>
              <a:buClr>
                <a:srgbClr val="075596"/>
              </a:buClr>
              <a:defRPr sz="1600">
                <a:latin typeface="+mn-lt"/>
                <a:cs typeface="Times"/>
              </a:defRPr>
            </a:lvl4pPr>
            <a:lvl5pPr>
              <a:buClr>
                <a:srgbClr val="075596"/>
              </a:buClr>
              <a:defRPr sz="1600">
                <a:latin typeface="+mn-lt"/>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25C8D8B-E9A8-49B3-A843-3BC9B86A5142}" type="slidenum">
              <a:rPr lang="en-US" altLang="en-US"/>
              <a:pPr>
                <a:defRPr/>
              </a:pPr>
              <a:t>‹#›</a:t>
            </a:fld>
            <a:endParaRPr lang="en-US" altLang="en-US"/>
          </a:p>
        </p:txBody>
      </p:sp>
      <p:sp>
        <p:nvSpPr>
          <p:cNvPr id="10" name="Title 1"/>
          <p:cNvSpPr txBox="1">
            <a:spLocks/>
          </p:cNvSpPr>
          <p:nvPr userDrawn="1"/>
        </p:nvSpPr>
        <p:spPr>
          <a:xfrm>
            <a:off x="609600" y="205582"/>
            <a:ext cx="10972800" cy="1143000"/>
          </a:xfrm>
          <a:prstGeom prst="rect">
            <a:avLst/>
          </a:prstGeom>
        </p:spPr>
        <p:txBody>
          <a:bodyPr vert="horz"/>
          <a:lstStyle>
            <a:lvl1pPr algn="ctr" rtl="0" eaLnBrk="0" fontAlgn="base" hangingPunct="0">
              <a:spcBef>
                <a:spcPct val="0"/>
              </a:spcBef>
              <a:spcAft>
                <a:spcPct val="0"/>
              </a:spcAft>
              <a:defRPr sz="3600">
                <a:solidFill>
                  <a:srgbClr val="075596"/>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a:lstStyle>
          <a:p>
            <a:r>
              <a:rPr lang="en-US" kern="0" dirty="0"/>
              <a:t>Click to edit Master title style</a:t>
            </a:r>
          </a:p>
        </p:txBody>
      </p:sp>
    </p:spTree>
    <p:extLst>
      <p:ext uri="{BB962C8B-B14F-4D97-AF65-F5344CB8AC3E}">
        <p14:creationId xmlns:p14="http://schemas.microsoft.com/office/powerpoint/2010/main" val="19236554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032E183-AE5C-43B1-8412-EF78EB02AE9D}" type="slidenum">
              <a:rPr lang="en-US" altLang="en-US"/>
              <a:pPr>
                <a:defRPr/>
              </a:pPr>
              <a:t>‹#›</a:t>
            </a:fld>
            <a:endParaRPr lang="en-US" altLang="en-US"/>
          </a:p>
        </p:txBody>
      </p:sp>
    </p:spTree>
    <p:extLst>
      <p:ext uri="{BB962C8B-B14F-4D97-AF65-F5344CB8AC3E}">
        <p14:creationId xmlns:p14="http://schemas.microsoft.com/office/powerpoint/2010/main" val="6506970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90600"/>
            <a:ext cx="4011084" cy="673100"/>
          </a:xfrm>
          <a:prstGeom prst="rect">
            <a:avLst/>
          </a:prstGeom>
        </p:spPr>
        <p:txBody>
          <a:bodyPr vert="horz" anchor="b"/>
          <a:lstStyle>
            <a:lvl1pPr algn="l">
              <a:defRPr sz="2000" b="1">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4766733" y="990600"/>
            <a:ext cx="6815667" cy="5135563"/>
          </a:xfrm>
          <a:prstGeom prst="rect">
            <a:avLst/>
          </a:prstGeom>
        </p:spPr>
        <p:txBody>
          <a:bodyPr vert="horz"/>
          <a:lstStyle>
            <a:lvl1pPr>
              <a:buClr>
                <a:srgbClr val="075596"/>
              </a:buClr>
              <a:defRPr sz="3200">
                <a:latin typeface="Times"/>
                <a:cs typeface="Times"/>
              </a:defRPr>
            </a:lvl1pPr>
            <a:lvl2pPr>
              <a:buClr>
                <a:srgbClr val="075596"/>
              </a:buClr>
              <a:defRPr sz="2800">
                <a:latin typeface="Times"/>
                <a:cs typeface="Times"/>
              </a:defRPr>
            </a:lvl2pPr>
            <a:lvl3pPr>
              <a:buClr>
                <a:srgbClr val="075596"/>
              </a:buClr>
              <a:defRPr sz="2400">
                <a:latin typeface="Times"/>
                <a:cs typeface="Times"/>
              </a:defRPr>
            </a:lvl3pPr>
            <a:lvl4pPr>
              <a:buClr>
                <a:srgbClr val="075596"/>
              </a:buClr>
              <a:defRPr sz="2000">
                <a:latin typeface="Times"/>
                <a:cs typeface="Times"/>
              </a:defRPr>
            </a:lvl4pPr>
            <a:lvl5pPr>
              <a:buClr>
                <a:srgbClr val="075596"/>
              </a:buClr>
              <a:defRPr sz="2000">
                <a:latin typeface="Times"/>
                <a:cs typeface="Times"/>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828801"/>
            <a:ext cx="4011084" cy="4297363"/>
          </a:xfrm>
          <a:prstGeom prst="rect">
            <a:avLst/>
          </a:prstGeom>
        </p:spPr>
        <p:txBody>
          <a:bodyPr vert="horz"/>
          <a:lstStyle>
            <a:lvl1pPr marL="0" indent="0">
              <a:buNone/>
              <a:defRPr sz="1400">
                <a:solidFill>
                  <a:srgbClr val="0755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2839AE6-9A47-419C-AB40-BC32FCF15DD9}" type="slidenum">
              <a:rPr lang="en-US" altLang="en-US"/>
              <a:pPr>
                <a:defRPr/>
              </a:pPr>
              <a:t>‹#›</a:t>
            </a:fld>
            <a:endParaRPr lang="en-US" altLang="en-US"/>
          </a:p>
        </p:txBody>
      </p:sp>
    </p:spTree>
    <p:extLst>
      <p:ext uri="{BB962C8B-B14F-4D97-AF65-F5344CB8AC3E}">
        <p14:creationId xmlns:p14="http://schemas.microsoft.com/office/powerpoint/2010/main" val="1476914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41600" y="1295400"/>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0011219-A18D-4176-AD02-C7A162B20FC1}" type="slidenum">
              <a:rPr lang="en-US" altLang="en-US"/>
              <a:pPr>
                <a:defRPr/>
              </a:pPr>
              <a:t>‹#›</a:t>
            </a:fld>
            <a:endParaRPr lang="en-US" altLang="en-US"/>
          </a:p>
        </p:txBody>
      </p:sp>
    </p:spTree>
    <p:extLst>
      <p:ext uri="{BB962C8B-B14F-4D97-AF65-F5344CB8AC3E}">
        <p14:creationId xmlns:p14="http://schemas.microsoft.com/office/powerpoint/2010/main" val="39436560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AD9A788-299F-4A49-8ABE-563A88CA21C1}" type="slidenum">
              <a:rPr lang="en-US" altLang="en-US"/>
              <a:pPr>
                <a:defRPr/>
              </a:pPr>
              <a:t>‹#›</a:t>
            </a:fld>
            <a:endParaRPr lang="en-US" altLang="en-US"/>
          </a:p>
        </p:txBody>
      </p:sp>
    </p:spTree>
    <p:extLst>
      <p:ext uri="{BB962C8B-B14F-4D97-AF65-F5344CB8AC3E}">
        <p14:creationId xmlns:p14="http://schemas.microsoft.com/office/powerpoint/2010/main" val="31496300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200"/>
            <a:ext cx="10363200" cy="914401"/>
          </a:xfrm>
          <a:prstGeom prst="rect">
            <a:avLst/>
          </a:prstGeom>
        </p:spPr>
        <p:txBody>
          <a:bodyPr vert="horz"/>
          <a:lstStyle>
            <a:lvl1pPr>
              <a:defRPr>
                <a:solidFill>
                  <a:srgbClr val="075596"/>
                </a:solidFill>
              </a:defRPr>
            </a:lvl1pPr>
          </a:lstStyle>
          <a:p>
            <a:r>
              <a:rPr lang="en-US" dirty="0"/>
              <a:t>Click to edit Master title style</a:t>
            </a:r>
          </a:p>
        </p:txBody>
      </p:sp>
      <p:sp>
        <p:nvSpPr>
          <p:cNvPr id="3" name="Subtitle 2"/>
          <p:cNvSpPr>
            <a:spLocks noGrp="1"/>
          </p:cNvSpPr>
          <p:nvPr>
            <p:ph type="subTitle" idx="1"/>
          </p:nvPr>
        </p:nvSpPr>
        <p:spPr>
          <a:xfrm>
            <a:off x="1828800" y="1828800"/>
            <a:ext cx="8534400" cy="3810000"/>
          </a:xfrm>
          <a:prstGeom prst="rect">
            <a:avLst/>
          </a:prstGeom>
        </p:spPr>
        <p:txBody>
          <a:bodyPr vert="horz"/>
          <a:lstStyle>
            <a:lvl1pPr marL="0" indent="0" algn="ctr">
              <a:buNone/>
              <a:defRPr>
                <a:latin typeface="Times"/>
                <a:cs typeface="Time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DCAECB-CD53-4E52-997E-1BF868746DDF}" type="slidenum">
              <a:rPr lang="en-US" altLang="en-US"/>
              <a:pPr>
                <a:defRPr/>
              </a:pPr>
              <a:t>‹#›</a:t>
            </a:fld>
            <a:endParaRPr lang="en-US" altLang="en-US"/>
          </a:p>
        </p:txBody>
      </p:sp>
    </p:spTree>
    <p:extLst>
      <p:ext uri="{BB962C8B-B14F-4D97-AF65-F5344CB8AC3E}">
        <p14:creationId xmlns:p14="http://schemas.microsoft.com/office/powerpoint/2010/main" val="42493776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matchingName="Title">
  <p:cSld name="Title">
    <p:bg>
      <p:bgPr>
        <a:solidFill>
          <a:srgbClr val="FFFFFF"/>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799667" y="2143700"/>
            <a:ext cx="8942000" cy="14388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2"/>
              </a:buClr>
              <a:buSzPts val="4200"/>
              <a:buFont typeface="Plus Jakarta Sans SemiBold"/>
              <a:buNone/>
              <a:defRPr sz="5600">
                <a:solidFill>
                  <a:schemeClr val="lt2"/>
                </a:solidFill>
                <a:latin typeface="Plus Jakarta Sans SemiBold"/>
                <a:ea typeface="Plus Jakarta Sans SemiBold"/>
                <a:cs typeface="Plus Jakarta Sans SemiBold"/>
                <a:sym typeface="Plus Jakarta Sans SemiBold"/>
              </a:defRPr>
            </a:lvl1pPr>
            <a:lvl2pPr lvl="1"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2pPr>
            <a:lvl3pPr lvl="2"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3pPr>
            <a:lvl4pPr lvl="3"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4pPr>
            <a:lvl5pPr lvl="4"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5pPr>
            <a:lvl6pPr lvl="5"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6pPr>
            <a:lvl7pPr lvl="6"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7pPr>
            <a:lvl8pPr lvl="7"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8pPr>
            <a:lvl9pPr lvl="8" algn="ctr" rtl="0">
              <a:lnSpc>
                <a:spcPct val="100000"/>
              </a:lnSpc>
              <a:spcBef>
                <a:spcPts val="0"/>
              </a:spcBef>
              <a:spcAft>
                <a:spcPts val="0"/>
              </a:spcAft>
              <a:buClr>
                <a:schemeClr val="lt2"/>
              </a:buClr>
              <a:buSzPts val="4000"/>
              <a:buFont typeface="Montserrat SemiBold"/>
              <a:buNone/>
              <a:defRPr sz="5333">
                <a:solidFill>
                  <a:schemeClr val="lt2"/>
                </a:solidFill>
                <a:latin typeface="Montserrat SemiBold"/>
                <a:ea typeface="Montserrat SemiBold"/>
                <a:cs typeface="Montserrat SemiBold"/>
                <a:sym typeface="Montserrat SemiBold"/>
              </a:defRPr>
            </a:lvl9pPr>
          </a:lstStyle>
          <a:p>
            <a:endParaRPr/>
          </a:p>
        </p:txBody>
      </p:sp>
      <p:sp>
        <p:nvSpPr>
          <p:cNvPr id="14" name="Google Shape;14;p2"/>
          <p:cNvSpPr txBox="1">
            <a:spLocks noGrp="1"/>
          </p:cNvSpPr>
          <p:nvPr>
            <p:ph type="subTitle" idx="1"/>
          </p:nvPr>
        </p:nvSpPr>
        <p:spPr>
          <a:xfrm>
            <a:off x="799667" y="3891000"/>
            <a:ext cx="5742800" cy="440800"/>
          </a:xfrm>
          <a:prstGeom prst="rect">
            <a:avLst/>
          </a:prstGeom>
          <a:noFill/>
          <a:ln>
            <a:noFill/>
          </a:ln>
        </p:spPr>
        <p:txBody>
          <a:bodyPr spcFirstLastPara="1" wrap="square" lIns="0" tIns="0" rIns="0" bIns="0" anchor="ctr" anchorCtr="0">
            <a:noAutofit/>
          </a:bodyPr>
          <a:lstStyle>
            <a:lvl1pPr lvl="0"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1pPr>
            <a:lvl2pPr lvl="1"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2pPr>
            <a:lvl3pPr lvl="2"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3pPr>
            <a:lvl4pPr lvl="3"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4pPr>
            <a:lvl5pPr lvl="4"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5pPr>
            <a:lvl6pPr lvl="5"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6pPr>
            <a:lvl7pPr lvl="6"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7pPr>
            <a:lvl8pPr lvl="7"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8pPr>
            <a:lvl9pPr lvl="8"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9pPr>
          </a:lstStyle>
          <a:p>
            <a:endParaRPr/>
          </a:p>
        </p:txBody>
      </p:sp>
      <p:sp>
        <p:nvSpPr>
          <p:cNvPr id="15" name="Google Shape;15;p2"/>
          <p:cNvSpPr txBox="1">
            <a:spLocks noGrp="1"/>
          </p:cNvSpPr>
          <p:nvPr>
            <p:ph type="subTitle" idx="2"/>
          </p:nvPr>
        </p:nvSpPr>
        <p:spPr>
          <a:xfrm>
            <a:off x="799667" y="4293617"/>
            <a:ext cx="5742800" cy="440800"/>
          </a:xfrm>
          <a:prstGeom prst="rect">
            <a:avLst/>
          </a:prstGeom>
          <a:noFill/>
          <a:ln>
            <a:noFill/>
          </a:ln>
        </p:spPr>
        <p:txBody>
          <a:bodyPr spcFirstLastPara="1" wrap="square" lIns="0" tIns="0" rIns="0" bIns="0" anchor="ctr" anchorCtr="0">
            <a:noAutofit/>
          </a:bodyPr>
          <a:lstStyle>
            <a:lvl1pPr lvl="0" rtl="0">
              <a:lnSpc>
                <a:spcPct val="115000"/>
              </a:lnSpc>
              <a:spcBef>
                <a:spcPts val="0"/>
              </a:spcBef>
              <a:spcAft>
                <a:spcPts val="0"/>
              </a:spcAft>
              <a:buClr>
                <a:schemeClr val="dk1"/>
              </a:buClr>
              <a:buSzPts val="1600"/>
              <a:buFont typeface="Plus Jakarta Sans"/>
              <a:buNone/>
              <a:defRPr sz="2133">
                <a:solidFill>
                  <a:schemeClr val="dk1"/>
                </a:solidFill>
                <a:latin typeface="Plus Jakarta Sans"/>
                <a:ea typeface="Plus Jakarta Sans"/>
                <a:cs typeface="Plus Jakarta Sans"/>
                <a:sym typeface="Plus Jakarta Sans"/>
              </a:defRPr>
            </a:lvl1pPr>
            <a:lvl2pPr lvl="1"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2pPr>
            <a:lvl3pPr lvl="2"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3pPr>
            <a:lvl4pPr lvl="3"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4pPr>
            <a:lvl5pPr lvl="4"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5pPr>
            <a:lvl6pPr lvl="5"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6pPr>
            <a:lvl7pPr lvl="6"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7pPr>
            <a:lvl8pPr lvl="7"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8pPr>
            <a:lvl9pPr lvl="8" rtl="0">
              <a:lnSpc>
                <a:spcPct val="115000"/>
              </a:lnSpc>
              <a:spcBef>
                <a:spcPts val="0"/>
              </a:spcBef>
              <a:spcAft>
                <a:spcPts val="0"/>
              </a:spcAft>
              <a:buClr>
                <a:schemeClr val="dk1"/>
              </a:buClr>
              <a:buSzPts val="1600"/>
              <a:buFont typeface="Plus Jakarta Sans Medium"/>
              <a:buNone/>
              <a:defRPr sz="2133">
                <a:solidFill>
                  <a:schemeClr val="dk1"/>
                </a:solidFill>
                <a:latin typeface="Plus Jakarta Sans Medium"/>
                <a:ea typeface="Plus Jakarta Sans Medium"/>
                <a:cs typeface="Plus Jakarta Sans Medium"/>
                <a:sym typeface="Plus Jakarta Sans Medium"/>
              </a:defRPr>
            </a:lvl9pPr>
          </a:lstStyle>
          <a:p>
            <a:endParaRPr/>
          </a:p>
        </p:txBody>
      </p:sp>
      <p:pic>
        <p:nvPicPr>
          <p:cNvPr id="16" name="Google Shape;16;p2"/>
          <p:cNvPicPr preferRelativeResize="0"/>
          <p:nvPr/>
        </p:nvPicPr>
        <p:blipFill rotWithShape="1">
          <a:blip r:embed="rId2">
            <a:alphaModFix/>
          </a:blip>
          <a:srcRect t="4603" b="4603"/>
          <a:stretch/>
        </p:blipFill>
        <p:spPr>
          <a:xfrm>
            <a:off x="9550384" y="5945573"/>
            <a:ext cx="2395496" cy="796977"/>
          </a:xfrm>
          <a:prstGeom prst="rect">
            <a:avLst/>
          </a:prstGeom>
          <a:noFill/>
          <a:ln>
            <a:noFill/>
          </a:ln>
        </p:spPr>
      </p:pic>
      <p:sp>
        <p:nvSpPr>
          <p:cNvPr id="17" name="Google Shape;17;p2"/>
          <p:cNvSpPr/>
          <p:nvPr/>
        </p:nvSpPr>
        <p:spPr>
          <a:xfrm>
            <a:off x="0" y="1731833"/>
            <a:ext cx="406400" cy="3394400"/>
          </a:xfrm>
          <a:prstGeom prst="rect">
            <a:avLst/>
          </a:prstGeom>
          <a:gradFill>
            <a:gsLst>
              <a:gs pos="0">
                <a:schemeClr val="lt2"/>
              </a:gs>
              <a:gs pos="100000">
                <a:schemeClr val="accent3"/>
              </a:gs>
            </a:gsLst>
            <a:lin ang="5400012"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8" name="Google Shape;18;p2"/>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buNone/>
              <a:defRPr sz="1733">
                <a:solidFill>
                  <a:schemeClr val="dk1"/>
                </a:solidFill>
              </a:defRPr>
            </a:lvl1pPr>
            <a:lvl2pPr lvl="1">
              <a:buNone/>
              <a:defRPr sz="1733">
                <a:solidFill>
                  <a:schemeClr val="dk1"/>
                </a:solidFill>
              </a:defRPr>
            </a:lvl2pPr>
            <a:lvl3pPr lvl="2">
              <a:buNone/>
              <a:defRPr sz="1733">
                <a:solidFill>
                  <a:schemeClr val="dk1"/>
                </a:solidFill>
              </a:defRPr>
            </a:lvl3pPr>
            <a:lvl4pPr lvl="3">
              <a:buNone/>
              <a:defRPr sz="1733">
                <a:solidFill>
                  <a:schemeClr val="dk1"/>
                </a:solidFill>
              </a:defRPr>
            </a:lvl4pPr>
            <a:lvl5pPr lvl="4">
              <a:buNone/>
              <a:defRPr sz="1733">
                <a:solidFill>
                  <a:schemeClr val="dk1"/>
                </a:solidFill>
              </a:defRPr>
            </a:lvl5pPr>
            <a:lvl6pPr lvl="5">
              <a:buNone/>
              <a:defRPr sz="1733">
                <a:solidFill>
                  <a:schemeClr val="dk1"/>
                </a:solidFill>
              </a:defRPr>
            </a:lvl6pPr>
            <a:lvl7pPr lvl="6">
              <a:buNone/>
              <a:defRPr sz="1733">
                <a:solidFill>
                  <a:schemeClr val="dk1"/>
                </a:solidFill>
              </a:defRPr>
            </a:lvl7pPr>
            <a:lvl8pPr lvl="7">
              <a:buNone/>
              <a:defRPr sz="1733">
                <a:solidFill>
                  <a:schemeClr val="dk1"/>
                </a:solidFill>
              </a:defRPr>
            </a:lvl8pPr>
            <a:lvl9pPr lvl="8">
              <a:buNone/>
              <a:defRPr sz="1733">
                <a:solidFill>
                  <a:schemeClr val="dk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48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ext Left + Content">
  <p:cSld name="Text Left +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508000" y="191900"/>
            <a:ext cx="5345600" cy="1356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000000"/>
              </a:buClr>
              <a:buSzPts val="2600"/>
              <a:buFont typeface="Plus Jakarta Sans SemiBold"/>
              <a:buNone/>
              <a:defRPr sz="3467">
                <a:solidFill>
                  <a:srgbClr val="000000"/>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2pPr>
            <a:lvl3pPr lvl="2"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3pPr>
            <a:lvl4pPr lvl="3"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4pPr>
            <a:lvl5pPr lvl="4"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5pPr>
            <a:lvl6pPr lvl="5"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6pPr>
            <a:lvl7pPr lvl="6"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7pPr>
            <a:lvl8pPr lvl="7"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8pPr>
            <a:lvl9pPr lvl="8"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9pPr>
          </a:lstStyle>
          <a:p>
            <a:endParaRPr/>
          </a:p>
        </p:txBody>
      </p:sp>
      <p:sp>
        <p:nvSpPr>
          <p:cNvPr id="21" name="Google Shape;21;p3"/>
          <p:cNvSpPr txBox="1"/>
          <p:nvPr/>
        </p:nvSpPr>
        <p:spPr>
          <a:xfrm>
            <a:off x="-701040" y="3484880"/>
            <a:ext cx="0" cy="0"/>
          </a:xfrm>
          <a:prstGeom prst="rect">
            <a:avLst/>
          </a:prstGeom>
          <a:noFill/>
          <a:ln>
            <a:noFill/>
          </a:ln>
        </p:spPr>
        <p:txBody>
          <a:bodyPr spcFirstLastPara="1" wrap="square" lIns="60933" tIns="60933" rIns="60933" bIns="60933" anchor="t" anchorCtr="0">
            <a:noAutofit/>
          </a:bodyPr>
          <a:lstStyle/>
          <a:p>
            <a:pPr marL="0" marR="0" lvl="0" indent="0" algn="l" rtl="0">
              <a:lnSpc>
                <a:spcPct val="157142"/>
              </a:lnSpc>
              <a:spcBef>
                <a:spcPts val="0"/>
              </a:spcBef>
              <a:spcAft>
                <a:spcPts val="0"/>
              </a:spcAft>
              <a:buClr>
                <a:schemeClr val="accent3"/>
              </a:buClr>
              <a:buSzPts val="1400"/>
              <a:buFont typeface="Arial"/>
              <a:buNone/>
            </a:pPr>
            <a:endParaRPr sz="1867" b="0" i="0" u="none" strike="noStrike" cap="none">
              <a:solidFill>
                <a:schemeClr val="lt2"/>
              </a:solidFill>
              <a:latin typeface="Arial"/>
              <a:ea typeface="Arial"/>
              <a:cs typeface="Arial"/>
              <a:sym typeface="Arial"/>
            </a:endParaRPr>
          </a:p>
        </p:txBody>
      </p:sp>
      <p:sp>
        <p:nvSpPr>
          <p:cNvPr id="22" name="Google Shape;22;p3"/>
          <p:cNvSpPr txBox="1">
            <a:spLocks noGrp="1"/>
          </p:cNvSpPr>
          <p:nvPr>
            <p:ph type="body" idx="1"/>
          </p:nvPr>
        </p:nvSpPr>
        <p:spPr>
          <a:xfrm>
            <a:off x="609600" y="1746200"/>
            <a:ext cx="5345600" cy="3772000"/>
          </a:xfrm>
          <a:prstGeom prst="rect">
            <a:avLst/>
          </a:prstGeom>
          <a:noFill/>
          <a:ln>
            <a:noFill/>
          </a:ln>
        </p:spPr>
        <p:txBody>
          <a:bodyPr spcFirstLastPara="1" wrap="square" lIns="0" tIns="0" rIns="0" bIns="0" anchor="t" anchorCtr="0">
            <a:noAutofit/>
          </a:bodyPr>
          <a:lstStyle>
            <a:lvl1pPr marL="609585" lvl="0" indent="-423323">
              <a:lnSpc>
                <a:spcPct val="115000"/>
              </a:lnSpc>
              <a:spcBef>
                <a:spcPts val="0"/>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1pPr>
            <a:lvl2pPr marL="1219170" lvl="1"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2pPr>
            <a:lvl3pPr marL="1828754" lvl="2"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3pPr>
            <a:lvl4pPr marL="2438339" lvl="3"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4pPr>
            <a:lvl5pPr marL="3047924" lvl="4"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5pPr>
            <a:lvl6pPr marL="3657509" lvl="5"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6pPr>
            <a:lvl7pPr marL="4267093" lvl="6"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7pPr>
            <a:lvl8pPr marL="4876678" lvl="7" indent="-423323">
              <a:lnSpc>
                <a:spcPct val="115000"/>
              </a:lnSpc>
              <a:spcBef>
                <a:spcPts val="1333"/>
              </a:spcBef>
              <a:spcAft>
                <a:spcPts val="0"/>
              </a:spcAft>
              <a:buClr>
                <a:schemeClr val="lt2"/>
              </a:buClr>
              <a:buSzPts val="1400"/>
              <a:buFont typeface="Plus Jakarta Sans"/>
              <a:buChar char="○"/>
              <a:defRPr>
                <a:solidFill>
                  <a:schemeClr val="dk1"/>
                </a:solidFill>
                <a:latin typeface="Plus Jakarta Sans"/>
                <a:ea typeface="Plus Jakarta Sans"/>
                <a:cs typeface="Plus Jakarta Sans"/>
                <a:sym typeface="Plus Jakarta Sans"/>
              </a:defRPr>
            </a:lvl8pPr>
            <a:lvl9pPr marL="5486263" lvl="8" indent="-423323">
              <a:lnSpc>
                <a:spcPct val="115000"/>
              </a:lnSpc>
              <a:spcBef>
                <a:spcPts val="1333"/>
              </a:spcBef>
              <a:spcAft>
                <a:spcPts val="1333"/>
              </a:spcAft>
              <a:buClr>
                <a:schemeClr val="lt2"/>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3" name="Google Shape;23;p3"/>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6387921"/>
      </p:ext>
    </p:extLst>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ext + Dot Points">
  <p:cSld name="Text + Dot Points">
    <p:spTree>
      <p:nvGrpSpPr>
        <p:cNvPr id="1" name="Shape 24"/>
        <p:cNvGrpSpPr/>
        <p:nvPr/>
      </p:nvGrpSpPr>
      <p:grpSpPr>
        <a:xfrm>
          <a:off x="0" y="0"/>
          <a:ext cx="0" cy="0"/>
          <a:chOff x="0" y="0"/>
          <a:chExt cx="0" cy="0"/>
        </a:xfrm>
      </p:grpSpPr>
      <p:sp>
        <p:nvSpPr>
          <p:cNvPr id="25" name="Google Shape;25;p4"/>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
        <p:nvSpPr>
          <p:cNvPr id="26" name="Google Shape;26;p4"/>
          <p:cNvSpPr txBox="1">
            <a:spLocks noGrp="1"/>
          </p:cNvSpPr>
          <p:nvPr>
            <p:ph type="title"/>
          </p:nvPr>
        </p:nvSpPr>
        <p:spPr>
          <a:xfrm>
            <a:off x="508000" y="191900"/>
            <a:ext cx="11176000" cy="1356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000000"/>
              </a:buClr>
              <a:buSzPts val="2600"/>
              <a:buFont typeface="Plus Jakarta Sans SemiBold"/>
              <a:buNone/>
              <a:defRPr sz="3467">
                <a:solidFill>
                  <a:srgbClr val="000000"/>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2pPr>
            <a:lvl3pPr lvl="2"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3pPr>
            <a:lvl4pPr lvl="3"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4pPr>
            <a:lvl5pPr lvl="4"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5pPr>
            <a:lvl6pPr lvl="5"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6pPr>
            <a:lvl7pPr lvl="6"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7pPr>
            <a:lvl8pPr lvl="7"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8pPr>
            <a:lvl9pPr lvl="8"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9pPr>
          </a:lstStyle>
          <a:p>
            <a:endParaRPr/>
          </a:p>
        </p:txBody>
      </p:sp>
      <p:sp>
        <p:nvSpPr>
          <p:cNvPr id="27" name="Google Shape;27;p4"/>
          <p:cNvSpPr txBox="1">
            <a:spLocks noGrp="1"/>
          </p:cNvSpPr>
          <p:nvPr>
            <p:ph type="body" idx="1"/>
          </p:nvPr>
        </p:nvSpPr>
        <p:spPr>
          <a:xfrm>
            <a:off x="609600" y="1651000"/>
            <a:ext cx="10058400" cy="4216400"/>
          </a:xfrm>
          <a:prstGeom prst="rect">
            <a:avLst/>
          </a:prstGeom>
          <a:noFill/>
          <a:ln>
            <a:noFill/>
          </a:ln>
        </p:spPr>
        <p:txBody>
          <a:bodyPr spcFirstLastPara="1" wrap="square" lIns="0" tIns="0" rIns="0" bIns="0" anchor="t" anchorCtr="0">
            <a:noAutofit/>
          </a:bodyPr>
          <a:lstStyle>
            <a:lvl1pPr marL="609585" lvl="0" indent="-304792" algn="l" rtl="0">
              <a:lnSpc>
                <a:spcPct val="115000"/>
              </a:lnSpc>
              <a:spcBef>
                <a:spcPts val="0"/>
              </a:spcBef>
              <a:spcAft>
                <a:spcPts val="0"/>
              </a:spcAft>
              <a:buClr>
                <a:schemeClr val="dk1"/>
              </a:buClr>
              <a:buSzPts val="1600"/>
              <a:buFont typeface="Plus Jakarta Sans"/>
              <a:buNone/>
              <a:defRPr sz="2133">
                <a:solidFill>
                  <a:schemeClr val="dk1"/>
                </a:solidFill>
                <a:latin typeface="Plus Jakarta Sans"/>
                <a:ea typeface="Plus Jakarta Sans"/>
                <a:cs typeface="Plus Jakarta Sans"/>
                <a:sym typeface="Plus Jakarta Sans"/>
              </a:defRPr>
            </a:lvl1pPr>
            <a:lvl2pPr marL="1219170" lvl="1" indent="-440256" algn="l" rtl="0">
              <a:lnSpc>
                <a:spcPct val="115000"/>
              </a:lnSpc>
              <a:spcBef>
                <a:spcPts val="1333"/>
              </a:spcBef>
              <a:spcAft>
                <a:spcPts val="0"/>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2pPr>
            <a:lvl3pPr marL="1828754" lvl="2" indent="-440256" algn="l" rtl="0">
              <a:lnSpc>
                <a:spcPct val="115000"/>
              </a:lnSpc>
              <a:spcBef>
                <a:spcPts val="1333"/>
              </a:spcBef>
              <a:spcAft>
                <a:spcPts val="0"/>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3pPr>
            <a:lvl4pPr marL="2438339" lvl="3" indent="-440256" algn="l" rtl="0">
              <a:lnSpc>
                <a:spcPct val="115000"/>
              </a:lnSpc>
              <a:spcBef>
                <a:spcPts val="1333"/>
              </a:spcBef>
              <a:spcAft>
                <a:spcPts val="0"/>
              </a:spcAft>
              <a:buClr>
                <a:schemeClr val="lt2"/>
              </a:buClr>
              <a:buSzPts val="1600"/>
              <a:buFont typeface="Plus Jakarta Sans"/>
              <a:buChar char="●"/>
              <a:defRPr sz="2133" i="0" u="none" strike="noStrike" cap="none">
                <a:solidFill>
                  <a:schemeClr val="dk1"/>
                </a:solidFill>
                <a:latin typeface="Plus Jakarta Sans"/>
                <a:ea typeface="Plus Jakarta Sans"/>
                <a:cs typeface="Plus Jakarta Sans"/>
                <a:sym typeface="Plus Jakarta Sans"/>
              </a:defRPr>
            </a:lvl4pPr>
            <a:lvl5pPr marL="3047924" lvl="4" indent="-440256" algn="l" rtl="0">
              <a:lnSpc>
                <a:spcPct val="115000"/>
              </a:lnSpc>
              <a:spcBef>
                <a:spcPts val="1333"/>
              </a:spcBef>
              <a:spcAft>
                <a:spcPts val="0"/>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5pPr>
            <a:lvl6pPr marL="3657509" lvl="5" indent="-440256" algn="ctr" rtl="0">
              <a:lnSpc>
                <a:spcPct val="115000"/>
              </a:lnSpc>
              <a:spcBef>
                <a:spcPts val="1333"/>
              </a:spcBef>
              <a:spcAft>
                <a:spcPts val="0"/>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6pPr>
            <a:lvl7pPr marL="4267093" lvl="6" indent="-440256" algn="ctr" rtl="0">
              <a:lnSpc>
                <a:spcPct val="115000"/>
              </a:lnSpc>
              <a:spcBef>
                <a:spcPts val="1333"/>
              </a:spcBef>
              <a:spcAft>
                <a:spcPts val="0"/>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7pPr>
            <a:lvl8pPr marL="4876678" lvl="7" indent="-440256" algn="ctr" rtl="0">
              <a:lnSpc>
                <a:spcPct val="115000"/>
              </a:lnSpc>
              <a:spcBef>
                <a:spcPts val="1333"/>
              </a:spcBef>
              <a:spcAft>
                <a:spcPts val="0"/>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8pPr>
            <a:lvl9pPr marL="5486263" lvl="8" indent="-440256" algn="ctr" rtl="0">
              <a:lnSpc>
                <a:spcPct val="115000"/>
              </a:lnSpc>
              <a:spcBef>
                <a:spcPts val="1333"/>
              </a:spcBef>
              <a:spcAft>
                <a:spcPts val="1333"/>
              </a:spcAft>
              <a:buClr>
                <a:schemeClr val="lt2"/>
              </a:buClr>
              <a:buSzPts val="1600"/>
              <a:buFont typeface="Plus Jakarta Sans"/>
              <a:buChar char="■"/>
              <a:defRPr sz="2133">
                <a:solidFill>
                  <a:schemeClr val="dk1"/>
                </a:solidFill>
                <a:latin typeface="Plus Jakarta Sans"/>
                <a:ea typeface="Plus Jakarta Sans"/>
                <a:cs typeface="Plus Jakarta Sans"/>
                <a:sym typeface="Plus Jakarta Sans"/>
              </a:defRPr>
            </a:lvl9pPr>
          </a:lstStyle>
          <a:p>
            <a:endParaRPr/>
          </a:p>
        </p:txBody>
      </p:sp>
    </p:spTree>
    <p:extLst>
      <p:ext uri="{BB962C8B-B14F-4D97-AF65-F5344CB8AC3E}">
        <p14:creationId xmlns:p14="http://schemas.microsoft.com/office/powerpoint/2010/main" val="1978615988"/>
      </p:ext>
    </p:extLst>
  </p:cSld>
  <p:clrMapOvr>
    <a:masterClrMapping/>
  </p:clrMapOvr>
  <p:extLst>
    <p:ext uri="{DCECCB84-F9BA-43D5-87BE-67443E8EF086}">
      <p15:sldGuideLst xmlns:p15="http://schemas.microsoft.com/office/powerpoint/2012/main">
        <p15:guide id="1" orient="horz" pos="78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ot Points Only">
  <p:cSld name="Dot Points Only">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508000" y="191900"/>
            <a:ext cx="11176000" cy="1356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000000"/>
              </a:buClr>
              <a:buSzPts val="2600"/>
              <a:buFont typeface="Plus Jakarta Sans SemiBold"/>
              <a:buNone/>
              <a:defRPr sz="3467">
                <a:solidFill>
                  <a:srgbClr val="000000"/>
                </a:solidFill>
                <a:latin typeface="Plus Jakarta Sans SemiBold"/>
                <a:ea typeface="Plus Jakarta Sans SemiBold"/>
                <a:cs typeface="Plus Jakarta Sans SemiBold"/>
                <a:sym typeface="Plus Jakarta Sans SemiBold"/>
              </a:defRPr>
            </a:lvl1pPr>
            <a:lvl2pPr lvl="1"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2pPr>
            <a:lvl3pPr lvl="2"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3pPr>
            <a:lvl4pPr lvl="3"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4pPr>
            <a:lvl5pPr lvl="4"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5pPr>
            <a:lvl6pPr lvl="5"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6pPr>
            <a:lvl7pPr lvl="6"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7pPr>
            <a:lvl8pPr lvl="7"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8pPr>
            <a:lvl9pPr lvl="8" algn="ctr">
              <a:lnSpc>
                <a:spcPct val="9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9pPr>
          </a:lstStyle>
          <a:p>
            <a:endParaRPr/>
          </a:p>
        </p:txBody>
      </p:sp>
      <p:sp>
        <p:nvSpPr>
          <p:cNvPr id="30" name="Google Shape;30;p5"/>
          <p:cNvSpPr txBox="1">
            <a:spLocks noGrp="1"/>
          </p:cNvSpPr>
          <p:nvPr>
            <p:ph type="body" idx="1"/>
          </p:nvPr>
        </p:nvSpPr>
        <p:spPr>
          <a:xfrm>
            <a:off x="609600" y="1653433"/>
            <a:ext cx="10058400" cy="4340400"/>
          </a:xfrm>
          <a:prstGeom prst="rect">
            <a:avLst/>
          </a:prstGeom>
          <a:noFill/>
          <a:ln>
            <a:noFill/>
          </a:ln>
        </p:spPr>
        <p:txBody>
          <a:bodyPr spcFirstLastPara="1" wrap="square" lIns="0" tIns="0" rIns="0" bIns="0" anchor="t" anchorCtr="0">
            <a:noAutofit/>
          </a:bodyPr>
          <a:lstStyle>
            <a:lvl1pPr marL="609585" lvl="0" indent="-440256" algn="l">
              <a:lnSpc>
                <a:spcPct val="115000"/>
              </a:lnSpc>
              <a:spcBef>
                <a:spcPts val="0"/>
              </a:spcBef>
              <a:spcAft>
                <a:spcPts val="0"/>
              </a:spcAft>
              <a:buClr>
                <a:schemeClr val="lt2"/>
              </a:buClr>
              <a:buSzPts val="1600"/>
              <a:buFont typeface="Plus Jakarta Sans"/>
              <a:buChar char="●"/>
              <a:defRPr sz="2133">
                <a:latin typeface="Plus Jakarta Sans"/>
                <a:ea typeface="Plus Jakarta Sans"/>
                <a:cs typeface="Plus Jakarta Sans"/>
                <a:sym typeface="Plus Jakarta Sans"/>
              </a:defRPr>
            </a:lvl1pPr>
            <a:lvl2pPr marL="1219170" lvl="1" indent="-440256" algn="l">
              <a:lnSpc>
                <a:spcPct val="115000"/>
              </a:lnSpc>
              <a:spcBef>
                <a:spcPts val="1333"/>
              </a:spcBef>
              <a:spcAft>
                <a:spcPts val="0"/>
              </a:spcAft>
              <a:buClr>
                <a:schemeClr val="lt2"/>
              </a:buClr>
              <a:buSzPts val="1600"/>
              <a:buFont typeface="Plus Jakarta Sans"/>
              <a:buChar char="○"/>
              <a:defRPr sz="2133">
                <a:latin typeface="Plus Jakarta Sans"/>
                <a:ea typeface="Plus Jakarta Sans"/>
                <a:cs typeface="Plus Jakarta Sans"/>
                <a:sym typeface="Plus Jakarta Sans"/>
              </a:defRPr>
            </a:lvl2pPr>
            <a:lvl3pPr marL="1828754" lvl="2" indent="-440256" algn="l">
              <a:lnSpc>
                <a:spcPct val="115000"/>
              </a:lnSpc>
              <a:spcBef>
                <a:spcPts val="1333"/>
              </a:spcBef>
              <a:spcAft>
                <a:spcPts val="0"/>
              </a:spcAft>
              <a:buClr>
                <a:schemeClr val="lt2"/>
              </a:buClr>
              <a:buSzPts val="1600"/>
              <a:buFont typeface="Plus Jakarta Sans"/>
              <a:buChar char="■"/>
              <a:defRPr sz="2133">
                <a:latin typeface="Plus Jakarta Sans"/>
                <a:ea typeface="Plus Jakarta Sans"/>
                <a:cs typeface="Plus Jakarta Sans"/>
                <a:sym typeface="Plus Jakarta Sans"/>
              </a:defRPr>
            </a:lvl3pPr>
            <a:lvl4pPr marL="2438339" lvl="3" indent="-440256" algn="l">
              <a:lnSpc>
                <a:spcPct val="115000"/>
              </a:lnSpc>
              <a:spcBef>
                <a:spcPts val="1333"/>
              </a:spcBef>
              <a:spcAft>
                <a:spcPts val="0"/>
              </a:spcAft>
              <a:buClr>
                <a:schemeClr val="lt2"/>
              </a:buClr>
              <a:buSzPts val="1600"/>
              <a:buFont typeface="Plus Jakarta Sans"/>
              <a:buChar char="●"/>
              <a:defRPr sz="2133">
                <a:latin typeface="Plus Jakarta Sans"/>
                <a:ea typeface="Plus Jakarta Sans"/>
                <a:cs typeface="Plus Jakarta Sans"/>
                <a:sym typeface="Plus Jakarta Sans"/>
              </a:defRPr>
            </a:lvl4pPr>
            <a:lvl5pPr marL="3047924" lvl="4" indent="-440256" algn="l">
              <a:lnSpc>
                <a:spcPct val="115000"/>
              </a:lnSpc>
              <a:spcBef>
                <a:spcPts val="1333"/>
              </a:spcBef>
              <a:spcAft>
                <a:spcPts val="0"/>
              </a:spcAft>
              <a:buClr>
                <a:schemeClr val="lt2"/>
              </a:buClr>
              <a:buSzPts val="1600"/>
              <a:buFont typeface="Plus Jakarta Sans"/>
              <a:buChar char="○"/>
              <a:defRPr sz="2133">
                <a:latin typeface="Plus Jakarta Sans"/>
                <a:ea typeface="Plus Jakarta Sans"/>
                <a:cs typeface="Plus Jakarta Sans"/>
                <a:sym typeface="Plus Jakarta Sans"/>
              </a:defRPr>
            </a:lvl5pPr>
            <a:lvl6pPr marL="3657509" lvl="5" indent="-457189" algn="ctr">
              <a:lnSpc>
                <a:spcPct val="115000"/>
              </a:lnSpc>
              <a:spcBef>
                <a:spcPts val="1333"/>
              </a:spcBef>
              <a:spcAft>
                <a:spcPts val="0"/>
              </a:spcAft>
              <a:buClr>
                <a:schemeClr val="lt2"/>
              </a:buClr>
              <a:buSzPts val="1800"/>
              <a:buFont typeface="Plus Jakarta Sans"/>
              <a:buChar char="■"/>
              <a:defRPr>
                <a:latin typeface="Plus Jakarta Sans"/>
                <a:ea typeface="Plus Jakarta Sans"/>
                <a:cs typeface="Plus Jakarta Sans"/>
                <a:sym typeface="Plus Jakarta Sans"/>
              </a:defRPr>
            </a:lvl6pPr>
            <a:lvl7pPr marL="4267093" lvl="6" indent="-457189" algn="ctr">
              <a:lnSpc>
                <a:spcPct val="115000"/>
              </a:lnSpc>
              <a:spcBef>
                <a:spcPts val="1333"/>
              </a:spcBef>
              <a:spcAft>
                <a:spcPts val="0"/>
              </a:spcAft>
              <a:buClr>
                <a:schemeClr val="lt2"/>
              </a:buClr>
              <a:buSzPts val="1800"/>
              <a:buFont typeface="Plus Jakarta Sans"/>
              <a:buChar char="●"/>
              <a:defRPr>
                <a:latin typeface="Plus Jakarta Sans"/>
                <a:ea typeface="Plus Jakarta Sans"/>
                <a:cs typeface="Plus Jakarta Sans"/>
                <a:sym typeface="Plus Jakarta Sans"/>
              </a:defRPr>
            </a:lvl7pPr>
            <a:lvl8pPr marL="4876678" lvl="7" indent="-457189" algn="ctr">
              <a:lnSpc>
                <a:spcPct val="115000"/>
              </a:lnSpc>
              <a:spcBef>
                <a:spcPts val="1333"/>
              </a:spcBef>
              <a:spcAft>
                <a:spcPts val="0"/>
              </a:spcAft>
              <a:buClr>
                <a:schemeClr val="lt2"/>
              </a:buClr>
              <a:buSzPts val="1800"/>
              <a:buFont typeface="Plus Jakarta Sans"/>
              <a:buChar char="○"/>
              <a:defRPr>
                <a:latin typeface="Plus Jakarta Sans"/>
                <a:ea typeface="Plus Jakarta Sans"/>
                <a:cs typeface="Plus Jakarta Sans"/>
                <a:sym typeface="Plus Jakarta Sans"/>
              </a:defRPr>
            </a:lvl8pPr>
            <a:lvl9pPr marL="5486263" lvl="8" indent="-457189" algn="ctr">
              <a:lnSpc>
                <a:spcPct val="115000"/>
              </a:lnSpc>
              <a:spcBef>
                <a:spcPts val="1333"/>
              </a:spcBef>
              <a:spcAft>
                <a:spcPts val="1333"/>
              </a:spcAft>
              <a:buClr>
                <a:schemeClr val="lt2"/>
              </a:buClr>
              <a:buSzPts val="1800"/>
              <a:buFont typeface="Plus Jakarta Sans"/>
              <a:buChar char="■"/>
              <a:defRPr>
                <a:latin typeface="Plus Jakarta Sans"/>
                <a:ea typeface="Plus Jakarta Sans"/>
                <a:cs typeface="Plus Jakarta Sans"/>
                <a:sym typeface="Plus Jakarta Sans"/>
              </a:defRPr>
            </a:lvl9pPr>
          </a:lstStyle>
          <a:p>
            <a:endParaRPr/>
          </a:p>
        </p:txBody>
      </p:sp>
      <p:sp>
        <p:nvSpPr>
          <p:cNvPr id="31" name="Google Shape;31;p5"/>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7762933"/>
      </p:ext>
    </p:extLst>
  </p:cSld>
  <p:clrMapOvr>
    <a:masterClrMapping/>
  </p:clrMapOvr>
  <p:extLst>
    <p:ext uri="{DCECCB84-F9BA-43D5-87BE-67443E8EF086}">
      <p15:sldGuideLst xmlns:p15="http://schemas.microsoft.com/office/powerpoint/2012/main">
        <p15:guide id="1" orient="horz" pos="78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xt Right + Content">
  <p:cSld name="Text Right + Conten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382300" y="191900"/>
            <a:ext cx="5555600" cy="1356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000000"/>
              </a:buClr>
              <a:buSzPts val="2600"/>
              <a:buFont typeface="Plus Jakarta Sans SemiBold"/>
              <a:buNone/>
              <a:defRPr sz="3467">
                <a:solidFill>
                  <a:srgbClr val="000000"/>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2pPr>
            <a:lvl3pPr lvl="2"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3pPr>
            <a:lvl4pPr lvl="3"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4pPr>
            <a:lvl5pPr lvl="4"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5pPr>
            <a:lvl6pPr lvl="5"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6pPr>
            <a:lvl7pPr lvl="6"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7pPr>
            <a:lvl8pPr lvl="7"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8pPr>
            <a:lvl9pPr lvl="8" algn="ctr">
              <a:lnSpc>
                <a:spcPct val="100000"/>
              </a:lnSpc>
              <a:spcBef>
                <a:spcPts val="0"/>
              </a:spcBef>
              <a:spcAft>
                <a:spcPts val="0"/>
              </a:spcAft>
              <a:buClr>
                <a:srgbClr val="000000"/>
              </a:buClr>
              <a:buSzPts val="1800"/>
              <a:buFont typeface="Montserrat SemiBold"/>
              <a:buNone/>
              <a:defRPr>
                <a:solidFill>
                  <a:srgbClr val="000000"/>
                </a:solidFill>
                <a:latin typeface="Montserrat SemiBold"/>
                <a:ea typeface="Montserrat SemiBold"/>
                <a:cs typeface="Montserrat SemiBold"/>
                <a:sym typeface="Montserrat SemiBold"/>
              </a:defRPr>
            </a:lvl9pPr>
          </a:lstStyle>
          <a:p>
            <a:endParaRPr/>
          </a:p>
        </p:txBody>
      </p:sp>
      <p:sp>
        <p:nvSpPr>
          <p:cNvPr id="34" name="Google Shape;34;p6"/>
          <p:cNvSpPr txBox="1"/>
          <p:nvPr/>
        </p:nvSpPr>
        <p:spPr>
          <a:xfrm>
            <a:off x="10062259" y="-848811"/>
            <a:ext cx="0" cy="0"/>
          </a:xfrm>
          <a:prstGeom prst="rect">
            <a:avLst/>
          </a:prstGeom>
          <a:noFill/>
          <a:ln>
            <a:noFill/>
          </a:ln>
        </p:spPr>
        <p:txBody>
          <a:bodyPr spcFirstLastPara="1" wrap="square" lIns="60933" tIns="60933" rIns="60933" bIns="60933" anchor="t" anchorCtr="0">
            <a:noAutofit/>
          </a:bodyPr>
          <a:lstStyle/>
          <a:p>
            <a:pPr marL="0" marR="0" lvl="0" indent="0" algn="l" rtl="0">
              <a:lnSpc>
                <a:spcPct val="157142"/>
              </a:lnSpc>
              <a:spcBef>
                <a:spcPts val="0"/>
              </a:spcBef>
              <a:spcAft>
                <a:spcPts val="0"/>
              </a:spcAft>
              <a:buClr>
                <a:schemeClr val="accent3"/>
              </a:buClr>
              <a:buSzPts val="1400"/>
              <a:buFont typeface="Arial"/>
              <a:buNone/>
            </a:pPr>
            <a:endParaRPr sz="1867" b="0" i="0" u="none" strike="noStrike" cap="none">
              <a:solidFill>
                <a:schemeClr val="lt2"/>
              </a:solidFill>
              <a:latin typeface="Arial"/>
              <a:ea typeface="Arial"/>
              <a:cs typeface="Arial"/>
              <a:sym typeface="Arial"/>
            </a:endParaRPr>
          </a:p>
        </p:txBody>
      </p:sp>
      <p:sp>
        <p:nvSpPr>
          <p:cNvPr id="35" name="Google Shape;35;p6"/>
          <p:cNvSpPr txBox="1">
            <a:spLocks noGrp="1"/>
          </p:cNvSpPr>
          <p:nvPr>
            <p:ph type="body" idx="1"/>
          </p:nvPr>
        </p:nvSpPr>
        <p:spPr>
          <a:xfrm>
            <a:off x="6483900" y="1752600"/>
            <a:ext cx="5346800" cy="4120000"/>
          </a:xfrm>
          <a:prstGeom prst="rect">
            <a:avLst/>
          </a:prstGeom>
          <a:noFill/>
          <a:ln>
            <a:noFill/>
          </a:ln>
        </p:spPr>
        <p:txBody>
          <a:bodyPr spcFirstLastPara="1" wrap="square" lIns="0" tIns="0" rIns="0" bIns="0" anchor="t" anchorCtr="0">
            <a:noAutofit/>
          </a:bodyPr>
          <a:lstStyle>
            <a:lvl1pPr marL="609585" lvl="0" indent="-423323">
              <a:lnSpc>
                <a:spcPct val="115000"/>
              </a:lnSpc>
              <a:spcBef>
                <a:spcPts val="0"/>
              </a:spcBef>
              <a:spcAft>
                <a:spcPts val="0"/>
              </a:spcAft>
              <a:buClr>
                <a:schemeClr val="lt2"/>
              </a:buClr>
              <a:buSzPts val="1400"/>
              <a:buFont typeface="Montserrat"/>
              <a:buChar char="●"/>
              <a:defRPr>
                <a:latin typeface="Montserrat"/>
                <a:ea typeface="Montserrat"/>
                <a:cs typeface="Montserrat"/>
                <a:sym typeface="Montserrat"/>
              </a:defRPr>
            </a:lvl1pPr>
            <a:lvl2pPr marL="1219170" lvl="1"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2pPr>
            <a:lvl3pPr marL="1828754" lvl="2"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3pPr>
            <a:lvl4pPr marL="2438339" lvl="3"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4pPr>
            <a:lvl5pPr marL="3047924" lvl="4"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5pPr>
            <a:lvl6pPr marL="3657509" lvl="5"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6pPr>
            <a:lvl7pPr marL="4267093" lvl="6"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7pPr>
            <a:lvl8pPr marL="4876678" lvl="7" indent="-423323">
              <a:lnSpc>
                <a:spcPct val="115000"/>
              </a:lnSpc>
              <a:spcBef>
                <a:spcPts val="1333"/>
              </a:spcBef>
              <a:spcAft>
                <a:spcPts val="0"/>
              </a:spcAft>
              <a:buClr>
                <a:schemeClr val="lt2"/>
              </a:buClr>
              <a:buSzPts val="1400"/>
              <a:buFont typeface="Montserrat"/>
              <a:buChar char="○"/>
              <a:defRPr>
                <a:latin typeface="Montserrat"/>
                <a:ea typeface="Montserrat"/>
                <a:cs typeface="Montserrat"/>
                <a:sym typeface="Montserrat"/>
              </a:defRPr>
            </a:lvl8pPr>
            <a:lvl9pPr marL="5486263" lvl="8" indent="-423323">
              <a:lnSpc>
                <a:spcPct val="115000"/>
              </a:lnSpc>
              <a:spcBef>
                <a:spcPts val="1333"/>
              </a:spcBef>
              <a:spcAft>
                <a:spcPts val="1333"/>
              </a:spcAft>
              <a:buClr>
                <a:schemeClr val="lt2"/>
              </a:buClr>
              <a:buSzPts val="1400"/>
              <a:buFont typeface="Montserrat"/>
              <a:buChar char="■"/>
              <a:defRPr>
                <a:latin typeface="Montserrat"/>
                <a:ea typeface="Montserrat"/>
                <a:cs typeface="Montserrat"/>
                <a:sym typeface="Montserrat"/>
              </a:defRPr>
            </a:lvl9pPr>
          </a:lstStyle>
          <a:p>
            <a:endParaRPr/>
          </a:p>
        </p:txBody>
      </p:sp>
      <p:sp>
        <p:nvSpPr>
          <p:cNvPr id="36" name="Google Shape;36;p6"/>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72307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Divider Rose">
  <p:cSld name="Divider Rose">
    <p:bg>
      <p:bgPr>
        <a:solidFill>
          <a:schemeClr val="lt2"/>
        </a:solidFill>
        <a:effectLst/>
      </p:bgPr>
    </p:bg>
    <p:spTree>
      <p:nvGrpSpPr>
        <p:cNvPr id="1" name="Shape 37"/>
        <p:cNvGrpSpPr/>
        <p:nvPr/>
      </p:nvGrpSpPr>
      <p:grpSpPr>
        <a:xfrm>
          <a:off x="0" y="0"/>
          <a:ext cx="0" cy="0"/>
          <a:chOff x="0" y="0"/>
          <a:chExt cx="0" cy="0"/>
        </a:xfrm>
      </p:grpSpPr>
      <p:sp>
        <p:nvSpPr>
          <p:cNvPr id="38" name="Google Shape;38;p7"/>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pic>
        <p:nvPicPr>
          <p:cNvPr id="39" name="Google Shape;39;p7"/>
          <p:cNvPicPr preferRelativeResize="0"/>
          <p:nvPr/>
        </p:nvPicPr>
        <p:blipFill rotWithShape="1">
          <a:blip r:embed="rId2">
            <a:alphaModFix/>
          </a:blip>
          <a:srcRect l="1606" r="1606"/>
          <a:stretch/>
        </p:blipFill>
        <p:spPr>
          <a:xfrm>
            <a:off x="289484" y="5902067"/>
            <a:ext cx="2308733" cy="875367"/>
          </a:xfrm>
          <a:prstGeom prst="rect">
            <a:avLst/>
          </a:prstGeom>
          <a:noFill/>
          <a:ln>
            <a:noFill/>
          </a:ln>
        </p:spPr>
      </p:pic>
      <p:sp>
        <p:nvSpPr>
          <p:cNvPr id="40" name="Google Shape;40;p7"/>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1"/>
              </a:buClr>
              <a:buSzPts val="2600"/>
              <a:buFont typeface="Plus Jakarta Sans SemiBold"/>
              <a:buNone/>
              <a:defRPr sz="3467">
                <a:solidFill>
                  <a:schemeClr val="lt1"/>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9pPr>
          </a:lstStyle>
          <a:p>
            <a:endParaRPr/>
          </a:p>
        </p:txBody>
      </p:sp>
    </p:spTree>
    <p:extLst>
      <p:ext uri="{BB962C8B-B14F-4D97-AF65-F5344CB8AC3E}">
        <p14:creationId xmlns:p14="http://schemas.microsoft.com/office/powerpoint/2010/main" val="36224050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Divider Dark Rose">
  <p:cSld name="Divider Dark Rose">
    <p:bg>
      <p:bgPr>
        <a:solidFill>
          <a:srgbClr val="84336F"/>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pic>
        <p:nvPicPr>
          <p:cNvPr id="43" name="Google Shape;43;p8"/>
          <p:cNvPicPr preferRelativeResize="0"/>
          <p:nvPr/>
        </p:nvPicPr>
        <p:blipFill rotWithShape="1">
          <a:blip r:embed="rId2">
            <a:alphaModFix/>
          </a:blip>
          <a:srcRect l="1606" r="1606"/>
          <a:stretch/>
        </p:blipFill>
        <p:spPr>
          <a:xfrm>
            <a:off x="289484" y="5902067"/>
            <a:ext cx="2308733" cy="875367"/>
          </a:xfrm>
          <a:prstGeom prst="rect">
            <a:avLst/>
          </a:prstGeom>
          <a:noFill/>
          <a:ln>
            <a:noFill/>
          </a:ln>
        </p:spPr>
      </p:pic>
      <p:sp>
        <p:nvSpPr>
          <p:cNvPr id="44" name="Google Shape;44;p8"/>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1"/>
              </a:buClr>
              <a:buSzPts val="2600"/>
              <a:buFont typeface="Plus Jakarta Sans SemiBold"/>
              <a:buNone/>
              <a:defRPr sz="3467">
                <a:solidFill>
                  <a:schemeClr val="lt1"/>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9pPr>
          </a:lstStyle>
          <a:p>
            <a:endParaRPr/>
          </a:p>
        </p:txBody>
      </p:sp>
    </p:spTree>
    <p:extLst>
      <p:ext uri="{BB962C8B-B14F-4D97-AF65-F5344CB8AC3E}">
        <p14:creationId xmlns:p14="http://schemas.microsoft.com/office/powerpoint/2010/main" val="31697773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Divider Teal">
  <p:cSld name="Divider Teal">
    <p:bg>
      <p:bgPr>
        <a:solidFill>
          <a:schemeClr val="accent1"/>
        </a:solid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pic>
        <p:nvPicPr>
          <p:cNvPr id="47" name="Google Shape;47;p9"/>
          <p:cNvPicPr preferRelativeResize="0"/>
          <p:nvPr/>
        </p:nvPicPr>
        <p:blipFill rotWithShape="1">
          <a:blip r:embed="rId2">
            <a:alphaModFix/>
          </a:blip>
          <a:srcRect l="1606" r="1606"/>
          <a:stretch/>
        </p:blipFill>
        <p:spPr>
          <a:xfrm>
            <a:off x="289484" y="5902067"/>
            <a:ext cx="2308733" cy="875367"/>
          </a:xfrm>
          <a:prstGeom prst="rect">
            <a:avLst/>
          </a:prstGeom>
          <a:noFill/>
          <a:ln>
            <a:noFill/>
          </a:ln>
        </p:spPr>
      </p:pic>
      <p:sp>
        <p:nvSpPr>
          <p:cNvPr id="48" name="Google Shape;48;p9"/>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1"/>
              </a:buClr>
              <a:buSzPts val="2600"/>
              <a:buFont typeface="Plus Jakarta Sans SemiBold"/>
              <a:buNone/>
              <a:defRPr sz="3467">
                <a:solidFill>
                  <a:schemeClr val="lt1"/>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9pPr>
          </a:lstStyle>
          <a:p>
            <a:endParaRPr/>
          </a:p>
        </p:txBody>
      </p:sp>
    </p:spTree>
    <p:extLst>
      <p:ext uri="{BB962C8B-B14F-4D97-AF65-F5344CB8AC3E}">
        <p14:creationId xmlns:p14="http://schemas.microsoft.com/office/powerpoint/2010/main" val="1812979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Divider Dark Teal ">
  <p:cSld name="Divider Dark Teal ">
    <p:bg>
      <p:bgPr>
        <a:solidFill>
          <a:srgbClr val="03747A"/>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pic>
        <p:nvPicPr>
          <p:cNvPr id="51" name="Google Shape;51;p10"/>
          <p:cNvPicPr preferRelativeResize="0"/>
          <p:nvPr/>
        </p:nvPicPr>
        <p:blipFill rotWithShape="1">
          <a:blip r:embed="rId2">
            <a:alphaModFix/>
          </a:blip>
          <a:srcRect l="1606" r="1606"/>
          <a:stretch/>
        </p:blipFill>
        <p:spPr>
          <a:xfrm>
            <a:off x="289484" y="5902067"/>
            <a:ext cx="2308733" cy="875367"/>
          </a:xfrm>
          <a:prstGeom prst="rect">
            <a:avLst/>
          </a:prstGeom>
          <a:noFill/>
          <a:ln>
            <a:noFill/>
          </a:ln>
        </p:spPr>
      </p:pic>
      <p:sp>
        <p:nvSpPr>
          <p:cNvPr id="52" name="Google Shape;52;p10"/>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1"/>
              </a:buClr>
              <a:buSzPts val="2600"/>
              <a:buFont typeface="Plus Jakarta Sans SemiBold"/>
              <a:buNone/>
              <a:defRPr sz="3467">
                <a:solidFill>
                  <a:schemeClr val="lt1"/>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9pPr>
          </a:lstStyle>
          <a:p>
            <a:endParaRPr/>
          </a:p>
        </p:txBody>
      </p:sp>
    </p:spTree>
    <p:extLst>
      <p:ext uri="{BB962C8B-B14F-4D97-AF65-F5344CB8AC3E}">
        <p14:creationId xmlns:p14="http://schemas.microsoft.com/office/powerpoint/2010/main" val="12133258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Divider Gray">
  <p:cSld name="Divider Gray">
    <p:bg>
      <p:bgPr>
        <a:solidFill>
          <a:srgbClr val="75777B"/>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pic>
        <p:nvPicPr>
          <p:cNvPr id="55" name="Google Shape;55;p11"/>
          <p:cNvPicPr preferRelativeResize="0"/>
          <p:nvPr/>
        </p:nvPicPr>
        <p:blipFill rotWithShape="1">
          <a:blip r:embed="rId2">
            <a:alphaModFix/>
          </a:blip>
          <a:srcRect l="1606" r="1606"/>
          <a:stretch/>
        </p:blipFill>
        <p:spPr>
          <a:xfrm>
            <a:off x="289484" y="5902067"/>
            <a:ext cx="2308733" cy="875367"/>
          </a:xfrm>
          <a:prstGeom prst="rect">
            <a:avLst/>
          </a:prstGeom>
          <a:noFill/>
          <a:ln>
            <a:noFill/>
          </a:ln>
        </p:spPr>
      </p:pic>
      <p:sp>
        <p:nvSpPr>
          <p:cNvPr id="56" name="Google Shape;56;p11"/>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1"/>
              </a:buClr>
              <a:buSzPts val="2600"/>
              <a:buFont typeface="Plus Jakarta Sans SemiBold"/>
              <a:buNone/>
              <a:defRPr sz="3467">
                <a:solidFill>
                  <a:schemeClr val="lt1"/>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9pPr>
          </a:lstStyle>
          <a:p>
            <a:endParaRPr/>
          </a:p>
        </p:txBody>
      </p:sp>
    </p:spTree>
    <p:extLst>
      <p:ext uri="{BB962C8B-B14F-4D97-AF65-F5344CB8AC3E}">
        <p14:creationId xmlns:p14="http://schemas.microsoft.com/office/powerpoint/2010/main" val="25924487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Divider Purple">
  <p:cSld name="Divider Purple">
    <p:bg>
      <p:bgPr>
        <a:solidFill>
          <a:schemeClr val="accent3"/>
        </a:solid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
        <p:nvSpPr>
          <p:cNvPr id="59" name="Google Shape;59;p12"/>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1"/>
              </a:buClr>
              <a:buSzPts val="2600"/>
              <a:buFont typeface="Plus Jakarta Sans SemiBold"/>
              <a:buNone/>
              <a:defRPr sz="3467">
                <a:solidFill>
                  <a:schemeClr val="lt1"/>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accent3"/>
              </a:buClr>
              <a:buSzPts val="1800"/>
              <a:buFont typeface="Plus Jakarta Sans SemiBold"/>
              <a:buNone/>
              <a:defRPr>
                <a:latin typeface="Plus Jakarta Sans SemiBold"/>
                <a:ea typeface="Plus Jakarta Sans SemiBold"/>
                <a:cs typeface="Plus Jakarta Sans SemiBold"/>
                <a:sym typeface="Plus Jakarta Sans SemiBold"/>
              </a:defRPr>
            </a:lvl9pPr>
          </a:lstStyle>
          <a:p>
            <a:endParaRPr/>
          </a:p>
        </p:txBody>
      </p:sp>
      <p:pic>
        <p:nvPicPr>
          <p:cNvPr id="60" name="Google Shape;60;p12"/>
          <p:cNvPicPr preferRelativeResize="0"/>
          <p:nvPr/>
        </p:nvPicPr>
        <p:blipFill rotWithShape="1">
          <a:blip r:embed="rId2">
            <a:alphaModFix/>
          </a:blip>
          <a:srcRect l="1606" r="1606"/>
          <a:stretch/>
        </p:blipFill>
        <p:spPr>
          <a:xfrm>
            <a:off x="289484" y="5902067"/>
            <a:ext cx="2308733" cy="875367"/>
          </a:xfrm>
          <a:prstGeom prst="rect">
            <a:avLst/>
          </a:prstGeom>
          <a:noFill/>
          <a:ln>
            <a:noFill/>
          </a:ln>
        </p:spPr>
      </p:pic>
    </p:spTree>
    <p:extLst>
      <p:ext uri="{BB962C8B-B14F-4D97-AF65-F5344CB8AC3E}">
        <p14:creationId xmlns:p14="http://schemas.microsoft.com/office/powerpoint/2010/main" val="15367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lt1"/>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lt1"/>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
        <p:nvSpPr>
          <p:cNvPr id="63" name="Google Shape;63;p13"/>
          <p:cNvSpPr txBox="1">
            <a:spLocks noGrp="1"/>
          </p:cNvSpPr>
          <p:nvPr>
            <p:ph type="sldNum" idx="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
        <p:nvSpPr>
          <p:cNvPr id="64" name="Google Shape;64;p13"/>
          <p:cNvSpPr txBox="1">
            <a:spLocks noGrp="1"/>
          </p:cNvSpPr>
          <p:nvPr>
            <p:ph type="title"/>
          </p:nvPr>
        </p:nvSpPr>
        <p:spPr>
          <a:xfrm>
            <a:off x="508000" y="1661467"/>
            <a:ext cx="10058400" cy="3128800"/>
          </a:xfrm>
          <a:prstGeom prst="rect">
            <a:avLst/>
          </a:prstGeom>
          <a:noFill/>
          <a:ln>
            <a:noFill/>
          </a:ln>
        </p:spPr>
        <p:txBody>
          <a:bodyPr spcFirstLastPara="1" wrap="square" lIns="0" tIns="0" rIns="0" bIns="0" anchor="ctr" anchorCtr="0">
            <a:noAutofit/>
          </a:bodyPr>
          <a:lstStyle>
            <a:lvl1pPr lvl="0">
              <a:lnSpc>
                <a:spcPct val="100000"/>
              </a:lnSpc>
              <a:spcBef>
                <a:spcPts val="0"/>
              </a:spcBef>
              <a:spcAft>
                <a:spcPts val="0"/>
              </a:spcAft>
              <a:buClr>
                <a:schemeClr val="lt2"/>
              </a:buClr>
              <a:buSzPts val="2600"/>
              <a:buFont typeface="Plus Jakarta Sans SemiBold"/>
              <a:buNone/>
              <a:defRPr sz="3467">
                <a:solidFill>
                  <a:schemeClr val="lt2"/>
                </a:solidFill>
                <a:latin typeface="Plus Jakarta Sans SemiBold"/>
                <a:ea typeface="Plus Jakarta Sans SemiBold"/>
                <a:cs typeface="Plus Jakarta Sans SemiBold"/>
                <a:sym typeface="Plus Jakarta Sans SemiBold"/>
              </a:defRPr>
            </a:lvl1pPr>
            <a:lvl2pPr lvl="1"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2pPr>
            <a:lvl3pPr lvl="2"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3pPr>
            <a:lvl4pPr lvl="3"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4pPr>
            <a:lvl5pPr lvl="4"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5pPr>
            <a:lvl6pPr lvl="5"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6pPr>
            <a:lvl7pPr lvl="6"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7pPr>
            <a:lvl8pPr lvl="7"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8pPr>
            <a:lvl9pPr lvl="8" algn="ctr">
              <a:lnSpc>
                <a:spcPct val="100000"/>
              </a:lnSpc>
              <a:spcBef>
                <a:spcPts val="0"/>
              </a:spcBef>
              <a:spcAft>
                <a:spcPts val="0"/>
              </a:spcAft>
              <a:buClr>
                <a:schemeClr val="lt2"/>
              </a:buClr>
              <a:buSzPts val="1800"/>
              <a:buFont typeface="Plus Jakarta Sans SemiBold"/>
              <a:buNone/>
              <a:defRPr>
                <a:solidFill>
                  <a:schemeClr val="lt2"/>
                </a:solidFill>
                <a:latin typeface="Plus Jakarta Sans SemiBold"/>
                <a:ea typeface="Plus Jakarta Sans SemiBold"/>
                <a:cs typeface="Plus Jakarta Sans SemiBold"/>
                <a:sym typeface="Plus Jakarta Sans SemiBold"/>
              </a:defRPr>
            </a:lvl9pPr>
          </a:lstStyle>
          <a:p>
            <a:endParaRPr/>
          </a:p>
        </p:txBody>
      </p:sp>
    </p:spTree>
    <p:extLst>
      <p:ext uri="{BB962C8B-B14F-4D97-AF65-F5344CB8AC3E}">
        <p14:creationId xmlns:p14="http://schemas.microsoft.com/office/powerpoint/2010/main" val="20524876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octor touching a touch screen&#10;&#10;Description automatically generated">
            <a:extLst>
              <a:ext uri="{FF2B5EF4-FFF2-40B4-BE49-F238E27FC236}">
                <a16:creationId xmlns:a16="http://schemas.microsoft.com/office/drawing/2014/main" id="{6FE8EF8C-54D7-435B-CD5E-D7057B19BC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9446" y="3668713"/>
            <a:ext cx="6072554" cy="3189288"/>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24848710"/>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1693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412590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7851199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1166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327266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0318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3694703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90285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761526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1418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712085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5620211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73875"/>
          </a:xfrm>
          <a:prstGeom prst="rect">
            <a:avLst/>
          </a:prstGeom>
        </p:spPr>
        <p:txBody>
          <a:bodyPr wrap="square" lIns="0" tIns="0" rIns="0" bIns="0">
            <a:spAutoFit/>
          </a:bodyPr>
          <a:lstStyle>
            <a:lvl1pPr>
              <a:defRPr sz="3729" b="1" i="0">
                <a:solidFill>
                  <a:srgbClr val="0A41CD"/>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06023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0167" y="552531"/>
            <a:ext cx="9026312" cy="573875"/>
          </a:xfrm>
        </p:spPr>
        <p:txBody>
          <a:bodyPr lIns="0" tIns="0" rIns="0" bIns="0"/>
          <a:lstStyle>
            <a:lvl1pPr>
              <a:defRPr sz="3729" b="1" i="0">
                <a:solidFill>
                  <a:srgbClr val="0A41C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56200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10167" y="552531"/>
            <a:ext cx="9026312" cy="573875"/>
          </a:xfrm>
        </p:spPr>
        <p:txBody>
          <a:bodyPr lIns="0" tIns="0" rIns="0" bIns="0"/>
          <a:lstStyle>
            <a:lvl1pPr>
              <a:defRPr sz="3729" b="1" i="0">
                <a:solidFill>
                  <a:srgbClr val="0A41CD"/>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83409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0167" y="552531"/>
            <a:ext cx="9026312" cy="573875"/>
          </a:xfrm>
        </p:spPr>
        <p:txBody>
          <a:bodyPr lIns="0" tIns="0" rIns="0" bIns="0"/>
          <a:lstStyle>
            <a:lvl1pPr>
              <a:defRPr sz="3729" b="1" i="0">
                <a:solidFill>
                  <a:srgbClr val="0A41C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61177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234237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73875"/>
          </a:xfrm>
          <a:prstGeom prst="rect">
            <a:avLst/>
          </a:prstGeom>
        </p:spPr>
        <p:txBody>
          <a:bodyPr wrap="square" lIns="0" tIns="0" rIns="0" bIns="0">
            <a:spAutoFit/>
          </a:bodyPr>
          <a:lstStyle>
            <a:lvl1pPr>
              <a:defRPr sz="3729" b="1" i="0">
                <a:solidFill>
                  <a:srgbClr val="0A41CD"/>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5573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1387" y="41604"/>
            <a:ext cx="9470812" cy="573875"/>
          </a:xfrm>
        </p:spPr>
        <p:txBody>
          <a:bodyPr lIns="0" tIns="0" rIns="0" bIns="0"/>
          <a:lstStyle>
            <a:lvl1pPr>
              <a:defRPr sz="3729" b="1" i="0">
                <a:solidFill>
                  <a:srgbClr val="0A41C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47390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11387" y="41604"/>
            <a:ext cx="9470812" cy="573875"/>
          </a:xfrm>
        </p:spPr>
        <p:txBody>
          <a:bodyPr lIns="0" tIns="0" rIns="0" bIns="0"/>
          <a:lstStyle>
            <a:lvl1pPr>
              <a:defRPr sz="3729" b="1" i="0">
                <a:solidFill>
                  <a:srgbClr val="0A41CD"/>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87036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1387" y="41604"/>
            <a:ext cx="9470812" cy="573875"/>
          </a:xfrm>
        </p:spPr>
        <p:txBody>
          <a:bodyPr lIns="0" tIns="0" rIns="0" bIns="0"/>
          <a:lstStyle>
            <a:lvl1pPr>
              <a:defRPr sz="3729" b="1" i="0">
                <a:solidFill>
                  <a:srgbClr val="0A41C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91372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48752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4528" y="1447017"/>
            <a:ext cx="7132320" cy="2462241"/>
          </a:xfrm>
        </p:spPr>
        <p:txBody>
          <a:bodyPr anchor="b" anchorCtr="0"/>
          <a:lstStyle>
            <a:lvl1pPr algn="l">
              <a:lnSpc>
                <a:spcPct val="83000"/>
              </a:lnSpc>
              <a:defRPr sz="4267">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2763" y="4426059"/>
            <a:ext cx="5664200" cy="1198564"/>
          </a:xfrm>
        </p:spPr>
        <p:txBody>
          <a:bodyPr>
            <a:noAutofit/>
          </a:bodyPr>
          <a:lstStyle>
            <a:lvl1pPr marL="0" indent="0" algn="l">
              <a:lnSpc>
                <a:spcPct val="105000"/>
              </a:lnSpc>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8138584" y="0"/>
            <a:ext cx="4053416" cy="6858000"/>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D5984376-7EF8-C4F2-8073-BB3214F92532}"/>
              </a:ext>
            </a:extLst>
          </p:cNvPr>
          <p:cNvSpPr>
            <a:spLocks noGrp="1"/>
          </p:cNvSpPr>
          <p:nvPr>
            <p:ph type="ftr" sz="quarter" idx="3"/>
          </p:nvPr>
        </p:nvSpPr>
        <p:spPr>
          <a:xfrm>
            <a:off x="463551" y="6217920"/>
            <a:ext cx="2438400" cy="292608"/>
          </a:xfrm>
          <a:prstGeom prst="roundRect">
            <a:avLst>
              <a:gd name="adj" fmla="val 50000"/>
            </a:avLst>
          </a:prstGeom>
          <a:ln w="19050">
            <a:solidFill>
              <a:schemeClr val="bg1"/>
            </a:solidFill>
          </a:ln>
        </p:spPr>
        <p:txBody>
          <a:bodyPr vert="horz" lIns="182880" tIns="45720" rIns="91440" bIns="45720" rtlCol="0" anchor="ctr"/>
          <a:lstStyle>
            <a:lvl1pPr algn="l">
              <a:defRPr sz="1467" b="1">
                <a:solidFill>
                  <a:schemeClr val="bg1"/>
                </a:solidFill>
              </a:defRPr>
            </a:lvl1pPr>
          </a:lstStyle>
          <a:p>
            <a:r>
              <a:rPr lang="en-US" dirty="0"/>
              <a:t>Division/Department</a:t>
            </a:r>
          </a:p>
        </p:txBody>
      </p:sp>
      <p:grpSp>
        <p:nvGrpSpPr>
          <p:cNvPr id="5" name="Group 4">
            <a:extLst>
              <a:ext uri="{FF2B5EF4-FFF2-40B4-BE49-F238E27FC236}">
                <a16:creationId xmlns:a16="http://schemas.microsoft.com/office/drawing/2014/main" id="{D23DC7BA-05DD-C896-5262-37703314653E}"/>
              </a:ext>
            </a:extLst>
          </p:cNvPr>
          <p:cNvGrpSpPr>
            <a:grpSpLocks noChangeAspect="1"/>
          </p:cNvGrpSpPr>
          <p:nvPr userDrawn="1"/>
        </p:nvGrpSpPr>
        <p:grpSpPr>
          <a:xfrm>
            <a:off x="329235" y="345989"/>
            <a:ext cx="2081168" cy="903151"/>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6809672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4528" y="1447017"/>
            <a:ext cx="10321205" cy="2462241"/>
          </a:xfrm>
        </p:spPr>
        <p:txBody>
          <a:bodyPr anchor="ctr" anchorCtr="0"/>
          <a:lstStyle>
            <a:lvl1pPr algn="l">
              <a:lnSpc>
                <a:spcPct val="83000"/>
              </a:lnSpc>
              <a:defRPr sz="4267">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2763" y="3913632"/>
            <a:ext cx="5664200" cy="841248"/>
          </a:xfrm>
        </p:spPr>
        <p:txBody>
          <a:bodyPr anchor="b" anchorCtr="0">
            <a:noAutofit/>
          </a:bodyPr>
          <a:lstStyle>
            <a:lvl1pPr marL="0" indent="0" algn="l">
              <a:lnSpc>
                <a:spcPct val="105000"/>
              </a:lnSpc>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0" y="5189157"/>
            <a:ext cx="12192000" cy="1828800"/>
          </a:xfrm>
          <a:solidFill>
            <a:schemeClr val="bg1">
              <a:lumMod val="85000"/>
            </a:schemeClr>
          </a:solidFill>
        </p:spPr>
        <p:txBody>
          <a:bodyPr tIns="182880"/>
          <a:lstStyle>
            <a:lvl1pPr algn="ctr">
              <a:defRPr>
                <a:solidFill>
                  <a:schemeClr val="tx2"/>
                </a:solidFill>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D23DC7BA-05DD-C896-5262-37703314653E}"/>
              </a:ext>
            </a:extLst>
          </p:cNvPr>
          <p:cNvGrpSpPr>
            <a:grpSpLocks noChangeAspect="1"/>
          </p:cNvGrpSpPr>
          <p:nvPr userDrawn="1"/>
        </p:nvGrpSpPr>
        <p:grpSpPr>
          <a:xfrm>
            <a:off x="329235" y="345989"/>
            <a:ext cx="2081168" cy="903151"/>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4" name="Footer Placeholder 4">
            <a:extLst>
              <a:ext uri="{FF2B5EF4-FFF2-40B4-BE49-F238E27FC236}">
                <a16:creationId xmlns:a16="http://schemas.microsoft.com/office/drawing/2014/main" id="{DC42F142-1CC9-4A6C-6B3D-902A8C626AB8}"/>
              </a:ext>
            </a:extLst>
          </p:cNvPr>
          <p:cNvSpPr>
            <a:spLocks noGrp="1"/>
          </p:cNvSpPr>
          <p:nvPr>
            <p:ph type="ftr" sz="quarter" idx="3"/>
          </p:nvPr>
        </p:nvSpPr>
        <p:spPr>
          <a:xfrm>
            <a:off x="9318164" y="604335"/>
            <a:ext cx="2438400" cy="292608"/>
          </a:xfrm>
          <a:prstGeom prst="roundRect">
            <a:avLst>
              <a:gd name="adj" fmla="val 50000"/>
            </a:avLst>
          </a:prstGeom>
          <a:ln w="19050">
            <a:solidFill>
              <a:schemeClr val="bg1"/>
            </a:solidFill>
          </a:ln>
        </p:spPr>
        <p:txBody>
          <a:bodyPr vert="horz" lIns="182880" tIns="45720" rIns="91440" bIns="45720" rtlCol="0" anchor="ctr"/>
          <a:lstStyle>
            <a:lvl1pPr algn="l">
              <a:defRPr sz="1467" b="1">
                <a:solidFill>
                  <a:schemeClr val="bg1"/>
                </a:solidFill>
              </a:defRPr>
            </a:lvl1pPr>
          </a:lstStyle>
          <a:p>
            <a:r>
              <a:rPr lang="en-US" dirty="0"/>
              <a:t>Division/Department</a:t>
            </a:r>
          </a:p>
        </p:txBody>
      </p:sp>
    </p:spTree>
    <p:extLst>
      <p:ext uri="{BB962C8B-B14F-4D97-AF65-F5344CB8AC3E}">
        <p14:creationId xmlns:p14="http://schemas.microsoft.com/office/powerpoint/2010/main" val="15698617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33917" y="2072640"/>
            <a:ext cx="9929283" cy="3535680"/>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C82DA2B3-B5AF-632C-5F39-B4DB388C1C05}"/>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28109461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ontent Whit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33917" y="2072640"/>
            <a:ext cx="9929283" cy="3535680"/>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B0CBCABA-635A-9649-D0AC-CE05C3AACC56}"/>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3DC5FA75-A5AC-B120-4591-521CF6D2CA24}"/>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26369862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Heavy Text Whit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31800" y="2096523"/>
            <a:ext cx="5304187" cy="3529576"/>
          </a:xfrm>
        </p:spPr>
        <p:txBody>
          <a:bodyPr/>
          <a:lstStyle>
            <a:lvl1pPr>
              <a:lnSpc>
                <a:spcPct val="115000"/>
              </a:lnSpc>
              <a:defRPr sz="1467"/>
            </a:lvl1pPr>
            <a:lvl2pPr>
              <a:lnSpc>
                <a:spcPct val="112000"/>
              </a:lnSpc>
              <a:defRPr sz="14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07F52610-DBFC-9EDF-6011-28AA66529BA0}"/>
              </a:ext>
            </a:extLst>
          </p:cNvPr>
          <p:cNvSpPr>
            <a:spLocks noGrp="1"/>
          </p:cNvSpPr>
          <p:nvPr>
            <p:ph idx="13"/>
          </p:nvPr>
        </p:nvSpPr>
        <p:spPr>
          <a:xfrm>
            <a:off x="6532213" y="2096523"/>
            <a:ext cx="5304187" cy="3529576"/>
          </a:xfrm>
        </p:spPr>
        <p:txBody>
          <a:bodyPr/>
          <a:lstStyle>
            <a:lvl1pPr>
              <a:lnSpc>
                <a:spcPct val="115000"/>
              </a:lnSpc>
              <a:defRPr sz="1467"/>
            </a:lvl1pPr>
            <a:lvl2pPr>
              <a:lnSpc>
                <a:spcPct val="112000"/>
              </a:lnSpc>
              <a:defRPr sz="14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33FC6688-E25F-29B9-8DD2-7C7C3C4414E4}"/>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13B839AD-D623-2C76-E6EB-BAA43204B0E1}"/>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4271874843"/>
      </p:ext>
    </p:extLst>
  </p:cSld>
  <p:clrMapOvr>
    <a:masterClrMapping/>
  </p:clrMapOvr>
  <p:extLst>
    <p:ext uri="{DCECCB84-F9BA-43D5-87BE-67443E8EF086}">
      <p15:sldGuideLst xmlns:p15="http://schemas.microsoft.com/office/powerpoint/2012/main">
        <p15:guide id="1" pos="5592">
          <p15:clr>
            <a:srgbClr val="FBAE40"/>
          </p15:clr>
        </p15:guide>
        <p15:guide id="2" pos="2712">
          <p15:clr>
            <a:srgbClr val="FBAE40"/>
          </p15:clr>
        </p15:guide>
        <p15:guide id="3" pos="3086">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31800" y="2096523"/>
            <a:ext cx="5304187" cy="3529576"/>
          </a:xfrm>
        </p:spPr>
        <p:txBody>
          <a:bodyPr/>
          <a:lstStyle>
            <a:lvl1pPr>
              <a:lnSpc>
                <a:spcPct val="115000"/>
              </a:lnSpc>
              <a:defRPr sz="1467">
                <a:solidFill>
                  <a:schemeClr val="accent1"/>
                </a:solidFill>
              </a:defRPr>
            </a:lvl1pPr>
            <a:lvl2pPr>
              <a:lnSpc>
                <a:spcPct val="112000"/>
              </a:lnSpc>
              <a:defRPr sz="14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576F7DD-4DB1-0669-5356-62659CD9B9F3}"/>
              </a:ext>
            </a:extLst>
          </p:cNvPr>
          <p:cNvSpPr>
            <a:spLocks noGrp="1"/>
          </p:cNvSpPr>
          <p:nvPr>
            <p:ph idx="13"/>
          </p:nvPr>
        </p:nvSpPr>
        <p:spPr>
          <a:xfrm>
            <a:off x="6532033" y="2056875"/>
            <a:ext cx="5304367" cy="3569224"/>
          </a:xfrm>
        </p:spPr>
        <p:txBody>
          <a:bodyPr/>
          <a:lstStyle>
            <a:lvl1pPr>
              <a:lnSpc>
                <a:spcPct val="82000"/>
              </a:lnSpc>
              <a:defRPr sz="5067">
                <a:solidFill>
                  <a:schemeClr val="accent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BE45C75C-DC9C-1D59-2DE3-017E4E9C0BDE}"/>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F6EB0748-3735-1860-0B4C-FF2030008374}"/>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2369093601"/>
      </p:ext>
    </p:extLst>
  </p:cSld>
  <p:clrMapOvr>
    <a:masterClrMapping/>
  </p:clrMapOvr>
  <p:extLst>
    <p:ext uri="{DCECCB84-F9BA-43D5-87BE-67443E8EF086}">
      <p15:sldGuideLst xmlns:p15="http://schemas.microsoft.com/office/powerpoint/2012/main">
        <p15:guide id="1" pos="5592">
          <p15:clr>
            <a:srgbClr val="FBAE40"/>
          </p15:clr>
        </p15:guide>
        <p15:guide id="2" pos="2712">
          <p15:clr>
            <a:srgbClr val="FBAE40"/>
          </p15:clr>
        </p15:guide>
        <p15:guide id="3" pos="308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6534912" y="85726"/>
            <a:ext cx="5657088" cy="6772273"/>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a:xfrm>
            <a:off x="434974" y="452781"/>
            <a:ext cx="5497100" cy="902811"/>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31799" y="2096523"/>
            <a:ext cx="5303520" cy="3529576"/>
          </a:xfrm>
        </p:spPr>
        <p:txBody>
          <a:bodyPr/>
          <a:lstStyle>
            <a:lvl1pPr>
              <a:lnSpc>
                <a:spcPct val="115000"/>
              </a:lnSpc>
              <a:defRPr sz="1467">
                <a:solidFill>
                  <a:schemeClr val="accent1"/>
                </a:solidFill>
              </a:defRPr>
            </a:lvl1pPr>
            <a:lvl2pPr>
              <a:lnSpc>
                <a:spcPct val="112000"/>
              </a:lnSpc>
              <a:defRPr sz="14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F58ED2F-69A3-D0D3-F802-8E1908A7B30E}"/>
              </a:ext>
            </a:extLst>
          </p:cNvPr>
          <p:cNvSpPr>
            <a:spLocks noGrp="1"/>
          </p:cNvSpPr>
          <p:nvPr>
            <p:ph type="ftr" sz="quarter" idx="3"/>
          </p:nvPr>
        </p:nvSpPr>
        <p:spPr>
          <a:xfrm>
            <a:off x="10082784" y="6221027"/>
            <a:ext cx="1097280" cy="126733"/>
          </a:xfrm>
          <a:prstGeom prst="roundRect">
            <a:avLst>
              <a:gd name="adj" fmla="val 50000"/>
            </a:avLst>
          </a:prstGeom>
          <a:ln>
            <a:solidFill>
              <a:schemeClr val="bg1"/>
            </a:solidFill>
          </a:ln>
        </p:spPr>
        <p:txBody>
          <a:bodyPr vert="horz" lIns="45720" tIns="45720" rIns="91440" bIns="45720" rtlCol="0" anchor="ctr"/>
          <a:lstStyle>
            <a:lvl1pPr algn="r">
              <a:defRPr sz="667" b="1">
                <a:solidFill>
                  <a:schemeClr val="bg1"/>
                </a:solidFill>
              </a:defRPr>
            </a:lvl1pPr>
          </a:lstStyle>
          <a:p>
            <a:r>
              <a:rPr lang="en-US" dirty="0"/>
              <a:t>Division/Department</a:t>
            </a:r>
          </a:p>
        </p:txBody>
      </p:sp>
    </p:spTree>
    <p:extLst>
      <p:ext uri="{BB962C8B-B14F-4D97-AF65-F5344CB8AC3E}">
        <p14:creationId xmlns:p14="http://schemas.microsoft.com/office/powerpoint/2010/main" val="172744333"/>
      </p:ext>
    </p:extLst>
  </p:cSld>
  <p:clrMapOvr>
    <a:masterClrMapping/>
  </p:clrMapOvr>
  <p:extLst>
    <p:ext uri="{DCECCB84-F9BA-43D5-87BE-67443E8EF086}">
      <p15:sldGuideLst xmlns:p15="http://schemas.microsoft.com/office/powerpoint/2012/main">
        <p15:guide id="1" pos="2712">
          <p15:clr>
            <a:srgbClr val="FBAE40"/>
          </p15:clr>
        </p15:guide>
        <p15:guide id="2" pos="308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and Image Wid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5029200"/>
            <a:ext cx="12192000" cy="18288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F58ED2F-69A3-D0D3-F802-8E1908A7B30E}"/>
              </a:ext>
            </a:extLst>
          </p:cNvPr>
          <p:cNvSpPr>
            <a:spLocks noGrp="1"/>
          </p:cNvSpPr>
          <p:nvPr>
            <p:ph type="ftr" sz="quarter" idx="3"/>
          </p:nvPr>
        </p:nvSpPr>
        <p:spPr>
          <a:xfrm>
            <a:off x="10082784" y="6221027"/>
            <a:ext cx="1097280" cy="126733"/>
          </a:xfrm>
          <a:prstGeom prst="roundRect">
            <a:avLst>
              <a:gd name="adj" fmla="val 50000"/>
            </a:avLst>
          </a:prstGeom>
          <a:ln>
            <a:solidFill>
              <a:schemeClr val="bg1"/>
            </a:solidFill>
          </a:ln>
        </p:spPr>
        <p:txBody>
          <a:bodyPr vert="horz" lIns="45720" tIns="45720" rIns="91440" bIns="45720" rtlCol="0" anchor="ctr"/>
          <a:lstStyle>
            <a:lvl1pPr algn="r">
              <a:defRPr sz="667" b="1">
                <a:solidFill>
                  <a:schemeClr val="bg1"/>
                </a:solidFill>
              </a:defRPr>
            </a:lvl1pPr>
          </a:lstStyle>
          <a:p>
            <a:r>
              <a:rPr lang="en-US" dirty="0"/>
              <a:t>Division/Department</a:t>
            </a:r>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433917" y="2072641"/>
            <a:ext cx="9929283" cy="2743704"/>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8C2A6C39-0E90-ECE4-CE36-7CE6F22F5596}"/>
              </a:ext>
            </a:extLst>
          </p:cNvPr>
          <p:cNvGrpSpPr>
            <a:grpSpLocks noChangeAspect="1"/>
          </p:cNvGrpSpPr>
          <p:nvPr userDrawn="1"/>
        </p:nvGrpSpPr>
        <p:grpSpPr>
          <a:xfrm>
            <a:off x="365862" y="6070599"/>
            <a:ext cx="1097449" cy="476252"/>
            <a:chOff x="2138363" y="5326063"/>
            <a:chExt cx="1935162" cy="839788"/>
          </a:xfrm>
          <a:solidFill>
            <a:schemeClr val="bg1"/>
          </a:solidFill>
        </p:grpSpPr>
        <p:sp>
          <p:nvSpPr>
            <p:cNvPr id="9" name="Freeform 5">
              <a:extLst>
                <a:ext uri="{FF2B5EF4-FFF2-40B4-BE49-F238E27FC236}">
                  <a16:creationId xmlns:a16="http://schemas.microsoft.com/office/drawing/2014/main" id="{4CA4B7A8-5B47-EBC9-33EA-9D59FA82440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6">
              <a:extLst>
                <a:ext uri="{FF2B5EF4-FFF2-40B4-BE49-F238E27FC236}">
                  <a16:creationId xmlns:a16="http://schemas.microsoft.com/office/drawing/2014/main" id="{1520C384-009E-5C7B-DE21-55CA9029A0EA}"/>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7">
              <a:extLst>
                <a:ext uri="{FF2B5EF4-FFF2-40B4-BE49-F238E27FC236}">
                  <a16:creationId xmlns:a16="http://schemas.microsoft.com/office/drawing/2014/main" id="{66E30F42-E4DE-6773-5F84-D320CB3C93A6}"/>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9679882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2" name="Title 1"/>
          <p:cNvSpPr>
            <a:spLocks noGrp="1"/>
          </p:cNvSpPr>
          <p:nvPr>
            <p:ph type="title"/>
          </p:nvPr>
        </p:nvSpPr>
        <p:spPr>
          <a:xfrm>
            <a:off x="434975" y="452781"/>
            <a:ext cx="3213320" cy="902811"/>
          </a:xfrm>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31799" y="2096523"/>
            <a:ext cx="3216495" cy="3529576"/>
          </a:xfrm>
        </p:spPr>
        <p:txBody>
          <a:bodyPr/>
          <a:lstStyle>
            <a:lvl1pPr>
              <a:lnSpc>
                <a:spcPct val="115000"/>
              </a:lnSpc>
              <a:defRPr sz="1467">
                <a:solidFill>
                  <a:schemeClr val="accent1"/>
                </a:solidFill>
              </a:defRPr>
            </a:lvl1pPr>
            <a:lvl2pPr>
              <a:lnSpc>
                <a:spcPct val="112000"/>
              </a:lnSpc>
              <a:defRPr sz="14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048489" y="85726"/>
            <a:ext cx="8143512" cy="6772275"/>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97098B60-0C51-9EF5-A554-07CB38828B35}"/>
              </a:ext>
            </a:extLst>
          </p:cNvPr>
          <p:cNvSpPr>
            <a:spLocks noGrp="1"/>
          </p:cNvSpPr>
          <p:nvPr>
            <p:ph type="ftr" sz="quarter" idx="3"/>
          </p:nvPr>
        </p:nvSpPr>
        <p:spPr>
          <a:xfrm>
            <a:off x="10082784" y="6221027"/>
            <a:ext cx="1097280" cy="126733"/>
          </a:xfrm>
          <a:prstGeom prst="roundRect">
            <a:avLst>
              <a:gd name="adj" fmla="val 50000"/>
            </a:avLst>
          </a:prstGeom>
          <a:ln>
            <a:solidFill>
              <a:schemeClr val="bg1"/>
            </a:solidFill>
          </a:ln>
        </p:spPr>
        <p:txBody>
          <a:bodyPr vert="horz" lIns="45720" tIns="45720" rIns="91440" bIns="45720" rtlCol="0" anchor="ctr"/>
          <a:lstStyle>
            <a:lvl1pPr algn="r">
              <a:defRPr sz="667" b="1">
                <a:solidFill>
                  <a:schemeClr val="bg1"/>
                </a:solidFill>
              </a:defRPr>
            </a:lvl1pPr>
          </a:lstStyle>
          <a:p>
            <a:r>
              <a:rPr lang="en-US" dirty="0"/>
              <a:t>Division/Department</a:t>
            </a:r>
          </a:p>
        </p:txBody>
      </p:sp>
    </p:spTree>
    <p:extLst>
      <p:ext uri="{BB962C8B-B14F-4D97-AF65-F5344CB8AC3E}">
        <p14:creationId xmlns:p14="http://schemas.microsoft.com/office/powerpoint/2010/main" val="6812330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85726"/>
            <a:ext cx="12192001" cy="6772275"/>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a:xfrm>
            <a:off x="434975" y="452781"/>
            <a:ext cx="8729472" cy="902811"/>
          </a:xfrm>
        </p:spPr>
        <p:txBody>
          <a:bodyPr/>
          <a:lstStyle>
            <a:lvl1pPr>
              <a:defRPr>
                <a:solidFill>
                  <a:schemeClr val="bg1"/>
                </a:solidFill>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381C096E-5DD9-7E83-A7CA-BB060E35A3EE}"/>
              </a:ext>
            </a:extLst>
          </p:cNvPr>
          <p:cNvGrpSpPr>
            <a:grpSpLocks noChangeAspect="1"/>
          </p:cNvGrpSpPr>
          <p:nvPr userDrawn="1"/>
        </p:nvGrpSpPr>
        <p:grpSpPr>
          <a:xfrm>
            <a:off x="365761" y="6070599"/>
            <a:ext cx="1097449" cy="476252"/>
            <a:chOff x="2138363" y="5326063"/>
            <a:chExt cx="1935162" cy="839788"/>
          </a:xfrm>
          <a:solidFill>
            <a:schemeClr val="bg1"/>
          </a:solidFill>
        </p:grpSpPr>
        <p:sp>
          <p:nvSpPr>
            <p:cNvPr id="10" name="Freeform 5">
              <a:extLst>
                <a:ext uri="{FF2B5EF4-FFF2-40B4-BE49-F238E27FC236}">
                  <a16:creationId xmlns:a16="http://schemas.microsoft.com/office/drawing/2014/main" id="{134FFBB9-CC13-00D0-A185-6AEDBB269006}"/>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a:extLst>
                <a:ext uri="{FF2B5EF4-FFF2-40B4-BE49-F238E27FC236}">
                  <a16:creationId xmlns:a16="http://schemas.microsoft.com/office/drawing/2014/main" id="{38C50612-B849-9DE3-D863-DEF07DFEDFC4}"/>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a:extLst>
                <a:ext uri="{FF2B5EF4-FFF2-40B4-BE49-F238E27FC236}">
                  <a16:creationId xmlns:a16="http://schemas.microsoft.com/office/drawing/2014/main" id="{2E887915-1149-8648-896A-BC1B3F76BEAA}"/>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3" name="Content Placeholder 2">
            <a:extLst>
              <a:ext uri="{FF2B5EF4-FFF2-40B4-BE49-F238E27FC236}">
                <a16:creationId xmlns:a16="http://schemas.microsoft.com/office/drawing/2014/main" id="{313CFE71-3F3A-F8D9-8EE4-516B6E1B2C9D}"/>
              </a:ext>
            </a:extLst>
          </p:cNvPr>
          <p:cNvSpPr>
            <a:spLocks noGrp="1"/>
          </p:cNvSpPr>
          <p:nvPr>
            <p:ph idx="13"/>
          </p:nvPr>
        </p:nvSpPr>
        <p:spPr>
          <a:xfrm>
            <a:off x="6532033" y="2056875"/>
            <a:ext cx="5304367" cy="3569224"/>
          </a:xfrm>
        </p:spPr>
        <p:txBody>
          <a:bodyPr/>
          <a:lstStyle>
            <a:lvl1pPr>
              <a:lnSpc>
                <a:spcPct val="82000"/>
              </a:lnSpc>
              <a:defRPr sz="5067">
                <a:solidFill>
                  <a:schemeClr val="bg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2182874F-C92B-945D-B692-C1B9B8C5B79A}"/>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7269D717-FC1D-BCA5-06DC-C482D1597C37}"/>
              </a:ext>
            </a:extLst>
          </p:cNvPr>
          <p:cNvSpPr>
            <a:spLocks noGrp="1"/>
          </p:cNvSpPr>
          <p:nvPr>
            <p:ph type="ftr" sz="quarter" idx="3"/>
          </p:nvPr>
        </p:nvSpPr>
        <p:spPr>
          <a:xfrm>
            <a:off x="10082784" y="6221027"/>
            <a:ext cx="1097280" cy="126733"/>
          </a:xfrm>
          <a:prstGeom prst="roundRect">
            <a:avLst>
              <a:gd name="adj" fmla="val 50000"/>
            </a:avLst>
          </a:prstGeom>
          <a:ln>
            <a:solidFill>
              <a:schemeClr val="bg1"/>
            </a:solidFill>
          </a:ln>
        </p:spPr>
        <p:txBody>
          <a:bodyPr vert="horz" lIns="45720" tIns="45720" rIns="91440" bIns="45720" rtlCol="0" anchor="ctr"/>
          <a:lstStyle>
            <a:lvl1pPr algn="r">
              <a:defRPr sz="667" b="1">
                <a:solidFill>
                  <a:schemeClr val="bg1"/>
                </a:solidFill>
              </a:defRPr>
            </a:lvl1pPr>
          </a:lstStyle>
          <a:p>
            <a:r>
              <a:rPr lang="en-US" dirty="0"/>
              <a:t>Division/Department</a:t>
            </a:r>
          </a:p>
        </p:txBody>
      </p:sp>
    </p:spTree>
    <p:extLst>
      <p:ext uri="{BB962C8B-B14F-4D97-AF65-F5344CB8AC3E}">
        <p14:creationId xmlns:p14="http://schemas.microsoft.com/office/powerpoint/2010/main" val="25175789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31802" y="1714500"/>
            <a:ext cx="5478061" cy="3067051"/>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31800" y="4954026"/>
            <a:ext cx="5334001" cy="672076"/>
          </a:xfrm>
        </p:spPr>
        <p:txBody>
          <a:bodyPr/>
          <a:lstStyle>
            <a:lvl1pPr>
              <a:lnSpc>
                <a:spcPct val="115000"/>
              </a:lnSpc>
              <a:defRPr sz="1200">
                <a:solidFill>
                  <a:schemeClr val="accent1"/>
                </a:solidFill>
              </a:defRPr>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6311902" y="1714500"/>
            <a:ext cx="5478061" cy="3067051"/>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6311900" y="4954026"/>
            <a:ext cx="5334001" cy="672076"/>
          </a:xfrm>
        </p:spPr>
        <p:txBody>
          <a:bodyPr/>
          <a:lstStyle>
            <a:lvl1pPr>
              <a:lnSpc>
                <a:spcPct val="115000"/>
              </a:lnSpc>
              <a:defRPr sz="1200">
                <a:solidFill>
                  <a:schemeClr val="accent1"/>
                </a:solidFill>
              </a:defRPr>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ED0B4290-54E2-3AC1-E4E5-72D1844E1B65}"/>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37542628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31801" y="1714500"/>
            <a:ext cx="3511296" cy="3067051"/>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31799" y="4954026"/>
            <a:ext cx="3511296" cy="672076"/>
          </a:xfrm>
        </p:spPr>
        <p:txBody>
          <a:bodyPr/>
          <a:lstStyle>
            <a:lvl1pPr>
              <a:lnSpc>
                <a:spcPct val="115000"/>
              </a:lnSpc>
              <a:defRPr sz="1200">
                <a:solidFill>
                  <a:schemeClr val="accent1"/>
                </a:solidFill>
              </a:defRPr>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4355085" y="1714500"/>
            <a:ext cx="3511296" cy="3067051"/>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4355084" y="4954026"/>
            <a:ext cx="3511296" cy="672076"/>
          </a:xfrm>
        </p:spPr>
        <p:txBody>
          <a:bodyPr/>
          <a:lstStyle>
            <a:lvl1pPr>
              <a:lnSpc>
                <a:spcPct val="115000"/>
              </a:lnSpc>
              <a:defRPr sz="1200">
                <a:solidFill>
                  <a:schemeClr val="accent1"/>
                </a:solidFill>
              </a:defRPr>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ED0B4290-54E2-3AC1-E4E5-72D1844E1B65}"/>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8278368" y="1714500"/>
            <a:ext cx="3511296" cy="3067051"/>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8278368" y="4954026"/>
            <a:ext cx="3511296" cy="672076"/>
          </a:xfrm>
        </p:spPr>
        <p:txBody>
          <a:bodyPr/>
          <a:lstStyle>
            <a:lvl1pPr>
              <a:lnSpc>
                <a:spcPct val="115000"/>
              </a:lnSpc>
              <a:defRPr sz="1200">
                <a:solidFill>
                  <a:schemeClr val="accent1"/>
                </a:solidFill>
              </a:defRPr>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405965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31802" y="2179294"/>
            <a:ext cx="2509169" cy="1404831"/>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31800" y="3770757"/>
            <a:ext cx="2509171" cy="1842643"/>
          </a:xfrm>
        </p:spPr>
        <p:txBody>
          <a:bodyPr/>
          <a:lstStyle>
            <a:lvl1pPr>
              <a:lnSpc>
                <a:spcPct val="115000"/>
              </a:lnSpc>
              <a:defRPr sz="1200"/>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3370318" y="2179294"/>
            <a:ext cx="2509169" cy="1404831"/>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6308834" y="2179294"/>
            <a:ext cx="2509169" cy="1404831"/>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9247352" y="2179294"/>
            <a:ext cx="2509169" cy="1404831"/>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3370317" y="3770757"/>
            <a:ext cx="2509171" cy="1842643"/>
          </a:xfrm>
        </p:spPr>
        <p:txBody>
          <a:bodyPr/>
          <a:lstStyle>
            <a:lvl1pPr>
              <a:lnSpc>
                <a:spcPct val="115000"/>
              </a:lnSpc>
              <a:defRPr sz="1200"/>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6308833" y="3770757"/>
            <a:ext cx="2509171" cy="1842643"/>
          </a:xfrm>
        </p:spPr>
        <p:txBody>
          <a:bodyPr/>
          <a:lstStyle>
            <a:lvl1pPr>
              <a:lnSpc>
                <a:spcPct val="115000"/>
              </a:lnSpc>
              <a:defRPr sz="1200"/>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9247349" y="3770757"/>
            <a:ext cx="2509171" cy="1842643"/>
          </a:xfrm>
        </p:spPr>
        <p:txBody>
          <a:bodyPr/>
          <a:lstStyle>
            <a:lvl1pPr>
              <a:lnSpc>
                <a:spcPct val="115000"/>
              </a:lnSpc>
              <a:defRPr sz="1200"/>
            </a:lvl1pPr>
            <a:lvl2pPr>
              <a:lnSpc>
                <a:spcPct val="112000"/>
              </a:lnSpc>
              <a:defRPr sz="1200"/>
            </a:lvl2pPr>
            <a:lvl3pPr>
              <a:lnSpc>
                <a:spcPct val="112000"/>
              </a:lnSpc>
              <a:defRPr sz="1400"/>
            </a:lvl3pPr>
            <a:lvl4pPr>
              <a:lnSpc>
                <a:spcPct val="112000"/>
              </a:lnSpc>
              <a:defRPr sz="1200"/>
            </a:lvl4pPr>
            <a:lvl5pPr>
              <a:lnSpc>
                <a:spcPct val="112000"/>
              </a:lnSpc>
              <a:defRPr sz="1067"/>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2DD5B95F-0E0C-BCE6-99F9-EEAB9BEFD687}"/>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21517798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44" y="409209"/>
            <a:ext cx="6900672" cy="3023616"/>
          </a:xfrm>
        </p:spPr>
        <p:txBody>
          <a:bodyPr anchor="b" anchorCtr="0"/>
          <a:lstStyle>
            <a:lvl1pPr>
              <a:lnSpc>
                <a:spcPct val="85000"/>
              </a:lnSpc>
              <a:defRPr sz="6000">
                <a:solidFill>
                  <a:schemeClr val="tx2"/>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A24A4385-4F09-BE25-650C-AF1D1EFFBC9F}"/>
              </a:ext>
            </a:extLst>
          </p:cNvPr>
          <p:cNvSpPr/>
          <p:nvPr userDrawn="1"/>
        </p:nvSpPr>
        <p:spPr>
          <a:xfrm>
            <a:off x="-2" y="1"/>
            <a:ext cx="12191999" cy="85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 name="Group 9">
            <a:extLst>
              <a:ext uri="{FF2B5EF4-FFF2-40B4-BE49-F238E27FC236}">
                <a16:creationId xmlns:a16="http://schemas.microsoft.com/office/drawing/2014/main" id="{E520A973-CE3E-2C28-BB4A-5517FBD2033F}"/>
              </a:ext>
            </a:extLst>
          </p:cNvPr>
          <p:cNvGrpSpPr>
            <a:grpSpLocks noChangeAspect="1"/>
          </p:cNvGrpSpPr>
          <p:nvPr userDrawn="1"/>
        </p:nvGrpSpPr>
        <p:grpSpPr>
          <a:xfrm>
            <a:off x="361953" y="6071617"/>
            <a:ext cx="1097449" cy="476252"/>
            <a:chOff x="2138363" y="5326063"/>
            <a:chExt cx="1935162" cy="839788"/>
          </a:xfrm>
          <a:solidFill>
            <a:schemeClr val="tx2"/>
          </a:solidFill>
        </p:grpSpPr>
        <p:sp>
          <p:nvSpPr>
            <p:cNvPr id="11" name="Freeform 5">
              <a:extLst>
                <a:ext uri="{FF2B5EF4-FFF2-40B4-BE49-F238E27FC236}">
                  <a16:creationId xmlns:a16="http://schemas.microsoft.com/office/drawing/2014/main" id="{4262E608-D0C0-E89B-9489-5EF012B4F835}"/>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6">
              <a:extLst>
                <a:ext uri="{FF2B5EF4-FFF2-40B4-BE49-F238E27FC236}">
                  <a16:creationId xmlns:a16="http://schemas.microsoft.com/office/drawing/2014/main" id="{5BB3C603-84C7-A684-E1DE-87D65E65A38F}"/>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7">
              <a:extLst>
                <a:ext uri="{FF2B5EF4-FFF2-40B4-BE49-F238E27FC236}">
                  <a16:creationId xmlns:a16="http://schemas.microsoft.com/office/drawing/2014/main" id="{01F68295-4611-60FA-2FEB-30E831B757C7}"/>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 name="Slide Number Placeholder 5">
            <a:extLst>
              <a:ext uri="{FF2B5EF4-FFF2-40B4-BE49-F238E27FC236}">
                <a16:creationId xmlns:a16="http://schemas.microsoft.com/office/drawing/2014/main" id="{72F7D3B8-F8F0-7738-693B-1FDED3B190DC}"/>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2E869348-C125-19E7-ADD0-B37E17928236}"/>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42870931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Lar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3551" y="2130413"/>
            <a:ext cx="10985035" cy="3529576"/>
          </a:xfrm>
        </p:spPr>
        <p:txBody>
          <a:bodyPr/>
          <a:lstStyle>
            <a:lvl1pPr>
              <a:lnSpc>
                <a:spcPct val="85000"/>
              </a:lnSpc>
              <a:defRPr sz="7466">
                <a:solidFill>
                  <a:schemeClr val="accent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2D57F39-02AA-089A-80FD-60D144D0644A}"/>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7" name="Footer Placeholder 4">
            <a:extLst>
              <a:ext uri="{FF2B5EF4-FFF2-40B4-BE49-F238E27FC236}">
                <a16:creationId xmlns:a16="http://schemas.microsoft.com/office/drawing/2014/main" id="{3922684E-2340-6A8F-4341-D611B4F4FC93}"/>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20204140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Q&amp;A/Thank yo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975" y="452777"/>
            <a:ext cx="3213320" cy="1762255"/>
          </a:xfrm>
        </p:spPr>
        <p:txBody>
          <a:bodyPr/>
          <a:lstStyle>
            <a:lvl1pPr>
              <a:lnSpc>
                <a:spcPct val="80000"/>
              </a:lnSpc>
              <a:defRPr sz="6133">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31799" y="3183413"/>
            <a:ext cx="3216495" cy="2429987"/>
          </a:xfrm>
        </p:spPr>
        <p:txBody>
          <a:bodyPr/>
          <a:lstStyle>
            <a:lvl1pPr>
              <a:lnSpc>
                <a:spcPct val="115000"/>
              </a:lnSpc>
              <a:defRPr sz="1733" b="0">
                <a:solidFill>
                  <a:schemeClr val="tx2"/>
                </a:solidFill>
              </a:defRPr>
            </a:lvl1pPr>
            <a:lvl2pPr>
              <a:lnSpc>
                <a:spcPct val="112000"/>
              </a:lnSpc>
              <a:defRPr sz="1400">
                <a:solidFill>
                  <a:schemeClr val="tx2"/>
                </a:solidFill>
              </a:defRPr>
            </a:lvl2pPr>
            <a:lvl3pPr>
              <a:lnSpc>
                <a:spcPct val="112000"/>
              </a:lnSpc>
              <a:defRPr sz="1400">
                <a:solidFill>
                  <a:schemeClr val="tx2"/>
                </a:solidFill>
              </a:defRPr>
            </a:lvl3pPr>
            <a:lvl4pPr>
              <a:lnSpc>
                <a:spcPct val="112000"/>
              </a:lnSpc>
              <a:defRPr sz="1200">
                <a:solidFill>
                  <a:schemeClr val="tx2"/>
                </a:solidFill>
              </a:defRPr>
            </a:lvl4pPr>
            <a:lvl5pPr>
              <a:lnSpc>
                <a:spcPct val="112000"/>
              </a:lnSpc>
              <a:defRPr sz="10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048489" y="85726"/>
            <a:ext cx="8143512" cy="6772275"/>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grpSp>
        <p:nvGrpSpPr>
          <p:cNvPr id="9" name="Group 8">
            <a:extLst>
              <a:ext uri="{FF2B5EF4-FFF2-40B4-BE49-F238E27FC236}">
                <a16:creationId xmlns:a16="http://schemas.microsoft.com/office/drawing/2014/main" id="{42D4752B-AEBF-1E3A-D8D0-937B81035329}"/>
              </a:ext>
            </a:extLst>
          </p:cNvPr>
          <p:cNvGrpSpPr>
            <a:grpSpLocks noChangeAspect="1"/>
          </p:cNvGrpSpPr>
          <p:nvPr userDrawn="1"/>
        </p:nvGrpSpPr>
        <p:grpSpPr>
          <a:xfrm>
            <a:off x="365761" y="6070599"/>
            <a:ext cx="1097449" cy="476252"/>
            <a:chOff x="2138363" y="5326063"/>
            <a:chExt cx="1935162" cy="839788"/>
          </a:xfrm>
          <a:solidFill>
            <a:schemeClr val="tx2"/>
          </a:solidFill>
        </p:grpSpPr>
        <p:sp>
          <p:nvSpPr>
            <p:cNvPr id="10" name="Freeform 5">
              <a:extLst>
                <a:ext uri="{FF2B5EF4-FFF2-40B4-BE49-F238E27FC236}">
                  <a16:creationId xmlns:a16="http://schemas.microsoft.com/office/drawing/2014/main" id="{FC707E1E-F5B1-9854-BB14-A1A92DA07FDD}"/>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a:extLst>
                <a:ext uri="{FF2B5EF4-FFF2-40B4-BE49-F238E27FC236}">
                  <a16:creationId xmlns:a16="http://schemas.microsoft.com/office/drawing/2014/main" id="{C47F9E2B-A246-5CD0-01A9-F6E912D19986}"/>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a:extLst>
                <a:ext uri="{FF2B5EF4-FFF2-40B4-BE49-F238E27FC236}">
                  <a16:creationId xmlns:a16="http://schemas.microsoft.com/office/drawing/2014/main" id="{D378AE05-941C-6F50-9A77-7CB06ACD0C27}"/>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5" name="Rectangle 4">
            <a:extLst>
              <a:ext uri="{FF2B5EF4-FFF2-40B4-BE49-F238E27FC236}">
                <a16:creationId xmlns:a16="http://schemas.microsoft.com/office/drawing/2014/main" id="{D898A18C-33C1-40FE-A6C1-04119BEECE56}"/>
              </a:ext>
            </a:extLst>
          </p:cNvPr>
          <p:cNvSpPr/>
          <p:nvPr userDrawn="1"/>
        </p:nvSpPr>
        <p:spPr>
          <a:xfrm>
            <a:off x="-2" y="1"/>
            <a:ext cx="12191999" cy="85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C35BB43B-1319-036D-5BDA-56D0F6DE0B73}"/>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bg1"/>
                </a:solidFill>
              </a:defRPr>
            </a:lvl1pPr>
          </a:lstStyle>
          <a:p>
            <a:fld id="{2441C0E6-2A71-4EB3-9E92-A3D15D26B6CA}" type="slidenum">
              <a:rPr lang="en-US" smtClean="0"/>
              <a:pPr/>
              <a:t>‹#›</a:t>
            </a:fld>
            <a:endParaRPr lang="en-US" dirty="0"/>
          </a:p>
        </p:txBody>
      </p:sp>
      <p:sp>
        <p:nvSpPr>
          <p:cNvPr id="13" name="Footer Placeholder 4">
            <a:extLst>
              <a:ext uri="{FF2B5EF4-FFF2-40B4-BE49-F238E27FC236}">
                <a16:creationId xmlns:a16="http://schemas.microsoft.com/office/drawing/2014/main" id="{FC1D2822-C365-D619-8C43-2320D6891250}"/>
              </a:ext>
            </a:extLst>
          </p:cNvPr>
          <p:cNvSpPr>
            <a:spLocks noGrp="1"/>
          </p:cNvSpPr>
          <p:nvPr>
            <p:ph type="ftr" sz="quarter" idx="3"/>
          </p:nvPr>
        </p:nvSpPr>
        <p:spPr>
          <a:xfrm>
            <a:off x="10082784" y="6221027"/>
            <a:ext cx="1097280" cy="126733"/>
          </a:xfrm>
          <a:prstGeom prst="roundRect">
            <a:avLst>
              <a:gd name="adj" fmla="val 50000"/>
            </a:avLst>
          </a:prstGeom>
          <a:ln>
            <a:solidFill>
              <a:schemeClr val="bg1"/>
            </a:solidFill>
          </a:ln>
        </p:spPr>
        <p:txBody>
          <a:bodyPr vert="horz" lIns="45720" tIns="45720" rIns="91440" bIns="45720" rtlCol="0" anchor="ctr"/>
          <a:lstStyle>
            <a:lvl1pPr algn="r">
              <a:defRPr sz="667" b="1">
                <a:solidFill>
                  <a:schemeClr val="bg1"/>
                </a:solidFill>
              </a:defRPr>
            </a:lvl1pPr>
          </a:lstStyle>
          <a:p>
            <a:r>
              <a:rPr lang="en-US" dirty="0"/>
              <a:t>Division/Department</a:t>
            </a:r>
          </a:p>
        </p:txBody>
      </p:sp>
    </p:spTree>
    <p:extLst>
      <p:ext uri="{BB962C8B-B14F-4D97-AF65-F5344CB8AC3E}">
        <p14:creationId xmlns:p14="http://schemas.microsoft.com/office/powerpoint/2010/main" val="409918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17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741B06AA-53AF-3F9D-598B-1507782FAEAF}"/>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B31400FC-9419-F0A8-FFE4-EBFB9411A87F}"/>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6928979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Whit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B17E10C4-E4F6-FE65-E1C5-8F8A3C41E7ED}"/>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59BBAF0E-4E98-CE1F-1567-1F63719E2C25}"/>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24002670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D41A827C-0F55-D7E7-CD69-979D0EA686A8}"/>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Tree>
    <p:extLst>
      <p:ext uri="{BB962C8B-B14F-4D97-AF65-F5344CB8AC3E}">
        <p14:creationId xmlns:p14="http://schemas.microsoft.com/office/powerpoint/2010/main" val="35575153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3420" y="1631721"/>
            <a:ext cx="5664200" cy="2462241"/>
          </a:xfrm>
        </p:spPr>
        <p:txBody>
          <a:bodyPr anchor="ctr" anchorCtr="0"/>
          <a:lstStyle>
            <a:lvl1pPr algn="l">
              <a:lnSpc>
                <a:spcPct val="83000"/>
              </a:lnSpc>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2763" y="4426059"/>
            <a:ext cx="5664200" cy="1198564"/>
          </a:xfrm>
        </p:spPr>
        <p:txBody>
          <a:bodyPr>
            <a:noAutofit/>
          </a:bodyPr>
          <a:lstStyle>
            <a:lvl1pPr marL="0" indent="0" algn="l">
              <a:lnSpc>
                <a:spcPct val="105000"/>
              </a:lnSpc>
              <a:buNone/>
              <a:defRPr sz="1733"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8138584" y="0"/>
            <a:ext cx="4053416" cy="68580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grpSp>
        <p:nvGrpSpPr>
          <p:cNvPr id="5" name="Group 4">
            <a:extLst>
              <a:ext uri="{FF2B5EF4-FFF2-40B4-BE49-F238E27FC236}">
                <a16:creationId xmlns:a16="http://schemas.microsoft.com/office/drawing/2014/main" id="{A82DC41E-6230-78AA-F7B0-7A108A3D453C}"/>
              </a:ext>
            </a:extLst>
          </p:cNvPr>
          <p:cNvGrpSpPr>
            <a:grpSpLocks noChangeAspect="1"/>
          </p:cNvGrpSpPr>
          <p:nvPr userDrawn="1"/>
        </p:nvGrpSpPr>
        <p:grpSpPr>
          <a:xfrm>
            <a:off x="329235" y="345989"/>
            <a:ext cx="2081168" cy="903151"/>
            <a:chOff x="2138363" y="5326063"/>
            <a:chExt cx="1935162" cy="839788"/>
          </a:xfrm>
          <a:solidFill>
            <a:schemeClr val="bg1"/>
          </a:solidFill>
        </p:grpSpPr>
        <p:sp>
          <p:nvSpPr>
            <p:cNvPr id="6" name="Freeform 5">
              <a:extLst>
                <a:ext uri="{FF2B5EF4-FFF2-40B4-BE49-F238E27FC236}">
                  <a16:creationId xmlns:a16="http://schemas.microsoft.com/office/drawing/2014/main" id="{6ADCF475-B260-8B0C-F0D4-2EBE69AAE8EF}"/>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6">
              <a:extLst>
                <a:ext uri="{FF2B5EF4-FFF2-40B4-BE49-F238E27FC236}">
                  <a16:creationId xmlns:a16="http://schemas.microsoft.com/office/drawing/2014/main" id="{057DEF13-CFCD-1AFA-DA52-4EF7484DA2B7}"/>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7">
              <a:extLst>
                <a:ext uri="{FF2B5EF4-FFF2-40B4-BE49-F238E27FC236}">
                  <a16:creationId xmlns:a16="http://schemas.microsoft.com/office/drawing/2014/main" id="{EADC4D4A-70A9-D4E5-C340-9DBD4D96AFD3}"/>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2" name="Footer Placeholder 4">
            <a:extLst>
              <a:ext uri="{FF2B5EF4-FFF2-40B4-BE49-F238E27FC236}">
                <a16:creationId xmlns:a16="http://schemas.microsoft.com/office/drawing/2014/main" id="{38174009-F1AD-524C-D80E-4CAB996A7C10}"/>
              </a:ext>
            </a:extLst>
          </p:cNvPr>
          <p:cNvSpPr>
            <a:spLocks noGrp="1"/>
          </p:cNvSpPr>
          <p:nvPr>
            <p:ph type="ftr" sz="quarter" idx="3"/>
          </p:nvPr>
        </p:nvSpPr>
        <p:spPr>
          <a:xfrm>
            <a:off x="463551" y="6217920"/>
            <a:ext cx="2438400" cy="292608"/>
          </a:xfrm>
          <a:prstGeom prst="roundRect">
            <a:avLst>
              <a:gd name="adj" fmla="val 50000"/>
            </a:avLst>
          </a:prstGeom>
          <a:ln w="19050">
            <a:solidFill>
              <a:schemeClr val="bg1"/>
            </a:solidFill>
          </a:ln>
        </p:spPr>
        <p:txBody>
          <a:bodyPr vert="horz" lIns="182880" tIns="45720" rIns="91440" bIns="45720" rtlCol="0" anchor="ctr"/>
          <a:lstStyle>
            <a:lvl1pPr algn="l">
              <a:defRPr sz="1467" b="1">
                <a:solidFill>
                  <a:schemeClr val="bg1"/>
                </a:solidFill>
              </a:defRPr>
            </a:lvl1pPr>
          </a:lstStyle>
          <a:p>
            <a:r>
              <a:rPr lang="en-US" dirty="0"/>
              <a:t>Division/Department</a:t>
            </a:r>
          </a:p>
        </p:txBody>
      </p:sp>
    </p:spTree>
    <p:extLst>
      <p:ext uri="{BB962C8B-B14F-4D97-AF65-F5344CB8AC3E}">
        <p14:creationId xmlns:p14="http://schemas.microsoft.com/office/powerpoint/2010/main" val="20328980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8" name="Freeform 5"/>
          <p:cNvSpPr>
            <a:spLocks noEditPoints="1"/>
          </p:cNvSpPr>
          <p:nvPr userDrawn="1"/>
        </p:nvSpPr>
        <p:spPr bwMode="auto">
          <a:xfrm>
            <a:off x="2235805" y="315918"/>
            <a:ext cx="2013840" cy="87941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 name="Title 1"/>
          <p:cNvSpPr>
            <a:spLocks noGrp="1"/>
          </p:cNvSpPr>
          <p:nvPr>
            <p:ph type="ctrTitle" hasCustomPrompt="1"/>
          </p:nvPr>
        </p:nvSpPr>
        <p:spPr>
          <a:xfrm>
            <a:off x="2369098" y="2861027"/>
            <a:ext cx="7547983" cy="1313180"/>
          </a:xfrm>
        </p:spPr>
        <p:txBody>
          <a:bodyPr wrap="square" lIns="0" tIns="0" rIns="0" bIns="0" anchor="ctr" anchorCtr="0">
            <a:spAutoFit/>
          </a:bodyPr>
          <a:lstStyle>
            <a:lvl1pPr>
              <a:lnSpc>
                <a:spcPct val="80000"/>
              </a:lnSpc>
              <a:defRPr sz="5333" cap="none" baseline="0">
                <a:solidFill>
                  <a:srgbClr val="FFFFFF"/>
                </a:solidFill>
              </a:defRPr>
            </a:lvl1pPr>
          </a:lstStyle>
          <a:p>
            <a:r>
              <a:rPr lang="en-US" dirty="0"/>
              <a:t>Click To Edit Master Title Style</a:t>
            </a:r>
          </a:p>
        </p:txBody>
      </p:sp>
      <p:sp>
        <p:nvSpPr>
          <p:cNvPr id="3" name="Subtitle 2"/>
          <p:cNvSpPr>
            <a:spLocks noGrp="1"/>
          </p:cNvSpPr>
          <p:nvPr>
            <p:ph type="subTitle" idx="1" hasCustomPrompt="1"/>
          </p:nvPr>
        </p:nvSpPr>
        <p:spPr>
          <a:xfrm>
            <a:off x="2369098" y="5279444"/>
            <a:ext cx="7547981" cy="306687"/>
          </a:xfrm>
        </p:spPr>
        <p:txBody>
          <a:bodyPr wrap="square" lIns="0" tIns="0" rIns="0" bIns="0" anchor="ctr" anchorCtr="0">
            <a:spAutoFit/>
          </a:bodyPr>
          <a:lstStyle>
            <a:lvl1pPr marL="0" indent="0" algn="l">
              <a:buNone/>
              <a:defRPr sz="1867" b="1" i="0" cap="none"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Picture Placeholder 5"/>
          <p:cNvSpPr>
            <a:spLocks noGrp="1"/>
          </p:cNvSpPr>
          <p:nvPr>
            <p:ph type="pic" sz="quarter" idx="10"/>
          </p:nvPr>
        </p:nvSpPr>
        <p:spPr>
          <a:xfrm>
            <a:off x="1" y="0"/>
            <a:ext cx="1976967" cy="6858000"/>
          </a:xfrm>
        </p:spPr>
        <p:txBody>
          <a:bodyPr anchor="ctr" anchorCtr="0"/>
          <a:lstStyle>
            <a:lvl1pPr marL="0" indent="0" algn="ctr">
              <a:buNone/>
              <a:defRPr>
                <a:solidFill>
                  <a:schemeClr val="bg1"/>
                </a:solidFill>
              </a:defRPr>
            </a:lvl1pPr>
          </a:lstStyle>
          <a:p>
            <a:r>
              <a:rPr lang="en-US" dirty="0"/>
              <a:t>Drag picture to placeholder or click icon to add</a:t>
            </a:r>
          </a:p>
        </p:txBody>
      </p:sp>
      <p:sp>
        <p:nvSpPr>
          <p:cNvPr id="7" name="Text Placeholder 6"/>
          <p:cNvSpPr>
            <a:spLocks noGrp="1"/>
          </p:cNvSpPr>
          <p:nvPr>
            <p:ph type="body" sz="quarter" idx="11"/>
          </p:nvPr>
        </p:nvSpPr>
        <p:spPr>
          <a:xfrm>
            <a:off x="7954437" y="455534"/>
            <a:ext cx="3602567" cy="688586"/>
          </a:xfrm>
        </p:spPr>
        <p:txBody>
          <a:bodyPr anchor="ctr" anchorCtr="0">
            <a:spAutoFit/>
          </a:bodyPr>
          <a:lstStyle>
            <a:lvl1pPr marL="0" indent="0" algn="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523782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636008"/>
            <a:ext cx="10972800" cy="646331"/>
          </a:xfrm>
        </p:spPr>
        <p:txBody>
          <a:bodyPr anchor="b" anchorCtr="0">
            <a:noAutofit/>
          </a:bodyPr>
          <a:lstStyle>
            <a:lvl1pPr algn="l">
              <a:defRPr sz="2100" b="1"/>
            </a:lvl1pPr>
          </a:lstStyle>
          <a:p>
            <a:r>
              <a:rPr lang="en-US"/>
              <a:t>Click to edit Master title style</a:t>
            </a:r>
          </a:p>
        </p:txBody>
      </p:sp>
      <p:sp>
        <p:nvSpPr>
          <p:cNvPr id="3" name="Picture Placeholder 2"/>
          <p:cNvSpPr>
            <a:spLocks noGrp="1"/>
          </p:cNvSpPr>
          <p:nvPr>
            <p:ph type="pic" idx="1"/>
          </p:nvPr>
        </p:nvSpPr>
        <p:spPr>
          <a:xfrm>
            <a:off x="609600" y="402333"/>
            <a:ext cx="10972800" cy="4005072"/>
          </a:xfrm>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609600" y="5377340"/>
            <a:ext cx="10972800" cy="246221"/>
          </a:xfrm>
        </p:spPr>
        <p:txBody>
          <a:bodyPr>
            <a:no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231038209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5340096" cy="969496"/>
          </a:xfrm>
        </p:spPr>
        <p:txBody>
          <a:bodyPr anchor="t" anchorCtr="0">
            <a:noAutofit/>
          </a:bodyPr>
          <a:lstStyle>
            <a:lvl1pPr algn="l">
              <a:defRPr sz="2100" b="1"/>
            </a:lvl1pPr>
          </a:lstStyle>
          <a:p>
            <a:r>
              <a:rPr lang="en-US"/>
              <a:t>Click to edit Master title style</a:t>
            </a:r>
          </a:p>
        </p:txBody>
      </p:sp>
      <p:sp>
        <p:nvSpPr>
          <p:cNvPr id="3" name="Content Placeholder 2"/>
          <p:cNvSpPr>
            <a:spLocks noGrp="1"/>
          </p:cNvSpPr>
          <p:nvPr>
            <p:ph idx="1"/>
          </p:nvPr>
        </p:nvSpPr>
        <p:spPr>
          <a:xfrm>
            <a:off x="6254496" y="402337"/>
            <a:ext cx="5340096" cy="518657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600434"/>
            <a:ext cx="5340096" cy="4023127"/>
          </a:xfrm>
        </p:spPr>
        <p:txBody>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0" name="Straight Connector 9"/>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157747623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31955"/>
            <a:ext cx="10972800" cy="1143000"/>
          </a:xfrm>
        </p:spPr>
        <p:txBody>
          <a:bodyPr lIns="0" tIns="0" anchor="t">
            <a:normAutofit/>
          </a:bodyPr>
          <a:lstStyle>
            <a:lvl1pPr algn="l">
              <a:defRPr sz="4800">
                <a:solidFill>
                  <a:srgbClr val="A20815"/>
                </a:solidFill>
                <a:latin typeface="Arial"/>
                <a:cs typeface="Arial"/>
              </a:defRPr>
            </a:lvl1pPr>
          </a:lstStyle>
          <a:p>
            <a:r>
              <a:rPr lang="en-US" dirty="0"/>
              <a:t>Insert Title Here Copy Only</a:t>
            </a:r>
          </a:p>
        </p:txBody>
      </p:sp>
      <p:sp>
        <p:nvSpPr>
          <p:cNvPr id="5" name="Content Placeholder 4"/>
          <p:cNvSpPr>
            <a:spLocks noGrp="1"/>
          </p:cNvSpPr>
          <p:nvPr>
            <p:ph sz="quarter" idx="11" hasCustomPrompt="1"/>
          </p:nvPr>
        </p:nvSpPr>
        <p:spPr>
          <a:xfrm>
            <a:off x="1236134" y="1803629"/>
            <a:ext cx="10346268" cy="4120363"/>
          </a:xfrm>
        </p:spPr>
        <p:txBody>
          <a:bodyPr>
            <a:normAutofit/>
          </a:bodyPr>
          <a:lstStyle>
            <a:lvl1pPr marL="457178" marR="0" indent="-457178" algn="l" defTabSz="1219140" rtl="0" eaLnBrk="1" fontAlgn="base" latinLnBrk="0" hangingPunct="1">
              <a:lnSpc>
                <a:spcPct val="100000"/>
              </a:lnSpc>
              <a:spcBef>
                <a:spcPct val="20000"/>
              </a:spcBef>
              <a:spcAft>
                <a:spcPct val="0"/>
              </a:spcAft>
              <a:buClrTx/>
              <a:buSzTx/>
              <a:buFontTx/>
              <a:buChar char="•"/>
              <a:tabLst/>
              <a:defRPr sz="2400" b="1" baseline="0">
                <a:solidFill>
                  <a:schemeClr val="tx1"/>
                </a:solidFill>
                <a:latin typeface="Arial"/>
                <a:cs typeface="Arial"/>
              </a:defRPr>
            </a:lvl1pPr>
            <a:lvl2pPr marL="990550" marR="0" indent="-380981" algn="l" defTabSz="1219140" rtl="0" eaLnBrk="1" fontAlgn="base" latinLnBrk="0" hangingPunct="1">
              <a:lnSpc>
                <a:spcPct val="100000"/>
              </a:lnSpc>
              <a:spcBef>
                <a:spcPct val="20000"/>
              </a:spcBef>
              <a:spcAft>
                <a:spcPct val="0"/>
              </a:spcAft>
              <a:buClrTx/>
              <a:buSzTx/>
              <a:buFont typeface="Courier New" panose="02070309020205020404" pitchFamily="49" charset="0"/>
              <a:buChar char="o"/>
              <a:tabLst/>
              <a:defRPr sz="2400" b="1">
                <a:solidFill>
                  <a:schemeClr val="tx1"/>
                </a:solidFill>
                <a:latin typeface="Arial"/>
                <a:cs typeface="Arial"/>
              </a:defRPr>
            </a:lvl2pPr>
            <a:lvl3pPr marL="1523925" marR="0" indent="-304784" algn="l" defTabSz="1219140" rtl="0" eaLnBrk="1" fontAlgn="base" latinLnBrk="0" hangingPunct="1">
              <a:lnSpc>
                <a:spcPct val="100000"/>
              </a:lnSpc>
              <a:spcBef>
                <a:spcPct val="20000"/>
              </a:spcBef>
              <a:spcAft>
                <a:spcPct val="0"/>
              </a:spcAft>
              <a:buClrTx/>
              <a:buSzTx/>
              <a:buFont typeface="Arial" panose="020B0604020202020204" pitchFamily="34" charset="0"/>
              <a:buChar char="─"/>
              <a:tabLst/>
              <a:defRPr sz="2400" b="1">
                <a:solidFill>
                  <a:schemeClr val="tx1"/>
                </a:solidFill>
                <a:latin typeface="Arial"/>
                <a:cs typeface="Arial"/>
              </a:defRPr>
            </a:lvl3pPr>
            <a:lvl4pPr marL="0">
              <a:defRPr sz="2000">
                <a:solidFill>
                  <a:srgbClr val="7F7F7F"/>
                </a:solidFill>
                <a:latin typeface="Arial"/>
                <a:cs typeface="Arial"/>
              </a:defRPr>
            </a:lvl4pPr>
            <a:lvl5pPr marL="609570">
              <a:defRPr sz="2000">
                <a:solidFill>
                  <a:srgbClr val="7F7F7F"/>
                </a:solidFill>
                <a:latin typeface="Arial"/>
                <a:cs typeface="Arial"/>
              </a:defRPr>
            </a:lvl5pPr>
          </a:lstStyle>
          <a:p>
            <a:pPr marL="457178" marR="0" lvl="0" indent="-457178" algn="l" defTabSz="1219140" rtl="0" eaLnBrk="1" fontAlgn="base" latinLnBrk="0" hangingPunct="1">
              <a:lnSpc>
                <a:spcPct val="100000"/>
              </a:lnSpc>
              <a:spcBef>
                <a:spcPct val="20000"/>
              </a:spcBef>
              <a:spcAft>
                <a:spcPct val="0"/>
              </a:spcAft>
              <a:buClrTx/>
              <a:buSzTx/>
              <a:buFontTx/>
              <a:buChar char="•"/>
              <a:tabLst/>
              <a:defRPr/>
            </a:pPr>
            <a:r>
              <a:rPr kumimoji="0" lang="es-UY" altLang="en-US" sz="4267"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4267"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4267"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4267"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4267"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4267" b="0" i="0" u="none" strike="noStrike" kern="0" cap="none" spc="0" normalizeH="0" baseline="0" noProof="0" dirty="0">
              <a:ln>
                <a:noFill/>
              </a:ln>
              <a:solidFill>
                <a:srgbClr val="000000"/>
              </a:solidFill>
              <a:effectLst/>
              <a:uLnTx/>
              <a:uFillTx/>
              <a:latin typeface="Arial"/>
              <a:ea typeface="+mn-ea"/>
              <a:cs typeface="Arial"/>
            </a:endParaRPr>
          </a:p>
          <a:p>
            <a:pPr marL="990550" marR="0" lvl="1" indent="-380981" algn="l" defTabSz="1219140" rtl="0" eaLnBrk="1" fontAlgn="base" latinLnBrk="0" hangingPunct="1">
              <a:lnSpc>
                <a:spcPct val="100000"/>
              </a:lnSpc>
              <a:spcBef>
                <a:spcPct val="20000"/>
              </a:spcBef>
              <a:spcAft>
                <a:spcPct val="0"/>
              </a:spcAft>
              <a:buClrTx/>
              <a:buSzTx/>
              <a:buFontTx/>
              <a:buChar char="–"/>
              <a:tabLst/>
              <a:defRPr/>
            </a:pPr>
            <a:r>
              <a:rPr kumimoji="0" lang="es-UY" altLang="en-US" sz="3733"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3733"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733"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733"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733"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733" b="0" i="0" u="none" strike="noStrike" kern="0" cap="none" spc="0" normalizeH="0" baseline="0" noProof="0" dirty="0">
              <a:ln>
                <a:noFill/>
              </a:ln>
              <a:solidFill>
                <a:srgbClr val="000000"/>
              </a:solidFill>
              <a:effectLst/>
              <a:uLnTx/>
              <a:uFillTx/>
              <a:latin typeface="Arial"/>
              <a:ea typeface="+mn-ea"/>
              <a:cs typeface="Arial"/>
            </a:endParaRPr>
          </a:p>
          <a:p>
            <a:pPr marL="1523925" marR="0" lvl="2" indent="-304784" algn="l" defTabSz="121914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32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531" b="15757"/>
          <a:stretch/>
        </p:blipFill>
        <p:spPr>
          <a:xfrm>
            <a:off x="487854" y="5923993"/>
            <a:ext cx="4164785" cy="761843"/>
          </a:xfrm>
          <a:prstGeom prst="rect">
            <a:avLst/>
          </a:prstGeom>
        </p:spPr>
      </p:pic>
    </p:spTree>
    <p:extLst>
      <p:ext uri="{BB962C8B-B14F-4D97-AF65-F5344CB8AC3E}">
        <p14:creationId xmlns:p14="http://schemas.microsoft.com/office/powerpoint/2010/main" val="28632620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5276088"/>
            <a:ext cx="12192000" cy="347472"/>
          </a:xfrm>
          <a:prstGeom prst="rect">
            <a:avLst/>
          </a:prstGeom>
          <a:solidFill>
            <a:srgbClr val="E3E3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9600" y="3730753"/>
            <a:ext cx="10972800" cy="492443"/>
          </a:xfrm>
        </p:spPr>
        <p:txBody>
          <a:bodyPr wrap="square" anchor="b" anchorCtr="0">
            <a:noAutofit/>
          </a:bodyPr>
          <a:lstStyle>
            <a:lvl1pPr>
              <a:defRPr sz="3200" b="1"/>
            </a:lvl1pPr>
          </a:lstStyle>
          <a:p>
            <a:r>
              <a:rPr lang="en-US"/>
              <a:t>Click to edit Master title style</a:t>
            </a:r>
          </a:p>
        </p:txBody>
      </p:sp>
      <p:sp>
        <p:nvSpPr>
          <p:cNvPr id="3" name="Subtitle 2"/>
          <p:cNvSpPr>
            <a:spLocks noGrp="1"/>
          </p:cNvSpPr>
          <p:nvPr>
            <p:ph type="subTitle" idx="1"/>
          </p:nvPr>
        </p:nvSpPr>
        <p:spPr>
          <a:xfrm>
            <a:off x="609600" y="4206240"/>
            <a:ext cx="10972800" cy="738664"/>
          </a:xfrm>
        </p:spPr>
        <p:txBody>
          <a:bodyPr anchor="t" anchorCtr="0">
            <a:no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2"/>
          </p:nvPr>
        </p:nvSpPr>
        <p:spPr>
          <a:xfrm>
            <a:off x="609600" y="5321809"/>
            <a:ext cx="5486400" cy="287259"/>
          </a:xfrm>
          <a:prstGeom prst="rect">
            <a:avLst/>
          </a:prstGeom>
        </p:spPr>
        <p:txBody>
          <a:bodyPr vert="horz" lIns="0" tIns="0" rIns="0" bIns="0" rtlCol="0" anchor="t" anchorCtr="0">
            <a:noAutofit/>
          </a:bodyPr>
          <a:lstStyle>
            <a:lvl1pPr algn="l">
              <a:defRPr sz="1600">
                <a:solidFill>
                  <a:schemeClr val="tx1"/>
                </a:solidFill>
              </a:defRPr>
            </a:lvl1pPr>
          </a:lstStyle>
          <a:p>
            <a:fld id="{80D1EB9A-8736-5048-830E-EEEC6E87A1BB}" type="datetimeFigureOut">
              <a:rPr lang="en-US" smtClean="0"/>
              <a:pPr/>
              <a:t>12/4/25</a:t>
            </a:fld>
            <a:endParaRPr lang="en-US"/>
          </a:p>
        </p:txBody>
      </p:sp>
      <p:pic>
        <p:nvPicPr>
          <p:cNvPr id="8" name="New picture"/>
          <p:cNvPicPr/>
          <p:nvPr/>
        </p:nvPicPr>
        <p:blipFill dpi="0">
          <a:blip r:embed="rId2"/>
          <a:stretch/>
        </p:blipFill>
        <p:spPr>
          <a:xfrm>
            <a:off x="1219200" y="5626100"/>
            <a:ext cx="10363200" cy="1231900"/>
          </a:xfrm>
          <a:prstGeom prst="rect">
            <a:avLst/>
          </a:prstGeom>
        </p:spPr>
      </p:pic>
    </p:spTree>
    <p:extLst>
      <p:ext uri="{BB962C8B-B14F-4D97-AF65-F5344CB8AC3E}">
        <p14:creationId xmlns:p14="http://schemas.microsoft.com/office/powerpoint/2010/main" val="168236914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19072"/>
            <a:ext cx="10972800" cy="390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75360" y="6400800"/>
            <a:ext cx="3657600" cy="205184"/>
          </a:xfrm>
        </p:spPr>
        <p:txBody>
          <a:bodyPr/>
          <a:lstStyle/>
          <a:p>
            <a:endParaRPr lang="en-US"/>
          </a:p>
        </p:txBody>
      </p:sp>
      <p:sp>
        <p:nvSpPr>
          <p:cNvPr id="6" name="Slide Number Placeholder 5"/>
          <p:cNvSpPr>
            <a:spLocks noGrp="1"/>
          </p:cNvSpPr>
          <p:nvPr>
            <p:ph type="sldNum" sz="quarter" idx="12"/>
          </p:nvPr>
        </p:nvSpPr>
        <p:spPr>
          <a:xfrm>
            <a:off x="609600" y="6400800"/>
            <a:ext cx="365760" cy="205184"/>
          </a:xfrm>
        </p:spPr>
        <p:txBody>
          <a:bodyPr/>
          <a:lstStyle/>
          <a:p>
            <a:fld id="{E3DF39A3-1701-8C48-8BC5-C2293E564160}" type="slidenum">
              <a:rPr lang="en-US" smtClean="0"/>
              <a:t>‹#›</a:t>
            </a:fld>
            <a:endParaRPr lang="en-US"/>
          </a:p>
        </p:txBody>
      </p:sp>
      <p:cxnSp>
        <p:nvCxnSpPr>
          <p:cNvPr id="8" name="Straight Connector 7"/>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325947295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992088"/>
            <a:ext cx="10972800" cy="738664"/>
          </a:xfrm>
        </p:spPr>
        <p:txBody>
          <a:bodyPr anchor="b">
            <a:no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E3DF39A3-1701-8C48-8BC5-C2293E564160}" type="slidenum">
              <a:rPr lang="en-US" smtClean="0"/>
              <a:pPr/>
              <a:t>‹#›</a:t>
            </a:fld>
            <a:endParaRPr lang="en-US"/>
          </a:p>
        </p:txBody>
      </p:sp>
      <p:sp>
        <p:nvSpPr>
          <p:cNvPr id="8" name="Title 1"/>
          <p:cNvSpPr>
            <a:spLocks noGrp="1"/>
          </p:cNvSpPr>
          <p:nvPr>
            <p:ph type="ctrTitle"/>
          </p:nvPr>
        </p:nvSpPr>
        <p:spPr>
          <a:xfrm>
            <a:off x="609600" y="3730753"/>
            <a:ext cx="10972800" cy="984885"/>
          </a:xfrm>
        </p:spPr>
        <p:txBody>
          <a:bodyPr wrap="square" anchor="t" anchorCtr="0">
            <a:noAutofit/>
          </a:bodyPr>
          <a:lstStyle>
            <a:lvl1pPr>
              <a:defRPr sz="3200" b="1"/>
            </a:lvl1pPr>
          </a:lstStyle>
          <a:p>
            <a:r>
              <a:rPr lang="en-US"/>
              <a:t>Click to edit Master title style</a:t>
            </a:r>
          </a:p>
        </p:txBody>
      </p:sp>
      <p:pic>
        <p:nvPicPr>
          <p:cNvPr id="9"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290153660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2336"/>
            <a:ext cx="10972800" cy="738664"/>
          </a:xfrm>
        </p:spPr>
        <p:txBody>
          <a:bodyPr/>
          <a:lstStyle/>
          <a:p>
            <a:r>
              <a:rPr lang="en-US"/>
              <a:t>Click to edit Master title style</a:t>
            </a:r>
          </a:p>
        </p:txBody>
      </p:sp>
      <p:sp>
        <p:nvSpPr>
          <p:cNvPr id="3" name="Content Placeholder 2"/>
          <p:cNvSpPr>
            <a:spLocks noGrp="1"/>
          </p:cNvSpPr>
          <p:nvPr>
            <p:ph sz="half" idx="1"/>
          </p:nvPr>
        </p:nvSpPr>
        <p:spPr>
          <a:xfrm>
            <a:off x="609600" y="1719072"/>
            <a:ext cx="5340096" cy="3886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4496" y="1719072"/>
            <a:ext cx="5340096" cy="3886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1" name="Straight Connector 10"/>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204992257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10972800" cy="738664"/>
          </a:xfrm>
        </p:spPr>
        <p:txBody>
          <a:bodyPr>
            <a:noAutofit/>
          </a:bodyPr>
          <a:lstStyle/>
          <a:p>
            <a:r>
              <a:rPr lang="en-US"/>
              <a:t>Click to edit Master title style</a:t>
            </a:r>
          </a:p>
        </p:txBody>
      </p:sp>
      <p:sp>
        <p:nvSpPr>
          <p:cNvPr id="3" name="Text Placeholder 2"/>
          <p:cNvSpPr>
            <a:spLocks noGrp="1"/>
          </p:cNvSpPr>
          <p:nvPr>
            <p:ph type="body" idx="1"/>
          </p:nvPr>
        </p:nvSpPr>
        <p:spPr>
          <a:xfrm>
            <a:off x="609600" y="1719072"/>
            <a:ext cx="5340096" cy="500660"/>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28672"/>
            <a:ext cx="5340096" cy="3276600"/>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54496" y="1719072"/>
            <a:ext cx="5340096" cy="500660"/>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4496" y="2328672"/>
            <a:ext cx="5340096" cy="3276600"/>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F39A3-1701-8C48-8BC5-C2293E564160}" type="slidenum">
              <a:rPr lang="en-US" smtClean="0"/>
              <a:t>‹#›</a:t>
            </a:fld>
            <a:endParaRPr lang="en-US"/>
          </a:p>
        </p:txBody>
      </p:sp>
      <p:cxnSp>
        <p:nvCxnSpPr>
          <p:cNvPr id="14" name="Straight Connector 13"/>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8003665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7818238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132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5340096" cy="969496"/>
          </a:xfrm>
        </p:spPr>
        <p:txBody>
          <a:bodyPr anchor="t" anchorCtr="0">
            <a:noAutofit/>
          </a:bodyPr>
          <a:lstStyle>
            <a:lvl1pPr algn="l">
              <a:defRPr sz="2100" b="1"/>
            </a:lvl1pPr>
          </a:lstStyle>
          <a:p>
            <a:r>
              <a:rPr lang="en-US"/>
              <a:t>Click to edit Master title style</a:t>
            </a:r>
          </a:p>
        </p:txBody>
      </p:sp>
      <p:sp>
        <p:nvSpPr>
          <p:cNvPr id="3" name="Content Placeholder 2"/>
          <p:cNvSpPr>
            <a:spLocks noGrp="1"/>
          </p:cNvSpPr>
          <p:nvPr>
            <p:ph idx="1"/>
          </p:nvPr>
        </p:nvSpPr>
        <p:spPr>
          <a:xfrm>
            <a:off x="6254496" y="402337"/>
            <a:ext cx="5340096" cy="518657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600433"/>
            <a:ext cx="5340096" cy="4023127"/>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0" name="Straight Connector 9"/>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171800891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636007"/>
            <a:ext cx="10972800" cy="646331"/>
          </a:xfrm>
        </p:spPr>
        <p:txBody>
          <a:bodyPr anchor="b" anchorCtr="0">
            <a:noAutofit/>
          </a:bodyPr>
          <a:lstStyle>
            <a:lvl1pPr algn="l">
              <a:defRPr sz="2100" b="1"/>
            </a:lvl1pPr>
          </a:lstStyle>
          <a:p>
            <a:r>
              <a:rPr lang="en-US"/>
              <a:t>Click to edit Master title style</a:t>
            </a:r>
          </a:p>
        </p:txBody>
      </p:sp>
      <p:sp>
        <p:nvSpPr>
          <p:cNvPr id="3" name="Picture Placeholder 2"/>
          <p:cNvSpPr>
            <a:spLocks noGrp="1"/>
          </p:cNvSpPr>
          <p:nvPr>
            <p:ph type="pic" idx="1"/>
          </p:nvPr>
        </p:nvSpPr>
        <p:spPr>
          <a:xfrm>
            <a:off x="609600" y="402333"/>
            <a:ext cx="10972800" cy="4005072"/>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5377340"/>
            <a:ext cx="10972800" cy="246221"/>
          </a:xfrm>
        </p:spPr>
        <p:txBody>
          <a:bodyPr>
            <a:no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1355126325"/>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Support</a:t>
            </a:r>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80D1EB9A-8736-5048-830E-EEEC6E87A1BB}"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279134522"/>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Continuing Education</a:t>
            </a:r>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80D1EB9A-8736-5048-830E-EEEC6E87A1BB}"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351839541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70926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b="1">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5"/>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527071" y="1447840"/>
            <a:ext cx="11137900" cy="4443455"/>
          </a:xfrm>
          <a:prstGeom prst="rect">
            <a:avLst/>
          </a:prstGeom>
        </p:spPr>
        <p:txBody>
          <a:bodyPr lIns="91124" tIns="45638" rIns="91124" bIns="45638"/>
          <a:lstStyle>
            <a:lvl1pPr>
              <a:spcAft>
                <a:spcPts val="600"/>
              </a:spcAft>
              <a:buClr>
                <a:schemeClr val="accent6"/>
              </a:buClr>
              <a:defRPr sz="2000">
                <a:solidFill>
                  <a:schemeClr val="tx1"/>
                </a:solidFill>
                <a:latin typeface="+mj-lt"/>
              </a:defRPr>
            </a:lvl1pPr>
            <a:lvl2pPr>
              <a:spcAft>
                <a:spcPts val="600"/>
              </a:spcAft>
              <a:buClr>
                <a:schemeClr val="accent6"/>
              </a:buClr>
              <a:defRPr sz="1900">
                <a:solidFill>
                  <a:schemeClr val="tx1"/>
                </a:solidFill>
                <a:latin typeface="+mj-lt"/>
              </a:defRPr>
            </a:lvl2pPr>
            <a:lvl3pPr>
              <a:spcAft>
                <a:spcPts val="600"/>
              </a:spcAft>
              <a:buClr>
                <a:schemeClr val="accent6"/>
              </a:buClr>
              <a:defRPr sz="1600">
                <a:solidFill>
                  <a:schemeClr val="tx1"/>
                </a:solidFill>
                <a:latin typeface="+mj-lt"/>
              </a:defRPr>
            </a:lvl3pPr>
            <a:lvl4pPr>
              <a:spcAft>
                <a:spcPts val="600"/>
              </a:spcAft>
              <a:buClr>
                <a:schemeClr val="accent6"/>
              </a:buClr>
              <a:defRPr sz="1500">
                <a:solidFill>
                  <a:schemeClr val="tx1"/>
                </a:solidFill>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51" indent="-158951" algn="r">
              <a:buNone/>
              <a:defRPr lang="en-GB" sz="800" dirty="0">
                <a:solidFill>
                  <a:schemeClr val="tx1"/>
                </a:solidFill>
                <a:latin typeface="+mj-lt"/>
              </a:defRPr>
            </a:lvl1pPr>
          </a:lstStyle>
          <a:p>
            <a:pPr marL="0" lvl="0" indent="0"/>
            <a:r>
              <a:rPr lang="en-GB" dirty="0"/>
              <a:t>Reference</a:t>
            </a:r>
          </a:p>
        </p:txBody>
      </p:sp>
      <p:sp>
        <p:nvSpPr>
          <p:cNvPr id="19" name="TextBox 18"/>
          <p:cNvSpPr txBox="1"/>
          <p:nvPr userDrawn="1"/>
        </p:nvSpPr>
        <p:spPr>
          <a:xfrm>
            <a:off x="11684000" y="6597380"/>
            <a:ext cx="508000" cy="192240"/>
          </a:xfrm>
          <a:prstGeom prst="rect">
            <a:avLst/>
          </a:prstGeom>
          <a:noFill/>
        </p:spPr>
        <p:txBody>
          <a:bodyPr wrap="square" lIns="68356" tIns="34230" rIns="68356" bIns="34230"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1925321957"/>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19304"/>
            <a:ext cx="10972800" cy="2166937"/>
          </a:xfrm>
        </p:spPr>
        <p:txBody>
          <a:bodyPr/>
          <a:lstStyle>
            <a:lvl1pPr>
              <a:defRPr sz="2800"/>
            </a:lvl1pPr>
            <a:lvl2pPr>
              <a:defRPr sz="2400"/>
            </a:lvl2pPr>
            <a:lvl3pPr>
              <a:defRPr sz="20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609600" y="4038616"/>
            <a:ext cx="10972800" cy="2166937"/>
          </a:xfrm>
        </p:spPr>
        <p:txBody>
          <a:bodyPr/>
          <a:lstStyle>
            <a:lvl1pPr>
              <a:defRPr sz="2800"/>
            </a:lvl1pPr>
            <a:lvl2pPr>
              <a:defRPr sz="2400"/>
            </a:lvl2pPr>
            <a:lvl3pPr>
              <a:defRPr sz="20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4171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5"/>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5"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51" indent="-158951" algn="r">
              <a:buNone/>
              <a:defRPr lang="en-GB" sz="800" dirty="0">
                <a:solidFill>
                  <a:schemeClr val="tx1"/>
                </a:solidFill>
                <a:latin typeface="+mj-lt"/>
              </a:defRPr>
            </a:lvl1pPr>
          </a:lstStyle>
          <a:p>
            <a:pPr marL="0" lvl="0" indent="0"/>
            <a:r>
              <a:rPr lang="en-GB" dirty="0"/>
              <a:t>Reference</a:t>
            </a:r>
          </a:p>
        </p:txBody>
      </p:sp>
      <p:sp>
        <p:nvSpPr>
          <p:cNvPr id="9" name="TextBox 8"/>
          <p:cNvSpPr txBox="1"/>
          <p:nvPr userDrawn="1"/>
        </p:nvSpPr>
        <p:spPr>
          <a:xfrm>
            <a:off x="11684000" y="6597368"/>
            <a:ext cx="508000" cy="192240"/>
          </a:xfrm>
          <a:prstGeom prst="rect">
            <a:avLst/>
          </a:prstGeom>
          <a:noFill/>
        </p:spPr>
        <p:txBody>
          <a:bodyPr wrap="square" lIns="68356" tIns="34230" rIns="68356" bIns="34230"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1799147279"/>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Tex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pPr/>
              <a:t>12/4/25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0ABAB64-726D-C943-9B15-2E81C6025A8E}" type="slidenum">
              <a:rPr lang="en-US" smtClean="0"/>
              <a:pPr/>
              <a:t>‹#›</a:t>
            </a:fld>
            <a:endParaRPr lang="en-US"/>
          </a:p>
        </p:txBody>
      </p:sp>
      <p:sp>
        <p:nvSpPr>
          <p:cNvPr id="6" name="Title 1"/>
          <p:cNvSpPr>
            <a:spLocks noGrp="1"/>
          </p:cNvSpPr>
          <p:nvPr>
            <p:ph type="title"/>
          </p:nvPr>
        </p:nvSpPr>
        <p:spPr>
          <a:xfrm>
            <a:off x="609600" y="490453"/>
            <a:ext cx="10972800" cy="713538"/>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1"/>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1173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6" name="Rectangle 5"/>
          <p:cNvSpPr/>
          <p:nvPr/>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455613" fontAlgn="base">
              <a:spcBef>
                <a:spcPct val="0"/>
              </a:spcBef>
              <a:spcAft>
                <a:spcPct val="0"/>
              </a:spcAft>
              <a:defRPr/>
            </a:pPr>
            <a:endParaRPr lang="en-US" sz="1800">
              <a:solidFill>
                <a:srgbClr val="D6D6D6"/>
              </a:solidFill>
            </a:endParaRPr>
          </a:p>
        </p:txBody>
      </p:sp>
      <p:pic>
        <p:nvPicPr>
          <p:cNvPr id="7" name="Picture 2" descr="COG_Logo_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6000751"/>
            <a:ext cx="1312333" cy="56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COG_single_lin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6667" y="6223001"/>
            <a:ext cx="3016251"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p:nvPr>
        </p:nvSpPr>
        <p:spPr>
          <a:xfrm>
            <a:off x="1117600" y="1447801"/>
            <a:ext cx="9677416" cy="3998941"/>
          </a:xfrm>
          <a:prstGeom prst="rect">
            <a:avLst/>
          </a:prstGeom>
        </p:spPr>
        <p:txBody>
          <a:bodyPr vert="horz" lIns="0" tIns="0" rIns="0" bIns="0"/>
          <a:lstStyle>
            <a:lvl1pPr marL="274292" indent="-274292">
              <a:lnSpc>
                <a:spcPct val="100000"/>
              </a:lnSpc>
              <a:spcBef>
                <a:spcPts val="800"/>
              </a:spcBef>
              <a:spcAft>
                <a:spcPts val="0"/>
              </a:spcAft>
              <a:buClr>
                <a:schemeClr val="accent2"/>
              </a:buClr>
              <a:buSzPct val="100000"/>
              <a:buFont typeface="Arial"/>
              <a:buChar char="•"/>
              <a:defRPr sz="3200" kern="800" spc="70">
                <a:solidFill>
                  <a:schemeClr val="tx1"/>
                </a:solidFill>
              </a:defRPr>
            </a:lvl1pPr>
            <a:lvl2pPr marL="548583" indent="-274292">
              <a:lnSpc>
                <a:spcPct val="100000"/>
              </a:lnSpc>
              <a:spcBef>
                <a:spcPts val="800"/>
              </a:spcBef>
              <a:spcAft>
                <a:spcPts val="0"/>
              </a:spcAft>
              <a:buClr>
                <a:schemeClr val="accent4"/>
              </a:buClr>
              <a:buFont typeface="Arial"/>
              <a:buChar char="•"/>
              <a:defRPr sz="2800" kern="800" spc="70">
                <a:solidFill>
                  <a:schemeClr val="accent3"/>
                </a:solidFill>
              </a:defRPr>
            </a:lvl2pPr>
            <a:lvl3pPr marL="731444" indent="-274292">
              <a:lnSpc>
                <a:spcPct val="100000"/>
              </a:lnSpc>
              <a:spcBef>
                <a:spcPts val="800"/>
              </a:spcBef>
              <a:buClr>
                <a:schemeClr val="accent4"/>
              </a:buClr>
              <a:buFont typeface="Arial"/>
              <a:buChar char="•"/>
              <a:defRPr sz="2400" kern="800" spc="70">
                <a:solidFill>
                  <a:schemeClr val="accent3"/>
                </a:solidFill>
              </a:defRPr>
            </a:lvl3pPr>
            <a:lvl4pPr indent="-152385">
              <a:lnSpc>
                <a:spcPts val="2250"/>
              </a:lnSpc>
              <a:spcBef>
                <a:spcPts val="0"/>
              </a:spcBef>
              <a:buClr>
                <a:schemeClr val="accent2"/>
              </a:buClr>
              <a:buFont typeface="Lucida Grande"/>
              <a:buChar char="■"/>
              <a:defRPr sz="1800" kern="800" spc="70">
                <a:solidFill>
                  <a:schemeClr val="accent3"/>
                </a:solidFill>
              </a:defRPr>
            </a:lvl4pPr>
            <a:lvl5pPr indent="-152385">
              <a:lnSpc>
                <a:spcPts val="2250"/>
              </a:lnSpc>
              <a:spcBef>
                <a:spcPts val="0"/>
              </a:spcBef>
              <a:buClr>
                <a:schemeClr val="accent2"/>
              </a:buClr>
              <a:buFont typeface="Lucida Grande"/>
              <a:buChar char="■"/>
              <a:defRPr sz="1800" kern="800" spc="70">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3"/>
          <p:cNvSpPr>
            <a:spLocks noGrp="1"/>
          </p:cNvSpPr>
          <p:nvPr>
            <p:ph type="body" sz="quarter" idx="12"/>
          </p:nvPr>
        </p:nvSpPr>
        <p:spPr>
          <a:xfrm>
            <a:off x="10957283" y="6223000"/>
            <a:ext cx="1920398"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6"/>
            <a:ext cx="10972800" cy="787119"/>
          </a:xfrm>
          <a:prstGeom prst="rect">
            <a:avLst/>
          </a:prstGeom>
        </p:spPr>
        <p:txBody>
          <a:bodyPr vert="horz" lIns="91430" tIns="45715" rIns="91430" bIns="45715"/>
          <a:lstStyle>
            <a:lvl1pPr>
              <a:defRPr sz="4000" b="1"/>
            </a:lvl1pPr>
          </a:lstStyle>
          <a:p>
            <a:r>
              <a:rPr lang="en-US" dirty="0"/>
              <a:t>Click to edit Master title style</a:t>
            </a:r>
          </a:p>
        </p:txBody>
      </p:sp>
    </p:spTree>
    <p:extLst>
      <p:ext uri="{BB962C8B-B14F-4D97-AF65-F5344CB8AC3E}">
        <p14:creationId xmlns:p14="http://schemas.microsoft.com/office/powerpoint/2010/main" val="812268155"/>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BB2030"/>
                </a:solidFill>
              </a:defRPr>
            </a:lvl1pPr>
          </a:lstStyle>
          <a:p>
            <a:r>
              <a:rPr lang="en-US" dirty="0"/>
              <a:t>Click to add title</a:t>
            </a:r>
          </a:p>
        </p:txBody>
      </p:sp>
    </p:spTree>
    <p:extLst>
      <p:ext uri="{BB962C8B-B14F-4D97-AF65-F5344CB8AC3E}">
        <p14:creationId xmlns:p14="http://schemas.microsoft.com/office/powerpoint/2010/main" val="41502290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BB2030"/>
                </a:solidFill>
              </a:defRPr>
            </a:lvl1pPr>
          </a:lstStyle>
          <a:p>
            <a:r>
              <a:rPr lang="en-US"/>
              <a:t>Click to add title</a:t>
            </a:r>
          </a:p>
        </p:txBody>
      </p:sp>
    </p:spTree>
    <p:extLst>
      <p:ext uri="{BB962C8B-B14F-4D97-AF65-F5344CB8AC3E}">
        <p14:creationId xmlns:p14="http://schemas.microsoft.com/office/powerpoint/2010/main" val="18417461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BB2030"/>
                </a:solidFill>
              </a:defRPr>
            </a:lvl1pPr>
          </a:lstStyle>
          <a:p>
            <a:r>
              <a:rPr lang="en-US" dirty="0"/>
              <a:t>Click to add title</a:t>
            </a:r>
          </a:p>
        </p:txBody>
      </p:sp>
    </p:spTree>
    <p:extLst>
      <p:ext uri="{BB962C8B-B14F-4D97-AF65-F5344CB8AC3E}">
        <p14:creationId xmlns:p14="http://schemas.microsoft.com/office/powerpoint/2010/main" val="34519837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p:cNvSpPr/>
          <p:nvPr/>
        </p:nvSpPr>
        <p:spPr>
          <a:xfrm>
            <a:off x="0" y="5276088"/>
            <a:ext cx="12192000" cy="347472"/>
          </a:xfrm>
          <a:prstGeom prst="rect">
            <a:avLst/>
          </a:prstGeom>
          <a:solidFill>
            <a:srgbClr val="E3E3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9600" y="3730753"/>
            <a:ext cx="10972800" cy="492443"/>
          </a:xfrm>
        </p:spPr>
        <p:txBody>
          <a:bodyPr wrap="square" anchor="b" anchorCtr="0">
            <a:noAutofit/>
          </a:bodyPr>
          <a:lstStyle>
            <a:lvl1pPr>
              <a:defRPr sz="3200" b="1"/>
            </a:lvl1pPr>
          </a:lstStyle>
          <a:p>
            <a:r>
              <a:rPr lang="en-US"/>
              <a:t>Click to edit Master title style</a:t>
            </a:r>
          </a:p>
        </p:txBody>
      </p:sp>
      <p:sp>
        <p:nvSpPr>
          <p:cNvPr id="3" name="Subtitle 2"/>
          <p:cNvSpPr>
            <a:spLocks noGrp="1"/>
          </p:cNvSpPr>
          <p:nvPr>
            <p:ph type="subTitle" idx="1"/>
          </p:nvPr>
        </p:nvSpPr>
        <p:spPr>
          <a:xfrm>
            <a:off x="609600" y="4206240"/>
            <a:ext cx="10972800" cy="738664"/>
          </a:xfrm>
        </p:spPr>
        <p:txBody>
          <a:bodyPr anchor="t" anchorCtr="0">
            <a:noAutofit/>
          </a:bodyPr>
          <a:lstStyle>
            <a:lvl1pPr marL="0" indent="0" algn="l">
              <a:buNone/>
              <a:defRPr sz="24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2"/>
          </p:nvPr>
        </p:nvSpPr>
        <p:spPr>
          <a:xfrm>
            <a:off x="609600" y="5321809"/>
            <a:ext cx="5486400" cy="287259"/>
          </a:xfrm>
          <a:prstGeom prst="rect">
            <a:avLst/>
          </a:prstGeom>
        </p:spPr>
        <p:txBody>
          <a:bodyPr vert="horz" lIns="0" tIns="0" rIns="0" bIns="0" rtlCol="0" anchor="t" anchorCtr="0">
            <a:noAutofit/>
          </a:bodyPr>
          <a:lstStyle>
            <a:lvl1pPr algn="l">
              <a:defRPr sz="1600">
                <a:solidFill>
                  <a:schemeClr val="tx1"/>
                </a:solidFill>
              </a:defRPr>
            </a:lvl1pPr>
          </a:lstStyle>
          <a:p>
            <a:fld id="{80D1EB9A-8736-5048-830E-EEEC6E87A1BB}" type="datetimeFigureOut">
              <a:rPr lang="en-US" smtClean="0"/>
              <a:pPr/>
              <a:t>12/4/25</a:t>
            </a:fld>
            <a:endParaRPr lang="en-US" dirty="0"/>
          </a:p>
        </p:txBody>
      </p:sp>
    </p:spTree>
    <p:extLst>
      <p:ext uri="{BB962C8B-B14F-4D97-AF65-F5344CB8AC3E}">
        <p14:creationId xmlns:p14="http://schemas.microsoft.com/office/powerpoint/2010/main" val="309216252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19072"/>
            <a:ext cx="10972800" cy="390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75360" y="6400800"/>
            <a:ext cx="3657600" cy="205184"/>
          </a:xfrm>
        </p:spPr>
        <p:txBody>
          <a:bodyPr/>
          <a:lstStyle/>
          <a:p>
            <a:endParaRPr lang="en-US"/>
          </a:p>
        </p:txBody>
      </p:sp>
      <p:sp>
        <p:nvSpPr>
          <p:cNvPr id="6" name="Slide Number Placeholder 5"/>
          <p:cNvSpPr>
            <a:spLocks noGrp="1"/>
          </p:cNvSpPr>
          <p:nvPr>
            <p:ph type="sldNum" sz="quarter" idx="12"/>
          </p:nvPr>
        </p:nvSpPr>
        <p:spPr>
          <a:xfrm>
            <a:off x="609600" y="6400800"/>
            <a:ext cx="365760" cy="205184"/>
          </a:xfrm>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9967668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992088"/>
            <a:ext cx="10972800" cy="738664"/>
          </a:xfrm>
        </p:spPr>
        <p:txBody>
          <a:bodyPr anchor="b">
            <a:noAutofit/>
          </a:bodyPr>
          <a:lstStyle>
            <a:lvl1pPr marL="0" indent="0">
              <a:buNone/>
              <a:defRPr sz="24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E3DF39A3-1701-8C48-8BC5-C2293E564160}" type="slidenum">
              <a:rPr lang="en-US" smtClean="0"/>
              <a:pPr/>
              <a:t>‹#›</a:t>
            </a:fld>
            <a:endParaRPr lang="en-US"/>
          </a:p>
        </p:txBody>
      </p:sp>
      <p:sp>
        <p:nvSpPr>
          <p:cNvPr id="8" name="Title 1"/>
          <p:cNvSpPr>
            <a:spLocks noGrp="1"/>
          </p:cNvSpPr>
          <p:nvPr>
            <p:ph type="ctrTitle"/>
          </p:nvPr>
        </p:nvSpPr>
        <p:spPr>
          <a:xfrm>
            <a:off x="609600" y="3730754"/>
            <a:ext cx="10972800" cy="984885"/>
          </a:xfrm>
        </p:spPr>
        <p:txBody>
          <a:bodyPr wrap="square" anchor="t" anchorCtr="0">
            <a:noAutofit/>
          </a:bodyPr>
          <a:lstStyle>
            <a:lvl1pPr>
              <a:defRPr sz="3200" b="1"/>
            </a:lvl1pPr>
          </a:lstStyle>
          <a:p>
            <a:r>
              <a:rPr lang="en-US"/>
              <a:t>Click to edit Master title style</a:t>
            </a:r>
          </a:p>
        </p:txBody>
      </p:sp>
      <p:pic>
        <p:nvPicPr>
          <p:cNvPr id="9"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414382253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2336"/>
            <a:ext cx="10972800" cy="738664"/>
          </a:xfrm>
        </p:spPr>
        <p:txBody>
          <a:bodyPr/>
          <a:lstStyle/>
          <a:p>
            <a:r>
              <a:rPr lang="en-US"/>
              <a:t>Click to edit Master title style</a:t>
            </a:r>
          </a:p>
        </p:txBody>
      </p:sp>
      <p:sp>
        <p:nvSpPr>
          <p:cNvPr id="3" name="Content Placeholder 2"/>
          <p:cNvSpPr>
            <a:spLocks noGrp="1"/>
          </p:cNvSpPr>
          <p:nvPr>
            <p:ph sz="half" idx="1"/>
          </p:nvPr>
        </p:nvSpPr>
        <p:spPr>
          <a:xfrm>
            <a:off x="609600" y="1719072"/>
            <a:ext cx="5340096" cy="3886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4496" y="1719072"/>
            <a:ext cx="5340096" cy="3886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1" name="Straight Connector 10"/>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310429379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10972800" cy="738664"/>
          </a:xfrm>
        </p:spPr>
        <p:txBody>
          <a:bodyPr>
            <a:noAutofit/>
          </a:bodyPr>
          <a:lstStyle/>
          <a:p>
            <a:r>
              <a:rPr lang="en-US"/>
              <a:t>Click to edit Master title style</a:t>
            </a:r>
          </a:p>
        </p:txBody>
      </p:sp>
      <p:sp>
        <p:nvSpPr>
          <p:cNvPr id="3" name="Text Placeholder 2"/>
          <p:cNvSpPr>
            <a:spLocks noGrp="1"/>
          </p:cNvSpPr>
          <p:nvPr>
            <p:ph type="body" idx="1"/>
          </p:nvPr>
        </p:nvSpPr>
        <p:spPr>
          <a:xfrm>
            <a:off x="609600" y="1719073"/>
            <a:ext cx="5340096" cy="500660"/>
          </a:xfrm>
        </p:spPr>
        <p:txBody>
          <a:bodyPr anchor="b">
            <a:noAutofit/>
          </a:bodyPr>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28672"/>
            <a:ext cx="5340096" cy="3276600"/>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54496" y="1719073"/>
            <a:ext cx="5340096" cy="500660"/>
          </a:xfrm>
        </p:spPr>
        <p:txBody>
          <a:bodyPr anchor="b">
            <a:noAutofit/>
          </a:bodyPr>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4496" y="2328672"/>
            <a:ext cx="5340096" cy="3276600"/>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F39A3-1701-8C48-8BC5-C2293E564160}" type="slidenum">
              <a:rPr lang="en-US" smtClean="0"/>
              <a:t>‹#›</a:t>
            </a:fld>
            <a:endParaRPr lang="en-US"/>
          </a:p>
        </p:txBody>
      </p:sp>
      <p:cxnSp>
        <p:nvCxnSpPr>
          <p:cNvPr id="14" name="Straight Connector 13"/>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323993097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270671015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2376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5340096" cy="969496"/>
          </a:xfrm>
        </p:spPr>
        <p:txBody>
          <a:bodyPr anchor="t" anchorCtr="0">
            <a:noAutofit/>
          </a:bodyPr>
          <a:lstStyle>
            <a:lvl1pPr algn="l">
              <a:defRPr sz="2100" b="1"/>
            </a:lvl1pPr>
          </a:lstStyle>
          <a:p>
            <a:r>
              <a:rPr lang="en-US"/>
              <a:t>Click to edit Master title style</a:t>
            </a:r>
          </a:p>
        </p:txBody>
      </p:sp>
      <p:sp>
        <p:nvSpPr>
          <p:cNvPr id="3" name="Content Placeholder 2"/>
          <p:cNvSpPr>
            <a:spLocks noGrp="1"/>
          </p:cNvSpPr>
          <p:nvPr>
            <p:ph idx="1"/>
          </p:nvPr>
        </p:nvSpPr>
        <p:spPr>
          <a:xfrm>
            <a:off x="6254496" y="402337"/>
            <a:ext cx="5340096" cy="518657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600434"/>
            <a:ext cx="5340096" cy="4023127"/>
          </a:xfrm>
        </p:spPr>
        <p:txBody>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0" name="Straight Connector 9"/>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28561016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636008"/>
            <a:ext cx="10972800" cy="646331"/>
          </a:xfrm>
        </p:spPr>
        <p:txBody>
          <a:bodyPr anchor="b" anchorCtr="0">
            <a:noAutofit/>
          </a:bodyPr>
          <a:lstStyle>
            <a:lvl1pPr algn="l">
              <a:defRPr sz="2100" b="1"/>
            </a:lvl1pPr>
          </a:lstStyle>
          <a:p>
            <a:r>
              <a:rPr lang="en-US"/>
              <a:t>Click to edit Master title style</a:t>
            </a:r>
          </a:p>
        </p:txBody>
      </p:sp>
      <p:sp>
        <p:nvSpPr>
          <p:cNvPr id="3" name="Picture Placeholder 2"/>
          <p:cNvSpPr>
            <a:spLocks noGrp="1"/>
          </p:cNvSpPr>
          <p:nvPr>
            <p:ph type="pic" idx="1"/>
          </p:nvPr>
        </p:nvSpPr>
        <p:spPr>
          <a:xfrm>
            <a:off x="609600" y="402333"/>
            <a:ext cx="10972800" cy="4005072"/>
          </a:xfrm>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609600" y="5377340"/>
            <a:ext cx="10972800" cy="246221"/>
          </a:xfrm>
        </p:spPr>
        <p:txBody>
          <a:bodyPr>
            <a:no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140763797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Support</a:t>
            </a:r>
          </a:p>
        </p:txBody>
      </p:sp>
      <p:sp>
        <p:nvSpPr>
          <p:cNvPr id="3" name="Date Placeholder 2"/>
          <p:cNvSpPr>
            <a:spLocks noGrp="1"/>
          </p:cNvSpPr>
          <p:nvPr>
            <p:ph type="dt" sz="half" idx="10"/>
          </p:nvPr>
        </p:nvSpPr>
        <p:spPr>
          <a:xfrm>
            <a:off x="609600" y="6356356"/>
            <a:ext cx="2844800" cy="365125"/>
          </a:xfrm>
          <a:prstGeom prst="rect">
            <a:avLst/>
          </a:prstGeom>
        </p:spPr>
        <p:txBody>
          <a:bodyPr/>
          <a:lstStyle/>
          <a:p>
            <a:fld id="{80D1EB9A-8736-5048-830E-EEEC6E87A1BB}"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91314614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Continuing Education</a:t>
            </a:r>
          </a:p>
        </p:txBody>
      </p:sp>
      <p:sp>
        <p:nvSpPr>
          <p:cNvPr id="3" name="Date Placeholder 2"/>
          <p:cNvSpPr>
            <a:spLocks noGrp="1"/>
          </p:cNvSpPr>
          <p:nvPr>
            <p:ph type="dt" sz="half" idx="10"/>
          </p:nvPr>
        </p:nvSpPr>
        <p:spPr>
          <a:xfrm>
            <a:off x="609600" y="6356356"/>
            <a:ext cx="2844800" cy="365125"/>
          </a:xfrm>
          <a:prstGeom prst="rect">
            <a:avLst/>
          </a:prstGeom>
        </p:spPr>
        <p:txBody>
          <a:bodyPr/>
          <a:lstStyle/>
          <a:p>
            <a:fld id="{80D1EB9A-8736-5048-830E-EEEC6E87A1BB}"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416509675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484385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8043325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2880507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7029344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3465680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4089153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2"/>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9"/>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2" y="6090444"/>
            <a:ext cx="5483244" cy="541339"/>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004535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b="1">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6"/>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527071" y="1447842"/>
            <a:ext cx="11137900" cy="4443455"/>
          </a:xfrm>
          <a:prstGeom prst="rect">
            <a:avLst/>
          </a:prstGeom>
        </p:spPr>
        <p:txBody>
          <a:bodyPr lIns="91124" tIns="45638" rIns="91124" bIns="45638"/>
          <a:lstStyle>
            <a:lvl1pPr>
              <a:spcAft>
                <a:spcPts val="600"/>
              </a:spcAft>
              <a:buClr>
                <a:schemeClr val="accent6"/>
              </a:buClr>
              <a:defRPr sz="2000">
                <a:solidFill>
                  <a:schemeClr val="tx1"/>
                </a:solidFill>
                <a:latin typeface="+mj-lt"/>
              </a:defRPr>
            </a:lvl1pPr>
            <a:lvl2pPr>
              <a:spcAft>
                <a:spcPts val="600"/>
              </a:spcAft>
              <a:buClr>
                <a:schemeClr val="accent6"/>
              </a:buClr>
              <a:defRPr sz="1900">
                <a:solidFill>
                  <a:schemeClr val="tx1"/>
                </a:solidFill>
                <a:latin typeface="+mj-lt"/>
              </a:defRPr>
            </a:lvl2pPr>
            <a:lvl3pPr>
              <a:spcAft>
                <a:spcPts val="600"/>
              </a:spcAft>
              <a:buClr>
                <a:schemeClr val="accent6"/>
              </a:buClr>
              <a:defRPr sz="1600">
                <a:solidFill>
                  <a:schemeClr val="tx1"/>
                </a:solidFill>
                <a:latin typeface="+mj-lt"/>
              </a:defRPr>
            </a:lvl3pPr>
            <a:lvl4pPr>
              <a:spcAft>
                <a:spcPts val="600"/>
              </a:spcAft>
              <a:buClr>
                <a:schemeClr val="accent6"/>
              </a:buClr>
              <a:defRPr sz="1500">
                <a:solidFill>
                  <a:schemeClr val="tx1"/>
                </a:solidFill>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47" indent="-158947" algn="r">
              <a:buNone/>
              <a:defRPr lang="en-GB" sz="800" dirty="0">
                <a:solidFill>
                  <a:schemeClr val="tx1"/>
                </a:solidFill>
                <a:latin typeface="+mj-lt"/>
              </a:defRPr>
            </a:lvl1pPr>
          </a:lstStyle>
          <a:p>
            <a:pPr marL="0" lvl="0" indent="0"/>
            <a:r>
              <a:rPr lang="en-GB" dirty="0"/>
              <a:t>Reference</a:t>
            </a:r>
          </a:p>
        </p:txBody>
      </p:sp>
      <p:sp>
        <p:nvSpPr>
          <p:cNvPr id="19" name="TextBox 18"/>
          <p:cNvSpPr txBox="1"/>
          <p:nvPr userDrawn="1"/>
        </p:nvSpPr>
        <p:spPr>
          <a:xfrm>
            <a:off x="11684000" y="6597380"/>
            <a:ext cx="508000" cy="192241"/>
          </a:xfrm>
          <a:prstGeom prst="rect">
            <a:avLst/>
          </a:prstGeom>
          <a:noFill/>
        </p:spPr>
        <p:txBody>
          <a:bodyPr wrap="square" lIns="68356" tIns="34231" rIns="68356" bIns="34231"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1641536459"/>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19305"/>
            <a:ext cx="10972800" cy="2166937"/>
          </a:xfrm>
        </p:spPr>
        <p:txBody>
          <a:bodyPr/>
          <a:lstStyle>
            <a:lvl1pPr>
              <a:defRPr sz="2800"/>
            </a:lvl1pPr>
            <a:lvl2pPr>
              <a:defRPr sz="2400"/>
            </a:lvl2pPr>
            <a:lvl3pPr>
              <a:defRPr sz="20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609600" y="4038617"/>
            <a:ext cx="10972800" cy="2166937"/>
          </a:xfrm>
        </p:spPr>
        <p:txBody>
          <a:bodyPr/>
          <a:lstStyle>
            <a:lvl1pPr>
              <a:defRPr sz="2800"/>
            </a:lvl1pPr>
            <a:lvl2pPr>
              <a:defRPr sz="2400"/>
            </a:lvl2pPr>
            <a:lvl3pPr>
              <a:defRPr sz="20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9577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b="1">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6"/>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527071" y="1447842"/>
            <a:ext cx="11137900" cy="4443455"/>
          </a:xfrm>
          <a:prstGeom prst="rect">
            <a:avLst/>
          </a:prstGeom>
        </p:spPr>
        <p:txBody>
          <a:bodyPr lIns="91124" tIns="45638" rIns="91124" bIns="45638"/>
          <a:lstStyle>
            <a:lvl1pPr>
              <a:spcAft>
                <a:spcPts val="600"/>
              </a:spcAft>
              <a:buClr>
                <a:schemeClr val="accent6"/>
              </a:buClr>
              <a:defRPr sz="2000">
                <a:solidFill>
                  <a:schemeClr val="tx1"/>
                </a:solidFill>
                <a:latin typeface="+mj-lt"/>
              </a:defRPr>
            </a:lvl1pPr>
            <a:lvl2pPr>
              <a:spcAft>
                <a:spcPts val="600"/>
              </a:spcAft>
              <a:buClr>
                <a:schemeClr val="accent6"/>
              </a:buClr>
              <a:defRPr sz="1900">
                <a:solidFill>
                  <a:schemeClr val="tx1"/>
                </a:solidFill>
                <a:latin typeface="+mj-lt"/>
              </a:defRPr>
            </a:lvl2pPr>
            <a:lvl3pPr>
              <a:spcAft>
                <a:spcPts val="600"/>
              </a:spcAft>
              <a:buClr>
                <a:schemeClr val="accent6"/>
              </a:buClr>
              <a:defRPr sz="1600">
                <a:solidFill>
                  <a:schemeClr val="tx1"/>
                </a:solidFill>
                <a:latin typeface="+mj-lt"/>
              </a:defRPr>
            </a:lvl3pPr>
            <a:lvl4pPr>
              <a:spcAft>
                <a:spcPts val="600"/>
              </a:spcAft>
              <a:buClr>
                <a:schemeClr val="accent6"/>
              </a:buClr>
              <a:defRPr sz="1500">
                <a:solidFill>
                  <a:schemeClr val="tx1"/>
                </a:solidFill>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47" indent="-158947" algn="r">
              <a:buNone/>
              <a:defRPr lang="en-GB" sz="800" dirty="0">
                <a:solidFill>
                  <a:schemeClr val="tx1"/>
                </a:solidFill>
                <a:latin typeface="+mj-lt"/>
              </a:defRPr>
            </a:lvl1pPr>
          </a:lstStyle>
          <a:p>
            <a:pPr marL="0" lvl="0" indent="0"/>
            <a:r>
              <a:rPr lang="en-GB" dirty="0"/>
              <a:t>Reference</a:t>
            </a:r>
          </a:p>
        </p:txBody>
      </p:sp>
      <p:sp>
        <p:nvSpPr>
          <p:cNvPr id="19" name="TextBox 18"/>
          <p:cNvSpPr txBox="1"/>
          <p:nvPr userDrawn="1"/>
        </p:nvSpPr>
        <p:spPr>
          <a:xfrm>
            <a:off x="11684000" y="6597380"/>
            <a:ext cx="508000" cy="192241"/>
          </a:xfrm>
          <a:prstGeom prst="rect">
            <a:avLst/>
          </a:prstGeom>
          <a:noFill/>
        </p:spPr>
        <p:txBody>
          <a:bodyPr wrap="square" lIns="68356" tIns="34231" rIns="68356" bIns="34231"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3392394064"/>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6"/>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5"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47" indent="-158947" algn="r">
              <a:buNone/>
              <a:defRPr lang="en-GB" sz="800" dirty="0">
                <a:solidFill>
                  <a:schemeClr val="tx1"/>
                </a:solidFill>
                <a:latin typeface="+mj-lt"/>
              </a:defRPr>
            </a:lvl1pPr>
          </a:lstStyle>
          <a:p>
            <a:pPr marL="0" lvl="0" indent="0"/>
            <a:r>
              <a:rPr lang="en-GB" dirty="0"/>
              <a:t>Reference</a:t>
            </a:r>
          </a:p>
        </p:txBody>
      </p:sp>
      <p:sp>
        <p:nvSpPr>
          <p:cNvPr id="9" name="TextBox 8"/>
          <p:cNvSpPr txBox="1"/>
          <p:nvPr userDrawn="1"/>
        </p:nvSpPr>
        <p:spPr>
          <a:xfrm>
            <a:off x="11684000" y="6597368"/>
            <a:ext cx="508000" cy="192241"/>
          </a:xfrm>
          <a:prstGeom prst="rect">
            <a:avLst/>
          </a:prstGeom>
          <a:noFill/>
        </p:spPr>
        <p:txBody>
          <a:bodyPr wrap="square" lIns="68356" tIns="34231" rIns="68356" bIns="34231"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1737569682"/>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Tex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pPr/>
              <a:t>12/4/25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0ABAB64-726D-C943-9B15-2E81C6025A8E}" type="slidenum">
              <a:rPr lang="en-US" smtClean="0"/>
              <a:pPr/>
              <a:t>‹#›</a:t>
            </a:fld>
            <a:endParaRPr lang="en-US"/>
          </a:p>
        </p:txBody>
      </p:sp>
      <p:sp>
        <p:nvSpPr>
          <p:cNvPr id="6" name="Title 1"/>
          <p:cNvSpPr>
            <a:spLocks noGrp="1"/>
          </p:cNvSpPr>
          <p:nvPr>
            <p:ph type="title"/>
          </p:nvPr>
        </p:nvSpPr>
        <p:spPr>
          <a:xfrm>
            <a:off x="609600" y="490453"/>
            <a:ext cx="10972800" cy="713539"/>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2"/>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77233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6" name="Rectangle 5"/>
          <p:cNvSpPr/>
          <p:nvPr/>
        </p:nvSpPr>
        <p:spPr>
          <a:xfrm>
            <a:off x="1828800" y="6000752"/>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p>
            <a:pPr algn="ctr" defTabSz="455602" fontAlgn="base">
              <a:spcBef>
                <a:spcPct val="0"/>
              </a:spcBef>
              <a:spcAft>
                <a:spcPct val="0"/>
              </a:spcAft>
              <a:defRPr/>
            </a:pPr>
            <a:endParaRPr lang="en-US" sz="1800">
              <a:solidFill>
                <a:srgbClr val="D6D6D6"/>
              </a:solidFill>
            </a:endParaRPr>
          </a:p>
        </p:txBody>
      </p:sp>
      <p:pic>
        <p:nvPicPr>
          <p:cNvPr id="7" name="Picture 2" descr="COG_Logo_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6000752"/>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COG_single_lin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6668" y="6223002"/>
            <a:ext cx="3016251"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10"/>
          </p:nvPr>
        </p:nvSpPr>
        <p:spPr>
          <a:xfrm>
            <a:off x="1117600" y="1447802"/>
            <a:ext cx="9677416" cy="3998941"/>
          </a:xfrm>
          <a:prstGeom prst="rect">
            <a:avLst/>
          </a:prstGeom>
        </p:spPr>
        <p:txBody>
          <a:bodyPr vert="horz" lIns="0" tIns="0" rIns="0" bIns="0"/>
          <a:lstStyle>
            <a:lvl1pPr marL="274285" indent="-274285">
              <a:lnSpc>
                <a:spcPct val="100000"/>
              </a:lnSpc>
              <a:spcBef>
                <a:spcPts val="800"/>
              </a:spcBef>
              <a:spcAft>
                <a:spcPts val="0"/>
              </a:spcAft>
              <a:buClr>
                <a:schemeClr val="accent2"/>
              </a:buClr>
              <a:buSzPct val="100000"/>
              <a:buFont typeface="Arial"/>
              <a:buChar char="•"/>
              <a:defRPr sz="3200" kern="800" spc="71">
                <a:solidFill>
                  <a:schemeClr val="tx1"/>
                </a:solidFill>
              </a:defRPr>
            </a:lvl1pPr>
            <a:lvl2pPr marL="548569" indent="-274285">
              <a:lnSpc>
                <a:spcPct val="100000"/>
              </a:lnSpc>
              <a:spcBef>
                <a:spcPts val="800"/>
              </a:spcBef>
              <a:spcAft>
                <a:spcPts val="0"/>
              </a:spcAft>
              <a:buClr>
                <a:schemeClr val="accent4"/>
              </a:buClr>
              <a:buFont typeface="Arial"/>
              <a:buChar char="•"/>
              <a:defRPr sz="2800" kern="800" spc="71">
                <a:solidFill>
                  <a:schemeClr val="accent3"/>
                </a:solidFill>
              </a:defRPr>
            </a:lvl2pPr>
            <a:lvl3pPr marL="731426" indent="-274285">
              <a:lnSpc>
                <a:spcPct val="100000"/>
              </a:lnSpc>
              <a:spcBef>
                <a:spcPts val="800"/>
              </a:spcBef>
              <a:buClr>
                <a:schemeClr val="accent4"/>
              </a:buClr>
              <a:buFont typeface="Arial"/>
              <a:buChar char="•"/>
              <a:defRPr sz="2400" kern="800" spc="71">
                <a:solidFill>
                  <a:schemeClr val="accent3"/>
                </a:solidFill>
              </a:defRPr>
            </a:lvl3pPr>
            <a:lvl4pPr indent="-152382">
              <a:lnSpc>
                <a:spcPts val="2251"/>
              </a:lnSpc>
              <a:spcBef>
                <a:spcPts val="0"/>
              </a:spcBef>
              <a:buClr>
                <a:schemeClr val="accent2"/>
              </a:buClr>
              <a:buFont typeface="Lucida Grande"/>
              <a:buChar char="■"/>
              <a:defRPr sz="1800" kern="800" spc="71">
                <a:solidFill>
                  <a:schemeClr val="accent3"/>
                </a:solidFill>
              </a:defRPr>
            </a:lvl4pPr>
            <a:lvl5pPr indent="-152382">
              <a:lnSpc>
                <a:spcPts val="2251"/>
              </a:lnSpc>
              <a:spcBef>
                <a:spcPts val="0"/>
              </a:spcBef>
              <a:buClr>
                <a:schemeClr val="accent2"/>
              </a:buClr>
              <a:buFont typeface="Lucida Grande"/>
              <a:buChar char="■"/>
              <a:defRPr sz="1800" kern="800" spc="71">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3"/>
          <p:cNvSpPr>
            <a:spLocks noGrp="1"/>
          </p:cNvSpPr>
          <p:nvPr>
            <p:ph type="body" sz="quarter" idx="12"/>
          </p:nvPr>
        </p:nvSpPr>
        <p:spPr>
          <a:xfrm>
            <a:off x="10957283" y="6223000"/>
            <a:ext cx="192039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8"/>
            <a:ext cx="10972800" cy="787119"/>
          </a:xfrm>
          <a:prstGeom prst="rect">
            <a:avLst/>
          </a:prstGeom>
        </p:spPr>
        <p:txBody>
          <a:bodyPr vert="horz" lIns="91430" tIns="45715" rIns="91430" bIns="45715"/>
          <a:lstStyle>
            <a:lvl1pPr>
              <a:defRPr sz="4000" b="1"/>
            </a:lvl1pPr>
          </a:lstStyle>
          <a:p>
            <a:r>
              <a:rPr lang="en-US" dirty="0"/>
              <a:t>Click to edit Master title style</a:t>
            </a:r>
          </a:p>
        </p:txBody>
      </p:sp>
    </p:spTree>
    <p:extLst>
      <p:ext uri="{BB962C8B-B14F-4D97-AF65-F5344CB8AC3E}">
        <p14:creationId xmlns:p14="http://schemas.microsoft.com/office/powerpoint/2010/main" val="1116969543"/>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Content - Bullets Dk Blue Head">
    <p:spTree>
      <p:nvGrpSpPr>
        <p:cNvPr id="1" name=""/>
        <p:cNvGrpSpPr/>
        <p:nvPr/>
      </p:nvGrpSpPr>
      <p:grpSpPr>
        <a:xfrm>
          <a:off x="0" y="0"/>
          <a:ext cx="0" cy="0"/>
          <a:chOff x="0" y="0"/>
          <a:chExt cx="0" cy="0"/>
        </a:xfrm>
      </p:grpSpPr>
      <p:sp>
        <p:nvSpPr>
          <p:cNvPr id="8" name="TextBox 7"/>
          <p:cNvSpPr txBox="1"/>
          <p:nvPr userDrawn="1"/>
        </p:nvSpPr>
        <p:spPr>
          <a:xfrm>
            <a:off x="6079069" y="6645275"/>
            <a:ext cx="184731" cy="369332"/>
          </a:xfrm>
          <a:prstGeom prst="rect">
            <a:avLst/>
          </a:prstGeom>
          <a:noFill/>
        </p:spPr>
        <p:txBody>
          <a:bodyPr wrap="none">
            <a:spAutoFit/>
          </a:bodyPr>
          <a:lstStyle/>
          <a:p>
            <a:pPr>
              <a:defRPr/>
            </a:pPr>
            <a:endParaRPr lang="en-US" sz="1800" dirty="0">
              <a:solidFill>
                <a:prstClr val="black"/>
              </a:solidFill>
            </a:endParaRPr>
          </a:p>
        </p:txBody>
      </p:sp>
      <p:sp>
        <p:nvSpPr>
          <p:cNvPr id="4" name="Text Placeholder 3"/>
          <p:cNvSpPr>
            <a:spLocks noGrp="1"/>
          </p:cNvSpPr>
          <p:nvPr>
            <p:ph type="body" sz="quarter" idx="10"/>
          </p:nvPr>
        </p:nvSpPr>
        <p:spPr>
          <a:xfrm>
            <a:off x="438153" y="283701"/>
            <a:ext cx="11446639" cy="747712"/>
          </a:xfrm>
          <a:prstGeom prst="rect">
            <a:avLst/>
          </a:prstGeom>
        </p:spPr>
        <p:txBody>
          <a:bodyPr vert="horz" anchor="ctr">
            <a:normAutofit/>
          </a:bodyPr>
          <a:lstStyle>
            <a:lvl1pPr marL="0" indent="0" algn="r">
              <a:buFontTx/>
              <a:buNone/>
              <a:defRPr sz="4400" b="1" baseline="0">
                <a:solidFill>
                  <a:srgbClr val="2E398E"/>
                </a:solidFill>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2" y="1289956"/>
            <a:ext cx="11446933" cy="4901293"/>
          </a:xfrm>
          <a:prstGeom prst="rect">
            <a:avLst/>
          </a:prstGeom>
        </p:spPr>
        <p:txBody>
          <a:bodyPr vert="horz">
            <a:normAutofit/>
          </a:bodyPr>
          <a:lstStyle>
            <a:lvl1pPr marL="582599" indent="-582599">
              <a:lnSpc>
                <a:spcPct val="110000"/>
              </a:lnSpc>
              <a:spcBef>
                <a:spcPts val="0"/>
              </a:spcBef>
              <a:spcAft>
                <a:spcPts val="1200"/>
              </a:spcAft>
              <a:buClrTx/>
              <a:buSzPct val="100000"/>
              <a:buFont typeface="Arial" panose="020B0604020202020204" pitchFamily="34" charset="0"/>
              <a:buChar char="•"/>
              <a:defRPr sz="3600" baseline="0">
                <a:solidFill>
                  <a:schemeClr val="tx1"/>
                </a:solidFill>
              </a:defRPr>
            </a:lvl1pPr>
            <a:lvl2pPr marL="1371566" indent="-625459">
              <a:lnSpc>
                <a:spcPct val="110000"/>
              </a:lnSpc>
              <a:spcBef>
                <a:spcPts val="0"/>
              </a:spcBef>
              <a:spcAft>
                <a:spcPts val="1200"/>
              </a:spcAft>
              <a:buClrTx/>
              <a:buFont typeface="Arial" panose="020B0604020202020204" pitchFamily="34" charset="0"/>
              <a:buChar char="‒"/>
              <a:defRPr sz="3600" baseline="0">
                <a:solidFill>
                  <a:schemeClr val="tx1"/>
                </a:solidFill>
              </a:defRPr>
            </a:lvl2pPr>
            <a:lvl3pPr marL="2062111" indent="-517512">
              <a:lnSpc>
                <a:spcPct val="110000"/>
              </a:lnSpc>
              <a:spcBef>
                <a:spcPts val="0"/>
              </a:spcBef>
              <a:spcAft>
                <a:spcPts val="1200"/>
              </a:spcAft>
              <a:buClrTx/>
              <a:buFont typeface="Arial"/>
              <a:buChar char="•"/>
              <a:defRPr sz="3600" baseline="0">
                <a:solidFill>
                  <a:schemeClr val="tx1"/>
                </a:solidFill>
              </a:defRPr>
            </a:lvl3pPr>
            <a:lvl4pPr>
              <a:defRPr sz="3200" baseline="0">
                <a:solidFill>
                  <a:schemeClr val="tx1">
                    <a:lumMod val="65000"/>
                    <a:lumOff val="35000"/>
                  </a:schemeClr>
                </a:solidFill>
              </a:defRPr>
            </a:lvl4pPr>
            <a:lvl5pPr>
              <a:defRPr sz="3200" baseline="0">
                <a:solidFill>
                  <a:schemeClr val="tx1">
                    <a:lumMod val="65000"/>
                    <a:lumOff val="35000"/>
                  </a:schemeClr>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3760731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94A7-743D-F450-BB20-EA8AE0EA503B}"/>
              </a:ext>
            </a:extLst>
          </p:cNvPr>
          <p:cNvSpPr>
            <a:spLocks noGrp="1"/>
          </p:cNvSpPr>
          <p:nvPr>
            <p:ph type="title"/>
          </p:nvPr>
        </p:nvSpPr>
        <p:spPr>
          <a:xfrm>
            <a:off x="600075" y="1242215"/>
            <a:ext cx="11029950" cy="648499"/>
          </a:xfrm>
        </p:spPr>
        <p:txBody>
          <a:bodyPr/>
          <a:lstStyle>
            <a:lvl1pPr>
              <a:defRPr>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2E10A4E9-C652-6954-466A-8A122B7F6C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135" y="314407"/>
            <a:ext cx="1907309" cy="548395"/>
          </a:xfrm>
          <a:prstGeom prst="rect">
            <a:avLst/>
          </a:prstGeom>
        </p:spPr>
      </p:pic>
      <p:sp>
        <p:nvSpPr>
          <p:cNvPr id="12" name="Text Placeholder 8">
            <a:extLst>
              <a:ext uri="{FF2B5EF4-FFF2-40B4-BE49-F238E27FC236}">
                <a16:creationId xmlns:a16="http://schemas.microsoft.com/office/drawing/2014/main" id="{5A902EED-9E1E-B734-0660-EE295683C974}"/>
              </a:ext>
            </a:extLst>
          </p:cNvPr>
          <p:cNvSpPr>
            <a:spLocks noGrp="1"/>
          </p:cNvSpPr>
          <p:nvPr>
            <p:ph type="body" sz="quarter" idx="12" hasCustomPrompt="1"/>
          </p:nvPr>
        </p:nvSpPr>
        <p:spPr>
          <a:xfrm>
            <a:off x="600076" y="6346040"/>
            <a:ext cx="11029950" cy="365125"/>
          </a:xfrm>
        </p:spPr>
        <p:txBody>
          <a:bodyPr anchor="ctr">
            <a:normAutofit/>
          </a:bodyPr>
          <a:lstStyle>
            <a:lvl1pPr marL="0" indent="0">
              <a:buNone/>
              <a:defRPr sz="1100">
                <a:solidFill>
                  <a:schemeClr val="tx1"/>
                </a:solidFill>
              </a:defRPr>
            </a:lvl1pPr>
          </a:lstStyle>
          <a:p>
            <a:pPr lvl="0"/>
            <a:r>
              <a:rPr lang="en-US"/>
              <a:t>Reference</a:t>
            </a:r>
          </a:p>
        </p:txBody>
      </p:sp>
    </p:spTree>
    <p:extLst>
      <p:ext uri="{BB962C8B-B14F-4D97-AF65-F5344CB8AC3E}">
        <p14:creationId xmlns:p14="http://schemas.microsoft.com/office/powerpoint/2010/main" val="16574720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94A7-743D-F450-BB20-EA8AE0EA503B}"/>
              </a:ext>
            </a:extLst>
          </p:cNvPr>
          <p:cNvSpPr>
            <a:spLocks noGrp="1"/>
          </p:cNvSpPr>
          <p:nvPr>
            <p:ph type="title"/>
          </p:nvPr>
        </p:nvSpPr>
        <p:spPr>
          <a:xfrm>
            <a:off x="600075" y="1242215"/>
            <a:ext cx="11029950" cy="648499"/>
          </a:xfrm>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A8088-175F-7439-1FB9-E97958F77B42}"/>
              </a:ext>
            </a:extLst>
          </p:cNvPr>
          <p:cNvSpPr>
            <a:spLocks noGrp="1"/>
          </p:cNvSpPr>
          <p:nvPr>
            <p:ph idx="1"/>
          </p:nvPr>
        </p:nvSpPr>
        <p:spPr>
          <a:xfrm>
            <a:off x="600075" y="2025651"/>
            <a:ext cx="11029950" cy="4075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2E10A4E9-C652-6954-466A-8A122B7F6C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135" y="314407"/>
            <a:ext cx="1907309" cy="548395"/>
          </a:xfrm>
          <a:prstGeom prst="rect">
            <a:avLst/>
          </a:prstGeom>
        </p:spPr>
      </p:pic>
      <p:sp>
        <p:nvSpPr>
          <p:cNvPr id="10" name="Text Placeholder 8">
            <a:extLst>
              <a:ext uri="{FF2B5EF4-FFF2-40B4-BE49-F238E27FC236}">
                <a16:creationId xmlns:a16="http://schemas.microsoft.com/office/drawing/2014/main" id="{7913CDFC-C87B-94A0-8753-009EAA0B82CD}"/>
              </a:ext>
            </a:extLst>
          </p:cNvPr>
          <p:cNvSpPr>
            <a:spLocks noGrp="1"/>
          </p:cNvSpPr>
          <p:nvPr>
            <p:ph type="body" sz="quarter" idx="12" hasCustomPrompt="1"/>
          </p:nvPr>
        </p:nvSpPr>
        <p:spPr>
          <a:xfrm>
            <a:off x="600076" y="6346040"/>
            <a:ext cx="11029950" cy="365125"/>
          </a:xfrm>
        </p:spPr>
        <p:txBody>
          <a:bodyPr anchor="ctr">
            <a:normAutofit/>
          </a:bodyPr>
          <a:lstStyle>
            <a:lvl1pPr marL="0" indent="0">
              <a:buNone/>
              <a:defRPr sz="1100">
                <a:solidFill>
                  <a:schemeClr val="tx1"/>
                </a:solidFill>
              </a:defRPr>
            </a:lvl1pPr>
          </a:lstStyle>
          <a:p>
            <a:pPr lvl="0"/>
            <a:r>
              <a:rPr lang="en-US" dirty="0"/>
              <a:t>Reference</a:t>
            </a:r>
          </a:p>
        </p:txBody>
      </p:sp>
    </p:spTree>
    <p:extLst>
      <p:ext uri="{BB962C8B-B14F-4D97-AF65-F5344CB8AC3E}">
        <p14:creationId xmlns:p14="http://schemas.microsoft.com/office/powerpoint/2010/main" val="387996172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p:cNvSpPr/>
          <p:nvPr/>
        </p:nvSpPr>
        <p:spPr>
          <a:xfrm>
            <a:off x="0" y="5276088"/>
            <a:ext cx="12192000" cy="347472"/>
          </a:xfrm>
          <a:prstGeom prst="rect">
            <a:avLst/>
          </a:prstGeom>
          <a:solidFill>
            <a:srgbClr val="E3E3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9600" y="3730753"/>
            <a:ext cx="10972800" cy="492443"/>
          </a:xfrm>
        </p:spPr>
        <p:txBody>
          <a:bodyPr wrap="square" anchor="b" anchorCtr="0">
            <a:noAutofit/>
          </a:bodyPr>
          <a:lstStyle>
            <a:lvl1pPr>
              <a:defRPr sz="3200" b="1"/>
            </a:lvl1pPr>
          </a:lstStyle>
          <a:p>
            <a:r>
              <a:rPr lang="en-US"/>
              <a:t>Click to edit Master title style</a:t>
            </a:r>
          </a:p>
        </p:txBody>
      </p:sp>
      <p:sp>
        <p:nvSpPr>
          <p:cNvPr id="3" name="Subtitle 2"/>
          <p:cNvSpPr>
            <a:spLocks noGrp="1"/>
          </p:cNvSpPr>
          <p:nvPr>
            <p:ph type="subTitle" idx="1"/>
          </p:nvPr>
        </p:nvSpPr>
        <p:spPr>
          <a:xfrm>
            <a:off x="609600" y="4206240"/>
            <a:ext cx="10972800" cy="738664"/>
          </a:xfrm>
        </p:spPr>
        <p:txBody>
          <a:bodyPr anchor="t" anchorCtr="0">
            <a:no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2"/>
          </p:nvPr>
        </p:nvSpPr>
        <p:spPr>
          <a:xfrm>
            <a:off x="609600" y="5321809"/>
            <a:ext cx="5486400" cy="287259"/>
          </a:xfrm>
          <a:prstGeom prst="rect">
            <a:avLst/>
          </a:prstGeom>
        </p:spPr>
        <p:txBody>
          <a:bodyPr vert="horz" lIns="0" tIns="0" rIns="0" bIns="0" rtlCol="0" anchor="t" anchorCtr="0">
            <a:noAutofit/>
          </a:bodyPr>
          <a:lstStyle>
            <a:lvl1pPr algn="l">
              <a:defRPr sz="1600">
                <a:solidFill>
                  <a:schemeClr val="tx1"/>
                </a:solidFill>
              </a:defRPr>
            </a:lvl1pPr>
          </a:lstStyle>
          <a:p>
            <a:fld id="{80D1EB9A-8736-5048-830E-EEEC6E87A1BB}" type="datetimeFigureOut">
              <a:rPr lang="en-US" smtClean="0"/>
              <a:pPr/>
              <a:t>12/4/25</a:t>
            </a:fld>
            <a:endParaRPr lang="en-US" dirty="0"/>
          </a:p>
        </p:txBody>
      </p:sp>
    </p:spTree>
    <p:extLst>
      <p:ext uri="{BB962C8B-B14F-4D97-AF65-F5344CB8AC3E}">
        <p14:creationId xmlns:p14="http://schemas.microsoft.com/office/powerpoint/2010/main" val="6049619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19072"/>
            <a:ext cx="10972800" cy="390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75360" y="6400800"/>
            <a:ext cx="3657600" cy="205184"/>
          </a:xfrm>
        </p:spPr>
        <p:txBody>
          <a:bodyPr/>
          <a:lstStyle/>
          <a:p>
            <a:endParaRPr lang="en-US"/>
          </a:p>
        </p:txBody>
      </p:sp>
      <p:sp>
        <p:nvSpPr>
          <p:cNvPr id="6" name="Slide Number Placeholder 5"/>
          <p:cNvSpPr>
            <a:spLocks noGrp="1"/>
          </p:cNvSpPr>
          <p:nvPr>
            <p:ph type="sldNum" sz="quarter" idx="12"/>
          </p:nvPr>
        </p:nvSpPr>
        <p:spPr>
          <a:xfrm>
            <a:off x="609600" y="6400800"/>
            <a:ext cx="365760" cy="205184"/>
          </a:xfrm>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198769188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992088"/>
            <a:ext cx="10972800" cy="738664"/>
          </a:xfrm>
        </p:spPr>
        <p:txBody>
          <a:bodyPr anchor="b">
            <a:no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E3DF39A3-1701-8C48-8BC5-C2293E564160}" type="slidenum">
              <a:rPr lang="en-US" smtClean="0"/>
              <a:pPr/>
              <a:t>‹#›</a:t>
            </a:fld>
            <a:endParaRPr lang="en-US"/>
          </a:p>
        </p:txBody>
      </p:sp>
      <p:sp>
        <p:nvSpPr>
          <p:cNvPr id="8" name="Title 1"/>
          <p:cNvSpPr>
            <a:spLocks noGrp="1"/>
          </p:cNvSpPr>
          <p:nvPr>
            <p:ph type="ctrTitle"/>
          </p:nvPr>
        </p:nvSpPr>
        <p:spPr>
          <a:xfrm>
            <a:off x="609600" y="3730753"/>
            <a:ext cx="10972800" cy="984885"/>
          </a:xfrm>
        </p:spPr>
        <p:txBody>
          <a:bodyPr wrap="square" anchor="t" anchorCtr="0">
            <a:noAutofit/>
          </a:bodyPr>
          <a:lstStyle>
            <a:lvl1pPr>
              <a:defRPr sz="3200" b="1"/>
            </a:lvl1pPr>
          </a:lstStyle>
          <a:p>
            <a:r>
              <a:rPr lang="en-US"/>
              <a:t>Click to edit Master title style</a:t>
            </a:r>
          </a:p>
        </p:txBody>
      </p:sp>
      <p:pic>
        <p:nvPicPr>
          <p:cNvPr id="9"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477130619"/>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2336"/>
            <a:ext cx="10972800" cy="738664"/>
          </a:xfrm>
        </p:spPr>
        <p:txBody>
          <a:bodyPr/>
          <a:lstStyle/>
          <a:p>
            <a:r>
              <a:rPr lang="en-US"/>
              <a:t>Click to edit Master title style</a:t>
            </a:r>
          </a:p>
        </p:txBody>
      </p:sp>
      <p:sp>
        <p:nvSpPr>
          <p:cNvPr id="3" name="Content Placeholder 2"/>
          <p:cNvSpPr>
            <a:spLocks noGrp="1"/>
          </p:cNvSpPr>
          <p:nvPr>
            <p:ph sz="half" idx="1"/>
          </p:nvPr>
        </p:nvSpPr>
        <p:spPr>
          <a:xfrm>
            <a:off x="609600" y="1719072"/>
            <a:ext cx="5340096" cy="3886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4496" y="1719072"/>
            <a:ext cx="5340096" cy="3886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1" name="Straight Connector 10"/>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734683907"/>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10972800" cy="738664"/>
          </a:xfrm>
        </p:spPr>
        <p:txBody>
          <a:bodyPr>
            <a:noAutofit/>
          </a:bodyPr>
          <a:lstStyle/>
          <a:p>
            <a:r>
              <a:rPr lang="en-US"/>
              <a:t>Click to edit Master title style</a:t>
            </a:r>
          </a:p>
        </p:txBody>
      </p:sp>
      <p:sp>
        <p:nvSpPr>
          <p:cNvPr id="3" name="Text Placeholder 2"/>
          <p:cNvSpPr>
            <a:spLocks noGrp="1"/>
          </p:cNvSpPr>
          <p:nvPr>
            <p:ph type="body" idx="1"/>
          </p:nvPr>
        </p:nvSpPr>
        <p:spPr>
          <a:xfrm>
            <a:off x="609600" y="1719072"/>
            <a:ext cx="5340096" cy="500660"/>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28672"/>
            <a:ext cx="5340096" cy="3276600"/>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54496" y="1719072"/>
            <a:ext cx="5340096" cy="500660"/>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4496" y="2328672"/>
            <a:ext cx="5340096" cy="3276600"/>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F39A3-1701-8C48-8BC5-C2293E564160}" type="slidenum">
              <a:rPr lang="en-US" smtClean="0"/>
              <a:t>‹#›</a:t>
            </a:fld>
            <a:endParaRPr lang="en-US"/>
          </a:p>
        </p:txBody>
      </p:sp>
      <p:cxnSp>
        <p:nvCxnSpPr>
          <p:cNvPr id="14" name="Straight Connector 13"/>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392668479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355219448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84606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02336"/>
            <a:ext cx="5340096" cy="969496"/>
          </a:xfrm>
        </p:spPr>
        <p:txBody>
          <a:bodyPr anchor="t" anchorCtr="0">
            <a:noAutofit/>
          </a:bodyPr>
          <a:lstStyle>
            <a:lvl1pPr algn="l">
              <a:defRPr sz="2100" b="1"/>
            </a:lvl1pPr>
          </a:lstStyle>
          <a:p>
            <a:r>
              <a:rPr lang="en-US"/>
              <a:t>Click to edit Master title style</a:t>
            </a:r>
          </a:p>
        </p:txBody>
      </p:sp>
      <p:sp>
        <p:nvSpPr>
          <p:cNvPr id="3" name="Content Placeholder 2"/>
          <p:cNvSpPr>
            <a:spLocks noGrp="1"/>
          </p:cNvSpPr>
          <p:nvPr>
            <p:ph idx="1"/>
          </p:nvPr>
        </p:nvSpPr>
        <p:spPr>
          <a:xfrm>
            <a:off x="6254496" y="402337"/>
            <a:ext cx="5340096" cy="518657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600433"/>
            <a:ext cx="5340096" cy="4023127"/>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10" name="Straight Connector 9"/>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3271956059"/>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636007"/>
            <a:ext cx="10972800" cy="646331"/>
          </a:xfrm>
        </p:spPr>
        <p:txBody>
          <a:bodyPr anchor="b" anchorCtr="0">
            <a:noAutofit/>
          </a:bodyPr>
          <a:lstStyle>
            <a:lvl1pPr algn="l">
              <a:defRPr sz="2100" b="1"/>
            </a:lvl1pPr>
          </a:lstStyle>
          <a:p>
            <a:r>
              <a:rPr lang="en-US"/>
              <a:t>Click to edit Master title style</a:t>
            </a:r>
          </a:p>
        </p:txBody>
      </p:sp>
      <p:sp>
        <p:nvSpPr>
          <p:cNvPr id="3" name="Picture Placeholder 2"/>
          <p:cNvSpPr>
            <a:spLocks noGrp="1"/>
          </p:cNvSpPr>
          <p:nvPr>
            <p:ph type="pic" idx="1"/>
          </p:nvPr>
        </p:nvSpPr>
        <p:spPr>
          <a:xfrm>
            <a:off x="609600" y="402333"/>
            <a:ext cx="10972800" cy="4005072"/>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5377340"/>
            <a:ext cx="10972800" cy="246221"/>
          </a:xfrm>
        </p:spPr>
        <p:txBody>
          <a:bodyPr>
            <a:no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F39A3-1701-8C48-8BC5-C2293E564160}" type="slidenum">
              <a:rPr lang="en-US" smtClean="0"/>
              <a:t>‹#›</a:t>
            </a:fld>
            <a:endParaRPr lang="en-US"/>
          </a:p>
        </p:txBody>
      </p:sp>
      <p:cxnSp>
        <p:nvCxnSpPr>
          <p:cNvPr id="9" name="Straight Connector 8"/>
          <p:cNvCxnSpPr/>
          <p:nvPr/>
        </p:nvCxnSpPr>
        <p:spPr>
          <a:xfrm>
            <a:off x="609600" y="5943600"/>
            <a:ext cx="109728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New picture"/>
          <p:cNvPicPr/>
          <p:nvPr/>
        </p:nvPicPr>
        <p:blipFill dpi="0">
          <a:blip r:embed="rId2"/>
          <a:stretch/>
        </p:blipFill>
        <p:spPr>
          <a:xfrm>
            <a:off x="3928533" y="5943600"/>
            <a:ext cx="7670800" cy="914400"/>
          </a:xfrm>
          <a:prstGeom prst="rect">
            <a:avLst/>
          </a:prstGeom>
        </p:spPr>
      </p:pic>
    </p:spTree>
    <p:extLst>
      <p:ext uri="{BB962C8B-B14F-4D97-AF65-F5344CB8AC3E}">
        <p14:creationId xmlns:p14="http://schemas.microsoft.com/office/powerpoint/2010/main" val="205837260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Support</a:t>
            </a:r>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80D1EB9A-8736-5048-830E-EEEC6E87A1BB}"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247657858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Continuing Education</a:t>
            </a:r>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80D1EB9A-8736-5048-830E-EEEC6E87A1BB}"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F39A3-1701-8C48-8BC5-C2293E564160}" type="slidenum">
              <a:rPr lang="en-US" smtClean="0"/>
              <a:t>‹#›</a:t>
            </a:fld>
            <a:endParaRPr lang="en-US"/>
          </a:p>
        </p:txBody>
      </p:sp>
    </p:spTree>
    <p:extLst>
      <p:ext uri="{BB962C8B-B14F-4D97-AF65-F5344CB8AC3E}">
        <p14:creationId xmlns:p14="http://schemas.microsoft.com/office/powerpoint/2010/main" val="261095005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73576065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03502387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01309970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08477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46206748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2879532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1"/>
            <a:ext cx="10957984" cy="57450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908721"/>
            <a:ext cx="10957984" cy="5217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1"/>
          </p:nvPr>
        </p:nvSpPr>
        <p:spPr>
          <a:xfrm>
            <a:off x="613096" y="6090444"/>
            <a:ext cx="5482903" cy="541338"/>
          </a:xfrm>
        </p:spPr>
        <p:txBody>
          <a:bodyPr tIns="0" rIns="0" bIns="0" anchor="b"/>
          <a:lstStyle>
            <a:lvl1pPr marL="0" indent="0">
              <a:buNone/>
              <a:defRPr sz="1200">
                <a:solidFill>
                  <a:schemeClr val="tx1"/>
                </a:solidFill>
              </a:defRPr>
            </a:lvl1pPr>
          </a:lstStyle>
          <a:p>
            <a:pPr lvl="0"/>
            <a:r>
              <a:rPr lang="en-US" dirty="0"/>
              <a:t>Click to edit Master text styles</a:t>
            </a:r>
          </a:p>
        </p:txBody>
      </p:sp>
      <p:sp>
        <p:nvSpPr>
          <p:cNvPr id="5" name="Text Placeholder 5"/>
          <p:cNvSpPr>
            <a:spLocks noGrp="1"/>
          </p:cNvSpPr>
          <p:nvPr>
            <p:ph type="body" sz="quarter" idx="12"/>
          </p:nvPr>
        </p:nvSpPr>
        <p:spPr>
          <a:xfrm>
            <a:off x="6096001" y="6090444"/>
            <a:ext cx="5483244" cy="541338"/>
          </a:xfrm>
        </p:spPr>
        <p:txBody>
          <a:bodyPr tIns="0" rIns="0" bIns="0" anchor="b"/>
          <a:lstStyle>
            <a:lvl1pPr marL="0" indent="0" algn="r">
              <a:buNone/>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0103031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b="1">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5"/>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527071" y="1447840"/>
            <a:ext cx="11137900" cy="4443455"/>
          </a:xfrm>
          <a:prstGeom prst="rect">
            <a:avLst/>
          </a:prstGeom>
        </p:spPr>
        <p:txBody>
          <a:bodyPr lIns="91124" tIns="45638" rIns="91124" bIns="45638"/>
          <a:lstStyle>
            <a:lvl1pPr>
              <a:spcAft>
                <a:spcPts val="600"/>
              </a:spcAft>
              <a:buClr>
                <a:schemeClr val="accent6"/>
              </a:buClr>
              <a:defRPr sz="2000">
                <a:solidFill>
                  <a:schemeClr val="tx1"/>
                </a:solidFill>
                <a:latin typeface="+mj-lt"/>
              </a:defRPr>
            </a:lvl1pPr>
            <a:lvl2pPr>
              <a:spcAft>
                <a:spcPts val="600"/>
              </a:spcAft>
              <a:buClr>
                <a:schemeClr val="accent6"/>
              </a:buClr>
              <a:defRPr sz="1900">
                <a:solidFill>
                  <a:schemeClr val="tx1"/>
                </a:solidFill>
                <a:latin typeface="+mj-lt"/>
              </a:defRPr>
            </a:lvl2pPr>
            <a:lvl3pPr>
              <a:spcAft>
                <a:spcPts val="600"/>
              </a:spcAft>
              <a:buClr>
                <a:schemeClr val="accent6"/>
              </a:buClr>
              <a:defRPr sz="1600">
                <a:solidFill>
                  <a:schemeClr val="tx1"/>
                </a:solidFill>
                <a:latin typeface="+mj-lt"/>
              </a:defRPr>
            </a:lvl3pPr>
            <a:lvl4pPr>
              <a:spcAft>
                <a:spcPts val="600"/>
              </a:spcAft>
              <a:buClr>
                <a:schemeClr val="accent6"/>
              </a:buClr>
              <a:defRPr sz="1500">
                <a:solidFill>
                  <a:schemeClr val="tx1"/>
                </a:solidFill>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51" indent="-158951" algn="r">
              <a:buNone/>
              <a:defRPr lang="en-GB" sz="800" dirty="0">
                <a:solidFill>
                  <a:schemeClr val="tx1"/>
                </a:solidFill>
                <a:latin typeface="+mj-lt"/>
              </a:defRPr>
            </a:lvl1pPr>
          </a:lstStyle>
          <a:p>
            <a:pPr marL="0" lvl="0" indent="0"/>
            <a:r>
              <a:rPr lang="en-GB" dirty="0"/>
              <a:t>Reference</a:t>
            </a:r>
          </a:p>
        </p:txBody>
      </p:sp>
      <p:sp>
        <p:nvSpPr>
          <p:cNvPr id="19" name="TextBox 18"/>
          <p:cNvSpPr txBox="1"/>
          <p:nvPr userDrawn="1"/>
        </p:nvSpPr>
        <p:spPr>
          <a:xfrm>
            <a:off x="11684000" y="6597380"/>
            <a:ext cx="508000" cy="192240"/>
          </a:xfrm>
          <a:prstGeom prst="rect">
            <a:avLst/>
          </a:prstGeom>
          <a:noFill/>
        </p:spPr>
        <p:txBody>
          <a:bodyPr wrap="square" lIns="68356" tIns="34230" rIns="68356" bIns="34230"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3619615755"/>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19304"/>
            <a:ext cx="10972800" cy="2166937"/>
          </a:xfrm>
        </p:spPr>
        <p:txBody>
          <a:bodyPr/>
          <a:lstStyle>
            <a:lvl1pPr>
              <a:defRPr sz="2800"/>
            </a:lvl1pPr>
            <a:lvl2pPr>
              <a:defRPr sz="2400"/>
            </a:lvl2pPr>
            <a:lvl3pPr>
              <a:defRPr sz="20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609600" y="4038616"/>
            <a:ext cx="10972800" cy="2166937"/>
          </a:xfrm>
        </p:spPr>
        <p:txBody>
          <a:bodyPr/>
          <a:lstStyle>
            <a:lvl1pPr>
              <a:defRPr sz="2800"/>
            </a:lvl1pPr>
            <a:lvl2pPr>
              <a:defRPr sz="2400"/>
            </a:lvl2pPr>
            <a:lvl3pPr>
              <a:defRPr sz="2000"/>
            </a:lvl3pPr>
            <a:lvl4pPr>
              <a:defRPr sz="1900"/>
            </a:lvl4pPr>
            <a:lvl5pPr>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1826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b="1">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5"/>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527071" y="1447840"/>
            <a:ext cx="11137900" cy="4443455"/>
          </a:xfrm>
          <a:prstGeom prst="rect">
            <a:avLst/>
          </a:prstGeom>
        </p:spPr>
        <p:txBody>
          <a:bodyPr lIns="91124" tIns="45638" rIns="91124" bIns="45638"/>
          <a:lstStyle>
            <a:lvl1pPr>
              <a:spcAft>
                <a:spcPts val="600"/>
              </a:spcAft>
              <a:buClr>
                <a:schemeClr val="accent6"/>
              </a:buClr>
              <a:defRPr sz="2000">
                <a:solidFill>
                  <a:schemeClr val="tx1"/>
                </a:solidFill>
                <a:latin typeface="+mj-lt"/>
              </a:defRPr>
            </a:lvl1pPr>
            <a:lvl2pPr>
              <a:spcAft>
                <a:spcPts val="600"/>
              </a:spcAft>
              <a:buClr>
                <a:schemeClr val="accent6"/>
              </a:buClr>
              <a:defRPr sz="1900">
                <a:solidFill>
                  <a:schemeClr val="tx1"/>
                </a:solidFill>
                <a:latin typeface="+mj-lt"/>
              </a:defRPr>
            </a:lvl2pPr>
            <a:lvl3pPr>
              <a:spcAft>
                <a:spcPts val="600"/>
              </a:spcAft>
              <a:buClr>
                <a:schemeClr val="accent6"/>
              </a:buClr>
              <a:defRPr sz="1600">
                <a:solidFill>
                  <a:schemeClr val="tx1"/>
                </a:solidFill>
                <a:latin typeface="+mj-lt"/>
              </a:defRPr>
            </a:lvl3pPr>
            <a:lvl4pPr>
              <a:spcAft>
                <a:spcPts val="600"/>
              </a:spcAft>
              <a:buClr>
                <a:schemeClr val="accent6"/>
              </a:buClr>
              <a:defRPr sz="1500">
                <a:solidFill>
                  <a:schemeClr val="tx1"/>
                </a:solidFill>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51" indent="-158951" algn="r">
              <a:buNone/>
              <a:defRPr lang="en-GB" sz="800" dirty="0">
                <a:solidFill>
                  <a:schemeClr val="tx1"/>
                </a:solidFill>
                <a:latin typeface="+mj-lt"/>
              </a:defRPr>
            </a:lvl1pPr>
          </a:lstStyle>
          <a:p>
            <a:pPr marL="0" lvl="0" indent="0"/>
            <a:r>
              <a:rPr lang="en-GB" dirty="0"/>
              <a:t>Reference</a:t>
            </a:r>
          </a:p>
        </p:txBody>
      </p:sp>
      <p:sp>
        <p:nvSpPr>
          <p:cNvPr id="19" name="TextBox 18"/>
          <p:cNvSpPr txBox="1"/>
          <p:nvPr userDrawn="1"/>
        </p:nvSpPr>
        <p:spPr>
          <a:xfrm>
            <a:off x="11684000" y="6597380"/>
            <a:ext cx="508000" cy="192240"/>
          </a:xfrm>
          <a:prstGeom prst="rect">
            <a:avLst/>
          </a:prstGeom>
          <a:noFill/>
        </p:spPr>
        <p:txBody>
          <a:bodyPr wrap="square" lIns="68356" tIns="34230" rIns="68356" bIns="34230"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1253841705"/>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71" y="241931"/>
            <a:ext cx="11137900" cy="907252"/>
          </a:xfrm>
        </p:spPr>
        <p:txBody>
          <a:bodyPr/>
          <a:lstStyle>
            <a:lvl1pPr>
              <a:lnSpc>
                <a:spcPts val="2249"/>
              </a:lnSpc>
              <a:defRPr sz="2800">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48641" y="1268965"/>
            <a:ext cx="11135360" cy="952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5"/>
          <p:cNvSpPr>
            <a:spLocks noGrp="1"/>
          </p:cNvSpPr>
          <p:nvPr>
            <p:ph type="body" sz="quarter" idx="11" hasCustomPrompt="1"/>
          </p:nvPr>
        </p:nvSpPr>
        <p:spPr>
          <a:xfrm>
            <a:off x="527049" y="6259600"/>
            <a:ext cx="4800000" cy="360000"/>
          </a:xfrm>
          <a:prstGeom prst="rect">
            <a:avLst/>
          </a:prstGeom>
        </p:spPr>
        <p:txBody>
          <a:bodyPr lIns="91124" tIns="45638" rIns="91124" bIns="45638" anchor="b"/>
          <a:lstStyle>
            <a:lvl1pPr marL="0" indent="0">
              <a:buNone/>
              <a:defRPr sz="800">
                <a:solidFill>
                  <a:schemeClr val="tx1"/>
                </a:solidFill>
                <a:latin typeface="+mj-lt"/>
                <a:cs typeface="Arial" panose="020B0604020202020204" pitchFamily="34" charset="0"/>
              </a:defRPr>
            </a:lvl1pPr>
          </a:lstStyle>
          <a:p>
            <a:pPr lvl="0"/>
            <a:r>
              <a:rPr lang="en-US" dirty="0"/>
              <a:t>Footnote</a:t>
            </a:r>
          </a:p>
        </p:txBody>
      </p:sp>
      <p:sp>
        <p:nvSpPr>
          <p:cNvPr id="15" name="Text Placeholder 17"/>
          <p:cNvSpPr>
            <a:spLocks noGrp="1"/>
          </p:cNvSpPr>
          <p:nvPr>
            <p:ph type="body" sz="quarter" idx="12" hasCustomPrompt="1"/>
          </p:nvPr>
        </p:nvSpPr>
        <p:spPr>
          <a:xfrm>
            <a:off x="6864951" y="6259600"/>
            <a:ext cx="4800000" cy="360000"/>
          </a:xfrm>
          <a:prstGeom prst="rect">
            <a:avLst/>
          </a:prstGeom>
        </p:spPr>
        <p:txBody>
          <a:bodyPr lIns="91124" tIns="45638" rIns="91124" bIns="45638" anchor="b"/>
          <a:lstStyle>
            <a:lvl1pPr marL="158951" indent="-158951" algn="r">
              <a:buNone/>
              <a:defRPr lang="en-GB" sz="800" dirty="0">
                <a:solidFill>
                  <a:schemeClr val="tx1"/>
                </a:solidFill>
                <a:latin typeface="+mj-lt"/>
              </a:defRPr>
            </a:lvl1pPr>
          </a:lstStyle>
          <a:p>
            <a:pPr marL="0" lvl="0" indent="0"/>
            <a:r>
              <a:rPr lang="en-GB" dirty="0"/>
              <a:t>Reference</a:t>
            </a:r>
          </a:p>
        </p:txBody>
      </p:sp>
      <p:sp>
        <p:nvSpPr>
          <p:cNvPr id="9" name="TextBox 8"/>
          <p:cNvSpPr txBox="1"/>
          <p:nvPr userDrawn="1"/>
        </p:nvSpPr>
        <p:spPr>
          <a:xfrm>
            <a:off x="11684000" y="6597368"/>
            <a:ext cx="508000" cy="192240"/>
          </a:xfrm>
          <a:prstGeom prst="rect">
            <a:avLst/>
          </a:prstGeom>
          <a:noFill/>
        </p:spPr>
        <p:txBody>
          <a:bodyPr wrap="square" lIns="68356" tIns="34230" rIns="68356" bIns="34230" rtlCol="0">
            <a:spAutoFit/>
          </a:bodyPr>
          <a:lstStyle/>
          <a:p>
            <a:pPr algn="ctr" fontAlgn="base">
              <a:spcBef>
                <a:spcPct val="0"/>
              </a:spcBef>
              <a:spcAft>
                <a:spcPct val="0"/>
              </a:spcAft>
            </a:pPr>
            <a:fld id="{55BE07F4-F607-48C7-90D6-99932760DA5D}" type="slidenum">
              <a:rPr lang="en-GB" sz="800" i="1">
                <a:solidFill>
                  <a:srgbClr val="1070B5"/>
                </a:solidFill>
                <a:latin typeface="Arial"/>
                <a:cs typeface="Arial" charset="0"/>
              </a:rPr>
              <a:pPr algn="ctr" fontAlgn="base">
                <a:spcBef>
                  <a:spcPct val="0"/>
                </a:spcBef>
                <a:spcAft>
                  <a:spcPct val="0"/>
                </a:spcAft>
              </a:pPr>
              <a:t>‹#›</a:t>
            </a:fld>
            <a:endParaRPr lang="en-GB" sz="800" i="1" dirty="0">
              <a:solidFill>
                <a:srgbClr val="1070B5"/>
              </a:solidFill>
              <a:latin typeface="Arial"/>
              <a:cs typeface="Arial" charset="0"/>
            </a:endParaRPr>
          </a:p>
        </p:txBody>
      </p:sp>
    </p:spTree>
    <p:extLst>
      <p:ext uri="{BB962C8B-B14F-4D97-AF65-F5344CB8AC3E}">
        <p14:creationId xmlns:p14="http://schemas.microsoft.com/office/powerpoint/2010/main" val="2712614443"/>
      </p:ext>
    </p:extLst>
  </p:cSld>
  <p:clrMapOvr>
    <a:masterClrMapping/>
  </p:clrMapOvr>
  <p:transition>
    <p:fade/>
  </p:transition>
  <p:hf hdr="0" ftr="0" dt="0"/>
  <p:extLst>
    <p:ext uri="{DCECCB84-F9BA-43D5-87BE-67443E8EF086}">
      <p15:sldGuideLst xmlns:p15="http://schemas.microsoft.com/office/powerpoint/2012/main">
        <p15:guide id="1" pos="332">
          <p15:clr>
            <a:srgbClr val="FBAE40"/>
          </p15:clr>
        </p15:guide>
        <p15:guide id="2" pos="734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_Tex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pPr/>
              <a:t>12/4/25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0ABAB64-726D-C943-9B15-2E81C6025A8E}" type="slidenum">
              <a:rPr lang="en-US" smtClean="0"/>
              <a:pPr/>
              <a:t>‹#›</a:t>
            </a:fld>
            <a:endParaRPr lang="en-US"/>
          </a:p>
        </p:txBody>
      </p:sp>
      <p:sp>
        <p:nvSpPr>
          <p:cNvPr id="6" name="Title 1"/>
          <p:cNvSpPr>
            <a:spLocks noGrp="1"/>
          </p:cNvSpPr>
          <p:nvPr>
            <p:ph type="title"/>
          </p:nvPr>
        </p:nvSpPr>
        <p:spPr>
          <a:xfrm>
            <a:off x="609600" y="490453"/>
            <a:ext cx="10972800" cy="713538"/>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1"/>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83612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sp>
        <p:nvSpPr>
          <p:cNvPr id="6" name="Rectangle 5"/>
          <p:cNvSpPr/>
          <p:nvPr/>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455613" fontAlgn="base">
              <a:spcBef>
                <a:spcPct val="0"/>
              </a:spcBef>
              <a:spcAft>
                <a:spcPct val="0"/>
              </a:spcAft>
              <a:defRPr/>
            </a:pPr>
            <a:endParaRPr lang="en-US" sz="1800">
              <a:solidFill>
                <a:srgbClr val="D6D6D6"/>
              </a:solidFill>
            </a:endParaRPr>
          </a:p>
        </p:txBody>
      </p:sp>
      <p:pic>
        <p:nvPicPr>
          <p:cNvPr id="7" name="Picture 2" descr="COG_Logo_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6000751"/>
            <a:ext cx="1312333" cy="56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COG_single_lin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6667" y="6223001"/>
            <a:ext cx="3016251"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p:nvPr>
        </p:nvSpPr>
        <p:spPr>
          <a:xfrm>
            <a:off x="1117600" y="1447801"/>
            <a:ext cx="9677416" cy="3998941"/>
          </a:xfrm>
          <a:prstGeom prst="rect">
            <a:avLst/>
          </a:prstGeom>
        </p:spPr>
        <p:txBody>
          <a:bodyPr vert="horz" lIns="0" tIns="0" rIns="0" bIns="0"/>
          <a:lstStyle>
            <a:lvl1pPr marL="274292" indent="-274292">
              <a:lnSpc>
                <a:spcPct val="100000"/>
              </a:lnSpc>
              <a:spcBef>
                <a:spcPts val="800"/>
              </a:spcBef>
              <a:spcAft>
                <a:spcPts val="0"/>
              </a:spcAft>
              <a:buClr>
                <a:schemeClr val="accent2"/>
              </a:buClr>
              <a:buSzPct val="100000"/>
              <a:buFont typeface="Arial"/>
              <a:buChar char="•"/>
              <a:defRPr sz="3200" kern="800" spc="70">
                <a:solidFill>
                  <a:schemeClr val="tx1"/>
                </a:solidFill>
              </a:defRPr>
            </a:lvl1pPr>
            <a:lvl2pPr marL="548583" indent="-274292">
              <a:lnSpc>
                <a:spcPct val="100000"/>
              </a:lnSpc>
              <a:spcBef>
                <a:spcPts val="800"/>
              </a:spcBef>
              <a:spcAft>
                <a:spcPts val="0"/>
              </a:spcAft>
              <a:buClr>
                <a:schemeClr val="accent4"/>
              </a:buClr>
              <a:buFont typeface="Arial"/>
              <a:buChar char="•"/>
              <a:defRPr sz="2800" kern="800" spc="70">
                <a:solidFill>
                  <a:schemeClr val="accent3"/>
                </a:solidFill>
              </a:defRPr>
            </a:lvl2pPr>
            <a:lvl3pPr marL="731444" indent="-274292">
              <a:lnSpc>
                <a:spcPct val="100000"/>
              </a:lnSpc>
              <a:spcBef>
                <a:spcPts val="800"/>
              </a:spcBef>
              <a:buClr>
                <a:schemeClr val="accent4"/>
              </a:buClr>
              <a:buFont typeface="Arial"/>
              <a:buChar char="•"/>
              <a:defRPr sz="2400" kern="800" spc="70">
                <a:solidFill>
                  <a:schemeClr val="accent3"/>
                </a:solidFill>
              </a:defRPr>
            </a:lvl3pPr>
            <a:lvl4pPr indent="-152385">
              <a:lnSpc>
                <a:spcPts val="2250"/>
              </a:lnSpc>
              <a:spcBef>
                <a:spcPts val="0"/>
              </a:spcBef>
              <a:buClr>
                <a:schemeClr val="accent2"/>
              </a:buClr>
              <a:buFont typeface="Lucida Grande"/>
              <a:buChar char="■"/>
              <a:defRPr sz="1800" kern="800" spc="70">
                <a:solidFill>
                  <a:schemeClr val="accent3"/>
                </a:solidFill>
              </a:defRPr>
            </a:lvl4pPr>
            <a:lvl5pPr indent="-152385">
              <a:lnSpc>
                <a:spcPts val="2250"/>
              </a:lnSpc>
              <a:spcBef>
                <a:spcPts val="0"/>
              </a:spcBef>
              <a:buClr>
                <a:schemeClr val="accent2"/>
              </a:buClr>
              <a:buFont typeface="Lucida Grande"/>
              <a:buChar char="■"/>
              <a:defRPr sz="1800" kern="800" spc="70">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3"/>
          <p:cNvSpPr>
            <a:spLocks noGrp="1"/>
          </p:cNvSpPr>
          <p:nvPr>
            <p:ph type="body" sz="quarter" idx="12"/>
          </p:nvPr>
        </p:nvSpPr>
        <p:spPr>
          <a:xfrm>
            <a:off x="10957283" y="6223000"/>
            <a:ext cx="1920398"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6"/>
            <a:ext cx="10972800" cy="787119"/>
          </a:xfrm>
          <a:prstGeom prst="rect">
            <a:avLst/>
          </a:prstGeom>
        </p:spPr>
        <p:txBody>
          <a:bodyPr vert="horz" lIns="91430" tIns="45715" rIns="91430" bIns="45715"/>
          <a:lstStyle>
            <a:lvl1pPr>
              <a:defRPr sz="4000" b="1"/>
            </a:lvl1pPr>
          </a:lstStyle>
          <a:p>
            <a:r>
              <a:rPr lang="en-US" dirty="0"/>
              <a:t>Click to edit Master title style</a:t>
            </a:r>
          </a:p>
        </p:txBody>
      </p:sp>
    </p:spTree>
    <p:extLst>
      <p:ext uri="{BB962C8B-B14F-4D97-AF65-F5344CB8AC3E}">
        <p14:creationId xmlns:p14="http://schemas.microsoft.com/office/powerpoint/2010/main" val="1428404643"/>
      </p:ext>
    </p:extLst>
  </p:cSld>
  <p:clrMapOvr>
    <a:overrideClrMapping bg1="lt1" tx1="dk1" bg2="lt2" tx2="dk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_Content - Bullets Dk Blue Head">
    <p:spTree>
      <p:nvGrpSpPr>
        <p:cNvPr id="1" name=""/>
        <p:cNvGrpSpPr/>
        <p:nvPr/>
      </p:nvGrpSpPr>
      <p:grpSpPr>
        <a:xfrm>
          <a:off x="0" y="0"/>
          <a:ext cx="0" cy="0"/>
          <a:chOff x="0" y="0"/>
          <a:chExt cx="0" cy="0"/>
        </a:xfrm>
      </p:grpSpPr>
      <p:sp>
        <p:nvSpPr>
          <p:cNvPr id="8" name="TextBox 7"/>
          <p:cNvSpPr txBox="1"/>
          <p:nvPr userDrawn="1"/>
        </p:nvSpPr>
        <p:spPr>
          <a:xfrm>
            <a:off x="6079067" y="6645275"/>
            <a:ext cx="184731" cy="369332"/>
          </a:xfrm>
          <a:prstGeom prst="rect">
            <a:avLst/>
          </a:prstGeom>
          <a:noFill/>
        </p:spPr>
        <p:txBody>
          <a:bodyPr wrap="none">
            <a:spAutoFit/>
          </a:bodyPr>
          <a:lstStyle/>
          <a:p>
            <a:pPr>
              <a:defRPr/>
            </a:pPr>
            <a:endParaRPr lang="en-US" sz="1800" dirty="0">
              <a:solidFill>
                <a:prstClr val="black"/>
              </a:solidFill>
            </a:endParaRPr>
          </a:p>
        </p:txBody>
      </p:sp>
      <p:sp>
        <p:nvSpPr>
          <p:cNvPr id="4" name="Text Placeholder 3"/>
          <p:cNvSpPr>
            <a:spLocks noGrp="1"/>
          </p:cNvSpPr>
          <p:nvPr>
            <p:ph type="body" sz="quarter" idx="10"/>
          </p:nvPr>
        </p:nvSpPr>
        <p:spPr>
          <a:xfrm>
            <a:off x="438151" y="283701"/>
            <a:ext cx="11446639" cy="747712"/>
          </a:xfrm>
          <a:prstGeom prst="rect">
            <a:avLst/>
          </a:prstGeom>
        </p:spPr>
        <p:txBody>
          <a:bodyPr vert="horz" anchor="ctr">
            <a:normAutofit/>
          </a:bodyPr>
          <a:lstStyle>
            <a:lvl1pPr marL="0" indent="0" algn="r">
              <a:buFontTx/>
              <a:buNone/>
              <a:defRPr sz="4400" b="1" baseline="0">
                <a:solidFill>
                  <a:srgbClr val="2E398E"/>
                </a:solidFill>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1" y="1289956"/>
            <a:ext cx="11446933" cy="4901293"/>
          </a:xfrm>
          <a:prstGeom prst="rect">
            <a:avLst/>
          </a:prstGeom>
        </p:spPr>
        <p:txBody>
          <a:bodyPr vert="horz">
            <a:normAutofit/>
          </a:bodyPr>
          <a:lstStyle>
            <a:lvl1pPr marL="582613" indent="-582613">
              <a:lnSpc>
                <a:spcPct val="110000"/>
              </a:lnSpc>
              <a:spcBef>
                <a:spcPts val="0"/>
              </a:spcBef>
              <a:spcAft>
                <a:spcPts val="1200"/>
              </a:spcAft>
              <a:buClrTx/>
              <a:buSzPct val="100000"/>
              <a:buFont typeface="Arial" panose="020B0604020202020204" pitchFamily="34" charset="0"/>
              <a:buChar char="•"/>
              <a:defRPr sz="3600" baseline="0">
                <a:solidFill>
                  <a:schemeClr val="tx1"/>
                </a:solidFill>
              </a:defRPr>
            </a:lvl1pPr>
            <a:lvl2pPr marL="1371600" indent="-625475">
              <a:lnSpc>
                <a:spcPct val="110000"/>
              </a:lnSpc>
              <a:spcBef>
                <a:spcPts val="0"/>
              </a:spcBef>
              <a:spcAft>
                <a:spcPts val="1200"/>
              </a:spcAft>
              <a:buClrTx/>
              <a:buFont typeface="Arial" panose="020B0604020202020204" pitchFamily="34" charset="0"/>
              <a:buChar char="‒"/>
              <a:defRPr sz="3600" baseline="0">
                <a:solidFill>
                  <a:schemeClr val="tx1"/>
                </a:solidFill>
              </a:defRPr>
            </a:lvl2pPr>
            <a:lvl3pPr marL="2062163" indent="-517525">
              <a:lnSpc>
                <a:spcPct val="110000"/>
              </a:lnSpc>
              <a:spcBef>
                <a:spcPts val="0"/>
              </a:spcBef>
              <a:spcAft>
                <a:spcPts val="1200"/>
              </a:spcAft>
              <a:buClrTx/>
              <a:buFont typeface="Arial"/>
              <a:buChar char="•"/>
              <a:defRPr sz="3600" baseline="0">
                <a:solidFill>
                  <a:schemeClr val="tx1"/>
                </a:solidFill>
              </a:defRPr>
            </a:lvl3pPr>
            <a:lvl4pPr>
              <a:defRPr sz="3200" baseline="0">
                <a:solidFill>
                  <a:schemeClr val="tx1">
                    <a:lumMod val="65000"/>
                    <a:lumOff val="35000"/>
                  </a:schemeClr>
                </a:solidFill>
              </a:defRPr>
            </a:lvl4pPr>
            <a:lvl5pPr>
              <a:defRPr sz="3200" baseline="0">
                <a:solidFill>
                  <a:schemeClr val="tx1">
                    <a:lumMod val="65000"/>
                    <a:lumOff val="35000"/>
                  </a:schemeClr>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3929588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12/4/25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theme" Target="../theme/theme10.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6" Type="http://schemas.openxmlformats.org/officeDocument/2006/relationships/theme" Target="../theme/theme1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image" Target="../media/image38.png"/><Relationship Id="rId5" Type="http://schemas.openxmlformats.org/officeDocument/2006/relationships/slideLayout" Target="../slideLayouts/slideLayout195.xml"/><Relationship Id="rId10" Type="http://schemas.openxmlformats.org/officeDocument/2006/relationships/image" Target="../media/image37.png"/><Relationship Id="rId4" Type="http://schemas.openxmlformats.org/officeDocument/2006/relationships/slideLayout" Target="../slideLayouts/slideLayout194.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3.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theme" Target="../theme/theme15.xml"/><Relationship Id="rId5" Type="http://schemas.openxmlformats.org/officeDocument/2006/relationships/slideLayout" Target="../slideLayouts/slideLayout228.xml"/><Relationship Id="rId4" Type="http://schemas.openxmlformats.org/officeDocument/2006/relationships/slideLayout" Target="../slideLayouts/slideLayout22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3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theme" Target="../theme/theme16.xml"/><Relationship Id="rId5" Type="http://schemas.openxmlformats.org/officeDocument/2006/relationships/slideLayout" Target="../slideLayouts/slideLayout233.xml"/><Relationship Id="rId4" Type="http://schemas.openxmlformats.org/officeDocument/2006/relationships/slideLayout" Target="../slideLayouts/slideLayout23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3" Type="http://schemas.openxmlformats.org/officeDocument/2006/relationships/slideLayout" Target="../slideLayouts/slideLayout236.xml"/><Relationship Id="rId21" Type="http://schemas.openxmlformats.org/officeDocument/2006/relationships/slideLayout" Target="../slideLayouts/slideLayout254.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theme" Target="../theme/theme17.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s>
</file>

<file path=ppt/slideMasters/_rels/slideMaster18.xml.rels><?xml version="1.0" encoding="UTF-8" standalone="yes"?>
<Relationships xmlns="http://schemas.openxmlformats.org/package/2006/relationships"><Relationship Id="rId26" Type="http://schemas.openxmlformats.org/officeDocument/2006/relationships/slideLayout" Target="../slideLayouts/slideLayout283.xml"/><Relationship Id="rId21" Type="http://schemas.openxmlformats.org/officeDocument/2006/relationships/slideLayout" Target="../slideLayouts/slideLayout278.xml"/><Relationship Id="rId42" Type="http://schemas.openxmlformats.org/officeDocument/2006/relationships/slideLayout" Target="../slideLayouts/slideLayout299.xml"/><Relationship Id="rId47" Type="http://schemas.openxmlformats.org/officeDocument/2006/relationships/slideLayout" Target="../slideLayouts/slideLayout304.xml"/><Relationship Id="rId63" Type="http://schemas.openxmlformats.org/officeDocument/2006/relationships/slideLayout" Target="../slideLayouts/slideLayout320.xml"/><Relationship Id="rId68" Type="http://schemas.openxmlformats.org/officeDocument/2006/relationships/slideLayout" Target="../slideLayouts/slideLayout325.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9" Type="http://schemas.openxmlformats.org/officeDocument/2006/relationships/slideLayout" Target="../slideLayouts/slideLayout286.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37" Type="http://schemas.openxmlformats.org/officeDocument/2006/relationships/slideLayout" Target="../slideLayouts/slideLayout294.xml"/><Relationship Id="rId40" Type="http://schemas.openxmlformats.org/officeDocument/2006/relationships/slideLayout" Target="../slideLayouts/slideLayout297.xml"/><Relationship Id="rId45" Type="http://schemas.openxmlformats.org/officeDocument/2006/relationships/slideLayout" Target="../slideLayouts/slideLayout302.xml"/><Relationship Id="rId53" Type="http://schemas.openxmlformats.org/officeDocument/2006/relationships/slideLayout" Target="../slideLayouts/slideLayout310.xml"/><Relationship Id="rId58" Type="http://schemas.openxmlformats.org/officeDocument/2006/relationships/slideLayout" Target="../slideLayouts/slideLayout315.xml"/><Relationship Id="rId66" Type="http://schemas.openxmlformats.org/officeDocument/2006/relationships/slideLayout" Target="../slideLayouts/slideLayout323.xml"/><Relationship Id="rId5" Type="http://schemas.openxmlformats.org/officeDocument/2006/relationships/slideLayout" Target="../slideLayouts/slideLayout262.xml"/><Relationship Id="rId61" Type="http://schemas.openxmlformats.org/officeDocument/2006/relationships/slideLayout" Target="../slideLayouts/slideLayout318.xml"/><Relationship Id="rId19" Type="http://schemas.openxmlformats.org/officeDocument/2006/relationships/slideLayout" Target="../slideLayouts/slideLayout27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 Id="rId43" Type="http://schemas.openxmlformats.org/officeDocument/2006/relationships/slideLayout" Target="../slideLayouts/slideLayout300.xml"/><Relationship Id="rId48" Type="http://schemas.openxmlformats.org/officeDocument/2006/relationships/slideLayout" Target="../slideLayouts/slideLayout305.xml"/><Relationship Id="rId56" Type="http://schemas.openxmlformats.org/officeDocument/2006/relationships/slideLayout" Target="../slideLayouts/slideLayout313.xml"/><Relationship Id="rId64" Type="http://schemas.openxmlformats.org/officeDocument/2006/relationships/slideLayout" Target="../slideLayouts/slideLayout321.xml"/><Relationship Id="rId69" Type="http://schemas.openxmlformats.org/officeDocument/2006/relationships/slideLayout" Target="../slideLayouts/slideLayout326.xml"/><Relationship Id="rId8" Type="http://schemas.openxmlformats.org/officeDocument/2006/relationships/slideLayout" Target="../slideLayouts/slideLayout265.xml"/><Relationship Id="rId51" Type="http://schemas.openxmlformats.org/officeDocument/2006/relationships/slideLayout" Target="../slideLayouts/slideLayout308.xml"/><Relationship Id="rId72" Type="http://schemas.openxmlformats.org/officeDocument/2006/relationships/slideLayout" Target="../slideLayouts/slideLayout329.xml"/><Relationship Id="rId3" Type="http://schemas.openxmlformats.org/officeDocument/2006/relationships/slideLayout" Target="../slideLayouts/slideLayout260.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38" Type="http://schemas.openxmlformats.org/officeDocument/2006/relationships/slideLayout" Target="../slideLayouts/slideLayout295.xml"/><Relationship Id="rId46" Type="http://schemas.openxmlformats.org/officeDocument/2006/relationships/slideLayout" Target="../slideLayouts/slideLayout303.xml"/><Relationship Id="rId59" Type="http://schemas.openxmlformats.org/officeDocument/2006/relationships/slideLayout" Target="../slideLayouts/slideLayout316.xml"/><Relationship Id="rId67" Type="http://schemas.openxmlformats.org/officeDocument/2006/relationships/slideLayout" Target="../slideLayouts/slideLayout324.xml"/><Relationship Id="rId20" Type="http://schemas.openxmlformats.org/officeDocument/2006/relationships/slideLayout" Target="../slideLayouts/slideLayout277.xml"/><Relationship Id="rId41" Type="http://schemas.openxmlformats.org/officeDocument/2006/relationships/slideLayout" Target="../slideLayouts/slideLayout298.xml"/><Relationship Id="rId54" Type="http://schemas.openxmlformats.org/officeDocument/2006/relationships/slideLayout" Target="../slideLayouts/slideLayout311.xml"/><Relationship Id="rId62" Type="http://schemas.openxmlformats.org/officeDocument/2006/relationships/slideLayout" Target="../slideLayouts/slideLayout319.xml"/><Relationship Id="rId70" Type="http://schemas.openxmlformats.org/officeDocument/2006/relationships/slideLayout" Target="../slideLayouts/slideLayout327.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slideLayout" Target="../slideLayouts/slideLayout293.xml"/><Relationship Id="rId49" Type="http://schemas.openxmlformats.org/officeDocument/2006/relationships/slideLayout" Target="../slideLayouts/slideLayout306.xml"/><Relationship Id="rId57" Type="http://schemas.openxmlformats.org/officeDocument/2006/relationships/slideLayout" Target="../slideLayouts/slideLayout314.xml"/><Relationship Id="rId10" Type="http://schemas.openxmlformats.org/officeDocument/2006/relationships/slideLayout" Target="../slideLayouts/slideLayout267.xml"/><Relationship Id="rId31" Type="http://schemas.openxmlformats.org/officeDocument/2006/relationships/slideLayout" Target="../slideLayouts/slideLayout288.xml"/><Relationship Id="rId44" Type="http://schemas.openxmlformats.org/officeDocument/2006/relationships/slideLayout" Target="../slideLayouts/slideLayout301.xml"/><Relationship Id="rId52" Type="http://schemas.openxmlformats.org/officeDocument/2006/relationships/slideLayout" Target="../slideLayouts/slideLayout309.xml"/><Relationship Id="rId60" Type="http://schemas.openxmlformats.org/officeDocument/2006/relationships/slideLayout" Target="../slideLayouts/slideLayout317.xml"/><Relationship Id="rId65" Type="http://schemas.openxmlformats.org/officeDocument/2006/relationships/slideLayout" Target="../slideLayouts/slideLayout322.xml"/><Relationship Id="rId73" Type="http://schemas.openxmlformats.org/officeDocument/2006/relationships/theme" Target="../theme/theme18.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9" Type="http://schemas.openxmlformats.org/officeDocument/2006/relationships/slideLayout" Target="../slideLayouts/slideLayout296.xml"/><Relationship Id="rId34" Type="http://schemas.openxmlformats.org/officeDocument/2006/relationships/slideLayout" Target="../slideLayouts/slideLayout291.xml"/><Relationship Id="rId50" Type="http://schemas.openxmlformats.org/officeDocument/2006/relationships/slideLayout" Target="../slideLayouts/slideLayout307.xml"/><Relationship Id="rId55" Type="http://schemas.openxmlformats.org/officeDocument/2006/relationships/slideLayout" Target="../slideLayouts/slideLayout312.xml"/><Relationship Id="rId7" Type="http://schemas.openxmlformats.org/officeDocument/2006/relationships/slideLayout" Target="../slideLayouts/slideLayout264.xml"/><Relationship Id="rId71" Type="http://schemas.openxmlformats.org/officeDocument/2006/relationships/slideLayout" Target="../slideLayouts/slideLayout3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29.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6.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theme" Target="../theme/theme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4850"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fld id="{5A6088EC-8581-4962-A0BC-41FCE744D209}" type="datetimeFigureOut">
              <a:rPr lang="en-US" smtClean="0"/>
              <a:pPr/>
              <a:t>12/4/25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EF1903D7-ED5D-4DA6-8167-22F03BFCF24C}" type="slidenum">
              <a:rPr lang="en-US" smtClean="0"/>
              <a:pPr/>
              <a:t>‹#›</a:t>
            </a:fld>
            <a:endParaRPr lang="en-US"/>
          </a:p>
        </p:txBody>
      </p:sp>
    </p:spTree>
    <p:extLst>
      <p:ext uri="{BB962C8B-B14F-4D97-AF65-F5344CB8AC3E}">
        <p14:creationId xmlns:p14="http://schemas.microsoft.com/office/powerpoint/2010/main" val="1156110838"/>
      </p:ext>
    </p:extLst>
  </p:cSld>
  <p:clrMap bg1="lt1" tx1="dk1" bg2="lt2" tx2="dk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 id="2147484905" r:id="rId12"/>
    <p:sldLayoutId id="2147484906" r:id="rId13"/>
    <p:sldLayoutId id="2147484907" r:id="rId14"/>
    <p:sldLayoutId id="2147484908" r:id="rId15"/>
    <p:sldLayoutId id="2147484909" r:id="rId16"/>
    <p:sldLayoutId id="2147484910" r:id="rId17"/>
    <p:sldLayoutId id="2147484911" r:id="rId18"/>
    <p:sldLayoutId id="2147484912" r:id="rId19"/>
    <p:sldLayoutId id="2147484913" r:id="rId20"/>
    <p:sldLayoutId id="2147484914" r:id="rId21"/>
    <p:sldLayoutId id="2147484915" r:id="rId22"/>
    <p:sldLayoutId id="2147484916" r:id="rId23"/>
  </p:sldLayoutIdLst>
  <p:txStyles>
    <p:titleStyle>
      <a:lvl1pPr algn="ctr" defTabSz="914400" rtl="0" eaLnBrk="1" latinLnBrk="0" hangingPunct="1">
        <a:spcBef>
          <a:spcPct val="0"/>
        </a:spcBef>
        <a:buNone/>
        <a:defRPr sz="4400" kern="1200">
          <a:solidFill>
            <a:schemeClr val="tx1"/>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CE75A69-04ED-48E1-8AFF-49CB32E36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4726C56-D99D-4D56-ABA7-0E665110C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390B96-469E-4E7A-914F-E48E99FB5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BF856-205E-425D-AC66-C660A30ED1C1}" type="datetimeFigureOut">
              <a:rPr lang="it-IT" smtClean="0"/>
              <a:t>04/12/25</a:t>
            </a:fld>
            <a:endParaRPr lang="it-IT"/>
          </a:p>
        </p:txBody>
      </p:sp>
      <p:sp>
        <p:nvSpPr>
          <p:cNvPr id="5" name="Segnaposto piè di pagina 4">
            <a:extLst>
              <a:ext uri="{FF2B5EF4-FFF2-40B4-BE49-F238E27FC236}">
                <a16:creationId xmlns:a16="http://schemas.microsoft.com/office/drawing/2014/main" id="{BAC9713C-A9E0-4C0C-AE7C-94AD0B9CF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7D18165-A572-460E-AA81-3A752169A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E754F-B4DC-4561-9687-E15B944D62E3}" type="slidenum">
              <a:rPr lang="it-IT" smtClean="0"/>
              <a:t>‹#›</a:t>
            </a:fld>
            <a:endParaRPr lang="it-IT"/>
          </a:p>
        </p:txBody>
      </p:sp>
    </p:spTree>
    <p:extLst>
      <p:ext uri="{BB962C8B-B14F-4D97-AF65-F5344CB8AC3E}">
        <p14:creationId xmlns:p14="http://schemas.microsoft.com/office/powerpoint/2010/main" val="702120436"/>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 id="2147484931" r:id="rId14"/>
    <p:sldLayoutId id="214748493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914400" y="61722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charset="-128"/>
              </a:defRPr>
            </a:lvl1pPr>
          </a:lstStyle>
          <a:p>
            <a:pPr>
              <a:defRPr/>
            </a:pPr>
            <a:endParaRPr lang="en-US" altLang="en-US"/>
          </a:p>
        </p:txBody>
      </p:sp>
      <p:sp>
        <p:nvSpPr>
          <p:cNvPr id="1029" name="Rectangle 5"/>
          <p:cNvSpPr>
            <a:spLocks noGrp="1" noChangeArrowheads="1"/>
          </p:cNvSpPr>
          <p:nvPr>
            <p:ph type="ftr" sz="quarter" idx="3"/>
          </p:nvPr>
        </p:nvSpPr>
        <p:spPr bwMode="auto">
          <a:xfrm>
            <a:off x="4165600" y="61722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charset="-128"/>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1722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Arial" charset="0"/>
                <a:ea typeface="ＭＳ Ｐゴシック" charset="-128"/>
              </a:defRPr>
            </a:lvl1pPr>
          </a:lstStyle>
          <a:p>
            <a:pPr>
              <a:defRPr/>
            </a:pPr>
            <a:fld id="{AE6B1A28-5ABD-46DC-8937-FB374076DBF0}" type="slidenum">
              <a:rPr lang="en-US" altLang="en-US"/>
              <a:pPr>
                <a:defRPr/>
              </a:pPr>
              <a:t>‹#›</a:t>
            </a:fld>
            <a:endParaRPr lang="en-US" altLang="en-US"/>
          </a:p>
        </p:txBody>
      </p:sp>
      <p:pic>
        <p:nvPicPr>
          <p:cNvPr id="3" name="Picture 4"/>
          <p:cNvPicPr>
            <a:picLocks noChangeAspect="1"/>
          </p:cNvPicPr>
          <p:nvPr userDrawn="1"/>
        </p:nvPicPr>
        <p:blipFill rotWithShape="1">
          <a:blip r:embed="rId10">
            <a:extLst>
              <a:ext uri="{28A0092B-C50C-407E-A947-70E740481C1C}">
                <a14:useLocalDpi xmlns:a14="http://schemas.microsoft.com/office/drawing/2010/main" val="0"/>
              </a:ext>
            </a:extLst>
          </a:blip>
          <a:srcRect t="30434" b="23189"/>
          <a:stretch/>
        </p:blipFill>
        <p:spPr bwMode="auto">
          <a:xfrm>
            <a:off x="0" y="6705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header.png"/>
          <p:cNvPicPr>
            <a:picLocks noChangeAspect="1"/>
          </p:cNvPicPr>
          <p:nvPr userDrawn="1"/>
        </p:nvPicPr>
        <p:blipFill rotWithShape="1">
          <a:blip r:embed="rId11">
            <a:extLst>
              <a:ext uri="{28A0092B-C50C-407E-A947-70E740481C1C}">
                <a14:useLocalDpi xmlns:a14="http://schemas.microsoft.com/office/drawing/2010/main" val="0"/>
              </a:ext>
            </a:extLst>
          </a:blip>
          <a:srcRect b="39999"/>
          <a:stretch/>
        </p:blipFill>
        <p:spPr bwMode="auto">
          <a:xfrm>
            <a:off x="5508566" y="-15766"/>
            <a:ext cx="6683434" cy="24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eader.png"/>
          <p:cNvPicPr>
            <a:picLocks noChangeAspect="1"/>
          </p:cNvPicPr>
          <p:nvPr userDrawn="1"/>
        </p:nvPicPr>
        <p:blipFill rotWithShape="1">
          <a:blip r:embed="rId11">
            <a:extLst>
              <a:ext uri="{28A0092B-C50C-407E-A947-70E740481C1C}">
                <a14:useLocalDpi xmlns:a14="http://schemas.microsoft.com/office/drawing/2010/main" val="0"/>
              </a:ext>
            </a:extLst>
          </a:blip>
          <a:srcRect r="42993" b="39999"/>
          <a:stretch/>
        </p:blipFill>
        <p:spPr bwMode="auto">
          <a:xfrm>
            <a:off x="1752600" y="-15765"/>
            <a:ext cx="3810000" cy="24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eader.png"/>
          <p:cNvPicPr>
            <a:picLocks noChangeAspect="1"/>
          </p:cNvPicPr>
          <p:nvPr userDrawn="1"/>
        </p:nvPicPr>
        <p:blipFill rotWithShape="1">
          <a:blip r:embed="rId11">
            <a:extLst>
              <a:ext uri="{28A0092B-C50C-407E-A947-70E740481C1C}">
                <a14:useLocalDpi xmlns:a14="http://schemas.microsoft.com/office/drawing/2010/main" val="0"/>
              </a:ext>
            </a:extLst>
          </a:blip>
          <a:srcRect r="42993" b="39999"/>
          <a:stretch/>
        </p:blipFill>
        <p:spPr bwMode="auto">
          <a:xfrm>
            <a:off x="0" y="-15766"/>
            <a:ext cx="3810000" cy="24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621891"/>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508000" y="191900"/>
            <a:ext cx="11176000" cy="13576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2B2B2B"/>
              </a:buClr>
              <a:buSzPts val="2600"/>
              <a:buFont typeface="Plus Jakarta Sans SemiBold"/>
              <a:buNone/>
              <a:defRPr sz="2600" i="0" u="none" strike="noStrike" cap="none">
                <a:solidFill>
                  <a:srgbClr val="2B2B2B"/>
                </a:solidFill>
                <a:latin typeface="Plus Jakarta Sans SemiBold"/>
                <a:ea typeface="Plus Jakarta Sans SemiBold"/>
                <a:cs typeface="Plus Jakarta Sans SemiBold"/>
                <a:sym typeface="Plus Jakarta Sans SemiBold"/>
              </a:defRPr>
            </a:lvl1pPr>
            <a:lvl2pPr marR="0" lvl="1"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accent3"/>
              </a:buClr>
              <a:buSzPts val="1400"/>
              <a:buFont typeface="Montserrat SemiBold"/>
              <a:buNone/>
              <a:defRPr sz="1400" i="0" u="none" strike="noStrike" cap="none">
                <a:solidFill>
                  <a:schemeClr val="accent3"/>
                </a:solidFill>
                <a:latin typeface="Montserrat SemiBold"/>
                <a:ea typeface="Montserrat SemiBold"/>
                <a:cs typeface="Montserrat SemiBold"/>
                <a:sym typeface="Montserrat SemiBold"/>
              </a:defRPr>
            </a:lvl9pPr>
          </a:lstStyle>
          <a:p>
            <a:endParaRPr/>
          </a:p>
        </p:txBody>
      </p:sp>
      <p:pic>
        <p:nvPicPr>
          <p:cNvPr id="10" name="Google Shape;10;p1"/>
          <p:cNvPicPr preferRelativeResize="0"/>
          <p:nvPr/>
        </p:nvPicPr>
        <p:blipFill rotWithShape="1">
          <a:blip r:embed="rId14">
            <a:alphaModFix/>
          </a:blip>
          <a:srcRect t="4603" b="4603"/>
          <a:stretch/>
        </p:blipFill>
        <p:spPr>
          <a:xfrm>
            <a:off x="246100" y="5945573"/>
            <a:ext cx="2395496" cy="796977"/>
          </a:xfrm>
          <a:prstGeom prst="rect">
            <a:avLst/>
          </a:prstGeom>
          <a:noFill/>
          <a:ln>
            <a:noFill/>
          </a:ln>
        </p:spPr>
      </p:pic>
      <p:sp>
        <p:nvSpPr>
          <p:cNvPr id="11" name="Google Shape;11;p1"/>
          <p:cNvSpPr txBox="1">
            <a:spLocks noGrp="1"/>
          </p:cNvSpPr>
          <p:nvPr>
            <p:ph type="sldNum" idx="12"/>
          </p:nvPr>
        </p:nvSpPr>
        <p:spPr>
          <a:xfrm>
            <a:off x="10826311" y="6236675"/>
            <a:ext cx="857600" cy="366000"/>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1pPr>
            <a:lvl2pPr marL="0" lvl="1"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2pPr>
            <a:lvl3pPr marL="0" lvl="2"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3pPr>
            <a:lvl4pPr marL="0" lvl="3"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4pPr>
            <a:lvl5pPr marL="0" lvl="4"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5pPr>
            <a:lvl6pPr marL="0" lvl="5"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6pPr>
            <a:lvl7pPr marL="0" lvl="6"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7pPr>
            <a:lvl8pPr marL="0" lvl="7"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8pPr>
            <a:lvl9pPr marL="0" lvl="8" indent="0" algn="r">
              <a:lnSpc>
                <a:spcPct val="100000"/>
              </a:lnSpc>
              <a:spcBef>
                <a:spcPts val="0"/>
              </a:spcBef>
              <a:spcAft>
                <a:spcPts val="0"/>
              </a:spcAft>
              <a:buClr>
                <a:schemeClr val="dk2"/>
              </a:buClr>
              <a:buSzPts val="800"/>
              <a:buFont typeface="Arial"/>
              <a:buNone/>
              <a:defRPr sz="1067" i="0" u="none" strike="noStrike" cap="none">
                <a:solidFill>
                  <a:schemeClr val="dk2"/>
                </a:solidFill>
                <a:latin typeface="Plus Jakarta Sans Medium"/>
                <a:ea typeface="Plus Jakarta Sans Medium"/>
                <a:cs typeface="Plus Jakarta Sans Medium"/>
                <a:sym typeface="Plus Jakarta Sans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2562446"/>
      </p:ext>
    </p:extLst>
  </p:cSld>
  <p:clrMap bg1="lt1" tx1="dk1" bg2="dk2" tx2="lt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4">
          <p15:clr>
            <a:srgbClr val="F26B43"/>
          </p15:clr>
        </p15:guide>
        <p15:guide id="2" pos="2880">
          <p15:clr>
            <a:srgbClr val="F26B43"/>
          </p15:clr>
        </p15:guide>
        <p15:guide id="3" orient="horz" pos="2772">
          <p15:clr>
            <a:srgbClr val="F26B43"/>
          </p15:clr>
        </p15:guide>
        <p15:guide id="4" pos="192">
          <p15:clr>
            <a:srgbClr val="F26B43"/>
          </p15:clr>
        </p15:guide>
        <p15:guide id="5" pos="5568">
          <p15:clr>
            <a:srgbClr val="F26B43"/>
          </p15:clr>
        </p15:guide>
        <p15:guide id="6" pos="240">
          <p15:clr>
            <a:srgbClr val="F26B43"/>
          </p15:clr>
        </p15:guide>
        <p15:guide id="7" pos="720">
          <p15:clr>
            <a:srgbClr val="F26B43"/>
          </p15:clr>
        </p15:guide>
        <p15:guide id="8" pos="768">
          <p15:clr>
            <a:srgbClr val="F26B43"/>
          </p15:clr>
        </p15:guide>
        <p15:guide id="9" pos="1248">
          <p15:clr>
            <a:srgbClr val="F26B43"/>
          </p15:clr>
        </p15:guide>
        <p15:guide id="10" pos="1296">
          <p15:clr>
            <a:srgbClr val="F26B43"/>
          </p15:clr>
        </p15:guide>
        <p15:guide id="11" pos="1776">
          <p15:clr>
            <a:srgbClr val="F26B43"/>
          </p15:clr>
        </p15:guide>
        <p15:guide id="12" pos="1824">
          <p15:clr>
            <a:srgbClr val="F26B43"/>
          </p15:clr>
        </p15:guide>
        <p15:guide id="13" pos="2352">
          <p15:clr>
            <a:srgbClr val="F26B43"/>
          </p15:clr>
        </p15:guide>
        <p15:guide id="14" pos="2304">
          <p15:clr>
            <a:srgbClr val="F26B43"/>
          </p15:clr>
        </p15:guide>
        <p15:guide id="15" pos="2832">
          <p15:clr>
            <a:srgbClr val="F26B43"/>
          </p15:clr>
        </p15:guide>
        <p15:guide id="16" pos="2928">
          <p15:clr>
            <a:srgbClr val="F26B43"/>
          </p15:clr>
        </p15:guide>
        <p15:guide id="17" pos="3456">
          <p15:clr>
            <a:srgbClr val="F26B43"/>
          </p15:clr>
        </p15:guide>
        <p15:guide id="18" pos="3408">
          <p15:clr>
            <a:srgbClr val="F26B43"/>
          </p15:clr>
        </p15:guide>
        <p15:guide id="19" pos="3984">
          <p15:clr>
            <a:srgbClr val="F26B43"/>
          </p15:clr>
        </p15:guide>
        <p15:guide id="20" pos="3936">
          <p15:clr>
            <a:srgbClr val="F26B43"/>
          </p15:clr>
        </p15:guide>
        <p15:guide id="21" pos="4512">
          <p15:clr>
            <a:srgbClr val="F26B43"/>
          </p15:clr>
        </p15:guide>
        <p15:guide id="22" pos="4464">
          <p15:clr>
            <a:srgbClr val="F26B43"/>
          </p15:clr>
        </p15:guide>
        <p15:guide id="23" pos="5040">
          <p15:clr>
            <a:srgbClr val="F26B43"/>
          </p15:clr>
        </p15:guide>
        <p15:guide id="24" pos="4992">
          <p15:clr>
            <a:srgbClr val="F26B43"/>
          </p15:clr>
        </p15:guide>
        <p15:guide id="25" pos="5520">
          <p15:clr>
            <a:srgbClr val="F26B43"/>
          </p15:clr>
        </p15:guide>
        <p15:guide id="26" orient="horz" pos="732">
          <p15:clr>
            <a:srgbClr val="F26B43"/>
          </p15:clr>
        </p15:guide>
        <p15:guide id="27" orient="horz" pos="3060">
          <p15:clr>
            <a:srgbClr val="F26B43"/>
          </p15:clr>
        </p15:guide>
        <p15:guide id="28" orient="horz" pos="162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944051"/>
      </p:ext>
    </p:extLst>
  </p:cSld>
  <p:clrMap bg1="dk2" tx1="lt1" bg2="dk1" tx2="lt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 id="2147484968"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9336" y="1269448"/>
            <a:ext cx="11135360" cy="10147"/>
          </a:xfrm>
          <a:custGeom>
            <a:avLst/>
            <a:gdLst/>
            <a:ahLst/>
            <a:cxnLst/>
            <a:rect l="l" t="t" r="r" b="b"/>
            <a:pathLst>
              <a:path w="8351520" h="7619">
                <a:moveTo>
                  <a:pt x="0" y="7112"/>
                </a:moveTo>
                <a:lnTo>
                  <a:pt x="8351520" y="0"/>
                </a:lnTo>
              </a:path>
            </a:pathLst>
          </a:custGeom>
          <a:ln w="28575">
            <a:solidFill>
              <a:srgbClr val="0A41CD"/>
            </a:solidFill>
          </a:ln>
        </p:spPr>
        <p:txBody>
          <a:bodyPr wrap="square" lIns="0" tIns="0" rIns="0" bIns="0" rtlCol="0"/>
          <a:lstStyle/>
          <a:p>
            <a:endParaRPr sz="2397"/>
          </a:p>
        </p:txBody>
      </p:sp>
      <p:sp>
        <p:nvSpPr>
          <p:cNvPr id="2" name="Holder 2"/>
          <p:cNvSpPr>
            <a:spLocks noGrp="1"/>
          </p:cNvSpPr>
          <p:nvPr>
            <p:ph type="title"/>
          </p:nvPr>
        </p:nvSpPr>
        <p:spPr>
          <a:xfrm>
            <a:off x="510167" y="552531"/>
            <a:ext cx="9026312" cy="430887"/>
          </a:xfrm>
          <a:prstGeom prst="rect">
            <a:avLst/>
          </a:prstGeom>
        </p:spPr>
        <p:txBody>
          <a:bodyPr wrap="square" lIns="0" tIns="0" rIns="0" bIns="0">
            <a:spAutoFit/>
          </a:bodyPr>
          <a:lstStyle>
            <a:lvl1pPr>
              <a:defRPr sz="2800" b="1" i="0">
                <a:solidFill>
                  <a:srgbClr val="0A41CD"/>
                </a:solidFill>
                <a:latin typeface="Arial"/>
                <a:cs typeface="Arial"/>
              </a:defRPr>
            </a:lvl1pPr>
          </a:lstStyle>
          <a:p>
            <a:endParaRPr/>
          </a:p>
        </p:txBody>
      </p:sp>
      <p:sp>
        <p:nvSpPr>
          <p:cNvPr id="3" name="Holder 3"/>
          <p:cNvSpPr>
            <a:spLocks noGrp="1"/>
          </p:cNvSpPr>
          <p:nvPr>
            <p:ph type="body" idx="1"/>
          </p:nvPr>
        </p:nvSpPr>
        <p:spPr>
          <a:xfrm>
            <a:off x="451019" y="1241966"/>
            <a:ext cx="1126828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9846025"/>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9336" y="1269448"/>
            <a:ext cx="11135360" cy="10147"/>
          </a:xfrm>
          <a:custGeom>
            <a:avLst/>
            <a:gdLst/>
            <a:ahLst/>
            <a:cxnLst/>
            <a:rect l="l" t="t" r="r" b="b"/>
            <a:pathLst>
              <a:path w="8351520" h="7619">
                <a:moveTo>
                  <a:pt x="0" y="7112"/>
                </a:moveTo>
                <a:lnTo>
                  <a:pt x="8351520" y="0"/>
                </a:lnTo>
              </a:path>
            </a:pathLst>
          </a:custGeom>
          <a:ln w="28575">
            <a:solidFill>
              <a:srgbClr val="0A41CD"/>
            </a:solidFill>
          </a:ln>
        </p:spPr>
        <p:txBody>
          <a:bodyPr wrap="square" lIns="0" tIns="0" rIns="0" bIns="0" rtlCol="0"/>
          <a:lstStyle/>
          <a:p>
            <a:endParaRPr sz="2397"/>
          </a:p>
        </p:txBody>
      </p:sp>
      <p:sp>
        <p:nvSpPr>
          <p:cNvPr id="2" name="Holder 2"/>
          <p:cNvSpPr>
            <a:spLocks noGrp="1"/>
          </p:cNvSpPr>
          <p:nvPr>
            <p:ph type="title"/>
          </p:nvPr>
        </p:nvSpPr>
        <p:spPr>
          <a:xfrm>
            <a:off x="511387" y="41604"/>
            <a:ext cx="9470812" cy="430887"/>
          </a:xfrm>
          <a:prstGeom prst="rect">
            <a:avLst/>
          </a:prstGeom>
        </p:spPr>
        <p:txBody>
          <a:bodyPr wrap="square" lIns="0" tIns="0" rIns="0" bIns="0">
            <a:spAutoFit/>
          </a:bodyPr>
          <a:lstStyle>
            <a:lvl1pPr>
              <a:defRPr sz="2800" b="1" i="0">
                <a:solidFill>
                  <a:srgbClr val="0A41CD"/>
                </a:solidFill>
                <a:latin typeface="Arial"/>
                <a:cs typeface="Arial"/>
              </a:defRPr>
            </a:lvl1pPr>
          </a:lstStyle>
          <a:p>
            <a:endParaRPr/>
          </a:p>
        </p:txBody>
      </p:sp>
      <p:sp>
        <p:nvSpPr>
          <p:cNvPr id="3" name="Holder 3"/>
          <p:cNvSpPr>
            <a:spLocks noGrp="1"/>
          </p:cNvSpPr>
          <p:nvPr>
            <p:ph type="body" idx="1"/>
          </p:nvPr>
        </p:nvSpPr>
        <p:spPr>
          <a:xfrm>
            <a:off x="455752" y="1381084"/>
            <a:ext cx="1129961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5662690"/>
      </p:ext>
    </p:extLst>
  </p:cSld>
  <p:clrMap bg1="lt1" tx1="dk1" bg2="lt2" tx2="dk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4" y="452781"/>
            <a:ext cx="9924137" cy="902811"/>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34975" y="2070939"/>
            <a:ext cx="9924136" cy="35295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58484" y="6190204"/>
            <a:ext cx="382129" cy="184665"/>
          </a:xfrm>
          <a:prstGeom prst="rect">
            <a:avLst/>
          </a:prstGeom>
        </p:spPr>
        <p:txBody>
          <a:bodyPr vert="horz" lIns="0" tIns="0" rIns="0" bIns="0" rtlCol="0" anchor="ctr">
            <a:noAutofit/>
          </a:bodyPr>
          <a:lstStyle>
            <a:lvl1pPr algn="r">
              <a:defRPr sz="1600">
                <a:solidFill>
                  <a:schemeClr val="tx2"/>
                </a:solidFill>
              </a:defRPr>
            </a:lvl1pPr>
          </a:lstStyle>
          <a:p>
            <a:fld id="{2441C0E6-2A71-4EB3-9E92-A3D15D26B6CA}" type="slidenum">
              <a:rPr lang="en-US" smtClean="0"/>
              <a:pPr/>
              <a:t>‹#›</a:t>
            </a:fld>
            <a:endParaRPr lang="en-US" dirty="0"/>
          </a:p>
        </p:txBody>
      </p:sp>
      <p:grpSp>
        <p:nvGrpSpPr>
          <p:cNvPr id="16" name="Group 15">
            <a:extLst>
              <a:ext uri="{FF2B5EF4-FFF2-40B4-BE49-F238E27FC236}">
                <a16:creationId xmlns:a16="http://schemas.microsoft.com/office/drawing/2014/main" id="{8B40E320-9252-35DD-A461-1244805E5666}"/>
              </a:ext>
            </a:extLst>
          </p:cNvPr>
          <p:cNvGrpSpPr>
            <a:grpSpLocks noChangeAspect="1"/>
          </p:cNvGrpSpPr>
          <p:nvPr userDrawn="1"/>
        </p:nvGrpSpPr>
        <p:grpSpPr>
          <a:xfrm>
            <a:off x="365862" y="6070599"/>
            <a:ext cx="1097449" cy="476252"/>
            <a:chOff x="2138363" y="5326063"/>
            <a:chExt cx="1935162" cy="839788"/>
          </a:xfrm>
          <a:solidFill>
            <a:schemeClr val="tx2"/>
          </a:solidFill>
        </p:grpSpPr>
        <p:sp>
          <p:nvSpPr>
            <p:cNvPr id="13" name="Freeform 5">
              <a:extLst>
                <a:ext uri="{FF2B5EF4-FFF2-40B4-BE49-F238E27FC236}">
                  <a16:creationId xmlns:a16="http://schemas.microsoft.com/office/drawing/2014/main" id="{16A38F64-4CFF-1EA9-997B-4B019AD6F192}"/>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6">
              <a:extLst>
                <a:ext uri="{FF2B5EF4-FFF2-40B4-BE49-F238E27FC236}">
                  <a16:creationId xmlns:a16="http://schemas.microsoft.com/office/drawing/2014/main" id="{24F74CC9-405A-ABF5-330C-68277AB71636}"/>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7">
              <a:extLst>
                <a:ext uri="{FF2B5EF4-FFF2-40B4-BE49-F238E27FC236}">
                  <a16:creationId xmlns:a16="http://schemas.microsoft.com/office/drawing/2014/main" id="{8C75903D-D1AD-9900-DAE0-61E7FC246A49}"/>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5" name="Footer Placeholder 4">
            <a:extLst>
              <a:ext uri="{FF2B5EF4-FFF2-40B4-BE49-F238E27FC236}">
                <a16:creationId xmlns:a16="http://schemas.microsoft.com/office/drawing/2014/main" id="{CEFCF305-E504-C584-60ED-B2792D61D0AB}"/>
              </a:ext>
            </a:extLst>
          </p:cNvPr>
          <p:cNvSpPr>
            <a:spLocks noGrp="1"/>
          </p:cNvSpPr>
          <p:nvPr>
            <p:ph type="ftr" sz="quarter" idx="3"/>
          </p:nvPr>
        </p:nvSpPr>
        <p:spPr>
          <a:xfrm>
            <a:off x="10082784" y="6221027"/>
            <a:ext cx="1097280" cy="126733"/>
          </a:xfrm>
          <a:prstGeom prst="roundRect">
            <a:avLst>
              <a:gd name="adj" fmla="val 50000"/>
            </a:avLst>
          </a:prstGeom>
          <a:ln>
            <a:solidFill>
              <a:schemeClr val="tx2"/>
            </a:solidFill>
          </a:ln>
        </p:spPr>
        <p:txBody>
          <a:bodyPr vert="horz" lIns="45720" tIns="45720" rIns="91440" bIns="45720" rtlCol="0" anchor="ctr"/>
          <a:lstStyle>
            <a:lvl1pPr algn="r">
              <a:defRPr sz="667" b="1">
                <a:solidFill>
                  <a:schemeClr val="tx2"/>
                </a:solidFill>
              </a:defRPr>
            </a:lvl1pPr>
          </a:lstStyle>
          <a:p>
            <a:r>
              <a:rPr lang="en-US" dirty="0"/>
              <a:t>Division/Department</a:t>
            </a:r>
          </a:p>
        </p:txBody>
      </p:sp>
      <p:sp>
        <p:nvSpPr>
          <p:cNvPr id="17" name="Rectangle 16">
            <a:extLst>
              <a:ext uri="{FF2B5EF4-FFF2-40B4-BE49-F238E27FC236}">
                <a16:creationId xmlns:a16="http://schemas.microsoft.com/office/drawing/2014/main" id="{DA8757B1-699B-2F08-9B40-080BC32C47F1}"/>
              </a:ext>
            </a:extLst>
          </p:cNvPr>
          <p:cNvSpPr/>
          <p:nvPr userDrawn="1"/>
        </p:nvSpPr>
        <p:spPr>
          <a:xfrm>
            <a:off x="-2" y="1"/>
            <a:ext cx="12191999" cy="85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77060306"/>
      </p:ext>
    </p:extLst>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 id="2147485023" r:id="rId12"/>
    <p:sldLayoutId id="2147485024" r:id="rId13"/>
    <p:sldLayoutId id="2147485025" r:id="rId14"/>
    <p:sldLayoutId id="2147485026" r:id="rId15"/>
    <p:sldLayoutId id="2147485027" r:id="rId16"/>
    <p:sldLayoutId id="2147485028" r:id="rId17"/>
    <p:sldLayoutId id="2147485029" r:id="rId18"/>
    <p:sldLayoutId id="2147485030" r:id="rId19"/>
    <p:sldLayoutId id="2147485031" r:id="rId20"/>
    <p:sldLayoutId id="2147485032" r:id="rId21"/>
    <p:sldLayoutId id="2147485033" r:id="rId22"/>
    <p:sldLayoutId id="2147485034" r:id="rId23"/>
    <p:sldLayoutId id="2147485035" r:id="rId24"/>
  </p:sldLayoutIdLst>
  <p:hf hdr="0" dt="0"/>
  <p:txStyles>
    <p:titleStyle>
      <a:lvl1pPr algn="l" defTabSz="914377" rtl="0" eaLnBrk="1" latinLnBrk="0" hangingPunct="1">
        <a:lnSpc>
          <a:spcPct val="100000"/>
        </a:lnSpc>
        <a:spcBef>
          <a:spcPct val="0"/>
        </a:spcBef>
        <a:buNone/>
        <a:defRPr sz="2933" b="1" kern="1200">
          <a:solidFill>
            <a:schemeClr val="tx2"/>
          </a:solidFill>
          <a:latin typeface="+mj-lt"/>
          <a:ea typeface="+mj-ea"/>
          <a:cs typeface="+mj-cs"/>
        </a:defRPr>
      </a:lvl1pPr>
    </p:titleStyle>
    <p:bodyStyle>
      <a:lvl1pPr marL="0" indent="0" algn="l" defTabSz="914377" rtl="0" eaLnBrk="1" latinLnBrk="0" hangingPunct="1">
        <a:lnSpc>
          <a:spcPct val="117000"/>
        </a:lnSpc>
        <a:spcBef>
          <a:spcPts val="0"/>
        </a:spcBef>
        <a:buFont typeface="Arial" panose="020B0604020202020204" pitchFamily="34" charset="0"/>
        <a:buNone/>
        <a:defRPr sz="2000" b="1" kern="1200">
          <a:solidFill>
            <a:schemeClr val="accent1"/>
          </a:solidFill>
          <a:latin typeface="+mn-lt"/>
          <a:ea typeface="+mn-ea"/>
          <a:cs typeface="+mn-cs"/>
        </a:defRPr>
      </a:lvl1pPr>
      <a:lvl2pPr marL="0" indent="0" algn="l" defTabSz="914377" rtl="0" eaLnBrk="1" latinLnBrk="0" hangingPunct="1">
        <a:lnSpc>
          <a:spcPct val="117000"/>
        </a:lnSpc>
        <a:spcBef>
          <a:spcPts val="0"/>
        </a:spcBef>
        <a:buFont typeface="Arial" panose="020B0604020202020204" pitchFamily="34" charset="0"/>
        <a:buNone/>
        <a:defRPr sz="2000" kern="1200">
          <a:solidFill>
            <a:schemeClr val="tx1"/>
          </a:solidFill>
          <a:latin typeface="+mn-lt"/>
          <a:ea typeface="+mn-ea"/>
          <a:cs typeface="+mn-cs"/>
        </a:defRPr>
      </a:lvl2pPr>
      <a:lvl3pPr marL="302676" indent="-302676" algn="l" defTabSz="914377" rtl="0" eaLnBrk="1" latinLnBrk="0" hangingPunct="1">
        <a:lnSpc>
          <a:spcPct val="117000"/>
        </a:lnSpc>
        <a:spcBef>
          <a:spcPts val="0"/>
        </a:spcBef>
        <a:buFont typeface="Arial" panose="020B0604020202020204" pitchFamily="34" charset="0"/>
        <a:buChar char="•"/>
        <a:defRPr sz="2000" kern="1200">
          <a:solidFill>
            <a:schemeClr val="tx1"/>
          </a:solidFill>
          <a:latin typeface="+mn-lt"/>
          <a:ea typeface="+mn-ea"/>
          <a:cs typeface="+mn-cs"/>
        </a:defRPr>
      </a:lvl3pPr>
      <a:lvl4pPr marL="613818" indent="-311143" algn="l" defTabSz="914377" rtl="0" eaLnBrk="1" latinLnBrk="0" hangingPunct="1">
        <a:lnSpc>
          <a:spcPct val="117000"/>
        </a:lnSpc>
        <a:spcBef>
          <a:spcPts val="0"/>
        </a:spcBef>
        <a:buFont typeface="Arial" panose="020B0604020202020204" pitchFamily="34" charset="0"/>
        <a:buChar char="–"/>
        <a:defRPr sz="1733" kern="1200">
          <a:solidFill>
            <a:schemeClr val="tx1"/>
          </a:solidFill>
          <a:latin typeface="+mn-lt"/>
          <a:ea typeface="+mn-ea"/>
          <a:cs typeface="+mn-cs"/>
        </a:defRPr>
      </a:lvl4pPr>
      <a:lvl5pPr marL="833946" indent="-220128" algn="l" defTabSz="914377" rtl="0" eaLnBrk="1" latinLnBrk="0" hangingPunct="1">
        <a:lnSpc>
          <a:spcPct val="117000"/>
        </a:lnSpc>
        <a:spcBef>
          <a:spcPts val="0"/>
        </a:spcBef>
        <a:buFont typeface="Arial" panose="020B0604020202020204" pitchFamily="34" charset="0"/>
        <a:buChar char="•"/>
        <a:defRPr sz="14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p15:clr>
            <a:srgbClr val="F26B43"/>
          </p15:clr>
        </p15:guide>
        <p15:guide id="2" pos="2880">
          <p15:clr>
            <a:srgbClr val="F26B43"/>
          </p15:clr>
        </p15:guide>
        <p15:guide id="3" orient="horz" pos="213">
          <p15:clr>
            <a:srgbClr val="F26B43"/>
          </p15:clr>
        </p15:guide>
        <p15:guide id="4" orient="horz" pos="641">
          <p15:clr>
            <a:srgbClr val="F26B43"/>
          </p15:clr>
        </p15:guide>
        <p15:guide id="5" pos="219">
          <p15:clr>
            <a:srgbClr val="F26B43"/>
          </p15:clr>
        </p15:guide>
        <p15:guide id="6" pos="204">
          <p15:clr>
            <a:srgbClr val="F26B43"/>
          </p15:clr>
        </p15:guide>
        <p15:guide id="7" pos="4896">
          <p15:clr>
            <a:srgbClr val="F26B43"/>
          </p15:clr>
        </p15:guide>
        <p15:guide id="8" orient="horz" pos="386">
          <p15:clr>
            <a:srgbClr val="F26B43"/>
          </p15:clr>
        </p15:guide>
        <p15:guide id="9" orient="horz" pos="978">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2336"/>
            <a:ext cx="10972800" cy="738664"/>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9600" y="1719072"/>
            <a:ext cx="10972800" cy="3904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75360" y="6400800"/>
            <a:ext cx="3657600" cy="205184"/>
          </a:xfrm>
          <a:prstGeom prst="rect">
            <a:avLst/>
          </a:prstGeom>
        </p:spPr>
        <p:txBody>
          <a:bodyPr vert="horz" lIns="0" tIns="0" rIns="0" bIns="0" rtlCol="0" anchor="t" anchorCtr="0">
            <a:noAutofit/>
          </a:bodyPr>
          <a:lstStyle>
            <a:lvl1pPr algn="l">
              <a:defRPr sz="800" b="1">
                <a:solidFill>
                  <a:srgbClr val="BEBEBE"/>
                </a:solidFill>
              </a:defRPr>
            </a:lvl1pPr>
          </a:lstStyle>
          <a:p>
            <a:endParaRPr lang="en-US" dirty="0"/>
          </a:p>
        </p:txBody>
      </p:sp>
      <p:sp>
        <p:nvSpPr>
          <p:cNvPr id="6" name="Slide Number Placeholder 5"/>
          <p:cNvSpPr>
            <a:spLocks noGrp="1"/>
          </p:cNvSpPr>
          <p:nvPr>
            <p:ph type="sldNum" sz="quarter" idx="4"/>
          </p:nvPr>
        </p:nvSpPr>
        <p:spPr>
          <a:xfrm>
            <a:off x="609600" y="6400800"/>
            <a:ext cx="365760" cy="205184"/>
          </a:xfrm>
          <a:prstGeom prst="rect">
            <a:avLst/>
          </a:prstGeom>
        </p:spPr>
        <p:txBody>
          <a:bodyPr vert="horz" lIns="0" tIns="0" rIns="0" bIns="0" rtlCol="0" anchor="t" anchorCtr="0">
            <a:noAutofit/>
          </a:bodyPr>
          <a:lstStyle>
            <a:lvl1pPr algn="l">
              <a:defRPr sz="800">
                <a:solidFill>
                  <a:srgbClr val="BEBEBE"/>
                </a:solidFill>
              </a:defRPr>
            </a:lvl1pPr>
          </a:lstStyle>
          <a:p>
            <a:fld id="{E3DF39A3-1701-8C48-8BC5-C2293E564160}" type="slidenum">
              <a:rPr lang="en-US" smtClean="0"/>
              <a:pPr/>
              <a:t>‹#›</a:t>
            </a:fld>
            <a:endParaRPr lang="en-US" dirty="0"/>
          </a:p>
        </p:txBody>
      </p:sp>
    </p:spTree>
    <p:extLst>
      <p:ext uri="{BB962C8B-B14F-4D97-AF65-F5344CB8AC3E}">
        <p14:creationId xmlns:p14="http://schemas.microsoft.com/office/powerpoint/2010/main" val="3289092298"/>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 id="2147485050" r:id="rId14"/>
    <p:sldLayoutId id="2147485051" r:id="rId15"/>
    <p:sldLayoutId id="2147485052" r:id="rId16"/>
    <p:sldLayoutId id="2147485053" r:id="rId17"/>
    <p:sldLayoutId id="2147485054" r:id="rId18"/>
    <p:sldLayoutId id="2147485055" r:id="rId19"/>
    <p:sldLayoutId id="2147485056" r:id="rId20"/>
    <p:sldLayoutId id="2147485057" r:id="rId21"/>
    <p:sldLayoutId id="2147485058" r:id="rId22"/>
    <p:sldLayoutId id="2147485059" r:id="rId23"/>
    <p:sldLayoutId id="2147485060" r:id="rId24"/>
    <p:sldLayoutId id="2147485061" r:id="rId25"/>
    <p:sldLayoutId id="2147485062" r:id="rId26"/>
    <p:sldLayoutId id="2147485063" r:id="rId27"/>
    <p:sldLayoutId id="2147485064" r:id="rId28"/>
    <p:sldLayoutId id="2147485065" r:id="rId29"/>
    <p:sldLayoutId id="2147485066" r:id="rId30"/>
    <p:sldLayoutId id="2147485067" r:id="rId31"/>
    <p:sldLayoutId id="2147485068" r:id="rId32"/>
    <p:sldLayoutId id="2147485069" r:id="rId33"/>
    <p:sldLayoutId id="2147485070" r:id="rId34"/>
    <p:sldLayoutId id="2147485071" r:id="rId35"/>
    <p:sldLayoutId id="2147485072" r:id="rId36"/>
    <p:sldLayoutId id="2147485073" r:id="rId37"/>
    <p:sldLayoutId id="2147485074" r:id="rId38"/>
    <p:sldLayoutId id="2147485075" r:id="rId39"/>
    <p:sldLayoutId id="2147485076" r:id="rId40"/>
    <p:sldLayoutId id="2147485077" r:id="rId41"/>
    <p:sldLayoutId id="2147485078" r:id="rId42"/>
    <p:sldLayoutId id="2147485079" r:id="rId43"/>
    <p:sldLayoutId id="2147485080" r:id="rId44"/>
    <p:sldLayoutId id="2147485081" r:id="rId45"/>
    <p:sldLayoutId id="2147485082" r:id="rId46"/>
    <p:sldLayoutId id="2147485083" r:id="rId47"/>
    <p:sldLayoutId id="2147485084" r:id="rId48"/>
    <p:sldLayoutId id="2147485085" r:id="rId49"/>
    <p:sldLayoutId id="2147485086" r:id="rId50"/>
    <p:sldLayoutId id="2147485087" r:id="rId51"/>
    <p:sldLayoutId id="2147485088" r:id="rId52"/>
    <p:sldLayoutId id="2147485089" r:id="rId53"/>
    <p:sldLayoutId id="2147485090" r:id="rId54"/>
    <p:sldLayoutId id="2147485091" r:id="rId55"/>
    <p:sldLayoutId id="2147485092" r:id="rId56"/>
    <p:sldLayoutId id="2147485093" r:id="rId57"/>
    <p:sldLayoutId id="2147485094" r:id="rId58"/>
    <p:sldLayoutId id="2147485095" r:id="rId59"/>
    <p:sldLayoutId id="2147485096" r:id="rId60"/>
    <p:sldLayoutId id="2147485097" r:id="rId61"/>
    <p:sldLayoutId id="2147485098" r:id="rId62"/>
    <p:sldLayoutId id="2147485099" r:id="rId63"/>
    <p:sldLayoutId id="2147485100" r:id="rId64"/>
    <p:sldLayoutId id="2147485101" r:id="rId65"/>
    <p:sldLayoutId id="2147485102" r:id="rId66"/>
    <p:sldLayoutId id="2147485103" r:id="rId67"/>
    <p:sldLayoutId id="2147485104" r:id="rId68"/>
    <p:sldLayoutId id="2147485105" r:id="rId69"/>
    <p:sldLayoutId id="2147485106" r:id="rId70"/>
    <p:sldLayoutId id="2147485107" r:id="rId71"/>
    <p:sldLayoutId id="2147485108" r:id="rId72"/>
  </p:sldLayoutIdLst>
  <p:transition/>
  <p:txStyles>
    <p:titleStyle>
      <a:lvl1pPr algn="l" defTabSz="457200" rtl="0" eaLnBrk="1" latinLnBrk="0" hangingPunct="1">
        <a:spcBef>
          <a:spcPct val="0"/>
        </a:spcBef>
        <a:buNone/>
        <a:defRPr sz="2400" b="1" kern="1200">
          <a:solidFill>
            <a:schemeClr val="tx1"/>
          </a:solidFill>
          <a:latin typeface="+mj-lt"/>
          <a:ea typeface="+mj-ea"/>
          <a:cs typeface="+mj-cs"/>
        </a:defRPr>
      </a:lvl1pPr>
    </p:titleStyle>
    <p:bodyStyle>
      <a:lvl1pPr marL="228600" indent="-228600" algn="l" defTabSz="457200" rtl="0" eaLnBrk="1" latinLnBrk="0" hangingPunct="1">
        <a:lnSpc>
          <a:spcPct val="100000"/>
        </a:lnSpc>
        <a:spcBef>
          <a:spcPts val="1800"/>
        </a:spcBef>
        <a:buClr>
          <a:schemeClr val="tx1"/>
        </a:buClr>
        <a:buFont typeface="Wingdings" charset="2"/>
        <a:buChar char="§"/>
        <a:defRPr sz="1800" kern="1200">
          <a:solidFill>
            <a:schemeClr val="tx1"/>
          </a:solidFill>
          <a:latin typeface="+mn-lt"/>
          <a:ea typeface="+mn-ea"/>
          <a:cs typeface="+mn-cs"/>
        </a:defRPr>
      </a:lvl1pPr>
      <a:lvl2pPr marL="457200" indent="-228600" algn="l" defTabSz="457200" rtl="0" eaLnBrk="1" latinLnBrk="0" hangingPunct="1">
        <a:spcBef>
          <a:spcPts val="1800"/>
        </a:spcBef>
        <a:buClr>
          <a:schemeClr val="tx1"/>
        </a:buClr>
        <a:buFont typeface="Lucida Grande"/>
        <a:buChar char="-"/>
        <a:defRPr sz="1800" kern="1200">
          <a:solidFill>
            <a:schemeClr val="tx1"/>
          </a:solidFill>
          <a:latin typeface="+mn-lt"/>
          <a:ea typeface="+mn-ea"/>
          <a:cs typeface="+mn-cs"/>
        </a:defRPr>
      </a:lvl2pPr>
      <a:lvl3pPr marL="685800" indent="-228600" algn="l" defTabSz="457200" rtl="0" eaLnBrk="1" latinLnBrk="0" hangingPunct="1">
        <a:spcBef>
          <a:spcPts val="1800"/>
        </a:spcBef>
        <a:buClr>
          <a:schemeClr val="tx1"/>
        </a:buClr>
        <a:buFont typeface="Wingdings" charset="2"/>
        <a:buChar char="§"/>
        <a:defRPr sz="1800" kern="1200">
          <a:solidFill>
            <a:schemeClr val="tx1"/>
          </a:solidFill>
          <a:latin typeface="+mn-lt"/>
          <a:ea typeface="+mn-ea"/>
          <a:cs typeface="+mn-cs"/>
        </a:defRPr>
      </a:lvl3pPr>
      <a:lvl4pPr marL="914400" indent="-228600" algn="l" defTabSz="457200" rtl="0" eaLnBrk="1" latinLnBrk="0" hangingPunct="1">
        <a:spcBef>
          <a:spcPts val="1800"/>
        </a:spcBef>
        <a:buClr>
          <a:schemeClr val="tx1"/>
        </a:buClr>
        <a:buFont typeface="Lucida Grande"/>
        <a:buChar char="-"/>
        <a:defRPr sz="1800" kern="1200">
          <a:solidFill>
            <a:schemeClr val="tx1"/>
          </a:solidFill>
          <a:latin typeface="+mn-lt"/>
          <a:ea typeface="+mn-ea"/>
          <a:cs typeface="+mn-cs"/>
        </a:defRPr>
      </a:lvl4pPr>
      <a:lvl5pPr marL="1143000" indent="-228600" algn="l" defTabSz="457200" rtl="0" eaLnBrk="1" latinLnBrk="0" hangingPunct="1">
        <a:spcBef>
          <a:spcPts val="1800"/>
        </a:spcBef>
        <a:buClr>
          <a:schemeClr val="tx1"/>
        </a:buClr>
        <a:buFont typeface="Wingdings"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21444861"/>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 id="2147484869" r:id="rId18"/>
    <p:sldLayoutId id="2147484870" r:id="rId19"/>
    <p:sldLayoutId id="2147484871" r:id="rId20"/>
    <p:sldLayoutId id="2147484872" r:id="rId21"/>
    <p:sldLayoutId id="2147484873" r:id="rId22"/>
    <p:sldLayoutId id="2147484874" r:id="rId23"/>
    <p:sldLayoutId id="2147484875" r:id="rId24"/>
    <p:sldLayoutId id="2147484876"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3C90904-BCA6-40D3-B401-8FD228E0FE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97FD0D4-3AFA-9C28-351C-EECFFADFC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C5F25-AC6E-8BA7-B449-1C2C70A67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C28839-80F8-064D-97E6-B95670E03F02}" type="datetimeFigureOut">
              <a:rPr lang="pt-BR" smtClean="0"/>
              <a:t>04/12/2025</a:t>
            </a:fld>
            <a:endParaRPr lang="pt-BR"/>
          </a:p>
        </p:txBody>
      </p:sp>
      <p:sp>
        <p:nvSpPr>
          <p:cNvPr id="5" name="Espaço Reservado para Rodapé 4">
            <a:extLst>
              <a:ext uri="{FF2B5EF4-FFF2-40B4-BE49-F238E27FC236}">
                <a16:creationId xmlns:a16="http://schemas.microsoft.com/office/drawing/2014/main" id="{2B9C9176-6B84-E5AE-48F2-62288A467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6766BD9-BC26-929E-03B1-8BA5FCB59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9803E3-6B02-5B49-BAF2-C2D32A6724D1}" type="slidenum">
              <a:rPr lang="pt-BR" smtClean="0"/>
              <a:t>‹#›</a:t>
            </a:fld>
            <a:endParaRPr lang="pt-BR"/>
          </a:p>
        </p:txBody>
      </p:sp>
    </p:spTree>
    <p:extLst>
      <p:ext uri="{BB962C8B-B14F-4D97-AF65-F5344CB8AC3E}">
        <p14:creationId xmlns:p14="http://schemas.microsoft.com/office/powerpoint/2010/main" val="1231036525"/>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6.xml"/><Relationship Id="rId1" Type="http://schemas.openxmlformats.org/officeDocument/2006/relationships/slideLayout" Target="../slideLayouts/slideLayout190.xml"/><Relationship Id="rId5" Type="http://schemas.openxmlformats.org/officeDocument/2006/relationships/image" Target="../media/image186.png"/><Relationship Id="rId4" Type="http://schemas.openxmlformats.org/officeDocument/2006/relationships/image" Target="../media/image18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xml"/><Relationship Id="rId1" Type="http://schemas.openxmlformats.org/officeDocument/2006/relationships/slideLayout" Target="../slideLayouts/slideLayout187.xml"/><Relationship Id="rId4" Type="http://schemas.microsoft.com/office/2007/relationships/hdphoto" Target="../media/hdphoto10.wdp"/></Relationships>
</file>

<file path=ppt/slides/_rels/slide10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8.xml"/><Relationship Id="rId1" Type="http://schemas.openxmlformats.org/officeDocument/2006/relationships/slideLayout" Target="../slideLayouts/slideLayout188.xml"/><Relationship Id="rId4" Type="http://schemas.microsoft.com/office/2007/relationships/hdphoto" Target="../media/hdphoto11.wdp"/></Relationships>
</file>

<file path=ppt/slides/_rels/slide1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9.xml"/><Relationship Id="rId1" Type="http://schemas.openxmlformats.org/officeDocument/2006/relationships/slideLayout" Target="../slideLayouts/slideLayout189.xml"/><Relationship Id="rId6" Type="http://schemas.microsoft.com/office/2007/relationships/hdphoto" Target="../media/hdphoto10.wdp"/><Relationship Id="rId5" Type="http://schemas.openxmlformats.org/officeDocument/2006/relationships/image" Target="../media/image187.png"/><Relationship Id="rId4" Type="http://schemas.openxmlformats.org/officeDocument/2006/relationships/image" Target="../media/image189.png"/></Relationships>
</file>

<file path=ppt/slides/_rels/slide10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188.xml"/><Relationship Id="rId5" Type="http://schemas.microsoft.com/office/2007/relationships/hdphoto" Target="../media/hdphoto10.wdp"/><Relationship Id="rId4" Type="http://schemas.openxmlformats.org/officeDocument/2006/relationships/image" Target="../media/image187.png"/></Relationships>
</file>

<file path=ppt/slides/_rels/slide10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188.xml"/><Relationship Id="rId5" Type="http://schemas.microsoft.com/office/2007/relationships/hdphoto" Target="../media/hdphoto12.wdp"/><Relationship Id="rId4" Type="http://schemas.openxmlformats.org/officeDocument/2006/relationships/image" Target="../media/image18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0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2.xml"/><Relationship Id="rId1" Type="http://schemas.openxmlformats.org/officeDocument/2006/relationships/slideLayout" Target="../slideLayouts/slideLayout191.xml"/><Relationship Id="rId4" Type="http://schemas.openxmlformats.org/officeDocument/2006/relationships/image" Target="../media/image19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1.xml"/></Relationships>
</file>

<file path=ppt/slides/_rels/slide1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4.xml"/><Relationship Id="rId1" Type="http://schemas.openxmlformats.org/officeDocument/2006/relationships/slideLayout" Target="../slideLayouts/slideLayout191.xml"/></Relationships>
</file>

<file path=ppt/slides/_rels/slide11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93.png"/><Relationship Id="rId7" Type="http://schemas.openxmlformats.org/officeDocument/2006/relationships/image" Target="../media/image195.png"/><Relationship Id="rId2" Type="http://schemas.openxmlformats.org/officeDocument/2006/relationships/notesSlide" Target="../notesSlides/notesSlide35.xml"/><Relationship Id="rId1" Type="http://schemas.openxmlformats.org/officeDocument/2006/relationships/slideLayout" Target="../slideLayouts/slideLayout191.xml"/><Relationship Id="rId6" Type="http://schemas.microsoft.com/office/2007/relationships/hdphoto" Target="../media/hdphoto14.wdp"/><Relationship Id="rId5" Type="http://schemas.openxmlformats.org/officeDocument/2006/relationships/image" Target="../media/image194.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196.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1.xml"/></Relationships>
</file>

<file path=ppt/slides/_rels/slide12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97.png"/><Relationship Id="rId7" Type="http://schemas.openxmlformats.org/officeDocument/2006/relationships/image" Target="../media/image199.png"/><Relationship Id="rId2" Type="http://schemas.openxmlformats.org/officeDocument/2006/relationships/notesSlide" Target="../notesSlides/notesSlide38.xml"/><Relationship Id="rId1" Type="http://schemas.openxmlformats.org/officeDocument/2006/relationships/slideLayout" Target="../slideLayouts/slideLayout191.xml"/><Relationship Id="rId6" Type="http://schemas.microsoft.com/office/2007/relationships/hdphoto" Target="../media/hdphoto18.wdp"/><Relationship Id="rId5" Type="http://schemas.openxmlformats.org/officeDocument/2006/relationships/image" Target="../media/image198.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200.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1.xml"/></Relationships>
</file>

<file path=ppt/slides/_rels/slide12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3.xml"/><Relationship Id="rId1" Type="http://schemas.openxmlformats.org/officeDocument/2006/relationships/slideLayout" Target="../slideLayouts/slideLayout191.xml"/><Relationship Id="rId4" Type="http://schemas.microsoft.com/office/2007/relationships/hdphoto" Target="../media/hdphoto21.wdp"/></Relationships>
</file>

<file path=ppt/slides/_rels/slide1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4.xml"/><Relationship Id="rId1" Type="http://schemas.openxmlformats.org/officeDocument/2006/relationships/slideLayout" Target="../slideLayouts/slideLayout191.xml"/><Relationship Id="rId4" Type="http://schemas.microsoft.com/office/2007/relationships/hdphoto" Target="../media/hdphoto22.wdp"/></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1.xml"/></Relationships>
</file>

<file path=ppt/slides/_rels/slide12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6.xml"/><Relationship Id="rId1" Type="http://schemas.openxmlformats.org/officeDocument/2006/relationships/slideLayout" Target="../slideLayouts/slideLayout191.xml"/><Relationship Id="rId4" Type="http://schemas.microsoft.com/office/2007/relationships/hdphoto" Target="../media/hdphoto2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3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7.xml"/><Relationship Id="rId1" Type="http://schemas.openxmlformats.org/officeDocument/2006/relationships/slideLayout" Target="../slideLayouts/slideLayout191.xml"/><Relationship Id="rId4" Type="http://schemas.microsoft.com/office/2007/relationships/hdphoto" Target="../media/hdphoto24.wdp"/></Relationships>
</file>

<file path=ppt/slides/_rels/slide13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8.xml"/><Relationship Id="rId1" Type="http://schemas.openxmlformats.org/officeDocument/2006/relationships/slideLayout" Target="../slideLayouts/slideLayout191.xml"/><Relationship Id="rId4" Type="http://schemas.microsoft.com/office/2007/relationships/hdphoto" Target="../media/hdphoto25.wdp"/></Relationships>
</file>

<file path=ppt/slides/_rels/slide13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9.xml"/><Relationship Id="rId1" Type="http://schemas.openxmlformats.org/officeDocument/2006/relationships/slideLayout" Target="../slideLayouts/slideLayout19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1.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6.xml"/></Relationships>
</file>

<file path=ppt/slides/_rels/slide1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5.xml"/><Relationship Id="rId1" Type="http://schemas.openxmlformats.org/officeDocument/2006/relationships/slideLayout" Target="../slideLayouts/slideLayout213.xml"/></Relationships>
</file>

<file path=ppt/slides/_rels/slide14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6.xml"/><Relationship Id="rId1" Type="http://schemas.openxmlformats.org/officeDocument/2006/relationships/slideLayout" Target="../slideLayouts/slideLayout212.xml"/></Relationships>
</file>

<file path=ppt/slides/_rels/slide147.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57.xml"/><Relationship Id="rId1" Type="http://schemas.openxmlformats.org/officeDocument/2006/relationships/slideLayout" Target="../slideLayouts/slideLayout213.xml"/><Relationship Id="rId6" Type="http://schemas.openxmlformats.org/officeDocument/2006/relationships/image" Target="../media/image211.svg"/><Relationship Id="rId5" Type="http://schemas.openxmlformats.org/officeDocument/2006/relationships/image" Target="../media/image210.png"/><Relationship Id="rId10" Type="http://schemas.openxmlformats.org/officeDocument/2006/relationships/image" Target="../media/image215.svg"/><Relationship Id="rId4" Type="http://schemas.openxmlformats.org/officeDocument/2006/relationships/image" Target="../media/image209.svg"/><Relationship Id="rId9" Type="http://schemas.openxmlformats.org/officeDocument/2006/relationships/image" Target="../media/image214.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50.xml.rels><?xml version="1.0" encoding="UTF-8" standalone="yes"?>
<Relationships xmlns="http://schemas.openxmlformats.org/package/2006/relationships"><Relationship Id="rId2" Type="http://schemas.openxmlformats.org/officeDocument/2006/relationships/hyperlink" Target="https://www.fda.gov/drugs/resources-information-approved-drugs/fda-approves-epcoritamab-bysp-follicular-lymphoma-indications" TargetMode="External"/><Relationship Id="rId1" Type="http://schemas.openxmlformats.org/officeDocument/2006/relationships/slideLayout" Target="../slideLayouts/slideLayout213.xml"/></Relationships>
</file>

<file path=ppt/slides/_rels/slide15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0.xml"/><Relationship Id="rId1" Type="http://schemas.openxmlformats.org/officeDocument/2006/relationships/slideLayout" Target="../slideLayouts/slideLayout212.xml"/></Relationships>
</file>

<file path=ppt/slides/_rels/slide1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61.xml"/><Relationship Id="rId1" Type="http://schemas.openxmlformats.org/officeDocument/2006/relationships/slideLayout" Target="../slideLayouts/slideLayout212.xml"/></Relationships>
</file>

<file path=ppt/slides/_rels/slide15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2.xml"/><Relationship Id="rId1" Type="http://schemas.openxmlformats.org/officeDocument/2006/relationships/slideLayout" Target="../slideLayouts/slideLayout21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61.xml.rels><?xml version="1.0" encoding="UTF-8" standalone="yes"?>
<Relationships xmlns="http://schemas.openxmlformats.org/package/2006/relationships"><Relationship Id="rId2" Type="http://schemas.openxmlformats.org/officeDocument/2006/relationships/hyperlink" Target="http://www.clinicaltrials.gov/" TargetMode="External"/><Relationship Id="rId1" Type="http://schemas.openxmlformats.org/officeDocument/2006/relationships/slideLayout" Target="../slideLayouts/slideLayout225.xml"/></Relationships>
</file>

<file path=ppt/slides/_rels/slide16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25.xml"/></Relationships>
</file>

<file path=ppt/slides/_rels/slide16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25.xml"/></Relationships>
</file>

<file path=ppt/slides/_rels/slide164.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23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6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30.xml"/></Relationships>
</file>

<file path=ppt/slides/_rels/slide16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67.xml"/><Relationship Id="rId1" Type="http://schemas.openxmlformats.org/officeDocument/2006/relationships/slideLayout" Target="../slideLayouts/slideLayout221.xml"/></Relationships>
</file>

<file path=ppt/slides/_rels/slide16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7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1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7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18.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79.png"/><Relationship Id="rId19" Type="http://schemas.openxmlformats.org/officeDocument/2006/relationships/image" Target="../media/image88.png"/><Relationship Id="rId31" Type="http://schemas.openxmlformats.org/officeDocument/2006/relationships/image" Target="../media/image100.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s>
</file>

<file path=ppt/slides/_rels/slide26.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0.png"/><Relationship Id="rId39" Type="http://schemas.openxmlformats.org/officeDocument/2006/relationships/image" Target="../media/image133.png"/><Relationship Id="rId21" Type="http://schemas.openxmlformats.org/officeDocument/2006/relationships/image" Target="../media/image54.png"/><Relationship Id="rId34" Type="http://schemas.openxmlformats.org/officeDocument/2006/relationships/image" Target="../media/image128.png"/><Relationship Id="rId42" Type="http://schemas.openxmlformats.org/officeDocument/2006/relationships/image" Target="../media/image81.png"/><Relationship Id="rId7" Type="http://schemas.openxmlformats.org/officeDocument/2006/relationships/image" Target="../media/image106.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52.png"/><Relationship Id="rId29" Type="http://schemas.openxmlformats.org/officeDocument/2006/relationships/image" Target="../media/image123.png"/><Relationship Id="rId41"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18.png"/><Relationship Id="rId32" Type="http://schemas.openxmlformats.org/officeDocument/2006/relationships/image" Target="../media/image126.png"/><Relationship Id="rId37" Type="http://schemas.openxmlformats.org/officeDocument/2006/relationships/image" Target="../media/image131.png"/><Relationship Id="rId40" Type="http://schemas.openxmlformats.org/officeDocument/2006/relationships/image" Target="../media/image134.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56.png"/><Relationship Id="rId28" Type="http://schemas.openxmlformats.org/officeDocument/2006/relationships/image" Target="../media/image122.png"/><Relationship Id="rId36" Type="http://schemas.openxmlformats.org/officeDocument/2006/relationships/image" Target="../media/image130.png"/><Relationship Id="rId10" Type="http://schemas.openxmlformats.org/officeDocument/2006/relationships/image" Target="../media/image109.png"/><Relationship Id="rId19" Type="http://schemas.openxmlformats.org/officeDocument/2006/relationships/image" Target="../media/image51.png"/><Relationship Id="rId31" Type="http://schemas.openxmlformats.org/officeDocument/2006/relationships/image" Target="../media/image125.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55.png"/><Relationship Id="rId27" Type="http://schemas.openxmlformats.org/officeDocument/2006/relationships/image" Target="../media/image121.png"/><Relationship Id="rId30" Type="http://schemas.openxmlformats.org/officeDocument/2006/relationships/image" Target="../media/image124.png"/><Relationship Id="rId35" Type="http://schemas.openxmlformats.org/officeDocument/2006/relationships/image" Target="../media/image129.png"/><Relationship Id="rId8" Type="http://schemas.openxmlformats.org/officeDocument/2006/relationships/image" Target="../media/image107.png"/><Relationship Id="rId3" Type="http://schemas.openxmlformats.org/officeDocument/2006/relationships/image" Target="../media/image102.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19.png"/><Relationship Id="rId33" Type="http://schemas.openxmlformats.org/officeDocument/2006/relationships/image" Target="../media/image127.png"/><Relationship Id="rId38" Type="http://schemas.openxmlformats.org/officeDocument/2006/relationships/image" Target="../media/image1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60.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0" Type="http://schemas.openxmlformats.org/officeDocument/2006/relationships/chart" Target="../charts/chart7.xml"/><Relationship Id="rId4" Type="http://schemas.openxmlformats.org/officeDocument/2006/relationships/hyperlink" Target="http://publications.iarc.fr/Non-Series-Publications/World-Cancer-Reports/World-Cancer-Report-2014/" TargetMode="External"/><Relationship Id="rId9"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61.xml"/><Relationship Id="rId4" Type="http://schemas.openxmlformats.org/officeDocument/2006/relationships/image" Target="../media/image142.jpe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16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1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6.png"/><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3.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68.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64.xml"/></Relationships>
</file>

<file path=ppt/slides/_rels/slide5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64.xml"/></Relationships>
</file>

<file path=ppt/slides/_rels/slide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64.xml"/></Relationships>
</file>

<file path=ppt/slides/_rels/slide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64.xml"/></Relationships>
</file>

<file path=ppt/slides/_rels/slide5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64.xml"/></Relationships>
</file>

<file path=ppt/slides/_rels/slide5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64.xml"/></Relationships>
</file>

<file path=ppt/slides/_rels/slide6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6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64.xml"/></Relationships>
</file>

<file path=ppt/slides/_rels/slide6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64.xml"/></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4.xml"/><Relationship Id="rId1" Type="http://schemas.openxmlformats.org/officeDocument/2006/relationships/slideLayout" Target="../slideLayouts/slideLayout264.xml"/></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64.xml"/></Relationships>
</file>

<file path=ppt/slides/_rels/slide6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264.xml"/></Relationships>
</file>

<file path=ppt/slides/_rels/slide6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64.xml"/></Relationships>
</file>

<file path=ppt/slides/_rels/slide6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6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64.xml"/></Relationships>
</file>

<file path=ppt/slides/_rels/slide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64.xml"/></Relationships>
</file>

<file path=ppt/slides/_rels/slide7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264.xml"/></Relationships>
</file>

<file path=ppt/slides/_rels/slide7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64.xml"/><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7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77.xml"/><Relationship Id="rId5" Type="http://schemas.openxmlformats.org/officeDocument/2006/relationships/image" Target="../media/image179.jpeg"/><Relationship Id="rId4" Type="http://schemas.openxmlformats.org/officeDocument/2006/relationships/image" Target="../media/image17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0.png"/><Relationship Id="rId1" Type="http://schemas.openxmlformats.org/officeDocument/2006/relationships/slideLayout" Target="../slideLayouts/slideLayout182.xml"/><Relationship Id="rId5" Type="http://schemas.microsoft.com/office/2007/relationships/hdphoto" Target="../media/hdphoto6.wdp"/><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0.png"/><Relationship Id="rId1" Type="http://schemas.openxmlformats.org/officeDocument/2006/relationships/slideLayout" Target="../slideLayouts/slideLayout182.xml"/><Relationship Id="rId5" Type="http://schemas.microsoft.com/office/2007/relationships/hdphoto" Target="../media/hdphoto8.wdp"/><Relationship Id="rId4" Type="http://schemas.openxmlformats.org/officeDocument/2006/relationships/image" Target="../media/image18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3.png"/><Relationship Id="rId1" Type="http://schemas.openxmlformats.org/officeDocument/2006/relationships/slideLayout" Target="../slideLayouts/slideLayout1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9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8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EB27-18E4-EBEA-8D04-64486584F25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6FA8472-55CB-133E-9B52-47BB59688CDF}"/>
              </a:ext>
            </a:extLst>
          </p:cNvPr>
          <p:cNvSpPr>
            <a:spLocks noGrp="1" noChangeArrowheads="1"/>
          </p:cNvSpPr>
          <p:nvPr>
            <p:ph type="title"/>
          </p:nvPr>
        </p:nvSpPr>
        <p:spPr>
          <a:xfrm>
            <a:off x="-13312" y="539631"/>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Role of Novel Treatment Approaches in the Care of Patients with Follicular Lymphoma and Diffuse Large B-Cell Lymphoma</a:t>
            </a:r>
          </a:p>
        </p:txBody>
      </p:sp>
      <p:sp>
        <p:nvSpPr>
          <p:cNvPr id="12" name="Text Box 3">
            <a:extLst>
              <a:ext uri="{FF2B5EF4-FFF2-40B4-BE49-F238E27FC236}">
                <a16:creationId xmlns:a16="http://schemas.microsoft.com/office/drawing/2014/main" id="{F4F12360-F4A4-CE4C-2A72-BB6D1B5F536A}"/>
              </a:ext>
            </a:extLst>
          </p:cNvPr>
          <p:cNvSpPr txBox="1">
            <a:spLocks noChangeArrowheads="1"/>
          </p:cNvSpPr>
          <p:nvPr/>
        </p:nvSpPr>
        <p:spPr bwMode="auto">
          <a:xfrm>
            <a:off x="3248048" y="578757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80B3A51-FD33-5A20-8AAA-C21DCE588F9C}"/>
              </a:ext>
            </a:extLst>
          </p:cNvPr>
          <p:cNvSpPr txBox="1">
            <a:spLocks noChangeArrowheads="1"/>
          </p:cNvSpPr>
          <p:nvPr/>
        </p:nvSpPr>
        <p:spPr bwMode="auto">
          <a:xfrm>
            <a:off x="2920388" y="390890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BBA4B338-BC2A-9303-CCE9-FD9855458286}"/>
              </a:ext>
            </a:extLst>
          </p:cNvPr>
          <p:cNvSpPr txBox="1">
            <a:spLocks noChangeArrowheads="1"/>
          </p:cNvSpPr>
          <p:nvPr/>
        </p:nvSpPr>
        <p:spPr bwMode="auto">
          <a:xfrm>
            <a:off x="-13312" y="284416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ET</a:t>
            </a:r>
          </a:p>
        </p:txBody>
      </p:sp>
      <p:sp>
        <p:nvSpPr>
          <p:cNvPr id="8" name="Rectangle 4">
            <a:extLst>
              <a:ext uri="{FF2B5EF4-FFF2-40B4-BE49-F238E27FC236}">
                <a16:creationId xmlns:a16="http://schemas.microsoft.com/office/drawing/2014/main" id="{1C1FB30A-E1E5-FD7D-9F6E-DE5493C922C7}"/>
              </a:ext>
            </a:extLst>
          </p:cNvPr>
          <p:cNvSpPr txBox="1">
            <a:spLocks noChangeArrowheads="1"/>
          </p:cNvSpPr>
          <p:nvPr/>
        </p:nvSpPr>
        <p:spPr bwMode="auto">
          <a:xfrm>
            <a:off x="-13312" y="2232357"/>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268CCEC1-5821-FC4B-02CB-C2EB147234E2}"/>
              </a:ext>
            </a:extLst>
          </p:cNvPr>
          <p:cNvSpPr txBox="1">
            <a:spLocks noChangeArrowheads="1"/>
          </p:cNvSpPr>
          <p:nvPr/>
        </p:nvSpPr>
        <p:spPr bwMode="auto">
          <a:xfrm>
            <a:off x="983432" y="449368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L Bartlett,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John P Leonard,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Matasar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Pier Luigi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Zinzani</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8884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2CF95A5-A843-FF93-8CAC-0117F420B86A}"/>
              </a:ext>
            </a:extLst>
          </p:cNvPr>
          <p:cNvGraphicFramePr>
            <a:graphicFrameLocks noGrp="1"/>
          </p:cNvGraphicFramePr>
          <p:nvPr>
            <p:ph idx="1"/>
          </p:nvPr>
        </p:nvGraphicFramePr>
        <p:xfrm>
          <a:off x="459905" y="1825625"/>
          <a:ext cx="11272644" cy="3927144"/>
        </p:xfrm>
        <a:graphic>
          <a:graphicData uri="http://schemas.openxmlformats.org/drawingml/2006/table">
            <a:tbl>
              <a:tblPr firstRow="1" bandRow="1">
                <a:tableStyleId>{85BE263C-DBD7-4A20-BB59-AAB30ACAA65A}</a:tableStyleId>
              </a:tblPr>
              <a:tblGrid>
                <a:gridCol w="2818161">
                  <a:extLst>
                    <a:ext uri="{9D8B030D-6E8A-4147-A177-3AD203B41FA5}">
                      <a16:colId xmlns:a16="http://schemas.microsoft.com/office/drawing/2014/main" val="433736012"/>
                    </a:ext>
                  </a:extLst>
                </a:gridCol>
                <a:gridCol w="2818161">
                  <a:extLst>
                    <a:ext uri="{9D8B030D-6E8A-4147-A177-3AD203B41FA5}">
                      <a16:colId xmlns:a16="http://schemas.microsoft.com/office/drawing/2014/main" val="1610281742"/>
                    </a:ext>
                  </a:extLst>
                </a:gridCol>
                <a:gridCol w="2818161">
                  <a:extLst>
                    <a:ext uri="{9D8B030D-6E8A-4147-A177-3AD203B41FA5}">
                      <a16:colId xmlns:a16="http://schemas.microsoft.com/office/drawing/2014/main" val="4069645487"/>
                    </a:ext>
                  </a:extLst>
                </a:gridCol>
                <a:gridCol w="2818161">
                  <a:extLst>
                    <a:ext uri="{9D8B030D-6E8A-4147-A177-3AD203B41FA5}">
                      <a16:colId xmlns:a16="http://schemas.microsoft.com/office/drawing/2014/main" val="2449684650"/>
                    </a:ext>
                  </a:extLst>
                </a:gridCol>
              </a:tblGrid>
              <a:tr h="834376">
                <a:tc>
                  <a:txBody>
                    <a:bodyPr/>
                    <a:lstStyle/>
                    <a:p>
                      <a:pPr algn="ctr"/>
                      <a:endParaRPr lang="en-US"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n</a:t>
                      </a:r>
                    </a:p>
                  </a:txBody>
                  <a:tcPr/>
                </a:tc>
                <a:tc>
                  <a:txBody>
                    <a:bodyPr/>
                    <a:lstStyle/>
                    <a:p>
                      <a:pPr algn="ctr"/>
                      <a:r>
                        <a:rPr lang="en-US" sz="1600" b="1" dirty="0">
                          <a:latin typeface="Arial" panose="020B0604020202020204" pitchFamily="34" charset="0"/>
                          <a:cs typeface="Arial" panose="020B0604020202020204" pitchFamily="34" charset="0"/>
                        </a:rPr>
                        <a:t>Best ORR</a:t>
                      </a:r>
                    </a:p>
                  </a:txBody>
                  <a:tcPr/>
                </a:tc>
                <a:tc>
                  <a:txBody>
                    <a:bodyPr/>
                    <a:lstStyle/>
                    <a:p>
                      <a:pPr algn="ctr"/>
                      <a:r>
                        <a:rPr lang="en-US" sz="1600" b="1" dirty="0">
                          <a:latin typeface="Arial" panose="020B0604020202020204" pitchFamily="34" charset="0"/>
                          <a:cs typeface="Arial" panose="020B0604020202020204" pitchFamily="34" charset="0"/>
                        </a:rPr>
                        <a:t>Best CR rate</a:t>
                      </a:r>
                    </a:p>
                  </a:txBody>
                  <a:tcPr/>
                </a:tc>
                <a:extLst>
                  <a:ext uri="{0D108BD9-81ED-4DB2-BD59-A6C34878D82A}">
                    <a16:rowId xmlns:a16="http://schemas.microsoft.com/office/drawing/2014/main" val="2038312354"/>
                  </a:ext>
                </a:extLst>
              </a:tr>
              <a:tr h="483408">
                <a:tc>
                  <a:txBody>
                    <a:bodyPr/>
                    <a:lstStyle/>
                    <a:p>
                      <a:pPr algn="ctr"/>
                      <a:r>
                        <a:rPr lang="en-US" sz="1600" b="1" dirty="0">
                          <a:latin typeface="Arial" panose="020B0604020202020204" pitchFamily="34" charset="0"/>
                          <a:cs typeface="Arial" panose="020B0604020202020204" pitchFamily="34" charset="0"/>
                        </a:rPr>
                        <a:t>POD24*</a:t>
                      </a:r>
                    </a:p>
                  </a:txBody>
                  <a:tcPr/>
                </a:tc>
                <a:tc>
                  <a:txBody>
                    <a:bodyPr/>
                    <a:lstStyle/>
                    <a:p>
                      <a:pPr algn="ctr"/>
                      <a:r>
                        <a:rPr lang="en-US" sz="1600" b="1" dirty="0">
                          <a:latin typeface="Arial" panose="020B0604020202020204" pitchFamily="34" charset="0"/>
                          <a:cs typeface="Arial" panose="020B0604020202020204" pitchFamily="34" charset="0"/>
                        </a:rPr>
                        <a:t>20</a:t>
                      </a:r>
                    </a:p>
                  </a:txBody>
                  <a:tcPr/>
                </a:tc>
                <a:tc>
                  <a:txBody>
                    <a:bodyPr/>
                    <a:lstStyle/>
                    <a:p>
                      <a:pPr algn="ctr"/>
                      <a:r>
                        <a:rPr lang="en-US" sz="1600" b="1" dirty="0">
                          <a:latin typeface="Arial" panose="020B0604020202020204" pitchFamily="34" charset="0"/>
                          <a:cs typeface="Arial" panose="020B0604020202020204" pitchFamily="34" charset="0"/>
                        </a:rPr>
                        <a:t>100%</a:t>
                      </a:r>
                    </a:p>
                  </a:txBody>
                  <a:tcPr/>
                </a:tc>
                <a:tc>
                  <a:txBody>
                    <a:bodyPr/>
                    <a:lstStyle/>
                    <a:p>
                      <a:pPr algn="ctr"/>
                      <a:r>
                        <a:rPr lang="en-US" sz="1600" b="1" dirty="0">
                          <a:latin typeface="Arial" panose="020B0604020202020204" pitchFamily="34" charset="0"/>
                          <a:cs typeface="Arial" panose="020B0604020202020204" pitchFamily="34" charset="0"/>
                        </a:rPr>
                        <a:t>85%</a:t>
                      </a:r>
                    </a:p>
                  </a:txBody>
                  <a:tcPr/>
                </a:tc>
                <a:extLst>
                  <a:ext uri="{0D108BD9-81ED-4DB2-BD59-A6C34878D82A}">
                    <a16:rowId xmlns:a16="http://schemas.microsoft.com/office/drawing/2014/main" val="3746244641"/>
                  </a:ext>
                </a:extLst>
              </a:tr>
              <a:tr h="483408">
                <a:tc>
                  <a:txBody>
                    <a:bodyPr/>
                    <a:lstStyle/>
                    <a:p>
                      <a:pPr algn="ctr"/>
                      <a:r>
                        <a:rPr lang="en-US" sz="1600" b="1" dirty="0">
                          <a:latin typeface="Arial" panose="020B0604020202020204" pitchFamily="34" charset="0"/>
                          <a:cs typeface="Arial" panose="020B0604020202020204" pitchFamily="34" charset="0"/>
                        </a:rPr>
                        <a:t>High risk FLIPI score</a:t>
                      </a:r>
                    </a:p>
                  </a:txBody>
                  <a:tcPr/>
                </a:tc>
                <a:tc>
                  <a:txBody>
                    <a:bodyPr/>
                    <a:lstStyle/>
                    <a:p>
                      <a:pPr algn="ctr"/>
                      <a:r>
                        <a:rPr lang="en-US" sz="1600" b="1" dirty="0">
                          <a:latin typeface="Arial" panose="020B0604020202020204" pitchFamily="34" charset="0"/>
                          <a:cs typeface="Arial" panose="020B0604020202020204" pitchFamily="34" charset="0"/>
                        </a:rPr>
                        <a:t>24</a:t>
                      </a:r>
                    </a:p>
                  </a:txBody>
                  <a:tcPr/>
                </a:tc>
                <a:tc>
                  <a:txBody>
                    <a:bodyPr/>
                    <a:lstStyle/>
                    <a:p>
                      <a:pPr algn="ctr"/>
                      <a:r>
                        <a:rPr lang="en-US" sz="1600" b="1" dirty="0">
                          <a:latin typeface="Arial" panose="020B0604020202020204" pitchFamily="34" charset="0"/>
                          <a:cs typeface="Arial" panose="020B0604020202020204" pitchFamily="34" charset="0"/>
                        </a:rPr>
                        <a:t>96%</a:t>
                      </a:r>
                    </a:p>
                  </a:txBody>
                  <a:tcPr/>
                </a:tc>
                <a:tc>
                  <a:txBody>
                    <a:bodyPr/>
                    <a:lstStyle/>
                    <a:p>
                      <a:pPr algn="ctr"/>
                      <a:r>
                        <a:rPr lang="en-US" sz="1600" b="1" dirty="0">
                          <a:latin typeface="Arial" panose="020B0604020202020204" pitchFamily="34" charset="0"/>
                          <a:cs typeface="Arial" panose="020B0604020202020204" pitchFamily="34" charset="0"/>
                        </a:rPr>
                        <a:t>67%</a:t>
                      </a:r>
                    </a:p>
                  </a:txBody>
                  <a:tcPr/>
                </a:tc>
                <a:extLst>
                  <a:ext uri="{0D108BD9-81ED-4DB2-BD59-A6C34878D82A}">
                    <a16:rowId xmlns:a16="http://schemas.microsoft.com/office/drawing/2014/main" val="775488625"/>
                  </a:ext>
                </a:extLst>
              </a:tr>
              <a:tr h="834376">
                <a:tc>
                  <a:txBody>
                    <a:bodyPr/>
                    <a:lstStyle/>
                    <a:p>
                      <a:pPr algn="ctr"/>
                      <a:r>
                        <a:rPr lang="en-US" sz="1600" b="1" dirty="0">
                          <a:latin typeface="Arial" panose="020B0604020202020204" pitchFamily="34" charset="0"/>
                          <a:cs typeface="Arial" panose="020B0604020202020204" pitchFamily="34" charset="0"/>
                        </a:rPr>
                        <a:t>Prior transformed FL</a:t>
                      </a:r>
                    </a:p>
                  </a:txBody>
                  <a:tcPr/>
                </a:tc>
                <a:tc>
                  <a:txBody>
                    <a:bodyPr/>
                    <a:lstStyle/>
                    <a:p>
                      <a:pPr algn="ctr"/>
                      <a:r>
                        <a:rPr lang="en-US" sz="1600" b="1" dirty="0">
                          <a:latin typeface="Arial" panose="020B0604020202020204" pitchFamily="34" charset="0"/>
                          <a:cs typeface="Arial" panose="020B0604020202020204" pitchFamily="34" charset="0"/>
                        </a:rPr>
                        <a:t>11</a:t>
                      </a:r>
                    </a:p>
                  </a:txBody>
                  <a:tcPr/>
                </a:tc>
                <a:tc>
                  <a:txBody>
                    <a:bodyPr/>
                    <a:lstStyle/>
                    <a:p>
                      <a:pPr algn="ctr"/>
                      <a:r>
                        <a:rPr lang="en-US" sz="1600" b="1" dirty="0">
                          <a:latin typeface="Arial" panose="020B0604020202020204" pitchFamily="34" charset="0"/>
                          <a:cs typeface="Arial" panose="020B0604020202020204" pitchFamily="34" charset="0"/>
                        </a:rPr>
                        <a:t>100%</a:t>
                      </a:r>
                    </a:p>
                  </a:txBody>
                  <a:tcPr/>
                </a:tc>
                <a:tc>
                  <a:txBody>
                    <a:bodyPr/>
                    <a:lstStyle/>
                    <a:p>
                      <a:pPr algn="ctr"/>
                      <a:r>
                        <a:rPr lang="en-US" sz="1600" b="1" dirty="0">
                          <a:latin typeface="Arial" panose="020B0604020202020204" pitchFamily="34" charset="0"/>
                          <a:cs typeface="Arial" panose="020B0604020202020204" pitchFamily="34" charset="0"/>
                        </a:rPr>
                        <a:t>73%</a:t>
                      </a:r>
                    </a:p>
                  </a:txBody>
                  <a:tcPr/>
                </a:tc>
                <a:extLst>
                  <a:ext uri="{0D108BD9-81ED-4DB2-BD59-A6C34878D82A}">
                    <a16:rowId xmlns:a16="http://schemas.microsoft.com/office/drawing/2014/main" val="2784451375"/>
                  </a:ext>
                </a:extLst>
              </a:tr>
              <a:tr h="834376">
                <a:tc>
                  <a:txBody>
                    <a:bodyPr/>
                    <a:lstStyle/>
                    <a:p>
                      <a:pPr algn="ctr"/>
                      <a:r>
                        <a:rPr lang="en-US" sz="1600" b="1" dirty="0">
                          <a:latin typeface="Arial" panose="020B0604020202020204" pitchFamily="34" charset="0"/>
                          <a:cs typeface="Arial" panose="020B0604020202020204" pitchFamily="34" charset="0"/>
                        </a:rPr>
                        <a:t>Rituximab with an alkylating agent </a:t>
                      </a:r>
                    </a:p>
                  </a:txBody>
                  <a:tcPr/>
                </a:tc>
                <a:tc>
                  <a:txBody>
                    <a:bodyPr/>
                    <a:lstStyle/>
                    <a:p>
                      <a:pPr algn="ctr"/>
                      <a:r>
                        <a:rPr lang="en-US" sz="1600" b="1" dirty="0">
                          <a:latin typeface="Arial" panose="020B0604020202020204" pitchFamily="34" charset="0"/>
                          <a:cs typeface="Arial" panose="020B0604020202020204" pitchFamily="34" charset="0"/>
                        </a:rPr>
                        <a:t>32</a:t>
                      </a:r>
                    </a:p>
                  </a:txBody>
                  <a:tcPr/>
                </a:tc>
                <a:tc>
                  <a:txBody>
                    <a:bodyPr/>
                    <a:lstStyle/>
                    <a:p>
                      <a:pPr algn="ctr"/>
                      <a:r>
                        <a:rPr lang="en-US" sz="1600" b="1" dirty="0">
                          <a:latin typeface="Arial" panose="020B0604020202020204" pitchFamily="34" charset="0"/>
                          <a:cs typeface="Arial" panose="020B0604020202020204" pitchFamily="34" charset="0"/>
                        </a:rPr>
                        <a:t>100%</a:t>
                      </a:r>
                    </a:p>
                  </a:txBody>
                  <a:tcPr/>
                </a:tc>
                <a:tc>
                  <a:txBody>
                    <a:bodyPr/>
                    <a:lstStyle/>
                    <a:p>
                      <a:pPr algn="ctr"/>
                      <a:r>
                        <a:rPr lang="en-US" sz="1600" b="1"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1011738005"/>
                  </a:ext>
                </a:extLst>
              </a:tr>
              <a:tr h="457200">
                <a:tc gridSpan="4">
                  <a:txBody>
                    <a:bodyPr/>
                    <a:lstStyle/>
                    <a:p>
                      <a:pPr algn="l"/>
                      <a:r>
                        <a:rPr lang="en-US" sz="1600" b="1" i="1" dirty="0">
                          <a:latin typeface="Arial" panose="020B0604020202020204" pitchFamily="34" charset="0"/>
                          <a:cs typeface="Arial" panose="020B0604020202020204" pitchFamily="34" charset="0"/>
                        </a:rPr>
                        <a:t>*Previously treated with rituximab and an alkylating agent</a:t>
                      </a:r>
                    </a:p>
                  </a:txBody>
                  <a:tcPr/>
                </a:tc>
                <a:tc hMerge="1">
                  <a:txBody>
                    <a:bodyPr/>
                    <a:lstStyle/>
                    <a:p>
                      <a:pPr algn="ctr"/>
                      <a:endParaRPr lang="en-US" sz="2400" b="1" dirty="0"/>
                    </a:p>
                  </a:txBody>
                  <a:tcPr/>
                </a:tc>
                <a:tc hMerge="1">
                  <a:txBody>
                    <a:bodyPr/>
                    <a:lstStyle/>
                    <a:p>
                      <a:pPr algn="ctr"/>
                      <a:endParaRPr lang="en-US" sz="2400" b="1" dirty="0"/>
                    </a:p>
                  </a:txBody>
                  <a:tcPr/>
                </a:tc>
                <a:tc hMerge="1">
                  <a:txBody>
                    <a:bodyPr/>
                    <a:lstStyle/>
                    <a:p>
                      <a:pPr algn="ctr"/>
                      <a:endParaRPr lang="en-US" sz="2400" b="1" dirty="0"/>
                    </a:p>
                  </a:txBody>
                  <a:tcPr/>
                </a:tc>
                <a:extLst>
                  <a:ext uri="{0D108BD9-81ED-4DB2-BD59-A6C34878D82A}">
                    <a16:rowId xmlns:a16="http://schemas.microsoft.com/office/drawing/2014/main" val="411890274"/>
                  </a:ext>
                </a:extLst>
              </a:tr>
            </a:tbl>
          </a:graphicData>
        </a:graphic>
      </p:graphicFrame>
      <p:sp>
        <p:nvSpPr>
          <p:cNvPr id="5" name="CasellaDiTesto 4">
            <a:extLst>
              <a:ext uri="{FF2B5EF4-FFF2-40B4-BE49-F238E27FC236}">
                <a16:creationId xmlns:a16="http://schemas.microsoft.com/office/drawing/2014/main" id="{2533C1D0-99EA-4F5D-BDBB-536E83C9CB31}"/>
              </a:ext>
            </a:extLst>
          </p:cNvPr>
          <p:cNvSpPr txBox="1"/>
          <p:nvPr/>
        </p:nvSpPr>
        <p:spPr>
          <a:xfrm>
            <a:off x="8417857" y="6493079"/>
            <a:ext cx="367863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Haematol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12: e23-e34</a:t>
            </a:r>
          </a:p>
        </p:txBody>
      </p:sp>
      <p:sp>
        <p:nvSpPr>
          <p:cNvPr id="6" name="CasellaDiTesto 5">
            <a:extLst>
              <a:ext uri="{FF2B5EF4-FFF2-40B4-BE49-F238E27FC236}">
                <a16:creationId xmlns:a16="http://schemas.microsoft.com/office/drawing/2014/main" id="{19A8634C-009A-4FEF-BD76-DEA4174CF7D3}"/>
              </a:ext>
            </a:extLst>
          </p:cNvPr>
          <p:cNvSpPr txBox="1"/>
          <p:nvPr/>
        </p:nvSpPr>
        <p:spPr>
          <a:xfrm>
            <a:off x="626141" y="525569"/>
            <a:ext cx="105512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Loncastuximab</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tesirine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with rituximab in patients with relapsed or refractory </a:t>
            </a:r>
            <a:b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follicular lymphoma: a single-</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centre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single-arm, phase 2 trial</a:t>
            </a:r>
          </a:p>
        </p:txBody>
      </p:sp>
    </p:spTree>
    <p:extLst>
      <p:ext uri="{BB962C8B-B14F-4D97-AF65-F5344CB8AC3E}">
        <p14:creationId xmlns:p14="http://schemas.microsoft.com/office/powerpoint/2010/main" val="14857006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84298-C36A-2ACB-2C31-FC16FEF319A7}"/>
              </a:ext>
            </a:extLst>
          </p:cNvPr>
          <p:cNvPicPr>
            <a:picLocks noChangeAspect="1"/>
          </p:cNvPicPr>
          <p:nvPr/>
        </p:nvPicPr>
        <p:blipFill>
          <a:blip r:embed="rId3"/>
          <a:srcRect t="5477"/>
          <a:stretch>
            <a:fillRect/>
          </a:stretch>
        </p:blipFill>
        <p:spPr>
          <a:xfrm>
            <a:off x="4420596" y="2346004"/>
            <a:ext cx="3830986" cy="3589817"/>
          </a:xfrm>
          <a:prstGeom prst="rect">
            <a:avLst/>
          </a:prstGeom>
        </p:spPr>
      </p:pic>
      <p:pic>
        <p:nvPicPr>
          <p:cNvPr id="5" name="Picture 4">
            <a:extLst>
              <a:ext uri="{FF2B5EF4-FFF2-40B4-BE49-F238E27FC236}">
                <a16:creationId xmlns:a16="http://schemas.microsoft.com/office/drawing/2014/main" id="{0C253E97-2054-B29B-77A7-C474502C09C4}"/>
              </a:ext>
            </a:extLst>
          </p:cNvPr>
          <p:cNvPicPr>
            <a:picLocks noChangeAspect="1"/>
          </p:cNvPicPr>
          <p:nvPr/>
        </p:nvPicPr>
        <p:blipFill>
          <a:blip r:embed="rId4"/>
          <a:srcRect t="5967"/>
          <a:stretch>
            <a:fillRect/>
          </a:stretch>
        </p:blipFill>
        <p:spPr>
          <a:xfrm>
            <a:off x="8276352" y="2399666"/>
            <a:ext cx="3819930" cy="3545208"/>
          </a:xfrm>
          <a:prstGeom prst="rect">
            <a:avLst/>
          </a:prstGeom>
        </p:spPr>
      </p:pic>
      <p:sp>
        <p:nvSpPr>
          <p:cNvPr id="8" name="TextBox 7">
            <a:extLst>
              <a:ext uri="{FF2B5EF4-FFF2-40B4-BE49-F238E27FC236}">
                <a16:creationId xmlns:a16="http://schemas.microsoft.com/office/drawing/2014/main" id="{9F264871-9096-A841-F2B7-88B8F197C0E1}"/>
              </a:ext>
            </a:extLst>
          </p:cNvPr>
          <p:cNvSpPr txBox="1"/>
          <p:nvPr/>
        </p:nvSpPr>
        <p:spPr>
          <a:xfrm>
            <a:off x="3562433" y="6185302"/>
            <a:ext cx="6514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follow-up of 28 months (September 10</a:t>
            </a:r>
            <a:r>
              <a:rPr kumimoji="0" lang="en-US" sz="1400" b="1" i="1"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a:t>
            </a:r>
          </a:p>
        </p:txBody>
      </p:sp>
      <p:pic>
        <p:nvPicPr>
          <p:cNvPr id="4" name="Picture 3">
            <a:extLst>
              <a:ext uri="{FF2B5EF4-FFF2-40B4-BE49-F238E27FC236}">
                <a16:creationId xmlns:a16="http://schemas.microsoft.com/office/drawing/2014/main" id="{8ACE0804-91F4-2234-DDFA-48F73C622D06}"/>
              </a:ext>
            </a:extLst>
          </p:cNvPr>
          <p:cNvPicPr>
            <a:picLocks noChangeAspect="1"/>
          </p:cNvPicPr>
          <p:nvPr/>
        </p:nvPicPr>
        <p:blipFill>
          <a:blip r:embed="rId5"/>
          <a:srcRect l="4473" t="3291" r="3993" b="12478"/>
          <a:stretch>
            <a:fillRect/>
          </a:stretch>
        </p:blipFill>
        <p:spPr>
          <a:xfrm>
            <a:off x="95718" y="1964712"/>
            <a:ext cx="4268219" cy="3971109"/>
          </a:xfrm>
          <a:prstGeom prst="rect">
            <a:avLst/>
          </a:prstGeom>
        </p:spPr>
      </p:pic>
      <p:sp>
        <p:nvSpPr>
          <p:cNvPr id="2" name="Rectangle 1">
            <a:extLst>
              <a:ext uri="{FF2B5EF4-FFF2-40B4-BE49-F238E27FC236}">
                <a16:creationId xmlns:a16="http://schemas.microsoft.com/office/drawing/2014/main" id="{E0576E93-6D49-AF97-A924-0B31825D610F}"/>
              </a:ext>
            </a:extLst>
          </p:cNvPr>
          <p:cNvSpPr/>
          <p:nvPr/>
        </p:nvSpPr>
        <p:spPr>
          <a:xfrm>
            <a:off x="6283105" y="4092166"/>
            <a:ext cx="1258432" cy="1539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1C396E2A-7A08-40C4-B8BF-9C7550A7CEE7}"/>
              </a:ext>
            </a:extLst>
          </p:cNvPr>
          <p:cNvSpPr txBox="1"/>
          <p:nvPr/>
        </p:nvSpPr>
        <p:spPr>
          <a:xfrm>
            <a:off x="8417857" y="6493079"/>
            <a:ext cx="367863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Haematol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12: e23-e34</a:t>
            </a:r>
          </a:p>
        </p:txBody>
      </p:sp>
      <p:sp>
        <p:nvSpPr>
          <p:cNvPr id="10" name="CasellaDiTesto 9">
            <a:extLst>
              <a:ext uri="{FF2B5EF4-FFF2-40B4-BE49-F238E27FC236}">
                <a16:creationId xmlns:a16="http://schemas.microsoft.com/office/drawing/2014/main" id="{1183F5FB-14ED-48DE-BA31-B35E625D78C4}"/>
              </a:ext>
            </a:extLst>
          </p:cNvPr>
          <p:cNvSpPr txBox="1"/>
          <p:nvPr/>
        </p:nvSpPr>
        <p:spPr>
          <a:xfrm>
            <a:off x="596520" y="322190"/>
            <a:ext cx="112179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Loncastuximab</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tesirine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with rituximab in patients with relapsed or refractory follicular lymphoma: a single-</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centre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single-arm, phase 2 trial</a:t>
            </a:r>
          </a:p>
        </p:txBody>
      </p:sp>
      <p:sp>
        <p:nvSpPr>
          <p:cNvPr id="6" name="CasellaDiTesto 5">
            <a:extLst>
              <a:ext uri="{FF2B5EF4-FFF2-40B4-BE49-F238E27FC236}">
                <a16:creationId xmlns:a16="http://schemas.microsoft.com/office/drawing/2014/main" id="{08C4FD82-3388-40B6-8FF3-0FED6CB5E8BD}"/>
              </a:ext>
            </a:extLst>
          </p:cNvPr>
          <p:cNvSpPr txBox="1"/>
          <p:nvPr/>
        </p:nvSpPr>
        <p:spPr>
          <a:xfrm>
            <a:off x="882275" y="1387757"/>
            <a:ext cx="37561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Updated efficacy analysis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7" name="TextBox 6">
            <a:extLst>
              <a:ext uri="{FF2B5EF4-FFF2-40B4-BE49-F238E27FC236}">
                <a16:creationId xmlns:a16="http://schemas.microsoft.com/office/drawing/2014/main" id="{14962B5D-D148-25F7-23F0-FE071B8057E3}"/>
              </a:ext>
            </a:extLst>
          </p:cNvPr>
          <p:cNvSpPr txBox="1"/>
          <p:nvPr/>
        </p:nvSpPr>
        <p:spPr>
          <a:xfrm>
            <a:off x="10479172" y="3360146"/>
            <a:ext cx="818082" cy="166060"/>
          </a:xfrm>
          <a:prstGeom prst="rect">
            <a:avLst/>
          </a:prstGeom>
          <a:solidFill>
            <a:schemeClr val="bg1"/>
          </a:solid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OS (95% CI)</a:t>
            </a:r>
          </a:p>
        </p:txBody>
      </p:sp>
    </p:spTree>
    <p:extLst>
      <p:ext uri="{BB962C8B-B14F-4D97-AF65-F5344CB8AC3E}">
        <p14:creationId xmlns:p14="http://schemas.microsoft.com/office/powerpoint/2010/main" val="114998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74E8B-D64E-461D-9036-B3D249B1C3AF}"/>
              </a:ext>
            </a:extLst>
          </p:cNvPr>
          <p:cNvSpPr>
            <a:spLocks noGrp="1"/>
          </p:cNvSpPr>
          <p:nvPr>
            <p:ph idx="1"/>
          </p:nvPr>
        </p:nvSpPr>
        <p:spPr>
          <a:xfrm>
            <a:off x="343949" y="1031846"/>
            <a:ext cx="11518084" cy="5145117"/>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POLARGO: polatuzumab vedotin in combination with R-</a:t>
            </a:r>
            <a:r>
              <a:rPr lang="en-US" sz="2400" dirty="0" err="1">
                <a:solidFill>
                  <a:schemeClr val="bg1">
                    <a:lumMod val="95000"/>
                  </a:schemeClr>
                </a:solidFill>
                <a:latin typeface="Arial" panose="020B0604020202020204" pitchFamily="34" charset="0"/>
                <a:cs typeface="Arial" panose="020B0604020202020204" pitchFamily="34" charset="0"/>
              </a:rPr>
              <a:t>GemOx</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LOTIS-2: loncastuximab tesirine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LOTIS-7: glofitamab + loncastuximab tesirine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Loncastuximab tesirine in R/R follicular lymphoma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ECHELON-3: brentuximab vedotin + R</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36220AA-1046-42A7-B6F1-7DD8437D4424}"/>
              </a:ext>
            </a:extLst>
          </p:cNvPr>
          <p:cNvSpPr txBox="1"/>
          <p:nvPr/>
        </p:nvSpPr>
        <p:spPr>
          <a:xfrm>
            <a:off x="167780" y="219372"/>
            <a:ext cx="1313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40298988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359C2F-002C-0591-F4A6-2468DFDFEB8D}"/>
            </a:ext>
          </a:extLst>
        </p:cNvPr>
        <p:cNvGrpSpPr/>
        <p:nvPr/>
      </p:nvGrpSpPr>
      <p:grpSpPr>
        <a:xfrm>
          <a:off x="0" y="0"/>
          <a:ext cx="0" cy="0"/>
          <a:chOff x="0" y="0"/>
          <a:chExt cx="0" cy="0"/>
        </a:xfrm>
      </p:grpSpPr>
      <p:sp>
        <p:nvSpPr>
          <p:cNvPr id="36" name="TextBox 35">
            <a:extLst>
              <a:ext uri="{FF2B5EF4-FFF2-40B4-BE49-F238E27FC236}">
                <a16:creationId xmlns:a16="http://schemas.microsoft.com/office/drawing/2014/main" id="{27A3529B-6BEB-5CE5-F356-508DE48A0BD3}"/>
              </a:ext>
            </a:extLst>
          </p:cNvPr>
          <p:cNvSpPr txBox="1"/>
          <p:nvPr/>
        </p:nvSpPr>
        <p:spPr>
          <a:xfrm>
            <a:off x="5870604" y="1046108"/>
            <a:ext cx="453376" cy="338554"/>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3" name="Gruppo 12">
            <a:extLst>
              <a:ext uri="{FF2B5EF4-FFF2-40B4-BE49-F238E27FC236}">
                <a16:creationId xmlns:a16="http://schemas.microsoft.com/office/drawing/2014/main" id="{F3DD546D-2A0B-4E6F-8384-40B0484E1DC0}"/>
              </a:ext>
            </a:extLst>
          </p:cNvPr>
          <p:cNvGrpSpPr/>
          <p:nvPr/>
        </p:nvGrpSpPr>
        <p:grpSpPr>
          <a:xfrm>
            <a:off x="225570" y="1564699"/>
            <a:ext cx="11748899" cy="4323432"/>
            <a:chOff x="150069" y="1464031"/>
            <a:chExt cx="11748899" cy="4323432"/>
          </a:xfrm>
        </p:grpSpPr>
        <p:sp>
          <p:nvSpPr>
            <p:cNvPr id="6" name="TextBox 5">
              <a:extLst>
                <a:ext uri="{FF2B5EF4-FFF2-40B4-BE49-F238E27FC236}">
                  <a16:creationId xmlns:a16="http://schemas.microsoft.com/office/drawing/2014/main" id="{8FBFFC92-965E-3A72-F392-278DF1BFD05C}"/>
                </a:ext>
              </a:extLst>
            </p:cNvPr>
            <p:cNvSpPr txBox="1"/>
            <p:nvPr/>
          </p:nvSpPr>
          <p:spPr>
            <a:xfrm>
              <a:off x="4349529" y="4228973"/>
              <a:ext cx="4566466" cy="1169551"/>
            </a:xfrm>
            <a:prstGeom prst="rect">
              <a:avLst/>
            </a:prstGeom>
            <a:noFill/>
            <a:ln>
              <a:no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Stratification </a:t>
              </a:r>
            </a:p>
            <a:p>
              <a:pPr marL="225425" marR="0" lvl="0" indent="-22542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CD30 status (≥1% vs &lt;1%)</a:t>
              </a:r>
            </a:p>
            <a:p>
              <a:pPr marL="225425" marR="0" lvl="0" indent="-22542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Cell of origin (GCB or non-GCB)</a:t>
              </a:r>
            </a:p>
            <a:p>
              <a:pPr marL="225425" marR="0" lvl="0" indent="-22542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Prior treatment with CAR-T therapy (received or not)</a:t>
              </a:r>
            </a:p>
            <a:p>
              <a:pPr marL="225425" marR="0" lvl="0" indent="-225425" algn="l" defTabSz="914377"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Prior treatment with SCT (received or not)</a:t>
              </a:r>
            </a:p>
          </p:txBody>
        </p:sp>
        <p:grpSp>
          <p:nvGrpSpPr>
            <p:cNvPr id="26" name="Group 25">
              <a:extLst>
                <a:ext uri="{FF2B5EF4-FFF2-40B4-BE49-F238E27FC236}">
                  <a16:creationId xmlns:a16="http://schemas.microsoft.com/office/drawing/2014/main" id="{66D9231F-A690-F2C9-7758-252053006E91}"/>
                </a:ext>
              </a:extLst>
            </p:cNvPr>
            <p:cNvGrpSpPr/>
            <p:nvPr/>
          </p:nvGrpSpPr>
          <p:grpSpPr>
            <a:xfrm>
              <a:off x="150069" y="1464031"/>
              <a:ext cx="11748899" cy="3860137"/>
              <a:chOff x="262968" y="2048081"/>
              <a:chExt cx="8160874" cy="2895102"/>
            </a:xfrm>
          </p:grpSpPr>
          <p:sp>
            <p:nvSpPr>
              <p:cNvPr id="34" name="Rounded Rectangle 38">
                <a:extLst>
                  <a:ext uri="{FF2B5EF4-FFF2-40B4-BE49-F238E27FC236}">
                    <a16:creationId xmlns:a16="http://schemas.microsoft.com/office/drawing/2014/main" id="{CA339922-0AAB-07D6-677A-CDD70F9FF61F}"/>
                  </a:ext>
                </a:extLst>
              </p:cNvPr>
              <p:cNvSpPr/>
              <p:nvPr/>
            </p:nvSpPr>
            <p:spPr>
              <a:xfrm>
                <a:off x="6378313" y="2048081"/>
                <a:ext cx="2019062" cy="2244160"/>
              </a:xfrm>
              <a:prstGeom prst="roundRect">
                <a:avLst>
                  <a:gd name="adj" fmla="val 8808"/>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marL="0" marR="0" lvl="0" indent="0" algn="ctr" defTabSz="1219139" rtl="0" eaLnBrk="1" fontAlgn="auto" latinLnBrk="0" hangingPunct="1">
                  <a:lnSpc>
                    <a:spcPct val="12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27" name="Straight Arrow Connector 54">
                <a:extLst>
                  <a:ext uri="{FF2B5EF4-FFF2-40B4-BE49-F238E27FC236}">
                    <a16:creationId xmlns:a16="http://schemas.microsoft.com/office/drawing/2014/main" id="{45A1C159-8CCD-C564-7624-79F527847C68}"/>
                  </a:ext>
                </a:extLst>
              </p:cNvPr>
              <p:cNvCxnSpPr>
                <a:cxnSpLocks/>
              </p:cNvCxnSpPr>
              <p:nvPr/>
            </p:nvCxnSpPr>
            <p:spPr>
              <a:xfrm>
                <a:off x="3006195" y="3083020"/>
                <a:ext cx="709952"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 Placeholder 22">
                <a:extLst>
                  <a:ext uri="{FF2B5EF4-FFF2-40B4-BE49-F238E27FC236}">
                    <a16:creationId xmlns:a16="http://schemas.microsoft.com/office/drawing/2014/main" id="{E38B215A-360E-DB90-1152-D9CE460A73C8}"/>
                  </a:ext>
                </a:extLst>
              </p:cNvPr>
              <p:cNvSpPr txBox="1">
                <a:spLocks/>
              </p:cNvSpPr>
              <p:nvPr/>
            </p:nvSpPr>
            <p:spPr>
              <a:xfrm>
                <a:off x="262968" y="3825060"/>
                <a:ext cx="7560036" cy="204015"/>
              </a:xfrm>
              <a:prstGeom prst="rect">
                <a:avLst/>
              </a:prstGeom>
            </p:spPr>
            <p:txBody>
              <a:bodyPr anchor="t"/>
              <a:lstStyle>
                <a:lvl1pPr marL="228600" indent="-228600" algn="l" defTabSz="914400" rtl="0" eaLnBrk="1" latinLnBrk="0" hangingPunct="1">
                  <a:lnSpc>
                    <a:spcPct val="90000"/>
                  </a:lnSpc>
                  <a:spcBef>
                    <a:spcPts val="1000"/>
                  </a:spcBef>
                  <a:buClrTx/>
                  <a:buSzPct val="140000"/>
                  <a:buFont typeface="Arial" panose="020B0604020202020204" pitchFamily="34" charset="0"/>
                  <a:buChar char="•"/>
                  <a:defRPr sz="1600" kern="1200">
                    <a:solidFill>
                      <a:schemeClr val="tx1"/>
                    </a:solidFill>
                    <a:latin typeface="Arial" charset="0"/>
                    <a:ea typeface="Arial" charset="0"/>
                    <a:cs typeface="Arial" charset="0"/>
                  </a:defRPr>
                </a:lvl1pPr>
                <a:lvl2pPr marL="687388" indent="-234950" algn="l" defTabSz="914400" rtl="0" eaLnBrk="1" latinLnBrk="0" hangingPunct="1">
                  <a:lnSpc>
                    <a:spcPct val="90000"/>
                  </a:lnSpc>
                  <a:spcBef>
                    <a:spcPts val="500"/>
                  </a:spcBef>
                  <a:buClrTx/>
                  <a:buFont typeface="Arial" panose="020B0604020202020204" pitchFamily="34" charset="0"/>
                  <a:buChar char="•"/>
                  <a:defRPr sz="1400" kern="1200">
                    <a:solidFill>
                      <a:schemeClr val="tx1"/>
                    </a:solidFill>
                    <a:latin typeface="Arial" charset="0"/>
                    <a:ea typeface="Arial" charset="0"/>
                    <a:cs typeface="Arial" charset="0"/>
                  </a:defRPr>
                </a:lvl2pPr>
                <a:lvl3pPr marL="1141413" indent="-230188" algn="l" defTabSz="914400" rtl="0" eaLnBrk="1" latinLnBrk="0" hangingPunct="1">
                  <a:lnSpc>
                    <a:spcPct val="90000"/>
                  </a:lnSpc>
                  <a:spcBef>
                    <a:spcPts val="500"/>
                  </a:spcBef>
                  <a:buClrTx/>
                  <a:buFont typeface="Arial" panose="020B0604020202020204" pitchFamily="34" charset="0"/>
                  <a:buChar char="•"/>
                  <a:defRPr sz="1200" kern="1200">
                    <a:solidFill>
                      <a:schemeClr val="tx1"/>
                    </a:solidFill>
                    <a:latin typeface="Arial" charset="0"/>
                    <a:ea typeface="Arial" charset="0"/>
                    <a:cs typeface="Arial" charset="0"/>
                  </a:defRPr>
                </a:lvl3pPr>
                <a:lvl4pPr marL="1601788" indent="-228600" algn="l" defTabSz="914400" rtl="0" eaLnBrk="1" latinLnBrk="0" hangingPunct="1">
                  <a:lnSpc>
                    <a:spcPct val="90000"/>
                  </a:lnSpc>
                  <a:spcBef>
                    <a:spcPts val="500"/>
                  </a:spcBef>
                  <a:buClr>
                    <a:srgbClr val="703F85"/>
                  </a:buClr>
                  <a:buSzPct val="60000"/>
                  <a:buFont typeface="Courier New" charset="0"/>
                  <a:buChar char="o"/>
                  <a:defRPr sz="1100" kern="1200">
                    <a:solidFill>
                      <a:schemeClr val="tx1"/>
                    </a:solidFill>
                    <a:latin typeface="Arial" charset="0"/>
                    <a:ea typeface="Arial" charset="0"/>
                    <a:cs typeface="Arial" charset="0"/>
                  </a:defRPr>
                </a:lvl4pPr>
                <a:lvl5pPr marL="2055813" indent="-230188" algn="l" defTabSz="914400" rtl="0" eaLnBrk="1" latinLnBrk="0" hangingPunct="1">
                  <a:lnSpc>
                    <a:spcPct val="90000"/>
                  </a:lnSpc>
                  <a:spcBef>
                    <a:spcPts val="500"/>
                  </a:spcBef>
                  <a:buClr>
                    <a:srgbClr val="703F85"/>
                  </a:buClr>
                  <a:buFont typeface="Arial"/>
                  <a:buChar char="•"/>
                  <a:defRPr sz="11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6379" marR="0" lvl="0" indent="-406379" algn="l" defTabSz="1625519" rtl="0" eaLnBrk="1" fontAlgn="auto" latinLnBrk="0" hangingPunct="1">
                  <a:lnSpc>
                    <a:spcPct val="90000"/>
                  </a:lnSpc>
                  <a:spcBef>
                    <a:spcPts val="1777"/>
                  </a:spcBef>
                  <a:spcAft>
                    <a:spcPts val="0"/>
                  </a:spcAft>
                  <a:buClrTx/>
                  <a:buSzPct val="140000"/>
                  <a:buFont typeface="Arial" panose="020B0604020202020204" pitchFamily="34" charset="0"/>
                  <a:buChar char="•"/>
                  <a:tabLst/>
                  <a:defRPr/>
                </a:pPr>
                <a:endParaRPr kumimoji="0" lang="en-US" sz="1777" b="0" i="0" u="none" strike="noStrike" kern="1200" cap="none" spc="0" normalizeH="0" baseline="30000" noProof="0" dirty="0">
                  <a:ln>
                    <a:noFill/>
                  </a:ln>
                  <a:solidFill>
                    <a:srgbClr val="000000"/>
                  </a:solidFill>
                  <a:effectLst/>
                  <a:uLnTx/>
                  <a:uFillTx/>
                  <a:latin typeface="Arial" panose="020B0604020202020204" pitchFamily="34" charset="0"/>
                  <a:cs typeface="Arial" charset="0"/>
                </a:endParaRPr>
              </a:p>
            </p:txBody>
          </p:sp>
          <p:sp>
            <p:nvSpPr>
              <p:cNvPr id="30" name="TextBox 12">
                <a:extLst>
                  <a:ext uri="{FF2B5EF4-FFF2-40B4-BE49-F238E27FC236}">
                    <a16:creationId xmlns:a16="http://schemas.microsoft.com/office/drawing/2014/main" id="{9C6F3476-2003-9D1A-6003-20BFBBA238B4}"/>
                  </a:ext>
                </a:extLst>
              </p:cNvPr>
              <p:cNvSpPr txBox="1"/>
              <p:nvPr/>
            </p:nvSpPr>
            <p:spPr>
              <a:xfrm>
                <a:off x="3724970" y="2935528"/>
                <a:ext cx="2069460" cy="294985"/>
              </a:xfrm>
              <a:prstGeom prst="rect">
                <a:avLst/>
              </a:prstGeom>
              <a:noFill/>
            </p:spPr>
            <p:txBody>
              <a:bodyPr wrap="square" rtlCol="0">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1956" b="1" i="0" u="none" strike="noStrike" kern="1200" cap="none" spc="0" normalizeH="0" baseline="0" noProof="0" dirty="0">
                    <a:ln>
                      <a:noFill/>
                    </a:ln>
                    <a:solidFill>
                      <a:srgbClr val="000000"/>
                    </a:solidFill>
                    <a:effectLst/>
                    <a:uLnTx/>
                    <a:uFillTx/>
                    <a:latin typeface="Arial"/>
                    <a:ea typeface="+mn-ea"/>
                    <a:cs typeface="+mn-cs"/>
                  </a:rPr>
                  <a:t>Treatment groups</a:t>
                </a:r>
                <a:endParaRPr kumimoji="0" lang="en-US" sz="1956" b="1" i="0" u="none" strike="noStrike" kern="1200" cap="none" spc="0" normalizeH="0" baseline="30000" noProof="0" dirty="0">
                  <a:ln>
                    <a:noFill/>
                  </a:ln>
                  <a:solidFill>
                    <a:srgbClr val="000000"/>
                  </a:solidFill>
                  <a:effectLst/>
                  <a:uLnTx/>
                  <a:uFillTx/>
                  <a:latin typeface="Arial"/>
                  <a:ea typeface="+mn-ea"/>
                  <a:cs typeface="+mn-cs"/>
                </a:endParaRPr>
              </a:p>
            </p:txBody>
          </p:sp>
          <p:sp>
            <p:nvSpPr>
              <p:cNvPr id="32" name="TextBox 64">
                <a:extLst>
                  <a:ext uri="{FF2B5EF4-FFF2-40B4-BE49-F238E27FC236}">
                    <a16:creationId xmlns:a16="http://schemas.microsoft.com/office/drawing/2014/main" id="{3E9D5F9E-B95D-7911-BEB3-762EBA1394E7}"/>
                  </a:ext>
                </a:extLst>
              </p:cNvPr>
              <p:cNvSpPr txBox="1">
                <a:spLocks/>
              </p:cNvSpPr>
              <p:nvPr/>
            </p:nvSpPr>
            <p:spPr>
              <a:xfrm>
                <a:off x="6388713" y="2125605"/>
                <a:ext cx="2035129" cy="2166636"/>
              </a:xfrm>
              <a:prstGeom prst="rect">
                <a:avLst/>
              </a:prstGeom>
              <a:noFill/>
            </p:spPr>
            <p:txBody>
              <a:bodyPr wrap="square" lIns="91440" tIns="45720" rIns="91440" bIns="45720" rtlCol="0" anchor="ctr">
                <a:no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Primary endpoint</a:t>
                </a:r>
              </a:p>
              <a:p>
                <a:pPr marL="285750" marR="0" lvl="0" indent="-285750"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OS in ITT population</a:t>
                </a: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Secondary endpoints</a:t>
                </a:r>
                <a:endParaRPr kumimoji="0" lang="en-US" sz="1600" b="1" i="0" u="none" strike="noStrike" kern="1200" cap="none" spc="0" normalizeH="0" baseline="0" noProof="0" dirty="0">
                  <a:ln>
                    <a:noFill/>
                  </a:ln>
                  <a:solidFill>
                    <a:srgbClr val="000000"/>
                  </a:solidFill>
                  <a:effectLst/>
                  <a:uLnTx/>
                  <a:uFillTx/>
                  <a:latin typeface="Arial"/>
                  <a:ea typeface="+mn-ea"/>
                  <a:cs typeface="Arial"/>
                </a:endParaRPr>
              </a:p>
              <a:p>
                <a:pPr marL="225425" marR="0" lvl="0" indent="-225425"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PFS</a:t>
                </a:r>
                <a:r>
                  <a:rPr kumimoji="0" lang="en-US" sz="1400" b="0" i="0" u="none" strike="noStrike" kern="1200" cap="none" spc="0" normalizeH="0" baseline="-25000" noProof="0" dirty="0">
                    <a:ln>
                      <a:noFill/>
                    </a:ln>
                    <a:solidFill>
                      <a:prstClr val="black"/>
                    </a:solidFill>
                    <a:effectLst/>
                    <a:uLnTx/>
                    <a:uFillTx/>
                    <a:latin typeface="Arial"/>
                    <a:ea typeface="+mn-ea"/>
                    <a:cs typeface="+mn-cs"/>
                  </a:rPr>
                  <a:t>INV</a:t>
                </a:r>
                <a:r>
                  <a:rPr kumimoji="0" lang="en-US" sz="1400" b="0" i="0" u="none" strike="noStrike" kern="1200" cap="none" spc="0" normalizeH="0" baseline="0" noProof="0" dirty="0">
                    <a:ln>
                      <a:noFill/>
                    </a:ln>
                    <a:solidFill>
                      <a:prstClr val="black"/>
                    </a:solidFill>
                    <a:effectLst/>
                    <a:uLnTx/>
                    <a:uFillTx/>
                    <a:latin typeface="Arial"/>
                    <a:ea typeface="+mn-ea"/>
                    <a:cs typeface="+mn-cs"/>
                  </a:rPr>
                  <a:t> and ORR</a:t>
                </a:r>
                <a:r>
                  <a:rPr kumimoji="0" lang="en-US" sz="1400" b="0" i="0" u="none" strike="noStrike" kern="1200" cap="none" spc="0" normalizeH="0" baseline="-25000" noProof="0" dirty="0">
                    <a:ln>
                      <a:noFill/>
                    </a:ln>
                    <a:solidFill>
                      <a:prstClr val="black"/>
                    </a:solidFill>
                    <a:effectLst/>
                    <a:uLnTx/>
                    <a:uFillTx/>
                    <a:latin typeface="Arial"/>
                    <a:ea typeface="+mn-ea"/>
                    <a:cs typeface="+mn-cs"/>
                  </a:rPr>
                  <a:t>INV</a:t>
                </a:r>
                <a:r>
                  <a:rPr kumimoji="0" lang="en-US" sz="1400" b="0" i="0" u="none" strike="noStrike" kern="1200" cap="none" spc="0" normalizeH="0" baseline="0" noProof="0" dirty="0">
                    <a:ln>
                      <a:noFill/>
                    </a:ln>
                    <a:solidFill>
                      <a:prstClr val="black"/>
                    </a:solidFill>
                    <a:effectLst/>
                    <a:uLnTx/>
                    <a:uFillTx/>
                    <a:latin typeface="Arial"/>
                    <a:ea typeface="+mn-ea"/>
                    <a:cs typeface="+mn-cs"/>
                  </a:rPr>
                  <a:t> using the response criteria per Lugano 2014 in ITT population</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225425" marR="0" lvl="0" indent="-225425"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CR </a:t>
                </a:r>
                <a:r>
                  <a:rPr kumimoji="0" lang="en-US" sz="1400" b="0" i="0" u="none" strike="noStrike" kern="1200" cap="none" spc="0" normalizeH="0" baseline="0" noProof="0" dirty="0" err="1">
                    <a:ln>
                      <a:noFill/>
                    </a:ln>
                    <a:solidFill>
                      <a:prstClr val="black"/>
                    </a:solidFill>
                    <a:effectLst/>
                    <a:uLnTx/>
                    <a:uFillTx/>
                    <a:latin typeface="Arial"/>
                    <a:ea typeface="+mn-ea"/>
                    <a:cs typeface="+mn-cs"/>
                  </a:rPr>
                  <a:t>rate</a:t>
                </a:r>
                <a:r>
                  <a:rPr kumimoji="0" lang="en-US" sz="1400" b="0" i="0" u="none" strike="noStrike" kern="1200" cap="none" spc="0" normalizeH="0" baseline="-25000" noProof="0" dirty="0" err="1">
                    <a:ln>
                      <a:noFill/>
                    </a:ln>
                    <a:solidFill>
                      <a:prstClr val="black"/>
                    </a:solidFill>
                    <a:effectLst/>
                    <a:uLnTx/>
                    <a:uFillTx/>
                    <a:latin typeface="Arial"/>
                    <a:ea typeface="+mn-ea"/>
                    <a:cs typeface="+mn-cs"/>
                  </a:rPr>
                  <a:t>INV</a:t>
                </a:r>
                <a:endParaRPr kumimoji="0" lang="en-US" sz="1400" b="0" i="0" u="none" strike="noStrike" kern="1200" cap="none" spc="0" normalizeH="0" baseline="-25000" noProof="0" dirty="0">
                  <a:ln>
                    <a:noFill/>
                  </a:ln>
                  <a:solidFill>
                    <a:prstClr val="black"/>
                  </a:solidFill>
                  <a:effectLst/>
                  <a:uLnTx/>
                  <a:uFillTx/>
                  <a:latin typeface="Arial"/>
                  <a:ea typeface="+mn-ea"/>
                  <a:cs typeface="Arial"/>
                </a:endParaRPr>
              </a:p>
              <a:p>
                <a:pPr marL="225425" marR="0" lvl="0" indent="-225425"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DOR</a:t>
                </a:r>
                <a:r>
                  <a:rPr kumimoji="0" lang="en-US" sz="1400" b="0" i="0" u="none" strike="noStrike" kern="1200" cap="none" spc="0" normalizeH="0" baseline="-25000" noProof="0" dirty="0">
                    <a:ln>
                      <a:noFill/>
                    </a:ln>
                    <a:solidFill>
                      <a:prstClr val="black"/>
                    </a:solidFill>
                    <a:effectLst/>
                    <a:uLnTx/>
                    <a:uFillTx/>
                    <a:latin typeface="Arial"/>
                    <a:ea typeface="+mn-ea"/>
                    <a:cs typeface="+mn-cs"/>
                  </a:rPr>
                  <a:t>INV</a:t>
                </a:r>
                <a:endParaRPr kumimoji="0" lang="en-US" sz="1400" b="0" i="0" u="none" strike="noStrike" kern="1200" cap="none" spc="0" normalizeH="0" baseline="-25000" noProof="0" dirty="0">
                  <a:ln>
                    <a:noFill/>
                  </a:ln>
                  <a:solidFill>
                    <a:prstClr val="black"/>
                  </a:solidFill>
                  <a:effectLst/>
                  <a:uLnTx/>
                  <a:uFillTx/>
                  <a:latin typeface="Arial"/>
                  <a:ea typeface="+mn-ea"/>
                  <a:cs typeface="Arial"/>
                </a:endParaRPr>
              </a:p>
              <a:p>
                <a:pPr marL="225425" marR="0" lvl="0" indent="-225425"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OS in CD30-positive population</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225425" marR="0" lvl="0" indent="-225425" algn="l" defTabSz="12191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Safety and tolerability</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33" name="Rounded Rectangle 38">
                <a:extLst>
                  <a:ext uri="{FF2B5EF4-FFF2-40B4-BE49-F238E27FC236}">
                    <a16:creationId xmlns:a16="http://schemas.microsoft.com/office/drawing/2014/main" id="{41E4F784-C935-654D-E69E-DD18459AFE51}"/>
                  </a:ext>
                </a:extLst>
              </p:cNvPr>
              <p:cNvSpPr/>
              <p:nvPr/>
            </p:nvSpPr>
            <p:spPr>
              <a:xfrm>
                <a:off x="476304" y="2048081"/>
                <a:ext cx="2551300" cy="2895102"/>
              </a:xfrm>
              <a:prstGeom prst="roundRect">
                <a:avLst>
                  <a:gd name="adj" fmla="val 11615"/>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marL="0" marR="0" lvl="0" indent="0" algn="l" defTabSz="1219139"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Key inclusion criteria</a:t>
                </a:r>
              </a:p>
              <a:p>
                <a:pPr marL="230188" marR="0" lvl="0" indent="-230188"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R/R DLBCL with eligible subtypes</a:t>
                </a:r>
                <a:endParaRPr kumimoji="0" lang="en-US" sz="1400" b="0" i="0" u="none" strike="noStrike" kern="1200" cap="none" spc="0" normalizeH="0" baseline="30000" noProof="0" dirty="0">
                  <a:ln>
                    <a:noFill/>
                  </a:ln>
                  <a:solidFill>
                    <a:prstClr val="black"/>
                  </a:solidFill>
                  <a:effectLst/>
                  <a:uLnTx/>
                  <a:uFillTx/>
                  <a:latin typeface="Arial"/>
                  <a:ea typeface="+mn-ea"/>
                  <a:cs typeface="Arial" panose="020B0604020202020204" pitchFamily="34" charset="0"/>
                </a:endParaRPr>
              </a:p>
              <a:p>
                <a:pPr marL="230188" marR="0" lvl="0" indent="-230188"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Age ≥18 years</a:t>
                </a:r>
              </a:p>
              <a:p>
                <a:pPr marL="230188" marR="0" lvl="0" indent="-230188"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≥2 prior lines of therapy</a:t>
                </a:r>
                <a:endParaRPr kumimoji="0" lang="en-US" sz="1400" b="1" i="0" u="none" strike="noStrike" kern="1200" cap="none" spc="0" normalizeH="0" baseline="30000" noProof="0" dirty="0">
                  <a:ln>
                    <a:noFill/>
                  </a:ln>
                  <a:solidFill>
                    <a:prstClr val="black"/>
                  </a:solidFill>
                  <a:effectLst/>
                  <a:uLnTx/>
                  <a:uFillTx/>
                  <a:latin typeface="Arial"/>
                  <a:ea typeface="+mn-ea"/>
                  <a:cs typeface="Arial"/>
                </a:endParaRPr>
              </a:p>
              <a:p>
                <a:pPr marL="230188" marR="0" lvl="0" indent="-230188"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Ineligibility for or disease relapse following HSCT or CAR T-cell therapy</a:t>
                </a:r>
              </a:p>
              <a:p>
                <a:pPr marL="230188" marR="0" lvl="0" indent="-230188"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ECOG PS 0-2</a:t>
                </a:r>
              </a:p>
              <a:p>
                <a:pPr marL="230188" marR="0" lvl="0" indent="-230188"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FDG-avid, measurable disease</a:t>
                </a:r>
              </a:p>
              <a:p>
                <a:pPr marL="0" marR="0" lvl="0" indent="0" algn="l" defTabSz="1219139" rtl="0" eaLnBrk="1" fontAlgn="auto" latinLnBrk="0" hangingPunct="1">
                  <a:lnSpc>
                    <a:spcPct val="12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1219139"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Key exclusion criteria</a:t>
                </a:r>
              </a:p>
              <a:p>
                <a:pPr marL="285750" marR="0" lvl="0" indent="-285750"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Prior BV or Len </a:t>
                </a:r>
              </a:p>
              <a:p>
                <a:pPr marL="285750" marR="0" lvl="0" indent="-285750"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Active cerebral/meningeal disease</a:t>
                </a:r>
              </a:p>
              <a:p>
                <a:pPr marL="285750" marR="0" lvl="0" indent="-285750" algn="l" defTabSz="1219139"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Grade ≥2 peripheral neuropathy</a:t>
                </a:r>
              </a:p>
            </p:txBody>
          </p:sp>
          <p:sp>
            <p:nvSpPr>
              <p:cNvPr id="35" name="Right Arrow 23">
                <a:extLst>
                  <a:ext uri="{FF2B5EF4-FFF2-40B4-BE49-F238E27FC236}">
                    <a16:creationId xmlns:a16="http://schemas.microsoft.com/office/drawing/2014/main" id="{0FF50E8B-6DF6-2717-E161-B53594560164}"/>
                  </a:ext>
                </a:extLst>
              </p:cNvPr>
              <p:cNvSpPr/>
              <p:nvPr/>
            </p:nvSpPr>
            <p:spPr>
              <a:xfrm>
                <a:off x="5851522" y="2841865"/>
                <a:ext cx="428668" cy="442209"/>
              </a:xfrm>
              <a:prstGeom prst="rightArrow">
                <a:avLst>
                  <a:gd name="adj1" fmla="val 50000"/>
                  <a:gd name="adj2" fmla="val 418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Rounded Rectangle 21">
                <a:extLst>
                  <a:ext uri="{FF2B5EF4-FFF2-40B4-BE49-F238E27FC236}">
                    <a16:creationId xmlns:a16="http://schemas.microsoft.com/office/drawing/2014/main" id="{3258DA75-4DAB-0F8B-67F8-98B2841ED3C4}"/>
                  </a:ext>
                </a:extLst>
              </p:cNvPr>
              <p:cNvSpPr/>
              <p:nvPr/>
            </p:nvSpPr>
            <p:spPr>
              <a:xfrm>
                <a:off x="3873984" y="2048081"/>
                <a:ext cx="2069460" cy="594360"/>
              </a:xfrm>
              <a:prstGeom prst="round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 tIns="64000" rIns="18288" bIns="64000" rtlCol="0" anchor="ctr"/>
              <a:lstStyle/>
              <a:p>
                <a:pPr marL="0" marR="0" lvl="0" indent="0" algn="ctr" defTabSz="1219139"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BV+Len+R</a:t>
                </a:r>
                <a:r>
                  <a:rPr kumimoji="0" lang="en-US" sz="1400" b="1" i="0" u="none" strike="noStrike" kern="1200" cap="none" spc="0" normalizeH="0" baseline="0" noProof="0" dirty="0">
                    <a:ln>
                      <a:noFill/>
                    </a:ln>
                    <a:solidFill>
                      <a:srgbClr val="FFFFFF"/>
                    </a:solidFill>
                    <a:effectLst/>
                    <a:uLnTx/>
                    <a:uFillTx/>
                    <a:latin typeface="Arial"/>
                    <a:ea typeface="+mn-ea"/>
                    <a:cs typeface="+mn-cs"/>
                  </a:rPr>
                  <a:t> (n=112)</a:t>
                </a:r>
              </a:p>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BV 1.2 mg/kg IV Q3W + Len 20 mg PO QD + R 375 mg/m</a:t>
                </a:r>
                <a:r>
                  <a:rPr kumimoji="0" lang="en-US" sz="1400" b="0" i="0" u="none" strike="noStrike" kern="1200" cap="none" spc="0" normalizeH="0" baseline="30000" noProof="0" dirty="0">
                    <a:ln>
                      <a:noFill/>
                    </a:ln>
                    <a:solidFill>
                      <a:srgbClr val="FFFFFF"/>
                    </a:solidFill>
                    <a:effectLst/>
                    <a:uLnTx/>
                    <a:uFillTx/>
                    <a:latin typeface="Arial"/>
                    <a:ea typeface="+mn-ea"/>
                    <a:cs typeface="+mn-cs"/>
                  </a:rPr>
                  <a:t>2</a:t>
                </a:r>
                <a:r>
                  <a:rPr kumimoji="0" lang="en-US" sz="1400" b="0" i="0" u="none" strike="noStrike" kern="1200" cap="none" spc="0" normalizeH="0" baseline="0" noProof="0" dirty="0">
                    <a:ln>
                      <a:noFill/>
                    </a:ln>
                    <a:solidFill>
                      <a:srgbClr val="FFFFFF"/>
                    </a:solidFill>
                    <a:effectLst/>
                    <a:uLnTx/>
                    <a:uFillTx/>
                    <a:latin typeface="Arial"/>
                    <a:ea typeface="+mn-ea"/>
                    <a:cs typeface="+mn-cs"/>
                  </a:rPr>
                  <a:t> IV Q3W</a:t>
                </a:r>
                <a:endParaRPr kumimoji="0" lang="en-US" sz="1400" b="0" i="0" u="none" strike="noStrike" kern="1200" cap="none" spc="0" normalizeH="0" baseline="30000" noProof="0" dirty="0">
                  <a:ln>
                    <a:noFill/>
                  </a:ln>
                  <a:solidFill>
                    <a:srgbClr val="FFFFFF"/>
                  </a:solidFill>
                  <a:effectLst/>
                  <a:uLnTx/>
                  <a:uFillTx/>
                  <a:latin typeface="Arial"/>
                  <a:ea typeface="+mn-ea"/>
                  <a:cs typeface="+mn-cs"/>
                </a:endParaRPr>
              </a:p>
            </p:txBody>
          </p:sp>
          <p:sp>
            <p:nvSpPr>
              <p:cNvPr id="38" name="Oval 21">
                <a:extLst>
                  <a:ext uri="{FF2B5EF4-FFF2-40B4-BE49-F238E27FC236}">
                    <a16:creationId xmlns:a16="http://schemas.microsoft.com/office/drawing/2014/main" id="{EDAD552D-3B56-14BA-4278-8D6AD80B403B}"/>
                  </a:ext>
                </a:extLst>
              </p:cNvPr>
              <p:cNvSpPr/>
              <p:nvPr/>
            </p:nvSpPr>
            <p:spPr>
              <a:xfrm rot="16200000">
                <a:off x="2609956" y="2888984"/>
                <a:ext cx="1528049" cy="388071"/>
              </a:xfrm>
              <a:prstGeom prst="roundRect">
                <a:avLst>
                  <a:gd name="adj" fmla="val 211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Randomization 1:1</a:t>
                </a:r>
              </a:p>
            </p:txBody>
          </p:sp>
          <p:sp>
            <p:nvSpPr>
              <p:cNvPr id="39" name="Rounded Rectangle 21">
                <a:extLst>
                  <a:ext uri="{FF2B5EF4-FFF2-40B4-BE49-F238E27FC236}">
                    <a16:creationId xmlns:a16="http://schemas.microsoft.com/office/drawing/2014/main" id="{64C5274C-1E20-4C77-C802-AF1BBA2E557B}"/>
                  </a:ext>
                </a:extLst>
              </p:cNvPr>
              <p:cNvSpPr/>
              <p:nvPr/>
            </p:nvSpPr>
            <p:spPr>
              <a:xfrm>
                <a:off x="3873984" y="3466442"/>
                <a:ext cx="2069460" cy="594360"/>
              </a:xfrm>
              <a:prstGeom prst="roundRect">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 tIns="64000" rIns="18288" bIns="64000" rtlCol="0" anchor="ctr"/>
              <a:lstStyle/>
              <a:p>
                <a:pPr marL="0" marR="0" lvl="0" indent="0" algn="ctr" defTabSz="1219139"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Placebo+Len+R</a:t>
                </a:r>
                <a:r>
                  <a:rPr kumimoji="0" lang="en-US" sz="1400" b="1" i="0" u="none" strike="noStrike" kern="1200" cap="none" spc="0" normalizeH="0" baseline="0" noProof="0" dirty="0">
                    <a:ln>
                      <a:noFill/>
                    </a:ln>
                    <a:solidFill>
                      <a:srgbClr val="FFFFFF"/>
                    </a:solidFill>
                    <a:effectLst/>
                    <a:uLnTx/>
                    <a:uFillTx/>
                    <a:latin typeface="Arial"/>
                    <a:ea typeface="+mn-ea"/>
                    <a:cs typeface="+mn-cs"/>
                  </a:rPr>
                  <a:t> (n=118)</a:t>
                </a:r>
              </a:p>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Placebo IV Q3W + Len 20 mg PO QD + R 375 mg/m</a:t>
                </a:r>
                <a:r>
                  <a:rPr kumimoji="0" lang="en-US" sz="1400" b="0" i="0" u="none" strike="noStrike" kern="1200" cap="none" spc="0" normalizeH="0" baseline="30000" noProof="0" dirty="0">
                    <a:ln>
                      <a:noFill/>
                    </a:ln>
                    <a:solidFill>
                      <a:srgbClr val="FFFFFF"/>
                    </a:solidFill>
                    <a:effectLst/>
                    <a:uLnTx/>
                    <a:uFillTx/>
                    <a:latin typeface="Arial"/>
                    <a:ea typeface="+mn-ea"/>
                    <a:cs typeface="+mn-cs"/>
                  </a:rPr>
                  <a:t>2</a:t>
                </a:r>
                <a:r>
                  <a:rPr kumimoji="0" lang="en-US" sz="1400" b="0" i="0" u="none" strike="noStrike" kern="1200" cap="none" spc="0" normalizeH="0" baseline="0" noProof="0" dirty="0">
                    <a:ln>
                      <a:noFill/>
                    </a:ln>
                    <a:solidFill>
                      <a:srgbClr val="FFFFFF"/>
                    </a:solidFill>
                    <a:effectLst/>
                    <a:uLnTx/>
                    <a:uFillTx/>
                    <a:latin typeface="Arial"/>
                    <a:ea typeface="+mn-ea"/>
                    <a:cs typeface="+mn-cs"/>
                  </a:rPr>
                  <a:t> IV Q3W</a:t>
                </a:r>
                <a:endParaRPr kumimoji="0" lang="en-US" sz="1400" b="0" i="0" u="none" strike="noStrike" kern="1200" cap="none" spc="0" normalizeH="0" baseline="30000" noProof="0" dirty="0">
                  <a:ln>
                    <a:noFill/>
                  </a:ln>
                  <a:solidFill>
                    <a:srgbClr val="FFFFFF"/>
                  </a:solidFill>
                  <a:effectLst/>
                  <a:uLnTx/>
                  <a:uFillTx/>
                  <a:latin typeface="Arial"/>
                  <a:ea typeface="+mn-ea"/>
                  <a:cs typeface="+mn-cs"/>
                </a:endParaRPr>
              </a:p>
            </p:txBody>
          </p:sp>
          <p:cxnSp>
            <p:nvCxnSpPr>
              <p:cNvPr id="40" name="Elbow Connector 39">
                <a:extLst>
                  <a:ext uri="{FF2B5EF4-FFF2-40B4-BE49-F238E27FC236}">
                    <a16:creationId xmlns:a16="http://schemas.microsoft.com/office/drawing/2014/main" id="{37B8012B-0677-53C6-EDFB-D489F642D4D9}"/>
                  </a:ext>
                </a:extLst>
              </p:cNvPr>
              <p:cNvCxnSpPr>
                <a:cxnSpLocks/>
              </p:cNvCxnSpPr>
              <p:nvPr/>
            </p:nvCxnSpPr>
            <p:spPr>
              <a:xfrm rot="10800000" flipV="1">
                <a:off x="3873984" y="2373840"/>
                <a:ext cx="8822" cy="1418361"/>
              </a:xfrm>
              <a:prstGeom prst="bentConnector3">
                <a:avLst>
                  <a:gd name="adj1" fmla="val 1800000"/>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21">
                <a:extLst>
                  <a:ext uri="{FF2B5EF4-FFF2-40B4-BE49-F238E27FC236}">
                    <a16:creationId xmlns:a16="http://schemas.microsoft.com/office/drawing/2014/main" id="{79A0FFD1-543A-C937-2373-2B76943BF082}"/>
                  </a:ext>
                </a:extLst>
              </p:cNvPr>
              <p:cNvSpPr/>
              <p:nvPr/>
            </p:nvSpPr>
            <p:spPr>
              <a:xfrm>
                <a:off x="2585808" y="2819520"/>
                <a:ext cx="1215082" cy="527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0D2F0459-E710-FFB4-9528-5C33E987CB65}"/>
                </a:ext>
              </a:extLst>
            </p:cNvPr>
            <p:cNvSpPr txBox="1"/>
            <p:nvPr/>
          </p:nvSpPr>
          <p:spPr bwMode="gray">
            <a:xfrm>
              <a:off x="457200" y="5505526"/>
              <a:ext cx="5017184" cy="281937"/>
            </a:xfrm>
            <a:prstGeom prst="rect">
              <a:avLst/>
            </a:prstGeom>
            <a:noFill/>
          </p:spPr>
          <p:txBody>
            <a:bodyPr wrap="square">
              <a:spAutoFit/>
            </a:bodyPr>
            <a:lstStyle/>
            <a:p>
              <a:pPr marL="171450" marR="0" lvl="0" indent="-171450" algn="l" defTabSz="914400" rtl="0" eaLnBrk="1" fontAlgn="auto" latinLnBrk="0" hangingPunct="1">
                <a:lnSpc>
                  <a:spcPct val="88000"/>
                </a:lnSpc>
                <a:spcBef>
                  <a:spcPts val="1500"/>
                </a:spcBef>
                <a:spcAft>
                  <a:spcPts val="0"/>
                </a:spcAft>
                <a:buClrTx/>
                <a:buSzTx/>
                <a:buFont typeface="Arial" panose="020B0604020202020204" pitchFamily="34" charset="0"/>
                <a:buChar char="•"/>
                <a:tabLst/>
                <a:defRPr/>
              </a:pPr>
              <a:r>
                <a:rPr kumimoji="0" lang="en-US" sz="1400" b="0" i="0" u="none" strike="noStrike" kern="1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Per protocol, G-CSF prophylaxis was required</a:t>
              </a:r>
            </a:p>
          </p:txBody>
        </p:sp>
      </p:grpSp>
      <p:pic>
        <p:nvPicPr>
          <p:cNvPr id="9" name="Immagine 8">
            <a:extLst>
              <a:ext uri="{FF2B5EF4-FFF2-40B4-BE49-F238E27FC236}">
                <a16:creationId xmlns:a16="http://schemas.microsoft.com/office/drawing/2014/main" id="{A1D6D3C9-3198-4FA1-82D1-AB2CF7250E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0351" y="345888"/>
            <a:ext cx="9737259" cy="894341"/>
          </a:xfrm>
          <a:prstGeom prst="rect">
            <a:avLst/>
          </a:prstGeom>
        </p:spPr>
      </p:pic>
      <p:sp>
        <p:nvSpPr>
          <p:cNvPr id="10" name="CasellaDiTesto 9">
            <a:extLst>
              <a:ext uri="{FF2B5EF4-FFF2-40B4-BE49-F238E27FC236}">
                <a16:creationId xmlns:a16="http://schemas.microsoft.com/office/drawing/2014/main" id="{7F3C2E0B-9504-4AE2-989B-5DA10ACBF228}"/>
              </a:ext>
            </a:extLst>
          </p:cNvPr>
          <p:cNvSpPr txBox="1"/>
          <p:nvPr/>
        </p:nvSpPr>
        <p:spPr>
          <a:xfrm>
            <a:off x="8771544" y="6493079"/>
            <a:ext cx="3324949"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Bartlett NL.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1061-1072</a:t>
            </a:r>
          </a:p>
        </p:txBody>
      </p:sp>
    </p:spTree>
    <p:extLst>
      <p:ext uri="{BB962C8B-B14F-4D97-AF65-F5344CB8AC3E}">
        <p14:creationId xmlns:p14="http://schemas.microsoft.com/office/powerpoint/2010/main" val="27866684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A8078EB-AAC7-9F29-1D41-06E0F41403C3}"/>
              </a:ext>
            </a:extLst>
          </p:cNvPr>
          <p:cNvGraphicFramePr>
            <a:graphicFrameLocks noGrp="1"/>
          </p:cNvGraphicFramePr>
          <p:nvPr/>
        </p:nvGraphicFramePr>
        <p:xfrm>
          <a:off x="1320913" y="1166455"/>
          <a:ext cx="9566953" cy="4967831"/>
        </p:xfrm>
        <a:graphic>
          <a:graphicData uri="http://schemas.openxmlformats.org/drawingml/2006/table">
            <a:tbl>
              <a:tblPr firstRow="1" bandRow="1">
                <a:tableStyleId>{2D5ABB26-0587-4C30-8999-92F81FD0307C}</a:tableStyleId>
              </a:tblPr>
              <a:tblGrid>
                <a:gridCol w="6335730">
                  <a:extLst>
                    <a:ext uri="{9D8B030D-6E8A-4147-A177-3AD203B41FA5}">
                      <a16:colId xmlns:a16="http://schemas.microsoft.com/office/drawing/2014/main" val="356801435"/>
                    </a:ext>
                  </a:extLst>
                </a:gridCol>
                <a:gridCol w="1520576">
                  <a:extLst>
                    <a:ext uri="{9D8B030D-6E8A-4147-A177-3AD203B41FA5}">
                      <a16:colId xmlns:a16="http://schemas.microsoft.com/office/drawing/2014/main" val="1718018632"/>
                    </a:ext>
                  </a:extLst>
                </a:gridCol>
                <a:gridCol w="1710647">
                  <a:extLst>
                    <a:ext uri="{9D8B030D-6E8A-4147-A177-3AD203B41FA5}">
                      <a16:colId xmlns:a16="http://schemas.microsoft.com/office/drawing/2014/main" val="3612317342"/>
                    </a:ext>
                  </a:extLst>
                </a:gridCol>
              </a:tblGrid>
              <a:tr h="425070">
                <a:tc>
                  <a:txBody>
                    <a:bodyPr/>
                    <a:lstStyle/>
                    <a:p>
                      <a:pPr marL="0" marR="0" algn="l">
                        <a:lnSpc>
                          <a:spcPct val="107000"/>
                        </a:lnSpc>
                        <a:spcBef>
                          <a:spcPts val="300"/>
                        </a:spcBef>
                        <a:spcAft>
                          <a:spcPts val="300"/>
                        </a:spcAft>
                      </a:pPr>
                      <a:endParaRPr lang="en-US" sz="1400" b="1" kern="100" dirty="0">
                        <a:effectLst/>
                        <a:latin typeface="+mn-lt"/>
                        <a:ea typeface="Times New Roman" panose="02020603050405020304" pitchFamily="18" charset="0"/>
                        <a:cs typeface="Times New Roman" panose="02020603050405020304" pitchFamily="18" charset="0"/>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300"/>
                        </a:spcBef>
                        <a:spcAft>
                          <a:spcPts val="300"/>
                        </a:spcAft>
                      </a:pPr>
                      <a:r>
                        <a:rPr lang="en-US" sz="1400" b="1" kern="100" dirty="0" err="1">
                          <a:solidFill>
                            <a:srgbClr val="0000C9"/>
                          </a:solidFill>
                          <a:effectLst/>
                          <a:latin typeface="+mn-lt"/>
                        </a:rPr>
                        <a:t>BV+Len+R</a:t>
                      </a:r>
                      <a:br>
                        <a:rPr lang="en-US" sz="1400" b="1" kern="100" dirty="0">
                          <a:solidFill>
                            <a:srgbClr val="0000C9"/>
                          </a:solidFill>
                          <a:effectLst/>
                          <a:latin typeface="+mn-lt"/>
                        </a:rPr>
                      </a:br>
                      <a:r>
                        <a:rPr lang="en-US" sz="1400" b="1" kern="100" dirty="0">
                          <a:solidFill>
                            <a:srgbClr val="0000C9"/>
                          </a:solidFill>
                          <a:effectLst/>
                          <a:latin typeface="+mn-lt"/>
                        </a:rPr>
                        <a:t>(n=112)</a:t>
                      </a:r>
                      <a:endParaRPr lang="en-US" sz="1400" b="1" kern="100" dirty="0">
                        <a:solidFill>
                          <a:srgbClr val="0000C9"/>
                        </a:solidFill>
                        <a:effectLst/>
                        <a:latin typeface="+mn-lt"/>
                        <a:ea typeface="Times New Roman" panose="02020603050405020304" pitchFamily="18" charset="0"/>
                        <a:cs typeface="Times New Roman"/>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300"/>
                        </a:spcBef>
                        <a:spcAft>
                          <a:spcPts val="300"/>
                        </a:spcAft>
                      </a:pPr>
                      <a:r>
                        <a:rPr lang="en-US" sz="1400" b="1" kern="100" dirty="0" err="1">
                          <a:solidFill>
                            <a:schemeClr val="tx1"/>
                          </a:solidFill>
                          <a:effectLst/>
                          <a:latin typeface="+mn-lt"/>
                        </a:rPr>
                        <a:t>Placebo+Len+R</a:t>
                      </a:r>
                      <a:br>
                        <a:rPr lang="en-US" sz="1400" b="1" kern="100" dirty="0">
                          <a:solidFill>
                            <a:srgbClr val="000000"/>
                          </a:solidFill>
                          <a:effectLst/>
                          <a:latin typeface="+mn-lt"/>
                        </a:rPr>
                      </a:br>
                      <a:r>
                        <a:rPr lang="en-US" sz="1400" b="1" kern="100" dirty="0">
                          <a:solidFill>
                            <a:schemeClr val="tx1"/>
                          </a:solidFill>
                          <a:effectLst/>
                          <a:latin typeface="+mn-lt"/>
                        </a:rPr>
                        <a:t>(n=118)</a:t>
                      </a:r>
                      <a:endParaRPr lang="en-US" sz="1400" b="1" kern="100" dirty="0">
                        <a:solidFill>
                          <a:schemeClr val="tx1"/>
                        </a:solidFill>
                        <a:effectLst/>
                        <a:latin typeface="+mn-lt"/>
                        <a:ea typeface="Times New Roman" panose="02020603050405020304" pitchFamily="18" charset="0"/>
                        <a:cs typeface="Times New Roman"/>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399637"/>
                  </a:ext>
                </a:extLst>
              </a:tr>
              <a:tr h="221455">
                <a:tc>
                  <a:txBody>
                    <a:bodyPr/>
                    <a:lstStyle/>
                    <a:p>
                      <a:pPr marL="0" marR="0" algn="l">
                        <a:lnSpc>
                          <a:spcPct val="107000"/>
                        </a:lnSpc>
                        <a:spcBef>
                          <a:spcPts val="300"/>
                        </a:spcBef>
                        <a:spcAft>
                          <a:spcPts val="300"/>
                        </a:spcAft>
                      </a:pPr>
                      <a:r>
                        <a:rPr lang="en-US" sz="1400" b="1" kern="100" dirty="0">
                          <a:effectLst/>
                          <a:latin typeface="+mn-lt"/>
                          <a:ea typeface="Times New Roman" panose="02020603050405020304" pitchFamily="18" charset="0"/>
                          <a:cs typeface="Times New Roman"/>
                        </a:rPr>
                        <a:t>Patient characteristics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300"/>
                        </a:spcBef>
                        <a:spcAft>
                          <a:spcPts val="300"/>
                        </a:spcAft>
                      </a:pPr>
                      <a:endParaRPr lang="en-US" sz="14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300"/>
                        </a:spcBef>
                        <a:spcAft>
                          <a:spcPts val="300"/>
                        </a:spcAft>
                      </a:pPr>
                      <a:endParaRPr lang="en-US" sz="14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81413666"/>
                  </a:ext>
                </a:extLst>
              </a:tr>
              <a:tr h="221455">
                <a:tc>
                  <a:txBody>
                    <a:bodyPr/>
                    <a:lstStyle/>
                    <a:p>
                      <a:pPr marL="0" marR="0" indent="230188" algn="l">
                        <a:lnSpc>
                          <a:spcPct val="107000"/>
                        </a:lnSpc>
                        <a:spcBef>
                          <a:spcPts val="300"/>
                        </a:spcBef>
                        <a:spcAft>
                          <a:spcPts val="300"/>
                        </a:spcAft>
                      </a:pPr>
                      <a:r>
                        <a:rPr lang="en-US" sz="1400" b="0" kern="100" dirty="0">
                          <a:solidFill>
                            <a:srgbClr val="000000"/>
                          </a:solidFill>
                          <a:effectLst/>
                          <a:latin typeface="+mn-lt"/>
                        </a:rPr>
                        <a:t>Age, median (range), years</a:t>
                      </a:r>
                      <a:endParaRPr lang="en-US" sz="1400" b="0" kern="100" dirty="0">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a:rPr>
                        <a:t>74.0 (29-87)</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effectLst/>
                          <a:latin typeface="+mn-lt"/>
                          <a:ea typeface="Times New Roman" panose="02020603050405020304" pitchFamily="18" charset="0"/>
                          <a:cs typeface="Times New Roman"/>
                        </a:rPr>
                        <a:t>70.0 (21</a:t>
                      </a:r>
                      <a:r>
                        <a:rPr lang="en-US" sz="1400" kern="100" dirty="0">
                          <a:solidFill>
                            <a:srgbClr val="000000"/>
                          </a:solidFill>
                          <a:effectLst/>
                          <a:latin typeface="+mn-lt"/>
                          <a:ea typeface="Times New Roman" panose="02020603050405020304" pitchFamily="18" charset="0"/>
                          <a:cs typeface="Times New Roman"/>
                        </a:rPr>
                        <a:t>-</a:t>
                      </a:r>
                      <a:r>
                        <a:rPr lang="en-US" sz="1400" kern="100" dirty="0">
                          <a:effectLst/>
                          <a:latin typeface="+mn-lt"/>
                          <a:ea typeface="Times New Roman" panose="02020603050405020304" pitchFamily="18" charset="0"/>
                          <a:cs typeface="Times New Roman"/>
                        </a:rPr>
                        <a:t>89)</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538396"/>
                  </a:ext>
                </a:extLst>
              </a:tr>
              <a:tr h="221455">
                <a:tc>
                  <a:txBody>
                    <a:bodyPr/>
                    <a:lstStyle/>
                    <a:p>
                      <a:pPr marL="171450" marR="0" indent="58738" algn="l">
                        <a:lnSpc>
                          <a:spcPct val="107000"/>
                        </a:lnSpc>
                        <a:spcBef>
                          <a:spcPts val="300"/>
                        </a:spcBef>
                        <a:spcAft>
                          <a:spcPts val="300"/>
                        </a:spcAft>
                      </a:pPr>
                      <a:r>
                        <a:rPr lang="en-US" sz="1400" b="0" kern="100" dirty="0">
                          <a:solidFill>
                            <a:srgbClr val="000000"/>
                          </a:solidFill>
                          <a:effectLst/>
                          <a:latin typeface="+mn-lt"/>
                        </a:rPr>
                        <a:t>Age</a:t>
                      </a:r>
                      <a:r>
                        <a:rPr lang="en-US" sz="1400" b="0" kern="100" dirty="0">
                          <a:solidFill>
                            <a:schemeClr val="tx1"/>
                          </a:solidFill>
                          <a:effectLst/>
                          <a:latin typeface="+mn-lt"/>
                        </a:rPr>
                        <a:t>, n (%)</a:t>
                      </a:r>
                      <a:endParaRPr lang="en-US" sz="1400" b="0" kern="100" dirty="0">
                        <a:solidFill>
                          <a:schemeClr val="tx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7000"/>
                        </a:lnSpc>
                        <a:spcBef>
                          <a:spcPts val="300"/>
                        </a:spcBef>
                        <a:spcAft>
                          <a:spcPts val="300"/>
                        </a:spcAft>
                        <a:buClrTx/>
                        <a:buSzTx/>
                        <a:buFontTx/>
                        <a:buNone/>
                        <a:tabLst/>
                        <a:defRPr/>
                      </a:pPr>
                      <a:endParaRPr lang="en-US" sz="1400" kern="1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7000"/>
                        </a:lnSpc>
                        <a:spcBef>
                          <a:spcPts val="300"/>
                        </a:spcBef>
                        <a:spcAft>
                          <a:spcPts val="300"/>
                        </a:spcAft>
                        <a:buClrTx/>
                        <a:buSzTx/>
                        <a:buFontTx/>
                        <a:buNone/>
                        <a:tabLst/>
                        <a:defRPr/>
                      </a:pPr>
                      <a:endParaRPr lang="en-US" sz="1400" kern="100" dirty="0">
                        <a:solidFill>
                          <a:schemeClr val="tx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3998806"/>
                  </a:ext>
                </a:extLst>
              </a:tr>
              <a:tr h="221455">
                <a:tc>
                  <a:txBody>
                    <a:bodyPr/>
                    <a:lstStyle/>
                    <a:p>
                      <a:pPr marL="457200" marR="0" indent="-3175" algn="l">
                        <a:lnSpc>
                          <a:spcPct val="107000"/>
                        </a:lnSpc>
                        <a:spcBef>
                          <a:spcPts val="300"/>
                        </a:spcBef>
                        <a:spcAft>
                          <a:spcPts val="300"/>
                        </a:spcAft>
                      </a:pPr>
                      <a:r>
                        <a:rPr lang="en-US" sz="1400" b="0" kern="100" dirty="0">
                          <a:solidFill>
                            <a:schemeClr val="tx1"/>
                          </a:solidFill>
                          <a:effectLst/>
                          <a:latin typeface="+mn-lt"/>
                        </a:rPr>
                        <a:t>≥65 years</a:t>
                      </a:r>
                      <a:endParaRPr lang="en-US" sz="1400" b="0" kern="100" dirty="0">
                        <a:solidFill>
                          <a:schemeClr val="tx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7000"/>
                        </a:lnSpc>
                        <a:spcBef>
                          <a:spcPts val="300"/>
                        </a:spcBef>
                        <a:spcAft>
                          <a:spcPts val="300"/>
                        </a:spcAft>
                        <a:buClrTx/>
                        <a:buSzTx/>
                        <a:buFontTx/>
                        <a:buNone/>
                        <a:tabLst/>
                        <a:defRPr/>
                      </a:pPr>
                      <a:r>
                        <a:rPr lang="en-US" sz="1400" kern="100" dirty="0">
                          <a:solidFill>
                            <a:schemeClr val="accent1"/>
                          </a:solidFill>
                          <a:effectLst/>
                          <a:latin typeface="+mn-lt"/>
                        </a:rPr>
                        <a:t>79 (71)</a:t>
                      </a:r>
                      <a:endParaRPr lang="en-US" sz="1400" kern="1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7000"/>
                        </a:lnSpc>
                        <a:spcBef>
                          <a:spcPts val="300"/>
                        </a:spcBef>
                        <a:spcAft>
                          <a:spcPts val="300"/>
                        </a:spcAft>
                        <a:buClrTx/>
                        <a:buSzTx/>
                        <a:buFontTx/>
                        <a:buNone/>
                        <a:tabLst/>
                        <a:defRPr/>
                      </a:pPr>
                      <a:r>
                        <a:rPr lang="en-US" sz="1400" kern="100" dirty="0">
                          <a:solidFill>
                            <a:srgbClr val="000000"/>
                          </a:solidFill>
                          <a:effectLst/>
                          <a:latin typeface="+mn-lt"/>
                          <a:ea typeface="Times New Roman" panose="02020603050405020304" pitchFamily="18" charset="0"/>
                          <a:cs typeface="Times New Roman"/>
                        </a:rPr>
                        <a:t>76 (64)</a:t>
                      </a:r>
                      <a:endParaRPr lang="en-US" sz="1400" kern="100" dirty="0">
                        <a:solidFill>
                          <a:schemeClr val="tx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9767834"/>
                  </a:ext>
                </a:extLst>
              </a:tr>
              <a:tr h="221455">
                <a:tc>
                  <a:txBody>
                    <a:bodyPr/>
                    <a:lstStyle/>
                    <a:p>
                      <a:pPr marL="457200" marR="0" indent="-3175" algn="l">
                        <a:lnSpc>
                          <a:spcPct val="107000"/>
                        </a:lnSpc>
                        <a:spcBef>
                          <a:spcPts val="300"/>
                        </a:spcBef>
                        <a:spcAft>
                          <a:spcPts val="300"/>
                        </a:spcAft>
                      </a:pPr>
                      <a:r>
                        <a:rPr lang="en-US" sz="1400" b="0" kern="100" dirty="0">
                          <a:solidFill>
                            <a:schemeClr val="tx1"/>
                          </a:solidFill>
                          <a:effectLst/>
                          <a:latin typeface="+mn-lt"/>
                        </a:rPr>
                        <a:t>≥80 years</a:t>
                      </a:r>
                      <a:endParaRPr lang="en-US" sz="1400" b="0" kern="100" dirty="0">
                        <a:solidFill>
                          <a:schemeClr val="tx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7000"/>
                        </a:lnSpc>
                        <a:spcBef>
                          <a:spcPts val="300"/>
                        </a:spcBef>
                        <a:spcAft>
                          <a:spcPts val="300"/>
                        </a:spcAft>
                        <a:buClrTx/>
                        <a:buSzTx/>
                        <a:buFontTx/>
                        <a:buNone/>
                        <a:tabLst/>
                        <a:defRPr/>
                      </a:pPr>
                      <a:r>
                        <a:rPr lang="en-US" sz="1400" kern="100" dirty="0">
                          <a:solidFill>
                            <a:schemeClr val="accent1"/>
                          </a:solidFill>
                          <a:effectLst/>
                          <a:latin typeface="+mn-lt"/>
                          <a:ea typeface="Times New Roman" panose="02020603050405020304" pitchFamily="18" charset="0"/>
                          <a:cs typeface="Times New Roman"/>
                        </a:rPr>
                        <a:t>23 (21)</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7000"/>
                        </a:lnSpc>
                        <a:spcBef>
                          <a:spcPts val="300"/>
                        </a:spcBef>
                        <a:spcAft>
                          <a:spcPts val="300"/>
                        </a:spcAft>
                        <a:buClrTx/>
                        <a:buSzTx/>
                        <a:buFontTx/>
                        <a:buNone/>
                        <a:tabLst/>
                        <a:defRPr/>
                      </a:pPr>
                      <a:r>
                        <a:rPr lang="en-US" sz="1400" kern="100" dirty="0">
                          <a:solidFill>
                            <a:schemeClr val="tx1"/>
                          </a:solidFill>
                          <a:effectLst/>
                          <a:latin typeface="+mn-lt"/>
                          <a:ea typeface="Times New Roman" panose="02020603050405020304" pitchFamily="18" charset="0"/>
                          <a:cs typeface="Times New Roman"/>
                        </a:rPr>
                        <a:t>15 (13)</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3149705"/>
                  </a:ext>
                </a:extLst>
              </a:tr>
              <a:tr h="221455">
                <a:tc>
                  <a:txBody>
                    <a:bodyPr/>
                    <a:lstStyle/>
                    <a:p>
                      <a:pPr marL="0" marR="0" indent="230188" algn="l">
                        <a:lnSpc>
                          <a:spcPct val="107000"/>
                        </a:lnSpc>
                        <a:spcBef>
                          <a:spcPts val="300"/>
                        </a:spcBef>
                        <a:spcAft>
                          <a:spcPts val="300"/>
                        </a:spcAft>
                      </a:pPr>
                      <a:r>
                        <a:rPr lang="en-US" sz="1400" b="0" kern="100" dirty="0">
                          <a:solidFill>
                            <a:srgbClr val="000000"/>
                          </a:solidFill>
                          <a:effectLst/>
                          <a:latin typeface="+mn-lt"/>
                        </a:rPr>
                        <a:t>Male, n (%)</a:t>
                      </a:r>
                      <a:endParaRPr lang="en-US" sz="1400" b="0" kern="100" dirty="0">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rPr>
                        <a:t>60 (54)</a:t>
                      </a:r>
                      <a:endParaRPr lang="en-US" sz="1400" kern="1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rgbClr val="000000"/>
                          </a:solidFill>
                          <a:effectLst/>
                          <a:latin typeface="+mn-lt"/>
                        </a:rPr>
                        <a:t>70 (59)</a:t>
                      </a:r>
                      <a:endParaRPr lang="en-US" sz="1400" kern="100" dirty="0">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1122431"/>
                  </a:ext>
                </a:extLst>
              </a:tr>
              <a:tr h="221455">
                <a:tc>
                  <a:txBody>
                    <a:bodyPr/>
                    <a:lstStyle/>
                    <a:p>
                      <a:pPr marL="0" marR="0" indent="230188" algn="l">
                        <a:lnSpc>
                          <a:spcPct val="107000"/>
                        </a:lnSpc>
                        <a:spcBef>
                          <a:spcPts val="300"/>
                        </a:spcBef>
                        <a:spcAft>
                          <a:spcPts val="300"/>
                        </a:spcAft>
                      </a:pPr>
                      <a:r>
                        <a:rPr lang="en-US" sz="1400" b="0" kern="100" dirty="0">
                          <a:solidFill>
                            <a:srgbClr val="000000"/>
                          </a:solidFill>
                          <a:effectLst/>
                          <a:latin typeface="+mn-lt"/>
                        </a:rPr>
                        <a:t>ECOG PS 2, n (%)</a:t>
                      </a:r>
                      <a:endParaRPr lang="en-US" sz="1400" b="0" kern="100" dirty="0">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rPr>
                        <a:t>12 (11)</a:t>
                      </a:r>
                      <a:endParaRPr lang="en-US" sz="1400" kern="1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rgbClr val="000000"/>
                          </a:solidFill>
                          <a:effectLst/>
                          <a:latin typeface="+mn-lt"/>
                        </a:rPr>
                        <a:t>13 (11)</a:t>
                      </a:r>
                      <a:endParaRPr lang="en-US" sz="1400" kern="100" dirty="0">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26673"/>
                  </a:ext>
                </a:extLst>
              </a:tr>
              <a:tr h="221455">
                <a:tc>
                  <a:txBody>
                    <a:bodyPr/>
                    <a:lstStyle/>
                    <a:p>
                      <a:pPr marL="0" marR="0" algn="l">
                        <a:lnSpc>
                          <a:spcPct val="107000"/>
                        </a:lnSpc>
                        <a:spcBef>
                          <a:spcPts val="300"/>
                        </a:spcBef>
                        <a:spcAft>
                          <a:spcPts val="300"/>
                        </a:spcAft>
                      </a:pPr>
                      <a:r>
                        <a:rPr lang="en-US" sz="1400" b="1" kern="100" baseline="0" dirty="0">
                          <a:effectLst/>
                          <a:latin typeface="+mn-lt"/>
                          <a:ea typeface="Times New Roman" panose="02020603050405020304" pitchFamily="18" charset="0"/>
                          <a:cs typeface="Times New Roman" panose="02020603050405020304" pitchFamily="18" charset="0"/>
                        </a:rPr>
                        <a:t>Prior treatments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300"/>
                        </a:spcBef>
                        <a:spcAft>
                          <a:spcPts val="300"/>
                        </a:spcAft>
                      </a:pPr>
                      <a:endParaRPr lang="en-US" sz="1400" kern="1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300"/>
                        </a:spcBef>
                        <a:spcAft>
                          <a:spcPts val="300"/>
                        </a:spcAft>
                      </a:pPr>
                      <a:endParaRPr lang="en-US" sz="14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3065625"/>
                  </a:ext>
                </a:extLst>
              </a:tr>
              <a:tr h="221455">
                <a:tc>
                  <a:txBody>
                    <a:bodyPr/>
                    <a:lstStyle/>
                    <a:p>
                      <a:pPr marL="0" marR="0" indent="230188" algn="l">
                        <a:lnSpc>
                          <a:spcPct val="107000"/>
                        </a:lnSpc>
                        <a:spcBef>
                          <a:spcPts val="300"/>
                        </a:spcBef>
                        <a:spcAft>
                          <a:spcPts val="300"/>
                        </a:spcAft>
                      </a:pPr>
                      <a:r>
                        <a:rPr lang="en-US" sz="1400" b="0" kern="100" baseline="0" dirty="0">
                          <a:effectLst/>
                          <a:latin typeface="+mn-lt"/>
                          <a:ea typeface="Times New Roman" panose="02020603050405020304" pitchFamily="18" charset="0"/>
                          <a:cs typeface="Times New Roman" panose="02020603050405020304" pitchFamily="18" charset="0"/>
                        </a:rPr>
                        <a:t>Lines of systemic therapies, median (range)</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a:rPr>
                        <a:t>3 (2-8)</a:t>
                      </a:r>
                      <a:endParaRPr lang="en-US" sz="1400" kern="100" baseline="300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rgbClr val="000000"/>
                          </a:solidFill>
                          <a:effectLst/>
                          <a:latin typeface="+mn-lt"/>
                          <a:ea typeface="Times New Roman" panose="02020603050405020304" pitchFamily="18" charset="0"/>
                          <a:cs typeface="Times New Roman" panose="02020603050405020304" pitchFamily="18" charset="0"/>
                        </a:rPr>
                        <a:t>3 (2-7)</a:t>
                      </a:r>
                      <a:endParaRPr lang="en-US" sz="14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8742259"/>
                  </a:ext>
                </a:extLst>
              </a:tr>
              <a:tr h="221455">
                <a:tc>
                  <a:txBody>
                    <a:bodyPr/>
                    <a:lstStyle/>
                    <a:p>
                      <a:pPr marL="0" marR="0" lvl="0" indent="230188" algn="l" defTabSz="914377" rtl="0" eaLnBrk="1" fontAlgn="auto" latinLnBrk="0" hangingPunct="1">
                        <a:lnSpc>
                          <a:spcPct val="107000"/>
                        </a:lnSpc>
                        <a:spcBef>
                          <a:spcPts val="300"/>
                        </a:spcBef>
                        <a:spcAft>
                          <a:spcPts val="300"/>
                        </a:spcAft>
                        <a:buClrTx/>
                        <a:buSzTx/>
                        <a:buFontTx/>
                        <a:buNone/>
                        <a:tabLst/>
                        <a:defRPr/>
                      </a:pPr>
                      <a:r>
                        <a:rPr lang="en-US" sz="1400" b="0" kern="100" dirty="0">
                          <a:effectLst/>
                          <a:latin typeface="+mn-lt"/>
                          <a:ea typeface="Times New Roman" panose="02020603050405020304" pitchFamily="18" charset="0"/>
                          <a:cs typeface="Times New Roman" panose="02020603050405020304" pitchFamily="18" charset="0"/>
                        </a:rPr>
                        <a:t>Systemic therapies received, n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endParaRPr lang="en-US" sz="1400" b="0" kern="100" dirty="0">
                        <a:solidFill>
                          <a:schemeClr val="accent1"/>
                        </a:solidFill>
                        <a:effectLst/>
                        <a:latin typeface="+mn-lt"/>
                        <a:ea typeface="Times New Roman" panose="02020603050405020304" pitchFamily="18" charset="0"/>
                        <a:cs typeface="Times New Roman"/>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endParaRPr lang="en-US" sz="1400" b="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7517574"/>
                  </a:ext>
                </a:extLst>
              </a:tr>
              <a:tr h="221455">
                <a:tc>
                  <a:txBody>
                    <a:bodyPr/>
                    <a:lstStyle/>
                    <a:p>
                      <a:pPr marL="0" marR="0" indent="465138" algn="l">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Previous anthracycline</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b="0" kern="100" dirty="0">
                          <a:solidFill>
                            <a:schemeClr val="accent1"/>
                          </a:solidFill>
                          <a:effectLst/>
                          <a:latin typeface="+mn-lt"/>
                          <a:ea typeface="Times New Roman" panose="02020603050405020304" pitchFamily="18" charset="0"/>
                          <a:cs typeface="Times New Roman"/>
                        </a:rPr>
                        <a:t>110 (98)</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115 (97)</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594251"/>
                  </a:ext>
                </a:extLst>
              </a:tr>
              <a:tr h="221455">
                <a:tc>
                  <a:txBody>
                    <a:bodyPr/>
                    <a:lstStyle/>
                    <a:p>
                      <a:pPr marL="0" marR="0" indent="465138" algn="l">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Previous anti-CD20 antibody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b="0" kern="100" dirty="0">
                          <a:solidFill>
                            <a:schemeClr val="accent1"/>
                          </a:solidFill>
                          <a:effectLst/>
                          <a:latin typeface="+mn-lt"/>
                          <a:ea typeface="Times New Roman" panose="02020603050405020304" pitchFamily="18" charset="0"/>
                          <a:cs typeface="Times New Roman"/>
                        </a:rPr>
                        <a:t>110 (98)</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114 (97)</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8238783"/>
                  </a:ext>
                </a:extLst>
              </a:tr>
              <a:tr h="221455">
                <a:tc>
                  <a:txBody>
                    <a:bodyPr/>
                    <a:lstStyle/>
                    <a:p>
                      <a:pPr marL="0" marR="0" indent="457200" algn="l">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CAR T-cell therapy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a:rPr>
                        <a:t>32 (29)</a:t>
                      </a:r>
                    </a:p>
                  </a:txBody>
                  <a:tcPr marL="25400" marR="254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effectLst/>
                          <a:latin typeface="+mn-lt"/>
                          <a:ea typeface="Times New Roman" panose="02020603050405020304" pitchFamily="18" charset="0"/>
                          <a:cs typeface="Times New Roman" panose="02020603050405020304" pitchFamily="18" charset="0"/>
                        </a:rPr>
                        <a:t>35 (30)</a:t>
                      </a:r>
                    </a:p>
                  </a:txBody>
                  <a:tcPr marL="25400" marR="254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2261097"/>
                  </a:ext>
                </a:extLst>
              </a:tr>
              <a:tr h="221455">
                <a:tc>
                  <a:txBody>
                    <a:bodyPr/>
                    <a:lstStyle/>
                    <a:p>
                      <a:pPr marL="0" marR="0" indent="457200" algn="l">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Bispecific antibody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a:rPr>
                        <a:t>14 (13)</a:t>
                      </a:r>
                    </a:p>
                  </a:txBody>
                  <a:tcPr marL="25400" marR="254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effectLst/>
                          <a:latin typeface="+mn-lt"/>
                          <a:ea typeface="Times New Roman" panose="02020603050405020304" pitchFamily="18" charset="0"/>
                          <a:cs typeface="Times New Roman" panose="02020603050405020304" pitchFamily="18" charset="0"/>
                        </a:rPr>
                        <a:t>20 (17)</a:t>
                      </a:r>
                    </a:p>
                  </a:txBody>
                  <a:tcPr marL="25400" marR="254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2942309"/>
                  </a:ext>
                </a:extLst>
              </a:tr>
              <a:tr h="221455">
                <a:tc>
                  <a:txBody>
                    <a:bodyPr/>
                    <a:lstStyle/>
                    <a:p>
                      <a:pPr marL="0" marR="0" indent="457200" algn="l">
                        <a:lnSpc>
                          <a:spcPct val="107000"/>
                        </a:lnSpc>
                        <a:spcBef>
                          <a:spcPts val="300"/>
                        </a:spcBef>
                        <a:spcAft>
                          <a:spcPts val="300"/>
                        </a:spcAft>
                      </a:pPr>
                      <a:r>
                        <a:rPr lang="en-US" sz="1400" b="0" kern="100" dirty="0">
                          <a:effectLst/>
                          <a:latin typeface="+mn-lt"/>
                          <a:ea typeface="Times New Roman" panose="02020603050405020304" pitchFamily="18" charset="0"/>
                          <a:cs typeface="Times New Roman" panose="02020603050405020304" pitchFamily="18" charset="0"/>
                        </a:rPr>
                        <a:t>HSCT</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a:rPr>
                        <a:t>10 (9)</a:t>
                      </a:r>
                    </a:p>
                  </a:txBody>
                  <a:tcPr marL="25400" marR="254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effectLst/>
                          <a:latin typeface="+mn-lt"/>
                          <a:ea typeface="Times New Roman" panose="02020603050405020304" pitchFamily="18" charset="0"/>
                          <a:cs typeface="Times New Roman" panose="02020603050405020304" pitchFamily="18" charset="0"/>
                        </a:rPr>
                        <a:t>18 (15)</a:t>
                      </a:r>
                    </a:p>
                  </a:txBody>
                  <a:tcPr marL="25400" marR="254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9406742"/>
                  </a:ext>
                </a:extLst>
              </a:tr>
              <a:tr h="221455">
                <a:tc>
                  <a:txBody>
                    <a:bodyPr/>
                    <a:lstStyle/>
                    <a:p>
                      <a:pPr marL="114300" marR="0" lvl="0" indent="0" algn="l" defTabSz="914377" rtl="0" eaLnBrk="1" fontAlgn="auto" latinLnBrk="0" hangingPunct="1">
                        <a:lnSpc>
                          <a:spcPct val="107000"/>
                        </a:lnSpc>
                        <a:spcBef>
                          <a:spcPts val="300"/>
                        </a:spcBef>
                        <a:spcAft>
                          <a:spcPts val="300"/>
                        </a:spcAft>
                        <a:buClrTx/>
                        <a:buSzTx/>
                        <a:buFontTx/>
                        <a:buNone/>
                        <a:tabLst/>
                        <a:defRPr/>
                      </a:pPr>
                      <a:r>
                        <a:rPr lang="en-US" sz="1400" b="1" kern="100" dirty="0">
                          <a:effectLst/>
                          <a:latin typeface="+mn-lt"/>
                          <a:ea typeface="Times New Roman" panose="02020603050405020304" pitchFamily="18" charset="0"/>
                          <a:cs typeface="Times New Roman" panose="02020603050405020304" pitchFamily="18" charset="0"/>
                        </a:rPr>
                        <a:t>CD30 status</a:t>
                      </a:r>
                      <a:endParaRPr lang="en-US" sz="1400" b="1" kern="100" baseline="30000" dirty="0">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300"/>
                        </a:spcBef>
                        <a:spcAft>
                          <a:spcPts val="300"/>
                        </a:spcAft>
                      </a:pPr>
                      <a:endParaRPr lang="en-US" sz="1400" kern="100" dirty="0">
                        <a:solidFill>
                          <a:schemeClr val="accent1"/>
                        </a:solidFill>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300"/>
                        </a:spcBef>
                        <a:spcAft>
                          <a:spcPts val="300"/>
                        </a:spcAft>
                      </a:pPr>
                      <a:endParaRPr lang="en-US" sz="1400" kern="100" dirty="0">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3748369"/>
                  </a:ext>
                </a:extLst>
              </a:tr>
              <a:tr h="221455">
                <a:tc>
                  <a:txBody>
                    <a:bodyPr/>
                    <a:lstStyle/>
                    <a:p>
                      <a:pPr marL="127000" marR="0" indent="103188">
                        <a:lnSpc>
                          <a:spcPct val="107000"/>
                        </a:lnSpc>
                        <a:spcBef>
                          <a:spcPts val="300"/>
                        </a:spcBef>
                        <a:spcAft>
                          <a:spcPts val="300"/>
                        </a:spcAft>
                      </a:pPr>
                      <a:r>
                        <a:rPr lang="en-US" sz="1400" kern="100" dirty="0">
                          <a:effectLst/>
                          <a:latin typeface="+mn-lt"/>
                          <a:ea typeface="Times New Roman" panose="02020603050405020304" pitchFamily="18" charset="0"/>
                          <a:cs typeface="Times New Roman" panose="02020603050405020304" pitchFamily="18" charset="0"/>
                        </a:rPr>
                        <a:t>≥1%</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panose="02020603050405020304" pitchFamily="18" charset="0"/>
                        </a:rPr>
                        <a:t>36 (32)</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rgbClr val="000000"/>
                          </a:solidFill>
                          <a:effectLst/>
                          <a:latin typeface="+mn-lt"/>
                          <a:ea typeface="Times New Roman" panose="02020603050405020304" pitchFamily="18" charset="0"/>
                          <a:cs typeface="Times New Roman" panose="02020603050405020304" pitchFamily="18" charset="0"/>
                        </a:rPr>
                        <a:t>38 (32)</a:t>
                      </a:r>
                      <a:endParaRPr lang="en-US" sz="1400" kern="100" dirty="0">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074819"/>
                  </a:ext>
                </a:extLst>
              </a:tr>
              <a:tr h="221455">
                <a:tc>
                  <a:txBody>
                    <a:bodyPr/>
                    <a:lstStyle/>
                    <a:p>
                      <a:pPr marL="127000" marR="0" indent="103188">
                        <a:lnSpc>
                          <a:spcPct val="107000"/>
                        </a:lnSpc>
                        <a:spcBef>
                          <a:spcPts val="300"/>
                        </a:spcBef>
                        <a:spcAft>
                          <a:spcPts val="300"/>
                        </a:spcAft>
                      </a:pPr>
                      <a:r>
                        <a:rPr lang="en-US" sz="1400" kern="100" dirty="0">
                          <a:effectLst/>
                          <a:latin typeface="+mn-lt"/>
                          <a:ea typeface="Times New Roman" panose="02020603050405020304" pitchFamily="18" charset="0"/>
                          <a:cs typeface="Times New Roman" panose="02020603050405020304" pitchFamily="18" charset="0"/>
                        </a:rPr>
                        <a:t>&lt;1%</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chemeClr val="accent1"/>
                          </a:solidFill>
                          <a:effectLst/>
                          <a:latin typeface="+mn-lt"/>
                          <a:ea typeface="Times New Roman" panose="02020603050405020304" pitchFamily="18" charset="0"/>
                          <a:cs typeface="Times New Roman" panose="02020603050405020304" pitchFamily="18" charset="0"/>
                        </a:rPr>
                        <a:t>76 (68)</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300"/>
                        </a:spcBef>
                        <a:spcAft>
                          <a:spcPts val="300"/>
                        </a:spcAft>
                      </a:pPr>
                      <a:r>
                        <a:rPr lang="en-US" sz="1400" kern="100" dirty="0">
                          <a:solidFill>
                            <a:srgbClr val="000000"/>
                          </a:solidFill>
                          <a:effectLst/>
                          <a:latin typeface="+mn-lt"/>
                          <a:ea typeface="Times New Roman" panose="02020603050405020304" pitchFamily="18" charset="0"/>
                          <a:cs typeface="Times New Roman" panose="02020603050405020304" pitchFamily="18" charset="0"/>
                        </a:rPr>
                        <a:t>80 (68)</a:t>
                      </a:r>
                      <a:endParaRPr lang="en-US" sz="1400" kern="100" dirty="0">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7844167"/>
                  </a:ext>
                </a:extLst>
              </a:tr>
            </a:tbl>
          </a:graphicData>
        </a:graphic>
      </p:graphicFrame>
      <p:pic>
        <p:nvPicPr>
          <p:cNvPr id="6" name="Immagine 5">
            <a:extLst>
              <a:ext uri="{FF2B5EF4-FFF2-40B4-BE49-F238E27FC236}">
                <a16:creationId xmlns:a16="http://schemas.microsoft.com/office/drawing/2014/main" id="{0ED631FC-21DB-4A71-A6C5-D206F018ED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51250" y="301336"/>
            <a:ext cx="8051377" cy="739497"/>
          </a:xfrm>
          <a:prstGeom prst="rect">
            <a:avLst/>
          </a:prstGeom>
        </p:spPr>
      </p:pic>
      <p:sp>
        <p:nvSpPr>
          <p:cNvPr id="7" name="CasellaDiTesto 6">
            <a:extLst>
              <a:ext uri="{FF2B5EF4-FFF2-40B4-BE49-F238E27FC236}">
                <a16:creationId xmlns:a16="http://schemas.microsoft.com/office/drawing/2014/main" id="{57185568-3F5B-4C10-B8AF-5FA9B18417F5}"/>
              </a:ext>
            </a:extLst>
          </p:cNvPr>
          <p:cNvSpPr txBox="1"/>
          <p:nvPr/>
        </p:nvSpPr>
        <p:spPr>
          <a:xfrm>
            <a:off x="8771544" y="6493079"/>
            <a:ext cx="3324949"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Bartlett NL.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1061-1072</a:t>
            </a:r>
          </a:p>
        </p:txBody>
      </p:sp>
    </p:spTree>
    <p:extLst>
      <p:ext uri="{BB962C8B-B14F-4D97-AF65-F5344CB8AC3E}">
        <p14:creationId xmlns:p14="http://schemas.microsoft.com/office/powerpoint/2010/main" val="20208994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093D282-DE87-C395-FA90-5718421C550D}"/>
              </a:ext>
            </a:extLst>
          </p:cNvPr>
          <p:cNvSpPr txBox="1"/>
          <p:nvPr/>
        </p:nvSpPr>
        <p:spPr bwMode="gray">
          <a:xfrm>
            <a:off x="723900" y="5432303"/>
            <a:ext cx="10896600" cy="519220"/>
          </a:xfrm>
          <a:prstGeom prst="rect">
            <a:avLst/>
          </a:prstGeom>
        </p:spPr>
        <p:txBody>
          <a:bodyPr wrap="square" lIns="45720" tIns="45720" rIns="45720" bIns="45720" rtlCol="0">
            <a:noAutofit/>
          </a:body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07965FA7-D4F5-8D19-F0A1-1EBB4F948FC1}"/>
              </a:ext>
            </a:extLst>
          </p:cNvPr>
          <p:cNvGraphicFramePr>
            <a:graphicFrameLocks noGrp="1"/>
          </p:cNvGraphicFramePr>
          <p:nvPr/>
        </p:nvGraphicFramePr>
        <p:xfrm>
          <a:off x="968579" y="4138725"/>
          <a:ext cx="4574567" cy="2221224"/>
        </p:xfrm>
        <a:graphic>
          <a:graphicData uri="http://schemas.openxmlformats.org/drawingml/2006/table">
            <a:tbl>
              <a:tblPr firstRow="1" bandRow="1">
                <a:tableStyleId>{2D5ABB26-0587-4C30-8999-92F81FD0307C}</a:tableStyleId>
              </a:tblPr>
              <a:tblGrid>
                <a:gridCol w="2069111">
                  <a:extLst>
                    <a:ext uri="{9D8B030D-6E8A-4147-A177-3AD203B41FA5}">
                      <a16:colId xmlns:a16="http://schemas.microsoft.com/office/drawing/2014/main" val="356801435"/>
                    </a:ext>
                  </a:extLst>
                </a:gridCol>
                <a:gridCol w="1069848">
                  <a:extLst>
                    <a:ext uri="{9D8B030D-6E8A-4147-A177-3AD203B41FA5}">
                      <a16:colId xmlns:a16="http://schemas.microsoft.com/office/drawing/2014/main" val="1718018632"/>
                    </a:ext>
                  </a:extLst>
                </a:gridCol>
                <a:gridCol w="1435608">
                  <a:extLst>
                    <a:ext uri="{9D8B030D-6E8A-4147-A177-3AD203B41FA5}">
                      <a16:colId xmlns:a16="http://schemas.microsoft.com/office/drawing/2014/main" val="3612317342"/>
                    </a:ext>
                  </a:extLst>
                </a:gridCol>
              </a:tblGrid>
              <a:tr h="466088">
                <a:tc>
                  <a:txBody>
                    <a:bodyPr/>
                    <a:lstStyle/>
                    <a:p>
                      <a:pPr marL="0" marR="0">
                        <a:lnSpc>
                          <a:spcPct val="100000"/>
                        </a:lnSpc>
                        <a:spcBef>
                          <a:spcPts val="300"/>
                        </a:spcBef>
                        <a:spcAft>
                          <a:spcPts val="300"/>
                        </a:spcAft>
                      </a:pPr>
                      <a:endParaRPr lang="en-US" sz="12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300"/>
                        </a:spcBef>
                        <a:spcAft>
                          <a:spcPts val="300"/>
                        </a:spcAft>
                      </a:pPr>
                      <a:r>
                        <a:rPr lang="en-US" sz="1200" b="1" kern="100" dirty="0">
                          <a:solidFill>
                            <a:srgbClr val="0000C9"/>
                          </a:solidFill>
                          <a:effectLst/>
                          <a:latin typeface="+mn-lt"/>
                        </a:rPr>
                        <a:t>BV+Len+R (n=112)</a:t>
                      </a:r>
                      <a:endParaRPr lang="en-US" sz="1200" b="1" kern="100" dirty="0">
                        <a:solidFill>
                          <a:srgbClr val="0000C9"/>
                        </a:solidFill>
                        <a:effectLst/>
                        <a:latin typeface="+mn-lt"/>
                        <a:ea typeface="Times New Roman" panose="02020603050405020304" pitchFamily="18" charset="0"/>
                        <a:cs typeface="Times New Roman"/>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300"/>
                        </a:spcBef>
                        <a:spcAft>
                          <a:spcPts val="300"/>
                        </a:spcAft>
                      </a:pPr>
                      <a:r>
                        <a:rPr lang="en-US" sz="1200" b="1" kern="100" dirty="0">
                          <a:solidFill>
                            <a:schemeClr val="tx1"/>
                          </a:solidFill>
                          <a:effectLst/>
                          <a:latin typeface="+mn-lt"/>
                        </a:rPr>
                        <a:t>Placebo+Len+R (n=118)</a:t>
                      </a:r>
                      <a:endParaRPr lang="en-US" sz="1200" b="1" kern="100" dirty="0">
                        <a:solidFill>
                          <a:schemeClr val="tx1"/>
                        </a:solidFill>
                        <a:effectLst/>
                        <a:latin typeface="+mn-lt"/>
                        <a:ea typeface="Times New Roman" panose="02020603050405020304" pitchFamily="18" charset="0"/>
                        <a:cs typeface="Times New Roman"/>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399637"/>
                  </a:ext>
                </a:extLst>
              </a:tr>
              <a:tr h="466088">
                <a:tc>
                  <a:txBody>
                    <a:bodyPr/>
                    <a:lstStyle/>
                    <a:p>
                      <a:pPr marL="0" marR="0">
                        <a:lnSpc>
                          <a:spcPct val="100000"/>
                        </a:lnSpc>
                        <a:spcBef>
                          <a:spcPts val="0"/>
                        </a:spcBef>
                        <a:spcAft>
                          <a:spcPts val="0"/>
                        </a:spcAft>
                      </a:pPr>
                      <a:r>
                        <a:rPr lang="en-US" sz="1200" b="1" kern="100" dirty="0">
                          <a:effectLst/>
                          <a:latin typeface="+mn-lt"/>
                          <a:ea typeface="Times New Roman" panose="02020603050405020304" pitchFamily="18" charset="0"/>
                          <a:cs typeface="Times New Roman" panose="02020603050405020304" pitchFamily="18" charset="0"/>
                        </a:rPr>
                        <a:t>OS, median </a:t>
                      </a:r>
                    </a:p>
                    <a:p>
                      <a:pPr marL="0" marR="0">
                        <a:lnSpc>
                          <a:spcPct val="100000"/>
                        </a:lnSpc>
                        <a:spcBef>
                          <a:spcPts val="0"/>
                        </a:spcBef>
                        <a:spcAft>
                          <a:spcPts val="0"/>
                        </a:spcAft>
                      </a:pPr>
                      <a:r>
                        <a:rPr lang="en-US" sz="1200" b="0" kern="100" dirty="0">
                          <a:effectLst/>
                          <a:latin typeface="+mn-lt"/>
                          <a:ea typeface="Times New Roman" panose="02020603050405020304" pitchFamily="18" charset="0"/>
                          <a:cs typeface="Times New Roman" panose="02020603050405020304" pitchFamily="18" charset="0"/>
                        </a:rPr>
                        <a:t>(95% CI), months</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kern="100" dirty="0">
                          <a:solidFill>
                            <a:schemeClr val="accent1"/>
                          </a:solidFill>
                          <a:effectLst/>
                          <a:latin typeface="+mn-lt"/>
                          <a:ea typeface="Times New Roman" panose="02020603050405020304" pitchFamily="18" charset="0"/>
                          <a:cs typeface="Times New Roman" panose="02020603050405020304" pitchFamily="18" charset="0"/>
                        </a:rPr>
                        <a:t>13.8</a:t>
                      </a:r>
                      <a:r>
                        <a:rPr lang="en-US" sz="1200" kern="100" dirty="0">
                          <a:solidFill>
                            <a:schemeClr val="accent1"/>
                          </a:solidFill>
                          <a:effectLst/>
                          <a:latin typeface="+mn-lt"/>
                          <a:ea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(10.3-18.8)</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kern="100" dirty="0">
                          <a:effectLst/>
                          <a:latin typeface="+mn-lt"/>
                          <a:ea typeface="Times New Roman" panose="02020603050405020304" pitchFamily="18" charset="0"/>
                          <a:cs typeface="Times New Roman" panose="02020603050405020304" pitchFamily="18" charset="0"/>
                        </a:rPr>
                        <a:t>8.5 </a:t>
                      </a:r>
                    </a:p>
                    <a:p>
                      <a:pPr marL="0" marR="0" algn="ctr">
                        <a:lnSpc>
                          <a:spcPct val="100000"/>
                        </a:lnSpc>
                        <a:spcBef>
                          <a:spcPts val="0"/>
                        </a:spcBef>
                        <a:spcAft>
                          <a:spcPts val="0"/>
                        </a:spcAft>
                      </a:pPr>
                      <a:r>
                        <a:rPr lang="en-US" sz="1200" kern="100" dirty="0">
                          <a:effectLst/>
                          <a:latin typeface="+mn-lt"/>
                          <a:ea typeface="Times New Roman" panose="02020603050405020304" pitchFamily="18" charset="0"/>
                          <a:cs typeface="Times New Roman" panose="02020603050405020304" pitchFamily="18" charset="0"/>
                        </a:rPr>
                        <a:t>(5.4-11.7)</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8633551"/>
                  </a:ext>
                </a:extLst>
              </a:tr>
              <a:tr h="274320">
                <a:tc>
                  <a:txBody>
                    <a:bodyPr/>
                    <a:lstStyle/>
                    <a:p>
                      <a:pPr marL="127000" marR="0" indent="98425">
                        <a:lnSpc>
                          <a:spcPct val="100000"/>
                        </a:lnSpc>
                        <a:spcBef>
                          <a:spcPts val="300"/>
                        </a:spcBef>
                        <a:spcAft>
                          <a:spcPts val="300"/>
                        </a:spcAft>
                      </a:pPr>
                      <a:r>
                        <a:rPr lang="en-US" sz="1200" b="0" kern="100" baseline="0" dirty="0">
                          <a:effectLst/>
                          <a:latin typeface="+mn-lt"/>
                          <a:ea typeface="Times New Roman" panose="02020603050405020304" pitchFamily="18" charset="0"/>
                          <a:cs typeface="Times New Roman" panose="02020603050405020304" pitchFamily="18" charset="0"/>
                        </a:rPr>
                        <a:t>Hazard ratio</a:t>
                      </a:r>
                      <a:r>
                        <a:rPr lang="en-US" sz="1200" b="0" kern="100" baseline="30000" dirty="0">
                          <a:effectLst/>
                          <a:latin typeface="+mn-lt"/>
                          <a:ea typeface="Times New Roman" panose="02020603050405020304" pitchFamily="18" charset="0"/>
                          <a:cs typeface="Times New Roman" panose="02020603050405020304" pitchFamily="18" charset="0"/>
                        </a:rPr>
                        <a:t> </a:t>
                      </a:r>
                      <a:r>
                        <a:rPr lang="en-US" sz="1200" b="0" kern="100" baseline="0" dirty="0">
                          <a:effectLst/>
                          <a:latin typeface="+mn-lt"/>
                          <a:ea typeface="Times New Roman" panose="02020603050405020304" pitchFamily="18" charset="0"/>
                          <a:cs typeface="Times New Roman" panose="02020603050405020304" pitchFamily="18" charset="0"/>
                        </a:rPr>
                        <a:t>(95% CI)</a:t>
                      </a:r>
                      <a:r>
                        <a:rPr lang="en-US" sz="1200" b="0" kern="100" baseline="30000" dirty="0">
                          <a:effectLst/>
                          <a:latin typeface="+mn-lt"/>
                          <a:ea typeface="Times New Roman" panose="02020603050405020304" pitchFamily="18" charset="0"/>
                          <a:cs typeface="Times New Roman" panose="02020603050405020304" pitchFamily="18" charset="0"/>
                        </a:rPr>
                        <a:t>b</a:t>
                      </a:r>
                      <a:r>
                        <a:rPr lang="en-US" sz="1200" b="0" kern="100" baseline="0" dirty="0">
                          <a:effectLst/>
                          <a:latin typeface="+mn-lt"/>
                          <a:ea typeface="Times New Roman" panose="02020603050405020304" pitchFamily="18" charset="0"/>
                          <a:cs typeface="Times New Roman" panose="02020603050405020304" pitchFamily="18"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00000"/>
                        </a:lnSpc>
                        <a:spcBef>
                          <a:spcPts val="300"/>
                        </a:spcBef>
                        <a:spcAft>
                          <a:spcPts val="30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0.629 (0.445-0.891)</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7000"/>
                        </a:lnSpc>
                        <a:spcBef>
                          <a:spcPts val="300"/>
                        </a:spcBef>
                        <a:spcAft>
                          <a:spcPts val="300"/>
                        </a:spcAft>
                      </a:pPr>
                      <a:endParaRPr lang="en-US" sz="1600" kern="100" dirty="0">
                        <a:effectLst/>
                        <a:latin typeface="+mj-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191665"/>
                  </a:ext>
                </a:extLst>
              </a:tr>
              <a:tr h="274320">
                <a:tc>
                  <a:txBody>
                    <a:bodyPr/>
                    <a:lstStyle/>
                    <a:p>
                      <a:pPr marL="0" marR="0" indent="225425">
                        <a:lnSpc>
                          <a:spcPct val="100000"/>
                        </a:lnSpc>
                        <a:spcBef>
                          <a:spcPts val="300"/>
                        </a:spcBef>
                        <a:spcAft>
                          <a:spcPts val="300"/>
                        </a:spcAft>
                      </a:pPr>
                      <a:r>
                        <a:rPr lang="en-US" sz="1200" b="0" kern="100" dirty="0">
                          <a:effectLst/>
                          <a:latin typeface="+mn-lt"/>
                          <a:ea typeface="Times New Roman" panose="02020603050405020304" pitchFamily="18" charset="0"/>
                          <a:cs typeface="Times New Roman" panose="02020603050405020304" pitchFamily="18" charset="0"/>
                        </a:rPr>
                        <a:t>Log-rank </a:t>
                      </a:r>
                      <a:r>
                        <a:rPr lang="en-US" sz="1200" b="0" i="1" kern="100" dirty="0">
                          <a:effectLst/>
                          <a:latin typeface="+mn-lt"/>
                          <a:ea typeface="Times New Roman" panose="02020603050405020304" pitchFamily="18" charset="0"/>
                          <a:cs typeface="Times New Roman" panose="02020603050405020304" pitchFamily="18" charset="0"/>
                        </a:rPr>
                        <a:t>P </a:t>
                      </a:r>
                      <a:r>
                        <a:rPr lang="en-US" sz="1200" b="0" kern="100" dirty="0">
                          <a:effectLst/>
                          <a:latin typeface="+mn-lt"/>
                          <a:ea typeface="Times New Roman" panose="02020603050405020304" pitchFamily="18" charset="0"/>
                          <a:cs typeface="Times New Roman" panose="02020603050405020304" pitchFamily="18" charset="0"/>
                        </a:rPr>
                        <a:t>value</a:t>
                      </a:r>
                      <a:r>
                        <a:rPr lang="en-US" sz="1200" b="0" kern="100" baseline="30000" dirty="0">
                          <a:effectLst/>
                          <a:latin typeface="+mn-lt"/>
                          <a:ea typeface="Times New Roman" panose="02020603050405020304" pitchFamily="18" charset="0"/>
                          <a:cs typeface="Times New Roman" panose="02020603050405020304" pitchFamily="18" charset="0"/>
                        </a:rPr>
                        <a:t>c</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00000"/>
                        </a:lnSpc>
                        <a:spcBef>
                          <a:spcPts val="300"/>
                        </a:spcBef>
                        <a:spcAft>
                          <a:spcPts val="30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.0085</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7000"/>
                        </a:lnSpc>
                        <a:spcBef>
                          <a:spcPts val="300"/>
                        </a:spcBef>
                        <a:spcAft>
                          <a:spcPts val="300"/>
                        </a:spcAft>
                      </a:pPr>
                      <a:endParaRPr lang="en-US" sz="16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935124"/>
                  </a:ext>
                </a:extLst>
              </a:tr>
              <a:tr h="274320">
                <a:tc>
                  <a:txBody>
                    <a:bodyPr/>
                    <a:lstStyle/>
                    <a:p>
                      <a:pPr marL="127000" marR="0" indent="-127000">
                        <a:lnSpc>
                          <a:spcPct val="100000"/>
                        </a:lnSpc>
                        <a:spcBef>
                          <a:spcPts val="300"/>
                        </a:spcBef>
                        <a:spcAft>
                          <a:spcPts val="300"/>
                        </a:spcAft>
                      </a:pPr>
                      <a:r>
                        <a:rPr lang="en-US" sz="1200" b="0" kern="100" dirty="0">
                          <a:solidFill>
                            <a:srgbClr val="000000"/>
                          </a:solidFill>
                          <a:effectLst/>
                          <a:latin typeface="+mn-lt"/>
                        </a:rPr>
                        <a:t>Events (deaths)</a:t>
                      </a:r>
                      <a:endParaRPr lang="en-US" sz="1200" b="0" kern="100" dirty="0">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300"/>
                        </a:spcBef>
                        <a:spcAft>
                          <a:spcPts val="30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58</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300"/>
                        </a:spcBef>
                        <a:spcAft>
                          <a:spcPts val="300"/>
                        </a:spcAft>
                      </a:pPr>
                      <a:r>
                        <a:rPr lang="en-US" sz="1200" kern="100" dirty="0">
                          <a:effectLst/>
                          <a:latin typeface="+mn-lt"/>
                          <a:ea typeface="Times New Roman" panose="02020603050405020304" pitchFamily="18" charset="0"/>
                          <a:cs typeface="Times New Roman" panose="02020603050405020304" pitchFamily="18" charset="0"/>
                        </a:rPr>
                        <a:t>76</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727756"/>
                  </a:ext>
                </a:extLst>
              </a:tr>
              <a:tr h="466088">
                <a:tc>
                  <a:txBody>
                    <a:bodyPr/>
                    <a:lstStyle/>
                    <a:p>
                      <a:pPr marL="0" marR="0">
                        <a:lnSpc>
                          <a:spcPct val="100000"/>
                        </a:lnSpc>
                        <a:spcBef>
                          <a:spcPts val="0"/>
                        </a:spcBef>
                        <a:spcAft>
                          <a:spcPts val="0"/>
                        </a:spcAft>
                      </a:pPr>
                      <a:r>
                        <a:rPr lang="en-US" sz="1200" b="0" kern="100" dirty="0">
                          <a:effectLst/>
                          <a:latin typeface="+mn-lt"/>
                          <a:ea typeface="Times New Roman" panose="02020603050405020304" pitchFamily="18" charset="0"/>
                          <a:cs typeface="Times New Roman" panose="02020603050405020304" pitchFamily="18" charset="0"/>
                        </a:rPr>
                        <a:t>Follow-up, median </a:t>
                      </a:r>
                    </a:p>
                    <a:p>
                      <a:pPr marL="0" marR="0">
                        <a:lnSpc>
                          <a:spcPct val="100000"/>
                        </a:lnSpc>
                        <a:spcBef>
                          <a:spcPts val="0"/>
                        </a:spcBef>
                        <a:spcAft>
                          <a:spcPts val="0"/>
                        </a:spcAft>
                      </a:pPr>
                      <a:r>
                        <a:rPr lang="en-US" sz="1200" b="0" kern="100" dirty="0">
                          <a:effectLst/>
                          <a:latin typeface="+mn-lt"/>
                          <a:ea typeface="Times New Roman" panose="02020603050405020304" pitchFamily="18" charset="0"/>
                          <a:cs typeface="Times New Roman" panose="02020603050405020304" pitchFamily="18" charset="0"/>
                        </a:rPr>
                        <a:t>(95% CI), months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15.5 </a:t>
                      </a:r>
                    </a:p>
                    <a:p>
                      <a:pPr marL="0" marR="0" algn="ctr">
                        <a:lnSpc>
                          <a:spcPct val="100000"/>
                        </a:lnSpc>
                        <a:spcBef>
                          <a:spcPts val="0"/>
                        </a:spcBef>
                        <a:spcAft>
                          <a:spcPts val="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(12.2-18.1)</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kern="100" dirty="0">
                          <a:effectLst/>
                          <a:latin typeface="+mn-lt"/>
                          <a:ea typeface="Times New Roman" panose="02020603050405020304" pitchFamily="18" charset="0"/>
                          <a:cs typeface="Times New Roman" panose="02020603050405020304" pitchFamily="18" charset="0"/>
                        </a:rPr>
                        <a:t>18.9 </a:t>
                      </a:r>
                    </a:p>
                    <a:p>
                      <a:pPr marL="0" marR="0" algn="ctr">
                        <a:lnSpc>
                          <a:spcPct val="100000"/>
                        </a:lnSpc>
                        <a:spcBef>
                          <a:spcPts val="0"/>
                        </a:spcBef>
                        <a:spcAft>
                          <a:spcPts val="0"/>
                        </a:spcAft>
                      </a:pPr>
                      <a:r>
                        <a:rPr lang="en-US" sz="1200" kern="100" dirty="0">
                          <a:effectLst/>
                          <a:latin typeface="+mn-lt"/>
                          <a:ea typeface="Times New Roman" panose="02020603050405020304" pitchFamily="18" charset="0"/>
                          <a:cs typeface="Times New Roman" panose="02020603050405020304" pitchFamily="18" charset="0"/>
                        </a:rPr>
                        <a:t>(12.2-23.2)</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21193"/>
                  </a:ext>
                </a:extLst>
              </a:tr>
            </a:tbl>
          </a:graphicData>
        </a:graphic>
      </p:graphicFrame>
      <p:pic>
        <p:nvPicPr>
          <p:cNvPr id="7" name="Picture 6" descr="A graph of a graph&#10;&#10;Description automatically generated with medium confidence">
            <a:extLst>
              <a:ext uri="{FF2B5EF4-FFF2-40B4-BE49-F238E27FC236}">
                <a16:creationId xmlns:a16="http://schemas.microsoft.com/office/drawing/2014/main" id="{80A83175-6D67-BAD0-285A-F7794471D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66" y="1027529"/>
            <a:ext cx="5414115" cy="3000506"/>
          </a:xfrm>
          <a:prstGeom prst="rect">
            <a:avLst/>
          </a:prstGeom>
        </p:spPr>
      </p:pic>
      <p:pic>
        <p:nvPicPr>
          <p:cNvPr id="11" name="Picture 2" descr="A graph of a graph&#10;&#10;Description automatically generated with medium confidence">
            <a:extLst>
              <a:ext uri="{FF2B5EF4-FFF2-40B4-BE49-F238E27FC236}">
                <a16:creationId xmlns:a16="http://schemas.microsoft.com/office/drawing/2014/main" id="{EFCDA355-0193-443C-940E-CF01D4DC8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901" y="1005089"/>
            <a:ext cx="5414116" cy="3000506"/>
          </a:xfrm>
          <a:prstGeom prst="rect">
            <a:avLst/>
          </a:prstGeom>
        </p:spPr>
      </p:pic>
      <p:graphicFrame>
        <p:nvGraphicFramePr>
          <p:cNvPr id="12" name="Table 9">
            <a:extLst>
              <a:ext uri="{FF2B5EF4-FFF2-40B4-BE49-F238E27FC236}">
                <a16:creationId xmlns:a16="http://schemas.microsoft.com/office/drawing/2014/main" id="{70BAEA39-724E-490C-8EC4-DCE085BD9753}"/>
              </a:ext>
            </a:extLst>
          </p:cNvPr>
          <p:cNvGraphicFramePr>
            <a:graphicFrameLocks noGrp="1"/>
          </p:cNvGraphicFramePr>
          <p:nvPr/>
        </p:nvGraphicFramePr>
        <p:xfrm>
          <a:off x="7058987" y="4138725"/>
          <a:ext cx="4574567" cy="2221224"/>
        </p:xfrm>
        <a:graphic>
          <a:graphicData uri="http://schemas.openxmlformats.org/drawingml/2006/table">
            <a:tbl>
              <a:tblPr firstRow="1" bandRow="1">
                <a:tableStyleId>{2D5ABB26-0587-4C30-8999-92F81FD0307C}</a:tableStyleId>
              </a:tblPr>
              <a:tblGrid>
                <a:gridCol w="2069111">
                  <a:extLst>
                    <a:ext uri="{9D8B030D-6E8A-4147-A177-3AD203B41FA5}">
                      <a16:colId xmlns:a16="http://schemas.microsoft.com/office/drawing/2014/main" val="356801435"/>
                    </a:ext>
                  </a:extLst>
                </a:gridCol>
                <a:gridCol w="1069848">
                  <a:extLst>
                    <a:ext uri="{9D8B030D-6E8A-4147-A177-3AD203B41FA5}">
                      <a16:colId xmlns:a16="http://schemas.microsoft.com/office/drawing/2014/main" val="1718018632"/>
                    </a:ext>
                  </a:extLst>
                </a:gridCol>
                <a:gridCol w="1435608">
                  <a:extLst>
                    <a:ext uri="{9D8B030D-6E8A-4147-A177-3AD203B41FA5}">
                      <a16:colId xmlns:a16="http://schemas.microsoft.com/office/drawing/2014/main" val="3612317342"/>
                    </a:ext>
                  </a:extLst>
                </a:gridCol>
              </a:tblGrid>
              <a:tr h="466088">
                <a:tc>
                  <a:txBody>
                    <a:bodyPr/>
                    <a:lstStyle/>
                    <a:p>
                      <a:pPr marL="0" marR="0">
                        <a:lnSpc>
                          <a:spcPct val="100000"/>
                        </a:lnSpc>
                        <a:spcBef>
                          <a:spcPts val="300"/>
                        </a:spcBef>
                        <a:spcAft>
                          <a:spcPts val="300"/>
                        </a:spcAft>
                      </a:pPr>
                      <a:endParaRPr lang="en-US" sz="12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300"/>
                        </a:spcBef>
                        <a:spcAft>
                          <a:spcPts val="300"/>
                        </a:spcAft>
                      </a:pPr>
                      <a:r>
                        <a:rPr lang="en-US" sz="1200" b="1" kern="100" dirty="0">
                          <a:solidFill>
                            <a:srgbClr val="0000C9"/>
                          </a:solidFill>
                          <a:effectLst/>
                          <a:latin typeface="+mn-lt"/>
                        </a:rPr>
                        <a:t>BV+Len+R (n=112)</a:t>
                      </a:r>
                      <a:endParaRPr lang="en-US" sz="1200" b="1" kern="100" dirty="0">
                        <a:solidFill>
                          <a:srgbClr val="0000C9"/>
                        </a:solidFill>
                        <a:effectLst/>
                        <a:latin typeface="+mn-lt"/>
                        <a:ea typeface="Times New Roman" panose="02020603050405020304" pitchFamily="18" charset="0"/>
                        <a:cs typeface="Times New Roman"/>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300"/>
                        </a:spcBef>
                        <a:spcAft>
                          <a:spcPts val="300"/>
                        </a:spcAft>
                      </a:pPr>
                      <a:r>
                        <a:rPr lang="en-US" sz="1200" b="1" kern="100" dirty="0">
                          <a:solidFill>
                            <a:schemeClr val="tx1"/>
                          </a:solidFill>
                          <a:effectLst/>
                          <a:latin typeface="+mn-lt"/>
                        </a:rPr>
                        <a:t>Placebo+Len+R (n=118)</a:t>
                      </a:r>
                      <a:endParaRPr lang="en-US" sz="1200" b="1" kern="100" dirty="0">
                        <a:solidFill>
                          <a:schemeClr val="tx1"/>
                        </a:solidFill>
                        <a:effectLst/>
                        <a:latin typeface="+mn-lt"/>
                        <a:ea typeface="Times New Roman" panose="02020603050405020304" pitchFamily="18" charset="0"/>
                        <a:cs typeface="Times New Roman"/>
                      </a:endParaRPr>
                    </a:p>
                  </a:txBody>
                  <a:tcPr marL="45720" marR="45720" marT="18288"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399637"/>
                  </a:ext>
                </a:extLst>
              </a:tr>
              <a:tr h="466088">
                <a:tc>
                  <a:txBody>
                    <a:bodyPr/>
                    <a:lstStyle/>
                    <a:p>
                      <a:pPr marL="0" marR="0">
                        <a:lnSpc>
                          <a:spcPct val="100000"/>
                        </a:lnSpc>
                        <a:spcBef>
                          <a:spcPts val="300"/>
                        </a:spcBef>
                        <a:spcAft>
                          <a:spcPts val="300"/>
                        </a:spcAft>
                      </a:pPr>
                      <a:r>
                        <a:rPr lang="en-US" sz="1200" b="1" kern="100" dirty="0">
                          <a:effectLst/>
                          <a:latin typeface="+mn-lt"/>
                          <a:ea typeface="Times New Roman" panose="02020603050405020304" pitchFamily="18" charset="0"/>
                          <a:cs typeface="Times New Roman" panose="02020603050405020304" pitchFamily="18" charset="0"/>
                        </a:rPr>
                        <a:t>PFS, median               </a:t>
                      </a:r>
                      <a:r>
                        <a:rPr lang="en-US" sz="1200" b="0" kern="100" dirty="0">
                          <a:effectLst/>
                          <a:latin typeface="+mn-lt"/>
                          <a:ea typeface="Times New Roman" panose="02020603050405020304" pitchFamily="18" charset="0"/>
                          <a:cs typeface="Times New Roman" panose="02020603050405020304" pitchFamily="18" charset="0"/>
                        </a:rPr>
                        <a:t>(95% CI), months</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kern="100" dirty="0">
                          <a:solidFill>
                            <a:schemeClr val="accent1"/>
                          </a:solidFill>
                          <a:effectLst/>
                          <a:latin typeface="+mn-lt"/>
                          <a:ea typeface="Times New Roman" panose="02020603050405020304" pitchFamily="18" charset="0"/>
                          <a:cs typeface="Times New Roman" panose="02020603050405020304" pitchFamily="18" charset="0"/>
                        </a:rPr>
                        <a:t>4.2</a:t>
                      </a:r>
                    </a:p>
                    <a:p>
                      <a:pPr marL="0" marR="0" algn="ctr">
                        <a:lnSpc>
                          <a:spcPct val="100000"/>
                        </a:lnSpc>
                        <a:spcBef>
                          <a:spcPts val="0"/>
                        </a:spcBef>
                        <a:spcAft>
                          <a:spcPts val="0"/>
                        </a:spcAft>
                      </a:pPr>
                      <a:r>
                        <a:rPr lang="en-US" sz="1200" b="0" kern="100" dirty="0">
                          <a:solidFill>
                            <a:schemeClr val="accent1"/>
                          </a:solidFill>
                          <a:effectLst/>
                          <a:latin typeface="+mn-lt"/>
                          <a:ea typeface="Times New Roman" panose="02020603050405020304" pitchFamily="18" charset="0"/>
                          <a:cs typeface="Times New Roman" panose="02020603050405020304" pitchFamily="18" charset="0"/>
                        </a:rPr>
                        <a:t>(2.9-7.1)</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kern="100" dirty="0">
                          <a:effectLst/>
                          <a:latin typeface="+mn-lt"/>
                          <a:ea typeface="Times New Roman" panose="02020603050405020304" pitchFamily="18" charset="0"/>
                          <a:cs typeface="Times New Roman" panose="02020603050405020304" pitchFamily="18" charset="0"/>
                        </a:rPr>
                        <a:t>2.6</a:t>
                      </a:r>
                    </a:p>
                    <a:p>
                      <a:pPr marL="0" marR="0" algn="ctr">
                        <a:lnSpc>
                          <a:spcPct val="100000"/>
                        </a:lnSpc>
                        <a:spcBef>
                          <a:spcPts val="0"/>
                        </a:spcBef>
                        <a:spcAft>
                          <a:spcPts val="0"/>
                        </a:spcAft>
                      </a:pPr>
                      <a:r>
                        <a:rPr lang="en-US" sz="1200" b="0" kern="100" dirty="0">
                          <a:effectLst/>
                          <a:latin typeface="+mn-lt"/>
                          <a:ea typeface="Times New Roman" panose="02020603050405020304" pitchFamily="18" charset="0"/>
                          <a:cs typeface="Times New Roman" panose="02020603050405020304" pitchFamily="18" charset="0"/>
                        </a:rPr>
                        <a:t>(1.4-3.1)</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8633551"/>
                  </a:ext>
                </a:extLst>
              </a:tr>
              <a:tr h="274320">
                <a:tc>
                  <a:txBody>
                    <a:bodyPr/>
                    <a:lstStyle/>
                    <a:p>
                      <a:pPr marL="127000" marR="0" indent="98425">
                        <a:lnSpc>
                          <a:spcPct val="100000"/>
                        </a:lnSpc>
                        <a:spcBef>
                          <a:spcPts val="300"/>
                        </a:spcBef>
                        <a:spcAft>
                          <a:spcPts val="300"/>
                        </a:spcAft>
                      </a:pPr>
                      <a:r>
                        <a:rPr lang="en-US" sz="1200" b="0" kern="100" baseline="0" dirty="0">
                          <a:effectLst/>
                          <a:latin typeface="+mn-lt"/>
                          <a:ea typeface="Times New Roman" panose="02020603050405020304" pitchFamily="18" charset="0"/>
                          <a:cs typeface="Times New Roman" panose="02020603050405020304" pitchFamily="18" charset="0"/>
                        </a:rPr>
                        <a:t>Hazard ratio</a:t>
                      </a:r>
                      <a:r>
                        <a:rPr lang="en-US" sz="1200" b="0" kern="100" baseline="30000" dirty="0">
                          <a:effectLst/>
                          <a:latin typeface="+mn-lt"/>
                          <a:ea typeface="Times New Roman" panose="02020603050405020304" pitchFamily="18" charset="0"/>
                          <a:cs typeface="Times New Roman" panose="02020603050405020304" pitchFamily="18" charset="0"/>
                        </a:rPr>
                        <a:t> </a:t>
                      </a:r>
                      <a:r>
                        <a:rPr lang="en-US" sz="1200" b="0" kern="100" baseline="0" dirty="0">
                          <a:effectLst/>
                          <a:latin typeface="+mn-lt"/>
                          <a:ea typeface="Times New Roman" panose="02020603050405020304" pitchFamily="18" charset="0"/>
                          <a:cs typeface="Times New Roman" panose="02020603050405020304" pitchFamily="18" charset="0"/>
                        </a:rPr>
                        <a:t>(95% CI)</a:t>
                      </a:r>
                      <a:r>
                        <a:rPr lang="en-US" sz="1200" b="0" kern="100" baseline="30000" dirty="0">
                          <a:effectLst/>
                          <a:latin typeface="+mn-lt"/>
                          <a:ea typeface="Times New Roman" panose="02020603050405020304" pitchFamily="18" charset="0"/>
                          <a:cs typeface="Times New Roman" panose="02020603050405020304" pitchFamily="18" charset="0"/>
                        </a:rPr>
                        <a:t>b</a:t>
                      </a:r>
                      <a:r>
                        <a:rPr lang="en-US" sz="1200" b="0" kern="100" baseline="0" dirty="0">
                          <a:effectLst/>
                          <a:latin typeface="+mn-lt"/>
                          <a:ea typeface="Times New Roman" panose="02020603050405020304" pitchFamily="18" charset="0"/>
                          <a:cs typeface="Times New Roman" panose="02020603050405020304" pitchFamily="18" charset="0"/>
                        </a:rPr>
                        <a:t> </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00000"/>
                        </a:lnSpc>
                        <a:spcBef>
                          <a:spcPts val="300"/>
                        </a:spcBef>
                        <a:spcAft>
                          <a:spcPts val="30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0.527 (0.380-0.729)</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7000"/>
                        </a:lnSpc>
                        <a:spcBef>
                          <a:spcPts val="300"/>
                        </a:spcBef>
                        <a:spcAft>
                          <a:spcPts val="300"/>
                        </a:spcAft>
                      </a:pPr>
                      <a:endParaRPr lang="en-US" sz="1600" kern="100" dirty="0">
                        <a:effectLst/>
                        <a:latin typeface="+mj-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191665"/>
                  </a:ext>
                </a:extLst>
              </a:tr>
              <a:tr h="274320">
                <a:tc>
                  <a:txBody>
                    <a:bodyPr/>
                    <a:lstStyle/>
                    <a:p>
                      <a:pPr marL="0" marR="0" indent="225425">
                        <a:lnSpc>
                          <a:spcPct val="100000"/>
                        </a:lnSpc>
                        <a:spcBef>
                          <a:spcPts val="300"/>
                        </a:spcBef>
                        <a:spcAft>
                          <a:spcPts val="300"/>
                        </a:spcAft>
                      </a:pPr>
                      <a:r>
                        <a:rPr lang="en-US" sz="1200" b="0" kern="100" dirty="0">
                          <a:effectLst/>
                          <a:latin typeface="+mn-lt"/>
                          <a:ea typeface="Times New Roman" panose="02020603050405020304" pitchFamily="18" charset="0"/>
                          <a:cs typeface="Times New Roman" panose="02020603050405020304" pitchFamily="18" charset="0"/>
                        </a:rPr>
                        <a:t>Log-rank </a:t>
                      </a:r>
                      <a:r>
                        <a:rPr lang="en-US" sz="1200" b="0" i="1" kern="100" dirty="0">
                          <a:effectLst/>
                          <a:latin typeface="+mn-lt"/>
                          <a:ea typeface="Times New Roman" panose="02020603050405020304" pitchFamily="18" charset="0"/>
                          <a:cs typeface="Times New Roman" panose="02020603050405020304" pitchFamily="18" charset="0"/>
                        </a:rPr>
                        <a:t>P </a:t>
                      </a:r>
                      <a:r>
                        <a:rPr lang="en-US" sz="1200" b="0" kern="100" dirty="0">
                          <a:effectLst/>
                          <a:latin typeface="+mn-lt"/>
                          <a:ea typeface="Times New Roman" panose="02020603050405020304" pitchFamily="18" charset="0"/>
                          <a:cs typeface="Times New Roman" panose="02020603050405020304" pitchFamily="18" charset="0"/>
                        </a:rPr>
                        <a:t>value</a:t>
                      </a:r>
                      <a:r>
                        <a:rPr lang="en-US" sz="1200" b="0" kern="100" baseline="30000" dirty="0">
                          <a:effectLst/>
                          <a:latin typeface="+mn-lt"/>
                          <a:ea typeface="Times New Roman" panose="02020603050405020304" pitchFamily="18" charset="0"/>
                          <a:cs typeface="Times New Roman" panose="02020603050405020304" pitchFamily="18" charset="0"/>
                        </a:rPr>
                        <a:t>c</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00000"/>
                        </a:lnSpc>
                        <a:spcBef>
                          <a:spcPts val="300"/>
                        </a:spcBef>
                        <a:spcAft>
                          <a:spcPts val="30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&lt;.0001</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7000"/>
                        </a:lnSpc>
                        <a:spcBef>
                          <a:spcPts val="300"/>
                        </a:spcBef>
                        <a:spcAft>
                          <a:spcPts val="300"/>
                        </a:spcAft>
                      </a:pPr>
                      <a:endParaRPr lang="en-US" sz="1600" kern="100" dirty="0">
                        <a:effectLst/>
                        <a:latin typeface="+mn-lt"/>
                        <a:ea typeface="Times New Roman" panose="02020603050405020304" pitchFamily="18" charset="0"/>
                        <a:cs typeface="Times New Roman" panose="02020603050405020304" pitchFamily="18"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935124"/>
                  </a:ext>
                </a:extLst>
              </a:tr>
              <a:tr h="274320">
                <a:tc>
                  <a:txBody>
                    <a:bodyPr/>
                    <a:lstStyle/>
                    <a:p>
                      <a:pPr marL="127000" marR="0" indent="-127000">
                        <a:lnSpc>
                          <a:spcPct val="100000"/>
                        </a:lnSpc>
                        <a:spcBef>
                          <a:spcPts val="300"/>
                        </a:spcBef>
                        <a:spcAft>
                          <a:spcPts val="300"/>
                        </a:spcAft>
                      </a:pPr>
                      <a:r>
                        <a:rPr lang="en-US" sz="1200" b="0" kern="100" dirty="0">
                          <a:solidFill>
                            <a:srgbClr val="000000"/>
                          </a:solidFill>
                          <a:effectLst/>
                          <a:latin typeface="+mn-lt"/>
                        </a:rPr>
                        <a:t>Events</a:t>
                      </a:r>
                      <a:endParaRPr lang="en-US" sz="1200" b="0" kern="100" dirty="0">
                        <a:effectLst/>
                        <a:latin typeface="+mn-lt"/>
                        <a:ea typeface="Times New Roman" panose="02020603050405020304" pitchFamily="18" charset="0"/>
                        <a:cs typeface="Times New Roman" panose="02020603050405020304" pitchFamily="18" charset="0"/>
                      </a:endParaRP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300"/>
                        </a:spcBef>
                        <a:spcAft>
                          <a:spcPts val="30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71</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300"/>
                        </a:spcBef>
                        <a:spcAft>
                          <a:spcPts val="300"/>
                        </a:spcAft>
                      </a:pPr>
                      <a:r>
                        <a:rPr lang="en-US" sz="1200" kern="100" dirty="0">
                          <a:effectLst/>
                          <a:latin typeface="+mn-lt"/>
                          <a:ea typeface="Times New Roman" panose="02020603050405020304" pitchFamily="18" charset="0"/>
                          <a:cs typeface="Times New Roman" panose="02020603050405020304" pitchFamily="18" charset="0"/>
                        </a:rPr>
                        <a:t>85</a:t>
                      </a:r>
                    </a:p>
                  </a:txBody>
                  <a:tcPr marL="25400" marR="254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727756"/>
                  </a:ext>
                </a:extLst>
              </a:tr>
              <a:tr h="466088">
                <a:tc>
                  <a:txBody>
                    <a:bodyPr/>
                    <a:lstStyle/>
                    <a:p>
                      <a:pPr marL="0" marR="0">
                        <a:lnSpc>
                          <a:spcPct val="100000"/>
                        </a:lnSpc>
                        <a:spcBef>
                          <a:spcPts val="0"/>
                        </a:spcBef>
                        <a:spcAft>
                          <a:spcPts val="0"/>
                        </a:spcAft>
                      </a:pPr>
                      <a:r>
                        <a:rPr lang="en-US" sz="1200" b="0" kern="100" dirty="0">
                          <a:effectLst/>
                          <a:latin typeface="+mn-lt"/>
                          <a:ea typeface="Times New Roman" panose="02020603050405020304" pitchFamily="18" charset="0"/>
                          <a:cs typeface="Times New Roman" panose="02020603050405020304" pitchFamily="18" charset="0"/>
                        </a:rPr>
                        <a:t>Follow-up, median </a:t>
                      </a:r>
                    </a:p>
                    <a:p>
                      <a:pPr marL="0" marR="0">
                        <a:lnSpc>
                          <a:spcPct val="100000"/>
                        </a:lnSpc>
                        <a:spcBef>
                          <a:spcPts val="0"/>
                        </a:spcBef>
                        <a:spcAft>
                          <a:spcPts val="0"/>
                        </a:spcAft>
                      </a:pPr>
                      <a:r>
                        <a:rPr lang="en-US" sz="1200" b="0" kern="100" dirty="0">
                          <a:effectLst/>
                          <a:latin typeface="+mn-lt"/>
                          <a:ea typeface="Times New Roman" panose="02020603050405020304" pitchFamily="18" charset="0"/>
                          <a:cs typeface="Times New Roman" panose="02020603050405020304" pitchFamily="18" charset="0"/>
                        </a:rPr>
                        <a:t>(95% CI), months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11.1 </a:t>
                      </a:r>
                    </a:p>
                    <a:p>
                      <a:pPr marL="0" marR="0" algn="ctr">
                        <a:lnSpc>
                          <a:spcPct val="100000"/>
                        </a:lnSpc>
                        <a:spcBef>
                          <a:spcPts val="0"/>
                        </a:spcBef>
                        <a:spcAft>
                          <a:spcPts val="0"/>
                        </a:spcAft>
                      </a:pPr>
                      <a:r>
                        <a:rPr lang="en-US" sz="1200" kern="100" dirty="0">
                          <a:solidFill>
                            <a:schemeClr val="accent1"/>
                          </a:solidFill>
                          <a:effectLst/>
                          <a:latin typeface="+mn-lt"/>
                          <a:ea typeface="Times New Roman" panose="02020603050405020304" pitchFamily="18" charset="0"/>
                          <a:cs typeface="Times New Roman" panose="02020603050405020304" pitchFamily="18" charset="0"/>
                        </a:rPr>
                        <a:t>(8.6-14.2)</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200" kern="100" dirty="0">
                          <a:effectLst/>
                          <a:latin typeface="+mn-lt"/>
                          <a:ea typeface="Times New Roman" panose="02020603050405020304" pitchFamily="18" charset="0"/>
                          <a:cs typeface="Times New Roman" panose="02020603050405020304" pitchFamily="18" charset="0"/>
                        </a:rPr>
                        <a:t>8.8</a:t>
                      </a:r>
                    </a:p>
                    <a:p>
                      <a:pPr marL="0" marR="0" algn="ctr">
                        <a:lnSpc>
                          <a:spcPct val="100000"/>
                        </a:lnSpc>
                        <a:spcBef>
                          <a:spcPts val="0"/>
                        </a:spcBef>
                        <a:spcAft>
                          <a:spcPts val="0"/>
                        </a:spcAft>
                      </a:pPr>
                      <a:r>
                        <a:rPr lang="en-US" sz="1200" kern="100" dirty="0">
                          <a:effectLst/>
                          <a:latin typeface="+mn-lt"/>
                          <a:ea typeface="Times New Roman" panose="02020603050405020304" pitchFamily="18" charset="0"/>
                          <a:cs typeface="Times New Roman" panose="02020603050405020304" pitchFamily="18" charset="0"/>
                        </a:rPr>
                        <a:t>(6.9-10.9)</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21193"/>
                  </a:ext>
                </a:extLst>
              </a:tr>
            </a:tbl>
          </a:graphicData>
        </a:graphic>
      </p:graphicFrame>
      <p:pic>
        <p:nvPicPr>
          <p:cNvPr id="13" name="Immagine 12">
            <a:extLst>
              <a:ext uri="{FF2B5EF4-FFF2-40B4-BE49-F238E27FC236}">
                <a16:creationId xmlns:a16="http://schemas.microsoft.com/office/drawing/2014/main" id="{AD2E86A2-A8D6-4659-9654-8EB7FF8300B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68579" y="115923"/>
            <a:ext cx="8607267" cy="790554"/>
          </a:xfrm>
          <a:prstGeom prst="rect">
            <a:avLst/>
          </a:prstGeom>
        </p:spPr>
      </p:pic>
      <p:sp>
        <p:nvSpPr>
          <p:cNvPr id="14" name="CasellaDiTesto 13">
            <a:extLst>
              <a:ext uri="{FF2B5EF4-FFF2-40B4-BE49-F238E27FC236}">
                <a16:creationId xmlns:a16="http://schemas.microsoft.com/office/drawing/2014/main" id="{D79F378A-F9DD-4FBE-8B43-DE89BE0D8AEB}"/>
              </a:ext>
            </a:extLst>
          </p:cNvPr>
          <p:cNvSpPr txBox="1"/>
          <p:nvPr/>
        </p:nvSpPr>
        <p:spPr>
          <a:xfrm>
            <a:off x="8771544" y="6493079"/>
            <a:ext cx="3324949"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Bartlett NL.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1061-1072</a:t>
            </a:r>
          </a:p>
        </p:txBody>
      </p:sp>
    </p:spTree>
    <p:extLst>
      <p:ext uri="{BB962C8B-B14F-4D97-AF65-F5344CB8AC3E}">
        <p14:creationId xmlns:p14="http://schemas.microsoft.com/office/powerpoint/2010/main" val="28929500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75FA31-0184-77B5-1B20-C1DC74C60E98}"/>
            </a:ext>
          </a:extLst>
        </p:cNvPr>
        <p:cNvGrpSpPr/>
        <p:nvPr/>
      </p:nvGrpSpPr>
      <p:grpSpPr>
        <a:xfrm>
          <a:off x="0" y="0"/>
          <a:ext cx="0" cy="0"/>
          <a:chOff x="0" y="0"/>
          <a:chExt cx="0" cy="0"/>
        </a:xfrm>
      </p:grpSpPr>
      <p:grpSp>
        <p:nvGrpSpPr>
          <p:cNvPr id="16" name="Gruppo 15">
            <a:extLst>
              <a:ext uri="{FF2B5EF4-FFF2-40B4-BE49-F238E27FC236}">
                <a16:creationId xmlns:a16="http://schemas.microsoft.com/office/drawing/2014/main" id="{14648FB4-9CF7-4669-BAA1-BAF0C4170EDB}"/>
              </a:ext>
            </a:extLst>
          </p:cNvPr>
          <p:cNvGrpSpPr/>
          <p:nvPr/>
        </p:nvGrpSpPr>
        <p:grpSpPr>
          <a:xfrm>
            <a:off x="342900" y="1646879"/>
            <a:ext cx="11529684" cy="4395921"/>
            <a:chOff x="342900" y="1386820"/>
            <a:chExt cx="11529684" cy="4395921"/>
          </a:xfrm>
        </p:grpSpPr>
        <p:graphicFrame>
          <p:nvGraphicFramePr>
            <p:cNvPr id="45" name="Chart 44">
              <a:extLst>
                <a:ext uri="{FF2B5EF4-FFF2-40B4-BE49-F238E27FC236}">
                  <a16:creationId xmlns:a16="http://schemas.microsoft.com/office/drawing/2014/main" id="{189625A3-A425-9551-34E4-ED61A494994F}"/>
                </a:ext>
              </a:extLst>
            </p:cNvPr>
            <p:cNvGraphicFramePr/>
            <p:nvPr/>
          </p:nvGraphicFramePr>
          <p:xfrm>
            <a:off x="732956" y="1912161"/>
            <a:ext cx="8800658" cy="28936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B2BC320-8531-A24B-A11D-82695FCE8D15}"/>
                </a:ext>
              </a:extLst>
            </p:cNvPr>
            <p:cNvSpPr txBox="1"/>
            <p:nvPr/>
          </p:nvSpPr>
          <p:spPr bwMode="gray">
            <a:xfrm>
              <a:off x="1084006" y="1386820"/>
              <a:ext cx="2621219" cy="37004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sp>
          <p:nvSpPr>
            <p:cNvPr id="11" name="TextBox 10">
              <a:extLst>
                <a:ext uri="{FF2B5EF4-FFF2-40B4-BE49-F238E27FC236}">
                  <a16:creationId xmlns:a16="http://schemas.microsoft.com/office/drawing/2014/main" id="{BF59C4E9-3454-10C8-2D86-7062FBF7DA65}"/>
                </a:ext>
              </a:extLst>
            </p:cNvPr>
            <p:cNvSpPr txBox="1"/>
            <p:nvPr/>
          </p:nvSpPr>
          <p:spPr bwMode="gray">
            <a:xfrm>
              <a:off x="3745064" y="1386820"/>
              <a:ext cx="3069204" cy="37004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CD30 negative (&lt;1%)</a:t>
              </a:r>
            </a:p>
          </p:txBody>
        </p:sp>
        <p:sp>
          <p:nvSpPr>
            <p:cNvPr id="12" name="TextBox 11">
              <a:extLst>
                <a:ext uri="{FF2B5EF4-FFF2-40B4-BE49-F238E27FC236}">
                  <a16:creationId xmlns:a16="http://schemas.microsoft.com/office/drawing/2014/main" id="{3ECC86D9-9F61-AB49-E2F3-1F05FE6D8FAB}"/>
                </a:ext>
              </a:extLst>
            </p:cNvPr>
            <p:cNvSpPr txBox="1"/>
            <p:nvPr/>
          </p:nvSpPr>
          <p:spPr bwMode="gray">
            <a:xfrm>
              <a:off x="6780436" y="1386820"/>
              <a:ext cx="3316064" cy="37004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CD30 positive (≥1%)</a:t>
              </a:r>
            </a:p>
          </p:txBody>
        </p:sp>
        <p:sp>
          <p:nvSpPr>
            <p:cNvPr id="31" name="TextBox 30">
              <a:extLst>
                <a:ext uri="{FF2B5EF4-FFF2-40B4-BE49-F238E27FC236}">
                  <a16:creationId xmlns:a16="http://schemas.microsoft.com/office/drawing/2014/main" id="{9E21362D-2DD7-1423-124A-0B6D66095DDF}"/>
                </a:ext>
              </a:extLst>
            </p:cNvPr>
            <p:cNvSpPr txBox="1"/>
            <p:nvPr/>
          </p:nvSpPr>
          <p:spPr bwMode="gray">
            <a:xfrm>
              <a:off x="800519" y="4474899"/>
              <a:ext cx="422094" cy="345325"/>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a:t>
              </a:r>
            </a:p>
          </p:txBody>
        </p:sp>
        <p:sp>
          <p:nvSpPr>
            <p:cNvPr id="32" name="TextBox 31">
              <a:extLst>
                <a:ext uri="{FF2B5EF4-FFF2-40B4-BE49-F238E27FC236}">
                  <a16:creationId xmlns:a16="http://schemas.microsoft.com/office/drawing/2014/main" id="{322F7D78-BF57-F493-2EF5-B8667BABCA12}"/>
                </a:ext>
              </a:extLst>
            </p:cNvPr>
            <p:cNvSpPr txBox="1"/>
            <p:nvPr/>
          </p:nvSpPr>
          <p:spPr bwMode="gray">
            <a:xfrm>
              <a:off x="2210463" y="4474899"/>
              <a:ext cx="858740" cy="34532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118</a:t>
              </a:r>
            </a:p>
          </p:txBody>
        </p:sp>
        <p:sp>
          <p:nvSpPr>
            <p:cNvPr id="33" name="TextBox 32">
              <a:extLst>
                <a:ext uri="{FF2B5EF4-FFF2-40B4-BE49-F238E27FC236}">
                  <a16:creationId xmlns:a16="http://schemas.microsoft.com/office/drawing/2014/main" id="{7D02EC7F-7DCD-CDF3-2D89-FF5DDEC25A82}"/>
                </a:ext>
              </a:extLst>
            </p:cNvPr>
            <p:cNvSpPr txBox="1"/>
            <p:nvPr/>
          </p:nvSpPr>
          <p:spPr bwMode="gray">
            <a:xfrm>
              <a:off x="1137037" y="4474899"/>
              <a:ext cx="883492" cy="34532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112</a:t>
              </a:r>
            </a:p>
          </p:txBody>
        </p:sp>
        <p:sp>
          <p:nvSpPr>
            <p:cNvPr id="34" name="TextBox 33">
              <a:extLst>
                <a:ext uri="{FF2B5EF4-FFF2-40B4-BE49-F238E27FC236}">
                  <a16:creationId xmlns:a16="http://schemas.microsoft.com/office/drawing/2014/main" id="{1A37DC35-2457-D435-751F-FB26697F7AEE}"/>
                </a:ext>
              </a:extLst>
            </p:cNvPr>
            <p:cNvSpPr txBox="1"/>
            <p:nvPr/>
          </p:nvSpPr>
          <p:spPr bwMode="gray">
            <a:xfrm>
              <a:off x="5414838" y="4474899"/>
              <a:ext cx="834887" cy="34532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35" name="TextBox 34">
              <a:extLst>
                <a:ext uri="{FF2B5EF4-FFF2-40B4-BE49-F238E27FC236}">
                  <a16:creationId xmlns:a16="http://schemas.microsoft.com/office/drawing/2014/main" id="{E69FBAE5-32A0-05BD-9E22-4606D3BD7A63}"/>
                </a:ext>
              </a:extLst>
            </p:cNvPr>
            <p:cNvSpPr txBox="1"/>
            <p:nvPr/>
          </p:nvSpPr>
          <p:spPr bwMode="gray">
            <a:xfrm>
              <a:off x="4349363" y="4474899"/>
              <a:ext cx="832237" cy="34532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76</a:t>
              </a:r>
            </a:p>
          </p:txBody>
        </p:sp>
        <p:sp>
          <p:nvSpPr>
            <p:cNvPr id="36" name="TextBox 35">
              <a:extLst>
                <a:ext uri="{FF2B5EF4-FFF2-40B4-BE49-F238E27FC236}">
                  <a16:creationId xmlns:a16="http://schemas.microsoft.com/office/drawing/2014/main" id="{63D226B0-DAD6-E25E-9F7E-9F20DDA39EAD}"/>
                </a:ext>
              </a:extLst>
            </p:cNvPr>
            <p:cNvSpPr txBox="1"/>
            <p:nvPr/>
          </p:nvSpPr>
          <p:spPr bwMode="gray">
            <a:xfrm>
              <a:off x="8538321" y="4474899"/>
              <a:ext cx="883976" cy="34532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38</a:t>
              </a:r>
            </a:p>
          </p:txBody>
        </p:sp>
        <p:sp>
          <p:nvSpPr>
            <p:cNvPr id="37" name="TextBox 36">
              <a:extLst>
                <a:ext uri="{FF2B5EF4-FFF2-40B4-BE49-F238E27FC236}">
                  <a16:creationId xmlns:a16="http://schemas.microsoft.com/office/drawing/2014/main" id="{A1290552-7F8A-9390-5899-96D1994DE4ED}"/>
                </a:ext>
              </a:extLst>
            </p:cNvPr>
            <p:cNvSpPr txBox="1"/>
            <p:nvPr/>
          </p:nvSpPr>
          <p:spPr bwMode="gray">
            <a:xfrm>
              <a:off x="7490129" y="4474899"/>
              <a:ext cx="882595" cy="34532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44" name="TextBox 43">
              <a:extLst>
                <a:ext uri="{FF2B5EF4-FFF2-40B4-BE49-F238E27FC236}">
                  <a16:creationId xmlns:a16="http://schemas.microsoft.com/office/drawing/2014/main" id="{64733C23-8FD9-FF75-E705-407A085E2DAD}"/>
                </a:ext>
              </a:extLst>
            </p:cNvPr>
            <p:cNvSpPr txBox="1"/>
            <p:nvPr/>
          </p:nvSpPr>
          <p:spPr bwMode="gray">
            <a:xfrm rot="16200000">
              <a:off x="-695981" y="3007422"/>
              <a:ext cx="2564904" cy="370045"/>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Patients (95% CI), %</a:t>
              </a:r>
              <a:r>
                <a:rPr kumimoji="0" lang="en-US" sz="1400" b="1" i="0" u="none" strike="noStrike" kern="1200" cap="none" spc="0" normalizeH="0" baseline="30000" noProof="0" dirty="0">
                  <a:ln>
                    <a:noFill/>
                  </a:ln>
                  <a:solidFill>
                    <a:prstClr val="black"/>
                  </a:solidFill>
                  <a:effectLst/>
                  <a:uLnTx/>
                  <a:uFillTx/>
                  <a:latin typeface="Calibri" panose="020F0502020204030204"/>
                  <a:ea typeface="+mn-ea"/>
                  <a:cs typeface="+mn-cs"/>
                </a:rPr>
                <a:t>a,b</a:t>
              </a:r>
            </a:p>
          </p:txBody>
        </p:sp>
        <p:sp>
          <p:nvSpPr>
            <p:cNvPr id="53" name="Rectangle 52">
              <a:extLst>
                <a:ext uri="{FF2B5EF4-FFF2-40B4-BE49-F238E27FC236}">
                  <a16:creationId xmlns:a16="http://schemas.microsoft.com/office/drawing/2014/main" id="{4C15F4E3-FD91-4DFC-A07F-332540D86AA5}"/>
                </a:ext>
              </a:extLst>
            </p:cNvPr>
            <p:cNvSpPr/>
            <p:nvPr/>
          </p:nvSpPr>
          <p:spPr bwMode="gray">
            <a:xfrm>
              <a:off x="10184068" y="2261598"/>
              <a:ext cx="322217" cy="226423"/>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4" name="Rectangle 53">
              <a:extLst>
                <a:ext uri="{FF2B5EF4-FFF2-40B4-BE49-F238E27FC236}">
                  <a16:creationId xmlns:a16="http://schemas.microsoft.com/office/drawing/2014/main" id="{1FA630B3-04BA-FCF2-9E95-8C606022972C}"/>
                </a:ext>
              </a:extLst>
            </p:cNvPr>
            <p:cNvSpPr/>
            <p:nvPr/>
          </p:nvSpPr>
          <p:spPr bwMode="gray">
            <a:xfrm>
              <a:off x="10184068" y="3668979"/>
              <a:ext cx="322217" cy="226423"/>
            </a:xfrm>
            <a:prstGeom prst="rect">
              <a:avLst/>
            </a:prstGeom>
            <a:solidFill>
              <a:schemeClr val="bg1">
                <a:lumMod val="50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5" name="TextBox 54">
              <a:extLst>
                <a:ext uri="{FF2B5EF4-FFF2-40B4-BE49-F238E27FC236}">
                  <a16:creationId xmlns:a16="http://schemas.microsoft.com/office/drawing/2014/main" id="{AC6D358B-9874-948F-0ECE-795CC468ACC9}"/>
                </a:ext>
              </a:extLst>
            </p:cNvPr>
            <p:cNvSpPr txBox="1"/>
            <p:nvPr/>
          </p:nvSpPr>
          <p:spPr bwMode="gray">
            <a:xfrm>
              <a:off x="9865124" y="1871736"/>
              <a:ext cx="1457495" cy="370045"/>
            </a:xfrm>
            <a:prstGeom prst="rect">
              <a:avLst/>
            </a:prstGeom>
          </p:spPr>
          <p:txBody>
            <a:bodyPr wrap="squar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BV + Len + R</a:t>
              </a:r>
            </a:p>
          </p:txBody>
        </p:sp>
        <p:sp>
          <p:nvSpPr>
            <p:cNvPr id="56" name="TextBox 55">
              <a:extLst>
                <a:ext uri="{FF2B5EF4-FFF2-40B4-BE49-F238E27FC236}">
                  <a16:creationId xmlns:a16="http://schemas.microsoft.com/office/drawing/2014/main" id="{691D3180-DBD2-8509-FDD0-FB129F4FB267}"/>
                </a:ext>
              </a:extLst>
            </p:cNvPr>
            <p:cNvSpPr txBox="1"/>
            <p:nvPr/>
          </p:nvSpPr>
          <p:spPr bwMode="gray">
            <a:xfrm>
              <a:off x="9865124" y="3207576"/>
              <a:ext cx="1810193" cy="370045"/>
            </a:xfrm>
            <a:prstGeom prst="rect">
              <a:avLst/>
            </a:prstGeom>
          </p:spPr>
          <p:txBody>
            <a:bodyPr wrap="squar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Placebo + Len + R</a:t>
              </a:r>
            </a:p>
          </p:txBody>
        </p:sp>
        <p:sp>
          <p:nvSpPr>
            <p:cNvPr id="3" name="TextBox 2">
              <a:extLst>
                <a:ext uri="{FF2B5EF4-FFF2-40B4-BE49-F238E27FC236}">
                  <a16:creationId xmlns:a16="http://schemas.microsoft.com/office/drawing/2014/main" id="{64DDABF5-FDBC-96FA-FBD5-958A08223405}"/>
                </a:ext>
              </a:extLst>
            </p:cNvPr>
            <p:cNvSpPr txBox="1"/>
            <p:nvPr/>
          </p:nvSpPr>
          <p:spPr bwMode="gray">
            <a:xfrm>
              <a:off x="1173386" y="2169538"/>
              <a:ext cx="820514"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64.3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(54.7-73.1)</a:t>
              </a:r>
            </a:p>
          </p:txBody>
        </p:sp>
        <p:sp>
          <p:nvSpPr>
            <p:cNvPr id="4" name="TextBox 3">
              <a:extLst>
                <a:ext uri="{FF2B5EF4-FFF2-40B4-BE49-F238E27FC236}">
                  <a16:creationId xmlns:a16="http://schemas.microsoft.com/office/drawing/2014/main" id="{E0BE1BCE-C7B4-CA17-9B47-88322EAAA325}"/>
                </a:ext>
              </a:extLst>
            </p:cNvPr>
            <p:cNvSpPr txBox="1"/>
            <p:nvPr/>
          </p:nvSpPr>
          <p:spPr bwMode="gray">
            <a:xfrm>
              <a:off x="7475208" y="2608753"/>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38.9</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(23.1-56.5)</a:t>
              </a:r>
            </a:p>
          </p:txBody>
        </p:sp>
        <p:sp>
          <p:nvSpPr>
            <p:cNvPr id="9" name="TextBox 8">
              <a:extLst>
                <a:ext uri="{FF2B5EF4-FFF2-40B4-BE49-F238E27FC236}">
                  <a16:creationId xmlns:a16="http://schemas.microsoft.com/office/drawing/2014/main" id="{70BC1CD8-28B7-8D75-A603-28F35511FD6A}"/>
                </a:ext>
              </a:extLst>
            </p:cNvPr>
            <p:cNvSpPr txBox="1"/>
            <p:nvPr/>
          </p:nvSpPr>
          <p:spPr bwMode="gray">
            <a:xfrm>
              <a:off x="8522009" y="2609845"/>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50.0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(33.4-66.6)</a:t>
              </a:r>
            </a:p>
          </p:txBody>
        </p:sp>
        <p:sp>
          <p:nvSpPr>
            <p:cNvPr id="10" name="TextBox 9">
              <a:extLst>
                <a:ext uri="{FF2B5EF4-FFF2-40B4-BE49-F238E27FC236}">
                  <a16:creationId xmlns:a16="http://schemas.microsoft.com/office/drawing/2014/main" id="{46E121F4-D749-33F6-08C6-C740C5CCB71C}"/>
                </a:ext>
              </a:extLst>
            </p:cNvPr>
            <p:cNvSpPr txBox="1"/>
            <p:nvPr/>
          </p:nvSpPr>
          <p:spPr bwMode="gray">
            <a:xfrm>
              <a:off x="7484053" y="1940084"/>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72.2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(54.8-85.8)</a:t>
              </a:r>
            </a:p>
          </p:txBody>
        </p:sp>
        <p:sp>
          <p:nvSpPr>
            <p:cNvPr id="20" name="TextBox 19">
              <a:extLst>
                <a:ext uri="{FF2B5EF4-FFF2-40B4-BE49-F238E27FC236}">
                  <a16:creationId xmlns:a16="http://schemas.microsoft.com/office/drawing/2014/main" id="{6233679B-A529-A404-878D-0AB0EB32682D}"/>
                </a:ext>
              </a:extLst>
            </p:cNvPr>
            <p:cNvSpPr txBox="1"/>
            <p:nvPr/>
          </p:nvSpPr>
          <p:spPr bwMode="gray">
            <a:xfrm>
              <a:off x="8538320" y="3135836"/>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26.3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(13.4-43.1)</a:t>
              </a:r>
            </a:p>
          </p:txBody>
        </p:sp>
        <p:sp>
          <p:nvSpPr>
            <p:cNvPr id="23" name="TextBox 22">
              <a:extLst>
                <a:ext uri="{FF2B5EF4-FFF2-40B4-BE49-F238E27FC236}">
                  <a16:creationId xmlns:a16="http://schemas.microsoft.com/office/drawing/2014/main" id="{BC97424A-20F7-0218-5AB0-C09A026B8F38}"/>
                </a:ext>
              </a:extLst>
            </p:cNvPr>
            <p:cNvSpPr txBox="1"/>
            <p:nvPr/>
          </p:nvSpPr>
          <p:spPr bwMode="gray">
            <a:xfrm>
              <a:off x="4324350" y="2281322"/>
              <a:ext cx="85725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60.5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(48.6-71.6)</a:t>
              </a:r>
            </a:p>
          </p:txBody>
        </p:sp>
        <p:sp>
          <p:nvSpPr>
            <p:cNvPr id="24" name="TextBox 23">
              <a:extLst>
                <a:ext uri="{FF2B5EF4-FFF2-40B4-BE49-F238E27FC236}">
                  <a16:creationId xmlns:a16="http://schemas.microsoft.com/office/drawing/2014/main" id="{A6D46B12-3DDC-365A-4E1F-C360A53D076B}"/>
                </a:ext>
              </a:extLst>
            </p:cNvPr>
            <p:cNvSpPr txBox="1"/>
            <p:nvPr/>
          </p:nvSpPr>
          <p:spPr bwMode="gray">
            <a:xfrm>
              <a:off x="4310103" y="3061144"/>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40.8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(29.6-52.7)</a:t>
              </a:r>
            </a:p>
          </p:txBody>
        </p:sp>
        <p:sp>
          <p:nvSpPr>
            <p:cNvPr id="25" name="TextBox 24">
              <a:extLst>
                <a:ext uri="{FF2B5EF4-FFF2-40B4-BE49-F238E27FC236}">
                  <a16:creationId xmlns:a16="http://schemas.microsoft.com/office/drawing/2014/main" id="{713BA112-6049-E8D1-4BD7-F39CE0FD6A70}"/>
                </a:ext>
              </a:extLst>
            </p:cNvPr>
            <p:cNvSpPr txBox="1"/>
            <p:nvPr/>
          </p:nvSpPr>
          <p:spPr bwMode="gray">
            <a:xfrm>
              <a:off x="5359400" y="3370290"/>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15.0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(8.0-24.7)</a:t>
              </a:r>
            </a:p>
          </p:txBody>
        </p:sp>
        <p:sp>
          <p:nvSpPr>
            <p:cNvPr id="26" name="TextBox 25">
              <a:extLst>
                <a:ext uri="{FF2B5EF4-FFF2-40B4-BE49-F238E27FC236}">
                  <a16:creationId xmlns:a16="http://schemas.microsoft.com/office/drawing/2014/main" id="{FBB638FF-B61A-273B-6641-9BBEA1D9071D}"/>
                </a:ext>
              </a:extLst>
            </p:cNvPr>
            <p:cNvSpPr txBox="1"/>
            <p:nvPr/>
          </p:nvSpPr>
          <p:spPr bwMode="gray">
            <a:xfrm>
              <a:off x="5398936" y="2957779"/>
              <a:ext cx="868514"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37.5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(26.9-49.0)</a:t>
              </a:r>
            </a:p>
          </p:txBody>
        </p:sp>
        <p:sp>
          <p:nvSpPr>
            <p:cNvPr id="46" name="TextBox 45">
              <a:extLst>
                <a:ext uri="{FF2B5EF4-FFF2-40B4-BE49-F238E27FC236}">
                  <a16:creationId xmlns:a16="http://schemas.microsoft.com/office/drawing/2014/main" id="{E0CA20B2-2519-5B40-A110-74400F07B36F}"/>
                </a:ext>
              </a:extLst>
            </p:cNvPr>
            <p:cNvSpPr txBox="1"/>
            <p:nvPr/>
          </p:nvSpPr>
          <p:spPr bwMode="gray">
            <a:xfrm>
              <a:off x="2185770" y="2837866"/>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41.5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(32.5-51.0)</a:t>
              </a:r>
            </a:p>
          </p:txBody>
        </p:sp>
        <p:sp>
          <p:nvSpPr>
            <p:cNvPr id="47" name="TextBox 46">
              <a:extLst>
                <a:ext uri="{FF2B5EF4-FFF2-40B4-BE49-F238E27FC236}">
                  <a16:creationId xmlns:a16="http://schemas.microsoft.com/office/drawing/2014/main" id="{6F61BCDA-D62F-E442-72BD-171C5AE91CC1}"/>
                </a:ext>
              </a:extLst>
            </p:cNvPr>
            <p:cNvSpPr txBox="1"/>
            <p:nvPr/>
          </p:nvSpPr>
          <p:spPr bwMode="gray">
            <a:xfrm>
              <a:off x="1121417" y="3016235"/>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40.2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(31.0-49.9)</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F5D62C4C-7B43-39A3-0124-014B614B82E0}"/>
                </a:ext>
              </a:extLst>
            </p:cNvPr>
            <p:cNvSpPr txBox="1"/>
            <p:nvPr/>
          </p:nvSpPr>
          <p:spPr bwMode="gray">
            <a:xfrm>
              <a:off x="2176389" y="3307943"/>
              <a:ext cx="914400"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18.6</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(12.1-26.9)</a:t>
              </a:r>
            </a:p>
          </p:txBody>
        </p:sp>
        <p:sp>
          <p:nvSpPr>
            <p:cNvPr id="49" name="Rectangle 48">
              <a:extLst>
                <a:ext uri="{FF2B5EF4-FFF2-40B4-BE49-F238E27FC236}">
                  <a16:creationId xmlns:a16="http://schemas.microsoft.com/office/drawing/2014/main" id="{26E9E26F-6B38-1DF8-1948-E6DF249F7F27}"/>
                </a:ext>
              </a:extLst>
            </p:cNvPr>
            <p:cNvSpPr/>
            <p:nvPr/>
          </p:nvSpPr>
          <p:spPr bwMode="gray">
            <a:xfrm>
              <a:off x="10184068" y="2573024"/>
              <a:ext cx="322217" cy="226423"/>
            </a:xfrm>
            <a:prstGeom prst="rect">
              <a:avLst/>
            </a:prstGeom>
            <a:solidFill>
              <a:schemeClr val="accent1">
                <a:lumMod val="40000"/>
                <a:lumOff val="60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0" name="TextBox 49">
              <a:extLst>
                <a:ext uri="{FF2B5EF4-FFF2-40B4-BE49-F238E27FC236}">
                  <a16:creationId xmlns:a16="http://schemas.microsoft.com/office/drawing/2014/main" id="{24F3B942-A40F-1348-3F06-E9760F52F80F}"/>
                </a:ext>
              </a:extLst>
            </p:cNvPr>
            <p:cNvSpPr txBox="1"/>
            <p:nvPr/>
          </p:nvSpPr>
          <p:spPr bwMode="gray">
            <a:xfrm>
              <a:off x="10564248" y="2509164"/>
              <a:ext cx="1308336" cy="370045"/>
            </a:xfrm>
            <a:prstGeom prst="rect">
              <a:avLst/>
            </a:prstGeom>
          </p:spPr>
          <p:txBody>
            <a:bodyPr wrap="squar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 rate</a:t>
              </a:r>
            </a:p>
          </p:txBody>
        </p:sp>
        <p:sp>
          <p:nvSpPr>
            <p:cNvPr id="51" name="TextBox 50">
              <a:extLst>
                <a:ext uri="{FF2B5EF4-FFF2-40B4-BE49-F238E27FC236}">
                  <a16:creationId xmlns:a16="http://schemas.microsoft.com/office/drawing/2014/main" id="{EB492530-39AD-1B1D-A2DD-7639CAF312C0}"/>
                </a:ext>
              </a:extLst>
            </p:cNvPr>
            <p:cNvSpPr txBox="1"/>
            <p:nvPr/>
          </p:nvSpPr>
          <p:spPr bwMode="gray">
            <a:xfrm>
              <a:off x="10564248" y="2208340"/>
              <a:ext cx="1308336" cy="370045"/>
            </a:xfrm>
            <a:prstGeom prst="rect">
              <a:avLst/>
            </a:prstGeom>
          </p:spPr>
          <p:txBody>
            <a:bodyPr wrap="squar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 rate</a:t>
              </a:r>
            </a:p>
          </p:txBody>
        </p:sp>
        <p:sp>
          <p:nvSpPr>
            <p:cNvPr id="52" name="Rectangle 51">
              <a:extLst>
                <a:ext uri="{FF2B5EF4-FFF2-40B4-BE49-F238E27FC236}">
                  <a16:creationId xmlns:a16="http://schemas.microsoft.com/office/drawing/2014/main" id="{EE69D8B8-CC5D-DC9A-8FAE-6EB56D62A1B5}"/>
                </a:ext>
              </a:extLst>
            </p:cNvPr>
            <p:cNvSpPr/>
            <p:nvPr/>
          </p:nvSpPr>
          <p:spPr bwMode="gray">
            <a:xfrm>
              <a:off x="10184068" y="3964503"/>
              <a:ext cx="322217" cy="226423"/>
            </a:xfrm>
            <a:prstGeom prst="rect">
              <a:avLst/>
            </a:prstGeom>
            <a:solidFill>
              <a:schemeClr val="bg1">
                <a:lumMod val="75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7" name="TextBox 56">
              <a:extLst>
                <a:ext uri="{FF2B5EF4-FFF2-40B4-BE49-F238E27FC236}">
                  <a16:creationId xmlns:a16="http://schemas.microsoft.com/office/drawing/2014/main" id="{818DC19A-A779-A883-DC81-6CC033DB8DF4}"/>
                </a:ext>
              </a:extLst>
            </p:cNvPr>
            <p:cNvSpPr txBox="1"/>
            <p:nvPr/>
          </p:nvSpPr>
          <p:spPr bwMode="gray">
            <a:xfrm>
              <a:off x="10564248" y="3878445"/>
              <a:ext cx="1308336" cy="370045"/>
            </a:xfrm>
            <a:prstGeom prst="rect">
              <a:avLst/>
            </a:prstGeom>
          </p:spPr>
          <p:txBody>
            <a:bodyPr wrap="squar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 rate</a:t>
              </a:r>
            </a:p>
          </p:txBody>
        </p:sp>
        <p:sp>
          <p:nvSpPr>
            <p:cNvPr id="58" name="TextBox 57">
              <a:extLst>
                <a:ext uri="{FF2B5EF4-FFF2-40B4-BE49-F238E27FC236}">
                  <a16:creationId xmlns:a16="http://schemas.microsoft.com/office/drawing/2014/main" id="{6E950ED5-41AB-D99E-4E04-DE45E137921C}"/>
                </a:ext>
              </a:extLst>
            </p:cNvPr>
            <p:cNvSpPr txBox="1"/>
            <p:nvPr/>
          </p:nvSpPr>
          <p:spPr bwMode="gray">
            <a:xfrm>
              <a:off x="10564248" y="3577621"/>
              <a:ext cx="1308336" cy="370045"/>
            </a:xfrm>
            <a:prstGeom prst="rect">
              <a:avLst/>
            </a:prstGeom>
          </p:spPr>
          <p:txBody>
            <a:bodyPr wrap="squar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 rate</a:t>
              </a:r>
            </a:p>
          </p:txBody>
        </p:sp>
        <p:grpSp>
          <p:nvGrpSpPr>
            <p:cNvPr id="42" name="Group 41">
              <a:extLst>
                <a:ext uri="{FF2B5EF4-FFF2-40B4-BE49-F238E27FC236}">
                  <a16:creationId xmlns:a16="http://schemas.microsoft.com/office/drawing/2014/main" id="{31545BB2-9E89-6398-188E-A7181969FF38}"/>
                </a:ext>
              </a:extLst>
            </p:cNvPr>
            <p:cNvGrpSpPr/>
            <p:nvPr/>
          </p:nvGrpSpPr>
          <p:grpSpPr>
            <a:xfrm>
              <a:off x="1622520" y="1869558"/>
              <a:ext cx="1052947" cy="914400"/>
              <a:chOff x="1622520" y="1522543"/>
              <a:chExt cx="1052947" cy="914400"/>
            </a:xfrm>
          </p:grpSpPr>
          <p:cxnSp>
            <p:nvCxnSpPr>
              <p:cNvPr id="14" name="Straight Connector 13">
                <a:extLst>
                  <a:ext uri="{FF2B5EF4-FFF2-40B4-BE49-F238E27FC236}">
                    <a16:creationId xmlns:a16="http://schemas.microsoft.com/office/drawing/2014/main" id="{F75468E4-8F0B-C4F5-57A4-00563B160688}"/>
                  </a:ext>
                </a:extLst>
              </p:cNvPr>
              <p:cNvCxnSpPr>
                <a:cxnSpLocks/>
              </p:cNvCxnSpPr>
              <p:nvPr/>
            </p:nvCxnSpPr>
            <p:spPr bwMode="gray">
              <a:xfrm>
                <a:off x="1622809" y="1761572"/>
                <a:ext cx="1046648" cy="0"/>
              </a:xfrm>
              <a:prstGeom prst="line">
                <a:avLst/>
              </a:prstGeom>
              <a:noFill/>
              <a:ln w="12700" cap="rnd">
                <a:solidFill>
                  <a:schemeClr val="tx1"/>
                </a:solidFill>
                <a:prstDash val="solid"/>
                <a:round/>
                <a:headEnd/>
                <a:tailEnd/>
              </a:ln>
              <a:effectLst/>
            </p:spPr>
          </p:cxnSp>
          <p:cxnSp>
            <p:nvCxnSpPr>
              <p:cNvPr id="15" name="Straight Connector 14">
                <a:extLst>
                  <a:ext uri="{FF2B5EF4-FFF2-40B4-BE49-F238E27FC236}">
                    <a16:creationId xmlns:a16="http://schemas.microsoft.com/office/drawing/2014/main" id="{EB627583-5FD4-F342-02F8-B4D30FBA3D4A}"/>
                  </a:ext>
                </a:extLst>
              </p:cNvPr>
              <p:cNvCxnSpPr>
                <a:cxnSpLocks/>
              </p:cNvCxnSpPr>
              <p:nvPr/>
            </p:nvCxnSpPr>
            <p:spPr bwMode="gray">
              <a:xfrm>
                <a:off x="2672923" y="1764350"/>
                <a:ext cx="0" cy="331596"/>
              </a:xfrm>
              <a:prstGeom prst="line">
                <a:avLst/>
              </a:prstGeom>
              <a:noFill/>
              <a:ln w="12700" cap="rnd">
                <a:solidFill>
                  <a:schemeClr val="tx1"/>
                </a:solidFill>
                <a:prstDash val="solid"/>
                <a:round/>
                <a:headEnd/>
                <a:tailEnd/>
              </a:ln>
              <a:effectLst/>
            </p:spPr>
          </p:cxnSp>
          <p:cxnSp>
            <p:nvCxnSpPr>
              <p:cNvPr id="18" name="Straight Connector 17">
                <a:extLst>
                  <a:ext uri="{FF2B5EF4-FFF2-40B4-BE49-F238E27FC236}">
                    <a16:creationId xmlns:a16="http://schemas.microsoft.com/office/drawing/2014/main" id="{B3463320-FAF7-009B-CD56-8881267295E0}"/>
                  </a:ext>
                </a:extLst>
              </p:cNvPr>
              <p:cNvCxnSpPr>
                <a:cxnSpLocks/>
              </p:cNvCxnSpPr>
              <p:nvPr/>
            </p:nvCxnSpPr>
            <p:spPr bwMode="gray">
              <a:xfrm>
                <a:off x="1623236" y="1762773"/>
                <a:ext cx="0" cy="97037"/>
              </a:xfrm>
              <a:prstGeom prst="line">
                <a:avLst/>
              </a:prstGeom>
              <a:noFill/>
              <a:ln w="12700" cap="rnd">
                <a:solidFill>
                  <a:schemeClr val="tx1"/>
                </a:solidFill>
                <a:prstDash val="solid"/>
                <a:round/>
                <a:headEnd/>
                <a:tailEnd/>
              </a:ln>
              <a:effectLst/>
            </p:spPr>
          </p:cxnSp>
          <p:sp>
            <p:nvSpPr>
              <p:cNvPr id="30" name="TextBox 29">
                <a:extLst>
                  <a:ext uri="{FF2B5EF4-FFF2-40B4-BE49-F238E27FC236}">
                    <a16:creationId xmlns:a16="http://schemas.microsoft.com/office/drawing/2014/main" id="{2756FECC-9E5D-3300-A9B9-5BC6D10B252E}"/>
                  </a:ext>
                </a:extLst>
              </p:cNvPr>
              <p:cNvSpPr txBox="1"/>
              <p:nvPr/>
            </p:nvSpPr>
            <p:spPr bwMode="gray">
              <a:xfrm>
                <a:off x="1622520" y="1522543"/>
                <a:ext cx="1052947"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value</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c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.0006</a:t>
                </a:r>
              </a:p>
            </p:txBody>
          </p:sp>
        </p:grpSp>
        <p:sp>
          <p:nvSpPr>
            <p:cNvPr id="40" name="TextBox 39">
              <a:extLst>
                <a:ext uri="{FF2B5EF4-FFF2-40B4-BE49-F238E27FC236}">
                  <a16:creationId xmlns:a16="http://schemas.microsoft.com/office/drawing/2014/main" id="{564BE782-3156-370E-711C-6B5BACEC0C6C}"/>
                </a:ext>
              </a:extLst>
            </p:cNvPr>
            <p:cNvSpPr txBox="1"/>
            <p:nvPr/>
          </p:nvSpPr>
          <p:spPr bwMode="gray">
            <a:xfrm>
              <a:off x="342900" y="4909338"/>
              <a:ext cx="11529683" cy="873403"/>
            </a:xfrm>
            <a:prstGeom prst="rect">
              <a:avLst/>
            </a:prstGeom>
          </p:spPr>
          <p:txBody>
            <a:bodyPr wrap="square" lIns="45720" tIns="45720" rIns="45720" bIns="45720" rtlCol="0">
              <a:noAutofit/>
            </a:bodyPr>
            <a:lstStyle/>
            <a:p>
              <a:pPr marL="169863" marR="0" lvl="0" indent="-169863"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total population, the median DOR (95% CI) was longer with BV+Len+R: 8.3 months (4.2-15.3 months) vs 3.0 months (2.8-5.4 months)</a:t>
              </a:r>
            </a:p>
            <a:p>
              <a:pPr marL="398463" marR="0" lvl="1" indent="-169863" algn="l" defTabSz="914400" rtl="0" eaLnBrk="1" fontAlgn="auto" latinLnBrk="0" hangingPunct="1">
                <a:lnSpc>
                  <a:spcPct val="90000"/>
                </a:lnSpc>
                <a:spcBef>
                  <a:spcPts val="400"/>
                </a:spcBef>
                <a:spcAft>
                  <a:spcPts val="0"/>
                </a:spcAft>
                <a:buClrTx/>
                <a:buSzTx/>
                <a:buFont typeface="Arial" panose="020B0604020202020204" pitchFamily="34" charset="0"/>
                <a:buChar char="‒"/>
                <a:tabLst>
                  <a:tab pos="796925" algn="l"/>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patients who had a CR, the median DOR (95% CI) was 18.9 months (11.1 months-NR) with BV+Len+R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NR (2.8 months-NR) with placebo+Len+R</a:t>
              </a:r>
            </a:p>
            <a:p>
              <a:pPr marL="398463" marR="0" lvl="1" indent="-169863"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median time to CR onset (range) was 1.58 months (1.2-7.3 months) with BV+Len+R and 1.61 months (0.7-4.6 months) with placebo+Len+R </a:t>
              </a:r>
            </a:p>
          </p:txBody>
        </p:sp>
        <p:cxnSp>
          <p:nvCxnSpPr>
            <p:cNvPr id="69" name="Straight Connector 68">
              <a:extLst>
                <a:ext uri="{FF2B5EF4-FFF2-40B4-BE49-F238E27FC236}">
                  <a16:creationId xmlns:a16="http://schemas.microsoft.com/office/drawing/2014/main" id="{47009760-8871-6836-893D-FD589DDDB95D}"/>
                </a:ext>
              </a:extLst>
            </p:cNvPr>
            <p:cNvCxnSpPr>
              <a:cxnSpLocks/>
            </p:cNvCxnSpPr>
            <p:nvPr/>
          </p:nvCxnSpPr>
          <p:spPr bwMode="gray">
            <a:xfrm flipH="1">
              <a:off x="3705225" y="1912027"/>
              <a:ext cx="13918" cy="2539999"/>
            </a:xfrm>
            <a:prstGeom prst="line">
              <a:avLst/>
            </a:prstGeom>
            <a:noFill/>
            <a:ln w="12700" cap="rnd">
              <a:solidFill>
                <a:schemeClr val="tx1"/>
              </a:solidFill>
              <a:prstDash val="solid"/>
              <a:round/>
              <a:headEnd/>
              <a:tailEnd/>
            </a:ln>
            <a:effectLst/>
          </p:spPr>
        </p:cxnSp>
        <p:cxnSp>
          <p:nvCxnSpPr>
            <p:cNvPr id="72" name="Straight Connector 71">
              <a:extLst>
                <a:ext uri="{FF2B5EF4-FFF2-40B4-BE49-F238E27FC236}">
                  <a16:creationId xmlns:a16="http://schemas.microsoft.com/office/drawing/2014/main" id="{664491CE-425A-77FE-8E2A-85E2049A5396}"/>
                </a:ext>
              </a:extLst>
            </p:cNvPr>
            <p:cNvCxnSpPr>
              <a:cxnSpLocks/>
            </p:cNvCxnSpPr>
            <p:nvPr/>
          </p:nvCxnSpPr>
          <p:spPr bwMode="gray">
            <a:xfrm>
              <a:off x="6833325" y="1909994"/>
              <a:ext cx="0" cy="2542032"/>
            </a:xfrm>
            <a:prstGeom prst="line">
              <a:avLst/>
            </a:prstGeom>
            <a:noFill/>
            <a:ln w="12700" cap="rnd">
              <a:solidFill>
                <a:schemeClr val="tx1"/>
              </a:solidFill>
              <a:prstDash val="solid"/>
              <a:round/>
              <a:headEnd/>
              <a:tailEnd/>
            </a:ln>
            <a:effectLst/>
          </p:spPr>
        </p:cxnSp>
        <p:grpSp>
          <p:nvGrpSpPr>
            <p:cNvPr id="83" name="Group 82">
              <a:extLst>
                <a:ext uri="{FF2B5EF4-FFF2-40B4-BE49-F238E27FC236}">
                  <a16:creationId xmlns:a16="http://schemas.microsoft.com/office/drawing/2014/main" id="{22E9D085-22C0-4261-0A41-87ECC43A261B}"/>
                </a:ext>
              </a:extLst>
            </p:cNvPr>
            <p:cNvGrpSpPr/>
            <p:nvPr/>
          </p:nvGrpSpPr>
          <p:grpSpPr>
            <a:xfrm>
              <a:off x="7986149" y="1672998"/>
              <a:ext cx="1052947" cy="914400"/>
              <a:chOff x="1622520" y="1522543"/>
              <a:chExt cx="1052947" cy="914400"/>
            </a:xfrm>
          </p:grpSpPr>
          <p:cxnSp>
            <p:nvCxnSpPr>
              <p:cNvPr id="84" name="Straight Connector 83">
                <a:extLst>
                  <a:ext uri="{FF2B5EF4-FFF2-40B4-BE49-F238E27FC236}">
                    <a16:creationId xmlns:a16="http://schemas.microsoft.com/office/drawing/2014/main" id="{AA9F030E-F532-9210-51B1-EEB2556B0C17}"/>
                  </a:ext>
                </a:extLst>
              </p:cNvPr>
              <p:cNvCxnSpPr>
                <a:cxnSpLocks/>
              </p:cNvCxnSpPr>
              <p:nvPr/>
            </p:nvCxnSpPr>
            <p:spPr bwMode="gray">
              <a:xfrm>
                <a:off x="1622809" y="1761572"/>
                <a:ext cx="1046648" cy="0"/>
              </a:xfrm>
              <a:prstGeom prst="line">
                <a:avLst/>
              </a:prstGeom>
              <a:noFill/>
              <a:ln w="12700" cap="rnd">
                <a:solidFill>
                  <a:schemeClr val="tx1"/>
                </a:solidFill>
                <a:prstDash val="solid"/>
                <a:round/>
                <a:headEnd/>
                <a:tailEnd/>
              </a:ln>
              <a:effectLst/>
            </p:spPr>
          </p:cxnSp>
          <p:cxnSp>
            <p:nvCxnSpPr>
              <p:cNvPr id="85" name="Straight Connector 84">
                <a:extLst>
                  <a:ext uri="{FF2B5EF4-FFF2-40B4-BE49-F238E27FC236}">
                    <a16:creationId xmlns:a16="http://schemas.microsoft.com/office/drawing/2014/main" id="{E6623B6A-9F34-FD50-7254-366E2FA86032}"/>
                  </a:ext>
                </a:extLst>
              </p:cNvPr>
              <p:cNvCxnSpPr>
                <a:cxnSpLocks/>
              </p:cNvCxnSpPr>
              <p:nvPr/>
            </p:nvCxnSpPr>
            <p:spPr bwMode="gray">
              <a:xfrm>
                <a:off x="2672923" y="1764350"/>
                <a:ext cx="0" cy="331596"/>
              </a:xfrm>
              <a:prstGeom prst="line">
                <a:avLst/>
              </a:prstGeom>
              <a:noFill/>
              <a:ln w="12700" cap="rnd">
                <a:solidFill>
                  <a:schemeClr val="tx1"/>
                </a:solidFill>
                <a:prstDash val="solid"/>
                <a:round/>
                <a:headEnd/>
                <a:tailEnd/>
              </a:ln>
              <a:effectLst/>
            </p:spPr>
          </p:cxnSp>
          <p:cxnSp>
            <p:nvCxnSpPr>
              <p:cNvPr id="86" name="Straight Connector 85">
                <a:extLst>
                  <a:ext uri="{FF2B5EF4-FFF2-40B4-BE49-F238E27FC236}">
                    <a16:creationId xmlns:a16="http://schemas.microsoft.com/office/drawing/2014/main" id="{BEEBAF4F-6075-7D41-C120-9476D978A206}"/>
                  </a:ext>
                </a:extLst>
              </p:cNvPr>
              <p:cNvCxnSpPr>
                <a:cxnSpLocks/>
              </p:cNvCxnSpPr>
              <p:nvPr/>
            </p:nvCxnSpPr>
            <p:spPr bwMode="gray">
              <a:xfrm>
                <a:off x="1623236" y="1762773"/>
                <a:ext cx="0" cy="85929"/>
              </a:xfrm>
              <a:prstGeom prst="line">
                <a:avLst/>
              </a:prstGeom>
              <a:noFill/>
              <a:ln w="12700" cap="rnd">
                <a:solidFill>
                  <a:schemeClr val="tx1"/>
                </a:solidFill>
                <a:prstDash val="solid"/>
                <a:round/>
                <a:headEnd/>
                <a:tailEnd/>
              </a:ln>
              <a:effectLst/>
            </p:spPr>
          </p:cxnSp>
          <p:sp>
            <p:nvSpPr>
              <p:cNvPr id="87" name="TextBox 86">
                <a:extLst>
                  <a:ext uri="{FF2B5EF4-FFF2-40B4-BE49-F238E27FC236}">
                    <a16:creationId xmlns:a16="http://schemas.microsoft.com/office/drawing/2014/main" id="{834EC94E-8CDA-C33D-7D6E-A2B7966219FA}"/>
                  </a:ext>
                </a:extLst>
              </p:cNvPr>
              <p:cNvSpPr txBox="1"/>
              <p:nvPr/>
            </p:nvSpPr>
            <p:spPr bwMode="gray">
              <a:xfrm>
                <a:off x="1622520" y="1522543"/>
                <a:ext cx="1052947"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value</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d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.0602</a:t>
                </a:r>
              </a:p>
            </p:txBody>
          </p:sp>
        </p:grpSp>
        <p:grpSp>
          <p:nvGrpSpPr>
            <p:cNvPr id="88" name="Group 87">
              <a:extLst>
                <a:ext uri="{FF2B5EF4-FFF2-40B4-BE49-F238E27FC236}">
                  <a16:creationId xmlns:a16="http://schemas.microsoft.com/office/drawing/2014/main" id="{B8F83A47-D6A2-4F1E-F872-66970FA5E9F5}"/>
                </a:ext>
              </a:extLst>
            </p:cNvPr>
            <p:cNvGrpSpPr/>
            <p:nvPr/>
          </p:nvGrpSpPr>
          <p:grpSpPr>
            <a:xfrm>
              <a:off x="4808052" y="1991279"/>
              <a:ext cx="1052947" cy="914400"/>
              <a:chOff x="1622520" y="1522543"/>
              <a:chExt cx="1052947" cy="914400"/>
            </a:xfrm>
          </p:grpSpPr>
          <p:cxnSp>
            <p:nvCxnSpPr>
              <p:cNvPr id="89" name="Straight Connector 88">
                <a:extLst>
                  <a:ext uri="{FF2B5EF4-FFF2-40B4-BE49-F238E27FC236}">
                    <a16:creationId xmlns:a16="http://schemas.microsoft.com/office/drawing/2014/main" id="{A4EB8704-F7FB-A62B-F6D3-EBCCD42B6DA2}"/>
                  </a:ext>
                </a:extLst>
              </p:cNvPr>
              <p:cNvCxnSpPr>
                <a:cxnSpLocks/>
              </p:cNvCxnSpPr>
              <p:nvPr/>
            </p:nvCxnSpPr>
            <p:spPr bwMode="gray">
              <a:xfrm>
                <a:off x="1622809" y="1761572"/>
                <a:ext cx="1046648" cy="0"/>
              </a:xfrm>
              <a:prstGeom prst="line">
                <a:avLst/>
              </a:prstGeom>
              <a:noFill/>
              <a:ln w="12700" cap="rnd">
                <a:solidFill>
                  <a:schemeClr val="tx1"/>
                </a:solidFill>
                <a:prstDash val="solid"/>
                <a:round/>
                <a:headEnd/>
                <a:tailEnd/>
              </a:ln>
              <a:effectLst/>
            </p:spPr>
          </p:cxnSp>
          <p:cxnSp>
            <p:nvCxnSpPr>
              <p:cNvPr id="90" name="Straight Connector 89">
                <a:extLst>
                  <a:ext uri="{FF2B5EF4-FFF2-40B4-BE49-F238E27FC236}">
                    <a16:creationId xmlns:a16="http://schemas.microsoft.com/office/drawing/2014/main" id="{52ACA179-F5A1-DB1D-0258-678940CEE82A}"/>
                  </a:ext>
                </a:extLst>
              </p:cNvPr>
              <p:cNvCxnSpPr>
                <a:cxnSpLocks/>
              </p:cNvCxnSpPr>
              <p:nvPr/>
            </p:nvCxnSpPr>
            <p:spPr bwMode="gray">
              <a:xfrm>
                <a:off x="2672923" y="1764350"/>
                <a:ext cx="0" cy="331596"/>
              </a:xfrm>
              <a:prstGeom prst="line">
                <a:avLst/>
              </a:prstGeom>
              <a:noFill/>
              <a:ln w="12700" cap="rnd">
                <a:solidFill>
                  <a:schemeClr val="tx1"/>
                </a:solidFill>
                <a:prstDash val="solid"/>
                <a:round/>
                <a:headEnd/>
                <a:tailEnd/>
              </a:ln>
              <a:effectLst/>
            </p:spPr>
          </p:cxnSp>
          <p:cxnSp>
            <p:nvCxnSpPr>
              <p:cNvPr id="91" name="Straight Connector 90">
                <a:extLst>
                  <a:ext uri="{FF2B5EF4-FFF2-40B4-BE49-F238E27FC236}">
                    <a16:creationId xmlns:a16="http://schemas.microsoft.com/office/drawing/2014/main" id="{C7F5E955-2941-8CE5-BFF6-D78224B01E70}"/>
                  </a:ext>
                </a:extLst>
              </p:cNvPr>
              <p:cNvCxnSpPr>
                <a:cxnSpLocks/>
              </p:cNvCxnSpPr>
              <p:nvPr/>
            </p:nvCxnSpPr>
            <p:spPr bwMode="gray">
              <a:xfrm>
                <a:off x="1623236" y="1762773"/>
                <a:ext cx="0" cy="97037"/>
              </a:xfrm>
              <a:prstGeom prst="line">
                <a:avLst/>
              </a:prstGeom>
              <a:noFill/>
              <a:ln w="12700" cap="rnd">
                <a:solidFill>
                  <a:schemeClr val="tx1"/>
                </a:solidFill>
                <a:prstDash val="solid"/>
                <a:round/>
                <a:headEnd/>
                <a:tailEnd/>
              </a:ln>
              <a:effectLst/>
            </p:spPr>
          </p:cxnSp>
          <p:sp>
            <p:nvSpPr>
              <p:cNvPr id="92" name="TextBox 91">
                <a:extLst>
                  <a:ext uri="{FF2B5EF4-FFF2-40B4-BE49-F238E27FC236}">
                    <a16:creationId xmlns:a16="http://schemas.microsoft.com/office/drawing/2014/main" id="{82F03AB4-5398-C778-664A-366922B53992}"/>
                  </a:ext>
                </a:extLst>
              </p:cNvPr>
              <p:cNvSpPr txBox="1"/>
              <p:nvPr/>
            </p:nvSpPr>
            <p:spPr bwMode="gray">
              <a:xfrm>
                <a:off x="1622520" y="1522543"/>
                <a:ext cx="1052947" cy="914400"/>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value</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d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.0063</a:t>
                </a:r>
              </a:p>
            </p:txBody>
          </p:sp>
        </p:grpSp>
      </p:grpSp>
      <p:pic>
        <p:nvPicPr>
          <p:cNvPr id="59" name="Immagine 58">
            <a:extLst>
              <a:ext uri="{FF2B5EF4-FFF2-40B4-BE49-F238E27FC236}">
                <a16:creationId xmlns:a16="http://schemas.microsoft.com/office/drawing/2014/main" id="{D282BA4B-46CF-4DB3-9047-021733B362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3055" y="364206"/>
            <a:ext cx="8677852" cy="797037"/>
          </a:xfrm>
          <a:prstGeom prst="rect">
            <a:avLst/>
          </a:prstGeom>
        </p:spPr>
      </p:pic>
      <p:sp>
        <p:nvSpPr>
          <p:cNvPr id="60" name="CasellaDiTesto 59">
            <a:extLst>
              <a:ext uri="{FF2B5EF4-FFF2-40B4-BE49-F238E27FC236}">
                <a16:creationId xmlns:a16="http://schemas.microsoft.com/office/drawing/2014/main" id="{DB28914D-17A4-417A-839F-6E03CF5E68B1}"/>
              </a:ext>
            </a:extLst>
          </p:cNvPr>
          <p:cNvSpPr txBox="1"/>
          <p:nvPr/>
        </p:nvSpPr>
        <p:spPr>
          <a:xfrm>
            <a:off x="8843778" y="6361353"/>
            <a:ext cx="3325013"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Bartlett NL.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1061-1072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 JA et al. ASCO 2024;Abstract LBA7005</a:t>
            </a:r>
          </a:p>
        </p:txBody>
      </p:sp>
    </p:spTree>
    <p:extLst>
      <p:ext uri="{BB962C8B-B14F-4D97-AF65-F5344CB8AC3E}">
        <p14:creationId xmlns:p14="http://schemas.microsoft.com/office/powerpoint/2010/main" val="34295848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607EF5-A906-AF19-BE1C-5A75439E6E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055547-CF8F-1EFA-EECA-F6268909C34A}"/>
              </a:ext>
            </a:extLst>
          </p:cNvPr>
          <p:cNvSpPr txBox="1"/>
          <p:nvPr/>
        </p:nvSpPr>
        <p:spPr bwMode="gray">
          <a:xfrm>
            <a:off x="8414665" y="1309270"/>
            <a:ext cx="3511296" cy="5135059"/>
          </a:xfrm>
          <a:prstGeom prst="rect">
            <a:avLst/>
          </a:prstGeom>
        </p:spPr>
        <p:txBody>
          <a:bodyPr wrap="square" lIns="45720" tIns="45720" rIns="45720" bIns="45720" rtlCol="0">
            <a:noAutofit/>
          </a:bodyPr>
          <a:lstStyle/>
          <a:p>
            <a:pPr marL="171450" marR="0" lvl="0" indent="-171450" algn="l" defTabSz="914400" rtl="0" eaLnBrk="1" fontAlgn="auto" latinLnBrk="0" hangingPunct="1">
              <a:lnSpc>
                <a:spcPct val="88000"/>
              </a:lnSpc>
              <a:spcBef>
                <a:spcPts val="18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TEAEs of any grade occurred in 97% of patients with each treatment</a:t>
            </a:r>
          </a:p>
          <a:p>
            <a:pPr marL="171450" marR="0" lvl="0" indent="-171450" algn="l" defTabSz="914400" rtl="0" eaLnBrk="1" fontAlgn="auto" latinLnBrk="0" hangingPunct="1">
              <a:lnSpc>
                <a:spcPct val="88000"/>
              </a:lnSpc>
              <a:spcBef>
                <a:spcPts val="1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 TEAEs: </a:t>
            </a:r>
          </a:p>
          <a:p>
            <a:pPr marL="461963" marR="0" lvl="1" indent="-233363"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88% with BV+Len+R </a:t>
            </a:r>
          </a:p>
          <a:p>
            <a:pPr marL="461963" marR="0" lvl="1" indent="-233363"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77% with </a:t>
            </a: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placebo+Len+R</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461963" marR="0" lvl="1" indent="-233363"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febrile neutropenia in each group</a:t>
            </a:r>
          </a:p>
          <a:p>
            <a:pPr marL="171450" marR="0" lvl="0" indent="-171450" algn="l" defTabSz="914400" rtl="0" eaLnBrk="1" fontAlgn="auto" latinLnBrk="0" hangingPunct="1">
              <a:lnSpc>
                <a:spcPct val="88000"/>
              </a:lnSpc>
              <a:spcBef>
                <a:spcPts val="15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Grade 5 TEAEs:</a:t>
            </a:r>
          </a:p>
          <a:p>
            <a:pPr marL="457200" marR="0" lvl="1" indent="-228600"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12% with BV+Len+R</a:t>
            </a:r>
          </a:p>
          <a:p>
            <a:pPr marL="457200" marR="0" lvl="1" indent="-228600"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with placebo+Len+R</a:t>
            </a:r>
          </a:p>
          <a:p>
            <a:pPr marL="171450" marR="0" lvl="0" indent="-171450" algn="l" defTabSz="914400" rtl="0" eaLnBrk="1" fontAlgn="auto" latinLnBrk="0" hangingPunct="1">
              <a:lnSpc>
                <a:spcPct val="88000"/>
              </a:lnSpc>
              <a:spcBef>
                <a:spcPts val="1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 grade peripheral neuropathy TEAEs</a:t>
            </a:r>
          </a:p>
          <a:p>
            <a:pPr marL="457200" marR="0" lvl="1" indent="-228600"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 with </a:t>
            </a:r>
            <a:r>
              <a:rPr kumimoji="0" lang="en-US" sz="1200" b="0" i="0" u="none" strike="noStrike" kern="1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BV+Len+R</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228600"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with </a:t>
            </a: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placebo+Len+R</a:t>
            </a:r>
          </a:p>
          <a:p>
            <a:pPr marL="171450" marR="0" lvl="0" indent="-171450" algn="l" defTabSz="914400" rtl="0" eaLnBrk="1" fontAlgn="auto" latinLnBrk="0" hangingPunct="1">
              <a:lnSpc>
                <a:spcPct val="88000"/>
              </a:lnSpc>
              <a:spcBef>
                <a:spcPts val="15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Relative dose intensity</a:t>
            </a:r>
          </a:p>
          <a:p>
            <a:pPr marL="461963" marR="0" lvl="1" indent="-233363"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94.4% for BV</a:t>
            </a:r>
          </a:p>
          <a:p>
            <a:pPr marL="461963" marR="0" lvl="1" indent="-233363"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99.7% for placebo</a:t>
            </a:r>
          </a:p>
          <a:p>
            <a:pPr marL="4763" marR="0" lvl="0" indent="-233363" algn="l" defTabSz="914400" rtl="0" eaLnBrk="1" fontAlgn="auto" latinLnBrk="0" hangingPunct="1">
              <a:lnSpc>
                <a:spcPct val="88000"/>
              </a:lnSpc>
              <a:spcBef>
                <a:spcPts val="400"/>
              </a:spcBef>
              <a:spcAft>
                <a:spcPts val="0"/>
              </a:spcAft>
              <a:buClrTx/>
              <a:buSzTx/>
              <a:buFont typeface="Arial" panose="020B0604020202020204" pitchFamily="34" charset="0"/>
              <a:buChar char="‒"/>
              <a:tabLst/>
              <a:defRPr/>
            </a:pP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88000"/>
              </a:lnSpc>
              <a:spcBef>
                <a:spcPts val="1500"/>
              </a:spcBef>
              <a:spcAft>
                <a:spcPts val="0"/>
              </a:spcAft>
              <a:buClrTx/>
              <a:buSzTx/>
              <a:buFont typeface="Arial" panose="020B0604020202020204" pitchFamily="34" charset="0"/>
              <a:buChar char="•"/>
              <a:tabLst/>
              <a:defRPr/>
            </a:pP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C2C2574F-B9AA-2529-58BF-B90C147D3E94}"/>
              </a:ext>
            </a:extLst>
          </p:cNvPr>
          <p:cNvGraphicFramePr>
            <a:graphicFrameLocks/>
          </p:cNvGraphicFramePr>
          <p:nvPr/>
        </p:nvGraphicFramePr>
        <p:xfrm>
          <a:off x="1781816" y="1370250"/>
          <a:ext cx="7237770" cy="426224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AD766AF5-AFA8-015D-C574-A27B9DFE2A74}"/>
              </a:ext>
            </a:extLst>
          </p:cNvPr>
          <p:cNvCxnSpPr>
            <a:cxnSpLocks/>
          </p:cNvCxnSpPr>
          <p:nvPr/>
        </p:nvCxnSpPr>
        <p:spPr bwMode="gray">
          <a:xfrm>
            <a:off x="2277096" y="5587381"/>
            <a:ext cx="5862925" cy="0"/>
          </a:xfrm>
          <a:prstGeom prst="line">
            <a:avLst/>
          </a:prstGeom>
          <a:noFill/>
          <a:ln w="12700" cap="rnd">
            <a:solidFill>
              <a:schemeClr val="bg1">
                <a:lumMod val="75000"/>
              </a:schemeClr>
            </a:solidFill>
            <a:prstDash val="solid"/>
            <a:round/>
            <a:headEnd/>
            <a:tailEnd/>
          </a:ln>
          <a:effectLst/>
        </p:spPr>
      </p:cxnSp>
      <p:sp>
        <p:nvSpPr>
          <p:cNvPr id="13" name="TextBox 12">
            <a:extLst>
              <a:ext uri="{FF2B5EF4-FFF2-40B4-BE49-F238E27FC236}">
                <a16:creationId xmlns:a16="http://schemas.microsoft.com/office/drawing/2014/main" id="{2CAF4A55-CFF8-64C1-30CD-9FD270537B9C}"/>
              </a:ext>
            </a:extLst>
          </p:cNvPr>
          <p:cNvSpPr txBox="1"/>
          <p:nvPr/>
        </p:nvSpPr>
        <p:spPr bwMode="gray">
          <a:xfrm>
            <a:off x="4011620" y="5764555"/>
            <a:ext cx="2193365" cy="280894"/>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Incidence, %</a:t>
            </a:r>
          </a:p>
        </p:txBody>
      </p:sp>
      <p:sp>
        <p:nvSpPr>
          <p:cNvPr id="14" name="TextBox 13">
            <a:extLst>
              <a:ext uri="{FF2B5EF4-FFF2-40B4-BE49-F238E27FC236}">
                <a16:creationId xmlns:a16="http://schemas.microsoft.com/office/drawing/2014/main" id="{4F7D8DDE-ED7C-FF1E-9B77-A890D9F8DB10}"/>
              </a:ext>
            </a:extLst>
          </p:cNvPr>
          <p:cNvSpPr txBox="1"/>
          <p:nvPr/>
        </p:nvSpPr>
        <p:spPr bwMode="gray">
          <a:xfrm>
            <a:off x="1984613"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7" name="TextBox 16">
            <a:extLst>
              <a:ext uri="{FF2B5EF4-FFF2-40B4-BE49-F238E27FC236}">
                <a16:creationId xmlns:a16="http://schemas.microsoft.com/office/drawing/2014/main" id="{3CD4E121-25EC-CDF2-9077-9B347BEEB75D}"/>
              </a:ext>
            </a:extLst>
          </p:cNvPr>
          <p:cNvSpPr txBox="1"/>
          <p:nvPr/>
        </p:nvSpPr>
        <p:spPr bwMode="gray">
          <a:xfrm>
            <a:off x="7825826"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8" name="TextBox 17">
            <a:extLst>
              <a:ext uri="{FF2B5EF4-FFF2-40B4-BE49-F238E27FC236}">
                <a16:creationId xmlns:a16="http://schemas.microsoft.com/office/drawing/2014/main" id="{961E8272-3AFB-A09A-D3E5-36A33A56EA0D}"/>
              </a:ext>
            </a:extLst>
          </p:cNvPr>
          <p:cNvSpPr txBox="1"/>
          <p:nvPr/>
        </p:nvSpPr>
        <p:spPr bwMode="gray">
          <a:xfrm>
            <a:off x="2568734"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19" name="TextBox 18">
            <a:extLst>
              <a:ext uri="{FF2B5EF4-FFF2-40B4-BE49-F238E27FC236}">
                <a16:creationId xmlns:a16="http://schemas.microsoft.com/office/drawing/2014/main" id="{CB9ADA05-0353-69CE-A600-9F79F3B22605}"/>
              </a:ext>
            </a:extLst>
          </p:cNvPr>
          <p:cNvSpPr txBox="1"/>
          <p:nvPr/>
        </p:nvSpPr>
        <p:spPr bwMode="gray">
          <a:xfrm>
            <a:off x="3736976"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20" name="TextBox 19">
            <a:extLst>
              <a:ext uri="{FF2B5EF4-FFF2-40B4-BE49-F238E27FC236}">
                <a16:creationId xmlns:a16="http://schemas.microsoft.com/office/drawing/2014/main" id="{BF80E246-3B88-9E90-684A-BCA6384A5FB2}"/>
              </a:ext>
            </a:extLst>
          </p:cNvPr>
          <p:cNvSpPr txBox="1"/>
          <p:nvPr/>
        </p:nvSpPr>
        <p:spPr bwMode="gray">
          <a:xfrm>
            <a:off x="6657581"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1" name="TextBox 20">
            <a:extLst>
              <a:ext uri="{FF2B5EF4-FFF2-40B4-BE49-F238E27FC236}">
                <a16:creationId xmlns:a16="http://schemas.microsoft.com/office/drawing/2014/main" id="{A2554536-75D7-93AF-D247-148C9F7E0700}"/>
              </a:ext>
            </a:extLst>
          </p:cNvPr>
          <p:cNvSpPr txBox="1"/>
          <p:nvPr/>
        </p:nvSpPr>
        <p:spPr bwMode="gray">
          <a:xfrm>
            <a:off x="4905218"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2" name="TextBox 21">
            <a:extLst>
              <a:ext uri="{FF2B5EF4-FFF2-40B4-BE49-F238E27FC236}">
                <a16:creationId xmlns:a16="http://schemas.microsoft.com/office/drawing/2014/main" id="{24B4EDA3-1980-D29D-9027-D51652DD6986}"/>
              </a:ext>
            </a:extLst>
          </p:cNvPr>
          <p:cNvSpPr txBox="1"/>
          <p:nvPr/>
        </p:nvSpPr>
        <p:spPr bwMode="gray">
          <a:xfrm>
            <a:off x="1243463" y="1307887"/>
            <a:ext cx="1197684" cy="280894"/>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TEAE</a:t>
            </a:r>
            <a:r>
              <a:rPr kumimoji="0" lang="en-US" sz="1600" b="1" i="0" u="none" strike="noStrike" kern="1200" cap="none" spc="0" normalizeH="0" baseline="30000" noProof="0" dirty="0" err="1">
                <a:ln>
                  <a:noFill/>
                </a:ln>
                <a:solidFill>
                  <a:prstClr val="black"/>
                </a:solidFill>
                <a:effectLst/>
                <a:uLnTx/>
                <a:uFillTx/>
                <a:latin typeface="Calibri" panose="020F0502020204030204"/>
                <a:ea typeface="+mn-ea"/>
                <a:cs typeface="+mn-cs"/>
              </a:rPr>
              <a:t>a</a:t>
            </a:r>
            <a:endParaRPr kumimoji="0" lang="en-US" sz="16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96B3251-E6E8-98EF-706B-0B919E11F673}"/>
              </a:ext>
            </a:extLst>
          </p:cNvPr>
          <p:cNvSpPr txBox="1"/>
          <p:nvPr/>
        </p:nvSpPr>
        <p:spPr bwMode="gray">
          <a:xfrm>
            <a:off x="1721118" y="16137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Neutropenia</a:t>
            </a:r>
          </a:p>
        </p:txBody>
      </p:sp>
      <p:sp>
        <p:nvSpPr>
          <p:cNvPr id="24" name="TextBox 23">
            <a:extLst>
              <a:ext uri="{FF2B5EF4-FFF2-40B4-BE49-F238E27FC236}">
                <a16:creationId xmlns:a16="http://schemas.microsoft.com/office/drawing/2014/main" id="{0E335E16-EB75-8B6D-7320-FE567A43D144}"/>
              </a:ext>
            </a:extLst>
          </p:cNvPr>
          <p:cNvSpPr txBox="1"/>
          <p:nvPr/>
        </p:nvSpPr>
        <p:spPr bwMode="gray">
          <a:xfrm>
            <a:off x="1721118" y="21463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Diarrhea</a:t>
            </a:r>
          </a:p>
        </p:txBody>
      </p:sp>
      <p:sp>
        <p:nvSpPr>
          <p:cNvPr id="25" name="TextBox 24">
            <a:extLst>
              <a:ext uri="{FF2B5EF4-FFF2-40B4-BE49-F238E27FC236}">
                <a16:creationId xmlns:a16="http://schemas.microsoft.com/office/drawing/2014/main" id="{4D7004EA-FC13-EB4B-FEC5-2D004DC28EA0}"/>
              </a:ext>
            </a:extLst>
          </p:cNvPr>
          <p:cNvSpPr txBox="1"/>
          <p:nvPr/>
        </p:nvSpPr>
        <p:spPr bwMode="gray">
          <a:xfrm>
            <a:off x="1721118" y="29452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COVID-19</a:t>
            </a:r>
          </a:p>
        </p:txBody>
      </p:sp>
      <p:sp>
        <p:nvSpPr>
          <p:cNvPr id="26" name="TextBox 25">
            <a:extLst>
              <a:ext uri="{FF2B5EF4-FFF2-40B4-BE49-F238E27FC236}">
                <a16:creationId xmlns:a16="http://schemas.microsoft.com/office/drawing/2014/main" id="{F0B84E1E-DA54-1104-6990-624A52AFAE31}"/>
              </a:ext>
            </a:extLst>
          </p:cNvPr>
          <p:cNvSpPr txBox="1"/>
          <p:nvPr/>
        </p:nvSpPr>
        <p:spPr bwMode="gray">
          <a:xfrm>
            <a:off x="1721118" y="32115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Asthenia</a:t>
            </a:r>
          </a:p>
        </p:txBody>
      </p:sp>
      <p:sp>
        <p:nvSpPr>
          <p:cNvPr id="27" name="TextBox 26">
            <a:extLst>
              <a:ext uri="{FF2B5EF4-FFF2-40B4-BE49-F238E27FC236}">
                <a16:creationId xmlns:a16="http://schemas.microsoft.com/office/drawing/2014/main" id="{1AC97E64-428B-9D13-9AB2-34D0FF64EB8D}"/>
              </a:ext>
            </a:extLst>
          </p:cNvPr>
          <p:cNvSpPr txBox="1"/>
          <p:nvPr/>
        </p:nvSpPr>
        <p:spPr bwMode="gray">
          <a:xfrm>
            <a:off x="1721118" y="34778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Peripheral sensory neuropathy</a:t>
            </a:r>
          </a:p>
        </p:txBody>
      </p:sp>
      <p:sp>
        <p:nvSpPr>
          <p:cNvPr id="28" name="TextBox 27">
            <a:extLst>
              <a:ext uri="{FF2B5EF4-FFF2-40B4-BE49-F238E27FC236}">
                <a16:creationId xmlns:a16="http://schemas.microsoft.com/office/drawing/2014/main" id="{3D510E10-A16C-BCE9-C656-C828197C7532}"/>
              </a:ext>
            </a:extLst>
          </p:cNvPr>
          <p:cNvSpPr txBox="1"/>
          <p:nvPr/>
        </p:nvSpPr>
        <p:spPr bwMode="gray">
          <a:xfrm>
            <a:off x="1721118" y="37441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Constipation</a:t>
            </a:r>
          </a:p>
        </p:txBody>
      </p:sp>
      <p:sp>
        <p:nvSpPr>
          <p:cNvPr id="29" name="TextBox 28">
            <a:extLst>
              <a:ext uri="{FF2B5EF4-FFF2-40B4-BE49-F238E27FC236}">
                <a16:creationId xmlns:a16="http://schemas.microsoft.com/office/drawing/2014/main" id="{B155C294-3F6F-E3C4-F6BA-5B76DAF5BCC4}"/>
              </a:ext>
            </a:extLst>
          </p:cNvPr>
          <p:cNvSpPr txBox="1"/>
          <p:nvPr/>
        </p:nvSpPr>
        <p:spPr bwMode="gray">
          <a:xfrm>
            <a:off x="1721118" y="40104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Decreased appetite</a:t>
            </a:r>
          </a:p>
        </p:txBody>
      </p:sp>
      <p:sp>
        <p:nvSpPr>
          <p:cNvPr id="30" name="TextBox 29">
            <a:extLst>
              <a:ext uri="{FF2B5EF4-FFF2-40B4-BE49-F238E27FC236}">
                <a16:creationId xmlns:a16="http://schemas.microsoft.com/office/drawing/2014/main" id="{9034698F-AAEC-D252-F31B-6DDDEBB25AF0}"/>
              </a:ext>
            </a:extLst>
          </p:cNvPr>
          <p:cNvSpPr txBox="1"/>
          <p:nvPr/>
        </p:nvSpPr>
        <p:spPr bwMode="gray">
          <a:xfrm>
            <a:off x="1721118" y="42767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Pneumonia</a:t>
            </a:r>
          </a:p>
        </p:txBody>
      </p:sp>
      <p:sp>
        <p:nvSpPr>
          <p:cNvPr id="31" name="TextBox 30">
            <a:extLst>
              <a:ext uri="{FF2B5EF4-FFF2-40B4-BE49-F238E27FC236}">
                <a16:creationId xmlns:a16="http://schemas.microsoft.com/office/drawing/2014/main" id="{4781C7F6-BF43-2FA6-9D51-BDDAC5A30A28}"/>
              </a:ext>
            </a:extLst>
          </p:cNvPr>
          <p:cNvSpPr txBox="1"/>
          <p:nvPr/>
        </p:nvSpPr>
        <p:spPr bwMode="gray">
          <a:xfrm>
            <a:off x="1721118" y="45430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Cough</a:t>
            </a:r>
          </a:p>
        </p:txBody>
      </p:sp>
      <p:sp>
        <p:nvSpPr>
          <p:cNvPr id="32" name="TextBox 31">
            <a:extLst>
              <a:ext uri="{FF2B5EF4-FFF2-40B4-BE49-F238E27FC236}">
                <a16:creationId xmlns:a16="http://schemas.microsoft.com/office/drawing/2014/main" id="{4797F979-F29F-31F0-6CF5-D8F159EAA614}"/>
              </a:ext>
            </a:extLst>
          </p:cNvPr>
          <p:cNvSpPr txBox="1"/>
          <p:nvPr/>
        </p:nvSpPr>
        <p:spPr bwMode="gray">
          <a:xfrm>
            <a:off x="1721118" y="48093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Pyrexia</a:t>
            </a:r>
          </a:p>
        </p:txBody>
      </p:sp>
      <p:sp>
        <p:nvSpPr>
          <p:cNvPr id="33" name="TextBox 32">
            <a:extLst>
              <a:ext uri="{FF2B5EF4-FFF2-40B4-BE49-F238E27FC236}">
                <a16:creationId xmlns:a16="http://schemas.microsoft.com/office/drawing/2014/main" id="{D5A8CF10-2442-087F-5BA3-2A3AAA3DFDBC}"/>
              </a:ext>
            </a:extLst>
          </p:cNvPr>
          <p:cNvSpPr txBox="1"/>
          <p:nvPr/>
        </p:nvSpPr>
        <p:spPr bwMode="gray">
          <a:xfrm>
            <a:off x="1721118" y="50756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Nausea</a:t>
            </a:r>
          </a:p>
        </p:txBody>
      </p:sp>
      <p:sp>
        <p:nvSpPr>
          <p:cNvPr id="34" name="TextBox 33">
            <a:extLst>
              <a:ext uri="{FF2B5EF4-FFF2-40B4-BE49-F238E27FC236}">
                <a16:creationId xmlns:a16="http://schemas.microsoft.com/office/drawing/2014/main" id="{86B5C53D-626E-872F-CCB2-4E38001029BB}"/>
              </a:ext>
            </a:extLst>
          </p:cNvPr>
          <p:cNvSpPr txBox="1"/>
          <p:nvPr/>
        </p:nvSpPr>
        <p:spPr bwMode="gray">
          <a:xfrm>
            <a:off x="1721118" y="5341990"/>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Pruritus</a:t>
            </a:r>
          </a:p>
        </p:txBody>
      </p:sp>
      <p:sp>
        <p:nvSpPr>
          <p:cNvPr id="35" name="TextBox 34">
            <a:extLst>
              <a:ext uri="{FF2B5EF4-FFF2-40B4-BE49-F238E27FC236}">
                <a16:creationId xmlns:a16="http://schemas.microsoft.com/office/drawing/2014/main" id="{D12309A1-DDBF-E285-0930-48BFD4636288}"/>
              </a:ext>
            </a:extLst>
          </p:cNvPr>
          <p:cNvSpPr txBox="1"/>
          <p:nvPr/>
        </p:nvSpPr>
        <p:spPr bwMode="gray">
          <a:xfrm>
            <a:off x="4321097"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36" name="TextBox 35">
            <a:extLst>
              <a:ext uri="{FF2B5EF4-FFF2-40B4-BE49-F238E27FC236}">
                <a16:creationId xmlns:a16="http://schemas.microsoft.com/office/drawing/2014/main" id="{B605E514-61DE-C0D8-A2F3-C0D9901A2FE6}"/>
              </a:ext>
            </a:extLst>
          </p:cNvPr>
          <p:cNvSpPr txBox="1"/>
          <p:nvPr/>
        </p:nvSpPr>
        <p:spPr bwMode="gray">
          <a:xfrm>
            <a:off x="3152855"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37" name="TextBox 36">
            <a:extLst>
              <a:ext uri="{FF2B5EF4-FFF2-40B4-BE49-F238E27FC236}">
                <a16:creationId xmlns:a16="http://schemas.microsoft.com/office/drawing/2014/main" id="{2A74C93C-F095-55FF-140D-C8D15B626A8E}"/>
              </a:ext>
            </a:extLst>
          </p:cNvPr>
          <p:cNvSpPr txBox="1"/>
          <p:nvPr/>
        </p:nvSpPr>
        <p:spPr bwMode="gray">
          <a:xfrm>
            <a:off x="5489339"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38" name="TextBox 37">
            <a:extLst>
              <a:ext uri="{FF2B5EF4-FFF2-40B4-BE49-F238E27FC236}">
                <a16:creationId xmlns:a16="http://schemas.microsoft.com/office/drawing/2014/main" id="{C0E1CC0D-0DC9-64B4-0D01-064BCDBC90F9}"/>
              </a:ext>
            </a:extLst>
          </p:cNvPr>
          <p:cNvSpPr txBox="1"/>
          <p:nvPr/>
        </p:nvSpPr>
        <p:spPr bwMode="gray">
          <a:xfrm>
            <a:off x="7241702"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39" name="TextBox 38">
            <a:extLst>
              <a:ext uri="{FF2B5EF4-FFF2-40B4-BE49-F238E27FC236}">
                <a16:creationId xmlns:a16="http://schemas.microsoft.com/office/drawing/2014/main" id="{0176D069-6F5A-040B-E669-C17BF7CDF85C}"/>
              </a:ext>
            </a:extLst>
          </p:cNvPr>
          <p:cNvSpPr txBox="1"/>
          <p:nvPr/>
        </p:nvSpPr>
        <p:spPr bwMode="gray">
          <a:xfrm>
            <a:off x="1721118" y="24126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Anemia</a:t>
            </a:r>
          </a:p>
        </p:txBody>
      </p:sp>
      <p:sp>
        <p:nvSpPr>
          <p:cNvPr id="40" name="TextBox 39">
            <a:extLst>
              <a:ext uri="{FF2B5EF4-FFF2-40B4-BE49-F238E27FC236}">
                <a16:creationId xmlns:a16="http://schemas.microsoft.com/office/drawing/2014/main" id="{B6CFCD8A-9537-4330-E175-E77C30ED690D}"/>
              </a:ext>
            </a:extLst>
          </p:cNvPr>
          <p:cNvSpPr txBox="1"/>
          <p:nvPr/>
        </p:nvSpPr>
        <p:spPr bwMode="gray">
          <a:xfrm>
            <a:off x="1721118" y="18800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Thrombocytopenia</a:t>
            </a:r>
          </a:p>
        </p:txBody>
      </p:sp>
      <p:sp>
        <p:nvSpPr>
          <p:cNvPr id="41" name="TextBox 40">
            <a:extLst>
              <a:ext uri="{FF2B5EF4-FFF2-40B4-BE49-F238E27FC236}">
                <a16:creationId xmlns:a16="http://schemas.microsoft.com/office/drawing/2014/main" id="{B3CC664A-6604-F09E-F71E-64BF02A8E2B8}"/>
              </a:ext>
            </a:extLst>
          </p:cNvPr>
          <p:cNvSpPr txBox="1"/>
          <p:nvPr/>
        </p:nvSpPr>
        <p:spPr bwMode="gray">
          <a:xfrm>
            <a:off x="1721118" y="2678991"/>
            <a:ext cx="570753" cy="280894"/>
          </a:xfrm>
          <a:prstGeom prst="rect">
            <a:avLst/>
          </a:prstGeom>
        </p:spPr>
        <p:txBody>
          <a:bodyPr wrap="none" lIns="45720" tIns="45720" rIns="45720" bIns="45720" rtlCol="0">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Fatigue</a:t>
            </a:r>
          </a:p>
        </p:txBody>
      </p:sp>
      <p:sp>
        <p:nvSpPr>
          <p:cNvPr id="46" name="TextBox 45">
            <a:extLst>
              <a:ext uri="{FF2B5EF4-FFF2-40B4-BE49-F238E27FC236}">
                <a16:creationId xmlns:a16="http://schemas.microsoft.com/office/drawing/2014/main" id="{81EC11A9-2000-D53E-B249-B1B6C84BAD11}"/>
              </a:ext>
            </a:extLst>
          </p:cNvPr>
          <p:cNvSpPr txBox="1"/>
          <p:nvPr/>
        </p:nvSpPr>
        <p:spPr bwMode="gray">
          <a:xfrm>
            <a:off x="2303223" y="1268202"/>
            <a:ext cx="2884592"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kumimoji="0" lang="en-US" sz="1600" b="0" i="0" u="none" strike="noStrike" kern="100" cap="none" spc="0" normalizeH="0" baseline="0" noProof="0" dirty="0">
                <a:ln>
                  <a:noFill/>
                </a:ln>
                <a:solidFill>
                  <a:srgbClr val="0000C9"/>
                </a:solidFill>
                <a:effectLst/>
                <a:uLnTx/>
                <a:uFillTx/>
                <a:latin typeface="Calibri" panose="020F0502020204030204"/>
                <a:ea typeface="+mn-ea"/>
                <a:cs typeface="+mn-cs"/>
              </a:rPr>
              <a:t>BV+Len+R (n=112)</a:t>
            </a:r>
            <a:endParaRPr kumimoji="0" lang="en-US" sz="1600" b="0" i="0" u="none" strike="noStrike" kern="100" cap="none" spc="0" normalizeH="0" baseline="0" noProof="0" dirty="0">
              <a:ln>
                <a:noFill/>
              </a:ln>
              <a:solidFill>
                <a:srgbClr val="0000C9"/>
              </a:solidFill>
              <a:effectLst/>
              <a:uLnTx/>
              <a:uFillTx/>
              <a:latin typeface="Calibri Light" panose="020F0302020204030204"/>
              <a:ea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DCB7D6E8-252C-BFC2-F4DE-EECEA4400087}"/>
              </a:ext>
            </a:extLst>
          </p:cNvPr>
          <p:cNvSpPr txBox="1"/>
          <p:nvPr/>
        </p:nvSpPr>
        <p:spPr bwMode="gray">
          <a:xfrm>
            <a:off x="5187816" y="1268202"/>
            <a:ext cx="2952205"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kumimoji="0" lang="en-US" sz="1600" b="0" i="0" u="none" strike="noStrike" kern="100" cap="none" spc="0" normalizeH="0" baseline="0" noProof="0" dirty="0">
                <a:ln>
                  <a:noFill/>
                </a:ln>
                <a:solidFill>
                  <a:prstClr val="white">
                    <a:lumMod val="50000"/>
                  </a:prstClr>
                </a:solidFill>
                <a:effectLst/>
                <a:uLnTx/>
                <a:uFillTx/>
                <a:latin typeface="Calibri" panose="020F0502020204030204"/>
                <a:ea typeface="+mn-ea"/>
                <a:cs typeface="+mn-cs"/>
              </a:rPr>
              <a:t>Placebo+Len+R (n=116)</a:t>
            </a:r>
            <a:endParaRPr kumimoji="0" lang="en-US" sz="1600" b="0" i="0" u="none" strike="noStrike" kern="100" cap="none" spc="0" normalizeH="0" baseline="0" noProof="0" dirty="0">
              <a:ln>
                <a:noFill/>
              </a:ln>
              <a:solidFill>
                <a:prstClr val="white">
                  <a:lumMod val="50000"/>
                </a:prstClr>
              </a:solidFill>
              <a:effectLst/>
              <a:uLnTx/>
              <a:uFillTx/>
              <a:latin typeface="Calibri Light" panose="020F0302020204030204"/>
              <a:ea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id="{9EE26B16-734D-0CCC-29E7-CE1A7A6C982F}"/>
              </a:ext>
            </a:extLst>
          </p:cNvPr>
          <p:cNvSpPr/>
          <p:nvPr/>
        </p:nvSpPr>
        <p:spPr bwMode="gray">
          <a:xfrm>
            <a:off x="2340363" y="4822296"/>
            <a:ext cx="1338302" cy="746633"/>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48" name="Rectangle 47">
            <a:extLst>
              <a:ext uri="{FF2B5EF4-FFF2-40B4-BE49-F238E27FC236}">
                <a16:creationId xmlns:a16="http://schemas.microsoft.com/office/drawing/2014/main" id="{11302913-C588-A8E3-30E3-FBC28B744F5E}"/>
              </a:ext>
            </a:extLst>
          </p:cNvPr>
          <p:cNvSpPr/>
          <p:nvPr/>
        </p:nvSpPr>
        <p:spPr bwMode="gray">
          <a:xfrm>
            <a:off x="2380064" y="4879244"/>
            <a:ext cx="453358" cy="276625"/>
          </a:xfrm>
          <a:prstGeom prst="rect">
            <a:avLst/>
          </a:prstGeom>
          <a:solidFill>
            <a:srgbClr val="8383FF"/>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49" name="Rectangle 48">
            <a:extLst>
              <a:ext uri="{FF2B5EF4-FFF2-40B4-BE49-F238E27FC236}">
                <a16:creationId xmlns:a16="http://schemas.microsoft.com/office/drawing/2014/main" id="{DB80E476-1DBB-69D0-92C0-715972D969C9}"/>
              </a:ext>
            </a:extLst>
          </p:cNvPr>
          <p:cNvSpPr/>
          <p:nvPr/>
        </p:nvSpPr>
        <p:spPr bwMode="gray">
          <a:xfrm>
            <a:off x="2380064" y="5239113"/>
            <a:ext cx="453358" cy="276625"/>
          </a:xfrm>
          <a:prstGeom prst="rect">
            <a:avLst/>
          </a:prstGeom>
          <a:solidFill>
            <a:srgbClr val="000097"/>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0" name="TextBox 49">
            <a:extLst>
              <a:ext uri="{FF2B5EF4-FFF2-40B4-BE49-F238E27FC236}">
                <a16:creationId xmlns:a16="http://schemas.microsoft.com/office/drawing/2014/main" id="{2618F5F9-4C6C-04F6-BC45-4E175C00662B}"/>
              </a:ext>
            </a:extLst>
          </p:cNvPr>
          <p:cNvSpPr txBox="1"/>
          <p:nvPr/>
        </p:nvSpPr>
        <p:spPr bwMode="gray">
          <a:xfrm>
            <a:off x="2848111" y="4877109"/>
            <a:ext cx="570753" cy="280894"/>
          </a:xfrm>
          <a:prstGeom prst="rect">
            <a:avLst/>
          </a:prstGeom>
        </p:spPr>
        <p:txBody>
          <a:bodyPr wrap="non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Grade 1/2</a:t>
            </a:r>
          </a:p>
        </p:txBody>
      </p:sp>
      <p:sp>
        <p:nvSpPr>
          <p:cNvPr id="51" name="TextBox 50">
            <a:extLst>
              <a:ext uri="{FF2B5EF4-FFF2-40B4-BE49-F238E27FC236}">
                <a16:creationId xmlns:a16="http://schemas.microsoft.com/office/drawing/2014/main" id="{0A134217-CEFA-436F-E1BC-9997C2F90559}"/>
              </a:ext>
            </a:extLst>
          </p:cNvPr>
          <p:cNvSpPr txBox="1"/>
          <p:nvPr/>
        </p:nvSpPr>
        <p:spPr bwMode="gray">
          <a:xfrm>
            <a:off x="2848111" y="5236978"/>
            <a:ext cx="570753" cy="280894"/>
          </a:xfrm>
          <a:prstGeom prst="rect">
            <a:avLst/>
          </a:prstGeom>
        </p:spPr>
        <p:txBody>
          <a:bodyPr wrap="non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Grade ≥3</a:t>
            </a:r>
          </a:p>
        </p:txBody>
      </p:sp>
      <p:sp>
        <p:nvSpPr>
          <p:cNvPr id="53" name="Rectangle 52">
            <a:extLst>
              <a:ext uri="{FF2B5EF4-FFF2-40B4-BE49-F238E27FC236}">
                <a16:creationId xmlns:a16="http://schemas.microsoft.com/office/drawing/2014/main" id="{8FF71EEE-5411-743A-4F21-1F3C32AE6E08}"/>
              </a:ext>
            </a:extLst>
          </p:cNvPr>
          <p:cNvSpPr/>
          <p:nvPr/>
        </p:nvSpPr>
        <p:spPr bwMode="gray">
          <a:xfrm>
            <a:off x="6770604" y="4822296"/>
            <a:ext cx="1306285" cy="746633"/>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4" name="Rectangle 53">
            <a:extLst>
              <a:ext uri="{FF2B5EF4-FFF2-40B4-BE49-F238E27FC236}">
                <a16:creationId xmlns:a16="http://schemas.microsoft.com/office/drawing/2014/main" id="{806C4D37-5694-23C4-0F36-9A38CF0E33A2}"/>
              </a:ext>
            </a:extLst>
          </p:cNvPr>
          <p:cNvSpPr/>
          <p:nvPr/>
        </p:nvSpPr>
        <p:spPr bwMode="gray">
          <a:xfrm>
            <a:off x="7559711" y="4879244"/>
            <a:ext cx="453358" cy="276625"/>
          </a:xfrm>
          <a:prstGeom prst="rect">
            <a:avLst/>
          </a:prstGeom>
          <a:solidFill>
            <a:schemeClr val="bg1">
              <a:lumMod val="75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5" name="Rectangle 54">
            <a:extLst>
              <a:ext uri="{FF2B5EF4-FFF2-40B4-BE49-F238E27FC236}">
                <a16:creationId xmlns:a16="http://schemas.microsoft.com/office/drawing/2014/main" id="{BAE18485-1EAA-A6B4-66AB-5EE4CFBCF32C}"/>
              </a:ext>
            </a:extLst>
          </p:cNvPr>
          <p:cNvSpPr/>
          <p:nvPr/>
        </p:nvSpPr>
        <p:spPr bwMode="gray">
          <a:xfrm>
            <a:off x="7559711" y="5239113"/>
            <a:ext cx="453358" cy="276625"/>
          </a:xfrm>
          <a:prstGeom prst="rect">
            <a:avLst/>
          </a:prstGeom>
          <a:solidFill>
            <a:schemeClr val="bg1">
              <a:lumMod val="50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ED7D31"/>
              </a:buClr>
              <a:buSzPct val="90000"/>
              <a:buFontTx/>
              <a:buNone/>
              <a:tabLst/>
              <a:defRPr/>
            </a:pPr>
            <a:endPar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endParaRPr>
          </a:p>
        </p:txBody>
      </p:sp>
      <p:sp>
        <p:nvSpPr>
          <p:cNvPr id="56" name="TextBox 55">
            <a:extLst>
              <a:ext uri="{FF2B5EF4-FFF2-40B4-BE49-F238E27FC236}">
                <a16:creationId xmlns:a16="http://schemas.microsoft.com/office/drawing/2014/main" id="{C844B3AA-2C80-0682-BBA8-4DC908BA0AED}"/>
              </a:ext>
            </a:extLst>
          </p:cNvPr>
          <p:cNvSpPr txBox="1"/>
          <p:nvPr/>
        </p:nvSpPr>
        <p:spPr bwMode="gray">
          <a:xfrm>
            <a:off x="6752214" y="4877109"/>
            <a:ext cx="570753" cy="280894"/>
          </a:xfrm>
          <a:prstGeom prst="rect">
            <a:avLst/>
          </a:prstGeom>
        </p:spPr>
        <p:txBody>
          <a:bodyPr wrap="non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Grade 1/2</a:t>
            </a:r>
          </a:p>
        </p:txBody>
      </p:sp>
      <p:sp>
        <p:nvSpPr>
          <p:cNvPr id="57" name="TextBox 56">
            <a:extLst>
              <a:ext uri="{FF2B5EF4-FFF2-40B4-BE49-F238E27FC236}">
                <a16:creationId xmlns:a16="http://schemas.microsoft.com/office/drawing/2014/main" id="{79707294-E0DF-D079-59AC-0F375D4120B7}"/>
              </a:ext>
            </a:extLst>
          </p:cNvPr>
          <p:cNvSpPr txBox="1"/>
          <p:nvPr/>
        </p:nvSpPr>
        <p:spPr bwMode="gray">
          <a:xfrm>
            <a:off x="6752214" y="5236978"/>
            <a:ext cx="570753" cy="280894"/>
          </a:xfrm>
          <a:prstGeom prst="rect">
            <a:avLst/>
          </a:prstGeom>
        </p:spPr>
        <p:txBody>
          <a:bodyPr wrap="non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Grade ≥3</a:t>
            </a:r>
          </a:p>
        </p:txBody>
      </p:sp>
      <p:sp>
        <p:nvSpPr>
          <p:cNvPr id="3" name="TextBox 2">
            <a:extLst>
              <a:ext uri="{FF2B5EF4-FFF2-40B4-BE49-F238E27FC236}">
                <a16:creationId xmlns:a16="http://schemas.microsoft.com/office/drawing/2014/main" id="{8F0B010D-E56A-7B72-38FB-0065AB7A922E}"/>
              </a:ext>
            </a:extLst>
          </p:cNvPr>
          <p:cNvSpPr txBox="1"/>
          <p:nvPr/>
        </p:nvSpPr>
        <p:spPr bwMode="gray">
          <a:xfrm>
            <a:off x="6073460" y="5588052"/>
            <a:ext cx="582788" cy="255368"/>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pic>
        <p:nvPicPr>
          <p:cNvPr id="58" name="Immagine 57">
            <a:extLst>
              <a:ext uri="{FF2B5EF4-FFF2-40B4-BE49-F238E27FC236}">
                <a16:creationId xmlns:a16="http://schemas.microsoft.com/office/drawing/2014/main" id="{F771E549-2E04-4BA9-95AD-88F731E78E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51850" y="242903"/>
            <a:ext cx="8642957" cy="793832"/>
          </a:xfrm>
          <a:prstGeom prst="rect">
            <a:avLst/>
          </a:prstGeom>
        </p:spPr>
      </p:pic>
      <p:sp>
        <p:nvSpPr>
          <p:cNvPr id="59" name="CasellaDiTesto 58">
            <a:extLst>
              <a:ext uri="{FF2B5EF4-FFF2-40B4-BE49-F238E27FC236}">
                <a16:creationId xmlns:a16="http://schemas.microsoft.com/office/drawing/2014/main" id="{3DDC975D-FA3C-4EBA-A7EF-144D5C5BB8B9}"/>
              </a:ext>
            </a:extLst>
          </p:cNvPr>
          <p:cNvSpPr txBox="1"/>
          <p:nvPr/>
        </p:nvSpPr>
        <p:spPr>
          <a:xfrm>
            <a:off x="8771544" y="6493079"/>
            <a:ext cx="3324949"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Bartlett NL.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1061-1072</a:t>
            </a:r>
          </a:p>
        </p:txBody>
      </p:sp>
    </p:spTree>
    <p:extLst>
      <p:ext uri="{BB962C8B-B14F-4D97-AF65-F5344CB8AC3E}">
        <p14:creationId xmlns:p14="http://schemas.microsoft.com/office/powerpoint/2010/main" val="28184186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436C074-B0BE-4692-8E06-BA0D7972D5A7}"/>
              </a:ext>
            </a:extLst>
          </p:cNvPr>
          <p:cNvSpPr txBox="1">
            <a:spLocks/>
          </p:cNvSpPr>
          <p:nvPr/>
        </p:nvSpPr>
        <p:spPr>
          <a:xfrm>
            <a:off x="375122" y="1146146"/>
            <a:ext cx="11086051" cy="51451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Pola-R-</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GemOx</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significantly improved outcomes, including a 40% reduction in relative risk of death compared with R-</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GemOx</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patients with transplant-ineligible R/R DLBCL.</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POLARGO data reinforce the benefit of combining polatuzumab vedotin with chemotherapy in the treatment of DLBCL.</a:t>
            </a:r>
          </a:p>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Loncastuximab-based combinations are demonstrating encouraging efficacy in 2-line+ LBCL, especially in combination with glofitamab.</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Similar encouraging results are observed in combination with rituximab in 2-line+ FL.</a:t>
            </a:r>
          </a:p>
          <a:p>
            <a:pPr marL="0" marR="0" lvl="0" indent="0" algn="l" defTabSz="914400" rtl="0" eaLnBrk="1" fontAlgn="base" latinLnBrk="0" hangingPunct="1">
              <a:lnSpc>
                <a:spcPct val="100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BV has modest activity in R/R DLBCL, with no clear association with CD30 expression.</a:t>
            </a:r>
          </a:p>
          <a:p>
            <a:pPr marL="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BV+Len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 increases effectiveness regardless of COO or CD30 status.</a:t>
            </a:r>
          </a:p>
          <a:p>
            <a:pPr marL="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BV+Len-R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improved survival vs Len-R. Reasonable choice in CART/</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BsAb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failed or ineligible/inaccessible.</a:t>
            </a:r>
          </a:p>
          <a:p>
            <a:pPr marL="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asellaDiTesto 3">
            <a:extLst>
              <a:ext uri="{FF2B5EF4-FFF2-40B4-BE49-F238E27FC236}">
                <a16:creationId xmlns:a16="http://schemas.microsoft.com/office/drawing/2014/main" id="{042E08C3-37BD-4706-84A9-4E245C74169E}"/>
              </a:ext>
            </a:extLst>
          </p:cNvPr>
          <p:cNvSpPr txBox="1"/>
          <p:nvPr/>
        </p:nvSpPr>
        <p:spPr>
          <a:xfrm>
            <a:off x="167780" y="219372"/>
            <a:ext cx="33568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Take home messages</a:t>
            </a:r>
          </a:p>
        </p:txBody>
      </p:sp>
    </p:spTree>
    <p:extLst>
      <p:ext uri="{BB962C8B-B14F-4D97-AF65-F5344CB8AC3E}">
        <p14:creationId xmlns:p14="http://schemas.microsoft.com/office/powerpoint/2010/main" val="3363354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31F3-9790-4130-6212-0BC4A4D6249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781E04F-D7FF-EE29-7E1C-80C81F612719}"/>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703073D4-F135-8C16-250D-D2ED01486617}"/>
              </a:ext>
            </a:extLst>
          </p:cNvPr>
          <p:cNvSpPr>
            <a:spLocks noGrp="1"/>
          </p:cNvSpPr>
          <p:nvPr>
            <p:ph type="title"/>
          </p:nvPr>
        </p:nvSpPr>
        <p:spPr>
          <a:xfrm>
            <a:off x="1122023" y="548680"/>
            <a:ext cx="9312895" cy="1085498"/>
          </a:xfrm>
        </p:spPr>
        <p:txBody>
          <a:bodyPr lIns="91440" tIns="91440" rIns="91440" bIns="182880"/>
          <a:lstStyle/>
          <a:p>
            <a:pPr algn="l"/>
            <a:r>
              <a:rPr lang="en-US" dirty="0">
                <a:solidFill>
                  <a:schemeClr val="bg1"/>
                </a:solidFill>
              </a:rPr>
              <a:t>Case Presentation: 69-year-old woman with relapsed DLBCL s/p Pola-BR receives </a:t>
            </a:r>
            <a:r>
              <a:rPr lang="en-US" dirty="0" err="1">
                <a:solidFill>
                  <a:schemeClr val="bg1"/>
                </a:solidFill>
              </a:rPr>
              <a:t>loncastuximab</a:t>
            </a:r>
            <a:r>
              <a:rPr lang="en-US" dirty="0">
                <a:solidFill>
                  <a:schemeClr val="bg1"/>
                </a:solidFill>
              </a:rPr>
              <a:t> </a:t>
            </a:r>
            <a:r>
              <a:rPr lang="en-US" dirty="0" err="1">
                <a:solidFill>
                  <a:schemeClr val="bg1"/>
                </a:solidFill>
              </a:rPr>
              <a:t>tesirine</a:t>
            </a:r>
            <a:r>
              <a:rPr lang="en-US" dirty="0">
                <a:solidFill>
                  <a:schemeClr val="bg1"/>
                </a:solidFill>
              </a:rPr>
              <a:t> with PR but develops skin rash</a:t>
            </a:r>
          </a:p>
        </p:txBody>
      </p:sp>
      <p:sp>
        <p:nvSpPr>
          <p:cNvPr id="8" name="Title 1">
            <a:extLst>
              <a:ext uri="{FF2B5EF4-FFF2-40B4-BE49-F238E27FC236}">
                <a16:creationId xmlns:a16="http://schemas.microsoft.com/office/drawing/2014/main" id="{A282906A-7FB7-8350-2F8F-2D7C57F28395}"/>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Carla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Casulo</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(Rochester, New York)</a:t>
            </a:r>
          </a:p>
        </p:txBody>
      </p:sp>
      <p:pic>
        <p:nvPicPr>
          <p:cNvPr id="5" name="Picture 4" descr="A person wearing headphones and a microphone&#10;&#10;AI-generated content may be incorrect.">
            <a:extLst>
              <a:ext uri="{FF2B5EF4-FFF2-40B4-BE49-F238E27FC236}">
                <a16:creationId xmlns:a16="http://schemas.microsoft.com/office/drawing/2014/main" id="{4231D46C-180E-8C8B-1A23-41ECED790BEB}"/>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603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693149"/>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Role of Antibody-Drug </a:t>
            </a:r>
            <a:br>
              <a:rPr lang="en-US" sz="3800" dirty="0"/>
            </a:br>
            <a:r>
              <a:rPr lang="en-US" sz="3800" dirty="0"/>
              <a:t>Conjugates in the Management of Triple-Negative </a:t>
            </a:r>
            <a:br>
              <a:rPr lang="en-US" sz="3800" dirty="0"/>
            </a:br>
            <a:r>
              <a:rPr lang="en-US" sz="3800" dirty="0"/>
              <a:t>and HR-Positive Metastatic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4001125"/>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300083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9,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2286295"/>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3-Part CME Satellite Symposium Series</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271463" y="4572897"/>
            <a:ext cx="3862397"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Javier Cortés,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
        <p:nvSpPr>
          <p:cNvPr id="2" name="Text Box 6">
            <a:extLst>
              <a:ext uri="{FF2B5EF4-FFF2-40B4-BE49-F238E27FC236}">
                <a16:creationId xmlns:a16="http://schemas.microsoft.com/office/drawing/2014/main" id="{0CDEC4B7-1571-F569-6483-6653418D7416}"/>
              </a:ext>
            </a:extLst>
          </p:cNvPr>
          <p:cNvSpPr txBox="1">
            <a:spLocks noChangeArrowheads="1"/>
          </p:cNvSpPr>
          <p:nvPr/>
        </p:nvSpPr>
        <p:spPr bwMode="auto">
          <a:xfrm>
            <a:off x="5519936" y="4572897"/>
            <a:ext cx="641756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406205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3663-D3BF-8BB1-F290-77347DDFEB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0C8BB-1604-00D8-47CF-E2C6CB4B4F19}"/>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CE0ECE7C-3291-1BC1-8E0A-572F299F24EC}"/>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Currently, in which situations do you utilize loncastuximab tesirine for patients with DLBCL?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Do you see a role for loncastuximab tesirine in combination with a bispecific antibody in DLBCL?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Which tolerability/toxicity issues have you encountered with this agent, and how are they ameliorated?</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Do you currently see a role for loncastuximab tesirine in FL?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550864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0DD4E-2ABA-FD83-913E-4B882B30D56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62AC888-29F8-7ABD-9D99-2CDA9526F279}"/>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8AC97F7-80FF-5E88-10CB-70F518ADB912}"/>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41-year-old woman with </a:t>
            </a:r>
            <a:r>
              <a:rPr lang="en-US" dirty="0" err="1">
                <a:solidFill>
                  <a:schemeClr val="bg1"/>
                </a:solidFill>
              </a:rPr>
              <a:t>multiregimen</a:t>
            </a:r>
            <a:r>
              <a:rPr lang="en-US" dirty="0">
                <a:solidFill>
                  <a:schemeClr val="bg1"/>
                </a:solidFill>
              </a:rPr>
              <a:t>- relapsed GCB-type DLBCL and PD on </a:t>
            </a:r>
            <a:r>
              <a:rPr lang="en-US" dirty="0" err="1">
                <a:solidFill>
                  <a:schemeClr val="bg1"/>
                </a:solidFill>
              </a:rPr>
              <a:t>loncastuximab</a:t>
            </a:r>
            <a:r>
              <a:rPr lang="en-US" dirty="0">
                <a:solidFill>
                  <a:schemeClr val="bg1"/>
                </a:solidFill>
              </a:rPr>
              <a:t> </a:t>
            </a:r>
            <a:r>
              <a:rPr lang="en-US" dirty="0" err="1">
                <a:solidFill>
                  <a:schemeClr val="bg1"/>
                </a:solidFill>
              </a:rPr>
              <a:t>tesirine</a:t>
            </a:r>
            <a:r>
              <a:rPr lang="en-US" dirty="0">
                <a:solidFill>
                  <a:schemeClr val="bg1"/>
                </a:solidFill>
              </a:rPr>
              <a:t> receives brentuximab </a:t>
            </a:r>
            <a:r>
              <a:rPr lang="en-US" dirty="0" err="1">
                <a:solidFill>
                  <a:schemeClr val="bg1"/>
                </a:solidFill>
              </a:rPr>
              <a:t>vedotin</a:t>
            </a:r>
            <a:r>
              <a:rPr lang="en-US" dirty="0">
                <a:solidFill>
                  <a:schemeClr val="bg1"/>
                </a:solidFill>
              </a:rPr>
              <a:t>/R</a:t>
            </a:r>
            <a:r>
              <a:rPr lang="en-US" baseline="30000" dirty="0">
                <a:solidFill>
                  <a:schemeClr val="bg1"/>
                </a:solidFill>
              </a:rPr>
              <a:t>2</a:t>
            </a:r>
          </a:p>
        </p:txBody>
      </p:sp>
      <p:sp>
        <p:nvSpPr>
          <p:cNvPr id="8" name="Title 1">
            <a:extLst>
              <a:ext uri="{FF2B5EF4-FFF2-40B4-BE49-F238E27FC236}">
                <a16:creationId xmlns:a16="http://schemas.microsoft.com/office/drawing/2014/main" id="{51A9A1E3-37CA-41EC-371C-7EDD3E25F113}"/>
              </a:ext>
            </a:extLst>
          </p:cNvPr>
          <p:cNvSpPr txBox="1">
            <a:spLocks/>
          </p:cNvSpPr>
          <p:nvPr/>
        </p:nvSpPr>
        <p:spPr bwMode="auto">
          <a:xfrm>
            <a:off x="0" y="581316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Matthew Lunning (Omaha, Nebraska)</a:t>
            </a:r>
          </a:p>
        </p:txBody>
      </p:sp>
      <p:pic>
        <p:nvPicPr>
          <p:cNvPr id="4" name="Picture 3" descr="A person smiling for a picture&#10;&#10;AI-generated content may be incorrect.">
            <a:extLst>
              <a:ext uri="{FF2B5EF4-FFF2-40B4-BE49-F238E27FC236}">
                <a16:creationId xmlns:a16="http://schemas.microsoft.com/office/drawing/2014/main" id="{095FC38C-7684-4398-E9F3-C854250701C4}"/>
              </a:ext>
            </a:extLst>
          </p:cNvPr>
          <p:cNvPicPr>
            <a:picLocks noChangeAspect="1"/>
          </p:cNvPicPr>
          <p:nvPr/>
        </p:nvPicPr>
        <p:blipFill>
          <a:blip r:embed="rId2"/>
          <a:stretch>
            <a:fillRect/>
          </a:stretch>
        </p:blipFill>
        <p:spPr>
          <a:xfrm>
            <a:off x="3115594" y="2232026"/>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7767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D2A9-FFAC-034C-2E4A-B6F3FF3D2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58862-285C-A2A3-FAE5-75526ED8E77D}"/>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742ECD6E-07A8-AB33-3DC2-0ECAF2F5263F}"/>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What is your experience with sun- or UV-associated rash with loncastuximab </a:t>
            </a:r>
            <a:r>
              <a:rPr lang="en-US" sz="2500" dirty="0" err="1">
                <a:solidFill>
                  <a:schemeClr val="tx1"/>
                </a:solidFill>
              </a:rPr>
              <a:t>tesirine</a:t>
            </a:r>
            <a:r>
              <a:rPr lang="en-US" sz="2500" dirty="0">
                <a:solidFill>
                  <a:schemeClr val="tx1"/>
                </a:solidFill>
              </a:rPr>
              <a:t>? What about hepatic toxicity?</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Do you generally re-biopsy after CAR T-cell therapy to assess for antigen escape?</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If CD19 expression was low after CAR T-cell therapy, would you consider loncastuximab tesirine/dexamethasone?</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467214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3C097-018A-A711-71D2-95ADFBA78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F77BD-1D3B-489D-00D9-A4F90052101C}"/>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A8F3A7BF-E59F-1885-6DC7-3079C0A0610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For which patients with DLCBL are you currently using BV/R</a:t>
            </a:r>
            <a:r>
              <a:rPr lang="en-US" sz="2500" baseline="30000" dirty="0">
                <a:solidFill>
                  <a:schemeClr val="tx1"/>
                </a:solidFill>
              </a:rPr>
              <a:t>2</a:t>
            </a:r>
            <a:r>
              <a:rPr lang="en-US" sz="2500" dirty="0">
                <a:solidFill>
                  <a:schemeClr val="tx1"/>
                </a:solidFill>
              </a:rPr>
              <a:t> in your practice?</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Would you hesitate to use BV for a patient who had received prior treatment with polatuzumab vedotin?</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531777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DB0D0-3318-2929-91F2-1156A92A30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28DD5A-76CD-89EB-6617-07BB7B695A23}"/>
              </a:ext>
            </a:extLst>
          </p:cNvPr>
          <p:cNvSpPr/>
          <p:nvPr/>
        </p:nvSpPr>
        <p:spPr bwMode="auto">
          <a:xfrm>
            <a:off x="740128" y="4653136"/>
            <a:ext cx="1082848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739BAC4-CCE8-1857-4C2E-338072666B3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BCBB039-9E18-3C5E-37BF-9FBE07D9E864}"/>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Rational Incorporation of Antibody-Drug Conjugates into the Management of Newly Diagnosed Diffuse Large B-Cell Lymphoma (DLBCL) — </a:t>
            </a:r>
            <a:br>
              <a:rPr lang="en-US" sz="2500" dirty="0">
                <a:solidFill>
                  <a:schemeClr val="tx1"/>
                </a:solidFill>
              </a:rPr>
            </a:br>
            <a:r>
              <a:rPr lang="en-US" sz="2500" dirty="0">
                <a:solidFill>
                  <a:schemeClr val="tx1"/>
                </a:solidFill>
              </a:rPr>
              <a:t>Dr </a:t>
            </a:r>
            <a:r>
              <a:rPr lang="en-US" sz="2500" dirty="0" err="1">
                <a:solidFill>
                  <a:schemeClr val="tx1"/>
                </a:solidFill>
              </a:rPr>
              <a:t>Matasar</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Utility of CD19-Directed Monoclonal Antibodies for DLBCL and Follicular Lymphoma (FL) — Dr Leonard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Use of Antibody-Drug Conjugates in the Treatment of Relapsed/Refractory DLBCL — Prof </a:t>
            </a:r>
            <a:r>
              <a:rPr lang="en-US" sz="2500" dirty="0" err="1">
                <a:solidFill>
                  <a:schemeClr val="tx1"/>
                </a:solidFill>
              </a:rPr>
              <a:t>Zinzani</a:t>
            </a:r>
            <a:r>
              <a:rPr lang="en-US" sz="2500" dirty="0">
                <a:solidFill>
                  <a:schemeClr val="tx1"/>
                </a:solidFill>
              </a:rPr>
              <a:t> </a:t>
            </a:r>
          </a:p>
          <a:p>
            <a:pPr marL="98425" indent="0">
              <a:lnSpc>
                <a:spcPct val="100000"/>
              </a:lnSpc>
              <a:spcBef>
                <a:spcPts val="1600"/>
              </a:spcBef>
              <a:spcAft>
                <a:spcPts val="0"/>
              </a:spcAft>
              <a:buNone/>
            </a:pPr>
            <a:r>
              <a:rPr lang="en-US" sz="2500" dirty="0">
                <a:solidFill>
                  <a:schemeClr val="bg1"/>
                </a:solidFill>
              </a:rPr>
              <a:t>Module 4: Bispecific Antibody Therapy for DLBCL — Dr Bartlett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Bispecific Antibody Therapy for FL and Other Lymphoma Subtypes — Dr </a:t>
            </a:r>
            <a:r>
              <a:rPr lang="en-US" sz="2500" dirty="0" err="1">
                <a:solidFill>
                  <a:schemeClr val="tx1"/>
                </a:solidFill>
              </a:rPr>
              <a:t>Nastoupil</a:t>
            </a:r>
            <a:r>
              <a:rPr lang="en-US" sz="2500" dirty="0">
                <a:solidFill>
                  <a:schemeClr val="tx1"/>
                </a:solidFill>
              </a:rPr>
              <a:t> </a:t>
            </a:r>
          </a:p>
        </p:txBody>
      </p:sp>
    </p:spTree>
    <p:extLst>
      <p:ext uri="{BB962C8B-B14F-4D97-AF65-F5344CB8AC3E}">
        <p14:creationId xmlns:p14="http://schemas.microsoft.com/office/powerpoint/2010/main" val="3790677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header-phot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p:cNvPicPr>
            <a:picLocks noChangeAspect="1"/>
          </p:cNvPicPr>
          <p:nvPr/>
        </p:nvPicPr>
        <p:blipFill rotWithShape="1">
          <a:blip r:embed="rId4">
            <a:extLst>
              <a:ext uri="{28A0092B-C50C-407E-A947-70E740481C1C}">
                <a14:useLocalDpi xmlns:a14="http://schemas.microsoft.com/office/drawing/2010/main" val="0"/>
              </a:ext>
            </a:extLst>
          </a:blip>
          <a:srcRect b="24616"/>
          <a:stretch/>
        </p:blipFill>
        <p:spPr bwMode="auto">
          <a:xfrm>
            <a:off x="1524000" y="5386388"/>
            <a:ext cx="914400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2554843"/>
            <a:ext cx="9144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75596"/>
                </a:solidFill>
                <a:effectLst/>
                <a:uLnTx/>
                <a:uFillTx/>
                <a:latin typeface="Arial" panose="020B0604020202020204" pitchFamily="34" charset="0"/>
                <a:ea typeface="ＭＳ Ｐゴシック" panose="020B0600070205080204" pitchFamily="34" charset="-128"/>
                <a:cs typeface="+mn-cs"/>
              </a:rPr>
              <a:t>Bispecific Antibody Therapy for DLBCL</a:t>
            </a:r>
          </a:p>
        </p:txBody>
      </p:sp>
      <p:sp>
        <p:nvSpPr>
          <p:cNvPr id="3" name="TextBox 2"/>
          <p:cNvSpPr txBox="1"/>
          <p:nvPr/>
        </p:nvSpPr>
        <p:spPr>
          <a:xfrm>
            <a:off x="3962400" y="3744653"/>
            <a:ext cx="4267200" cy="16312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Nancy L. Bartlett,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Washington University in St. Louis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Siteman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Cancer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ASH Symposium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December 5, 2025</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F351E-13CF-0448-FD0E-735892B6B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29946-D44F-B085-D19C-A811E627B2EB}"/>
              </a:ext>
            </a:extLst>
          </p:cNvPr>
          <p:cNvSpPr>
            <a:spLocks noGrp="1"/>
          </p:cNvSpPr>
          <p:nvPr>
            <p:ph type="title"/>
          </p:nvPr>
        </p:nvSpPr>
        <p:spPr>
          <a:xfrm>
            <a:off x="629653" y="2286000"/>
            <a:ext cx="10972800" cy="891382"/>
          </a:xfrm>
        </p:spPr>
        <p:txBody>
          <a:bodyPr/>
          <a:lstStyle/>
          <a:p>
            <a:r>
              <a:rPr lang="en-US" dirty="0"/>
              <a:t>Pharmacologic similarities and differences among the approved CD20 x CD3 bispecific antibodies </a:t>
            </a:r>
            <a:br>
              <a:rPr lang="en-US" dirty="0"/>
            </a:br>
            <a:endParaRPr lang="en-US" dirty="0"/>
          </a:p>
        </p:txBody>
      </p:sp>
      <p:sp>
        <p:nvSpPr>
          <p:cNvPr id="4" name="TextBox 3">
            <a:extLst>
              <a:ext uri="{FF2B5EF4-FFF2-40B4-BE49-F238E27FC236}">
                <a16:creationId xmlns:a16="http://schemas.microsoft.com/office/drawing/2014/main" id="{4C148703-4C80-F5A6-8C66-5D7661F81A28}"/>
              </a:ext>
            </a:extLst>
          </p:cNvPr>
          <p:cNvSpPr txBox="1"/>
          <p:nvPr/>
        </p:nvSpPr>
        <p:spPr>
          <a:xfrm>
            <a:off x="1086853" y="1219200"/>
            <a:ext cx="10515600" cy="615553"/>
          </a:xfrm>
          <a:prstGeom prst="rect">
            <a:avLst/>
          </a:prstGeom>
          <a:noFill/>
        </p:spPr>
        <p:txBody>
          <a:bodyPr wrap="square" rtlCol="0">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305276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66C90-FEF5-FC8F-6292-665C6C2D18A7}"/>
              </a:ext>
            </a:extLst>
          </p:cNvPr>
          <p:cNvSpPr>
            <a:spLocks noGrp="1"/>
          </p:cNvSpPr>
          <p:nvPr>
            <p:ph type="title"/>
          </p:nvPr>
        </p:nvSpPr>
        <p:spPr>
          <a:xfrm>
            <a:off x="609600" y="457200"/>
            <a:ext cx="10972800" cy="891382"/>
          </a:xfrm>
        </p:spPr>
        <p:txBody>
          <a:bodyPr/>
          <a:lstStyle/>
          <a:p>
            <a:r>
              <a:rPr lang="en-US" sz="4400"/>
              <a:t>Similarities</a:t>
            </a:r>
            <a:endParaRPr lang="en-US" sz="4400" dirty="0"/>
          </a:p>
        </p:txBody>
      </p:sp>
      <p:pic>
        <p:nvPicPr>
          <p:cNvPr id="5" name="Picture 4">
            <a:extLst>
              <a:ext uri="{FF2B5EF4-FFF2-40B4-BE49-F238E27FC236}">
                <a16:creationId xmlns:a16="http://schemas.microsoft.com/office/drawing/2014/main" id="{E7648A5C-DF8D-E484-B761-E0E96AF9FBEB}"/>
              </a:ext>
            </a:extLst>
          </p:cNvPr>
          <p:cNvPicPr>
            <a:picLocks noChangeAspect="1"/>
          </p:cNvPicPr>
          <p:nvPr/>
        </p:nvPicPr>
        <p:blipFill>
          <a:blip r:embed="rId3"/>
          <a:stretch>
            <a:fillRect/>
          </a:stretch>
        </p:blipFill>
        <p:spPr>
          <a:xfrm>
            <a:off x="990599" y="2130357"/>
            <a:ext cx="2817101" cy="3681131"/>
          </a:xfrm>
          <a:prstGeom prst="rect">
            <a:avLst/>
          </a:prstGeom>
        </p:spPr>
      </p:pic>
      <p:sp>
        <p:nvSpPr>
          <p:cNvPr id="6" name="Rectangle 5">
            <a:extLst>
              <a:ext uri="{FF2B5EF4-FFF2-40B4-BE49-F238E27FC236}">
                <a16:creationId xmlns:a16="http://schemas.microsoft.com/office/drawing/2014/main" id="{F9CB8C5A-2D2F-B77D-8AB3-3B3BB72CAB87}"/>
              </a:ext>
            </a:extLst>
          </p:cNvPr>
          <p:cNvSpPr/>
          <p:nvPr/>
        </p:nvSpPr>
        <p:spPr bwMode="auto">
          <a:xfrm>
            <a:off x="683501" y="1524000"/>
            <a:ext cx="3124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ＭＳ Ｐゴシック" pitchFamily="1" charset="-128"/>
              </a:rPr>
              <a:t>Mechanism of Action</a:t>
            </a:r>
          </a:p>
        </p:txBody>
      </p:sp>
      <p:sp>
        <p:nvSpPr>
          <p:cNvPr id="9" name="Rectangle 8">
            <a:extLst>
              <a:ext uri="{FF2B5EF4-FFF2-40B4-BE49-F238E27FC236}">
                <a16:creationId xmlns:a16="http://schemas.microsoft.com/office/drawing/2014/main" id="{BA967531-A7E3-42E2-398A-C889F608A5F6}"/>
              </a:ext>
            </a:extLst>
          </p:cNvPr>
          <p:cNvSpPr/>
          <p:nvPr/>
        </p:nvSpPr>
        <p:spPr bwMode="auto">
          <a:xfrm>
            <a:off x="4598924" y="1524000"/>
            <a:ext cx="3124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ＭＳ Ｐゴシック" pitchFamily="1" charset="-128"/>
              </a:rPr>
              <a:t>Half-life</a:t>
            </a:r>
          </a:p>
        </p:txBody>
      </p:sp>
      <p:sp>
        <p:nvSpPr>
          <p:cNvPr id="10" name="Rectangle 9">
            <a:extLst>
              <a:ext uri="{FF2B5EF4-FFF2-40B4-BE49-F238E27FC236}">
                <a16:creationId xmlns:a16="http://schemas.microsoft.com/office/drawing/2014/main" id="{9BFFDDC1-E184-9D38-B0F8-D4CF8537725A}"/>
              </a:ext>
            </a:extLst>
          </p:cNvPr>
          <p:cNvSpPr/>
          <p:nvPr/>
        </p:nvSpPr>
        <p:spPr bwMode="auto">
          <a:xfrm>
            <a:off x="8514347" y="1524000"/>
            <a:ext cx="3124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ＭＳ Ｐゴシック" pitchFamily="1" charset="-128"/>
              </a:rPr>
              <a:t>Clearance</a:t>
            </a:r>
          </a:p>
        </p:txBody>
      </p:sp>
      <p:graphicFrame>
        <p:nvGraphicFramePr>
          <p:cNvPr id="11" name="Table 10">
            <a:extLst>
              <a:ext uri="{FF2B5EF4-FFF2-40B4-BE49-F238E27FC236}">
                <a16:creationId xmlns:a16="http://schemas.microsoft.com/office/drawing/2014/main" id="{6F68E6FF-65D6-1998-6163-4204B5B5DF36}"/>
              </a:ext>
            </a:extLst>
          </p:cNvPr>
          <p:cNvGraphicFramePr>
            <a:graphicFrameLocks noGrp="1"/>
          </p:cNvGraphicFramePr>
          <p:nvPr/>
        </p:nvGraphicFramePr>
        <p:xfrm>
          <a:off x="4591073" y="2204987"/>
          <a:ext cx="3108960" cy="2926080"/>
        </p:xfrm>
        <a:graphic>
          <a:graphicData uri="http://schemas.openxmlformats.org/drawingml/2006/table">
            <a:tbl>
              <a:tblPr firstRow="1" bandRow="1">
                <a:tableStyleId>{5940675A-B579-460E-94D1-54222C63F5DA}</a:tableStyleId>
              </a:tblPr>
              <a:tblGrid>
                <a:gridCol w="1554480">
                  <a:extLst>
                    <a:ext uri="{9D8B030D-6E8A-4147-A177-3AD203B41FA5}">
                      <a16:colId xmlns:a16="http://schemas.microsoft.com/office/drawing/2014/main" val="2675840374"/>
                    </a:ext>
                  </a:extLst>
                </a:gridCol>
                <a:gridCol w="1554480">
                  <a:extLst>
                    <a:ext uri="{9D8B030D-6E8A-4147-A177-3AD203B41FA5}">
                      <a16:colId xmlns:a16="http://schemas.microsoft.com/office/drawing/2014/main" val="3820776995"/>
                    </a:ext>
                  </a:extLst>
                </a:gridCol>
              </a:tblGrid>
              <a:tr h="731520">
                <a:tc>
                  <a:txBody>
                    <a:bodyPr/>
                    <a:lstStyle/>
                    <a:p>
                      <a:pPr algn="ctr"/>
                      <a:r>
                        <a:rPr lang="en-US" sz="2400" dirty="0"/>
                        <a:t>Glofit</a:t>
                      </a:r>
                    </a:p>
                  </a:txBody>
                  <a:tcPr anchor="ctr"/>
                </a:tc>
                <a:tc>
                  <a:txBody>
                    <a:bodyPr/>
                    <a:lstStyle/>
                    <a:p>
                      <a:pPr algn="ctr"/>
                      <a:r>
                        <a:rPr lang="en-US" sz="2400" dirty="0"/>
                        <a:t>10 d</a:t>
                      </a:r>
                    </a:p>
                  </a:txBody>
                  <a:tcPr anchor="ctr"/>
                </a:tc>
                <a:extLst>
                  <a:ext uri="{0D108BD9-81ED-4DB2-BD59-A6C34878D82A}">
                    <a16:rowId xmlns:a16="http://schemas.microsoft.com/office/drawing/2014/main" val="3232604209"/>
                  </a:ext>
                </a:extLst>
              </a:tr>
              <a:tr h="731520">
                <a:tc>
                  <a:txBody>
                    <a:bodyPr/>
                    <a:lstStyle/>
                    <a:p>
                      <a:pPr algn="ctr"/>
                      <a:r>
                        <a:rPr lang="en-US" sz="2400" dirty="0"/>
                        <a:t>Epcor</a:t>
                      </a:r>
                    </a:p>
                  </a:txBody>
                  <a:tcPr anchor="ctr"/>
                </a:tc>
                <a:tc>
                  <a:txBody>
                    <a:bodyPr/>
                    <a:lstStyle/>
                    <a:p>
                      <a:pPr algn="ctr"/>
                      <a:r>
                        <a:rPr lang="en-US" sz="2400" dirty="0"/>
                        <a:t>9 d</a:t>
                      </a:r>
                    </a:p>
                  </a:txBody>
                  <a:tcPr anchor="ctr"/>
                </a:tc>
                <a:extLst>
                  <a:ext uri="{0D108BD9-81ED-4DB2-BD59-A6C34878D82A}">
                    <a16:rowId xmlns:a16="http://schemas.microsoft.com/office/drawing/2014/main" val="1927707294"/>
                  </a:ext>
                </a:extLst>
              </a:tr>
              <a:tr h="731520">
                <a:tc>
                  <a:txBody>
                    <a:bodyPr/>
                    <a:lstStyle/>
                    <a:p>
                      <a:pPr algn="ctr"/>
                      <a:r>
                        <a:rPr lang="en-US" sz="2400" dirty="0"/>
                        <a:t>Mosun </a:t>
                      </a:r>
                    </a:p>
                  </a:txBody>
                  <a:tcPr anchor="ctr"/>
                </a:tc>
                <a:tc>
                  <a:txBody>
                    <a:bodyPr/>
                    <a:lstStyle/>
                    <a:p>
                      <a:pPr algn="ctr"/>
                      <a:r>
                        <a:rPr lang="en-US" sz="2400" dirty="0"/>
                        <a:t>6-11 d</a:t>
                      </a:r>
                    </a:p>
                  </a:txBody>
                  <a:tcPr anchor="ctr"/>
                </a:tc>
                <a:extLst>
                  <a:ext uri="{0D108BD9-81ED-4DB2-BD59-A6C34878D82A}">
                    <a16:rowId xmlns:a16="http://schemas.microsoft.com/office/drawing/2014/main" val="490617502"/>
                  </a:ext>
                </a:extLst>
              </a:tr>
              <a:tr h="731520">
                <a:tc>
                  <a:txBody>
                    <a:bodyPr/>
                    <a:lstStyle/>
                    <a:p>
                      <a:pPr algn="ctr"/>
                      <a:r>
                        <a:rPr lang="en-US" sz="2400" dirty="0" err="1"/>
                        <a:t>Odro</a:t>
                      </a:r>
                      <a:endParaRPr lang="en-US" sz="2400" dirty="0"/>
                    </a:p>
                  </a:txBody>
                  <a:tcPr anchor="ctr"/>
                </a:tc>
                <a:tc>
                  <a:txBody>
                    <a:bodyPr/>
                    <a:lstStyle/>
                    <a:p>
                      <a:pPr algn="ctr"/>
                      <a:r>
                        <a:rPr lang="en-US" sz="2400" dirty="0"/>
                        <a:t>14 d</a:t>
                      </a:r>
                    </a:p>
                  </a:txBody>
                  <a:tcPr anchor="ctr"/>
                </a:tc>
                <a:extLst>
                  <a:ext uri="{0D108BD9-81ED-4DB2-BD59-A6C34878D82A}">
                    <a16:rowId xmlns:a16="http://schemas.microsoft.com/office/drawing/2014/main" val="2535593223"/>
                  </a:ext>
                </a:extLst>
              </a:tr>
            </a:tbl>
          </a:graphicData>
        </a:graphic>
      </p:graphicFrame>
      <p:sp>
        <p:nvSpPr>
          <p:cNvPr id="12" name="TextBox 11">
            <a:extLst>
              <a:ext uri="{FF2B5EF4-FFF2-40B4-BE49-F238E27FC236}">
                <a16:creationId xmlns:a16="http://schemas.microsoft.com/office/drawing/2014/main" id="{72AA435D-A1B4-C457-37E1-5FA5A9E2A66C}"/>
              </a:ext>
            </a:extLst>
          </p:cNvPr>
          <p:cNvSpPr txBox="1"/>
          <p:nvPr/>
        </p:nvSpPr>
        <p:spPr>
          <a:xfrm>
            <a:off x="8514347" y="2080418"/>
            <a:ext cx="3449053" cy="332398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Similar to natural IgG antibodies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Engineered to bind effectively to neonatal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FcRn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preventing rapid degradation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Silencing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FcᵞR</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mutations slows clearance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No kidney/liver clearance</a:t>
            </a:r>
          </a:p>
        </p:txBody>
      </p:sp>
      <p:sp>
        <p:nvSpPr>
          <p:cNvPr id="13" name="Rectangle 12">
            <a:extLst>
              <a:ext uri="{FF2B5EF4-FFF2-40B4-BE49-F238E27FC236}">
                <a16:creationId xmlns:a16="http://schemas.microsoft.com/office/drawing/2014/main" id="{B84FEA1A-FBE9-4745-2230-B6D256D33686}"/>
              </a:ext>
            </a:extLst>
          </p:cNvPr>
          <p:cNvSpPr/>
          <p:nvPr/>
        </p:nvSpPr>
        <p:spPr bwMode="auto">
          <a:xfrm>
            <a:off x="914400" y="5846345"/>
            <a:ext cx="10363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pitchFamily="1" charset="-128"/>
                <a:cs typeface="ＭＳ Ｐゴシック" pitchFamily="1" charset="-128"/>
              </a:rPr>
              <a:t>All incorporate weekly or twice weekly step-up dosing with </a:t>
            </a:r>
            <a:r>
              <a:rPr kumimoji="0" lang="en-US" sz="2000" b="0" i="0" u="none" strike="noStrike" kern="1200" cap="none" spc="0" normalizeH="0" baseline="0" noProof="0" dirty="0" err="1">
                <a:ln>
                  <a:noFill/>
                </a:ln>
                <a:solidFill>
                  <a:srgbClr val="000000"/>
                </a:solidFill>
                <a:effectLst/>
                <a:uLnTx/>
                <a:uFillTx/>
                <a:latin typeface="Arial" charset="0"/>
                <a:ea typeface="ＭＳ Ｐゴシック" pitchFamily="1" charset="-128"/>
                <a:cs typeface="ＭＳ Ｐゴシック" pitchFamily="1" charset="-128"/>
              </a:rPr>
              <a:t>dex</a:t>
            </a:r>
            <a:r>
              <a:rPr kumimoji="0" lang="en-US" sz="2000" b="0" i="0" u="none" strike="noStrike" kern="1200" cap="none" spc="0" normalizeH="0" baseline="0" noProof="0" dirty="0">
                <a:ln>
                  <a:noFill/>
                </a:ln>
                <a:solidFill>
                  <a:srgbClr val="000000"/>
                </a:solidFill>
                <a:effectLst/>
                <a:uLnTx/>
                <a:uFillTx/>
                <a:latin typeface="Arial" charset="0"/>
                <a:ea typeface="ＭＳ Ｐゴシック" pitchFamily="1" charset="-128"/>
                <a:cs typeface="ＭＳ Ｐゴシック" pitchFamily="1" charset="-128"/>
              </a:rPr>
              <a:t> pre-med Cycle 1 </a:t>
            </a:r>
          </a:p>
        </p:txBody>
      </p:sp>
      <p:sp>
        <p:nvSpPr>
          <p:cNvPr id="15" name="TextBox 14">
            <a:extLst>
              <a:ext uri="{FF2B5EF4-FFF2-40B4-BE49-F238E27FC236}">
                <a16:creationId xmlns:a16="http://schemas.microsoft.com/office/drawing/2014/main" id="{55258832-C8D8-919F-CA99-9DF10D7F23B0}"/>
              </a:ext>
            </a:extLst>
          </p:cNvPr>
          <p:cNvSpPr txBox="1"/>
          <p:nvPr/>
        </p:nvSpPr>
        <p:spPr>
          <a:xfrm>
            <a:off x="1524000" y="6388266"/>
            <a:ext cx="883920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Falchi et al. Blood 2023;141:467    Li T  et al Clin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Pharmacol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Ther 2025;117:1437    Minson et al.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Haematologica</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2025;110:1483 </a:t>
            </a:r>
          </a:p>
        </p:txBody>
      </p:sp>
    </p:spTree>
    <p:extLst>
      <p:ext uri="{BB962C8B-B14F-4D97-AF65-F5344CB8AC3E}">
        <p14:creationId xmlns:p14="http://schemas.microsoft.com/office/powerpoint/2010/main" val="15356401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5D2A1-FB15-9D49-9874-6504023FB5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3DD3F-04AE-51DA-9E25-1965B79DFE20}"/>
              </a:ext>
            </a:extLst>
          </p:cNvPr>
          <p:cNvSpPr>
            <a:spLocks noGrp="1"/>
          </p:cNvSpPr>
          <p:nvPr>
            <p:ph type="title"/>
          </p:nvPr>
        </p:nvSpPr>
        <p:spPr>
          <a:xfrm>
            <a:off x="609600" y="457200"/>
            <a:ext cx="10972800" cy="891382"/>
          </a:xfrm>
        </p:spPr>
        <p:txBody>
          <a:bodyPr/>
          <a:lstStyle/>
          <a:p>
            <a:r>
              <a:rPr lang="en-US" sz="4400" dirty="0"/>
              <a:t>Differences</a:t>
            </a:r>
          </a:p>
        </p:txBody>
      </p:sp>
      <p:sp>
        <p:nvSpPr>
          <p:cNvPr id="6" name="Rectangle 5">
            <a:extLst>
              <a:ext uri="{FF2B5EF4-FFF2-40B4-BE49-F238E27FC236}">
                <a16:creationId xmlns:a16="http://schemas.microsoft.com/office/drawing/2014/main" id="{67CEA535-C1C8-0D1C-373A-770B33CE8A7B}"/>
              </a:ext>
            </a:extLst>
          </p:cNvPr>
          <p:cNvSpPr/>
          <p:nvPr/>
        </p:nvSpPr>
        <p:spPr bwMode="auto">
          <a:xfrm>
            <a:off x="683501" y="1524000"/>
            <a:ext cx="3124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ＭＳ Ｐゴシック" pitchFamily="1" charset="-128"/>
              </a:rPr>
              <a:t>Structure CD20:CD3</a:t>
            </a:r>
          </a:p>
        </p:txBody>
      </p:sp>
      <p:pic>
        <p:nvPicPr>
          <p:cNvPr id="8" name="Picture 7">
            <a:extLst>
              <a:ext uri="{FF2B5EF4-FFF2-40B4-BE49-F238E27FC236}">
                <a16:creationId xmlns:a16="http://schemas.microsoft.com/office/drawing/2014/main" id="{2FB196B5-46E9-0883-2968-E9A95ADA21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55369" y="2107744"/>
            <a:ext cx="1847877" cy="1739847"/>
          </a:xfrm>
          <a:prstGeom prst="rect">
            <a:avLst/>
          </a:prstGeom>
        </p:spPr>
      </p:pic>
      <p:pic>
        <p:nvPicPr>
          <p:cNvPr id="14" name="Picture 13">
            <a:extLst>
              <a:ext uri="{FF2B5EF4-FFF2-40B4-BE49-F238E27FC236}">
                <a16:creationId xmlns:a16="http://schemas.microsoft.com/office/drawing/2014/main" id="{668D5792-7D5A-5EE0-D4A6-B15ADB62014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77696" y="4738512"/>
            <a:ext cx="1259451" cy="1133506"/>
          </a:xfrm>
          <a:prstGeom prst="rect">
            <a:avLst/>
          </a:prstGeom>
        </p:spPr>
      </p:pic>
      <p:pic>
        <p:nvPicPr>
          <p:cNvPr id="16" name="Picture 15">
            <a:extLst>
              <a:ext uri="{FF2B5EF4-FFF2-40B4-BE49-F238E27FC236}">
                <a16:creationId xmlns:a16="http://schemas.microsoft.com/office/drawing/2014/main" id="{3BE4B229-2C7D-0304-EFF1-EC9B37F6DC7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766572" y="4733894"/>
            <a:ext cx="1121511" cy="1133506"/>
          </a:xfrm>
          <a:prstGeom prst="rect">
            <a:avLst/>
          </a:prstGeom>
        </p:spPr>
      </p:pic>
      <p:pic>
        <p:nvPicPr>
          <p:cNvPr id="18" name="Picture 17">
            <a:extLst>
              <a:ext uri="{FF2B5EF4-FFF2-40B4-BE49-F238E27FC236}">
                <a16:creationId xmlns:a16="http://schemas.microsoft.com/office/drawing/2014/main" id="{77853568-D9DD-5B10-61EF-335B93419D9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117508" y="4750058"/>
            <a:ext cx="1139503" cy="1133506"/>
          </a:xfrm>
          <a:prstGeom prst="rect">
            <a:avLst/>
          </a:prstGeom>
        </p:spPr>
      </p:pic>
      <p:sp>
        <p:nvSpPr>
          <p:cNvPr id="19" name="TextBox 18">
            <a:extLst>
              <a:ext uri="{FF2B5EF4-FFF2-40B4-BE49-F238E27FC236}">
                <a16:creationId xmlns:a16="http://schemas.microsoft.com/office/drawing/2014/main" id="{91A0A315-AFDE-09CC-FB94-E822EB9D3050}"/>
              </a:ext>
            </a:extLst>
          </p:cNvPr>
          <p:cNvSpPr txBox="1"/>
          <p:nvPr/>
        </p:nvSpPr>
        <p:spPr>
          <a:xfrm>
            <a:off x="581891" y="2746834"/>
            <a:ext cx="838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2:1</a:t>
            </a:r>
          </a:p>
        </p:txBody>
      </p:sp>
      <p:sp>
        <p:nvSpPr>
          <p:cNvPr id="21" name="TextBox 20">
            <a:extLst>
              <a:ext uri="{FF2B5EF4-FFF2-40B4-BE49-F238E27FC236}">
                <a16:creationId xmlns:a16="http://schemas.microsoft.com/office/drawing/2014/main" id="{A9F18F26-89A1-1241-0C80-831383E03D69}"/>
              </a:ext>
            </a:extLst>
          </p:cNvPr>
          <p:cNvSpPr txBox="1"/>
          <p:nvPr/>
        </p:nvSpPr>
        <p:spPr>
          <a:xfrm>
            <a:off x="1998464" y="6010096"/>
            <a:ext cx="82093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1:1</a:t>
            </a:r>
          </a:p>
        </p:txBody>
      </p:sp>
      <p:graphicFrame>
        <p:nvGraphicFramePr>
          <p:cNvPr id="22" name="Content Placeholder 3">
            <a:extLst>
              <a:ext uri="{FF2B5EF4-FFF2-40B4-BE49-F238E27FC236}">
                <a16:creationId xmlns:a16="http://schemas.microsoft.com/office/drawing/2014/main" id="{1F6779C9-9BB7-E718-6D66-9B3DB9A91525}"/>
              </a:ext>
            </a:extLst>
          </p:cNvPr>
          <p:cNvGraphicFramePr>
            <a:graphicFrameLocks/>
          </p:cNvGraphicFramePr>
          <p:nvPr/>
        </p:nvGraphicFramePr>
        <p:xfrm>
          <a:off x="4684551" y="1524000"/>
          <a:ext cx="7218208" cy="4023360"/>
        </p:xfrm>
        <a:graphic>
          <a:graphicData uri="http://schemas.openxmlformats.org/drawingml/2006/table">
            <a:tbl>
              <a:tblPr firstRow="1" firstCol="1" bandRow="1">
                <a:tableStyleId>{5C22544A-7EE6-4342-B048-85BDC9FD1C3A}</a:tableStyleId>
              </a:tblPr>
              <a:tblGrid>
                <a:gridCol w="1122813">
                  <a:extLst>
                    <a:ext uri="{9D8B030D-6E8A-4147-A177-3AD203B41FA5}">
                      <a16:colId xmlns:a16="http://schemas.microsoft.com/office/drawing/2014/main" val="4040553429"/>
                    </a:ext>
                  </a:extLst>
                </a:gridCol>
                <a:gridCol w="1660236">
                  <a:extLst>
                    <a:ext uri="{9D8B030D-6E8A-4147-A177-3AD203B41FA5}">
                      <a16:colId xmlns:a16="http://schemas.microsoft.com/office/drawing/2014/main" val="2995171867"/>
                    </a:ext>
                  </a:extLst>
                </a:gridCol>
                <a:gridCol w="1092826">
                  <a:extLst>
                    <a:ext uri="{9D8B030D-6E8A-4147-A177-3AD203B41FA5}">
                      <a16:colId xmlns:a16="http://schemas.microsoft.com/office/drawing/2014/main" val="299532825"/>
                    </a:ext>
                  </a:extLst>
                </a:gridCol>
                <a:gridCol w="1839758">
                  <a:extLst>
                    <a:ext uri="{9D8B030D-6E8A-4147-A177-3AD203B41FA5}">
                      <a16:colId xmlns:a16="http://schemas.microsoft.com/office/drawing/2014/main" val="467452109"/>
                    </a:ext>
                  </a:extLst>
                </a:gridCol>
                <a:gridCol w="1502575">
                  <a:extLst>
                    <a:ext uri="{9D8B030D-6E8A-4147-A177-3AD203B41FA5}">
                      <a16:colId xmlns:a16="http://schemas.microsoft.com/office/drawing/2014/main" val="2588737399"/>
                    </a:ext>
                  </a:extLst>
                </a:gridCol>
              </a:tblGrid>
              <a:tr h="731520">
                <a:tc>
                  <a:txBody>
                    <a:bodyPr/>
                    <a:lstStyle/>
                    <a:p>
                      <a:pPr marL="0" marR="0" algn="ctr">
                        <a:lnSpc>
                          <a:spcPct val="107000"/>
                        </a:lnSpc>
                        <a:spcBef>
                          <a:spcPts val="0"/>
                        </a:spcBef>
                        <a:spcAft>
                          <a:spcPts val="0"/>
                        </a:spcAft>
                      </a:pPr>
                      <a:r>
                        <a:rPr lang="en-US" sz="1600" b="1" dirty="0">
                          <a:solidFill>
                            <a:schemeClr val="tx1"/>
                          </a:solidFill>
                          <a:effectLst/>
                        </a:rPr>
                        <a:t>Agent</a:t>
                      </a: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CD20 epitope</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Mode of </a:t>
                      </a:r>
                    </a:p>
                    <a:p>
                      <a:pPr marL="0" marR="0" algn="ctr">
                        <a:lnSpc>
                          <a:spcPct val="107000"/>
                        </a:lnSpc>
                        <a:spcBef>
                          <a:spcPts val="0"/>
                        </a:spcBef>
                        <a:spcAft>
                          <a:spcPts val="0"/>
                        </a:spcAft>
                      </a:pPr>
                      <a:r>
                        <a:rPr lang="en-US" sz="1600" dirty="0">
                          <a:solidFill>
                            <a:schemeClr val="tx1"/>
                          </a:solidFill>
                          <a:effectLst/>
                        </a:rPr>
                        <a:t>admin.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Schedule</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Duration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extLst>
                  <a:ext uri="{0D108BD9-81ED-4DB2-BD59-A6C34878D82A}">
                    <a16:rowId xmlns:a16="http://schemas.microsoft.com/office/drawing/2014/main" val="2384978190"/>
                  </a:ext>
                </a:extLst>
              </a:tr>
              <a:tr h="822960">
                <a:tc>
                  <a:txBody>
                    <a:bodyPr/>
                    <a:lstStyle/>
                    <a:p>
                      <a:pPr marL="0" marR="0" algn="ctr">
                        <a:lnSpc>
                          <a:spcPct val="107000"/>
                        </a:lnSpc>
                        <a:spcBef>
                          <a:spcPts val="0"/>
                        </a:spcBef>
                        <a:spcAft>
                          <a:spcPts val="0"/>
                        </a:spcAft>
                      </a:pPr>
                      <a:r>
                        <a:rPr lang="en-US" sz="1600" b="1" dirty="0">
                          <a:solidFill>
                            <a:schemeClr val="tx1"/>
                          </a:solidFill>
                          <a:effectLst/>
                        </a:rPr>
                        <a:t>Glofit</a:t>
                      </a: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Obinutuzumab</a:t>
                      </a: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IV</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baseline="0" dirty="0">
                          <a:solidFill>
                            <a:schemeClr val="tx1"/>
                          </a:solidFill>
                          <a:effectLst/>
                        </a:rPr>
                        <a:t>C1    Q7d </a:t>
                      </a:r>
                    </a:p>
                    <a:p>
                      <a:pPr marL="0" marR="0" algn="ctr">
                        <a:lnSpc>
                          <a:spcPct val="107000"/>
                        </a:lnSpc>
                        <a:spcBef>
                          <a:spcPts val="0"/>
                        </a:spcBef>
                        <a:spcAft>
                          <a:spcPts val="0"/>
                        </a:spcAft>
                      </a:pPr>
                      <a:r>
                        <a:rPr lang="en-US" sz="1600" baseline="0" dirty="0">
                          <a:solidFill>
                            <a:schemeClr val="tx1"/>
                          </a:solidFill>
                          <a:effectLst/>
                        </a:rPr>
                        <a:t>C2+  </a:t>
                      </a:r>
                      <a:r>
                        <a:rPr lang="en-US" sz="1600" dirty="0">
                          <a:solidFill>
                            <a:schemeClr val="tx1"/>
                          </a:solidFill>
                          <a:effectLst/>
                        </a:rPr>
                        <a:t>Q21d</a:t>
                      </a:r>
                      <a:endParaRPr lang="en-US" sz="1600" dirty="0">
                        <a:solidFill>
                          <a:srgbClr val="C00000"/>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b="0" dirty="0">
                          <a:solidFill>
                            <a:schemeClr val="tx1"/>
                          </a:solidFill>
                          <a:effectLst/>
                        </a:rPr>
                        <a:t>FIXED x12</a:t>
                      </a:r>
                      <a:endParaRPr lang="en-US" sz="16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extLst>
                  <a:ext uri="{0D108BD9-81ED-4DB2-BD59-A6C34878D82A}">
                    <a16:rowId xmlns:a16="http://schemas.microsoft.com/office/drawing/2014/main" val="732922162"/>
                  </a:ext>
                </a:extLst>
              </a:tr>
              <a:tr h="822960">
                <a:tc>
                  <a:txBody>
                    <a:bodyPr/>
                    <a:lstStyle/>
                    <a:p>
                      <a:pPr marL="0" marR="0" algn="ctr">
                        <a:lnSpc>
                          <a:spcPct val="107000"/>
                        </a:lnSpc>
                        <a:spcBef>
                          <a:spcPts val="0"/>
                        </a:spcBef>
                        <a:spcAft>
                          <a:spcPts val="0"/>
                        </a:spcAft>
                      </a:pPr>
                      <a:r>
                        <a:rPr lang="en-US" sz="1600" b="1" dirty="0">
                          <a:solidFill>
                            <a:schemeClr val="tx1"/>
                          </a:solidFill>
                          <a:effectLst/>
                        </a:rPr>
                        <a:t>Epcor</a:t>
                      </a: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endParaRPr lang="en-US" sz="1600" b="0" u="none" strike="noStrike" kern="1200" baseline="0" dirty="0">
                        <a:solidFill>
                          <a:schemeClr val="dk1"/>
                        </a:solidFill>
                      </a:endParaRPr>
                    </a:p>
                    <a:p>
                      <a:pPr marL="0" marR="0" algn="ctr">
                        <a:lnSpc>
                          <a:spcPct val="107000"/>
                        </a:lnSpc>
                        <a:spcBef>
                          <a:spcPts val="0"/>
                        </a:spcBef>
                        <a:spcAft>
                          <a:spcPts val="0"/>
                        </a:spcAft>
                      </a:pPr>
                      <a:r>
                        <a:rPr lang="en-US" sz="1600" b="0" u="none" strike="noStrike" kern="1200" baseline="0" dirty="0">
                          <a:solidFill>
                            <a:schemeClr val="dk1"/>
                          </a:solidFill>
                        </a:rPr>
                        <a:t>Ofatumumab</a:t>
                      </a:r>
                    </a:p>
                    <a:p>
                      <a:pPr marL="0" marR="0" algn="ctr">
                        <a:lnSpc>
                          <a:spcPct val="107000"/>
                        </a:lnSpc>
                        <a:spcBef>
                          <a:spcPts val="0"/>
                        </a:spcBef>
                        <a:spcAft>
                          <a:spcPts val="0"/>
                        </a:spcAft>
                      </a:pP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SC</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C1-3 Q7d</a:t>
                      </a:r>
                      <a:endParaRPr lang="en-US" sz="1600" baseline="0" dirty="0">
                        <a:solidFill>
                          <a:schemeClr val="tx1"/>
                        </a:solidFill>
                        <a:effectLst/>
                      </a:endParaRPr>
                    </a:p>
                    <a:p>
                      <a:pPr marL="0" marR="0" algn="ctr">
                        <a:lnSpc>
                          <a:spcPct val="107000"/>
                        </a:lnSpc>
                        <a:spcBef>
                          <a:spcPts val="0"/>
                        </a:spcBef>
                        <a:spcAft>
                          <a:spcPts val="0"/>
                        </a:spcAft>
                      </a:pPr>
                      <a:r>
                        <a:rPr lang="en-US" sz="1600" dirty="0">
                          <a:solidFill>
                            <a:schemeClr val="tx1"/>
                          </a:solidFill>
                          <a:effectLst/>
                        </a:rPr>
                        <a:t>C4-9 Q14d</a:t>
                      </a:r>
                      <a:endParaRPr lang="en-US" sz="1600" baseline="0" dirty="0">
                        <a:solidFill>
                          <a:schemeClr val="tx1"/>
                        </a:solidFill>
                        <a:effectLst/>
                      </a:endParaRPr>
                    </a:p>
                    <a:p>
                      <a:pPr marL="0" marR="0" algn="ctr">
                        <a:lnSpc>
                          <a:spcPct val="107000"/>
                        </a:lnSpc>
                        <a:spcBef>
                          <a:spcPts val="0"/>
                        </a:spcBef>
                        <a:spcAft>
                          <a:spcPts val="0"/>
                        </a:spcAft>
                      </a:pPr>
                      <a:r>
                        <a:rPr lang="en-US" sz="1600" dirty="0">
                          <a:solidFill>
                            <a:schemeClr val="tx1"/>
                          </a:solidFill>
                          <a:effectLst/>
                        </a:rPr>
                        <a:t>C≥10 Q28d</a:t>
                      </a:r>
                      <a:endParaRPr lang="en-US" sz="1600" dirty="0">
                        <a:solidFill>
                          <a:srgbClr val="C00000"/>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b="0" dirty="0">
                          <a:solidFill>
                            <a:schemeClr val="tx1"/>
                          </a:solidFill>
                          <a:effectLst/>
                        </a:rPr>
                        <a:t>Until PD /intolerance</a:t>
                      </a:r>
                      <a:endParaRPr lang="en-US" sz="16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extLst>
                  <a:ext uri="{0D108BD9-81ED-4DB2-BD59-A6C34878D82A}">
                    <a16:rowId xmlns:a16="http://schemas.microsoft.com/office/drawing/2014/main" val="1410545858"/>
                  </a:ext>
                </a:extLst>
              </a:tr>
              <a:tr h="822960">
                <a:tc>
                  <a:txBody>
                    <a:bodyPr/>
                    <a:lstStyle/>
                    <a:p>
                      <a:pPr marL="0" marR="0" algn="ctr">
                        <a:lnSpc>
                          <a:spcPct val="107000"/>
                        </a:lnSpc>
                        <a:spcBef>
                          <a:spcPts val="0"/>
                        </a:spcBef>
                        <a:spcAft>
                          <a:spcPts val="0"/>
                        </a:spcAft>
                      </a:pPr>
                      <a:r>
                        <a:rPr lang="en-US" sz="1600" b="1" dirty="0">
                          <a:solidFill>
                            <a:schemeClr val="tx1"/>
                          </a:solidFill>
                          <a:effectLst/>
                        </a:rPr>
                        <a:t>Mosun</a:t>
                      </a: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endParaRPr lang="en-US" sz="1600" dirty="0">
                        <a:solidFill>
                          <a:schemeClr val="tx1"/>
                        </a:solidFill>
                        <a:effectLst/>
                      </a:endParaRPr>
                    </a:p>
                    <a:p>
                      <a:pPr marL="0" marR="0" algn="ctr">
                        <a:lnSpc>
                          <a:spcPct val="107000"/>
                        </a:lnSpc>
                        <a:spcBef>
                          <a:spcPts val="0"/>
                        </a:spcBef>
                        <a:spcAft>
                          <a:spcPts val="0"/>
                        </a:spcAft>
                      </a:pPr>
                      <a:r>
                        <a:rPr lang="en-US" sz="1600" dirty="0">
                          <a:solidFill>
                            <a:schemeClr val="tx1"/>
                          </a:solidFill>
                          <a:effectLst/>
                        </a:rPr>
                        <a:t>Rituximab</a:t>
                      </a:r>
                    </a:p>
                    <a:p>
                      <a:pPr marL="0" marR="0" algn="ctr">
                        <a:lnSpc>
                          <a:spcPct val="107000"/>
                        </a:lnSpc>
                        <a:spcBef>
                          <a:spcPts val="0"/>
                        </a:spcBef>
                        <a:spcAft>
                          <a:spcPts val="0"/>
                        </a:spcAft>
                      </a:pP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IV </a:t>
                      </a:r>
                    </a:p>
                    <a:p>
                      <a:pPr marL="0" marR="0" algn="ctr">
                        <a:lnSpc>
                          <a:spcPct val="107000"/>
                        </a:lnSpc>
                        <a:spcBef>
                          <a:spcPts val="0"/>
                        </a:spcBef>
                        <a:spcAft>
                          <a:spcPts val="0"/>
                        </a:spcAft>
                      </a:pPr>
                      <a:r>
                        <a:rPr lang="en-US" sz="1600" dirty="0">
                          <a:solidFill>
                            <a:schemeClr val="tx1"/>
                          </a:solidFill>
                          <a:effectLst/>
                        </a:rPr>
                        <a:t>(SC soon)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C1 Q7d </a:t>
                      </a:r>
                    </a:p>
                    <a:p>
                      <a:pPr marL="0" marR="0" algn="ctr">
                        <a:lnSpc>
                          <a:spcPct val="107000"/>
                        </a:lnSpc>
                        <a:spcBef>
                          <a:spcPts val="0"/>
                        </a:spcBef>
                        <a:spcAft>
                          <a:spcPts val="0"/>
                        </a:spcAft>
                      </a:pPr>
                      <a:r>
                        <a:rPr lang="en-US" sz="1600" dirty="0">
                          <a:solidFill>
                            <a:schemeClr val="tx1"/>
                          </a:solidFill>
                          <a:effectLst/>
                        </a:rPr>
                        <a:t>C2-8 Q21d</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b="0" dirty="0">
                          <a:solidFill>
                            <a:schemeClr val="tx1"/>
                          </a:solidFill>
                          <a:effectLst/>
                        </a:rPr>
                        <a:t>FIXED x 8</a:t>
                      </a:r>
                      <a:endParaRPr lang="en-US" sz="16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extLst>
                  <a:ext uri="{0D108BD9-81ED-4DB2-BD59-A6C34878D82A}">
                    <a16:rowId xmlns:a16="http://schemas.microsoft.com/office/drawing/2014/main" val="1207035539"/>
                  </a:ext>
                </a:extLst>
              </a:tr>
              <a:tr h="822960">
                <a:tc>
                  <a:txBody>
                    <a:bodyPr/>
                    <a:lstStyle/>
                    <a:p>
                      <a:pPr marL="0" marR="0" algn="ctr">
                        <a:lnSpc>
                          <a:spcPct val="107000"/>
                        </a:lnSpc>
                        <a:spcBef>
                          <a:spcPts val="0"/>
                        </a:spcBef>
                        <a:spcAft>
                          <a:spcPts val="0"/>
                        </a:spcAft>
                      </a:pPr>
                      <a:r>
                        <a:rPr lang="en-US" sz="1600" b="1" dirty="0">
                          <a:solidFill>
                            <a:schemeClr val="tx1"/>
                          </a:solidFill>
                          <a:effectLst/>
                        </a:rPr>
                        <a:t>Odron</a:t>
                      </a: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endParaRPr lang="en-US" sz="1600" b="0" u="none" strike="noStrike" kern="1200" baseline="0" dirty="0">
                        <a:solidFill>
                          <a:schemeClr val="tx1"/>
                        </a:solidFill>
                      </a:endParaRPr>
                    </a:p>
                    <a:p>
                      <a:pPr marL="0" marR="0" algn="ctr">
                        <a:lnSpc>
                          <a:spcPct val="107000"/>
                        </a:lnSpc>
                        <a:spcBef>
                          <a:spcPts val="0"/>
                        </a:spcBef>
                        <a:spcAft>
                          <a:spcPts val="0"/>
                        </a:spcAft>
                      </a:pPr>
                      <a:r>
                        <a:rPr lang="en-US" sz="1600" b="0" u="none" strike="noStrike" kern="1200" baseline="0" dirty="0">
                          <a:solidFill>
                            <a:schemeClr val="tx1"/>
                          </a:solidFill>
                        </a:rPr>
                        <a:t>Ofatumumab</a:t>
                      </a:r>
                    </a:p>
                    <a:p>
                      <a:pPr marL="0" marR="0" algn="ctr">
                        <a:lnSpc>
                          <a:spcPct val="107000"/>
                        </a:lnSpc>
                        <a:spcBef>
                          <a:spcPts val="0"/>
                        </a:spcBef>
                        <a:spcAft>
                          <a:spcPts val="0"/>
                        </a:spcAft>
                      </a:pP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IV </a:t>
                      </a:r>
                    </a:p>
                    <a:p>
                      <a:pPr marL="0" marR="0" algn="ctr">
                        <a:lnSpc>
                          <a:spcPct val="107000"/>
                        </a:lnSpc>
                        <a:spcBef>
                          <a:spcPts val="0"/>
                        </a:spcBef>
                        <a:spcAft>
                          <a:spcPts val="0"/>
                        </a:spcAft>
                      </a:pPr>
                      <a:r>
                        <a:rPr lang="en-US" sz="1600" dirty="0">
                          <a:solidFill>
                            <a:schemeClr val="tx1"/>
                          </a:solidFill>
                          <a:effectLst/>
                        </a:rPr>
                        <a:t>(SC in dev)</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dirty="0">
                          <a:solidFill>
                            <a:schemeClr val="tx1"/>
                          </a:solidFill>
                          <a:effectLst/>
                        </a:rPr>
                        <a:t>C1 2d/</a:t>
                      </a:r>
                      <a:r>
                        <a:rPr lang="en-US" sz="1600" dirty="0" err="1">
                          <a:solidFill>
                            <a:schemeClr val="tx1"/>
                          </a:solidFill>
                          <a:effectLst/>
                        </a:rPr>
                        <a:t>wk</a:t>
                      </a:r>
                      <a:endParaRPr lang="en-US" sz="1600" baseline="0" dirty="0">
                        <a:solidFill>
                          <a:schemeClr val="tx1"/>
                        </a:solidFill>
                        <a:effectLst/>
                      </a:endParaRPr>
                    </a:p>
                    <a:p>
                      <a:pPr marL="0" marR="0" algn="ctr">
                        <a:lnSpc>
                          <a:spcPct val="107000"/>
                        </a:lnSpc>
                        <a:spcBef>
                          <a:spcPts val="0"/>
                        </a:spcBef>
                        <a:spcAft>
                          <a:spcPts val="0"/>
                        </a:spcAft>
                      </a:pPr>
                      <a:r>
                        <a:rPr lang="en-US" sz="1600" baseline="0" dirty="0">
                          <a:solidFill>
                            <a:schemeClr val="tx1"/>
                          </a:solidFill>
                          <a:effectLst/>
                        </a:rPr>
                        <a:t>C2-4 Q7d </a:t>
                      </a:r>
                    </a:p>
                    <a:p>
                      <a:pPr marL="0" marR="0" algn="ctr">
                        <a:lnSpc>
                          <a:spcPct val="107000"/>
                        </a:lnSpc>
                        <a:spcBef>
                          <a:spcPts val="0"/>
                        </a:spcBef>
                        <a:spcAft>
                          <a:spcPts val="0"/>
                        </a:spcAft>
                      </a:pPr>
                      <a:r>
                        <a:rPr lang="en-US" sz="1600" dirty="0">
                          <a:solidFill>
                            <a:schemeClr val="tx1"/>
                          </a:solidFill>
                          <a:effectLst/>
                        </a:rPr>
                        <a:t>C≥5 Q14d</a:t>
                      </a:r>
                      <a:r>
                        <a:rPr lang="en-US" sz="1600" baseline="0" dirty="0">
                          <a:solidFill>
                            <a:schemeClr val="tx1"/>
                          </a:solidFill>
                          <a:effectLst/>
                        </a:rPr>
                        <a:t>  </a:t>
                      </a:r>
                      <a:endParaRPr lang="en-US" sz="1600" dirty="0">
                        <a:solidFill>
                          <a:srgbClr val="C00000"/>
                        </a:solidFill>
                        <a:effectLst/>
                        <a:latin typeface="+mn-lt"/>
                        <a:ea typeface="Calibri" panose="020F0502020204030204" pitchFamily="34" charset="0"/>
                        <a:cs typeface="Times New Roman" panose="02020603050405020304" pitchFamily="18" charset="0"/>
                      </a:endParaRPr>
                    </a:p>
                  </a:txBody>
                  <a:tcPr marL="35123" marR="35123" marT="0" marB="0" anchor="ctr"/>
                </a:tc>
                <a:tc>
                  <a:txBody>
                    <a:bodyPr/>
                    <a:lstStyle/>
                    <a:p>
                      <a:pPr marL="0" marR="0" algn="ctr">
                        <a:lnSpc>
                          <a:spcPct val="107000"/>
                        </a:lnSpc>
                        <a:spcBef>
                          <a:spcPts val="0"/>
                        </a:spcBef>
                        <a:spcAft>
                          <a:spcPts val="0"/>
                        </a:spcAft>
                      </a:pPr>
                      <a:r>
                        <a:rPr lang="en-US" sz="1600" b="0" dirty="0">
                          <a:solidFill>
                            <a:schemeClr val="tx1"/>
                          </a:solidFill>
                          <a:effectLst/>
                        </a:rPr>
                        <a:t>Until</a:t>
                      </a:r>
                      <a:r>
                        <a:rPr lang="en-US" sz="1600" b="0" baseline="0" dirty="0">
                          <a:solidFill>
                            <a:schemeClr val="tx1"/>
                          </a:solidFill>
                          <a:effectLst/>
                        </a:rPr>
                        <a:t> PD /intolerance</a:t>
                      </a:r>
                      <a:endParaRPr lang="en-US" sz="16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tc>
                <a:extLst>
                  <a:ext uri="{0D108BD9-81ED-4DB2-BD59-A6C34878D82A}">
                    <a16:rowId xmlns:a16="http://schemas.microsoft.com/office/drawing/2014/main" val="2091502361"/>
                  </a:ext>
                </a:extLst>
              </a:tr>
            </a:tbl>
          </a:graphicData>
        </a:graphic>
      </p:graphicFrame>
      <p:sp>
        <p:nvSpPr>
          <p:cNvPr id="23" name="TextBox 22">
            <a:extLst>
              <a:ext uri="{FF2B5EF4-FFF2-40B4-BE49-F238E27FC236}">
                <a16:creationId xmlns:a16="http://schemas.microsoft.com/office/drawing/2014/main" id="{818851CE-1908-558B-3114-875FC601F588}"/>
              </a:ext>
            </a:extLst>
          </p:cNvPr>
          <p:cNvSpPr txBox="1"/>
          <p:nvPr/>
        </p:nvSpPr>
        <p:spPr>
          <a:xfrm>
            <a:off x="8293655" y="5860473"/>
            <a:ext cx="4038600"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Falchi et al. Blood 2023;141:467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Li T  et al Clin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Pharmco</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Ther 2025;117:1437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Minson et al.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Haematologica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2025;110:1483 </a:t>
            </a:r>
          </a:p>
        </p:txBody>
      </p:sp>
      <p:sp>
        <p:nvSpPr>
          <p:cNvPr id="24" name="TextBox 23">
            <a:extLst>
              <a:ext uri="{FF2B5EF4-FFF2-40B4-BE49-F238E27FC236}">
                <a16:creationId xmlns:a16="http://schemas.microsoft.com/office/drawing/2014/main" id="{5265B0C0-01E5-6DC2-D8C9-2E3D15304655}"/>
              </a:ext>
            </a:extLst>
          </p:cNvPr>
          <p:cNvSpPr txBox="1"/>
          <p:nvPr/>
        </p:nvSpPr>
        <p:spPr>
          <a:xfrm>
            <a:off x="609600" y="3997860"/>
            <a:ext cx="373057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Glofit requires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Obinu</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D -7 to ↓ CRS</a:t>
            </a:r>
          </a:p>
        </p:txBody>
      </p:sp>
    </p:spTree>
    <p:extLst>
      <p:ext uri="{BB962C8B-B14F-4D97-AF65-F5344CB8AC3E}">
        <p14:creationId xmlns:p14="http://schemas.microsoft.com/office/powerpoint/2010/main" val="519444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0E782-697C-35F5-67DD-3D6FF23C8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D6022-7226-B908-BC79-437941C8D8AD}"/>
              </a:ext>
            </a:extLst>
          </p:cNvPr>
          <p:cNvSpPr>
            <a:spLocks noGrp="1"/>
          </p:cNvSpPr>
          <p:nvPr>
            <p:ph type="title"/>
          </p:nvPr>
        </p:nvSpPr>
        <p:spPr>
          <a:xfrm>
            <a:off x="1143000" y="2537618"/>
            <a:ext cx="10134600" cy="891382"/>
          </a:xfrm>
        </p:spPr>
        <p:txBody>
          <a:bodyPr/>
          <a:lstStyle/>
          <a:p>
            <a:r>
              <a:rPr lang="en-US" dirty="0"/>
              <a:t>Efficacy and safety outcomes from pivotal registration studies of glofitamab and epcoritamab monotherapy in R/R DLBCL</a:t>
            </a:r>
          </a:p>
        </p:txBody>
      </p:sp>
    </p:spTree>
    <p:extLst>
      <p:ext uri="{BB962C8B-B14F-4D97-AF65-F5344CB8AC3E}">
        <p14:creationId xmlns:p14="http://schemas.microsoft.com/office/powerpoint/2010/main" val="386801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549A-CBA4-6F8B-22AF-2649E64D75D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819F0D0-F89F-9FB2-91C7-3B55C093F9D5}"/>
              </a:ext>
            </a:extLst>
          </p:cNvPr>
          <p:cNvSpPr>
            <a:spLocks noGrp="1" noChangeArrowheads="1"/>
          </p:cNvSpPr>
          <p:nvPr>
            <p:ph type="title"/>
          </p:nvPr>
        </p:nvSpPr>
        <p:spPr>
          <a:xfrm>
            <a:off x="-13312" y="260648"/>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Optimal Management </a:t>
            </a:r>
            <a:br>
              <a:rPr lang="en-US" sz="3800" dirty="0"/>
            </a:br>
            <a:r>
              <a:rPr lang="en-US" sz="3800" dirty="0"/>
              <a:t>of HER2-Positive Breast Cancer</a:t>
            </a:r>
          </a:p>
        </p:txBody>
      </p:sp>
      <p:sp>
        <p:nvSpPr>
          <p:cNvPr id="12" name="Text Box 3">
            <a:extLst>
              <a:ext uri="{FF2B5EF4-FFF2-40B4-BE49-F238E27FC236}">
                <a16:creationId xmlns:a16="http://schemas.microsoft.com/office/drawing/2014/main" id="{B0C2DFA3-A032-7A5E-C1D0-FFA1FDBBC941}"/>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0055EAA-81CD-6191-9ED0-31F37927D023}"/>
              </a:ext>
            </a:extLst>
          </p:cNvPr>
          <p:cNvSpPr txBox="1">
            <a:spLocks noChangeArrowheads="1"/>
          </p:cNvSpPr>
          <p:nvPr/>
        </p:nvSpPr>
        <p:spPr bwMode="auto">
          <a:xfrm>
            <a:off x="2920388" y="364502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6A0297A7-B27B-FDD2-22BD-89483EA42491}"/>
              </a:ext>
            </a:extLst>
          </p:cNvPr>
          <p:cNvSpPr txBox="1">
            <a:spLocks noChangeArrowheads="1"/>
          </p:cNvSpPr>
          <p:nvPr/>
        </p:nvSpPr>
        <p:spPr bwMode="auto">
          <a:xfrm>
            <a:off x="-13312" y="256833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December 10,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p>
        </p:txBody>
      </p:sp>
      <p:sp>
        <p:nvSpPr>
          <p:cNvPr id="8" name="Rectangle 4">
            <a:extLst>
              <a:ext uri="{FF2B5EF4-FFF2-40B4-BE49-F238E27FC236}">
                <a16:creationId xmlns:a16="http://schemas.microsoft.com/office/drawing/2014/main" id="{2927A4A2-69D9-6F2E-9CEC-5B1BCB03DA5B}"/>
              </a:ext>
            </a:extLst>
          </p:cNvPr>
          <p:cNvSpPr txBox="1">
            <a:spLocks noChangeArrowheads="1"/>
          </p:cNvSpPr>
          <p:nvPr/>
        </p:nvSpPr>
        <p:spPr bwMode="auto">
          <a:xfrm>
            <a:off x="-13312" y="1853794"/>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3-Part CME Satellite Symposium Series</a:t>
            </a:r>
          </a:p>
        </p:txBody>
      </p:sp>
      <p:sp>
        <p:nvSpPr>
          <p:cNvPr id="9" name="Text Box 6">
            <a:extLst>
              <a:ext uri="{FF2B5EF4-FFF2-40B4-BE49-F238E27FC236}">
                <a16:creationId xmlns:a16="http://schemas.microsoft.com/office/drawing/2014/main" id="{24223F86-120A-B5BC-6338-365961673FCB}"/>
              </a:ext>
            </a:extLst>
          </p:cNvPr>
          <p:cNvSpPr txBox="1">
            <a:spLocks noChangeArrowheads="1"/>
          </p:cNvSpPr>
          <p:nvPr/>
        </p:nvSpPr>
        <p:spPr bwMode="auto">
          <a:xfrm>
            <a:off x="334963" y="4279882"/>
            <a:ext cx="660578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Nadia Harbeck,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p>
        </p:txBody>
      </p:sp>
      <p:sp>
        <p:nvSpPr>
          <p:cNvPr id="2" name="Text Box 6">
            <a:extLst>
              <a:ext uri="{FF2B5EF4-FFF2-40B4-BE49-F238E27FC236}">
                <a16:creationId xmlns:a16="http://schemas.microsoft.com/office/drawing/2014/main" id="{008F9013-186F-4928-CA26-2D16B24F68C0}"/>
              </a:ext>
            </a:extLst>
          </p:cNvPr>
          <p:cNvSpPr txBox="1">
            <a:spLocks noChangeArrowheads="1"/>
          </p:cNvSpPr>
          <p:nvPr/>
        </p:nvSpPr>
        <p:spPr bwMode="auto">
          <a:xfrm>
            <a:off x="7058142" y="4279882"/>
            <a:ext cx="487936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U Lin,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78923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D086-21B5-D356-2ACC-2B6E90075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53EC6-880E-4058-1E16-68D285F8715C}"/>
              </a:ext>
            </a:extLst>
          </p:cNvPr>
          <p:cNvSpPr>
            <a:spLocks noGrp="1"/>
          </p:cNvSpPr>
          <p:nvPr>
            <p:ph type="title"/>
          </p:nvPr>
        </p:nvSpPr>
        <p:spPr>
          <a:xfrm>
            <a:off x="609600" y="542501"/>
            <a:ext cx="10972800" cy="1129085"/>
          </a:xfrm>
        </p:spPr>
        <p:txBody>
          <a:bodyPr/>
          <a:lstStyle/>
          <a:p>
            <a:r>
              <a:rPr lang="pt-BR" sz="3200" dirty="0"/>
              <a:t>Efficacy CD20xCD3 BsAb in </a:t>
            </a:r>
            <a:r>
              <a:rPr lang="pt-BR" sz="3200" dirty="0">
                <a:solidFill>
                  <a:srgbClr val="C00000"/>
                </a:solidFill>
              </a:rPr>
              <a:t>3rd line or later </a:t>
            </a:r>
            <a:r>
              <a:rPr lang="pt-BR" sz="3200" dirty="0"/>
              <a:t>R/R DLBCL</a:t>
            </a:r>
            <a:br>
              <a:rPr lang="pt-BR" sz="3200" dirty="0"/>
            </a:br>
            <a:r>
              <a:rPr lang="pt-BR" sz="2800" dirty="0">
                <a:solidFill>
                  <a:srgbClr val="C00000"/>
                </a:solidFill>
              </a:rPr>
              <a:t>Best CR rates ≈ 40%</a:t>
            </a:r>
            <a:br>
              <a:rPr lang="pt-BR" sz="2800" dirty="0">
                <a:solidFill>
                  <a:srgbClr val="C00000"/>
                </a:solidFill>
              </a:rPr>
            </a:br>
            <a:endParaRPr lang="en-US" sz="2800" dirty="0">
              <a:solidFill>
                <a:srgbClr val="C00000"/>
              </a:solidFill>
            </a:endParaRPr>
          </a:p>
        </p:txBody>
      </p:sp>
      <p:graphicFrame>
        <p:nvGraphicFramePr>
          <p:cNvPr id="4" name="Content Placeholder 3">
            <a:extLst>
              <a:ext uri="{FF2B5EF4-FFF2-40B4-BE49-F238E27FC236}">
                <a16:creationId xmlns:a16="http://schemas.microsoft.com/office/drawing/2014/main" id="{562697D6-F491-2AFB-4909-1E72E521085F}"/>
              </a:ext>
            </a:extLst>
          </p:cNvPr>
          <p:cNvGraphicFramePr>
            <a:graphicFrameLocks/>
          </p:cNvGraphicFramePr>
          <p:nvPr/>
        </p:nvGraphicFramePr>
        <p:xfrm>
          <a:off x="2030163" y="1903829"/>
          <a:ext cx="8501135" cy="3335923"/>
        </p:xfrm>
        <a:graphic>
          <a:graphicData uri="http://schemas.openxmlformats.org/drawingml/2006/table">
            <a:tbl>
              <a:tblPr firstRow="1" firstCol="1" bandRow="1"/>
              <a:tblGrid>
                <a:gridCol w="2209800">
                  <a:extLst>
                    <a:ext uri="{9D8B030D-6E8A-4147-A177-3AD203B41FA5}">
                      <a16:colId xmlns:a16="http://schemas.microsoft.com/office/drawing/2014/main" val="4040553429"/>
                    </a:ext>
                  </a:extLst>
                </a:gridCol>
                <a:gridCol w="1028823">
                  <a:extLst>
                    <a:ext uri="{9D8B030D-6E8A-4147-A177-3AD203B41FA5}">
                      <a16:colId xmlns:a16="http://schemas.microsoft.com/office/drawing/2014/main" val="109002219"/>
                    </a:ext>
                  </a:extLst>
                </a:gridCol>
                <a:gridCol w="1223912">
                  <a:extLst>
                    <a:ext uri="{9D8B030D-6E8A-4147-A177-3AD203B41FA5}">
                      <a16:colId xmlns:a16="http://schemas.microsoft.com/office/drawing/2014/main" val="3788683416"/>
                    </a:ext>
                  </a:extLst>
                </a:gridCol>
                <a:gridCol w="990600">
                  <a:extLst>
                    <a:ext uri="{9D8B030D-6E8A-4147-A177-3AD203B41FA5}">
                      <a16:colId xmlns:a16="http://schemas.microsoft.com/office/drawing/2014/main" val="1794011981"/>
                    </a:ext>
                  </a:extLst>
                </a:gridCol>
                <a:gridCol w="1676400">
                  <a:extLst>
                    <a:ext uri="{9D8B030D-6E8A-4147-A177-3AD203B41FA5}">
                      <a16:colId xmlns:a16="http://schemas.microsoft.com/office/drawing/2014/main" val="1264600470"/>
                    </a:ext>
                  </a:extLst>
                </a:gridCol>
                <a:gridCol w="1371600">
                  <a:extLst>
                    <a:ext uri="{9D8B030D-6E8A-4147-A177-3AD203B41FA5}">
                      <a16:colId xmlns:a16="http://schemas.microsoft.com/office/drawing/2014/main" val="2169451308"/>
                    </a:ext>
                  </a:extLst>
                </a:gridCol>
              </a:tblGrid>
              <a:tr h="82296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Agent</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aseline="0" dirty="0">
                          <a:solidFill>
                            <a:schemeClr val="tx1"/>
                          </a:solidFill>
                          <a:effectLst/>
                          <a:latin typeface="+mn-lt"/>
                          <a:ea typeface="Calibri" panose="020F0502020204030204" pitchFamily="34" charset="0"/>
                          <a:cs typeface="Times New Roman" panose="02020603050405020304" pitchFamily="18" charset="0"/>
                        </a:rPr>
                        <a:t>#pts</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ORR%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CR%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DOCR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PFS</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384978190"/>
                  </a:ext>
                </a:extLst>
              </a:tr>
              <a:tr h="5526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1" dirty="0">
                          <a:solidFill>
                            <a:schemeClr val="tx1"/>
                          </a:solidFill>
                          <a:effectLst/>
                          <a:latin typeface="+mn-lt"/>
                        </a:rPr>
                        <a:t>Epcoritamab</a:t>
                      </a:r>
                      <a:r>
                        <a:rPr lang="en-US" sz="2000" b="1" kern="1200" baseline="30000" dirty="0">
                          <a:solidFill>
                            <a:schemeClr val="tx1"/>
                          </a:solidFill>
                          <a:effectLst/>
                          <a:latin typeface="Arial" panose="020B0604020202020204"/>
                          <a:ea typeface="+mn-ea"/>
                          <a:cs typeface="+mn-cs"/>
                        </a:rPr>
                        <a:t>1,2</a:t>
                      </a: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157</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63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1">
                          <a:solidFill>
                            <a:schemeClr val="tx1"/>
                          </a:solidFill>
                          <a:effectLst/>
                          <a:latin typeface="+mn-lt"/>
                        </a:rPr>
                        <a:t>40</a:t>
                      </a:r>
                      <a:endParaRPr lang="en-US" sz="2000" b="1"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52%  3-yr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28%  2-yr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401700"/>
                  </a:ext>
                </a:extLst>
              </a:tr>
              <a:tr h="5526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1" dirty="0">
                          <a:solidFill>
                            <a:schemeClr val="tx1"/>
                          </a:solidFill>
                          <a:effectLst/>
                          <a:latin typeface="+mn-lt"/>
                        </a:rPr>
                        <a:t>Glofitamab</a:t>
                      </a:r>
                      <a:r>
                        <a:rPr lang="en-US" sz="2000" b="1" kern="1200" baseline="30000" dirty="0">
                          <a:solidFill>
                            <a:schemeClr val="tx1"/>
                          </a:solidFill>
                          <a:effectLst/>
                          <a:latin typeface="Arial" panose="020B0604020202020204"/>
                          <a:ea typeface="+mn-ea"/>
                          <a:cs typeface="+mn-cs"/>
                        </a:rPr>
                        <a:t>3,4</a:t>
                      </a: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154</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52</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1">
                          <a:solidFill>
                            <a:schemeClr val="tx1"/>
                          </a:solidFill>
                          <a:effectLst/>
                          <a:latin typeface="+mn-lt"/>
                        </a:rPr>
                        <a:t>40</a:t>
                      </a:r>
                      <a:endParaRPr lang="en-US" sz="2000" b="1"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57%  2-yr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37%  1-yr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9198059"/>
                  </a:ext>
                </a:extLst>
              </a:tr>
              <a:tr h="274320">
                <a:tc>
                  <a:txBody>
                    <a:bodyPr/>
                    <a:lstStyle/>
                    <a:p>
                      <a:pPr marL="0" marR="0" algn="ctr">
                        <a:lnSpc>
                          <a:spcPct val="107000"/>
                        </a:lnSpc>
                        <a:spcBef>
                          <a:spcPts val="0"/>
                        </a:spcBef>
                        <a:spcAft>
                          <a:spcPts val="0"/>
                        </a:spcAft>
                      </a:pP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b="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197588384"/>
                  </a:ext>
                </a:extLst>
              </a:tr>
              <a:tr h="5526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Odronextamab</a:t>
                      </a:r>
                      <a:r>
                        <a:rPr lang="en-US" sz="2000" b="0" baseline="30000" dirty="0">
                          <a:solidFill>
                            <a:schemeClr val="tx1"/>
                          </a:solidFill>
                          <a:effectLst/>
                          <a:latin typeface="+mn-lt"/>
                        </a:rPr>
                        <a:t>5,6</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rPr>
                        <a:t>127</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rPr>
                        <a:t>52</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rPr>
                        <a:t>32</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51%  3-yr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18%  3-yr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0584048"/>
                  </a:ext>
                </a:extLst>
              </a:tr>
              <a:tr h="5526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Mosunetuzumab</a:t>
                      </a:r>
                      <a:r>
                        <a:rPr lang="en-US" sz="2000" b="0" baseline="30000" dirty="0">
                          <a:solidFill>
                            <a:schemeClr val="tx1"/>
                          </a:solidFill>
                          <a:effectLst/>
                          <a:latin typeface="+mn-lt"/>
                        </a:rPr>
                        <a:t>7</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88</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42</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24</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70%  1-yr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23%  1-yr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8345713"/>
                  </a:ext>
                </a:extLst>
              </a:tr>
            </a:tbl>
          </a:graphicData>
        </a:graphic>
      </p:graphicFrame>
      <p:sp>
        <p:nvSpPr>
          <p:cNvPr id="9" name="TextBox 8">
            <a:extLst>
              <a:ext uri="{FF2B5EF4-FFF2-40B4-BE49-F238E27FC236}">
                <a16:creationId xmlns:a16="http://schemas.microsoft.com/office/drawing/2014/main" id="{A207240C-0793-7E4A-64A1-1C26EF2B8850}"/>
              </a:ext>
            </a:extLst>
          </p:cNvPr>
          <p:cNvSpPr txBox="1"/>
          <p:nvPr/>
        </p:nvSpPr>
        <p:spPr>
          <a:xfrm>
            <a:off x="381000" y="6248400"/>
            <a:ext cx="11811000" cy="461665"/>
          </a:xfrm>
          <a:prstGeom prst="rect">
            <a:avLst/>
          </a:prstGeom>
          <a:noFill/>
        </p:spPr>
        <p:txBody>
          <a:bodyPr wrap="square">
            <a:spAutoFit/>
          </a:bodyPr>
          <a:lstStyle/>
          <a:p>
            <a:pPr marL="342900" marR="0" lvl="0" indent="-342900" algn="r" defTabSz="914400" rtl="0" eaLnBrk="0" fontAlgn="base" latinLnBrk="0" hangingPunct="0">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a:ea typeface="ＭＳ Ｐゴシック" panose="020B0600070205080204" pitchFamily="34" charset="-128"/>
                <a:cs typeface="+mn-cs"/>
              </a:rPr>
              <a:t>Thieblemont</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et al JCO 2023;41:2238-2247; 2. </a:t>
            </a:r>
            <a:r>
              <a:rPr kumimoji="0" lang="en-US" sz="1200" b="0" i="0" u="none" strike="noStrike" kern="1200" cap="none" spc="0" normalizeH="0" baseline="0" noProof="0" dirty="0" err="1">
                <a:ln>
                  <a:noFill/>
                </a:ln>
                <a:solidFill>
                  <a:srgbClr val="000000"/>
                </a:solidFill>
                <a:effectLst/>
                <a:uLnTx/>
                <a:uFillTx/>
                <a:latin typeface="Arial" panose="020B0604020202020204"/>
                <a:ea typeface="ＭＳ Ｐゴシック" panose="020B0600070205080204" pitchFamily="34" charset="-128"/>
                <a:cs typeface="+mn-cs"/>
              </a:rPr>
              <a:t>Thieblemont</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et al Leukemia 2024;38:2653-2662; 3. Dickinson et al NEJM 2022;387:2220-2231;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4. Dickinson et al ASH 2024; 5.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Kim et al Nature Cancer 2025;6:528-539 </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6. Allan et al ASH 2024; 7. Bartlett et al Blood 2023;7:4926-4935</a:t>
            </a:r>
            <a:r>
              <a:rPr kumimoji="0" lang="en-US" sz="12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a:t>
            </a:r>
          </a:p>
        </p:txBody>
      </p:sp>
      <p:sp>
        <p:nvSpPr>
          <p:cNvPr id="3" name="TextBox 2">
            <a:extLst>
              <a:ext uri="{FF2B5EF4-FFF2-40B4-BE49-F238E27FC236}">
                <a16:creationId xmlns:a16="http://schemas.microsoft.com/office/drawing/2014/main" id="{8C82C894-EC4D-D572-7A93-9647D8B741A5}"/>
              </a:ext>
            </a:extLst>
          </p:cNvPr>
          <p:cNvSpPr txBox="1"/>
          <p:nvPr/>
        </p:nvSpPr>
        <p:spPr>
          <a:xfrm>
            <a:off x="2590800" y="5521984"/>
            <a:ext cx="7315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Approximately half of CRs appear durable at 2-3 yrs. </a:t>
            </a:r>
          </a:p>
        </p:txBody>
      </p:sp>
      <p:sp>
        <p:nvSpPr>
          <p:cNvPr id="5" name="Left Brace 4">
            <a:extLst>
              <a:ext uri="{FF2B5EF4-FFF2-40B4-BE49-F238E27FC236}">
                <a16:creationId xmlns:a16="http://schemas.microsoft.com/office/drawing/2014/main" id="{A8B3C04C-156B-6A4B-8D05-84F319114CD6}"/>
              </a:ext>
            </a:extLst>
          </p:cNvPr>
          <p:cNvSpPr/>
          <p:nvPr/>
        </p:nvSpPr>
        <p:spPr bwMode="auto">
          <a:xfrm>
            <a:off x="1655161" y="2747269"/>
            <a:ext cx="228600" cy="990600"/>
          </a:xfrm>
          <a:prstGeom prst="leftBrace">
            <a:avLst>
              <a:gd name="adj1" fmla="val 8333"/>
              <a:gd name="adj2" fmla="val 50000"/>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sp>
        <p:nvSpPr>
          <p:cNvPr id="6" name="Left Brace 5">
            <a:extLst>
              <a:ext uri="{FF2B5EF4-FFF2-40B4-BE49-F238E27FC236}">
                <a16:creationId xmlns:a16="http://schemas.microsoft.com/office/drawing/2014/main" id="{D6C961B9-CE96-DC3E-3860-8E764BC480E4}"/>
              </a:ext>
            </a:extLst>
          </p:cNvPr>
          <p:cNvSpPr/>
          <p:nvPr/>
        </p:nvSpPr>
        <p:spPr bwMode="auto">
          <a:xfrm>
            <a:off x="1658137" y="4239920"/>
            <a:ext cx="228600" cy="380299"/>
          </a:xfrm>
          <a:prstGeom prst="leftBrace">
            <a:avLst>
              <a:gd name="adj1" fmla="val 8333"/>
              <a:gd name="adj2" fmla="val 50000"/>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sp>
        <p:nvSpPr>
          <p:cNvPr id="8" name="TextBox 7">
            <a:extLst>
              <a:ext uri="{FF2B5EF4-FFF2-40B4-BE49-F238E27FC236}">
                <a16:creationId xmlns:a16="http://schemas.microsoft.com/office/drawing/2014/main" id="{B907258F-E247-C6ED-9BFD-37189F1CA003}"/>
              </a:ext>
            </a:extLst>
          </p:cNvPr>
          <p:cNvSpPr txBox="1"/>
          <p:nvPr/>
        </p:nvSpPr>
        <p:spPr>
          <a:xfrm>
            <a:off x="381000" y="2950181"/>
            <a:ext cx="12192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Approved FDA, EU</a:t>
            </a:r>
          </a:p>
        </p:txBody>
      </p:sp>
      <p:sp>
        <p:nvSpPr>
          <p:cNvPr id="11" name="TextBox 10">
            <a:extLst>
              <a:ext uri="{FF2B5EF4-FFF2-40B4-BE49-F238E27FC236}">
                <a16:creationId xmlns:a16="http://schemas.microsoft.com/office/drawing/2014/main" id="{2C3911E7-0E52-740B-1E77-107C5460A19B}"/>
              </a:ext>
            </a:extLst>
          </p:cNvPr>
          <p:cNvSpPr txBox="1"/>
          <p:nvPr/>
        </p:nvSpPr>
        <p:spPr>
          <a:xfrm>
            <a:off x="362471" y="4161677"/>
            <a:ext cx="1314461"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Approved EU</a:t>
            </a:r>
          </a:p>
        </p:txBody>
      </p:sp>
    </p:spTree>
    <p:extLst>
      <p:ext uri="{BB962C8B-B14F-4D97-AF65-F5344CB8AC3E}">
        <p14:creationId xmlns:p14="http://schemas.microsoft.com/office/powerpoint/2010/main" val="30249680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5BE29-0B64-452B-1B26-999F999B8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0A567-9182-5540-D161-CFE5B760B96B}"/>
              </a:ext>
            </a:extLst>
          </p:cNvPr>
          <p:cNvSpPr>
            <a:spLocks noGrp="1"/>
          </p:cNvSpPr>
          <p:nvPr>
            <p:ph type="title"/>
          </p:nvPr>
        </p:nvSpPr>
        <p:spPr>
          <a:xfrm>
            <a:off x="609600" y="331219"/>
            <a:ext cx="10972800" cy="1129085"/>
          </a:xfrm>
        </p:spPr>
        <p:txBody>
          <a:bodyPr/>
          <a:lstStyle/>
          <a:p>
            <a:r>
              <a:rPr lang="en-US" dirty="0"/>
              <a:t>PFS in R/R DLBCL: A chance for cure?</a:t>
            </a:r>
            <a:endParaRPr lang="en-US" sz="4000" dirty="0"/>
          </a:p>
        </p:txBody>
      </p:sp>
      <p:sp>
        <p:nvSpPr>
          <p:cNvPr id="11" name="TextBox 10">
            <a:extLst>
              <a:ext uri="{FF2B5EF4-FFF2-40B4-BE49-F238E27FC236}">
                <a16:creationId xmlns:a16="http://schemas.microsoft.com/office/drawing/2014/main" id="{30B80E3D-354B-A0C6-D059-D8B5CE301AB1}"/>
              </a:ext>
            </a:extLst>
          </p:cNvPr>
          <p:cNvSpPr txBox="1"/>
          <p:nvPr/>
        </p:nvSpPr>
        <p:spPr>
          <a:xfrm>
            <a:off x="8102129" y="2937150"/>
            <a:ext cx="129132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Mosun</a:t>
            </a:r>
          </a:p>
        </p:txBody>
      </p:sp>
      <p:pic>
        <p:nvPicPr>
          <p:cNvPr id="19" name="Picture 18">
            <a:extLst>
              <a:ext uri="{FF2B5EF4-FFF2-40B4-BE49-F238E27FC236}">
                <a16:creationId xmlns:a16="http://schemas.microsoft.com/office/drawing/2014/main" id="{D796A743-96B4-3FA8-35E3-72A2D077D8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9890" y="1277575"/>
            <a:ext cx="5478873" cy="2427101"/>
          </a:xfrm>
          <a:prstGeom prst="rect">
            <a:avLst/>
          </a:prstGeom>
        </p:spPr>
      </p:pic>
      <p:sp>
        <p:nvSpPr>
          <p:cNvPr id="13" name="TextBox 12">
            <a:extLst>
              <a:ext uri="{FF2B5EF4-FFF2-40B4-BE49-F238E27FC236}">
                <a16:creationId xmlns:a16="http://schemas.microsoft.com/office/drawing/2014/main" id="{7BBCBC98-00FE-0414-9D24-17EFBED9AC0C}"/>
              </a:ext>
            </a:extLst>
          </p:cNvPr>
          <p:cNvSpPr txBox="1"/>
          <p:nvPr/>
        </p:nvSpPr>
        <p:spPr>
          <a:xfrm>
            <a:off x="1870323" y="1166429"/>
            <a:ext cx="351512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Epcor PFS and DOCR</a:t>
            </a:r>
          </a:p>
        </p:txBody>
      </p:sp>
      <p:sp>
        <p:nvSpPr>
          <p:cNvPr id="7" name="TextBox 6">
            <a:extLst>
              <a:ext uri="{FF2B5EF4-FFF2-40B4-BE49-F238E27FC236}">
                <a16:creationId xmlns:a16="http://schemas.microsoft.com/office/drawing/2014/main" id="{12DEBFE5-5DB8-77E6-DC6B-4E11CDB64ED4}"/>
              </a:ext>
            </a:extLst>
          </p:cNvPr>
          <p:cNvSpPr txBox="1"/>
          <p:nvPr/>
        </p:nvSpPr>
        <p:spPr>
          <a:xfrm>
            <a:off x="-152400" y="6396335"/>
            <a:ext cx="8579428" cy="46166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sgothic"/>
                <a:cs typeface="msgothic"/>
              </a:rPr>
              <a:t>Thieblemont et al Leukemia 2024;38:2653-2662, </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Dickinson et al NEJM 2022;387:2220-2231,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Dickinson et al ASH 2024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Arial" panose="020B0604020202020204"/>
              <a:ea typeface="msgothic"/>
              <a:cs typeface="msgothic"/>
            </a:endParaRPr>
          </a:p>
        </p:txBody>
      </p:sp>
      <p:grpSp>
        <p:nvGrpSpPr>
          <p:cNvPr id="3" name="Group 2">
            <a:extLst>
              <a:ext uri="{FF2B5EF4-FFF2-40B4-BE49-F238E27FC236}">
                <a16:creationId xmlns:a16="http://schemas.microsoft.com/office/drawing/2014/main" id="{CC5229DA-E163-35DA-6CE1-8D361D0128AE}"/>
              </a:ext>
            </a:extLst>
          </p:cNvPr>
          <p:cNvGrpSpPr/>
          <p:nvPr/>
        </p:nvGrpSpPr>
        <p:grpSpPr>
          <a:xfrm>
            <a:off x="6806552" y="1140492"/>
            <a:ext cx="4810703" cy="2635537"/>
            <a:chOff x="6498655" y="978796"/>
            <a:chExt cx="4274513" cy="2358463"/>
          </a:xfrm>
        </p:grpSpPr>
        <p:pic>
          <p:nvPicPr>
            <p:cNvPr id="26" name="Picture 25">
              <a:extLst>
                <a:ext uri="{FF2B5EF4-FFF2-40B4-BE49-F238E27FC236}">
                  <a16:creationId xmlns:a16="http://schemas.microsoft.com/office/drawing/2014/main" id="{99007050-2C05-1342-C379-D386683E5D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7975" b="784"/>
            <a:stretch/>
          </p:blipFill>
          <p:spPr>
            <a:xfrm>
              <a:off x="6498655" y="1118856"/>
              <a:ext cx="3888165" cy="2218403"/>
            </a:xfrm>
            <a:prstGeom prst="rect">
              <a:avLst/>
            </a:prstGeom>
          </p:spPr>
        </p:pic>
        <p:sp>
          <p:nvSpPr>
            <p:cNvPr id="23" name="TextBox 22">
              <a:extLst>
                <a:ext uri="{FF2B5EF4-FFF2-40B4-BE49-F238E27FC236}">
                  <a16:creationId xmlns:a16="http://schemas.microsoft.com/office/drawing/2014/main" id="{A357A2D5-A916-99D4-B4C4-0D48C8BD9116}"/>
                </a:ext>
              </a:extLst>
            </p:cNvPr>
            <p:cNvSpPr txBox="1"/>
            <p:nvPr/>
          </p:nvSpPr>
          <p:spPr>
            <a:xfrm>
              <a:off x="7649829" y="978796"/>
              <a:ext cx="3123339" cy="4131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Glofit PFS and DOCR</a:t>
              </a:r>
            </a:p>
          </p:txBody>
        </p:sp>
      </p:grpSp>
      <p:pic>
        <p:nvPicPr>
          <p:cNvPr id="4" name="Content Placeholder 4">
            <a:extLst>
              <a:ext uri="{FF2B5EF4-FFF2-40B4-BE49-F238E27FC236}">
                <a16:creationId xmlns:a16="http://schemas.microsoft.com/office/drawing/2014/main" id="{69DE46D2-A948-B4B5-6C7B-F40838B79F19}"/>
              </a:ext>
            </a:extLst>
          </p:cNvPr>
          <p:cNvPicPr>
            <a:picLocks noGrp="1" noChangeAspect="1"/>
          </p:cNvPicPr>
          <p:nvPr>
            <p:ph idx="1"/>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216341" y="3760798"/>
            <a:ext cx="4518459" cy="2678045"/>
          </a:xfrm>
        </p:spPr>
      </p:pic>
      <p:pic>
        <p:nvPicPr>
          <p:cNvPr id="8" name="Picture 7">
            <a:extLst>
              <a:ext uri="{FF2B5EF4-FFF2-40B4-BE49-F238E27FC236}">
                <a16:creationId xmlns:a16="http://schemas.microsoft.com/office/drawing/2014/main" id="{A97A98A5-50B2-86E6-9D7F-70BF6AD3878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628617" y="3821990"/>
            <a:ext cx="5493032" cy="2476627"/>
          </a:xfrm>
          <a:prstGeom prst="rect">
            <a:avLst/>
          </a:prstGeom>
        </p:spPr>
      </p:pic>
    </p:spTree>
    <p:extLst>
      <p:ext uri="{BB962C8B-B14F-4D97-AF65-F5344CB8AC3E}">
        <p14:creationId xmlns:p14="http://schemas.microsoft.com/office/powerpoint/2010/main" val="42454237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01FD-98AD-5494-D44E-C92D5181C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21A85-02D5-9564-2B31-5A260C7A132A}"/>
              </a:ext>
            </a:extLst>
          </p:cNvPr>
          <p:cNvSpPr>
            <a:spLocks noGrp="1"/>
          </p:cNvSpPr>
          <p:nvPr>
            <p:ph type="title"/>
          </p:nvPr>
        </p:nvSpPr>
        <p:spPr>
          <a:xfrm>
            <a:off x="609600" y="461525"/>
            <a:ext cx="10972800" cy="757675"/>
          </a:xfrm>
        </p:spPr>
        <p:txBody>
          <a:bodyPr/>
          <a:lstStyle/>
          <a:p>
            <a:r>
              <a:rPr lang="en-US" sz="3200" dirty="0"/>
              <a:t>Toxicities of Special Interest: R/R DLBCL</a:t>
            </a:r>
            <a:br>
              <a:rPr lang="en-US" sz="3200" dirty="0"/>
            </a:br>
            <a:endParaRPr lang="en-US" sz="2800" dirty="0">
              <a:solidFill>
                <a:srgbClr val="C00000"/>
              </a:solidFill>
            </a:endParaRPr>
          </a:p>
        </p:txBody>
      </p:sp>
      <p:graphicFrame>
        <p:nvGraphicFramePr>
          <p:cNvPr id="8" name="Content Placeholder 3">
            <a:extLst>
              <a:ext uri="{FF2B5EF4-FFF2-40B4-BE49-F238E27FC236}">
                <a16:creationId xmlns:a16="http://schemas.microsoft.com/office/drawing/2014/main" id="{8877B558-4263-C5DE-8EDF-96724C4C9998}"/>
              </a:ext>
            </a:extLst>
          </p:cNvPr>
          <p:cNvGraphicFramePr>
            <a:graphicFrameLocks noGrp="1"/>
          </p:cNvGraphicFramePr>
          <p:nvPr>
            <p:ph idx="1"/>
          </p:nvPr>
        </p:nvGraphicFramePr>
        <p:xfrm>
          <a:off x="609600" y="1227826"/>
          <a:ext cx="10717078" cy="4183126"/>
        </p:xfrm>
        <a:graphic>
          <a:graphicData uri="http://schemas.openxmlformats.org/drawingml/2006/table">
            <a:tbl>
              <a:tblPr firstRow="1" firstCol="1" bandRow="1">
                <a:tableStyleId>{616DA210-FB5B-4158-B5E0-FEB733F419BA}</a:tableStyleId>
              </a:tblPr>
              <a:tblGrid>
                <a:gridCol w="2087958">
                  <a:extLst>
                    <a:ext uri="{9D8B030D-6E8A-4147-A177-3AD203B41FA5}">
                      <a16:colId xmlns:a16="http://schemas.microsoft.com/office/drawing/2014/main" val="1427500927"/>
                    </a:ext>
                  </a:extLst>
                </a:gridCol>
                <a:gridCol w="1169035">
                  <a:extLst>
                    <a:ext uri="{9D8B030D-6E8A-4147-A177-3AD203B41FA5}">
                      <a16:colId xmlns:a16="http://schemas.microsoft.com/office/drawing/2014/main" val="3841218759"/>
                    </a:ext>
                  </a:extLst>
                </a:gridCol>
                <a:gridCol w="991235">
                  <a:extLst>
                    <a:ext uri="{9D8B030D-6E8A-4147-A177-3AD203B41FA5}">
                      <a16:colId xmlns:a16="http://schemas.microsoft.com/office/drawing/2014/main" val="3754630547"/>
                    </a:ext>
                  </a:extLst>
                </a:gridCol>
                <a:gridCol w="1414463">
                  <a:extLst>
                    <a:ext uri="{9D8B030D-6E8A-4147-A177-3AD203B41FA5}">
                      <a16:colId xmlns:a16="http://schemas.microsoft.com/office/drawing/2014/main" val="4196470723"/>
                    </a:ext>
                  </a:extLst>
                </a:gridCol>
                <a:gridCol w="1444923">
                  <a:extLst>
                    <a:ext uri="{9D8B030D-6E8A-4147-A177-3AD203B41FA5}">
                      <a16:colId xmlns:a16="http://schemas.microsoft.com/office/drawing/2014/main" val="343486361"/>
                    </a:ext>
                  </a:extLst>
                </a:gridCol>
                <a:gridCol w="1659572">
                  <a:extLst>
                    <a:ext uri="{9D8B030D-6E8A-4147-A177-3AD203B41FA5}">
                      <a16:colId xmlns:a16="http://schemas.microsoft.com/office/drawing/2014/main" val="2880101514"/>
                    </a:ext>
                  </a:extLst>
                </a:gridCol>
                <a:gridCol w="1949892">
                  <a:extLst>
                    <a:ext uri="{9D8B030D-6E8A-4147-A177-3AD203B41FA5}">
                      <a16:colId xmlns:a16="http://schemas.microsoft.com/office/drawing/2014/main" val="2043327864"/>
                    </a:ext>
                  </a:extLst>
                </a:gridCol>
              </a:tblGrid>
              <a:tr h="70883">
                <a:tc rowSpan="2">
                  <a:txBody>
                    <a:bodyPr/>
                    <a:lstStyle/>
                    <a:p>
                      <a:pPr marL="0" marR="0" algn="ctr">
                        <a:lnSpc>
                          <a:spcPct val="107000"/>
                        </a:lnSpc>
                        <a:spcBef>
                          <a:spcPts val="0"/>
                        </a:spcBef>
                        <a:spcAft>
                          <a:spcPts val="0"/>
                        </a:spcAft>
                      </a:pPr>
                      <a:r>
                        <a:rPr lang="en-US" sz="2000" kern="100" dirty="0">
                          <a:effectLst/>
                          <a:latin typeface="+mn-lt"/>
                        </a:rPr>
                        <a:t>Agent</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algn="ctr">
                        <a:lnSpc>
                          <a:spcPct val="107000"/>
                        </a:lnSpc>
                        <a:spcBef>
                          <a:spcPts val="0"/>
                        </a:spcBef>
                        <a:spcAft>
                          <a:spcPts val="0"/>
                        </a:spcAft>
                      </a:pPr>
                      <a:endParaRPr lang="en-US" sz="2000" kern="100" dirty="0">
                        <a:effectLst/>
                        <a:latin typeface="+mn-lt"/>
                      </a:endParaRPr>
                    </a:p>
                    <a:p>
                      <a:pPr marL="0" marR="0" algn="ctr">
                        <a:lnSpc>
                          <a:spcPct val="107000"/>
                        </a:lnSpc>
                        <a:spcBef>
                          <a:spcPts val="0"/>
                        </a:spcBef>
                        <a:spcAft>
                          <a:spcPts val="0"/>
                        </a:spcAft>
                      </a:pPr>
                      <a:r>
                        <a:rPr lang="en-US" sz="2000" kern="100" dirty="0">
                          <a:effectLst/>
                          <a:latin typeface="+mn-lt"/>
                        </a:rPr>
                        <a:t>CRS Rate</a:t>
                      </a:r>
                      <a:endParaRPr lang="en-US" sz="2000" kern="100" dirty="0">
                        <a:effectLst/>
                        <a:latin typeface="+mn-lt"/>
                        <a:cs typeface="Times New Roman" panose="02020603050405020304" pitchFamily="18" charset="0"/>
                      </a:endParaRPr>
                    </a:p>
                    <a:p>
                      <a:pPr marL="0" marR="0" algn="ctr">
                        <a:lnSpc>
                          <a:spcPct val="107000"/>
                        </a:lnSpc>
                        <a:spcBef>
                          <a:spcPts val="0"/>
                        </a:spcBef>
                        <a:spcAft>
                          <a:spcPts val="0"/>
                        </a:spcAft>
                      </a:pPr>
                      <a:endParaRPr lang="en-US" sz="2000" kern="100" dirty="0">
                        <a:effectLst/>
                        <a:latin typeface="+mn-lt"/>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2000" kern="100" dirty="0">
                          <a:effectLst/>
                          <a:latin typeface="+mn-lt"/>
                        </a:rPr>
                        <a:t>Neurotoxicity Rate</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rowSpan="2">
                  <a:txBody>
                    <a:bodyPr/>
                    <a:lstStyle/>
                    <a:p>
                      <a:pPr marL="0" marR="0" algn="ctr">
                        <a:lnSpc>
                          <a:spcPct val="107000"/>
                        </a:lnSpc>
                        <a:spcBef>
                          <a:spcPts val="0"/>
                        </a:spcBef>
                        <a:spcAft>
                          <a:spcPts val="0"/>
                        </a:spcAft>
                      </a:pPr>
                      <a:r>
                        <a:rPr lang="en-US" sz="2000" kern="100" dirty="0">
                          <a:effectLst/>
                          <a:latin typeface="+mn-lt"/>
                        </a:rPr>
                        <a:t>Gr 3+ </a:t>
                      </a:r>
                    </a:p>
                    <a:p>
                      <a:pPr marL="0" marR="0" algn="ctr">
                        <a:lnSpc>
                          <a:spcPct val="107000"/>
                        </a:lnSpc>
                        <a:spcBef>
                          <a:spcPts val="0"/>
                        </a:spcBef>
                        <a:spcAft>
                          <a:spcPts val="0"/>
                        </a:spcAft>
                      </a:pPr>
                      <a:r>
                        <a:rPr lang="en-US" sz="2000" kern="100" dirty="0">
                          <a:effectLst/>
                          <a:latin typeface="+mn-lt"/>
                        </a:rPr>
                        <a:t>Infections</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marL="0" marR="0" algn="ctr">
                        <a:lnSpc>
                          <a:spcPct val="107000"/>
                        </a:lnSpc>
                        <a:spcBef>
                          <a:spcPts val="0"/>
                        </a:spcBef>
                        <a:spcAft>
                          <a:spcPts val="0"/>
                        </a:spcAft>
                      </a:pPr>
                      <a:r>
                        <a:rPr lang="en-US" sz="2000" kern="100" dirty="0">
                          <a:effectLst/>
                          <a:latin typeface="+mn-lt"/>
                        </a:rPr>
                        <a:t>Tocilizumab </a:t>
                      </a:r>
                    </a:p>
                    <a:p>
                      <a:pPr marL="0" marR="0" algn="ctr">
                        <a:lnSpc>
                          <a:spcPct val="107000"/>
                        </a:lnSpc>
                        <a:spcBef>
                          <a:spcPts val="0"/>
                        </a:spcBef>
                        <a:spcAft>
                          <a:spcPts val="0"/>
                        </a:spcAft>
                      </a:pPr>
                      <a:r>
                        <a:rPr lang="en-US" sz="2000" kern="100" dirty="0">
                          <a:effectLst/>
                          <a:latin typeface="+mn-lt"/>
                        </a:rPr>
                        <a:t>Required</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39516007"/>
                  </a:ext>
                </a:extLst>
              </a:tr>
              <a:tr h="365760">
                <a:tc vMerge="1">
                  <a:txBody>
                    <a:bodyPr/>
                    <a:lstStyle/>
                    <a:p>
                      <a:endParaRPr lang="en-US"/>
                    </a:p>
                  </a:txBody>
                  <a:tcPr/>
                </a:tc>
                <a:tc>
                  <a:txBody>
                    <a:bodyPr/>
                    <a:lstStyle/>
                    <a:p>
                      <a:pPr marL="0" marR="0" algn="ctr">
                        <a:lnSpc>
                          <a:spcPct val="107000"/>
                        </a:lnSpc>
                        <a:spcBef>
                          <a:spcPts val="0"/>
                        </a:spcBef>
                        <a:spcAft>
                          <a:spcPts val="0"/>
                        </a:spcAft>
                      </a:pPr>
                      <a:r>
                        <a:rPr lang="en-US" sz="2000" kern="100" dirty="0">
                          <a:effectLst/>
                          <a:latin typeface="+mn-lt"/>
                        </a:rPr>
                        <a:t>Any Gr</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kern="100" dirty="0">
                          <a:effectLst/>
                          <a:latin typeface="+mn-lt"/>
                        </a:rPr>
                        <a:t>Gr 3+</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kern="100" dirty="0">
                          <a:effectLst/>
                          <a:latin typeface="+mn-lt"/>
                        </a:rPr>
                        <a:t>Any Gr</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kern="100" dirty="0">
                          <a:effectLst/>
                          <a:latin typeface="+mn-lt"/>
                        </a:rPr>
                        <a:t>Gr 3+</a:t>
                      </a: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30367881"/>
                  </a:ext>
                </a:extLst>
              </a:tr>
              <a:tr h="64008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1" dirty="0">
                          <a:solidFill>
                            <a:schemeClr val="tx1"/>
                          </a:solidFill>
                          <a:effectLst/>
                          <a:latin typeface="+mn-lt"/>
                        </a:rPr>
                        <a:t>Epcoritamab</a:t>
                      </a:r>
                      <a:r>
                        <a:rPr lang="en-US" sz="2000" b="1" kern="1200" baseline="30000" dirty="0">
                          <a:solidFill>
                            <a:schemeClr val="tx1"/>
                          </a:solidFill>
                          <a:effectLst/>
                          <a:latin typeface="Arial" panose="020B0604020202020204"/>
                          <a:ea typeface="+mn-ea"/>
                          <a:cs typeface="+mn-cs"/>
                        </a:rPr>
                        <a:t>1</a:t>
                      </a: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50%</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3%</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6%</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&lt;1%</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2000" b="1" kern="100" dirty="0">
                          <a:effectLst/>
                          <a:latin typeface="+mn-lt"/>
                          <a:ea typeface="Calibri" panose="020F0502020204030204" pitchFamily="34" charset="0"/>
                          <a:cs typeface="Times New Roman" panose="02020603050405020304" pitchFamily="18" charset="0"/>
                        </a:rPr>
                        <a:t>15%</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28%</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363591846"/>
                  </a:ext>
                </a:extLst>
              </a:tr>
              <a:tr h="64008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1" dirty="0">
                          <a:solidFill>
                            <a:schemeClr val="tx1"/>
                          </a:solidFill>
                          <a:effectLst/>
                          <a:latin typeface="+mn-lt"/>
                        </a:rPr>
                        <a:t>Glofitamab</a:t>
                      </a:r>
                      <a:r>
                        <a:rPr lang="en-US" sz="2000" b="1" kern="1200" baseline="30000" dirty="0">
                          <a:solidFill>
                            <a:schemeClr val="tx1"/>
                          </a:solidFill>
                          <a:effectLst/>
                          <a:latin typeface="Arial" panose="020B0604020202020204"/>
                          <a:ea typeface="+mn-ea"/>
                          <a:cs typeface="+mn-cs"/>
                        </a:rPr>
                        <a:t>2</a:t>
                      </a: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solidFill>
                      <a:schemeClr val="bg1">
                        <a:lumMod val="85000"/>
                      </a:schemeClr>
                    </a:solidFill>
                  </a:tcPr>
                </a:tc>
                <a:tc>
                  <a:txBody>
                    <a:bodyPr/>
                    <a:lstStyle/>
                    <a:p>
                      <a:pPr marL="0" marR="0" algn="ctr">
                        <a:lnSpc>
                          <a:spcPct val="107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63%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1" kern="100" dirty="0">
                          <a:solidFill>
                            <a:schemeClr val="tx1"/>
                          </a:solidFill>
                          <a:effectLst/>
                          <a:latin typeface="+mn-lt"/>
                          <a:ea typeface="Calibri" panose="020F0502020204030204" pitchFamily="34" charset="0"/>
                          <a:cs typeface="Times New Roman" panose="02020603050405020304" pitchFamily="18" charset="0"/>
                        </a:rPr>
                        <a:t>15%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32%</a:t>
                      </a:r>
                    </a:p>
                  </a:txBody>
                  <a:tcPr marL="68580" marR="68580" marT="0" marB="0" anchor="ctr">
                    <a:solidFill>
                      <a:schemeClr val="bg1"/>
                    </a:solidFill>
                  </a:tcPr>
                </a:tc>
                <a:extLst>
                  <a:ext uri="{0D108BD9-81ED-4DB2-BD59-A6C34878D82A}">
                    <a16:rowId xmlns:a16="http://schemas.microsoft.com/office/drawing/2014/main" val="3083639522"/>
                  </a:ext>
                </a:extLst>
              </a:tr>
              <a:tr h="274320">
                <a:tc>
                  <a:txBody>
                    <a:bodyPr/>
                    <a:lstStyle/>
                    <a:p>
                      <a:pPr marL="0" marR="0" algn="ctr">
                        <a:lnSpc>
                          <a:spcPct val="107000"/>
                        </a:lnSpc>
                        <a:spcBef>
                          <a:spcPts val="0"/>
                        </a:spcBef>
                        <a:spcAft>
                          <a:spcPts val="0"/>
                        </a:spcAft>
                      </a:pP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solidFill>
                      <a:schemeClr val="bg1">
                        <a:lumMod val="85000"/>
                      </a:schemeClr>
                    </a:solidFill>
                  </a:tcPr>
                </a:tc>
                <a:tc>
                  <a:txBody>
                    <a:bodyPr/>
                    <a:lstStyle/>
                    <a:p>
                      <a:pPr marL="0" marR="0" algn="ctr">
                        <a:lnSpc>
                          <a:spcPct val="107000"/>
                        </a:lnSpc>
                        <a:spcBef>
                          <a:spcPts val="0"/>
                        </a:spcBef>
                        <a:spcAft>
                          <a:spcPts val="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endParaRPr lang="en-US" sz="2000" b="1"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endParaRPr lang="en-US" sz="2000" kern="1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069501370"/>
                  </a:ext>
                </a:extLst>
              </a:tr>
              <a:tr h="64008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Odronextamab</a:t>
                      </a:r>
                      <a:r>
                        <a:rPr lang="en-US" sz="2000" b="0" baseline="30000" dirty="0">
                          <a:solidFill>
                            <a:schemeClr val="tx1"/>
                          </a:solidFill>
                          <a:effectLst/>
                          <a:latin typeface="+mn-lt"/>
                        </a:rPr>
                        <a:t>3</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solidFill>
                      <a:schemeClr val="bg1">
                        <a:lumMod val="85000"/>
                      </a:schemeClr>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55%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43%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1" kern="100" dirty="0">
                          <a:solidFill>
                            <a:schemeClr val="tx1"/>
                          </a:solidFill>
                          <a:effectLst/>
                          <a:latin typeface="+mn-lt"/>
                          <a:ea typeface="Calibri" panose="020F0502020204030204" pitchFamily="34" charset="0"/>
                          <a:cs typeface="Times New Roman" panose="02020603050405020304" pitchFamily="18" charset="0"/>
                        </a:rPr>
                        <a:t>39%</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25%</a:t>
                      </a:r>
                    </a:p>
                  </a:txBody>
                  <a:tcPr marL="68580" marR="68580" marT="0" marB="0" anchor="ctr">
                    <a:solidFill>
                      <a:schemeClr val="bg1"/>
                    </a:solidFill>
                  </a:tcPr>
                </a:tc>
                <a:extLst>
                  <a:ext uri="{0D108BD9-81ED-4DB2-BD59-A6C34878D82A}">
                    <a16:rowId xmlns:a16="http://schemas.microsoft.com/office/drawing/2014/main" val="1829125994"/>
                  </a:ext>
                </a:extLst>
              </a:tr>
              <a:tr h="64008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Mosunetuzumab</a:t>
                      </a:r>
                      <a:r>
                        <a:rPr lang="en-US" sz="2000" b="0" baseline="30000" dirty="0">
                          <a:solidFill>
                            <a:schemeClr val="tx1"/>
                          </a:solidFill>
                          <a:effectLst/>
                          <a:latin typeface="+mn-lt"/>
                        </a:rPr>
                        <a:t>4</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solidFill>
                      <a:schemeClr val="bg1">
                        <a:lumMod val="85000"/>
                      </a:schemeClr>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26%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2%</a:t>
                      </a:r>
                    </a:p>
                  </a:txBody>
                  <a:tcPr marL="68580" marR="68580" marT="0" marB="0" anchor="ctr">
                    <a:solidFill>
                      <a:schemeClr val="bg1"/>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2000" kern="100" dirty="0">
                          <a:effectLst/>
                          <a:latin typeface="+mn-lt"/>
                          <a:ea typeface="Calibri" panose="020F0502020204030204" pitchFamily="34" charset="0"/>
                          <a:cs typeface="Times New Roman" panose="02020603050405020304" pitchFamily="18" charset="0"/>
                        </a:rPr>
                        <a:t>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b="1" kern="100" dirty="0">
                          <a:solidFill>
                            <a:schemeClr val="tx1"/>
                          </a:solidFill>
                          <a:effectLst/>
                          <a:latin typeface="+mn-lt"/>
                          <a:ea typeface="Calibri" panose="020F0502020204030204" pitchFamily="34" charset="0"/>
                          <a:cs typeface="Times New Roman" panose="02020603050405020304" pitchFamily="18" charset="0"/>
                        </a:rPr>
                        <a:t>13%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kern="100" dirty="0">
                          <a:effectLst/>
                          <a:latin typeface="+mn-lt"/>
                          <a:ea typeface="Calibri" panose="020F0502020204030204" pitchFamily="34" charset="0"/>
                          <a:cs typeface="Times New Roman" panose="02020603050405020304" pitchFamily="18" charset="0"/>
                        </a:rPr>
                        <a:t>6%</a:t>
                      </a:r>
                    </a:p>
                  </a:txBody>
                  <a:tcPr marL="68580" marR="68580" marT="0" marB="0" anchor="ctr">
                    <a:solidFill>
                      <a:schemeClr val="bg1"/>
                    </a:solidFill>
                  </a:tcPr>
                </a:tc>
                <a:extLst>
                  <a:ext uri="{0D108BD9-81ED-4DB2-BD59-A6C34878D82A}">
                    <a16:rowId xmlns:a16="http://schemas.microsoft.com/office/drawing/2014/main" val="797403133"/>
                  </a:ext>
                </a:extLst>
              </a:tr>
            </a:tbl>
          </a:graphicData>
        </a:graphic>
      </p:graphicFrame>
      <p:sp>
        <p:nvSpPr>
          <p:cNvPr id="3" name="TextBox 2">
            <a:extLst>
              <a:ext uri="{FF2B5EF4-FFF2-40B4-BE49-F238E27FC236}">
                <a16:creationId xmlns:a16="http://schemas.microsoft.com/office/drawing/2014/main" id="{1A6D9945-5924-D668-7B1C-D1952503E966}"/>
              </a:ext>
            </a:extLst>
          </p:cNvPr>
          <p:cNvSpPr txBox="1"/>
          <p:nvPr/>
        </p:nvSpPr>
        <p:spPr>
          <a:xfrm>
            <a:off x="2743200" y="6264621"/>
            <a:ext cx="9372600" cy="461665"/>
          </a:xfrm>
          <a:prstGeom prst="rect">
            <a:avLst/>
          </a:prstGeom>
          <a:noFill/>
        </p:spPr>
        <p:txBody>
          <a:bodyPr wrap="square">
            <a:spAutoFit/>
          </a:bodyPr>
          <a:lstStyle/>
          <a:p>
            <a:pPr marL="342900" marR="0" lvl="0" indent="-342900" algn="r" defTabSz="914400" rtl="0" eaLnBrk="0" fontAlgn="base" latinLnBrk="0" hangingPunct="0">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a:ea typeface="ＭＳ Ｐゴシック" panose="020B0600070205080204" pitchFamily="34" charset="-128"/>
                <a:cs typeface="+mn-cs"/>
              </a:rPr>
              <a:t>Thieblemont</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et al Leukemia 2024;38:2653-2662; 2. Dickinson et al NEJM 2022;387:2220-2231;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3.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Kim et al Nature Cancer 2025;6:528-539 </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4. Bartlett et al Blood 2023;7:4926-4935</a:t>
            </a:r>
            <a:r>
              <a:rPr kumimoji="0" lang="en-US" sz="12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a:t>
            </a:r>
          </a:p>
        </p:txBody>
      </p:sp>
      <p:sp>
        <p:nvSpPr>
          <p:cNvPr id="5" name="Rectangle 4">
            <a:extLst>
              <a:ext uri="{FF2B5EF4-FFF2-40B4-BE49-F238E27FC236}">
                <a16:creationId xmlns:a16="http://schemas.microsoft.com/office/drawing/2014/main" id="{D7D62D8E-D404-201D-F07E-91103B9C333B}"/>
              </a:ext>
            </a:extLst>
          </p:cNvPr>
          <p:cNvSpPr/>
          <p:nvPr/>
        </p:nvSpPr>
        <p:spPr bwMode="auto">
          <a:xfrm>
            <a:off x="7696200" y="1227826"/>
            <a:ext cx="1676400" cy="4183254"/>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42170961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17304-4722-B7E1-137B-FB94CF69B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449FC-0B18-143F-4DB2-16BD7C00AB20}"/>
              </a:ext>
            </a:extLst>
          </p:cNvPr>
          <p:cNvSpPr>
            <a:spLocks noGrp="1"/>
          </p:cNvSpPr>
          <p:nvPr>
            <p:ph type="title"/>
          </p:nvPr>
        </p:nvSpPr>
        <p:spPr>
          <a:xfrm>
            <a:off x="609600" y="642527"/>
            <a:ext cx="10972800" cy="729074"/>
          </a:xfrm>
        </p:spPr>
        <p:txBody>
          <a:bodyPr/>
          <a:lstStyle/>
          <a:p>
            <a:r>
              <a:rPr lang="en-US" kern="0" dirty="0"/>
              <a:t>Non-lymphoma deaths: </a:t>
            </a:r>
            <a:r>
              <a:rPr lang="en-US" kern="0" dirty="0" err="1"/>
              <a:t>BsAb</a:t>
            </a:r>
            <a:r>
              <a:rPr lang="en-US" kern="0" dirty="0"/>
              <a:t> in R/R DLBCL</a:t>
            </a:r>
          </a:p>
        </p:txBody>
      </p:sp>
      <p:graphicFrame>
        <p:nvGraphicFramePr>
          <p:cNvPr id="6" name="Content Placeholder 3">
            <a:extLst>
              <a:ext uri="{FF2B5EF4-FFF2-40B4-BE49-F238E27FC236}">
                <a16:creationId xmlns:a16="http://schemas.microsoft.com/office/drawing/2014/main" id="{BABCB8AA-2C6B-DC85-6A95-E199E3F59946}"/>
              </a:ext>
            </a:extLst>
          </p:cNvPr>
          <p:cNvGraphicFramePr>
            <a:graphicFrameLocks noGrp="1"/>
          </p:cNvGraphicFramePr>
          <p:nvPr>
            <p:ph idx="1"/>
          </p:nvPr>
        </p:nvGraphicFramePr>
        <p:xfrm>
          <a:off x="914400" y="2463034"/>
          <a:ext cx="10363199" cy="3478149"/>
        </p:xfrm>
        <a:graphic>
          <a:graphicData uri="http://schemas.openxmlformats.org/drawingml/2006/table">
            <a:tbl>
              <a:tblPr firstRow="1" firstCol="1" bandRow="1">
                <a:tableStyleId>{5C22544A-7EE6-4342-B048-85BDC9FD1C3A}</a:tableStyleId>
              </a:tblPr>
              <a:tblGrid>
                <a:gridCol w="2773408">
                  <a:extLst>
                    <a:ext uri="{9D8B030D-6E8A-4147-A177-3AD203B41FA5}">
                      <a16:colId xmlns:a16="http://schemas.microsoft.com/office/drawing/2014/main" val="3002192719"/>
                    </a:ext>
                  </a:extLst>
                </a:gridCol>
                <a:gridCol w="2824334">
                  <a:extLst>
                    <a:ext uri="{9D8B030D-6E8A-4147-A177-3AD203B41FA5}">
                      <a16:colId xmlns:a16="http://schemas.microsoft.com/office/drawing/2014/main" val="3220647714"/>
                    </a:ext>
                  </a:extLst>
                </a:gridCol>
                <a:gridCol w="4765457">
                  <a:extLst>
                    <a:ext uri="{9D8B030D-6E8A-4147-A177-3AD203B41FA5}">
                      <a16:colId xmlns:a16="http://schemas.microsoft.com/office/drawing/2014/main" val="1401956156"/>
                    </a:ext>
                  </a:extLst>
                </a:gridCol>
              </a:tblGrid>
              <a:tr h="0">
                <a:tc>
                  <a:txBody>
                    <a:bodyPr/>
                    <a:lstStyle/>
                    <a:p>
                      <a:pPr marL="0" marR="0" algn="ctr">
                        <a:lnSpc>
                          <a:spcPct val="107000"/>
                        </a:lnSpc>
                        <a:spcBef>
                          <a:spcPts val="0"/>
                        </a:spcBef>
                        <a:spcAft>
                          <a:spcPts val="0"/>
                        </a:spcAft>
                      </a:pPr>
                      <a:r>
                        <a:rPr lang="en-US" sz="2000" kern="100" dirty="0">
                          <a:solidFill>
                            <a:schemeClr val="tx1"/>
                          </a:solidFill>
                          <a:effectLst/>
                          <a:latin typeface="+mn-lt"/>
                        </a:rPr>
                        <a:t>Agent</a:t>
                      </a:r>
                      <a:endParaRPr lang="en-US" sz="20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kern="100" dirty="0">
                          <a:solidFill>
                            <a:schemeClr val="tx1"/>
                          </a:solidFill>
                          <a:effectLst/>
                          <a:latin typeface="+mn-lt"/>
                          <a:ea typeface="Calibri" panose="020F0502020204030204" pitchFamily="34" charset="0"/>
                          <a:cs typeface="Times New Roman" panose="02020603050405020304" pitchFamily="18" charset="0"/>
                        </a:rPr>
                        <a:t>Non-lymphoma </a:t>
                      </a:r>
                    </a:p>
                    <a:p>
                      <a:pPr marL="0" marR="0" algn="ctr">
                        <a:lnSpc>
                          <a:spcPct val="107000"/>
                        </a:lnSpc>
                        <a:spcBef>
                          <a:spcPts val="0"/>
                        </a:spcBef>
                        <a:spcAft>
                          <a:spcPts val="0"/>
                        </a:spcAft>
                      </a:pPr>
                      <a:r>
                        <a:rPr lang="en-US" sz="2000" kern="100" dirty="0">
                          <a:solidFill>
                            <a:schemeClr val="tx1"/>
                          </a:solidFill>
                          <a:effectLst/>
                          <a:latin typeface="+mn-lt"/>
                          <a:ea typeface="Calibri" panose="020F0502020204030204" pitchFamily="34" charset="0"/>
                          <a:cs typeface="Times New Roman" panose="02020603050405020304" pitchFamily="18" charset="0"/>
                        </a:rPr>
                        <a:t>deaths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kern="100">
                          <a:solidFill>
                            <a:schemeClr val="tx1"/>
                          </a:solidFill>
                          <a:effectLst/>
                          <a:latin typeface="+mn-lt"/>
                        </a:rPr>
                        <a:t>Available Descriptions of Deaths</a:t>
                      </a:r>
                      <a:endParaRPr lang="en-US" sz="20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06285379"/>
                  </a:ext>
                </a:extLst>
              </a:tr>
              <a:tr h="39370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1" dirty="0">
                          <a:solidFill>
                            <a:schemeClr val="tx1"/>
                          </a:solidFill>
                          <a:effectLst/>
                          <a:latin typeface="+mn-lt"/>
                        </a:rPr>
                        <a:t>Epcoritamab</a:t>
                      </a:r>
                      <a:r>
                        <a:rPr lang="en-US" sz="2000" b="1" kern="1200" baseline="30000" dirty="0">
                          <a:solidFill>
                            <a:schemeClr val="tx1"/>
                          </a:solidFill>
                          <a:effectLst/>
                          <a:latin typeface="Arial" panose="020B0604020202020204"/>
                          <a:ea typeface="+mn-ea"/>
                          <a:cs typeface="+mn-cs"/>
                        </a:rPr>
                        <a:t>1</a:t>
                      </a: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0" kern="100" dirty="0">
                          <a:solidFill>
                            <a:srgbClr val="C00000"/>
                          </a:solidFill>
                          <a:effectLst/>
                          <a:latin typeface="+mn-lt"/>
                        </a:rPr>
                        <a:t>2 COVID</a:t>
                      </a:r>
                      <a:r>
                        <a:rPr lang="en-US" sz="1800" b="0" kern="100" dirty="0">
                          <a:effectLst/>
                          <a:latin typeface="+mn-lt"/>
                        </a:rPr>
                        <a:t>, 1 ICANS,     </a:t>
                      </a:r>
                    </a:p>
                    <a:p>
                      <a:pPr marL="0" marR="0" algn="ctr">
                        <a:lnSpc>
                          <a:spcPct val="107000"/>
                        </a:lnSpc>
                        <a:spcBef>
                          <a:spcPts val="0"/>
                        </a:spcBef>
                        <a:spcAft>
                          <a:spcPts val="0"/>
                        </a:spcAft>
                      </a:pPr>
                      <a:r>
                        <a:rPr lang="en-US" sz="1800" b="0" kern="100" dirty="0">
                          <a:effectLst/>
                          <a:latin typeface="+mn-lt"/>
                        </a:rPr>
                        <a:t>1 hepatotoxicity, 1 MI</a:t>
                      </a:r>
                      <a:endParaRPr lang="en-US" sz="1800" b="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4025234"/>
                  </a:ext>
                </a:extLst>
              </a:tr>
              <a:tr h="38798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1" dirty="0">
                          <a:solidFill>
                            <a:schemeClr val="tx1"/>
                          </a:solidFill>
                          <a:effectLst/>
                          <a:latin typeface="+mn-lt"/>
                        </a:rPr>
                        <a:t>Glofitamab</a:t>
                      </a:r>
                      <a:r>
                        <a:rPr lang="en-US" sz="2000" b="1" kern="1200" baseline="30000" dirty="0">
                          <a:solidFill>
                            <a:schemeClr val="tx1"/>
                          </a:solidFill>
                          <a:effectLst/>
                          <a:latin typeface="Arial" panose="020B0604020202020204"/>
                          <a:ea typeface="+mn-ea"/>
                          <a:cs typeface="+mn-cs"/>
                        </a:rPr>
                        <a:t>2,3</a:t>
                      </a: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solidFill>
                            <a:schemeClr val="tx1"/>
                          </a:solidFill>
                          <a:effectLst/>
                          <a:latin typeface="+mn-lt"/>
                          <a:ea typeface="Calibri" panose="020F0502020204030204" pitchFamily="34" charset="0"/>
                          <a:cs typeface="Times New Roman" panose="02020603050405020304" pitchFamily="18" charset="0"/>
                        </a:rPr>
                        <a:t>7.1%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0" kern="100" dirty="0">
                          <a:solidFill>
                            <a:srgbClr val="C00000"/>
                          </a:solidFill>
                          <a:effectLst/>
                          <a:latin typeface="+mn-lt"/>
                        </a:rPr>
                        <a:t>6 COVID</a:t>
                      </a:r>
                      <a:r>
                        <a:rPr lang="en-US" sz="1800" b="0" kern="100" dirty="0">
                          <a:effectLst/>
                          <a:latin typeface="+mn-lt"/>
                        </a:rPr>
                        <a:t>, 2 sepsis, </a:t>
                      </a:r>
                    </a:p>
                    <a:p>
                      <a:pPr marL="0" marR="0" algn="ctr">
                        <a:lnSpc>
                          <a:spcPct val="107000"/>
                        </a:lnSpc>
                        <a:spcBef>
                          <a:spcPts val="0"/>
                        </a:spcBef>
                        <a:spcAft>
                          <a:spcPts val="0"/>
                        </a:spcAft>
                      </a:pPr>
                      <a:r>
                        <a:rPr lang="en-US" sz="1800" b="0" kern="100" dirty="0">
                          <a:effectLst/>
                          <a:latin typeface="+mn-lt"/>
                        </a:rPr>
                        <a:t>1 delirium, 1 AML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9620076"/>
                  </a:ext>
                </a:extLst>
              </a:tr>
              <a:tr h="39370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Odronextamab</a:t>
                      </a:r>
                      <a:r>
                        <a:rPr lang="en-US" sz="2000" b="0" baseline="30000" dirty="0">
                          <a:solidFill>
                            <a:schemeClr val="tx1"/>
                          </a:solidFill>
                          <a:effectLst/>
                          <a:latin typeface="+mn-lt"/>
                        </a:rPr>
                        <a:t>4</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0" kern="100" dirty="0">
                          <a:solidFill>
                            <a:schemeClr val="tx1"/>
                          </a:solidFill>
                          <a:effectLst/>
                          <a:latin typeface="+mn-lt"/>
                          <a:ea typeface="Calibri" panose="020F0502020204030204" pitchFamily="34" charset="0"/>
                          <a:cs typeface="Times New Roman" panose="02020603050405020304" pitchFamily="18" charset="0"/>
                        </a:rPr>
                        <a:t>15.7%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solidFill>
                            <a:srgbClr val="C00000"/>
                          </a:solidFill>
                          <a:effectLst/>
                          <a:latin typeface="+mn-lt"/>
                          <a:ea typeface="Calibri" panose="020F0502020204030204" pitchFamily="34" charset="0"/>
                          <a:cs typeface="Times New Roman" panose="02020603050405020304" pitchFamily="18" charset="0"/>
                        </a:rPr>
                        <a:t>15 Infection (COVID 5, </a:t>
                      </a:r>
                      <a:r>
                        <a:rPr lang="en-US" sz="1800" kern="100" dirty="0">
                          <a:effectLst/>
                          <a:latin typeface="+mn-lt"/>
                          <a:ea typeface="Calibri" panose="020F0502020204030204" pitchFamily="34" charset="0"/>
                          <a:cs typeface="Times New Roman" panose="02020603050405020304" pitchFamily="18" charset="0"/>
                        </a:rPr>
                        <a:t>pneumonia 3, </a:t>
                      </a:r>
                      <a:br>
                        <a:rPr lang="en-US" sz="1800" kern="100" dirty="0">
                          <a:effectLst/>
                          <a:latin typeface="+mn-lt"/>
                          <a:ea typeface="Calibri" panose="020F0502020204030204" pitchFamily="34" charset="0"/>
                          <a:cs typeface="Times New Roman" panose="02020603050405020304" pitchFamily="18" charset="0"/>
                        </a:rPr>
                      </a:br>
                      <a:r>
                        <a:rPr lang="en-US" sz="1800" kern="100" dirty="0">
                          <a:effectLst/>
                          <a:latin typeface="+mn-lt"/>
                          <a:ea typeface="Calibri" panose="020F0502020204030204" pitchFamily="34" charset="0"/>
                          <a:cs typeface="Times New Roman" panose="02020603050405020304" pitchFamily="18" charset="0"/>
                        </a:rPr>
                        <a:t>sepsis 3, PJP 1, CMV 2, pseudomonas 1), </a:t>
                      </a:r>
                      <a:br>
                        <a:rPr lang="en-US" sz="1800" kern="100" dirty="0">
                          <a:effectLst/>
                          <a:latin typeface="+mn-lt"/>
                          <a:ea typeface="Calibri" panose="020F0502020204030204" pitchFamily="34" charset="0"/>
                          <a:cs typeface="Times New Roman" panose="02020603050405020304" pitchFamily="18" charset="0"/>
                        </a:rPr>
                      </a:br>
                      <a:r>
                        <a:rPr lang="en-US" sz="1800" kern="100" dirty="0">
                          <a:effectLst/>
                          <a:latin typeface="+mn-lt"/>
                          <a:ea typeface="Calibri" panose="020F0502020204030204" pitchFamily="34" charset="0"/>
                          <a:cs typeface="Times New Roman" panose="02020603050405020304" pitchFamily="18" charset="0"/>
                        </a:rPr>
                        <a:t>1 HLH, 1 ILD,1 Multiorgan failure  </a:t>
                      </a:r>
                    </a:p>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1 GI bleed, 1 </a:t>
                      </a:r>
                      <a:r>
                        <a:rPr lang="en-US" sz="1800" kern="100" dirty="0" err="1">
                          <a:effectLst/>
                          <a:latin typeface="+mn-lt"/>
                          <a:ea typeface="Calibri" panose="020F0502020204030204" pitchFamily="34" charset="0"/>
                          <a:cs typeface="Times New Roman" panose="02020603050405020304" pitchFamily="18" charset="0"/>
                        </a:rPr>
                        <a:t>unk</a:t>
                      </a:r>
                      <a:r>
                        <a:rPr lang="en-US" sz="1800" kern="100"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1304806"/>
                  </a:ext>
                </a:extLst>
              </a:tr>
              <a:tr h="39370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rPr>
                        <a:t>Mosunetuzumab</a:t>
                      </a:r>
                      <a:r>
                        <a:rPr lang="en-US" sz="2000" b="0" baseline="30000" dirty="0">
                          <a:solidFill>
                            <a:schemeClr val="tx1"/>
                          </a:solidFill>
                          <a:effectLst/>
                          <a:latin typeface="+mn-lt"/>
                        </a:rPr>
                        <a:t>5</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0" kern="100" dirty="0">
                          <a:solidFill>
                            <a:schemeClr val="tx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1 pneumonia, 1 sepsis, </a:t>
                      </a:r>
                    </a:p>
                    <a:p>
                      <a:pPr marL="0" marR="0" algn="ctr">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1 cholangitis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4432321"/>
                  </a:ext>
                </a:extLst>
              </a:tr>
            </a:tbl>
          </a:graphicData>
        </a:graphic>
      </p:graphicFrame>
      <p:sp>
        <p:nvSpPr>
          <p:cNvPr id="9" name="TextBox 8">
            <a:extLst>
              <a:ext uri="{FF2B5EF4-FFF2-40B4-BE49-F238E27FC236}">
                <a16:creationId xmlns:a16="http://schemas.microsoft.com/office/drawing/2014/main" id="{F935F041-0AD3-AB37-FA18-D3BDA1F46166}"/>
              </a:ext>
            </a:extLst>
          </p:cNvPr>
          <p:cNvSpPr txBox="1"/>
          <p:nvPr/>
        </p:nvSpPr>
        <p:spPr>
          <a:xfrm>
            <a:off x="3200400" y="6215473"/>
            <a:ext cx="8915400" cy="461665"/>
          </a:xfrm>
          <a:prstGeom prst="rect">
            <a:avLst/>
          </a:prstGeom>
          <a:noFill/>
        </p:spPr>
        <p:txBody>
          <a:bodyPr wrap="square">
            <a:spAutoFit/>
          </a:bodyPr>
          <a:lstStyle/>
          <a:p>
            <a:pPr marL="228600" marR="0" lvl="0" indent="-228600" algn="r" defTabSz="914400" rtl="0" eaLnBrk="0" fontAlgn="base" latinLnBrk="0" hangingPunct="0">
              <a:lnSpc>
                <a:spcPct val="100000"/>
              </a:lnSpc>
              <a:spcBef>
                <a:spcPct val="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sgothic"/>
                <a:cs typeface="msgothic"/>
              </a:rPr>
              <a:t>Thieblemont et al Leukemia 2024;38:2653-2662;  2. Dickinson et al NEJM 2022;387:2220-2231 3. </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Dickinson et al  ASH 2024 4</a:t>
            </a: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sgothic"/>
                <a:cs typeface="msgothic"/>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Kim et al Nature Cancer 2025;6:528-539 </a:t>
            </a:r>
            <a:r>
              <a:rPr kumimoji="0" lang="en-US" sz="12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 5</a:t>
            </a:r>
            <a:r>
              <a:rPr kumimoji="0" lang="en-US" altLang="en-US" sz="1200" b="0" i="0" u="none" strike="noStrike" kern="1200" cap="none" spc="0" normalizeH="0" baseline="0" noProof="0" dirty="0">
                <a:ln>
                  <a:noFill/>
                </a:ln>
                <a:solidFill>
                  <a:srgbClr val="000000"/>
                </a:solidFill>
                <a:effectLst/>
                <a:uLnTx/>
                <a:uFillTx/>
                <a:latin typeface="Arial" panose="020B0604020202020204"/>
                <a:ea typeface="msgothic"/>
                <a:cs typeface="msgothic"/>
              </a:rPr>
              <a:t>. Bartlett et al Blood 2023;7:4926-4935 </a:t>
            </a:r>
          </a:p>
        </p:txBody>
      </p:sp>
      <p:sp>
        <p:nvSpPr>
          <p:cNvPr id="4" name="TextBox 3">
            <a:extLst>
              <a:ext uri="{FF2B5EF4-FFF2-40B4-BE49-F238E27FC236}">
                <a16:creationId xmlns:a16="http://schemas.microsoft.com/office/drawing/2014/main" id="{4C5EC73C-BBEE-7F6E-5958-4DBBA61443B7}"/>
              </a:ext>
            </a:extLst>
          </p:cNvPr>
          <p:cNvSpPr txBox="1"/>
          <p:nvPr/>
        </p:nvSpPr>
        <p:spPr>
          <a:xfrm>
            <a:off x="1295400" y="1371601"/>
            <a:ext cx="9829799"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Many deaths reported as “not related” to treatment.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Should assume most are related. </a:t>
            </a:r>
          </a:p>
        </p:txBody>
      </p:sp>
    </p:spTree>
    <p:extLst>
      <p:ext uri="{BB962C8B-B14F-4D97-AF65-F5344CB8AC3E}">
        <p14:creationId xmlns:p14="http://schemas.microsoft.com/office/powerpoint/2010/main" val="14112293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CB8DD-9B60-2795-04EC-6A21F66D9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8D9F9-551D-7CCD-0148-AA59F595A75E}"/>
              </a:ext>
            </a:extLst>
          </p:cNvPr>
          <p:cNvSpPr>
            <a:spLocks noGrp="1"/>
          </p:cNvSpPr>
          <p:nvPr>
            <p:ph type="title"/>
          </p:nvPr>
        </p:nvSpPr>
        <p:spPr>
          <a:xfrm>
            <a:off x="762000" y="2819400"/>
            <a:ext cx="10972800" cy="891382"/>
          </a:xfrm>
        </p:spPr>
        <p:txBody>
          <a:bodyPr/>
          <a:lstStyle/>
          <a:p>
            <a:r>
              <a:rPr lang="en-US" dirty="0"/>
              <a:t>Bispecific antibodies in combination with other anticancer therapies and in earlier settings in DLBCL</a:t>
            </a:r>
          </a:p>
        </p:txBody>
      </p:sp>
    </p:spTree>
    <p:extLst>
      <p:ext uri="{BB962C8B-B14F-4D97-AF65-F5344CB8AC3E}">
        <p14:creationId xmlns:p14="http://schemas.microsoft.com/office/powerpoint/2010/main" val="2480811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D086-21B5-D356-2ACC-2B6E90075111}"/>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62697D6-F491-2AFB-4909-1E72E521085F}"/>
              </a:ext>
            </a:extLst>
          </p:cNvPr>
          <p:cNvGraphicFramePr>
            <a:graphicFrameLocks/>
          </p:cNvGraphicFramePr>
          <p:nvPr/>
        </p:nvGraphicFramePr>
        <p:xfrm>
          <a:off x="1257400" y="1036512"/>
          <a:ext cx="10052757" cy="4784911"/>
        </p:xfrm>
        <a:graphic>
          <a:graphicData uri="http://schemas.openxmlformats.org/drawingml/2006/table">
            <a:tbl>
              <a:tblPr firstRow="1" firstCol="1" bandRow="1"/>
              <a:tblGrid>
                <a:gridCol w="2377440">
                  <a:extLst>
                    <a:ext uri="{9D8B030D-6E8A-4147-A177-3AD203B41FA5}">
                      <a16:colId xmlns:a16="http://schemas.microsoft.com/office/drawing/2014/main" val="4040553429"/>
                    </a:ext>
                  </a:extLst>
                </a:gridCol>
                <a:gridCol w="1622138">
                  <a:extLst>
                    <a:ext uri="{9D8B030D-6E8A-4147-A177-3AD203B41FA5}">
                      <a16:colId xmlns:a16="http://schemas.microsoft.com/office/drawing/2014/main" val="220304166"/>
                    </a:ext>
                  </a:extLst>
                </a:gridCol>
                <a:gridCol w="989878">
                  <a:extLst>
                    <a:ext uri="{9D8B030D-6E8A-4147-A177-3AD203B41FA5}">
                      <a16:colId xmlns:a16="http://schemas.microsoft.com/office/drawing/2014/main" val="109002219"/>
                    </a:ext>
                  </a:extLst>
                </a:gridCol>
                <a:gridCol w="1177581">
                  <a:extLst>
                    <a:ext uri="{9D8B030D-6E8A-4147-A177-3AD203B41FA5}">
                      <a16:colId xmlns:a16="http://schemas.microsoft.com/office/drawing/2014/main" val="3788683416"/>
                    </a:ext>
                  </a:extLst>
                </a:gridCol>
                <a:gridCol w="953101">
                  <a:extLst>
                    <a:ext uri="{9D8B030D-6E8A-4147-A177-3AD203B41FA5}">
                      <a16:colId xmlns:a16="http://schemas.microsoft.com/office/drawing/2014/main" val="1794011981"/>
                    </a:ext>
                  </a:extLst>
                </a:gridCol>
                <a:gridCol w="1612940">
                  <a:extLst>
                    <a:ext uri="{9D8B030D-6E8A-4147-A177-3AD203B41FA5}">
                      <a16:colId xmlns:a16="http://schemas.microsoft.com/office/drawing/2014/main" val="1264600470"/>
                    </a:ext>
                  </a:extLst>
                </a:gridCol>
                <a:gridCol w="1319679">
                  <a:extLst>
                    <a:ext uri="{9D8B030D-6E8A-4147-A177-3AD203B41FA5}">
                      <a16:colId xmlns:a16="http://schemas.microsoft.com/office/drawing/2014/main" val="2169451308"/>
                    </a:ext>
                  </a:extLst>
                </a:gridCol>
              </a:tblGrid>
              <a:tr h="82492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Agent</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Ph</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baseline="0" dirty="0">
                          <a:solidFill>
                            <a:schemeClr val="tx1"/>
                          </a:solidFill>
                          <a:effectLst/>
                          <a:latin typeface="+mn-lt"/>
                          <a:ea typeface="Calibri" panose="020F0502020204030204" pitchFamily="34" charset="0"/>
                          <a:cs typeface="Times New Roman" panose="02020603050405020304" pitchFamily="18" charset="0"/>
                        </a:rPr>
                        <a:t>#pts</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ORR%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CR%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Median</a:t>
                      </a:r>
                    </a:p>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DOCR (</a:t>
                      </a:r>
                      <a:r>
                        <a:rPr lang="en-US" sz="2000" b="1" dirty="0" err="1">
                          <a:solidFill>
                            <a:schemeClr val="tx1"/>
                          </a:solidFill>
                          <a:effectLst/>
                          <a:latin typeface="+mn-lt"/>
                          <a:ea typeface="Calibri" panose="020F0502020204030204" pitchFamily="34" charset="0"/>
                          <a:cs typeface="Times New Roman" panose="02020603050405020304" pitchFamily="18" charset="0"/>
                        </a:rPr>
                        <a:t>mo</a:t>
                      </a:r>
                      <a:r>
                        <a:rPr lang="en-US" sz="2000" b="1" dirty="0">
                          <a:solidFill>
                            <a:schemeClr val="tx1"/>
                          </a:solidFill>
                          <a:effectLst/>
                          <a:latin typeface="+mn-lt"/>
                          <a:ea typeface="Calibri" panose="020F0502020204030204" pitchFamily="34" charset="0"/>
                          <a:cs typeface="Times New Roman" panose="02020603050405020304" pitchFamily="18" charset="0"/>
                        </a:rPr>
                        <a:t>)</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Median PFS (</a:t>
                      </a:r>
                      <a:r>
                        <a:rPr lang="en-US" sz="2000" dirty="0" err="1">
                          <a:solidFill>
                            <a:schemeClr val="tx1"/>
                          </a:solidFill>
                          <a:effectLst/>
                          <a:latin typeface="+mn-lt"/>
                        </a:rPr>
                        <a:t>mo</a:t>
                      </a:r>
                      <a:r>
                        <a:rPr lang="en-US" sz="2000" dirty="0">
                          <a:solidFill>
                            <a:schemeClr val="tx1"/>
                          </a:solidFill>
                          <a:effectLst/>
                          <a:latin typeface="+mn-lt"/>
                        </a:rPr>
                        <a:t>)</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384978190"/>
                  </a:ext>
                </a:extLst>
              </a:tr>
              <a:tr h="7315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2000" b="1" dirty="0">
                          <a:solidFill>
                            <a:schemeClr val="tx1"/>
                          </a:solidFill>
                          <a:effectLst/>
                          <a:latin typeface="+mn-lt"/>
                        </a:rPr>
                        <a:t>Glofit-</a:t>
                      </a:r>
                      <a:r>
                        <a:rPr lang="en-US" sz="2000" b="1" dirty="0" err="1">
                          <a:solidFill>
                            <a:schemeClr val="tx1"/>
                          </a:solidFill>
                          <a:effectLst/>
                          <a:latin typeface="+mn-lt"/>
                        </a:rPr>
                        <a:t>GemOx</a:t>
                      </a:r>
                      <a:r>
                        <a:rPr lang="en-US" sz="2000" b="1" dirty="0">
                          <a:solidFill>
                            <a:schemeClr val="tx1"/>
                          </a:solidFill>
                          <a:effectLst/>
                          <a:latin typeface="+mn-lt"/>
                        </a:rPr>
                        <a:t> vs</a:t>
                      </a:r>
                      <a:r>
                        <a:rPr lang="en-US" sz="2000" b="1" kern="1200" baseline="30000" dirty="0">
                          <a:solidFill>
                            <a:schemeClr val="tx1"/>
                          </a:solidFill>
                          <a:effectLst/>
                          <a:latin typeface="Arial" panose="020B0604020202020204"/>
                          <a:ea typeface="+mn-ea"/>
                          <a:cs typeface="+mn-cs"/>
                        </a:rPr>
                        <a:t> </a:t>
                      </a:r>
                    </a:p>
                    <a:p>
                      <a:pPr marL="0" marR="0" algn="l">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R-GemOx</a:t>
                      </a:r>
                      <a:r>
                        <a:rPr lang="en-US" sz="2000" b="0" baseline="30000" dirty="0">
                          <a:solidFill>
                            <a:schemeClr val="tx1"/>
                          </a:solidFill>
                          <a:effectLst/>
                          <a:latin typeface="+mn-lt"/>
                          <a:ea typeface="Calibri" panose="020F0502020204030204" pitchFamily="34" charset="0"/>
                          <a:cs typeface="Times New Roman" panose="02020603050405020304" pitchFamily="18" charset="0"/>
                        </a:rPr>
                        <a:t>1,2</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rPr>
                        <a:t>III  </a:t>
                      </a:r>
                    </a:p>
                    <a:p>
                      <a:pPr marL="0" marR="0" algn="ctr">
                        <a:lnSpc>
                          <a:spcPct val="107000"/>
                        </a:lnSpc>
                        <a:spcBef>
                          <a:spcPts val="0"/>
                        </a:spcBef>
                        <a:spcAft>
                          <a:spcPts val="0"/>
                        </a:spcAft>
                      </a:pPr>
                      <a:r>
                        <a:rPr lang="en-US" sz="2000" b="1" dirty="0">
                          <a:solidFill>
                            <a:srgbClr val="C00000"/>
                          </a:solidFill>
                          <a:effectLst/>
                          <a:latin typeface="+mn-lt"/>
                        </a:rPr>
                        <a:t>(STARGLO)</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183</a:t>
                      </a:r>
                    </a:p>
                    <a:p>
                      <a:pPr marL="0" marR="0" algn="ctr">
                        <a:lnSpc>
                          <a:spcPct val="107000"/>
                        </a:lnSpc>
                        <a:spcBef>
                          <a:spcPts val="0"/>
                        </a:spcBef>
                        <a:spcAft>
                          <a:spcPts val="0"/>
                        </a:spcAft>
                      </a:pPr>
                      <a:r>
                        <a:rPr lang="en-US" sz="2000" dirty="0">
                          <a:solidFill>
                            <a:schemeClr val="tx1"/>
                          </a:solidFill>
                          <a:effectLst/>
                          <a:latin typeface="+mn-lt"/>
                        </a:rPr>
                        <a:t>91</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68</a:t>
                      </a:r>
                    </a:p>
                    <a:p>
                      <a:pPr marL="0" marR="0" algn="ctr">
                        <a:lnSpc>
                          <a:spcPct val="107000"/>
                        </a:lnSpc>
                        <a:spcBef>
                          <a:spcPts val="0"/>
                        </a:spcBef>
                        <a:spcAft>
                          <a:spcPts val="0"/>
                        </a:spcAft>
                      </a:pPr>
                      <a:r>
                        <a:rPr lang="en-US" sz="2000" dirty="0">
                          <a:solidFill>
                            <a:schemeClr val="tx1"/>
                          </a:solidFill>
                          <a:effectLst/>
                          <a:latin typeface="+mn-lt"/>
                        </a:rPr>
                        <a:t>41</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rgbClr val="C00000"/>
                          </a:solidFill>
                          <a:effectLst/>
                          <a:latin typeface="+mn-lt"/>
                        </a:rPr>
                        <a:t>59</a:t>
                      </a:r>
                    </a:p>
                    <a:p>
                      <a:pPr marL="0" marR="0" algn="ctr">
                        <a:lnSpc>
                          <a:spcPct val="107000"/>
                        </a:lnSpc>
                        <a:spcBef>
                          <a:spcPts val="0"/>
                        </a:spcBef>
                        <a:spcAft>
                          <a:spcPts val="0"/>
                        </a:spcAft>
                      </a:pPr>
                      <a:r>
                        <a:rPr lang="en-US" sz="2000" b="1" dirty="0">
                          <a:solidFill>
                            <a:schemeClr val="tx1"/>
                          </a:solidFill>
                          <a:effectLst/>
                          <a:latin typeface="+mn-lt"/>
                        </a:rPr>
                        <a:t>25</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NR</a:t>
                      </a:r>
                    </a:p>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24.2</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14.4</a:t>
                      </a:r>
                    </a:p>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3.3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401700"/>
                  </a:ext>
                </a:extLst>
              </a:tr>
              <a:tr h="7315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2000" b="1" dirty="0">
                          <a:solidFill>
                            <a:schemeClr val="tx1"/>
                          </a:solidFill>
                          <a:effectLst/>
                          <a:latin typeface="+mn-lt"/>
                        </a:rPr>
                        <a:t>Epco-GemOx</a:t>
                      </a:r>
                      <a:r>
                        <a:rPr lang="en-US" sz="2000" b="0" baseline="30000" dirty="0">
                          <a:solidFill>
                            <a:schemeClr val="tx1"/>
                          </a:solidFill>
                          <a:effectLst/>
                          <a:latin typeface="+mn-lt"/>
                        </a:rPr>
                        <a:t>3,4</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rPr>
                        <a:t>I/II</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103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81</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rgbClr val="C00000"/>
                          </a:solidFill>
                          <a:effectLst/>
                          <a:latin typeface="+mn-lt"/>
                        </a:rPr>
                        <a:t>60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27.3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16.3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9198059"/>
                  </a:ext>
                </a:extLst>
              </a:tr>
              <a:tr h="274320">
                <a:tc>
                  <a:txBody>
                    <a:bodyPr/>
                    <a:lstStyle/>
                    <a:p>
                      <a:pPr marL="0" marR="0" algn="l">
                        <a:lnSpc>
                          <a:spcPct val="107000"/>
                        </a:lnSpc>
                        <a:spcBef>
                          <a:spcPts val="0"/>
                        </a:spcBef>
                        <a:spcAft>
                          <a:spcPts val="0"/>
                        </a:spcAft>
                      </a:pP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b="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07000"/>
                        </a:lnSpc>
                        <a:spcBef>
                          <a:spcPts val="0"/>
                        </a:spcBef>
                        <a:spcAft>
                          <a:spcPts val="0"/>
                        </a:spcAft>
                      </a:pP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08428107"/>
                  </a:ext>
                </a:extLst>
              </a:tr>
              <a:tr h="7315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2000" b="1" dirty="0">
                          <a:solidFill>
                            <a:schemeClr val="tx1"/>
                          </a:solidFill>
                          <a:effectLst/>
                          <a:latin typeface="+mn-lt"/>
                        </a:rPr>
                        <a:t>Mosun-Pola vs</a:t>
                      </a:r>
                      <a:endParaRPr lang="en-US" sz="2000" b="0" baseline="30000" dirty="0">
                        <a:solidFill>
                          <a:schemeClr val="tx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000" b="0" baseline="0" dirty="0">
                          <a:solidFill>
                            <a:schemeClr val="tx1"/>
                          </a:solidFill>
                          <a:effectLst/>
                          <a:latin typeface="+mn-lt"/>
                          <a:ea typeface="Calibri" panose="020F0502020204030204" pitchFamily="34" charset="0"/>
                          <a:cs typeface="Times New Roman" panose="02020603050405020304" pitchFamily="18" charset="0"/>
                        </a:rPr>
                        <a:t>R-GemOx</a:t>
                      </a:r>
                      <a:r>
                        <a:rPr lang="en-US" sz="2000" b="0" baseline="30000" dirty="0">
                          <a:solidFill>
                            <a:schemeClr val="tx1"/>
                          </a:solidFill>
                          <a:effectLst/>
                          <a:latin typeface="+mn-lt"/>
                          <a:ea typeface="Calibri" panose="020F0502020204030204" pitchFamily="34" charset="0"/>
                          <a:cs typeface="Times New Roman" panose="02020603050405020304" pitchFamily="18" charset="0"/>
                        </a:rPr>
                        <a:t>5</a:t>
                      </a:r>
                      <a:endParaRPr lang="en-US" sz="2000" b="0" baseline="300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rPr>
                        <a:t>III</a:t>
                      </a:r>
                    </a:p>
                    <a:p>
                      <a:pPr marL="0" marR="0" algn="ctr">
                        <a:lnSpc>
                          <a:spcPct val="107000"/>
                        </a:lnSpc>
                        <a:spcBef>
                          <a:spcPts val="0"/>
                        </a:spcBef>
                        <a:spcAft>
                          <a:spcPts val="0"/>
                        </a:spcAft>
                      </a:pPr>
                      <a:r>
                        <a:rPr lang="en-US" sz="2000" b="1" dirty="0">
                          <a:solidFill>
                            <a:srgbClr val="C00000"/>
                          </a:solidFill>
                          <a:effectLst/>
                          <a:latin typeface="+mn-lt"/>
                        </a:rPr>
                        <a:t>(SUNMO)</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rPr>
                        <a:t>138</a:t>
                      </a:r>
                    </a:p>
                    <a:p>
                      <a:pPr marL="0" marR="0" algn="ctr">
                        <a:lnSpc>
                          <a:spcPct val="107000"/>
                        </a:lnSpc>
                        <a:spcBef>
                          <a:spcPts val="0"/>
                        </a:spcBef>
                        <a:spcAft>
                          <a:spcPts val="0"/>
                        </a:spcAft>
                      </a:pPr>
                      <a:r>
                        <a:rPr lang="en-US" sz="2000" dirty="0">
                          <a:solidFill>
                            <a:schemeClr val="tx1"/>
                          </a:solidFill>
                          <a:effectLst/>
                          <a:latin typeface="+mn-lt"/>
                        </a:rPr>
                        <a:t>70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rPr>
                        <a:t>70</a:t>
                      </a:r>
                    </a:p>
                    <a:p>
                      <a:pPr marL="0" marR="0" algn="ctr">
                        <a:lnSpc>
                          <a:spcPct val="107000"/>
                        </a:lnSpc>
                        <a:spcBef>
                          <a:spcPts val="0"/>
                        </a:spcBef>
                        <a:spcAft>
                          <a:spcPts val="0"/>
                        </a:spcAft>
                      </a:pPr>
                      <a:r>
                        <a:rPr lang="en-US" sz="2000" dirty="0">
                          <a:solidFill>
                            <a:schemeClr val="tx1"/>
                          </a:solidFill>
                          <a:effectLst/>
                          <a:latin typeface="+mn-lt"/>
                        </a:rPr>
                        <a:t>40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rgbClr val="C00000"/>
                          </a:solidFill>
                          <a:effectLst/>
                          <a:latin typeface="+mn-lt"/>
                        </a:rPr>
                        <a:t>51</a:t>
                      </a:r>
                    </a:p>
                    <a:p>
                      <a:pPr marL="0" marR="0" algn="ctr">
                        <a:lnSpc>
                          <a:spcPct val="107000"/>
                        </a:lnSpc>
                        <a:spcBef>
                          <a:spcPts val="0"/>
                        </a:spcBef>
                        <a:spcAft>
                          <a:spcPts val="0"/>
                        </a:spcAft>
                      </a:pPr>
                      <a:r>
                        <a:rPr lang="en-US" sz="2000" b="1" dirty="0">
                          <a:solidFill>
                            <a:schemeClr val="tx1"/>
                          </a:solidFill>
                          <a:effectLst/>
                          <a:latin typeface="+mn-lt"/>
                        </a:rPr>
                        <a:t>24</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NR</a:t>
                      </a:r>
                    </a:p>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9.5</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11.5</a:t>
                      </a:r>
                    </a:p>
                    <a:p>
                      <a:pPr marL="0" marR="0" algn="ctr">
                        <a:lnSpc>
                          <a:spcPct val="107000"/>
                        </a:lnSpc>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3.8</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0133692"/>
                  </a:ext>
                </a:extLst>
              </a:tr>
              <a:tr h="7315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2000" b="1" dirty="0">
                          <a:solidFill>
                            <a:schemeClr val="tx1"/>
                          </a:solidFill>
                          <a:effectLst/>
                          <a:latin typeface="+mn-lt"/>
                        </a:rPr>
                        <a:t>Glofit-Pola</a:t>
                      </a:r>
                      <a:r>
                        <a:rPr lang="en-US" sz="2000" b="0" baseline="30000" dirty="0">
                          <a:solidFill>
                            <a:schemeClr val="tx1"/>
                          </a:solidFill>
                          <a:effectLst/>
                          <a:latin typeface="+mn-lt"/>
                        </a:rPr>
                        <a:t>6</a:t>
                      </a:r>
                      <a:endParaRPr lang="en-US" sz="2000" b="0" kern="1200" baseline="30000" dirty="0">
                        <a:solidFill>
                          <a:schemeClr val="tx1"/>
                        </a:solidFill>
                        <a:effectLst/>
                        <a:latin typeface="Arial" panose="020B0604020202020204"/>
                        <a:ea typeface="+mn-ea"/>
                        <a:cs typeface="+mn-cs"/>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rPr>
                        <a:t>I/II</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129</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78</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rgbClr val="C00000"/>
                          </a:solidFill>
                          <a:effectLst/>
                          <a:latin typeface="+mn-lt"/>
                        </a:rPr>
                        <a:t>60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37.8</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12.3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102663"/>
                  </a:ext>
                </a:extLst>
              </a:tr>
              <a:tr h="7315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2000" b="1" dirty="0">
                          <a:solidFill>
                            <a:schemeClr val="tx1"/>
                          </a:solidFill>
                          <a:effectLst/>
                          <a:latin typeface="+mn-lt"/>
                        </a:rPr>
                        <a:t>Glofit-Lonca</a:t>
                      </a:r>
                      <a:r>
                        <a:rPr lang="en-US" sz="2000" b="0" baseline="30000" dirty="0">
                          <a:solidFill>
                            <a:schemeClr val="tx1"/>
                          </a:solidFill>
                          <a:effectLst/>
                          <a:latin typeface="+mn-lt"/>
                        </a:rPr>
                        <a:t>7</a:t>
                      </a:r>
                      <a:endParaRPr lang="en-US" sz="2000" b="0" kern="1200" baseline="30000" dirty="0">
                        <a:solidFill>
                          <a:schemeClr val="tx1"/>
                        </a:solidFill>
                        <a:effectLst/>
                        <a:latin typeface="Arial" panose="020B0604020202020204"/>
                        <a:ea typeface="+mn-ea"/>
                        <a:cs typeface="+mn-cs"/>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2000" dirty="0">
                          <a:solidFill>
                            <a:schemeClr val="tx1"/>
                          </a:solidFill>
                          <a:effectLst/>
                          <a:latin typeface="+mn-lt"/>
                        </a:rPr>
                        <a:t>I/II</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30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dirty="0">
                          <a:solidFill>
                            <a:schemeClr val="tx1"/>
                          </a:solidFill>
                          <a:effectLst/>
                          <a:latin typeface="+mn-lt"/>
                        </a:rPr>
                        <a:t>93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2000" b="0" dirty="0">
                          <a:solidFill>
                            <a:srgbClr val="C00000"/>
                          </a:solidFill>
                          <a:effectLst/>
                          <a:latin typeface="+mn-lt"/>
                        </a:rPr>
                        <a:t>87</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884379"/>
                  </a:ext>
                </a:extLst>
              </a:tr>
            </a:tbl>
          </a:graphicData>
        </a:graphic>
      </p:graphicFrame>
      <p:sp>
        <p:nvSpPr>
          <p:cNvPr id="9" name="TextBox 8">
            <a:extLst>
              <a:ext uri="{FF2B5EF4-FFF2-40B4-BE49-F238E27FC236}">
                <a16:creationId xmlns:a16="http://schemas.microsoft.com/office/drawing/2014/main" id="{A207240C-0793-7E4A-64A1-1C26EF2B8850}"/>
              </a:ext>
            </a:extLst>
          </p:cNvPr>
          <p:cNvSpPr txBox="1"/>
          <p:nvPr/>
        </p:nvSpPr>
        <p:spPr>
          <a:xfrm>
            <a:off x="209550" y="6096000"/>
            <a:ext cx="1177290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 Abramson et al Lancet 2024;404:1940; 2.Abramson et al ASH 2025, 3. Brody et al Blood 2025;145:1621; 4. Brody et al ASH 2025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 Budde et al, JCO 2025; 10.1200/JCO-25-01957; 6. Hutchings et al, JCO 2025;10.1200/JCO-25-00992; 7. Alderuccio JP et al EHA 2025</a:t>
            </a:r>
          </a:p>
        </p:txBody>
      </p:sp>
      <p:sp>
        <p:nvSpPr>
          <p:cNvPr id="5" name="Title 1">
            <a:extLst>
              <a:ext uri="{FF2B5EF4-FFF2-40B4-BE49-F238E27FC236}">
                <a16:creationId xmlns:a16="http://schemas.microsoft.com/office/drawing/2014/main" id="{6897F0CE-DD47-AB2D-1AD8-F89DB9040708}"/>
              </a:ext>
            </a:extLst>
          </p:cNvPr>
          <p:cNvSpPr txBox="1">
            <a:spLocks/>
          </p:cNvSpPr>
          <p:nvPr/>
        </p:nvSpPr>
        <p:spPr>
          <a:xfrm>
            <a:off x="838200" y="340473"/>
            <a:ext cx="10972800" cy="1129085"/>
          </a:xfrm>
          <a:prstGeom prst="rect">
            <a:avLst/>
          </a:prstGeom>
        </p:spPr>
        <p:txBody>
          <a:bodyPr vert="horz"/>
          <a:lstStyle>
            <a:lvl1pPr algn="ctr" rtl="0" eaLnBrk="0" fontAlgn="base" hangingPunct="0">
              <a:spcBef>
                <a:spcPct val="0"/>
              </a:spcBef>
              <a:spcAft>
                <a:spcPct val="0"/>
              </a:spcAft>
              <a:defRPr sz="3600">
                <a:solidFill>
                  <a:srgbClr val="075596"/>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075596"/>
                </a:solidFill>
                <a:effectLst/>
                <a:uLnTx/>
                <a:uFillTx/>
                <a:latin typeface="Arial" panose="020B0604020202020204"/>
                <a:ea typeface="+mj-ea"/>
                <a:cs typeface="+mj-cs"/>
              </a:rPr>
              <a:t>BsAb + Chemo/ADC combos in </a:t>
            </a:r>
            <a:r>
              <a:rPr kumimoji="0" lang="pt-BR" sz="3000" b="0" i="0" u="none" strike="noStrike" kern="1200" cap="none" spc="0" normalizeH="0" baseline="0" noProof="0" dirty="0">
                <a:ln>
                  <a:noFill/>
                </a:ln>
                <a:solidFill>
                  <a:srgbClr val="C00000"/>
                </a:solidFill>
                <a:effectLst/>
                <a:uLnTx/>
                <a:uFillTx/>
                <a:latin typeface="Arial" panose="020B0604020202020204"/>
                <a:ea typeface="+mj-ea"/>
                <a:cs typeface="+mj-cs"/>
              </a:rPr>
              <a:t>2nd line or later </a:t>
            </a:r>
            <a:r>
              <a:rPr kumimoji="0" lang="pt-BR" sz="3000" b="0" i="0" u="none" strike="noStrike" kern="1200" cap="none" spc="0" normalizeH="0" baseline="0" noProof="0" dirty="0">
                <a:ln>
                  <a:noFill/>
                </a:ln>
                <a:solidFill>
                  <a:srgbClr val="075596"/>
                </a:solidFill>
                <a:effectLst/>
                <a:uLnTx/>
                <a:uFillTx/>
                <a:latin typeface="Arial" panose="020B0604020202020204"/>
                <a:ea typeface="+mj-ea"/>
                <a:cs typeface="+mj-cs"/>
              </a:rPr>
              <a:t>R/R DLBCL</a:t>
            </a:r>
            <a:endParaRPr kumimoji="0" lang="en-US" sz="3000" b="0" i="0" u="none" strike="noStrike" kern="0" cap="none" spc="0" normalizeH="0" baseline="0" noProof="0" dirty="0">
              <a:ln>
                <a:noFill/>
              </a:ln>
              <a:solidFill>
                <a:srgbClr val="C00000"/>
              </a:solidFill>
              <a:effectLst/>
              <a:uLnTx/>
              <a:uFillTx/>
              <a:latin typeface="Arial" panose="020B0604020202020204"/>
              <a:ea typeface="+mj-ea"/>
              <a:cs typeface="+mj-cs"/>
            </a:endParaRPr>
          </a:p>
        </p:txBody>
      </p:sp>
    </p:spTree>
    <p:extLst>
      <p:ext uri="{BB962C8B-B14F-4D97-AF65-F5344CB8AC3E}">
        <p14:creationId xmlns:p14="http://schemas.microsoft.com/office/powerpoint/2010/main" val="28769503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603D0A-DF2A-99E2-6F53-B3FA25FDDE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86058" y="1447800"/>
            <a:ext cx="9231364" cy="3807937"/>
          </a:xfrm>
          <a:noFill/>
        </p:spPr>
      </p:pic>
      <p:sp>
        <p:nvSpPr>
          <p:cNvPr id="7" name="TextBox 6">
            <a:extLst>
              <a:ext uri="{FF2B5EF4-FFF2-40B4-BE49-F238E27FC236}">
                <a16:creationId xmlns:a16="http://schemas.microsoft.com/office/drawing/2014/main" id="{92454A36-1BD9-79B7-B120-A8B6670B2B0F}"/>
              </a:ext>
            </a:extLst>
          </p:cNvPr>
          <p:cNvSpPr txBox="1"/>
          <p:nvPr/>
        </p:nvSpPr>
        <p:spPr>
          <a:xfrm>
            <a:off x="4114800" y="2176775"/>
            <a:ext cx="559297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Median PFS 13.8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vs 3.6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4" name="Title 1">
            <a:extLst>
              <a:ext uri="{FF2B5EF4-FFF2-40B4-BE49-F238E27FC236}">
                <a16:creationId xmlns:a16="http://schemas.microsoft.com/office/drawing/2014/main" id="{1F55D75A-7337-DD40-517B-D9536A029A0D}"/>
              </a:ext>
            </a:extLst>
          </p:cNvPr>
          <p:cNvSpPr>
            <a:spLocks noGrp="1"/>
          </p:cNvSpPr>
          <p:nvPr>
            <p:ph type="title"/>
          </p:nvPr>
        </p:nvSpPr>
        <p:spPr>
          <a:xfrm>
            <a:off x="245745" y="353216"/>
            <a:ext cx="11734800" cy="1129085"/>
          </a:xfrm>
        </p:spPr>
        <p:txBody>
          <a:bodyPr/>
          <a:lstStyle/>
          <a:p>
            <a:r>
              <a:rPr lang="en-US" sz="2800" dirty="0"/>
              <a:t>PFS: Phase 3 STARGLO: Glofit-</a:t>
            </a:r>
            <a:r>
              <a:rPr lang="en-US" sz="2800" dirty="0" err="1"/>
              <a:t>GemOx</a:t>
            </a:r>
            <a:r>
              <a:rPr lang="en-US" sz="2800" dirty="0"/>
              <a:t> vs R-</a:t>
            </a:r>
            <a:r>
              <a:rPr lang="en-US" sz="2800" dirty="0" err="1"/>
              <a:t>GemOx</a:t>
            </a:r>
            <a:r>
              <a:rPr lang="en-US" sz="2800" dirty="0"/>
              <a:t>, 2L+ R/R DLBCL </a:t>
            </a:r>
            <a:br>
              <a:rPr lang="en-US" sz="3600" dirty="0"/>
            </a:br>
            <a:r>
              <a:rPr lang="en-US" sz="2400" dirty="0">
                <a:solidFill>
                  <a:srgbClr val="C00000"/>
                </a:solidFill>
              </a:rPr>
              <a:t>Efficacy differed between geographic regions</a:t>
            </a:r>
            <a:endParaRPr lang="en-US" sz="2400" kern="0" dirty="0">
              <a:solidFill>
                <a:srgbClr val="C00000"/>
              </a:solidFill>
            </a:endParaRPr>
          </a:p>
        </p:txBody>
      </p:sp>
      <p:sp>
        <p:nvSpPr>
          <p:cNvPr id="6" name="TextBox 5">
            <a:extLst>
              <a:ext uri="{FF2B5EF4-FFF2-40B4-BE49-F238E27FC236}">
                <a16:creationId xmlns:a16="http://schemas.microsoft.com/office/drawing/2014/main" id="{0EBE73CC-C52C-02E6-5454-9F8033099571}"/>
              </a:ext>
            </a:extLst>
          </p:cNvPr>
          <p:cNvSpPr txBox="1"/>
          <p:nvPr/>
        </p:nvSpPr>
        <p:spPr>
          <a:xfrm>
            <a:off x="6096000" y="64008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Abramson et al Lancet 2024;404:1940–54</a:t>
            </a:r>
          </a:p>
        </p:txBody>
      </p:sp>
      <p:sp>
        <p:nvSpPr>
          <p:cNvPr id="3" name="TextBox 2">
            <a:extLst>
              <a:ext uri="{FF2B5EF4-FFF2-40B4-BE49-F238E27FC236}">
                <a16:creationId xmlns:a16="http://schemas.microsoft.com/office/drawing/2014/main" id="{8C1FE19A-E378-B946-332E-F4E9CE34661E}"/>
              </a:ext>
            </a:extLst>
          </p:cNvPr>
          <p:cNvSpPr txBox="1"/>
          <p:nvPr/>
        </p:nvSpPr>
        <p:spPr>
          <a:xfrm>
            <a:off x="1981200" y="5442379"/>
            <a:ext cx="952500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HR</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0.27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(0.17 - 0.42) 	  China, Taiwan, Korea, Australia (n=161, 59%)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HR 0.84 (0.44 - 2.59)	  Europe (n=88)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HR 2.25 (0.48 - 10.5)	  North America (n=25)</a:t>
            </a:r>
          </a:p>
        </p:txBody>
      </p:sp>
      <p:sp>
        <p:nvSpPr>
          <p:cNvPr id="9" name="TextBox 8">
            <a:extLst>
              <a:ext uri="{FF2B5EF4-FFF2-40B4-BE49-F238E27FC236}">
                <a16:creationId xmlns:a16="http://schemas.microsoft.com/office/drawing/2014/main" id="{05A38683-658F-837A-6D22-952421D9DDDD}"/>
              </a:ext>
            </a:extLst>
          </p:cNvPr>
          <p:cNvSpPr txBox="1"/>
          <p:nvPr/>
        </p:nvSpPr>
        <p:spPr>
          <a:xfrm>
            <a:off x="10894305" y="1412708"/>
            <a:ext cx="245922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 59%</a:t>
            </a:r>
          </a:p>
        </p:txBody>
      </p:sp>
      <p:sp>
        <p:nvSpPr>
          <p:cNvPr id="11" name="TextBox 10">
            <a:extLst>
              <a:ext uri="{FF2B5EF4-FFF2-40B4-BE49-F238E27FC236}">
                <a16:creationId xmlns:a16="http://schemas.microsoft.com/office/drawing/2014/main" id="{6DD42B40-50C9-8002-FF0C-B395E08C9413}"/>
              </a:ext>
            </a:extLst>
          </p:cNvPr>
          <p:cNvSpPr txBox="1"/>
          <p:nvPr/>
        </p:nvSpPr>
        <p:spPr>
          <a:xfrm>
            <a:off x="10894305" y="1642555"/>
            <a:ext cx="984619"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 25%</a:t>
            </a:r>
          </a:p>
        </p:txBody>
      </p:sp>
    </p:spTree>
    <p:extLst>
      <p:ext uri="{BB962C8B-B14F-4D97-AF65-F5344CB8AC3E}">
        <p14:creationId xmlns:p14="http://schemas.microsoft.com/office/powerpoint/2010/main" val="12964270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F51DE-FDCB-DD02-A9B1-02A0D15A9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60EFD-76F0-8906-1F67-FAA302B2E2DA}"/>
              </a:ext>
            </a:extLst>
          </p:cNvPr>
          <p:cNvSpPr>
            <a:spLocks noGrp="1"/>
          </p:cNvSpPr>
          <p:nvPr>
            <p:ph type="title"/>
          </p:nvPr>
        </p:nvSpPr>
        <p:spPr>
          <a:xfrm>
            <a:off x="457200" y="532194"/>
            <a:ext cx="10972800" cy="740361"/>
          </a:xfrm>
        </p:spPr>
        <p:txBody>
          <a:bodyPr/>
          <a:lstStyle/>
          <a:p>
            <a:r>
              <a:rPr lang="en-US" sz="3200" dirty="0"/>
              <a:t>OS: Phase 3 STARGLO: Glofit-</a:t>
            </a:r>
            <a:r>
              <a:rPr lang="en-US" sz="3200" dirty="0" err="1"/>
              <a:t>GemOx</a:t>
            </a:r>
            <a:r>
              <a:rPr lang="en-US" sz="3200" dirty="0"/>
              <a:t> vs R-</a:t>
            </a:r>
            <a:r>
              <a:rPr lang="en-US" sz="3200" dirty="0" err="1"/>
              <a:t>GemOx</a:t>
            </a:r>
            <a:br>
              <a:rPr lang="en-US" sz="4400" dirty="0"/>
            </a:br>
            <a:endParaRPr lang="en-US" sz="2400" kern="0" dirty="0"/>
          </a:p>
        </p:txBody>
      </p:sp>
      <p:pic>
        <p:nvPicPr>
          <p:cNvPr id="5" name="Picture 4">
            <a:extLst>
              <a:ext uri="{FF2B5EF4-FFF2-40B4-BE49-F238E27FC236}">
                <a16:creationId xmlns:a16="http://schemas.microsoft.com/office/drawing/2014/main" id="{09F3C263-5A82-F409-7732-42B0BF0C33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3976"/>
          <a:stretch/>
        </p:blipFill>
        <p:spPr>
          <a:xfrm>
            <a:off x="1295400" y="1660951"/>
            <a:ext cx="8801100" cy="3536098"/>
          </a:xfrm>
          <a:prstGeom prst="rect">
            <a:avLst/>
          </a:prstGeom>
        </p:spPr>
      </p:pic>
      <p:sp>
        <p:nvSpPr>
          <p:cNvPr id="6" name="TextBox 5">
            <a:extLst>
              <a:ext uri="{FF2B5EF4-FFF2-40B4-BE49-F238E27FC236}">
                <a16:creationId xmlns:a16="http://schemas.microsoft.com/office/drawing/2014/main" id="{139E4084-2961-28B8-200A-1B13BCF45F9D}"/>
              </a:ext>
            </a:extLst>
          </p:cNvPr>
          <p:cNvSpPr txBox="1"/>
          <p:nvPr/>
        </p:nvSpPr>
        <p:spPr>
          <a:xfrm>
            <a:off x="4038600" y="2057400"/>
            <a:ext cx="48768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Median OS 25.5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vs 12.9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mo</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C6727746-9238-53E5-686D-C8A99FD2FDF0}"/>
              </a:ext>
            </a:extLst>
          </p:cNvPr>
          <p:cNvSpPr txBox="1"/>
          <p:nvPr/>
        </p:nvSpPr>
        <p:spPr>
          <a:xfrm>
            <a:off x="6096000" y="64008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Abramson et al Lancet 2024;404:1940–54</a:t>
            </a:r>
          </a:p>
        </p:txBody>
      </p:sp>
      <p:sp>
        <p:nvSpPr>
          <p:cNvPr id="7" name="TextBox 6">
            <a:extLst>
              <a:ext uri="{FF2B5EF4-FFF2-40B4-BE49-F238E27FC236}">
                <a16:creationId xmlns:a16="http://schemas.microsoft.com/office/drawing/2014/main" id="{3F130590-0C9E-1A12-F699-E6F8B3C51D19}"/>
              </a:ext>
            </a:extLst>
          </p:cNvPr>
          <p:cNvSpPr txBox="1"/>
          <p:nvPr/>
        </p:nvSpPr>
        <p:spPr>
          <a:xfrm>
            <a:off x="1828800" y="5402476"/>
            <a:ext cx="10020300"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HR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0.41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(0.27 - 0.64) 	  China, Taiwan, Korea, Australia (n=161, 59%)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HR 1.09 (0.54 - 2.18)	  Europe (N=88)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HR 2.62 (0.56 - 12.3)	  North America (n=25)</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97508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F3FB6-D4E5-5B32-018B-6B81AB6CF166}"/>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E8D2D1C-FD03-245E-0E78-DAEA18EB69ED}"/>
              </a:ext>
            </a:extLst>
          </p:cNvPr>
          <p:cNvGraphicFramePr>
            <a:graphicFrameLocks noGrp="1"/>
          </p:cNvGraphicFramePr>
          <p:nvPr/>
        </p:nvGraphicFramePr>
        <p:xfrm>
          <a:off x="951230" y="1738685"/>
          <a:ext cx="5133340" cy="3718560"/>
        </p:xfrm>
        <a:graphic>
          <a:graphicData uri="http://schemas.openxmlformats.org/drawingml/2006/table">
            <a:tbl>
              <a:tblPr firstRow="1" bandRow="1"/>
              <a:tblGrid>
                <a:gridCol w="1978343">
                  <a:extLst>
                    <a:ext uri="{9D8B030D-6E8A-4147-A177-3AD203B41FA5}">
                      <a16:colId xmlns:a16="http://schemas.microsoft.com/office/drawing/2014/main" val="115561476"/>
                    </a:ext>
                  </a:extLst>
                </a:gridCol>
                <a:gridCol w="1732280">
                  <a:extLst>
                    <a:ext uri="{9D8B030D-6E8A-4147-A177-3AD203B41FA5}">
                      <a16:colId xmlns:a16="http://schemas.microsoft.com/office/drawing/2014/main" val="3115081421"/>
                    </a:ext>
                  </a:extLst>
                </a:gridCol>
                <a:gridCol w="1422717">
                  <a:extLst>
                    <a:ext uri="{9D8B030D-6E8A-4147-A177-3AD203B41FA5}">
                      <a16:colId xmlns:a16="http://schemas.microsoft.com/office/drawing/2014/main" val="3122681254"/>
                    </a:ext>
                  </a:extLst>
                </a:gridCol>
              </a:tblGrid>
              <a:tr h="487259">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b="1" dirty="0">
                          <a:latin typeface="+mn-lt"/>
                        </a:rPr>
                        <a:t>AE</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b="1" dirty="0">
                          <a:latin typeface="+mn-lt"/>
                        </a:rPr>
                        <a:t>Glofit-GemOx</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b="1" dirty="0">
                          <a:latin typeface="+mn-lt"/>
                        </a:rPr>
                        <a:t>R-GemOx</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1005148"/>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Neutropenia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42%</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31%</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2835695"/>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b="1" dirty="0">
                          <a:latin typeface="+mn-lt"/>
                        </a:rPr>
                        <a:t>Serious infect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b="1" dirty="0">
                          <a:latin typeface="+mn-lt"/>
                        </a:rPr>
                        <a:t>26%</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b="1" dirty="0">
                          <a:latin typeface="+mn-lt"/>
                        </a:rPr>
                        <a:t>13%</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77586160"/>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Gr 5 infect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6%</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3%</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25466507"/>
                  </a:ext>
                </a:extLst>
              </a:tr>
              <a:tr h="502920">
                <a:tc>
                  <a:txBody>
                    <a:bodyPr/>
                    <a:lstStyle/>
                    <a:p>
                      <a:pPr algn="ctr"/>
                      <a:r>
                        <a:rPr lang="en-US" sz="2000" b="1" dirty="0">
                          <a:latin typeface="+mn-lt"/>
                        </a:rPr>
                        <a:t>Gr 5</a:t>
                      </a:r>
                      <a:endParaRPr lang="en-US" sz="2000" b="1" baseline="30000" dirty="0">
                        <a:latin typeface="+mn-lt"/>
                      </a:endParaRPr>
                    </a:p>
                  </a:txBody>
                  <a:tcPr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000" b="1" dirty="0">
                          <a:latin typeface="+mn-lt"/>
                        </a:rPr>
                        <a:t>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latin typeface="+mn-lt"/>
                        </a:rPr>
                        <a:t>5%</a:t>
                      </a:r>
                    </a:p>
                  </a:txBody>
                  <a:tcPr anchor="ctr">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989"/>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solidFill>
                            <a:schemeClr val="tx1"/>
                          </a:solidFill>
                          <a:latin typeface="+mn-lt"/>
                        </a:rPr>
                        <a:t>Gr 1-2 CRS</a:t>
                      </a:r>
                    </a:p>
                  </a:txBody>
                  <a:tcPr anchor="ct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solidFill>
                            <a:schemeClr val="tx1"/>
                          </a:solidFill>
                          <a:latin typeface="+mn-lt"/>
                        </a:rPr>
                        <a:t>42%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2000" dirty="0">
                          <a:latin typeface="+mn-lt"/>
                        </a:rPr>
                        <a:t>0</a:t>
                      </a:r>
                    </a:p>
                  </a:txBody>
                  <a:tcPr anchor="ctr">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0568119"/>
                  </a:ext>
                </a:extLst>
              </a:tr>
              <a:tr h="502920">
                <a:tc>
                  <a:txBody>
                    <a:bodyPr/>
                    <a:lstStyle/>
                    <a:p>
                      <a:pPr algn="ctr"/>
                      <a:r>
                        <a:rPr lang="en-US" sz="2000" dirty="0">
                          <a:solidFill>
                            <a:schemeClr val="tx1"/>
                          </a:solidFill>
                          <a:latin typeface="+mn-lt"/>
                        </a:rPr>
                        <a:t>Gr 3 CRS</a:t>
                      </a:r>
                    </a:p>
                  </a:txBody>
                  <a:tcPr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p>
                      <a:pPr algn="ctr"/>
                      <a:r>
                        <a:rPr lang="en-US" sz="2000" dirty="0">
                          <a:solidFill>
                            <a:schemeClr val="tx1"/>
                          </a:solidFill>
                          <a:latin typeface="+mn-lt"/>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pPr algn="ctr"/>
                      <a:r>
                        <a:rPr lang="en-US" sz="2000" dirty="0">
                          <a:latin typeface="+mn-lt"/>
                        </a:rPr>
                        <a:t>0</a:t>
                      </a:r>
                    </a:p>
                  </a:txBody>
                  <a:tcPr anchor="ctr">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53301521"/>
                  </a:ext>
                </a:extLst>
              </a:tr>
            </a:tbl>
          </a:graphicData>
        </a:graphic>
      </p:graphicFrame>
      <p:sp>
        <p:nvSpPr>
          <p:cNvPr id="6" name="Title 1">
            <a:extLst>
              <a:ext uri="{FF2B5EF4-FFF2-40B4-BE49-F238E27FC236}">
                <a16:creationId xmlns:a16="http://schemas.microsoft.com/office/drawing/2014/main" id="{C7A558B0-3905-0909-C2B0-C542269043E9}"/>
              </a:ext>
            </a:extLst>
          </p:cNvPr>
          <p:cNvSpPr txBox="1">
            <a:spLocks/>
          </p:cNvSpPr>
          <p:nvPr/>
        </p:nvSpPr>
        <p:spPr>
          <a:xfrm>
            <a:off x="698500" y="836212"/>
            <a:ext cx="5638800" cy="1129085"/>
          </a:xfrm>
          <a:prstGeom prst="rect">
            <a:avLst/>
          </a:prstGeom>
        </p:spPr>
        <p:txBody>
          <a:bodyPr vert="horz"/>
          <a:lstStyle>
            <a:lvl1pPr algn="ctr" rtl="0" eaLnBrk="0" fontAlgn="base" hangingPunct="0">
              <a:spcBef>
                <a:spcPct val="0"/>
              </a:spcBef>
              <a:spcAft>
                <a:spcPct val="0"/>
              </a:spcAft>
              <a:defRPr sz="3600">
                <a:solidFill>
                  <a:srgbClr val="075596"/>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75596"/>
                </a:solidFill>
                <a:effectLst/>
                <a:uLnTx/>
                <a:uFillTx/>
                <a:latin typeface="Arial" panose="020B0604020202020204"/>
                <a:ea typeface="+mj-ea"/>
                <a:cs typeface="+mj-cs"/>
              </a:rPr>
              <a:t>Toxicity: STARGLO</a:t>
            </a:r>
          </a:p>
        </p:txBody>
      </p:sp>
      <p:sp>
        <p:nvSpPr>
          <p:cNvPr id="2" name="TextBox 1">
            <a:extLst>
              <a:ext uri="{FF2B5EF4-FFF2-40B4-BE49-F238E27FC236}">
                <a16:creationId xmlns:a16="http://schemas.microsoft.com/office/drawing/2014/main" id="{48D3EF72-0B9F-9E01-1DDF-4DFE52E370D4}"/>
              </a:ext>
            </a:extLst>
          </p:cNvPr>
          <p:cNvSpPr txBox="1"/>
          <p:nvPr/>
        </p:nvSpPr>
        <p:spPr>
          <a:xfrm>
            <a:off x="6096000" y="64008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Abramson et al Lancet 2024;404:1940–54</a:t>
            </a:r>
          </a:p>
        </p:txBody>
      </p:sp>
      <p:sp>
        <p:nvSpPr>
          <p:cNvPr id="7" name="TextBox 6">
            <a:extLst>
              <a:ext uri="{FF2B5EF4-FFF2-40B4-BE49-F238E27FC236}">
                <a16:creationId xmlns:a16="http://schemas.microsoft.com/office/drawing/2014/main" id="{5AB39FBA-4DEA-BC5D-0D95-81BD2E280E8C}"/>
              </a:ext>
            </a:extLst>
          </p:cNvPr>
          <p:cNvSpPr txBox="1"/>
          <p:nvPr/>
        </p:nvSpPr>
        <p:spPr>
          <a:xfrm>
            <a:off x="7263130" y="1889805"/>
            <a:ext cx="4230370"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FDA Ruling: Not Approved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Results are not applicable to US population (9% of study population).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Approved by European Commission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Added to NCCN Guidelines</a:t>
            </a:r>
          </a:p>
        </p:txBody>
      </p:sp>
    </p:spTree>
    <p:extLst>
      <p:ext uri="{BB962C8B-B14F-4D97-AF65-F5344CB8AC3E}">
        <p14:creationId xmlns:p14="http://schemas.microsoft.com/office/powerpoint/2010/main" val="36451224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56A7C-EE76-316D-2624-B6A28A3B0A2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A74D218-CF9A-C08D-E1E8-42F80D5EB6CB}"/>
              </a:ext>
            </a:extLst>
          </p:cNvPr>
          <p:cNvGrpSpPr/>
          <p:nvPr/>
        </p:nvGrpSpPr>
        <p:grpSpPr>
          <a:xfrm>
            <a:off x="375060" y="1828800"/>
            <a:ext cx="6447473" cy="3894679"/>
            <a:chOff x="220035" y="614000"/>
            <a:chExt cx="8951386" cy="4334537"/>
          </a:xfrm>
        </p:grpSpPr>
        <p:pic>
          <p:nvPicPr>
            <p:cNvPr id="10" name="Picture 9">
              <a:extLst>
                <a:ext uri="{FF2B5EF4-FFF2-40B4-BE49-F238E27FC236}">
                  <a16:creationId xmlns:a16="http://schemas.microsoft.com/office/drawing/2014/main" id="{FDD37FDA-A5A1-0802-626D-1BC6F332A5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0035" y="1005246"/>
              <a:ext cx="8951386" cy="3943291"/>
            </a:xfrm>
            <a:prstGeom prst="rect">
              <a:avLst/>
            </a:prstGeom>
          </p:spPr>
        </p:pic>
        <p:sp>
          <p:nvSpPr>
            <p:cNvPr id="7" name="TextBox 6">
              <a:extLst>
                <a:ext uri="{FF2B5EF4-FFF2-40B4-BE49-F238E27FC236}">
                  <a16:creationId xmlns:a16="http://schemas.microsoft.com/office/drawing/2014/main" id="{A75EC2FE-B5D3-9DF4-1BA0-27ECDEE642FF}"/>
                </a:ext>
              </a:extLst>
            </p:cNvPr>
            <p:cNvSpPr txBox="1"/>
            <p:nvPr/>
          </p:nvSpPr>
          <p:spPr>
            <a:xfrm>
              <a:off x="2088977" y="614000"/>
              <a:ext cx="5759374" cy="4452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Median PFS 11.5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vs 3.8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mo</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4" name="Title 1">
            <a:extLst>
              <a:ext uri="{FF2B5EF4-FFF2-40B4-BE49-F238E27FC236}">
                <a16:creationId xmlns:a16="http://schemas.microsoft.com/office/drawing/2014/main" id="{10C2C423-9A22-194E-54CB-AFCE1B741FFA}"/>
              </a:ext>
            </a:extLst>
          </p:cNvPr>
          <p:cNvSpPr>
            <a:spLocks noGrp="1"/>
          </p:cNvSpPr>
          <p:nvPr>
            <p:ph type="title"/>
          </p:nvPr>
        </p:nvSpPr>
        <p:spPr>
          <a:xfrm>
            <a:off x="245745" y="353216"/>
            <a:ext cx="11734800" cy="1129085"/>
          </a:xfrm>
        </p:spPr>
        <p:txBody>
          <a:bodyPr/>
          <a:lstStyle/>
          <a:p>
            <a:r>
              <a:rPr lang="en-US" sz="2800" dirty="0"/>
              <a:t>Phase 3 SUNMO: Mosun + Pola vs R-GemOx</a:t>
            </a:r>
            <a:br>
              <a:rPr lang="en-US" sz="2800" dirty="0"/>
            </a:br>
            <a:r>
              <a:rPr lang="en-US" sz="2800" dirty="0"/>
              <a:t>2L+ R/R DLBCL, ASCT ineligible </a:t>
            </a:r>
            <a:br>
              <a:rPr lang="en-US" sz="3600" dirty="0"/>
            </a:br>
            <a:endParaRPr lang="en-US" sz="2400" kern="0" dirty="0">
              <a:solidFill>
                <a:srgbClr val="C00000"/>
              </a:solidFill>
            </a:endParaRPr>
          </a:p>
        </p:txBody>
      </p:sp>
      <p:sp>
        <p:nvSpPr>
          <p:cNvPr id="6" name="TextBox 5">
            <a:extLst>
              <a:ext uri="{FF2B5EF4-FFF2-40B4-BE49-F238E27FC236}">
                <a16:creationId xmlns:a16="http://schemas.microsoft.com/office/drawing/2014/main" id="{329067BC-A8D6-0004-2983-EB05A7DFED2B}"/>
              </a:ext>
            </a:extLst>
          </p:cNvPr>
          <p:cNvSpPr txBox="1"/>
          <p:nvPr/>
        </p:nvSpPr>
        <p:spPr>
          <a:xfrm>
            <a:off x="6096000" y="64008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Budde et al JCO 2025;10.1200/JCO-25-01957</a:t>
            </a:r>
          </a:p>
        </p:txBody>
      </p:sp>
      <p:graphicFrame>
        <p:nvGraphicFramePr>
          <p:cNvPr id="11" name="Table 10">
            <a:extLst>
              <a:ext uri="{FF2B5EF4-FFF2-40B4-BE49-F238E27FC236}">
                <a16:creationId xmlns:a16="http://schemas.microsoft.com/office/drawing/2014/main" id="{C6ABB698-6538-ADD1-EE22-78AD4DE0A6DC}"/>
              </a:ext>
            </a:extLst>
          </p:cNvPr>
          <p:cNvGraphicFramePr>
            <a:graphicFrameLocks noGrp="1"/>
          </p:cNvGraphicFramePr>
          <p:nvPr/>
        </p:nvGraphicFramePr>
        <p:xfrm>
          <a:off x="7772400" y="2277593"/>
          <a:ext cx="4044540" cy="3329481"/>
        </p:xfrm>
        <a:graphic>
          <a:graphicData uri="http://schemas.openxmlformats.org/drawingml/2006/table">
            <a:tbl>
              <a:tblPr firstRow="1" bandRow="1"/>
              <a:tblGrid>
                <a:gridCol w="1447074">
                  <a:extLst>
                    <a:ext uri="{9D8B030D-6E8A-4147-A177-3AD203B41FA5}">
                      <a16:colId xmlns:a16="http://schemas.microsoft.com/office/drawing/2014/main" val="115561476"/>
                    </a:ext>
                  </a:extLst>
                </a:gridCol>
                <a:gridCol w="1426162">
                  <a:extLst>
                    <a:ext uri="{9D8B030D-6E8A-4147-A177-3AD203B41FA5}">
                      <a16:colId xmlns:a16="http://schemas.microsoft.com/office/drawing/2014/main" val="3115081421"/>
                    </a:ext>
                  </a:extLst>
                </a:gridCol>
                <a:gridCol w="1171304">
                  <a:extLst>
                    <a:ext uri="{9D8B030D-6E8A-4147-A177-3AD203B41FA5}">
                      <a16:colId xmlns:a16="http://schemas.microsoft.com/office/drawing/2014/main" val="3122681254"/>
                    </a:ext>
                  </a:extLst>
                </a:gridCol>
              </a:tblGrid>
              <a:tr h="496533">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b="1" dirty="0">
                          <a:latin typeface="+mn-lt"/>
                        </a:rPr>
                        <a:t>AE</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b="1" dirty="0">
                          <a:latin typeface="+mn-lt"/>
                        </a:rPr>
                        <a:t>Mosun-Pola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b="1" dirty="0">
                          <a:latin typeface="+mn-lt"/>
                        </a:rPr>
                        <a:t>R-GemOx</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1005148"/>
                  </a:ext>
                </a:extLst>
              </a:tr>
              <a:tr h="47215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latin typeface="+mn-lt"/>
                        </a:rPr>
                        <a:t>Neutropenia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latin typeface="+mn-lt"/>
                        </a:rPr>
                        <a:t>46%</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latin typeface="+mn-lt"/>
                        </a:rPr>
                        <a:t>55%</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2835695"/>
                  </a:ext>
                </a:extLst>
              </a:tr>
              <a:tr h="47215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b="0" dirty="0">
                          <a:latin typeface="+mn-lt"/>
                        </a:rPr>
                        <a:t>Serious infect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b="0" dirty="0">
                          <a:latin typeface="+mn-lt"/>
                        </a:rPr>
                        <a:t>16%</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b="0" dirty="0">
                          <a:latin typeface="+mn-lt"/>
                        </a:rPr>
                        <a:t>14%</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77586160"/>
                  </a:ext>
                </a:extLst>
              </a:tr>
              <a:tr h="47215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latin typeface="+mn-lt"/>
                        </a:rPr>
                        <a:t>Gr 5 infect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solidFill>
                            <a:srgbClr val="C00000"/>
                          </a:solidFill>
                          <a:latin typeface="+mn-lt"/>
                        </a:rPr>
                        <a:t>3%</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solidFill>
                            <a:srgbClr val="C00000"/>
                          </a:solidFill>
                          <a:latin typeface="+mn-lt"/>
                        </a:rPr>
                        <a:t>6%</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25466507"/>
                  </a:ext>
                </a:extLst>
              </a:tr>
              <a:tr h="472158">
                <a:tc>
                  <a:txBody>
                    <a:bodyPr/>
                    <a:lstStyle/>
                    <a:p>
                      <a:pPr algn="ctr"/>
                      <a:r>
                        <a:rPr lang="en-US" sz="1600" b="0" dirty="0">
                          <a:latin typeface="+mn-lt"/>
                        </a:rPr>
                        <a:t>Gr 5</a:t>
                      </a:r>
                      <a:endParaRPr lang="en-US" sz="1600" b="0" baseline="30000" dirty="0">
                        <a:latin typeface="+mn-lt"/>
                      </a:endParaRPr>
                    </a:p>
                  </a:txBody>
                  <a:tcPr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0" dirty="0">
                          <a:latin typeface="+mn-lt"/>
                        </a:rPr>
                        <a:t>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latin typeface="+mn-lt"/>
                        </a:rPr>
                        <a:t>7%</a:t>
                      </a:r>
                    </a:p>
                  </a:txBody>
                  <a:tcPr anchor="ctr">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989"/>
                  </a:ext>
                </a:extLst>
              </a:tr>
              <a:tr h="47215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solidFill>
                            <a:schemeClr val="tx1"/>
                          </a:solidFill>
                          <a:latin typeface="+mn-lt"/>
                        </a:rPr>
                        <a:t>Gr 1-2 CRS</a:t>
                      </a:r>
                    </a:p>
                  </a:txBody>
                  <a:tcPr anchor="ct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solidFill>
                            <a:schemeClr val="tx1"/>
                          </a:solidFill>
                          <a:latin typeface="+mn-lt"/>
                        </a:rPr>
                        <a:t>25%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600" dirty="0">
                          <a:latin typeface="+mn-lt"/>
                        </a:rPr>
                        <a:t>0</a:t>
                      </a:r>
                    </a:p>
                  </a:txBody>
                  <a:tcPr anchor="ctr">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0568119"/>
                  </a:ext>
                </a:extLst>
              </a:tr>
              <a:tr h="472158">
                <a:tc>
                  <a:txBody>
                    <a:bodyPr/>
                    <a:lstStyle/>
                    <a:p>
                      <a:pPr algn="ctr"/>
                      <a:r>
                        <a:rPr lang="en-US" sz="1600" dirty="0">
                          <a:solidFill>
                            <a:schemeClr val="tx1"/>
                          </a:solidFill>
                          <a:latin typeface="+mn-lt"/>
                        </a:rPr>
                        <a:t>Gr 3 CRS</a:t>
                      </a:r>
                    </a:p>
                  </a:txBody>
                  <a:tcPr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solidFill>
                            <a:srgbClr val="C00000"/>
                          </a:solidFill>
                          <a:latin typeface="+mn-lt"/>
                        </a:rPr>
                        <a:t>&lt;1%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p>
                      <a:pPr algn="ctr"/>
                      <a:r>
                        <a:rPr lang="en-US" sz="1600" dirty="0">
                          <a:latin typeface="+mn-lt"/>
                        </a:rPr>
                        <a:t>0</a:t>
                      </a:r>
                    </a:p>
                  </a:txBody>
                  <a:tcPr anchor="ctr">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53301521"/>
                  </a:ext>
                </a:extLst>
              </a:tr>
            </a:tbl>
          </a:graphicData>
        </a:graphic>
      </p:graphicFrame>
      <p:sp>
        <p:nvSpPr>
          <p:cNvPr id="12" name="TextBox 11">
            <a:extLst>
              <a:ext uri="{FF2B5EF4-FFF2-40B4-BE49-F238E27FC236}">
                <a16:creationId xmlns:a16="http://schemas.microsoft.com/office/drawing/2014/main" id="{7B4EDA6E-D8A8-1504-F2AE-1959B26D66DA}"/>
              </a:ext>
            </a:extLst>
          </p:cNvPr>
          <p:cNvSpPr txBox="1"/>
          <p:nvPr/>
        </p:nvSpPr>
        <p:spPr>
          <a:xfrm>
            <a:off x="9193642" y="1648332"/>
            <a:ext cx="120205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Toxicity</a:t>
            </a:r>
          </a:p>
        </p:txBody>
      </p:sp>
      <p:sp>
        <p:nvSpPr>
          <p:cNvPr id="5" name="TextBox 4">
            <a:extLst>
              <a:ext uri="{FF2B5EF4-FFF2-40B4-BE49-F238E27FC236}">
                <a16:creationId xmlns:a16="http://schemas.microsoft.com/office/drawing/2014/main" id="{8E4EDA59-C584-F2B2-0615-10C846678339}"/>
              </a:ext>
            </a:extLst>
          </p:cNvPr>
          <p:cNvSpPr txBox="1"/>
          <p:nvPr/>
        </p:nvSpPr>
        <p:spPr>
          <a:xfrm>
            <a:off x="1143000" y="4643646"/>
            <a:ext cx="36576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HR 0.41 (CI 0.28- 0.61), P &lt; 0.0001</a:t>
            </a:r>
          </a:p>
        </p:txBody>
      </p:sp>
      <p:sp>
        <p:nvSpPr>
          <p:cNvPr id="13" name="TextBox 12">
            <a:extLst>
              <a:ext uri="{FF2B5EF4-FFF2-40B4-BE49-F238E27FC236}">
                <a16:creationId xmlns:a16="http://schemas.microsoft.com/office/drawing/2014/main" id="{0493E6F9-0C3A-5DDF-C810-74A3CDFEF29C}"/>
              </a:ext>
            </a:extLst>
          </p:cNvPr>
          <p:cNvSpPr txBox="1"/>
          <p:nvPr/>
        </p:nvSpPr>
        <p:spPr>
          <a:xfrm>
            <a:off x="6705600" y="2438400"/>
            <a:ext cx="9906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 51%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 24%</a:t>
            </a:r>
          </a:p>
        </p:txBody>
      </p:sp>
    </p:spTree>
    <p:extLst>
      <p:ext uri="{BB962C8B-B14F-4D97-AF65-F5344CB8AC3E}">
        <p14:creationId xmlns:p14="http://schemas.microsoft.com/office/powerpoint/2010/main" val="287698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676D-96A0-D845-6072-C56F060A0B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95B3BA6-BD83-3798-C97B-4E5D1F348940}"/>
              </a:ext>
            </a:extLst>
          </p:cNvPr>
          <p:cNvSpPr>
            <a:spLocks noGrp="1" noChangeArrowheads="1"/>
          </p:cNvSpPr>
          <p:nvPr>
            <p:ph type="title"/>
          </p:nvPr>
        </p:nvSpPr>
        <p:spPr>
          <a:xfrm>
            <a:off x="-13312" y="548680"/>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Optimal Role of </a:t>
            </a:r>
            <a:br>
              <a:rPr lang="en-US" sz="3800" dirty="0"/>
            </a:br>
            <a:r>
              <a:rPr lang="en-US" sz="3800" dirty="0"/>
              <a:t>Endocrine-Based and Other Strategies in the </a:t>
            </a:r>
            <a:br>
              <a:rPr lang="en-US" sz="3800" dirty="0"/>
            </a:br>
            <a:r>
              <a:rPr lang="en-US" sz="3800" dirty="0"/>
              <a:t>Management of HR-Positive Breast Cancer</a:t>
            </a:r>
          </a:p>
        </p:txBody>
      </p:sp>
      <p:sp>
        <p:nvSpPr>
          <p:cNvPr id="12" name="Text Box 3">
            <a:extLst>
              <a:ext uri="{FF2B5EF4-FFF2-40B4-BE49-F238E27FC236}">
                <a16:creationId xmlns:a16="http://schemas.microsoft.com/office/drawing/2014/main" id="{245A5A07-9C25-DED4-837A-AD2B7BEDB053}"/>
              </a:ext>
            </a:extLst>
          </p:cNvPr>
          <p:cNvSpPr txBox="1">
            <a:spLocks noChangeArrowheads="1"/>
          </p:cNvSpPr>
          <p:nvPr/>
        </p:nvSpPr>
        <p:spPr bwMode="auto">
          <a:xfrm>
            <a:off x="3248048" y="565232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E571EAD-4869-3114-68D8-F9B942757655}"/>
              </a:ext>
            </a:extLst>
          </p:cNvPr>
          <p:cNvSpPr txBox="1">
            <a:spLocks noChangeArrowheads="1"/>
          </p:cNvSpPr>
          <p:nvPr/>
        </p:nvSpPr>
        <p:spPr bwMode="auto">
          <a:xfrm>
            <a:off x="2920388" y="370875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07F5A389-5771-06E1-9F45-42E044F3BDC3}"/>
              </a:ext>
            </a:extLst>
          </p:cNvPr>
          <p:cNvSpPr txBox="1">
            <a:spLocks noChangeArrowheads="1"/>
          </p:cNvSpPr>
          <p:nvPr/>
        </p:nvSpPr>
        <p:spPr bwMode="auto">
          <a:xfrm>
            <a:off x="-13312" y="270846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December 11,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p>
        </p:txBody>
      </p:sp>
      <p:sp>
        <p:nvSpPr>
          <p:cNvPr id="8" name="Rectangle 4">
            <a:extLst>
              <a:ext uri="{FF2B5EF4-FFF2-40B4-BE49-F238E27FC236}">
                <a16:creationId xmlns:a16="http://schemas.microsoft.com/office/drawing/2014/main" id="{FFDE9AD0-EDCA-9CDC-C126-E4A049A48FCD}"/>
              </a:ext>
            </a:extLst>
          </p:cNvPr>
          <p:cNvSpPr txBox="1">
            <a:spLocks noChangeArrowheads="1"/>
          </p:cNvSpPr>
          <p:nvPr/>
        </p:nvSpPr>
        <p:spPr bwMode="auto">
          <a:xfrm>
            <a:off x="-13312" y="214182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3 of a 3-Part CME Satellite Symposium Series</a:t>
            </a:r>
          </a:p>
        </p:txBody>
      </p:sp>
      <p:sp>
        <p:nvSpPr>
          <p:cNvPr id="9" name="Text Box 6">
            <a:extLst>
              <a:ext uri="{FF2B5EF4-FFF2-40B4-BE49-F238E27FC236}">
                <a16:creationId xmlns:a16="http://schemas.microsoft.com/office/drawing/2014/main" id="{8403EF20-33B4-B430-00DF-C9C35723A871}"/>
              </a:ext>
            </a:extLst>
          </p:cNvPr>
          <p:cNvSpPr txBox="1">
            <a:spLocks noChangeArrowheads="1"/>
          </p:cNvSpPr>
          <p:nvPr/>
        </p:nvSpPr>
        <p:spPr bwMode="auto">
          <a:xfrm>
            <a:off x="1055440" y="4280526"/>
            <a:ext cx="10657183"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Angela DeMichele, MD, MSCE</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Erica Mayer, MD, MPH,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Seth Wander, MD, PhD</a:t>
            </a:r>
          </a:p>
          <a:p>
            <a:pPr marL="0" marR="0" lvl="0" indent="0" algn="ctr" defTabSz="914400" rtl="0" eaLnBrk="0" fontAlgn="base" latinLnBrk="0" hangingPunct="0">
              <a:lnSpc>
                <a:spcPts val="3340"/>
              </a:lnSpc>
              <a:spcBef>
                <a:spcPct val="0"/>
              </a:spcBef>
              <a:spcAft>
                <a:spcPct val="0"/>
              </a:spcAft>
              <a:buClrTx/>
              <a:buSzTx/>
              <a:buFontTx/>
              <a:buNone/>
              <a:tabLst/>
              <a:defRPr/>
            </a:pP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02886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A39D5-0F64-7226-6C8C-067A691B8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FCA5F-4FC2-25A8-6C14-B4998377B9D6}"/>
              </a:ext>
            </a:extLst>
          </p:cNvPr>
          <p:cNvSpPr>
            <a:spLocks noGrp="1"/>
          </p:cNvSpPr>
          <p:nvPr>
            <p:ph type="title"/>
          </p:nvPr>
        </p:nvSpPr>
        <p:spPr>
          <a:xfrm>
            <a:off x="609600" y="457199"/>
            <a:ext cx="10972800" cy="1129085"/>
          </a:xfrm>
        </p:spPr>
        <p:txBody>
          <a:bodyPr/>
          <a:lstStyle/>
          <a:p>
            <a:r>
              <a:rPr lang="en-US" sz="3200" dirty="0"/>
              <a:t>Phase </a:t>
            </a:r>
            <a:r>
              <a:rPr lang="en-US" sz="3200" dirty="0" err="1"/>
              <a:t>Ib</a:t>
            </a:r>
            <a:r>
              <a:rPr lang="en-US" sz="3200" dirty="0"/>
              <a:t>/II Glofit-Pola in ≥ 2L R/R DLBCL/HGBCL </a:t>
            </a:r>
            <a:endParaRPr lang="en-US" sz="3200" kern="0" dirty="0"/>
          </a:p>
        </p:txBody>
      </p:sp>
      <p:sp>
        <p:nvSpPr>
          <p:cNvPr id="3" name="TextBox 2">
            <a:extLst>
              <a:ext uri="{FF2B5EF4-FFF2-40B4-BE49-F238E27FC236}">
                <a16:creationId xmlns:a16="http://schemas.microsoft.com/office/drawing/2014/main" id="{B90CA132-202E-AB68-EF85-F49F6E9EE4E7}"/>
              </a:ext>
            </a:extLst>
          </p:cNvPr>
          <p:cNvSpPr txBox="1"/>
          <p:nvPr/>
        </p:nvSpPr>
        <p:spPr>
          <a:xfrm>
            <a:off x="5791200" y="637032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Hutchings, JCO 2025; 10.1200/JCO-25-00992 </a:t>
            </a:r>
          </a:p>
        </p:txBody>
      </p:sp>
      <p:pic>
        <p:nvPicPr>
          <p:cNvPr id="6" name="Picture 5">
            <a:extLst>
              <a:ext uri="{FF2B5EF4-FFF2-40B4-BE49-F238E27FC236}">
                <a16:creationId xmlns:a16="http://schemas.microsoft.com/office/drawing/2014/main" id="{8F67D847-D07B-8F90-0770-6E8717AB741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2558" y="2023173"/>
            <a:ext cx="6401793" cy="3504779"/>
          </a:xfrm>
          <a:prstGeom prst="rect">
            <a:avLst/>
          </a:prstGeom>
        </p:spPr>
      </p:pic>
      <p:graphicFrame>
        <p:nvGraphicFramePr>
          <p:cNvPr id="10" name="Table 9">
            <a:extLst>
              <a:ext uri="{FF2B5EF4-FFF2-40B4-BE49-F238E27FC236}">
                <a16:creationId xmlns:a16="http://schemas.microsoft.com/office/drawing/2014/main" id="{66757ECE-D51A-495A-2E9E-E5AE6C57F6CA}"/>
              </a:ext>
            </a:extLst>
          </p:cNvPr>
          <p:cNvGraphicFramePr>
            <a:graphicFrameLocks noGrp="1"/>
          </p:cNvGraphicFramePr>
          <p:nvPr/>
        </p:nvGraphicFramePr>
        <p:xfrm>
          <a:off x="7620000" y="2169214"/>
          <a:ext cx="3821748" cy="3504779"/>
        </p:xfrm>
        <a:graphic>
          <a:graphicData uri="http://schemas.openxmlformats.org/drawingml/2006/table">
            <a:tbl>
              <a:tblPr firstRow="1" bandRow="1"/>
              <a:tblGrid>
                <a:gridCol w="1978343">
                  <a:extLst>
                    <a:ext uri="{9D8B030D-6E8A-4147-A177-3AD203B41FA5}">
                      <a16:colId xmlns:a16="http://schemas.microsoft.com/office/drawing/2014/main" val="115561476"/>
                    </a:ext>
                  </a:extLst>
                </a:gridCol>
                <a:gridCol w="1843405">
                  <a:extLst>
                    <a:ext uri="{9D8B030D-6E8A-4147-A177-3AD203B41FA5}">
                      <a16:colId xmlns:a16="http://schemas.microsoft.com/office/drawing/2014/main" val="3115081421"/>
                    </a:ext>
                  </a:extLst>
                </a:gridCol>
              </a:tblGrid>
              <a:tr h="487259">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b="1" dirty="0">
                          <a:latin typeface="+mn-lt"/>
                        </a:rPr>
                        <a:t>AE</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b="1" dirty="0">
                          <a:latin typeface="+mn-lt"/>
                        </a:rPr>
                        <a:t>Glofit-Pola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1005148"/>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dirty="0">
                          <a:latin typeface="+mn-lt"/>
                        </a:rPr>
                        <a:t>Neutropenia</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dirty="0">
                          <a:latin typeface="+mn-lt"/>
                        </a:rPr>
                        <a:t>42%</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2835695"/>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b="0" dirty="0">
                          <a:latin typeface="+mn-lt"/>
                        </a:rPr>
                        <a:t>Serious infect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b="0" dirty="0">
                          <a:latin typeface="+mn-lt"/>
                        </a:rPr>
                        <a:t>23%</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77586160"/>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b="0" dirty="0">
                          <a:latin typeface="+mn-lt"/>
                        </a:rPr>
                        <a:t>Gr 5 infect</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b="0" dirty="0">
                          <a:latin typeface="+mn-lt"/>
                        </a:rPr>
                        <a:t>5%</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25466507"/>
                  </a:ext>
                </a:extLst>
              </a:tr>
              <a:tr h="502920">
                <a:tc>
                  <a:txBody>
                    <a:bodyPr/>
                    <a:lstStyle/>
                    <a:p>
                      <a:pPr algn="ctr"/>
                      <a:r>
                        <a:rPr lang="en-US" sz="1800" b="0" dirty="0">
                          <a:latin typeface="+mn-lt"/>
                        </a:rPr>
                        <a:t>Gr 5</a:t>
                      </a:r>
                      <a:endParaRPr lang="en-US" sz="1800" b="0" baseline="30000" dirty="0">
                        <a:latin typeface="+mn-lt"/>
                      </a:endParaRPr>
                    </a:p>
                  </a:txBody>
                  <a:tcPr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latin typeface="+mn-lt"/>
                        </a:rPr>
                        <a:t>9%</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989"/>
                  </a:ext>
                </a:extLst>
              </a:tr>
              <a:tr h="502920">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dirty="0">
                          <a:solidFill>
                            <a:schemeClr val="tx1"/>
                          </a:solidFill>
                          <a:latin typeface="+mn-lt"/>
                        </a:rPr>
                        <a:t>Gr 1-2 CRS</a:t>
                      </a:r>
                    </a:p>
                  </a:txBody>
                  <a:tcPr anchor="ct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r>
                        <a:rPr lang="en-US" sz="1800" dirty="0">
                          <a:solidFill>
                            <a:schemeClr val="tx1"/>
                          </a:solidFill>
                          <a:latin typeface="+mn-lt"/>
                        </a:rPr>
                        <a:t>43%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0568119"/>
                  </a:ext>
                </a:extLst>
              </a:tr>
              <a:tr h="502920">
                <a:tc>
                  <a:txBody>
                    <a:bodyPr/>
                    <a:lstStyle/>
                    <a:p>
                      <a:pPr algn="ctr"/>
                      <a:r>
                        <a:rPr lang="en-US" sz="1800" dirty="0">
                          <a:solidFill>
                            <a:schemeClr val="tx1"/>
                          </a:solidFill>
                          <a:latin typeface="+mn-lt"/>
                        </a:rPr>
                        <a:t>Gr ≥3 CRS</a:t>
                      </a:r>
                    </a:p>
                  </a:txBody>
                  <a:tcPr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dirty="0">
                          <a:solidFill>
                            <a:schemeClr val="tx1"/>
                          </a:solidFill>
                          <a:latin typeface="+mn-lt"/>
                        </a:rPr>
                        <a:t>1.9% (1pt Gr5)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3301521"/>
                  </a:ext>
                </a:extLst>
              </a:tr>
            </a:tbl>
          </a:graphicData>
        </a:graphic>
      </p:graphicFrame>
      <p:sp>
        <p:nvSpPr>
          <p:cNvPr id="4" name="TextBox 3">
            <a:extLst>
              <a:ext uri="{FF2B5EF4-FFF2-40B4-BE49-F238E27FC236}">
                <a16:creationId xmlns:a16="http://schemas.microsoft.com/office/drawing/2014/main" id="{09584777-D291-B84D-BD6C-EF6974192878}"/>
              </a:ext>
            </a:extLst>
          </p:cNvPr>
          <p:cNvSpPr txBox="1"/>
          <p:nvPr/>
        </p:nvSpPr>
        <p:spPr>
          <a:xfrm>
            <a:off x="8686800" y="1505188"/>
            <a:ext cx="2057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Toxicity</a:t>
            </a:r>
          </a:p>
        </p:txBody>
      </p:sp>
      <p:sp>
        <p:nvSpPr>
          <p:cNvPr id="5" name="Rectangle 4">
            <a:extLst>
              <a:ext uri="{FF2B5EF4-FFF2-40B4-BE49-F238E27FC236}">
                <a16:creationId xmlns:a16="http://schemas.microsoft.com/office/drawing/2014/main" id="{20B22EB4-E01F-9A39-8FCB-C7EE5E2D94E2}"/>
              </a:ext>
            </a:extLst>
          </p:cNvPr>
          <p:cNvSpPr/>
          <p:nvPr/>
        </p:nvSpPr>
        <p:spPr bwMode="auto">
          <a:xfrm>
            <a:off x="228600" y="1828800"/>
            <a:ext cx="381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6133576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484F-FCBB-2D33-7F5F-6D0C76D4E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53593-2C52-7D32-E335-06ACA1D6A5B3}"/>
              </a:ext>
            </a:extLst>
          </p:cNvPr>
          <p:cNvSpPr>
            <a:spLocks noGrp="1"/>
          </p:cNvSpPr>
          <p:nvPr>
            <p:ph type="title"/>
          </p:nvPr>
        </p:nvSpPr>
        <p:spPr>
          <a:xfrm>
            <a:off x="152400" y="457199"/>
            <a:ext cx="11887200" cy="685801"/>
          </a:xfrm>
        </p:spPr>
        <p:txBody>
          <a:bodyPr/>
          <a:lstStyle/>
          <a:p>
            <a:r>
              <a:rPr lang="en-US" sz="2800" dirty="0"/>
              <a:t>Phase </a:t>
            </a:r>
            <a:r>
              <a:rPr lang="en-US" sz="2800" dirty="0" err="1"/>
              <a:t>Ib</a:t>
            </a:r>
            <a:r>
              <a:rPr lang="en-US" sz="2800" dirty="0"/>
              <a:t>/II EPCORE NHL-2 Trial: </a:t>
            </a:r>
            <a:r>
              <a:rPr lang="en-US" sz="2800" dirty="0" err="1"/>
              <a:t>Epcor-GemOx</a:t>
            </a:r>
            <a:r>
              <a:rPr lang="en-US" sz="2800" dirty="0"/>
              <a:t> ≥ 2L R/R DLBCL</a:t>
            </a:r>
            <a:br>
              <a:rPr lang="en-US" sz="2800" dirty="0"/>
            </a:br>
            <a:r>
              <a:rPr lang="en-US" sz="2800" dirty="0">
                <a:solidFill>
                  <a:srgbClr val="C00000"/>
                </a:solidFill>
              </a:rPr>
              <a:t>2</a:t>
            </a:r>
            <a:r>
              <a:rPr lang="en-US" sz="2800" baseline="30000" dirty="0">
                <a:solidFill>
                  <a:srgbClr val="C00000"/>
                </a:solidFill>
              </a:rPr>
              <a:t>nd</a:t>
            </a:r>
            <a:r>
              <a:rPr lang="en-US" sz="2800" dirty="0">
                <a:solidFill>
                  <a:srgbClr val="C00000"/>
                </a:solidFill>
              </a:rPr>
              <a:t> vs later line of therapy significantly affected outcomes </a:t>
            </a:r>
            <a:endParaRPr lang="en-US" sz="2800" kern="0" dirty="0">
              <a:solidFill>
                <a:srgbClr val="C00000"/>
              </a:solidFill>
            </a:endParaRPr>
          </a:p>
        </p:txBody>
      </p:sp>
      <p:grpSp>
        <p:nvGrpSpPr>
          <p:cNvPr id="18" name="Group 17">
            <a:extLst>
              <a:ext uri="{FF2B5EF4-FFF2-40B4-BE49-F238E27FC236}">
                <a16:creationId xmlns:a16="http://schemas.microsoft.com/office/drawing/2014/main" id="{C800111B-D9B6-98C4-F6DF-4EF6ED10868F}"/>
              </a:ext>
            </a:extLst>
          </p:cNvPr>
          <p:cNvGrpSpPr/>
          <p:nvPr/>
        </p:nvGrpSpPr>
        <p:grpSpPr>
          <a:xfrm>
            <a:off x="1752600" y="1839687"/>
            <a:ext cx="7543800" cy="4572000"/>
            <a:chOff x="5715000" y="1524000"/>
            <a:chExt cx="5649252" cy="2828747"/>
          </a:xfrm>
        </p:grpSpPr>
        <p:grpSp>
          <p:nvGrpSpPr>
            <p:cNvPr id="17" name="Group 16">
              <a:extLst>
                <a:ext uri="{FF2B5EF4-FFF2-40B4-BE49-F238E27FC236}">
                  <a16:creationId xmlns:a16="http://schemas.microsoft.com/office/drawing/2014/main" id="{533C2D39-24FC-3BF6-7E17-3CD98E81105D}"/>
                </a:ext>
              </a:extLst>
            </p:cNvPr>
            <p:cNvGrpSpPr/>
            <p:nvPr/>
          </p:nvGrpSpPr>
          <p:grpSpPr>
            <a:xfrm>
              <a:off x="5715000" y="1524000"/>
              <a:ext cx="5649252" cy="2504475"/>
              <a:chOff x="5715000" y="1524000"/>
              <a:chExt cx="5649252" cy="2504475"/>
            </a:xfrm>
          </p:grpSpPr>
          <p:pic>
            <p:nvPicPr>
              <p:cNvPr id="13" name="Picture 12">
                <a:extLst>
                  <a:ext uri="{FF2B5EF4-FFF2-40B4-BE49-F238E27FC236}">
                    <a16:creationId xmlns:a16="http://schemas.microsoft.com/office/drawing/2014/main" id="{E84CA21E-91B6-21CD-742B-5F12FDFD9F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715000" y="1524000"/>
                <a:ext cx="5649252" cy="2504475"/>
              </a:xfrm>
              <a:prstGeom prst="rect">
                <a:avLst/>
              </a:prstGeom>
            </p:spPr>
          </p:pic>
          <p:sp>
            <p:nvSpPr>
              <p:cNvPr id="14" name="Rectangle 13">
                <a:extLst>
                  <a:ext uri="{FF2B5EF4-FFF2-40B4-BE49-F238E27FC236}">
                    <a16:creationId xmlns:a16="http://schemas.microsoft.com/office/drawing/2014/main" id="{106D4718-A596-0117-4727-D05EAC655496}"/>
                  </a:ext>
                </a:extLst>
              </p:cNvPr>
              <p:cNvSpPr/>
              <p:nvPr/>
            </p:nvSpPr>
            <p:spPr bwMode="auto">
              <a:xfrm>
                <a:off x="5715000" y="15240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grpSp>
        <p:sp>
          <p:nvSpPr>
            <p:cNvPr id="15" name="Rectangle 14">
              <a:extLst>
                <a:ext uri="{FF2B5EF4-FFF2-40B4-BE49-F238E27FC236}">
                  <a16:creationId xmlns:a16="http://schemas.microsoft.com/office/drawing/2014/main" id="{C8877D9B-4DEF-0904-7FC5-8FCD60504DED}"/>
                </a:ext>
              </a:extLst>
            </p:cNvPr>
            <p:cNvSpPr/>
            <p:nvPr/>
          </p:nvSpPr>
          <p:spPr bwMode="auto">
            <a:xfrm>
              <a:off x="5737393" y="4047947"/>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grpSp>
      <p:sp>
        <p:nvSpPr>
          <p:cNvPr id="8" name="TextBox 7">
            <a:extLst>
              <a:ext uri="{FF2B5EF4-FFF2-40B4-BE49-F238E27FC236}">
                <a16:creationId xmlns:a16="http://schemas.microsoft.com/office/drawing/2014/main" id="{979DEF3C-9E76-CE17-53D1-A18DFA9A96E0}"/>
              </a:ext>
            </a:extLst>
          </p:cNvPr>
          <p:cNvSpPr txBox="1"/>
          <p:nvPr/>
        </p:nvSpPr>
        <p:spPr>
          <a:xfrm>
            <a:off x="8168229" y="6400801"/>
            <a:ext cx="3992905"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Brody et al Blood 2025;145:1621–1631</a:t>
            </a:r>
            <a:endParaRPr kumimoji="0" lang="en-US" sz="105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E54C7AFB-879E-E5A3-EAF0-65A9ACF69513}"/>
              </a:ext>
            </a:extLst>
          </p:cNvPr>
          <p:cNvSpPr txBox="1"/>
          <p:nvPr/>
        </p:nvSpPr>
        <p:spPr>
          <a:xfrm>
            <a:off x="9296400" y="3657600"/>
            <a:ext cx="198120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ＭＳ Ｐゴシック" panose="020B0600070205080204" pitchFamily="34" charset="-128"/>
                <a:cs typeface="Arial" panose="020B0604020202020204" pitchFamily="34" charset="0"/>
              </a:rPr>
              <a:t>12mo PFS 63%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ＭＳ Ｐゴシック" panose="020B0600070205080204" pitchFamily="34" charset="-128"/>
                <a:cs typeface="Arial" panose="020B0604020202020204" pitchFamily="34" charset="0"/>
              </a:rPr>
              <a:t>12mo PFS 44%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ＭＳ Ｐゴシック" panose="020B0600070205080204" pitchFamily="34" charset="-128"/>
                <a:cs typeface="Arial" panose="020B0604020202020204" pitchFamily="34" charset="0"/>
              </a:rPr>
              <a:t>12mo PFS 33%</a:t>
            </a:r>
          </a:p>
        </p:txBody>
      </p:sp>
    </p:spTree>
    <p:extLst>
      <p:ext uri="{BB962C8B-B14F-4D97-AF65-F5344CB8AC3E}">
        <p14:creationId xmlns:p14="http://schemas.microsoft.com/office/powerpoint/2010/main" val="34099759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B5705-73D2-F572-C37A-86A43B9C3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8E677-0BB4-84EE-CAD7-B567B6A0E6E8}"/>
              </a:ext>
            </a:extLst>
          </p:cNvPr>
          <p:cNvSpPr>
            <a:spLocks noGrp="1"/>
          </p:cNvSpPr>
          <p:nvPr>
            <p:ph type="title"/>
          </p:nvPr>
        </p:nvSpPr>
        <p:spPr>
          <a:xfrm>
            <a:off x="762000" y="556652"/>
            <a:ext cx="10972800" cy="838200"/>
          </a:xfrm>
        </p:spPr>
        <p:txBody>
          <a:bodyPr/>
          <a:lstStyle/>
          <a:p>
            <a:r>
              <a:rPr lang="pt-BR" sz="3200" dirty="0"/>
              <a:t>Phase 1-2  Trials of BsAb combinations in </a:t>
            </a:r>
            <a:r>
              <a:rPr lang="pt-BR" sz="3200" dirty="0">
                <a:solidFill>
                  <a:srgbClr val="C00000"/>
                </a:solidFill>
              </a:rPr>
              <a:t>1L</a:t>
            </a:r>
            <a:r>
              <a:rPr lang="pt-BR" sz="3200" dirty="0"/>
              <a:t> DLBCL</a:t>
            </a:r>
            <a:endParaRPr lang="en-US" sz="3200" dirty="0">
              <a:solidFill>
                <a:srgbClr val="C00000"/>
              </a:solidFill>
            </a:endParaRPr>
          </a:p>
        </p:txBody>
      </p:sp>
      <p:graphicFrame>
        <p:nvGraphicFramePr>
          <p:cNvPr id="4" name="Content Placeholder 3">
            <a:extLst>
              <a:ext uri="{FF2B5EF4-FFF2-40B4-BE49-F238E27FC236}">
                <a16:creationId xmlns:a16="http://schemas.microsoft.com/office/drawing/2014/main" id="{75AA6609-569F-52E1-0927-8308C96D188C}"/>
              </a:ext>
            </a:extLst>
          </p:cNvPr>
          <p:cNvGraphicFramePr>
            <a:graphicFrameLocks/>
          </p:cNvGraphicFramePr>
          <p:nvPr/>
        </p:nvGraphicFramePr>
        <p:xfrm>
          <a:off x="1219200" y="1646702"/>
          <a:ext cx="9753600" cy="3245394"/>
        </p:xfrm>
        <a:graphic>
          <a:graphicData uri="http://schemas.openxmlformats.org/drawingml/2006/table">
            <a:tbl>
              <a:tblPr firstRow="1" firstCol="1" bandRow="1"/>
              <a:tblGrid>
                <a:gridCol w="2711762">
                  <a:extLst>
                    <a:ext uri="{9D8B030D-6E8A-4147-A177-3AD203B41FA5}">
                      <a16:colId xmlns:a16="http://schemas.microsoft.com/office/drawing/2014/main" val="4040553429"/>
                    </a:ext>
                  </a:extLst>
                </a:gridCol>
                <a:gridCol w="1042385">
                  <a:extLst>
                    <a:ext uri="{9D8B030D-6E8A-4147-A177-3AD203B41FA5}">
                      <a16:colId xmlns:a16="http://schemas.microsoft.com/office/drawing/2014/main" val="220304166"/>
                    </a:ext>
                  </a:extLst>
                </a:gridCol>
                <a:gridCol w="834255">
                  <a:extLst>
                    <a:ext uri="{9D8B030D-6E8A-4147-A177-3AD203B41FA5}">
                      <a16:colId xmlns:a16="http://schemas.microsoft.com/office/drawing/2014/main" val="109002219"/>
                    </a:ext>
                  </a:extLst>
                </a:gridCol>
                <a:gridCol w="1002819">
                  <a:extLst>
                    <a:ext uri="{9D8B030D-6E8A-4147-A177-3AD203B41FA5}">
                      <a16:colId xmlns:a16="http://schemas.microsoft.com/office/drawing/2014/main" val="3788683416"/>
                    </a:ext>
                  </a:extLst>
                </a:gridCol>
                <a:gridCol w="967449">
                  <a:extLst>
                    <a:ext uri="{9D8B030D-6E8A-4147-A177-3AD203B41FA5}">
                      <a16:colId xmlns:a16="http://schemas.microsoft.com/office/drawing/2014/main" val="1794011981"/>
                    </a:ext>
                  </a:extLst>
                </a:gridCol>
                <a:gridCol w="1637221">
                  <a:extLst>
                    <a:ext uri="{9D8B030D-6E8A-4147-A177-3AD203B41FA5}">
                      <a16:colId xmlns:a16="http://schemas.microsoft.com/office/drawing/2014/main" val="1264600470"/>
                    </a:ext>
                  </a:extLst>
                </a:gridCol>
                <a:gridCol w="1557709">
                  <a:extLst>
                    <a:ext uri="{9D8B030D-6E8A-4147-A177-3AD203B41FA5}">
                      <a16:colId xmlns:a16="http://schemas.microsoft.com/office/drawing/2014/main" val="2169451308"/>
                    </a:ext>
                  </a:extLst>
                </a:gridCol>
              </a:tblGrid>
              <a:tr h="50225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Agent</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Phase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baseline="0" dirty="0">
                          <a:solidFill>
                            <a:schemeClr val="tx1"/>
                          </a:solidFill>
                          <a:effectLst/>
                          <a:latin typeface="+mn-lt"/>
                          <a:ea typeface="Calibri" panose="020F0502020204030204" pitchFamily="34" charset="0"/>
                          <a:cs typeface="Times New Roman" panose="02020603050405020304" pitchFamily="18" charset="0"/>
                        </a:rPr>
                        <a:t>#pts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ORR% </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CR% </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DOCR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PFS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384978190"/>
                  </a:ext>
                </a:extLst>
              </a:tr>
              <a:tr h="60960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b="0" dirty="0">
                          <a:solidFill>
                            <a:schemeClr val="tx1"/>
                          </a:solidFill>
                          <a:effectLst/>
                          <a:latin typeface="+mn-lt"/>
                        </a:rPr>
                        <a:t>Glofit + RCHOP</a:t>
                      </a:r>
                      <a:r>
                        <a:rPr lang="en-US" sz="1800" b="0" baseline="30000" dirty="0">
                          <a:solidFill>
                            <a:schemeClr val="tx1"/>
                          </a:solidFill>
                          <a:effectLst/>
                          <a:latin typeface="+mn-lt"/>
                          <a:ea typeface="Calibri" panose="020F0502020204030204" pitchFamily="34" charset="0"/>
                          <a:cs typeface="Times New Roman" panose="02020603050405020304" pitchFamily="18" charset="0"/>
                        </a:rPr>
                        <a:t>1</a:t>
                      </a:r>
                    </a:p>
                    <a:p>
                      <a:pPr marL="0" marR="0" algn="ctr">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Glofit + Pola-RCHP</a:t>
                      </a:r>
                      <a:endParaRPr lang="en-US" sz="1800" b="0" baseline="0" dirty="0">
                        <a:solidFill>
                          <a:schemeClr val="tx1"/>
                        </a:solidFill>
                        <a:effectLst/>
                        <a:latin typeface="+mn-lt"/>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II</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40</a:t>
                      </a:r>
                    </a:p>
                    <a:p>
                      <a:pPr marL="0" marR="0" algn="ctr">
                        <a:lnSpc>
                          <a:spcPct val="107000"/>
                        </a:lnSpc>
                        <a:spcBef>
                          <a:spcPts val="0"/>
                        </a:spcBef>
                        <a:spcAft>
                          <a:spcPts val="0"/>
                        </a:spcAft>
                      </a:pPr>
                      <a:r>
                        <a:rPr lang="en-US" sz="1800" dirty="0">
                          <a:solidFill>
                            <a:schemeClr val="tx1"/>
                          </a:solidFill>
                          <a:effectLst/>
                          <a:latin typeface="+mn-lt"/>
                        </a:rPr>
                        <a:t>40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100</a:t>
                      </a:r>
                    </a:p>
                    <a:p>
                      <a:pPr marL="0" marR="0" algn="ctr">
                        <a:lnSpc>
                          <a:spcPct val="107000"/>
                        </a:lnSpc>
                        <a:spcBef>
                          <a:spcPts val="0"/>
                        </a:spcBef>
                        <a:spcAft>
                          <a:spcPts val="0"/>
                        </a:spcAft>
                      </a:pPr>
                      <a:r>
                        <a:rPr lang="en-US" sz="1800" dirty="0">
                          <a:solidFill>
                            <a:schemeClr val="tx1"/>
                          </a:solidFill>
                          <a:effectLst/>
                          <a:latin typeface="+mn-lt"/>
                        </a:rPr>
                        <a:t>100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0" dirty="0">
                          <a:solidFill>
                            <a:schemeClr val="tx1"/>
                          </a:solidFill>
                          <a:effectLst/>
                          <a:latin typeface="+mn-lt"/>
                        </a:rPr>
                        <a:t>98</a:t>
                      </a:r>
                    </a:p>
                    <a:p>
                      <a:pPr marL="0" marR="0" algn="ctr">
                        <a:lnSpc>
                          <a:spcPct val="107000"/>
                        </a:lnSpc>
                        <a:spcBef>
                          <a:spcPts val="0"/>
                        </a:spcBef>
                        <a:spcAft>
                          <a:spcPts val="0"/>
                        </a:spcAft>
                      </a:pPr>
                      <a:r>
                        <a:rPr lang="en-US" sz="1800" b="0" dirty="0">
                          <a:solidFill>
                            <a:schemeClr val="tx1"/>
                          </a:solidFill>
                          <a:effectLst/>
                          <a:latin typeface="+mn-lt"/>
                        </a:rPr>
                        <a:t>98</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mn-lt"/>
                          <a:ea typeface="Calibri" panose="020F0502020204030204" pitchFamily="34" charset="0"/>
                          <a:cs typeface="Times New Roman" panose="02020603050405020304" pitchFamily="18" charset="0"/>
                        </a:rPr>
                        <a:t>24 </a:t>
                      </a:r>
                      <a:r>
                        <a:rPr lang="en-US" sz="1800" dirty="0" err="1">
                          <a:solidFill>
                            <a:schemeClr val="tx1"/>
                          </a:solidFill>
                          <a:effectLst/>
                          <a:latin typeface="+mn-lt"/>
                          <a:ea typeface="Calibri" panose="020F0502020204030204" pitchFamily="34" charset="0"/>
                          <a:cs typeface="Times New Roman" panose="02020603050405020304" pitchFamily="18" charset="0"/>
                        </a:rPr>
                        <a:t>mo</a:t>
                      </a:r>
                      <a:r>
                        <a:rPr lang="en-US" sz="1800" dirty="0">
                          <a:solidFill>
                            <a:schemeClr val="tx1"/>
                          </a:solidFill>
                          <a:effectLst/>
                          <a:latin typeface="+mn-lt"/>
                          <a:ea typeface="Calibri" panose="020F0502020204030204" pitchFamily="34" charset="0"/>
                          <a:cs typeface="Times New Roman" panose="02020603050405020304" pitchFamily="18" charset="0"/>
                        </a:rPr>
                        <a:t> 86%</a:t>
                      </a:r>
                    </a:p>
                    <a:p>
                      <a:pPr marL="0" marR="0" algn="ctr">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24 </a:t>
                      </a:r>
                      <a:r>
                        <a:rPr lang="en-US" sz="1800" dirty="0" err="1">
                          <a:solidFill>
                            <a:schemeClr val="tx1"/>
                          </a:solidFill>
                          <a:effectLst/>
                          <a:latin typeface="+mn-lt"/>
                          <a:ea typeface="Calibri" panose="020F0502020204030204" pitchFamily="34" charset="0"/>
                          <a:cs typeface="Times New Roman" panose="02020603050405020304" pitchFamily="18" charset="0"/>
                        </a:rPr>
                        <a:t>mo</a:t>
                      </a:r>
                      <a:r>
                        <a:rPr lang="en-US" sz="1800" dirty="0">
                          <a:solidFill>
                            <a:schemeClr val="tx1"/>
                          </a:solidFill>
                          <a:effectLst/>
                          <a:latin typeface="+mn-lt"/>
                          <a:ea typeface="Calibri" panose="020F0502020204030204" pitchFamily="34" charset="0"/>
                          <a:cs typeface="Times New Roman" panose="02020603050405020304" pitchFamily="18" charset="0"/>
                        </a:rPr>
                        <a:t> 86%</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5109942"/>
                  </a:ext>
                </a:extLst>
              </a:tr>
              <a:tr h="71443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b="0" dirty="0">
                          <a:solidFill>
                            <a:schemeClr val="tx1"/>
                          </a:solidFill>
                          <a:effectLst/>
                          <a:latin typeface="+mn-lt"/>
                        </a:rPr>
                        <a:t>Mosun + Pola-CHP</a:t>
                      </a:r>
                      <a:r>
                        <a:rPr lang="en-US" sz="1800" b="0" baseline="30000" dirty="0">
                          <a:solidFill>
                            <a:schemeClr val="tx1"/>
                          </a:solidFill>
                          <a:effectLst/>
                          <a:latin typeface="+mn-lt"/>
                        </a:rPr>
                        <a:t>2</a:t>
                      </a:r>
                      <a:endParaRPr lang="en-US" sz="1800" b="0" kern="1200" baseline="30000" dirty="0">
                        <a:solidFill>
                          <a:schemeClr val="tx1"/>
                        </a:solidFill>
                        <a:effectLst/>
                        <a:latin typeface="Arial" panose="020B0604020202020204"/>
                        <a:ea typeface="+mn-ea"/>
                        <a:cs typeface="+mn-cs"/>
                      </a:endParaRPr>
                    </a:p>
                    <a:p>
                      <a:pPr marL="0" marR="0" algn="ctr">
                        <a:lnSpc>
                          <a:spcPct val="107000"/>
                        </a:lnSpc>
                        <a:spcBef>
                          <a:spcPts val="0"/>
                        </a:spcBef>
                        <a:spcAft>
                          <a:spcPts val="0"/>
                        </a:spcAft>
                      </a:pPr>
                      <a:r>
                        <a:rPr lang="en-US" sz="1800" b="0" kern="1200" baseline="0" dirty="0">
                          <a:solidFill>
                            <a:schemeClr val="tx1"/>
                          </a:solidFill>
                          <a:effectLst/>
                          <a:latin typeface="Arial" panose="020B0604020202020204"/>
                          <a:ea typeface="+mn-ea"/>
                          <a:cs typeface="+mn-cs"/>
                        </a:rPr>
                        <a:t>R + Pola-CHP</a:t>
                      </a:r>
                      <a:endParaRPr lang="en-US" sz="1800" b="0" baseline="0" dirty="0">
                        <a:solidFill>
                          <a:schemeClr val="tx1"/>
                        </a:solidFill>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II</a:t>
                      </a:r>
                    </a:p>
                    <a:p>
                      <a:pPr marL="0" marR="0" algn="ctr">
                        <a:lnSpc>
                          <a:spcPct val="107000"/>
                        </a:lnSpc>
                        <a:spcBef>
                          <a:spcPts val="0"/>
                        </a:spcBef>
                        <a:spcAft>
                          <a:spcPts val="0"/>
                        </a:spcAft>
                      </a:pPr>
                      <a:r>
                        <a:rPr lang="en-US" sz="1800" dirty="0">
                          <a:solidFill>
                            <a:schemeClr val="tx1"/>
                          </a:solidFill>
                          <a:effectLst/>
                          <a:latin typeface="+mn-lt"/>
                        </a:rPr>
                        <a:t>(rand)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40</a:t>
                      </a:r>
                    </a:p>
                    <a:p>
                      <a:pPr marL="0" marR="0" algn="ctr">
                        <a:lnSpc>
                          <a:spcPct val="107000"/>
                        </a:lnSpc>
                        <a:spcBef>
                          <a:spcPts val="0"/>
                        </a:spcBef>
                        <a:spcAft>
                          <a:spcPts val="0"/>
                        </a:spcAft>
                      </a:pPr>
                      <a:r>
                        <a:rPr lang="en-US" sz="1800" dirty="0">
                          <a:solidFill>
                            <a:schemeClr val="tx1"/>
                          </a:solidFill>
                          <a:effectLst/>
                          <a:latin typeface="+mn-lt"/>
                        </a:rPr>
                        <a:t>22</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75</a:t>
                      </a:r>
                    </a:p>
                    <a:p>
                      <a:pPr marL="0" marR="0" algn="ctr">
                        <a:lnSpc>
                          <a:spcPct val="107000"/>
                        </a:lnSpc>
                        <a:spcBef>
                          <a:spcPts val="0"/>
                        </a:spcBef>
                        <a:spcAft>
                          <a:spcPts val="0"/>
                        </a:spcAft>
                      </a:pPr>
                      <a:r>
                        <a:rPr lang="en-US" sz="1800" dirty="0">
                          <a:solidFill>
                            <a:schemeClr val="tx1"/>
                          </a:solidFill>
                          <a:effectLst/>
                          <a:latin typeface="+mn-lt"/>
                        </a:rPr>
                        <a:t>86</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b="1" dirty="0">
                          <a:solidFill>
                            <a:schemeClr val="tx1"/>
                          </a:solidFill>
                          <a:effectLst/>
                          <a:latin typeface="+mn-lt"/>
                        </a:rPr>
                        <a:t>73</a:t>
                      </a:r>
                    </a:p>
                    <a:p>
                      <a:pPr marL="0" marR="0" algn="ctr">
                        <a:lnSpc>
                          <a:spcPct val="107000"/>
                        </a:lnSpc>
                        <a:spcBef>
                          <a:spcPts val="0"/>
                        </a:spcBef>
                        <a:spcAft>
                          <a:spcPts val="0"/>
                        </a:spcAft>
                      </a:pPr>
                      <a:r>
                        <a:rPr lang="en-US" sz="1800" b="1" dirty="0">
                          <a:solidFill>
                            <a:schemeClr val="tx1"/>
                          </a:solidFill>
                          <a:effectLst/>
                          <a:latin typeface="+mn-lt"/>
                        </a:rPr>
                        <a:t>77</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24 </a:t>
                      </a:r>
                      <a:r>
                        <a:rPr lang="en-US" sz="1800" b="1" dirty="0" err="1">
                          <a:solidFill>
                            <a:schemeClr val="tx1"/>
                          </a:solidFill>
                          <a:effectLst/>
                          <a:latin typeface="+mn-lt"/>
                          <a:ea typeface="Calibri" panose="020F0502020204030204" pitchFamily="34" charset="0"/>
                          <a:cs typeface="Times New Roman" panose="02020603050405020304" pitchFamily="18" charset="0"/>
                        </a:rPr>
                        <a:t>mo</a:t>
                      </a:r>
                      <a:r>
                        <a:rPr lang="en-US" sz="1800" b="1" dirty="0">
                          <a:solidFill>
                            <a:schemeClr val="tx1"/>
                          </a:solidFill>
                          <a:effectLst/>
                          <a:latin typeface="+mn-lt"/>
                          <a:ea typeface="Calibri" panose="020F0502020204030204" pitchFamily="34" charset="0"/>
                          <a:cs typeface="Times New Roman" panose="02020603050405020304" pitchFamily="18" charset="0"/>
                        </a:rPr>
                        <a:t> 71%</a:t>
                      </a:r>
                    </a:p>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24 </a:t>
                      </a:r>
                      <a:r>
                        <a:rPr lang="en-US" sz="1800" b="1" dirty="0" err="1">
                          <a:solidFill>
                            <a:schemeClr val="tx1"/>
                          </a:solidFill>
                          <a:effectLst/>
                          <a:latin typeface="+mn-lt"/>
                          <a:ea typeface="Calibri" panose="020F0502020204030204" pitchFamily="34" charset="0"/>
                          <a:cs typeface="Times New Roman" panose="02020603050405020304" pitchFamily="18" charset="0"/>
                        </a:rPr>
                        <a:t>mo</a:t>
                      </a:r>
                      <a:r>
                        <a:rPr lang="en-US" sz="1800" b="1" dirty="0">
                          <a:solidFill>
                            <a:schemeClr val="tx1"/>
                          </a:solidFill>
                          <a:effectLst/>
                          <a:latin typeface="+mn-lt"/>
                          <a:ea typeface="Calibri" panose="020F0502020204030204" pitchFamily="34" charset="0"/>
                          <a:cs typeface="Times New Roman" panose="02020603050405020304" pitchFamily="18" charset="0"/>
                        </a:rPr>
                        <a:t> 82%</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5150"/>
                  </a:ext>
                </a:extLst>
              </a:tr>
              <a:tr h="68580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b="0" dirty="0">
                          <a:solidFill>
                            <a:schemeClr val="tx1"/>
                          </a:solidFill>
                          <a:effectLst/>
                          <a:latin typeface="+mn-lt"/>
                        </a:rPr>
                        <a:t>Epcor + R-CHOP</a:t>
                      </a:r>
                      <a:r>
                        <a:rPr lang="en-US" sz="1800" b="0" kern="1200" baseline="30000" dirty="0">
                          <a:solidFill>
                            <a:schemeClr val="tx1"/>
                          </a:solidFill>
                          <a:effectLst/>
                          <a:latin typeface="Arial" panose="020B0604020202020204"/>
                          <a:ea typeface="+mn-ea"/>
                          <a:cs typeface="+mn-cs"/>
                        </a:rPr>
                        <a:t>3</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II</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47</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98</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b="0" dirty="0">
                          <a:solidFill>
                            <a:schemeClr val="tx1"/>
                          </a:solidFill>
                          <a:effectLst/>
                          <a:latin typeface="+mn-lt"/>
                        </a:rPr>
                        <a:t>85</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33-mo 75%</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33 </a:t>
                      </a:r>
                      <a:r>
                        <a:rPr lang="en-US" sz="1800" dirty="0" err="1">
                          <a:solidFill>
                            <a:schemeClr val="tx1"/>
                          </a:solidFill>
                          <a:effectLst/>
                          <a:latin typeface="+mn-lt"/>
                          <a:ea typeface="Calibri" panose="020F0502020204030204" pitchFamily="34" charset="0"/>
                          <a:cs typeface="Times New Roman" panose="02020603050405020304" pitchFamily="18" charset="0"/>
                        </a:rPr>
                        <a:t>mo</a:t>
                      </a:r>
                      <a:r>
                        <a:rPr lang="en-US" sz="1800" dirty="0">
                          <a:solidFill>
                            <a:schemeClr val="tx1"/>
                          </a:solidFill>
                          <a:effectLst/>
                          <a:latin typeface="+mn-lt"/>
                          <a:ea typeface="Calibri" panose="020F0502020204030204" pitchFamily="34" charset="0"/>
                          <a:cs typeface="Times New Roman" panose="02020603050405020304" pitchFamily="18" charset="0"/>
                        </a:rPr>
                        <a:t> 80%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401700"/>
                  </a:ext>
                </a:extLst>
              </a:tr>
              <a:tr h="685800">
                <a:tc>
                  <a:txBody>
                    <a:bodyPr/>
                    <a:lstStyle/>
                    <a:p>
                      <a:pPr marL="0" marR="0" algn="ctr">
                        <a:lnSpc>
                          <a:spcPct val="107000"/>
                        </a:lnSpc>
                        <a:spcBef>
                          <a:spcPts val="0"/>
                        </a:spcBef>
                        <a:spcAft>
                          <a:spcPts val="0"/>
                        </a:spcAft>
                      </a:pPr>
                      <a:r>
                        <a:rPr lang="en-US" sz="1800" b="0" kern="1200" baseline="0" dirty="0">
                          <a:solidFill>
                            <a:schemeClr val="tx1"/>
                          </a:solidFill>
                          <a:effectLst/>
                          <a:latin typeface="Arial" panose="020B0604020202020204"/>
                          <a:ea typeface="+mn-ea"/>
                          <a:cs typeface="+mn-cs"/>
                        </a:rPr>
                        <a:t>Epcor + Pola-RCHP</a:t>
                      </a:r>
                      <a:r>
                        <a:rPr lang="en-US" sz="1800" b="0" kern="1200" baseline="30000" dirty="0">
                          <a:solidFill>
                            <a:schemeClr val="tx1"/>
                          </a:solidFill>
                          <a:effectLst/>
                          <a:latin typeface="Arial" panose="020B0604020202020204"/>
                          <a:ea typeface="+mn-ea"/>
                          <a:cs typeface="+mn-cs"/>
                        </a:rPr>
                        <a:t>4</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I/II</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35</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100</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0" dirty="0">
                          <a:solidFill>
                            <a:schemeClr val="tx1"/>
                          </a:solidFill>
                          <a:effectLst/>
                          <a:latin typeface="+mn-lt"/>
                        </a:rPr>
                        <a:t>97</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21 </a:t>
                      </a:r>
                      <a:r>
                        <a:rPr lang="en-US" sz="1800" dirty="0" err="1">
                          <a:solidFill>
                            <a:schemeClr val="tx1"/>
                          </a:solidFill>
                          <a:effectLst/>
                          <a:latin typeface="+mn-lt"/>
                          <a:ea typeface="Calibri" panose="020F0502020204030204" pitchFamily="34" charset="0"/>
                          <a:cs typeface="Times New Roman" panose="02020603050405020304" pitchFamily="18" charset="0"/>
                        </a:rPr>
                        <a:t>mo</a:t>
                      </a:r>
                      <a:r>
                        <a:rPr lang="en-US" sz="1800" dirty="0">
                          <a:solidFill>
                            <a:schemeClr val="tx1"/>
                          </a:solidFill>
                          <a:effectLst/>
                          <a:latin typeface="+mn-lt"/>
                          <a:ea typeface="Calibri" panose="020F0502020204030204" pitchFamily="34" charset="0"/>
                          <a:cs typeface="Times New Roman" panose="02020603050405020304" pitchFamily="18" charset="0"/>
                        </a:rPr>
                        <a:t> 97%</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3233181"/>
                  </a:ext>
                </a:extLst>
              </a:tr>
            </a:tbl>
          </a:graphicData>
        </a:graphic>
      </p:graphicFrame>
      <p:sp>
        <p:nvSpPr>
          <p:cNvPr id="9" name="TextBox 8">
            <a:extLst>
              <a:ext uri="{FF2B5EF4-FFF2-40B4-BE49-F238E27FC236}">
                <a16:creationId xmlns:a16="http://schemas.microsoft.com/office/drawing/2014/main" id="{00AB5432-DAA2-F675-50C3-D3BC081BB1CA}"/>
              </a:ext>
            </a:extLst>
          </p:cNvPr>
          <p:cNvSpPr txBox="1"/>
          <p:nvPr/>
        </p:nvSpPr>
        <p:spPr>
          <a:xfrm>
            <a:off x="304800" y="6414699"/>
            <a:ext cx="11201400" cy="276999"/>
          </a:xfrm>
          <a:prstGeom prst="rect">
            <a:avLst/>
          </a:prstGeom>
          <a:noFill/>
        </p:spPr>
        <p:txBody>
          <a:bodyPr wrap="square">
            <a:spAutoFit/>
          </a:bodyPr>
          <a:lstStyle/>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Minson et al JCO 2025;43:2595-2605 2. Westin et al Blood Adv 2025;9:2461-72; 3.Falci et al ASH 2025; 4. Lavie et al ICML 2025</a:t>
            </a:r>
          </a:p>
        </p:txBody>
      </p:sp>
      <p:sp>
        <p:nvSpPr>
          <p:cNvPr id="5" name="TextBox 4">
            <a:extLst>
              <a:ext uri="{FF2B5EF4-FFF2-40B4-BE49-F238E27FC236}">
                <a16:creationId xmlns:a16="http://schemas.microsoft.com/office/drawing/2014/main" id="{542FB4D3-2BF4-B0AF-E93F-4AD7DEBFFE7B}"/>
              </a:ext>
            </a:extLst>
          </p:cNvPr>
          <p:cNvSpPr txBox="1"/>
          <p:nvPr/>
        </p:nvSpPr>
        <p:spPr>
          <a:xfrm>
            <a:off x="190500" y="5272158"/>
            <a:ext cx="11811000"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Phase 2 studies suggest addition of </a:t>
            </a:r>
            <a:r>
              <a:rPr kumimoji="0" lang="en-US" sz="2000" b="0" i="0" u="none" strike="noStrike" kern="1200" cap="none" spc="0" normalizeH="0" baseline="0" noProof="0" dirty="0" err="1">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BsAb</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 does not compromise chemo doses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and CRS is lower grade and less frequent than single agent studies</a:t>
            </a:r>
          </a:p>
        </p:txBody>
      </p:sp>
      <p:pic>
        <p:nvPicPr>
          <p:cNvPr id="7" name="Picture 6">
            <a:extLst>
              <a:ext uri="{FF2B5EF4-FFF2-40B4-BE49-F238E27FC236}">
                <a16:creationId xmlns:a16="http://schemas.microsoft.com/office/drawing/2014/main" id="{CC2398DD-EE37-FC25-A153-C6351E8E805E}"/>
              </a:ext>
            </a:extLst>
          </p:cNvPr>
          <p:cNvPicPr>
            <a:picLocks noChangeAspect="1"/>
          </p:cNvPicPr>
          <p:nvPr/>
        </p:nvPicPr>
        <p:blipFill>
          <a:blip r:embed="rId3"/>
          <a:stretch>
            <a:fillRect/>
          </a:stretch>
        </p:blipFill>
        <p:spPr>
          <a:xfrm>
            <a:off x="408323" y="2786756"/>
            <a:ext cx="707353" cy="719376"/>
          </a:xfrm>
          <a:prstGeom prst="rect">
            <a:avLst/>
          </a:prstGeom>
        </p:spPr>
      </p:pic>
    </p:spTree>
    <p:extLst>
      <p:ext uri="{BB962C8B-B14F-4D97-AF65-F5344CB8AC3E}">
        <p14:creationId xmlns:p14="http://schemas.microsoft.com/office/powerpoint/2010/main" val="40992981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F6C04-53FD-CF07-9FD9-8ECD26FD45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FE2937-D432-5055-275E-8302AA2812AB}"/>
              </a:ext>
            </a:extLst>
          </p:cNvPr>
          <p:cNvSpPr txBox="1"/>
          <p:nvPr/>
        </p:nvSpPr>
        <p:spPr>
          <a:xfrm>
            <a:off x="1219200" y="1219200"/>
            <a:ext cx="10515600" cy="615553"/>
          </a:xfrm>
          <a:prstGeom prst="rect">
            <a:avLst/>
          </a:prstGeom>
          <a:noFill/>
        </p:spPr>
        <p:txBody>
          <a:bodyPr wrap="square" rtlCol="0">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Title 5">
            <a:extLst>
              <a:ext uri="{FF2B5EF4-FFF2-40B4-BE49-F238E27FC236}">
                <a16:creationId xmlns:a16="http://schemas.microsoft.com/office/drawing/2014/main" id="{11CC5194-0F77-9A67-8851-CA48F6144C75}"/>
              </a:ext>
            </a:extLst>
          </p:cNvPr>
          <p:cNvSpPr>
            <a:spLocks noGrp="1"/>
          </p:cNvSpPr>
          <p:nvPr>
            <p:ph type="title"/>
          </p:nvPr>
        </p:nvSpPr>
        <p:spPr>
          <a:xfrm>
            <a:off x="609600" y="2294021"/>
            <a:ext cx="10972800" cy="1143000"/>
          </a:xfrm>
        </p:spPr>
        <p:txBody>
          <a:bodyPr/>
          <a:lstStyle/>
          <a:p>
            <a:r>
              <a:rPr lang="en-US" dirty="0"/>
              <a:t>Ongoing Phase III studies of bispecifics </a:t>
            </a:r>
            <a:br>
              <a:rPr lang="en-US" dirty="0"/>
            </a:br>
            <a:r>
              <a:rPr lang="en-US" dirty="0"/>
              <a:t>in combination with other therapies </a:t>
            </a:r>
            <a:br>
              <a:rPr lang="en-US" dirty="0"/>
            </a:br>
            <a:r>
              <a:rPr lang="en-US" dirty="0"/>
              <a:t>and in earlier settings in DLBCL</a:t>
            </a:r>
            <a:br>
              <a:rPr lang="en-US" sz="1100" dirty="0"/>
            </a:br>
            <a:endParaRPr lang="en-US" dirty="0"/>
          </a:p>
        </p:txBody>
      </p:sp>
    </p:spTree>
    <p:extLst>
      <p:ext uri="{BB962C8B-B14F-4D97-AF65-F5344CB8AC3E}">
        <p14:creationId xmlns:p14="http://schemas.microsoft.com/office/powerpoint/2010/main" val="22873548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A315-0022-2279-1784-657F897CC83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0E4D80-8C45-A696-ED4A-6017DED4637B}"/>
              </a:ext>
            </a:extLst>
          </p:cNvPr>
          <p:cNvGraphicFramePr>
            <a:graphicFrameLocks/>
          </p:cNvGraphicFramePr>
          <p:nvPr/>
        </p:nvGraphicFramePr>
        <p:xfrm>
          <a:off x="1200739" y="1981200"/>
          <a:ext cx="9790521" cy="3862481"/>
        </p:xfrm>
        <a:graphic>
          <a:graphicData uri="http://schemas.openxmlformats.org/drawingml/2006/table">
            <a:tbl>
              <a:tblPr firstRow="1" firstCol="1" bandRow="1"/>
              <a:tblGrid>
                <a:gridCol w="2759415">
                  <a:extLst>
                    <a:ext uri="{9D8B030D-6E8A-4147-A177-3AD203B41FA5}">
                      <a16:colId xmlns:a16="http://schemas.microsoft.com/office/drawing/2014/main" val="4040553429"/>
                    </a:ext>
                  </a:extLst>
                </a:gridCol>
                <a:gridCol w="1763305">
                  <a:extLst>
                    <a:ext uri="{9D8B030D-6E8A-4147-A177-3AD203B41FA5}">
                      <a16:colId xmlns:a16="http://schemas.microsoft.com/office/drawing/2014/main" val="109002219"/>
                    </a:ext>
                  </a:extLst>
                </a:gridCol>
                <a:gridCol w="3173480">
                  <a:extLst>
                    <a:ext uri="{9D8B030D-6E8A-4147-A177-3AD203B41FA5}">
                      <a16:colId xmlns:a16="http://schemas.microsoft.com/office/drawing/2014/main" val="1693885969"/>
                    </a:ext>
                  </a:extLst>
                </a:gridCol>
                <a:gridCol w="2094321">
                  <a:extLst>
                    <a:ext uri="{9D8B030D-6E8A-4147-A177-3AD203B41FA5}">
                      <a16:colId xmlns:a16="http://schemas.microsoft.com/office/drawing/2014/main" val="3788683416"/>
                    </a:ext>
                  </a:extLst>
                </a:gridCol>
              </a:tblGrid>
              <a:tr h="93642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Agent</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baseline="0" dirty="0">
                          <a:solidFill>
                            <a:schemeClr val="tx1"/>
                          </a:solidFill>
                          <a:effectLst/>
                          <a:latin typeface="+mn-lt"/>
                          <a:ea typeface="Calibri" panose="020F0502020204030204" pitchFamily="34" charset="0"/>
                          <a:cs typeface="Times New Roman" panose="02020603050405020304" pitchFamily="18" charset="0"/>
                        </a:rPr>
                        <a:t>#pts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Pt Population</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NCT number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384978190"/>
                  </a:ext>
                </a:extLst>
              </a:tr>
              <a:tr h="975353">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Epcor + Len </a:t>
                      </a:r>
                    </a:p>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vs R-GemOx </a:t>
                      </a:r>
                    </a:p>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(EPCORE DLBCL-4)</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360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≥1 prior </a:t>
                      </a:r>
                      <a:r>
                        <a:rPr lang="en-US" sz="1800" dirty="0" err="1">
                          <a:solidFill>
                            <a:schemeClr val="tx1"/>
                          </a:solidFill>
                          <a:effectLst/>
                          <a:latin typeface="+mn-lt"/>
                        </a:rPr>
                        <a:t>tx</a:t>
                      </a:r>
                      <a:endParaRPr lang="en-US" sz="1800" dirty="0">
                        <a:solidFill>
                          <a:schemeClr val="tx1"/>
                        </a:solidFill>
                        <a:effectLst/>
                        <a:latin typeface="+mn-lt"/>
                      </a:endParaRPr>
                    </a:p>
                    <a:p>
                      <a:pPr marL="0" marR="0" algn="ctr">
                        <a:lnSpc>
                          <a:spcPct val="107000"/>
                        </a:lnSpc>
                        <a:spcBef>
                          <a:spcPts val="0"/>
                        </a:spcBef>
                        <a:spcAft>
                          <a:spcPts val="0"/>
                        </a:spcAft>
                      </a:pPr>
                      <a:r>
                        <a:rPr lang="en-US" sz="1800" dirty="0">
                          <a:solidFill>
                            <a:schemeClr val="tx1"/>
                          </a:solidFill>
                          <a:effectLst/>
                          <a:latin typeface="+mn-lt"/>
                        </a:rPr>
                        <a:t>ASCT rel/ref</a:t>
                      </a:r>
                    </a:p>
                    <a:p>
                      <a:pPr marL="0" marR="0" algn="ctr">
                        <a:lnSpc>
                          <a:spcPct val="107000"/>
                        </a:lnSpc>
                        <a:spcBef>
                          <a:spcPts val="0"/>
                        </a:spcBef>
                        <a:spcAft>
                          <a:spcPts val="0"/>
                        </a:spcAft>
                      </a:pPr>
                      <a:r>
                        <a:rPr lang="en-US" sz="1800" dirty="0">
                          <a:solidFill>
                            <a:schemeClr val="tx1"/>
                          </a:solidFill>
                          <a:effectLst/>
                          <a:latin typeface="+mn-lt"/>
                        </a:rPr>
                        <a:t>CAR T ineligible</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kern="1200" dirty="0">
                          <a:solidFill>
                            <a:schemeClr val="tx1"/>
                          </a:solidFill>
                          <a:effectLst/>
                          <a:latin typeface="+mn-lt"/>
                          <a:ea typeface="+mn-ea"/>
                          <a:cs typeface="+mn-cs"/>
                        </a:rPr>
                        <a:t>NCT06508658</a:t>
                      </a:r>
                      <a:endParaRPr lang="en-US" sz="18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0133692"/>
                  </a:ext>
                </a:extLst>
              </a:tr>
              <a:tr h="975353">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Epcor vs</a:t>
                      </a:r>
                    </a:p>
                    <a:p>
                      <a:pPr marL="0" marR="0" algn="l">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R-GemOx or BR</a:t>
                      </a:r>
                    </a:p>
                    <a:p>
                      <a:pPr marL="0" marR="0" algn="l">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(EPCORE DLBCL-1)</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480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mn-lt"/>
                        </a:rPr>
                        <a:t>≥1 prior </a:t>
                      </a:r>
                      <a:r>
                        <a:rPr lang="en-US" sz="1800" dirty="0" err="1">
                          <a:solidFill>
                            <a:schemeClr val="tx1"/>
                          </a:solidFill>
                          <a:effectLst/>
                          <a:latin typeface="+mn-lt"/>
                        </a:rPr>
                        <a:t>tx</a:t>
                      </a:r>
                      <a:endParaRPr lang="en-US" sz="1800" dirty="0">
                        <a:solidFill>
                          <a:schemeClr val="tx1"/>
                        </a:solidFill>
                        <a:effectLst/>
                        <a:latin typeface="+mn-lt"/>
                      </a:endParaRPr>
                    </a:p>
                    <a:p>
                      <a:pPr marL="0" marR="0" algn="ctr">
                        <a:lnSpc>
                          <a:spcPct val="107000"/>
                        </a:lnSpc>
                        <a:spcBef>
                          <a:spcPts val="0"/>
                        </a:spcBef>
                        <a:spcAft>
                          <a:spcPts val="0"/>
                        </a:spcAft>
                      </a:pPr>
                      <a:r>
                        <a:rPr lang="en-US" sz="1800" dirty="0">
                          <a:solidFill>
                            <a:schemeClr val="tx1"/>
                          </a:solidFill>
                          <a:effectLst/>
                          <a:latin typeface="+mn-lt"/>
                        </a:rPr>
                        <a:t>Failed/ineligible ASCT</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NCT04628494</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286136"/>
                  </a:ext>
                </a:extLst>
              </a:tr>
              <a:tr h="975353">
                <a:tc>
                  <a:txBody>
                    <a:bodyPr/>
                    <a:lstStyle/>
                    <a:p>
                      <a:pPr marL="0" marR="0" algn="l">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Odron vs</a:t>
                      </a:r>
                    </a:p>
                    <a:p>
                      <a:pPr marL="0" marR="0" algn="l">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SOC salvage + ASCT</a:t>
                      </a:r>
                    </a:p>
                    <a:p>
                      <a:pPr marL="0" marR="0" algn="l">
                        <a:lnSpc>
                          <a:spcPct val="107000"/>
                        </a:lnSpc>
                        <a:spcBef>
                          <a:spcPts val="0"/>
                        </a:spcBef>
                        <a:spcAft>
                          <a:spcPts val="0"/>
                        </a:spcAft>
                      </a:pPr>
                      <a:r>
                        <a:rPr lang="en-US" sz="1800" b="0" baseline="0" dirty="0">
                          <a:solidFill>
                            <a:schemeClr val="tx1"/>
                          </a:solidFill>
                          <a:effectLst/>
                          <a:latin typeface="+mn-lt"/>
                          <a:ea typeface="Calibri" panose="020F0502020204030204" pitchFamily="34" charset="0"/>
                          <a:cs typeface="Times New Roman" panose="02020603050405020304" pitchFamily="18" charset="0"/>
                        </a:rPr>
                        <a:t>(</a:t>
                      </a:r>
                      <a:r>
                        <a:rPr lang="en-US" sz="1800" b="0" i="0" kern="1200" dirty="0">
                          <a:solidFill>
                            <a:schemeClr val="tx1"/>
                          </a:solidFill>
                          <a:effectLst/>
                          <a:latin typeface="+mn-lt"/>
                          <a:ea typeface="+mn-ea"/>
                          <a:cs typeface="+mn-cs"/>
                        </a:rPr>
                        <a:t>OLYMPIA-4)</a:t>
                      </a:r>
                      <a:endParaRPr lang="en-US" sz="1800" b="0" baseline="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216</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Primary ref or rel ≤12 </a:t>
                      </a:r>
                      <a:r>
                        <a:rPr lang="en-US" sz="1800" dirty="0" err="1">
                          <a:solidFill>
                            <a:schemeClr val="tx1"/>
                          </a:solidFill>
                          <a:effectLst/>
                          <a:latin typeface="+mn-lt"/>
                        </a:rPr>
                        <a:t>mo</a:t>
                      </a:r>
                      <a:r>
                        <a:rPr lang="en-US" sz="1800" dirty="0">
                          <a:solidFill>
                            <a:schemeClr val="tx1"/>
                          </a:solidFill>
                          <a:effectLst/>
                          <a:latin typeface="+mn-lt"/>
                        </a:rPr>
                        <a:t>, </a:t>
                      </a:r>
                    </a:p>
                    <a:p>
                      <a:pPr marL="0" marR="0" algn="ctr">
                        <a:lnSpc>
                          <a:spcPct val="107000"/>
                        </a:lnSpc>
                        <a:spcBef>
                          <a:spcPts val="0"/>
                        </a:spcBef>
                        <a:spcAft>
                          <a:spcPts val="0"/>
                        </a:spcAft>
                      </a:pPr>
                      <a:r>
                        <a:rPr lang="en-US" sz="1800" dirty="0">
                          <a:solidFill>
                            <a:schemeClr val="tx1"/>
                          </a:solidFill>
                          <a:effectLst/>
                          <a:latin typeface="+mn-lt"/>
                        </a:rPr>
                        <a:t>1 prior </a:t>
                      </a:r>
                      <a:r>
                        <a:rPr lang="en-US" sz="1800" dirty="0" err="1">
                          <a:solidFill>
                            <a:schemeClr val="tx1"/>
                          </a:solidFill>
                          <a:effectLst/>
                          <a:latin typeface="+mn-lt"/>
                        </a:rPr>
                        <a:t>tx</a:t>
                      </a:r>
                      <a:r>
                        <a:rPr lang="en-US" sz="1800" dirty="0">
                          <a:solidFill>
                            <a:schemeClr val="tx1"/>
                          </a:solidFill>
                          <a:effectLst/>
                          <a:latin typeface="+mn-lt"/>
                        </a:rPr>
                        <a:t>, ASCT eligible</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NCT06230224</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34243"/>
                  </a:ext>
                </a:extLst>
              </a:tr>
            </a:tbl>
          </a:graphicData>
        </a:graphic>
      </p:graphicFrame>
      <p:sp>
        <p:nvSpPr>
          <p:cNvPr id="5" name="Title 1">
            <a:extLst>
              <a:ext uri="{FF2B5EF4-FFF2-40B4-BE49-F238E27FC236}">
                <a16:creationId xmlns:a16="http://schemas.microsoft.com/office/drawing/2014/main" id="{DA9723E8-4D21-45A0-C4CA-129BD4298AB6}"/>
              </a:ext>
            </a:extLst>
          </p:cNvPr>
          <p:cNvSpPr txBox="1">
            <a:spLocks/>
          </p:cNvSpPr>
          <p:nvPr/>
        </p:nvSpPr>
        <p:spPr>
          <a:xfrm>
            <a:off x="304800" y="340473"/>
            <a:ext cx="11582400" cy="1129085"/>
          </a:xfrm>
          <a:prstGeom prst="rect">
            <a:avLst/>
          </a:prstGeom>
        </p:spPr>
        <p:txBody>
          <a:bodyPr vert="horz"/>
          <a:lstStyle>
            <a:lvl1pPr algn="ctr" rtl="0" eaLnBrk="0" fontAlgn="base" hangingPunct="0">
              <a:spcBef>
                <a:spcPct val="0"/>
              </a:spcBef>
              <a:spcAft>
                <a:spcPct val="0"/>
              </a:spcAft>
              <a:defRPr sz="3600">
                <a:solidFill>
                  <a:srgbClr val="075596"/>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75596"/>
                </a:solidFill>
                <a:effectLst/>
                <a:uLnTx/>
                <a:uFillTx/>
                <a:latin typeface="Arial" panose="020B0604020202020204"/>
                <a:ea typeface="+mj-ea"/>
                <a:cs typeface="+mj-cs"/>
              </a:rPr>
              <a:t>Active Phase 3 trials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75596"/>
                </a:solidFill>
                <a:effectLst/>
                <a:uLnTx/>
                <a:uFillTx/>
                <a:latin typeface="Arial" panose="020B0604020202020204"/>
                <a:ea typeface="+mj-ea"/>
                <a:cs typeface="+mj-cs"/>
              </a:rPr>
              <a:t> BsAb + Chemo combinations in </a:t>
            </a:r>
            <a:r>
              <a:rPr kumimoji="0" lang="pt-BR" sz="3200" b="0" i="0" u="none" strike="noStrike" kern="1200" cap="none" spc="0" normalizeH="0" baseline="0" noProof="0" dirty="0">
                <a:ln>
                  <a:noFill/>
                </a:ln>
                <a:solidFill>
                  <a:srgbClr val="C00000"/>
                </a:solidFill>
                <a:effectLst/>
                <a:uLnTx/>
                <a:uFillTx/>
                <a:latin typeface="Arial" panose="020B0604020202020204"/>
                <a:ea typeface="+mj-ea"/>
                <a:cs typeface="+mj-cs"/>
              </a:rPr>
              <a:t>≥2L </a:t>
            </a:r>
            <a:r>
              <a:rPr kumimoji="0" lang="pt-BR" sz="3200" b="0" i="0" u="none" strike="noStrike" kern="1200" cap="none" spc="0" normalizeH="0" baseline="0" noProof="0" dirty="0">
                <a:ln>
                  <a:noFill/>
                </a:ln>
                <a:solidFill>
                  <a:srgbClr val="075596"/>
                </a:solidFill>
                <a:effectLst/>
                <a:uLnTx/>
                <a:uFillTx/>
                <a:latin typeface="Arial" panose="020B0604020202020204"/>
                <a:ea typeface="+mj-ea"/>
                <a:cs typeface="+mj-cs"/>
              </a:rPr>
              <a:t>DLBCL</a:t>
            </a:r>
            <a:endParaRPr kumimoji="0" lang="en-US" sz="3200" b="0" i="0" u="none" strike="noStrike" kern="0" cap="none" spc="0" normalizeH="0" baseline="0" noProof="0" dirty="0">
              <a:ln>
                <a:noFill/>
              </a:ln>
              <a:solidFill>
                <a:srgbClr val="C00000"/>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F4648FDB-6632-E8A5-4CFF-2085B97FF04C}"/>
              </a:ext>
            </a:extLst>
          </p:cNvPr>
          <p:cNvSpPr txBox="1"/>
          <p:nvPr/>
        </p:nvSpPr>
        <p:spPr>
          <a:xfrm>
            <a:off x="152400" y="4038600"/>
            <a:ext cx="106680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Accrual complete</a:t>
            </a:r>
          </a:p>
        </p:txBody>
      </p:sp>
    </p:spTree>
    <p:extLst>
      <p:ext uri="{BB962C8B-B14F-4D97-AF65-F5344CB8AC3E}">
        <p14:creationId xmlns:p14="http://schemas.microsoft.com/office/powerpoint/2010/main" val="10816143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22D9-21C3-08A9-E398-2D99E7A0AE22}"/>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BB9637E-DA5F-5B98-C693-DCDD72C1C165}"/>
              </a:ext>
            </a:extLst>
          </p:cNvPr>
          <p:cNvGraphicFramePr>
            <a:graphicFrameLocks/>
          </p:cNvGraphicFramePr>
          <p:nvPr/>
        </p:nvGraphicFramePr>
        <p:xfrm>
          <a:off x="1524000" y="2057400"/>
          <a:ext cx="9448801" cy="3568124"/>
        </p:xfrm>
        <a:graphic>
          <a:graphicData uri="http://schemas.openxmlformats.org/drawingml/2006/table">
            <a:tbl>
              <a:tblPr firstRow="1" firstCol="1" bandRow="1"/>
              <a:tblGrid>
                <a:gridCol w="4419600">
                  <a:extLst>
                    <a:ext uri="{9D8B030D-6E8A-4147-A177-3AD203B41FA5}">
                      <a16:colId xmlns:a16="http://schemas.microsoft.com/office/drawing/2014/main" val="4040553429"/>
                    </a:ext>
                  </a:extLst>
                </a:gridCol>
                <a:gridCol w="1301506">
                  <a:extLst>
                    <a:ext uri="{9D8B030D-6E8A-4147-A177-3AD203B41FA5}">
                      <a16:colId xmlns:a16="http://schemas.microsoft.com/office/drawing/2014/main" val="109002219"/>
                    </a:ext>
                  </a:extLst>
                </a:gridCol>
                <a:gridCol w="1685780">
                  <a:extLst>
                    <a:ext uri="{9D8B030D-6E8A-4147-A177-3AD203B41FA5}">
                      <a16:colId xmlns:a16="http://schemas.microsoft.com/office/drawing/2014/main" val="2293603637"/>
                    </a:ext>
                  </a:extLst>
                </a:gridCol>
                <a:gridCol w="2041915">
                  <a:extLst>
                    <a:ext uri="{9D8B030D-6E8A-4147-A177-3AD203B41FA5}">
                      <a16:colId xmlns:a16="http://schemas.microsoft.com/office/drawing/2014/main" val="3788683416"/>
                    </a:ext>
                  </a:extLst>
                </a:gridCol>
              </a:tblGrid>
              <a:tr h="82492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Agent</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baseline="0" dirty="0">
                          <a:solidFill>
                            <a:schemeClr val="tx1"/>
                          </a:solidFill>
                          <a:effectLst/>
                          <a:latin typeface="+mn-lt"/>
                          <a:ea typeface="Calibri" panose="020F0502020204030204" pitchFamily="34" charset="0"/>
                          <a:cs typeface="Times New Roman" panose="02020603050405020304" pitchFamily="18" charset="0"/>
                        </a:rPr>
                        <a:t>#pts</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b="1" dirty="0">
                          <a:solidFill>
                            <a:schemeClr val="tx1"/>
                          </a:solidFill>
                          <a:effectLst/>
                          <a:latin typeface="+mn-lt"/>
                          <a:ea typeface="Calibri" panose="020F0502020204030204" pitchFamily="34" charset="0"/>
                          <a:cs typeface="Times New Roman" panose="02020603050405020304" pitchFamily="18" charset="0"/>
                        </a:rPr>
                        <a:t>Pt population</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NCT number</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384978190"/>
                  </a:ext>
                </a:extLst>
              </a:tr>
              <a:tr h="91440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Epcor +  R-CHOP</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a:solidFill>
                            <a:schemeClr val="tx1"/>
                          </a:solidFill>
                          <a:effectLst/>
                          <a:latin typeface="+mn-lt"/>
                          <a:ea typeface="Calibri" panose="020F0502020204030204" pitchFamily="34" charset="0"/>
                          <a:cs typeface="Times New Roman" panose="02020603050405020304" pitchFamily="18" charset="0"/>
                        </a:rPr>
                        <a:t>vs           R-CHOP      (</a:t>
                      </a:r>
                      <a:r>
                        <a:rPr lang="en-US" sz="1800" b="0" i="0" kern="1200" dirty="0">
                          <a:solidFill>
                            <a:schemeClr val="tx1"/>
                          </a:solidFill>
                          <a:effectLst/>
                          <a:latin typeface="Arial" panose="020B0604020202020204"/>
                          <a:ea typeface="+mn-ea"/>
                          <a:cs typeface="+mn-cs"/>
                        </a:rPr>
                        <a:t>EPCORE DLBCL-2</a:t>
                      </a:r>
                      <a:r>
                        <a:rPr lang="en-US" sz="1800" b="0" i="0" kern="1200" dirty="0">
                          <a:solidFill>
                            <a:schemeClr val="tx1"/>
                          </a:solidFill>
                          <a:effectLst/>
                          <a:latin typeface="+mn-lt"/>
                          <a:ea typeface="Calibri" panose="020F0502020204030204" pitchFamily="34" charset="0"/>
                          <a:cs typeface="Times New Roman" panose="02020603050405020304" pitchFamily="18" charset="0"/>
                        </a:rPr>
                        <a:t>)</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900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dirty="0">
                          <a:solidFill>
                            <a:schemeClr val="tx1"/>
                          </a:solidFill>
                          <a:effectLst/>
                          <a:latin typeface="+mn-lt"/>
                        </a:rPr>
                        <a:t>Fit , IPI 2-5</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800" dirty="0">
                          <a:solidFill>
                            <a:schemeClr val="tx1"/>
                          </a:solidFill>
                          <a:effectLst/>
                          <a:latin typeface="+mn-lt"/>
                        </a:rPr>
                        <a:t>NCT05578976</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9198059"/>
                  </a:ext>
                </a:extLst>
              </a:tr>
              <a:tr h="914400">
                <a:tc>
                  <a:txBody>
                    <a:bodyPr/>
                    <a:lstStyle/>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Glofit +  Pola-RCHP </a:t>
                      </a:r>
                    </a:p>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vs          Pola-RCHP   (SKYGLO)</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1130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mn-lt"/>
                        </a:rPr>
                        <a:t>Fit , IPI 2-5</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0" i="0" kern="1200" dirty="0">
                          <a:solidFill>
                            <a:schemeClr val="tx1"/>
                          </a:solidFill>
                          <a:effectLst/>
                          <a:latin typeface="+mn-lt"/>
                          <a:ea typeface="+mn-ea"/>
                          <a:cs typeface="+mn-cs"/>
                        </a:rPr>
                        <a:t>NCT06047080</a:t>
                      </a:r>
                      <a:endParaRPr lang="en-US" sz="18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405895"/>
                  </a:ext>
                </a:extLst>
              </a:tr>
              <a:tr h="914400">
                <a:tc>
                  <a:txBody>
                    <a:bodyPr/>
                    <a:lstStyle/>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Odron + R-CHOP</a:t>
                      </a:r>
                    </a:p>
                    <a:p>
                      <a:pPr marL="0" marR="0" algn="l">
                        <a:lnSpc>
                          <a:spcPct val="107000"/>
                        </a:lnSpc>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vs          R-CHOP       (OLYMPIA-3)</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marL="0" marR="0" algn="ctr">
                        <a:lnSpc>
                          <a:spcPct val="107000"/>
                        </a:lnSpc>
                        <a:spcBef>
                          <a:spcPts val="0"/>
                        </a:spcBef>
                        <a:spcAft>
                          <a:spcPts val="0"/>
                        </a:spcAft>
                      </a:pPr>
                      <a:r>
                        <a:rPr lang="en-US" sz="1800" dirty="0">
                          <a:solidFill>
                            <a:schemeClr val="tx1"/>
                          </a:solidFill>
                          <a:effectLst/>
                          <a:latin typeface="+mn-lt"/>
                        </a:rPr>
                        <a:t>900</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mn-lt"/>
                        </a:rPr>
                        <a:t>Fit , IPI 2-5</a:t>
                      </a: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0" i="0" kern="1200" dirty="0">
                          <a:solidFill>
                            <a:schemeClr val="tx1"/>
                          </a:solidFill>
                          <a:effectLst/>
                          <a:latin typeface="+mn-lt"/>
                          <a:ea typeface="+mn-ea"/>
                          <a:cs typeface="+mn-cs"/>
                        </a:rPr>
                        <a:t>NCT06091865</a:t>
                      </a:r>
                      <a:endParaRPr lang="en-US" sz="1800" dirty="0">
                        <a:solidFill>
                          <a:schemeClr val="tx1"/>
                        </a:solidFill>
                        <a:effectLst/>
                        <a:latin typeface="+mn-lt"/>
                      </a:endParaRPr>
                    </a:p>
                  </a:txBody>
                  <a:tcPr marL="35123" marR="351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4056828"/>
                  </a:ext>
                </a:extLst>
              </a:tr>
            </a:tbl>
          </a:graphicData>
        </a:graphic>
      </p:graphicFrame>
      <p:sp>
        <p:nvSpPr>
          <p:cNvPr id="5" name="Title 1">
            <a:extLst>
              <a:ext uri="{FF2B5EF4-FFF2-40B4-BE49-F238E27FC236}">
                <a16:creationId xmlns:a16="http://schemas.microsoft.com/office/drawing/2014/main" id="{5AD79D45-CAC8-87EC-30AA-FF1D23DDCC37}"/>
              </a:ext>
            </a:extLst>
          </p:cNvPr>
          <p:cNvSpPr txBox="1">
            <a:spLocks/>
          </p:cNvSpPr>
          <p:nvPr/>
        </p:nvSpPr>
        <p:spPr>
          <a:xfrm>
            <a:off x="304800" y="457200"/>
            <a:ext cx="11582400" cy="1129085"/>
          </a:xfrm>
          <a:prstGeom prst="rect">
            <a:avLst/>
          </a:prstGeom>
        </p:spPr>
        <p:txBody>
          <a:bodyPr vert="horz"/>
          <a:lstStyle>
            <a:lvl1pPr algn="ctr" rtl="0" eaLnBrk="0" fontAlgn="base" hangingPunct="0">
              <a:spcBef>
                <a:spcPct val="0"/>
              </a:spcBef>
              <a:spcAft>
                <a:spcPct val="0"/>
              </a:spcAft>
              <a:defRPr sz="3600">
                <a:solidFill>
                  <a:srgbClr val="075596"/>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75596"/>
                </a:solidFill>
                <a:effectLst/>
                <a:uLnTx/>
                <a:uFillTx/>
                <a:latin typeface="Arial" panose="020B0604020202020204"/>
                <a:ea typeface="+mj-ea"/>
                <a:cs typeface="+mj-cs"/>
              </a:rPr>
              <a:t>Active Ph3 trials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75596"/>
                </a:solidFill>
                <a:effectLst/>
                <a:uLnTx/>
                <a:uFillTx/>
                <a:latin typeface="Arial" panose="020B0604020202020204"/>
                <a:ea typeface="+mj-ea"/>
                <a:cs typeface="+mj-cs"/>
              </a:rPr>
              <a:t>BsAb + Chemo combinations in 1L DLBCL</a:t>
            </a:r>
            <a:endParaRPr kumimoji="0" lang="en-US" sz="3200" b="0" i="0" u="none" strike="noStrike" kern="0" cap="none" spc="0" normalizeH="0" baseline="0" noProof="0" dirty="0">
              <a:ln>
                <a:noFill/>
              </a:ln>
              <a:solidFill>
                <a:srgbClr val="C00000"/>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9410A61A-6333-3870-CE4B-87597E5BB2C6}"/>
              </a:ext>
            </a:extLst>
          </p:cNvPr>
          <p:cNvSpPr txBox="1"/>
          <p:nvPr/>
        </p:nvSpPr>
        <p:spPr>
          <a:xfrm>
            <a:off x="304800" y="3048000"/>
            <a:ext cx="10668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Accrual complete</a:t>
            </a:r>
          </a:p>
        </p:txBody>
      </p:sp>
      <p:sp>
        <p:nvSpPr>
          <p:cNvPr id="6" name="TextBox 5">
            <a:extLst>
              <a:ext uri="{FF2B5EF4-FFF2-40B4-BE49-F238E27FC236}">
                <a16:creationId xmlns:a16="http://schemas.microsoft.com/office/drawing/2014/main" id="{1E6939E4-66F2-2CFD-3A91-D43CCD5AC505}"/>
              </a:ext>
            </a:extLst>
          </p:cNvPr>
          <p:cNvSpPr txBox="1"/>
          <p:nvPr/>
        </p:nvSpPr>
        <p:spPr>
          <a:xfrm>
            <a:off x="304800" y="4901625"/>
            <a:ext cx="106680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Accrual complete</a:t>
            </a:r>
          </a:p>
        </p:txBody>
      </p:sp>
    </p:spTree>
    <p:extLst>
      <p:ext uri="{BB962C8B-B14F-4D97-AF65-F5344CB8AC3E}">
        <p14:creationId xmlns:p14="http://schemas.microsoft.com/office/powerpoint/2010/main" val="23909076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5DA0-7CBD-88A2-409B-43A404C68B1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A947BF7-10CF-D5D5-A4A1-A0ECF49B4119}"/>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4AE566E-E841-4BCE-80B8-F0B0A8A76C17}"/>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66-year-old man with DLBCL and early relapse on </a:t>
            </a:r>
            <a:r>
              <a:rPr lang="en-US" dirty="0" err="1">
                <a:solidFill>
                  <a:schemeClr val="bg1"/>
                </a:solidFill>
              </a:rPr>
              <a:t>axicabtagene</a:t>
            </a:r>
            <a:r>
              <a:rPr lang="en-US" dirty="0">
                <a:solidFill>
                  <a:schemeClr val="bg1"/>
                </a:solidFill>
              </a:rPr>
              <a:t> </a:t>
            </a:r>
            <a:r>
              <a:rPr lang="en-US" dirty="0" err="1">
                <a:solidFill>
                  <a:schemeClr val="bg1"/>
                </a:solidFill>
              </a:rPr>
              <a:t>ciloleucel</a:t>
            </a:r>
            <a:r>
              <a:rPr lang="en-US" dirty="0">
                <a:solidFill>
                  <a:schemeClr val="bg1"/>
                </a:solidFill>
              </a:rPr>
              <a:t> receives </a:t>
            </a:r>
            <a:r>
              <a:rPr lang="en-US" dirty="0" err="1">
                <a:solidFill>
                  <a:schemeClr val="bg1"/>
                </a:solidFill>
              </a:rPr>
              <a:t>glofitamab</a:t>
            </a:r>
            <a:endParaRPr lang="en-US" dirty="0">
              <a:solidFill>
                <a:schemeClr val="bg1"/>
              </a:solidFill>
            </a:endParaRPr>
          </a:p>
        </p:txBody>
      </p:sp>
      <p:sp>
        <p:nvSpPr>
          <p:cNvPr id="8" name="Title 1">
            <a:extLst>
              <a:ext uri="{FF2B5EF4-FFF2-40B4-BE49-F238E27FC236}">
                <a16:creationId xmlns:a16="http://schemas.microsoft.com/office/drawing/2014/main" id="{EB69DA3C-6EE3-4E0C-D460-4AEDDA02F887}"/>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6627C716-84E6-08AB-1B42-9D0FCF76C46A}"/>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349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4BC6-A554-B3CF-BC3B-14B9C7A81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4EE45-E0AD-E4CC-CDFB-8B2D651B62BD}"/>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19B09996-7085-87DA-96DC-BD54FD992C29}"/>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For which patients with R/R DLBCL are you prioritizing the use of bispecific antibodies (</a:t>
            </a:r>
            <a:r>
              <a:rPr lang="en-US" sz="2500" dirty="0" err="1">
                <a:solidFill>
                  <a:schemeClr val="tx1"/>
                </a:solidFill>
              </a:rPr>
              <a:t>BSAbs</a:t>
            </a:r>
            <a:r>
              <a:rPr lang="en-US" sz="2500" dirty="0">
                <a:solidFill>
                  <a:schemeClr val="tx1"/>
                </a:solidFill>
              </a:rPr>
              <a:t>), and in which line of therapy are you generally administering these agents?</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How do you choose between CAR T-cell therapy and a </a:t>
            </a:r>
            <a:r>
              <a:rPr lang="en-US" sz="2500" dirty="0" err="1">
                <a:solidFill>
                  <a:schemeClr val="tx1"/>
                </a:solidFill>
              </a:rPr>
              <a:t>BSAb</a:t>
            </a:r>
            <a:r>
              <a:rPr lang="en-US" sz="2500" dirty="0">
                <a:solidFill>
                  <a:schemeClr val="tx1"/>
                </a:solidFill>
              </a:rPr>
              <a:t> for a patient with R/R DLBCL who is eligible to receive both?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Do you have any hesitation administering a </a:t>
            </a:r>
            <a:r>
              <a:rPr lang="en-US" sz="2500" dirty="0" err="1">
                <a:solidFill>
                  <a:schemeClr val="tx1"/>
                </a:solidFill>
              </a:rPr>
              <a:t>BSAb</a:t>
            </a:r>
            <a:r>
              <a:rPr lang="en-US" sz="2500" dirty="0">
                <a:solidFill>
                  <a:schemeClr val="tx1"/>
                </a:solidFill>
              </a:rPr>
              <a:t> after CAR T-cell therapy or vice versa for a patient with R/R DLBCL?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1911062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360A-2B6D-8451-8FF3-4DB47816F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3FE73-154D-D047-F3B1-B690BD9EC1B5}"/>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A4C8D751-7A25-70EC-849C-2B153C2BC184}"/>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How do you compare the efficacy, tolerability and convenience of the available </a:t>
            </a:r>
            <a:r>
              <a:rPr lang="en-US" sz="2500" dirty="0" err="1">
                <a:solidFill>
                  <a:schemeClr val="tx1"/>
                </a:solidFill>
              </a:rPr>
              <a:t>BSAbs</a:t>
            </a:r>
            <a:r>
              <a:rPr lang="en-US" sz="2500" dirty="0">
                <a:solidFill>
                  <a:schemeClr val="tx1"/>
                </a:solidFill>
              </a:rPr>
              <a:t> for DLBCL?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For patients with R/R DLBCL to whom you plan to administer a </a:t>
            </a:r>
            <a:r>
              <a:rPr lang="en-US" sz="2500" dirty="0" err="1">
                <a:solidFill>
                  <a:schemeClr val="tx1"/>
                </a:solidFill>
              </a:rPr>
              <a:t>BSAb</a:t>
            </a:r>
            <a:r>
              <a:rPr lang="en-US" sz="2500" dirty="0">
                <a:solidFill>
                  <a:schemeClr val="tx1"/>
                </a:solidFill>
              </a:rPr>
              <a:t>, how do you choose between glofitamab and epcoritamab?</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8328471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D09F-8673-70C1-AB5B-F0EDB94B1AD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E15B69C-2746-5EF3-F9DB-BA9293A04C93}"/>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06D58E8-57A3-424C-79E3-57D0C3067848}"/>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68-year-old man with Type 2 diabetes, CHF and COPD receives glofitamab monotherapy after glofitamab + GEMOX for relapsed GCB-type double-hit DLBCL </a:t>
            </a:r>
          </a:p>
        </p:txBody>
      </p:sp>
      <p:sp>
        <p:nvSpPr>
          <p:cNvPr id="8" name="Title 1">
            <a:extLst>
              <a:ext uri="{FF2B5EF4-FFF2-40B4-BE49-F238E27FC236}">
                <a16:creationId xmlns:a16="http://schemas.microsoft.com/office/drawing/2014/main" id="{EC410A05-F80B-02B9-DFC9-F2EB70CFFEEB}"/>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Matthew Lunning (Omaha, Nebraska)</a:t>
            </a:r>
          </a:p>
        </p:txBody>
      </p:sp>
      <p:pic>
        <p:nvPicPr>
          <p:cNvPr id="4" name="Picture 3" descr="A person smiling for a picture&#10;&#10;AI-generated content may be incorrect.">
            <a:extLst>
              <a:ext uri="{FF2B5EF4-FFF2-40B4-BE49-F238E27FC236}">
                <a16:creationId xmlns:a16="http://schemas.microsoft.com/office/drawing/2014/main" id="{ABAE0C5E-86FF-0307-EA64-754368DBF352}"/>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0240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563637"/>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410005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89308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78501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70593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395091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DB13-BE7B-8B5D-E857-8E6BB6A50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622A2-CF75-FA58-0457-67B9EE0CB261}"/>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4D536C1C-0FEB-C90F-8EFC-82CAE87CA097}"/>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What is your experience with </a:t>
            </a:r>
            <a:r>
              <a:rPr lang="en-US" sz="2500" dirty="0" err="1">
                <a:solidFill>
                  <a:schemeClr val="tx1"/>
                </a:solidFill>
              </a:rPr>
              <a:t>glofitamab</a:t>
            </a:r>
            <a:r>
              <a:rPr lang="en-US" sz="2500" dirty="0">
                <a:solidFill>
                  <a:schemeClr val="tx1"/>
                </a:solidFill>
              </a:rPr>
              <a:t>, gemcitabine and oxaliplatin, and in which situations do you utilize this combination? What toxicities have you observed?</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Where do you see </a:t>
            </a:r>
            <a:r>
              <a:rPr lang="en-US" sz="2500" dirty="0" err="1">
                <a:solidFill>
                  <a:schemeClr val="tx1"/>
                </a:solidFill>
              </a:rPr>
              <a:t>BSAb</a:t>
            </a:r>
            <a:r>
              <a:rPr lang="en-US" sz="2500" dirty="0">
                <a:solidFill>
                  <a:schemeClr val="tx1"/>
                </a:solidFill>
              </a:rPr>
              <a:t> “landing” in the next five years in DLBCL?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882019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BBB71-9083-4355-9A0D-BC8E3DC29E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17DD2-4DED-EC23-3CCB-67098BA30874}"/>
              </a:ext>
            </a:extLst>
          </p:cNvPr>
          <p:cNvSpPr/>
          <p:nvPr/>
        </p:nvSpPr>
        <p:spPr bwMode="auto">
          <a:xfrm>
            <a:off x="740128" y="5189919"/>
            <a:ext cx="10828480" cy="97538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C9F73E7-520C-79BF-5652-86EB678D5DF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CDBD891-44F2-D38B-753D-8956D3B7DD6C}"/>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Rational Incorporation of Antibody-Drug Conjugates into the Management of Newly Diagnosed Diffuse Large B-Cell Lymphoma (DLBCL) — </a:t>
            </a:r>
            <a:br>
              <a:rPr lang="en-US" sz="2500" dirty="0">
                <a:solidFill>
                  <a:schemeClr val="tx1"/>
                </a:solidFill>
              </a:rPr>
            </a:br>
            <a:r>
              <a:rPr lang="en-US" sz="2500" dirty="0">
                <a:solidFill>
                  <a:schemeClr val="tx1"/>
                </a:solidFill>
              </a:rPr>
              <a:t>Dr </a:t>
            </a:r>
            <a:r>
              <a:rPr lang="en-US" sz="2500" dirty="0" err="1">
                <a:solidFill>
                  <a:schemeClr val="tx1"/>
                </a:solidFill>
              </a:rPr>
              <a:t>Matasar</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Utility of CD19-Directed Monoclonal Antibodies for DLBCL and Follicular Lymphoma (FL) — Dr Leonard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Use of Antibody-Drug Conjugates in the Treatment of Relapsed/Refractory DLBCL — Prof </a:t>
            </a:r>
            <a:r>
              <a:rPr lang="en-US" sz="2500" dirty="0" err="1">
                <a:solidFill>
                  <a:schemeClr val="tx1"/>
                </a:solidFill>
              </a:rPr>
              <a:t>Zinzani</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DLBCL — Dr Bartlett </a:t>
            </a:r>
          </a:p>
          <a:p>
            <a:pPr marL="98425" indent="0">
              <a:lnSpc>
                <a:spcPct val="100000"/>
              </a:lnSpc>
              <a:spcBef>
                <a:spcPts val="1600"/>
              </a:spcBef>
              <a:spcAft>
                <a:spcPts val="0"/>
              </a:spcAft>
              <a:buNone/>
            </a:pPr>
            <a:r>
              <a:rPr lang="en-US" sz="2500" dirty="0">
                <a:solidFill>
                  <a:schemeClr val="bg1"/>
                </a:solidFill>
              </a:rPr>
              <a:t>Module 5: Bispecific Antibody Therapy for FL and Other Lymphoma Subtypes — Dr </a:t>
            </a:r>
            <a:r>
              <a:rPr lang="en-US" sz="2500" dirty="0" err="1">
                <a:solidFill>
                  <a:schemeClr val="bg1"/>
                </a:solidFill>
              </a:rPr>
              <a:t>Nastoupil</a:t>
            </a:r>
            <a:r>
              <a:rPr lang="en-US" sz="2500" dirty="0">
                <a:solidFill>
                  <a:schemeClr val="bg1"/>
                </a:solidFill>
              </a:rPr>
              <a:t> </a:t>
            </a:r>
          </a:p>
        </p:txBody>
      </p:sp>
    </p:spTree>
    <p:extLst>
      <p:ext uri="{BB962C8B-B14F-4D97-AF65-F5344CB8AC3E}">
        <p14:creationId xmlns:p14="http://schemas.microsoft.com/office/powerpoint/2010/main" val="3984302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799667" y="2143700"/>
            <a:ext cx="8942000" cy="1438800"/>
          </a:xfrm>
          <a:prstGeom prst="rect">
            <a:avLst/>
          </a:prstGeom>
        </p:spPr>
        <p:txBody>
          <a:bodyPr spcFirstLastPara="1" wrap="square" lIns="0" tIns="0" rIns="0" bIns="0" anchor="ctr" anchorCtr="0">
            <a:noAutofit/>
          </a:bodyPr>
          <a:lstStyle/>
          <a:p>
            <a:r>
              <a:rPr lang="en-US" dirty="0"/>
              <a:t>Bispecific Antibodies</a:t>
            </a:r>
            <a:br>
              <a:rPr lang="en-US" dirty="0"/>
            </a:br>
            <a:r>
              <a:rPr lang="en-US" dirty="0"/>
              <a:t>FL, MZL and MCL</a:t>
            </a:r>
            <a:endParaRPr dirty="0"/>
          </a:p>
        </p:txBody>
      </p:sp>
      <p:sp>
        <p:nvSpPr>
          <p:cNvPr id="74" name="Google Shape;74;p15"/>
          <p:cNvSpPr txBox="1">
            <a:spLocks noGrp="1"/>
          </p:cNvSpPr>
          <p:nvPr>
            <p:ph type="subTitle" idx="1"/>
          </p:nvPr>
        </p:nvSpPr>
        <p:spPr>
          <a:xfrm>
            <a:off x="799667" y="4179033"/>
            <a:ext cx="5742800" cy="292800"/>
          </a:xfrm>
          <a:prstGeom prst="rect">
            <a:avLst/>
          </a:prstGeom>
        </p:spPr>
        <p:txBody>
          <a:bodyPr spcFirstLastPara="1" wrap="square" lIns="0" tIns="0" rIns="0" bIns="0" anchor="ctr" anchorCtr="0">
            <a:noAutofit/>
          </a:bodyPr>
          <a:lstStyle/>
          <a:p>
            <a:r>
              <a:rPr lang="en-US" dirty="0"/>
              <a:t>Loretta J. Nastoupil, MD</a:t>
            </a:r>
            <a:endParaRPr dirty="0"/>
          </a:p>
          <a:p>
            <a:r>
              <a:rPr lang="en-US" i="1" dirty="0"/>
              <a:t>Southwest Oncology</a:t>
            </a:r>
          </a:p>
          <a:p>
            <a:r>
              <a:rPr lang="en-US" i="1" dirty="0"/>
              <a:t>Durango, CO</a:t>
            </a:r>
            <a:endParaRPr i="1"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8DF7-EAD0-64DC-9E7F-AEEA728ABD7D}"/>
              </a:ext>
            </a:extLst>
          </p:cNvPr>
          <p:cNvSpPr>
            <a:spLocks noGrp="1"/>
          </p:cNvSpPr>
          <p:nvPr>
            <p:ph type="title"/>
          </p:nvPr>
        </p:nvSpPr>
        <p:spPr/>
        <p:txBody>
          <a:bodyPr/>
          <a:lstStyle/>
          <a:p>
            <a:r>
              <a:rPr lang="en-US"/>
              <a:t>CD20xCD3 Bispecific Antibodies: Structure and Function</a:t>
            </a:r>
          </a:p>
        </p:txBody>
      </p:sp>
      <p:sp>
        <p:nvSpPr>
          <p:cNvPr id="5" name="TextBox 4">
            <a:extLst>
              <a:ext uri="{FF2B5EF4-FFF2-40B4-BE49-F238E27FC236}">
                <a16:creationId xmlns:a16="http://schemas.microsoft.com/office/drawing/2014/main" id="{3C72C31B-96D2-0956-3724-AB065F8FD908}"/>
              </a:ext>
            </a:extLst>
          </p:cNvPr>
          <p:cNvSpPr txBox="1"/>
          <p:nvPr/>
        </p:nvSpPr>
        <p:spPr bwMode="auto">
          <a:xfrm>
            <a:off x="7343734" y="3576429"/>
            <a:ext cx="11075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CD3 T-cell engagement</a:t>
            </a:r>
          </a:p>
        </p:txBody>
      </p:sp>
      <p:grpSp>
        <p:nvGrpSpPr>
          <p:cNvPr id="6" name="Group 5">
            <a:extLst>
              <a:ext uri="{FF2B5EF4-FFF2-40B4-BE49-F238E27FC236}">
                <a16:creationId xmlns:a16="http://schemas.microsoft.com/office/drawing/2014/main" id="{059812B1-6941-1FB9-FC72-07F4F48F0B21}"/>
              </a:ext>
            </a:extLst>
          </p:cNvPr>
          <p:cNvGrpSpPr>
            <a:grpSpLocks noChangeAspect="1"/>
          </p:cNvGrpSpPr>
          <p:nvPr/>
        </p:nvGrpSpPr>
        <p:grpSpPr>
          <a:xfrm>
            <a:off x="6116780" y="2113920"/>
            <a:ext cx="1951652" cy="1983766"/>
            <a:chOff x="2161187" y="1680921"/>
            <a:chExt cx="1305749" cy="1327237"/>
          </a:xfrm>
        </p:grpSpPr>
        <p:cxnSp>
          <p:nvCxnSpPr>
            <p:cNvPr id="7" name="Straight Connector 6">
              <a:extLst>
                <a:ext uri="{FF2B5EF4-FFF2-40B4-BE49-F238E27FC236}">
                  <a16:creationId xmlns:a16="http://schemas.microsoft.com/office/drawing/2014/main" id="{9CFCD4AB-B586-7AD2-EB9C-9B323830F80A}"/>
                </a:ext>
              </a:extLst>
            </p:cNvPr>
            <p:cNvCxnSpPr>
              <a:cxnSpLocks/>
            </p:cNvCxnSpPr>
            <p:nvPr/>
          </p:nvCxnSpPr>
          <p:spPr bwMode="auto">
            <a:xfrm flipH="1" flipV="1">
              <a:off x="2479033" y="2360056"/>
              <a:ext cx="187561" cy="334033"/>
            </a:xfrm>
            <a:prstGeom prst="line">
              <a:avLst/>
            </a:prstGeom>
            <a:noFill/>
            <a:ln w="28575" cap="flat" cmpd="sng" algn="ctr">
              <a:solidFill>
                <a:schemeClr val="bg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6493C4F4-2460-97BF-0206-F5D65503AEC3}"/>
                </a:ext>
              </a:extLst>
            </p:cNvPr>
            <p:cNvCxnSpPr>
              <a:cxnSpLocks/>
            </p:cNvCxnSpPr>
            <p:nvPr/>
          </p:nvCxnSpPr>
          <p:spPr bwMode="auto">
            <a:xfrm flipV="1">
              <a:off x="2786773" y="1701213"/>
              <a:ext cx="420645" cy="892595"/>
            </a:xfrm>
            <a:prstGeom prst="line">
              <a:avLst/>
            </a:prstGeom>
            <a:noFill/>
            <a:ln w="28575" cap="flat" cmpd="sng" algn="ctr">
              <a:solidFill>
                <a:schemeClr val="bg1"/>
              </a:solidFill>
              <a:prstDash val="solid"/>
              <a:round/>
              <a:headEnd type="none" w="med" len="med"/>
              <a:tailEnd type="none" w="med" len="med"/>
            </a:ln>
            <a:effectLst/>
          </p:spPr>
        </p:cxnSp>
        <p:grpSp>
          <p:nvGrpSpPr>
            <p:cNvPr id="9" name="Group 8">
              <a:extLst>
                <a:ext uri="{FF2B5EF4-FFF2-40B4-BE49-F238E27FC236}">
                  <a16:creationId xmlns:a16="http://schemas.microsoft.com/office/drawing/2014/main" id="{A203ACC5-3894-BDDE-39FC-FE6C40D1DDB0}"/>
                </a:ext>
              </a:extLst>
            </p:cNvPr>
            <p:cNvGrpSpPr/>
            <p:nvPr/>
          </p:nvGrpSpPr>
          <p:grpSpPr>
            <a:xfrm>
              <a:off x="2161187" y="2087812"/>
              <a:ext cx="425778" cy="513087"/>
              <a:chOff x="2161187" y="2087812"/>
              <a:chExt cx="425778" cy="513087"/>
            </a:xfrm>
          </p:grpSpPr>
          <p:sp>
            <p:nvSpPr>
              <p:cNvPr id="25" name="Oval 24">
                <a:extLst>
                  <a:ext uri="{FF2B5EF4-FFF2-40B4-BE49-F238E27FC236}">
                    <a16:creationId xmlns:a16="http://schemas.microsoft.com/office/drawing/2014/main" id="{8C01DBC9-F5A2-409A-9FC1-4F8DDFA9F2D1}"/>
                  </a:ext>
                </a:extLst>
              </p:cNvPr>
              <p:cNvSpPr/>
              <p:nvPr/>
            </p:nvSpPr>
            <p:spPr bwMode="auto">
              <a:xfrm rot="19897608">
                <a:off x="2161187" y="2149415"/>
                <a:ext cx="172369" cy="238615"/>
              </a:xfrm>
              <a:prstGeom prst="ellipse">
                <a:avLst/>
              </a:prstGeom>
              <a:solidFill>
                <a:srgbClr val="92D050"/>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 name="Oval 25">
                <a:extLst>
                  <a:ext uri="{FF2B5EF4-FFF2-40B4-BE49-F238E27FC236}">
                    <a16:creationId xmlns:a16="http://schemas.microsoft.com/office/drawing/2014/main" id="{BFC068C5-95D5-ABA0-498E-694217FF4A8A}"/>
                  </a:ext>
                </a:extLst>
              </p:cNvPr>
              <p:cNvSpPr/>
              <p:nvPr/>
            </p:nvSpPr>
            <p:spPr bwMode="auto">
              <a:xfrm rot="19897608">
                <a:off x="2309233" y="2087812"/>
                <a:ext cx="172369" cy="23861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 name="Oval 26">
                <a:extLst>
                  <a:ext uri="{FF2B5EF4-FFF2-40B4-BE49-F238E27FC236}">
                    <a16:creationId xmlns:a16="http://schemas.microsoft.com/office/drawing/2014/main" id="{1B221258-C9F8-8BFA-1AAB-6F245BF4B828}"/>
                  </a:ext>
                </a:extLst>
              </p:cNvPr>
              <p:cNvSpPr/>
              <p:nvPr/>
            </p:nvSpPr>
            <p:spPr bwMode="auto">
              <a:xfrm rot="19897608">
                <a:off x="2266550" y="2362284"/>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909A9436-2EF0-4712-9EF2-2EF3584FC832}"/>
                  </a:ext>
                </a:extLst>
              </p:cNvPr>
              <p:cNvSpPr/>
              <p:nvPr/>
            </p:nvSpPr>
            <p:spPr bwMode="auto">
              <a:xfrm rot="19897608">
                <a:off x="2414596" y="2300681"/>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0DB92DF9-FD4F-D710-ACBB-CC806F4A6FF2}"/>
                </a:ext>
              </a:extLst>
            </p:cNvPr>
            <p:cNvGrpSpPr/>
            <p:nvPr/>
          </p:nvGrpSpPr>
          <p:grpSpPr>
            <a:xfrm>
              <a:off x="2522702" y="2532123"/>
              <a:ext cx="338816" cy="476035"/>
              <a:chOff x="2522702" y="2532123"/>
              <a:chExt cx="338816" cy="476035"/>
            </a:xfrm>
          </p:grpSpPr>
          <p:sp>
            <p:nvSpPr>
              <p:cNvPr id="21" name="Oval 20">
                <a:extLst>
                  <a:ext uri="{FF2B5EF4-FFF2-40B4-BE49-F238E27FC236}">
                    <a16:creationId xmlns:a16="http://schemas.microsoft.com/office/drawing/2014/main" id="{EB6E7243-65A7-4FD6-4D52-F28C66D5CF29}"/>
                  </a:ext>
                </a:extLst>
              </p:cNvPr>
              <p:cNvSpPr/>
              <p:nvPr/>
            </p:nvSpPr>
            <p:spPr bwMode="auto">
              <a:xfrm rot="21576106">
                <a:off x="2529505" y="2532123"/>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ED5DB073-E5F9-64DB-BAF8-3981F00B4388}"/>
                  </a:ext>
                </a:extLst>
              </p:cNvPr>
              <p:cNvSpPr/>
              <p:nvPr/>
            </p:nvSpPr>
            <p:spPr bwMode="auto">
              <a:xfrm rot="21576106">
                <a:off x="2689149" y="2538539"/>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 name="Oval 22">
                <a:extLst>
                  <a:ext uri="{FF2B5EF4-FFF2-40B4-BE49-F238E27FC236}">
                    <a16:creationId xmlns:a16="http://schemas.microsoft.com/office/drawing/2014/main" id="{B11465D0-6CB5-A36B-9D34-DBCA3080FA47}"/>
                  </a:ext>
                </a:extLst>
              </p:cNvPr>
              <p:cNvSpPr/>
              <p:nvPr/>
            </p:nvSpPr>
            <p:spPr bwMode="auto">
              <a:xfrm rot="21576106">
                <a:off x="2522702" y="2769543"/>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AA4A9D5D-304A-E500-27E6-79FF786E8405}"/>
                  </a:ext>
                </a:extLst>
              </p:cNvPr>
              <p:cNvSpPr/>
              <p:nvPr/>
            </p:nvSpPr>
            <p:spPr bwMode="auto">
              <a:xfrm rot="21576106">
                <a:off x="2682347" y="2769543"/>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A87CAAE6-4FA0-D39C-2142-C317B3447356}"/>
                </a:ext>
              </a:extLst>
            </p:cNvPr>
            <p:cNvGrpSpPr/>
            <p:nvPr/>
          </p:nvGrpSpPr>
          <p:grpSpPr>
            <a:xfrm rot="3086002">
              <a:off x="2997504" y="1637267"/>
              <a:ext cx="425778" cy="513086"/>
              <a:chOff x="2161187" y="2087812"/>
              <a:chExt cx="425778" cy="513086"/>
            </a:xfrm>
          </p:grpSpPr>
          <p:sp>
            <p:nvSpPr>
              <p:cNvPr id="17" name="Oval 16">
                <a:extLst>
                  <a:ext uri="{FF2B5EF4-FFF2-40B4-BE49-F238E27FC236}">
                    <a16:creationId xmlns:a16="http://schemas.microsoft.com/office/drawing/2014/main" id="{D1C351C5-7574-2C3B-26FD-C40023A4E63C}"/>
                  </a:ext>
                </a:extLst>
              </p:cNvPr>
              <p:cNvSpPr/>
              <p:nvPr/>
            </p:nvSpPr>
            <p:spPr bwMode="auto">
              <a:xfrm rot="19897608">
                <a:off x="2161187" y="2149415"/>
                <a:ext cx="172369" cy="23861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C6795754-270B-057A-0CA9-1D50C4463E9F}"/>
                  </a:ext>
                </a:extLst>
              </p:cNvPr>
              <p:cNvSpPr/>
              <p:nvPr/>
            </p:nvSpPr>
            <p:spPr bwMode="auto">
              <a:xfrm rot="19897608">
                <a:off x="2309233" y="2087812"/>
                <a:ext cx="172369" cy="238615"/>
              </a:xfrm>
              <a:prstGeom prst="ellipse">
                <a:avLst/>
              </a:prstGeom>
              <a:solidFill>
                <a:srgbClr val="92D050"/>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F740D932-BE62-AE40-A7CC-799B8C62F491}"/>
                  </a:ext>
                </a:extLst>
              </p:cNvPr>
              <p:cNvSpPr/>
              <p:nvPr/>
            </p:nvSpPr>
            <p:spPr bwMode="auto">
              <a:xfrm rot="19897608">
                <a:off x="2266551" y="2362283"/>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 name="Oval 19">
                <a:extLst>
                  <a:ext uri="{FF2B5EF4-FFF2-40B4-BE49-F238E27FC236}">
                    <a16:creationId xmlns:a16="http://schemas.microsoft.com/office/drawing/2014/main" id="{37DEE475-1753-512B-2A65-1445FC04C874}"/>
                  </a:ext>
                </a:extLst>
              </p:cNvPr>
              <p:cNvSpPr/>
              <p:nvPr/>
            </p:nvSpPr>
            <p:spPr bwMode="auto">
              <a:xfrm rot="19897608">
                <a:off x="2414596" y="2300681"/>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AB286040-47F0-0A8F-46BF-86A4E8871B59}"/>
                </a:ext>
              </a:extLst>
            </p:cNvPr>
            <p:cNvGrpSpPr/>
            <p:nvPr/>
          </p:nvGrpSpPr>
          <p:grpSpPr>
            <a:xfrm rot="3086002">
              <a:off x="2797031" y="2092803"/>
              <a:ext cx="425778" cy="513087"/>
              <a:chOff x="2161187" y="2087812"/>
              <a:chExt cx="425778" cy="513087"/>
            </a:xfrm>
            <a:solidFill>
              <a:schemeClr val="accent3"/>
            </a:solidFill>
          </p:grpSpPr>
          <p:sp>
            <p:nvSpPr>
              <p:cNvPr id="13" name="Oval 12">
                <a:extLst>
                  <a:ext uri="{FF2B5EF4-FFF2-40B4-BE49-F238E27FC236}">
                    <a16:creationId xmlns:a16="http://schemas.microsoft.com/office/drawing/2014/main" id="{76B42E1D-BD01-3DA8-6A47-8B52F3DCFD00}"/>
                  </a:ext>
                </a:extLst>
              </p:cNvPr>
              <p:cNvSpPr/>
              <p:nvPr/>
            </p:nvSpPr>
            <p:spPr bwMode="auto">
              <a:xfrm rot="19897608">
                <a:off x="2161187" y="2149415"/>
                <a:ext cx="172369" cy="238615"/>
              </a:xfrm>
              <a:prstGeom prst="ellipse">
                <a:avLst/>
              </a:prstGeom>
              <a:solidFill>
                <a:schemeClr val="accent3">
                  <a:lumMod val="60000"/>
                  <a:lumOff val="40000"/>
                </a:schemeClr>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D492D9E9-58AF-9958-D531-4E5459169969}"/>
                  </a:ext>
                </a:extLst>
              </p:cNvPr>
              <p:cNvSpPr/>
              <p:nvPr/>
            </p:nvSpPr>
            <p:spPr bwMode="auto">
              <a:xfrm rot="19897608">
                <a:off x="2309233" y="2087812"/>
                <a:ext cx="172369" cy="238615"/>
              </a:xfrm>
              <a:prstGeom prst="ellipse">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FD260B6E-33E6-8A40-E65D-B9978F7A70BB}"/>
                  </a:ext>
                </a:extLst>
              </p:cNvPr>
              <p:cNvSpPr/>
              <p:nvPr/>
            </p:nvSpPr>
            <p:spPr bwMode="auto">
              <a:xfrm rot="19897608">
                <a:off x="2266550" y="2362284"/>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 name="Oval 15">
                <a:extLst>
                  <a:ext uri="{FF2B5EF4-FFF2-40B4-BE49-F238E27FC236}">
                    <a16:creationId xmlns:a16="http://schemas.microsoft.com/office/drawing/2014/main" id="{BC670323-835F-CF8A-0C32-FA74F704474C}"/>
                  </a:ext>
                </a:extLst>
              </p:cNvPr>
              <p:cNvSpPr/>
              <p:nvPr/>
            </p:nvSpPr>
            <p:spPr bwMode="auto">
              <a:xfrm rot="19897608">
                <a:off x="2414596" y="2300681"/>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sp>
        <p:nvSpPr>
          <p:cNvPr id="29" name="TextBox 28">
            <a:extLst>
              <a:ext uri="{FF2B5EF4-FFF2-40B4-BE49-F238E27FC236}">
                <a16:creationId xmlns:a16="http://schemas.microsoft.com/office/drawing/2014/main" id="{CCB2030B-A237-E3DA-9BB1-F948DF8C9763}"/>
              </a:ext>
            </a:extLst>
          </p:cNvPr>
          <p:cNvSpPr txBox="1"/>
          <p:nvPr/>
        </p:nvSpPr>
        <p:spPr bwMode="auto">
          <a:xfrm>
            <a:off x="5653608" y="3878566"/>
            <a:ext cx="13982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Silent FC increases half-life, reduces toxicity</a:t>
            </a:r>
          </a:p>
        </p:txBody>
      </p:sp>
      <p:sp>
        <p:nvSpPr>
          <p:cNvPr id="30" name="TextBox 29">
            <a:extLst>
              <a:ext uri="{FF2B5EF4-FFF2-40B4-BE49-F238E27FC236}">
                <a16:creationId xmlns:a16="http://schemas.microsoft.com/office/drawing/2014/main" id="{CD4574DD-C158-918E-6101-DEFD731F5C2E}"/>
              </a:ext>
            </a:extLst>
          </p:cNvPr>
          <p:cNvSpPr txBox="1"/>
          <p:nvPr/>
        </p:nvSpPr>
        <p:spPr bwMode="auto">
          <a:xfrm>
            <a:off x="6036488" y="1748882"/>
            <a:ext cx="15658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High-affinity binding to CD20 on B-cells</a:t>
            </a:r>
          </a:p>
        </p:txBody>
      </p:sp>
      <p:cxnSp>
        <p:nvCxnSpPr>
          <p:cNvPr id="31" name="Straight Connector 30">
            <a:extLst>
              <a:ext uri="{FF2B5EF4-FFF2-40B4-BE49-F238E27FC236}">
                <a16:creationId xmlns:a16="http://schemas.microsoft.com/office/drawing/2014/main" id="{E09D4424-99A1-19E3-3324-8FB37CA24A85}"/>
              </a:ext>
            </a:extLst>
          </p:cNvPr>
          <p:cNvCxnSpPr/>
          <p:nvPr/>
        </p:nvCxnSpPr>
        <p:spPr bwMode="auto">
          <a:xfrm flipH="1">
            <a:off x="6426273" y="3973504"/>
            <a:ext cx="198084" cy="110498"/>
          </a:xfrm>
          <a:prstGeom prst="line">
            <a:avLst/>
          </a:prstGeom>
          <a:noFill/>
          <a:ln w="28575" cap="flat" cmpd="sng" algn="ctr">
            <a:solidFill>
              <a:schemeClr val="accent2"/>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63657B01-103C-6FC5-D7C9-0DCDE810689D}"/>
              </a:ext>
            </a:extLst>
          </p:cNvPr>
          <p:cNvCxnSpPr>
            <a:cxnSpLocks/>
          </p:cNvCxnSpPr>
          <p:nvPr/>
        </p:nvCxnSpPr>
        <p:spPr bwMode="auto">
          <a:xfrm flipH="1" flipV="1">
            <a:off x="6984299" y="2316229"/>
            <a:ext cx="355191" cy="88747"/>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392CC061-CDCF-4016-FFE2-EA308E38F28A}"/>
              </a:ext>
            </a:extLst>
          </p:cNvPr>
          <p:cNvCxnSpPr>
            <a:cxnSpLocks/>
          </p:cNvCxnSpPr>
          <p:nvPr/>
        </p:nvCxnSpPr>
        <p:spPr bwMode="auto">
          <a:xfrm>
            <a:off x="7704434" y="3183355"/>
            <a:ext cx="117806" cy="361963"/>
          </a:xfrm>
          <a:prstGeom prst="line">
            <a:avLst/>
          </a:prstGeom>
          <a:noFill/>
          <a:ln w="28575" cap="flat" cmpd="sng" algn="ctr">
            <a:solidFill>
              <a:schemeClr val="accent3"/>
            </a:solidFill>
            <a:prstDash val="solid"/>
            <a:round/>
            <a:headEnd type="none" w="med" len="med"/>
            <a:tailEnd type="none" w="med" len="med"/>
          </a:ln>
          <a:effectLst/>
        </p:spPr>
      </p:cxnSp>
      <p:sp>
        <p:nvSpPr>
          <p:cNvPr id="34" name="TextBox 33">
            <a:extLst>
              <a:ext uri="{FF2B5EF4-FFF2-40B4-BE49-F238E27FC236}">
                <a16:creationId xmlns:a16="http://schemas.microsoft.com/office/drawing/2014/main" id="{5CAB22FF-D61D-7274-7D96-B3BBDA8218A9}"/>
              </a:ext>
            </a:extLst>
          </p:cNvPr>
          <p:cNvSpPr txBox="1"/>
          <p:nvPr/>
        </p:nvSpPr>
        <p:spPr>
          <a:xfrm>
            <a:off x="5957798" y="4659656"/>
            <a:ext cx="2339436" cy="707876"/>
          </a:xfrm>
          <a:prstGeom prst="rect">
            <a:avLst/>
          </a:prstGeom>
          <a:noFill/>
        </p:spPr>
        <p:txBody>
          <a:bodyPr wrap="square" lIns="91433" tIns="45715" rIns="91433" bIns="45715" rtlCol="0">
            <a:spAutoFit/>
          </a:bodyPr>
          <a:lstStyle/>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Glofitamab </a:t>
            </a:r>
          </a:p>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(IV) </a:t>
            </a:r>
          </a:p>
        </p:txBody>
      </p:sp>
      <p:cxnSp>
        <p:nvCxnSpPr>
          <p:cNvPr id="35" name="Straight Connector 34">
            <a:extLst>
              <a:ext uri="{FF2B5EF4-FFF2-40B4-BE49-F238E27FC236}">
                <a16:creationId xmlns:a16="http://schemas.microsoft.com/office/drawing/2014/main" id="{2399A947-2C11-44BE-4F1E-F9505F95158E}"/>
              </a:ext>
            </a:extLst>
          </p:cNvPr>
          <p:cNvCxnSpPr>
            <a:cxnSpLocks/>
          </p:cNvCxnSpPr>
          <p:nvPr/>
        </p:nvCxnSpPr>
        <p:spPr bwMode="auto">
          <a:xfrm flipH="1">
            <a:off x="6427502" y="2473536"/>
            <a:ext cx="37653" cy="181883"/>
          </a:xfrm>
          <a:prstGeom prst="line">
            <a:avLst/>
          </a:pr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6" name="TextBox 35">
            <a:extLst>
              <a:ext uri="{FF2B5EF4-FFF2-40B4-BE49-F238E27FC236}">
                <a16:creationId xmlns:a16="http://schemas.microsoft.com/office/drawing/2014/main" id="{97E890B5-A9D9-9A48-095C-C311328E85F2}"/>
              </a:ext>
            </a:extLst>
          </p:cNvPr>
          <p:cNvSpPr txBox="1"/>
          <p:nvPr/>
        </p:nvSpPr>
        <p:spPr bwMode="auto">
          <a:xfrm>
            <a:off x="5823001" y="5450646"/>
            <a:ext cx="2609029" cy="584775"/>
          </a:xfrm>
          <a:prstGeom prst="rect">
            <a:avLst/>
          </a:prstGeom>
          <a:solidFill>
            <a:schemeClr val="accent4"/>
          </a:solidFill>
          <a:ln w="19050">
            <a:solidFill>
              <a:schemeClr val="accent4"/>
            </a:solid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FDA accelerated approval: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3L+ LBCL arising from FL</a:t>
            </a:r>
          </a:p>
        </p:txBody>
      </p:sp>
      <p:sp>
        <p:nvSpPr>
          <p:cNvPr id="37" name="TextBox 36">
            <a:extLst>
              <a:ext uri="{FF2B5EF4-FFF2-40B4-BE49-F238E27FC236}">
                <a16:creationId xmlns:a16="http://schemas.microsoft.com/office/drawing/2014/main" id="{D136439C-00D3-0150-5CE1-50E295F5C8E5}"/>
              </a:ext>
            </a:extLst>
          </p:cNvPr>
          <p:cNvSpPr txBox="1"/>
          <p:nvPr/>
        </p:nvSpPr>
        <p:spPr bwMode="auto">
          <a:xfrm>
            <a:off x="3170555" y="3723170"/>
            <a:ext cx="13982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Single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matched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point mutations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 CH3 domain</a:t>
            </a:r>
          </a:p>
        </p:txBody>
      </p:sp>
      <p:grpSp>
        <p:nvGrpSpPr>
          <p:cNvPr id="38" name="Group 37">
            <a:extLst>
              <a:ext uri="{FF2B5EF4-FFF2-40B4-BE49-F238E27FC236}">
                <a16:creationId xmlns:a16="http://schemas.microsoft.com/office/drawing/2014/main" id="{196491CC-9DA4-9998-6BA7-659706E75449}"/>
              </a:ext>
            </a:extLst>
          </p:cNvPr>
          <p:cNvGrpSpPr>
            <a:grpSpLocks noChangeAspect="1"/>
          </p:cNvGrpSpPr>
          <p:nvPr/>
        </p:nvGrpSpPr>
        <p:grpSpPr>
          <a:xfrm>
            <a:off x="3278898" y="2283090"/>
            <a:ext cx="2053211" cy="1709672"/>
            <a:chOff x="2161187" y="2087812"/>
            <a:chExt cx="1105276" cy="920346"/>
          </a:xfrm>
        </p:grpSpPr>
        <p:cxnSp>
          <p:nvCxnSpPr>
            <p:cNvPr id="39" name="Straight Connector 38">
              <a:extLst>
                <a:ext uri="{FF2B5EF4-FFF2-40B4-BE49-F238E27FC236}">
                  <a16:creationId xmlns:a16="http://schemas.microsoft.com/office/drawing/2014/main" id="{3543AE89-76D3-D8FA-BACF-2AAED9327AB4}"/>
                </a:ext>
              </a:extLst>
            </p:cNvPr>
            <p:cNvCxnSpPr>
              <a:cxnSpLocks/>
            </p:cNvCxnSpPr>
            <p:nvPr/>
          </p:nvCxnSpPr>
          <p:spPr bwMode="auto">
            <a:xfrm flipH="1" flipV="1">
              <a:off x="2479033" y="2360056"/>
              <a:ext cx="187561" cy="334033"/>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F7D9A464-9F9C-95B4-FCEF-8631AE55BAF0}"/>
                </a:ext>
              </a:extLst>
            </p:cNvPr>
            <p:cNvCxnSpPr>
              <a:cxnSpLocks/>
            </p:cNvCxnSpPr>
            <p:nvPr/>
          </p:nvCxnSpPr>
          <p:spPr bwMode="auto">
            <a:xfrm flipV="1">
              <a:off x="2767398" y="2134148"/>
              <a:ext cx="279286" cy="473439"/>
            </a:xfrm>
            <a:prstGeom prst="line">
              <a:avLst/>
            </a:prstGeom>
            <a:noFill/>
            <a:ln w="28575" cap="flat" cmpd="sng" algn="ctr">
              <a:solidFill>
                <a:schemeClr val="bg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2358F93F-246A-CEDC-306A-2A9DFED54EF9}"/>
                </a:ext>
              </a:extLst>
            </p:cNvPr>
            <p:cNvGrpSpPr/>
            <p:nvPr/>
          </p:nvGrpSpPr>
          <p:grpSpPr>
            <a:xfrm>
              <a:off x="2161187" y="2087812"/>
              <a:ext cx="425778" cy="513087"/>
              <a:chOff x="2161187" y="2087812"/>
              <a:chExt cx="425778" cy="513087"/>
            </a:xfrm>
          </p:grpSpPr>
          <p:sp>
            <p:nvSpPr>
              <p:cNvPr id="52" name="Oval 51">
                <a:extLst>
                  <a:ext uri="{FF2B5EF4-FFF2-40B4-BE49-F238E27FC236}">
                    <a16:creationId xmlns:a16="http://schemas.microsoft.com/office/drawing/2014/main" id="{7B7225D5-915D-983F-A6FD-847ACCEE39D6}"/>
                  </a:ext>
                </a:extLst>
              </p:cNvPr>
              <p:cNvSpPr/>
              <p:nvPr/>
            </p:nvSpPr>
            <p:spPr bwMode="auto">
              <a:xfrm rot="19897608">
                <a:off x="2161187" y="2149415"/>
                <a:ext cx="172369" cy="238615"/>
              </a:xfrm>
              <a:prstGeom prst="ellipse">
                <a:avLst/>
              </a:prstGeom>
              <a:solidFill>
                <a:srgbClr val="92D050"/>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C2BC6494-74F2-73C4-BFE0-8E4A72C8CFA1}"/>
                  </a:ext>
                </a:extLst>
              </p:cNvPr>
              <p:cNvSpPr/>
              <p:nvPr/>
            </p:nvSpPr>
            <p:spPr bwMode="auto">
              <a:xfrm rot="19897608">
                <a:off x="2309233" y="2087812"/>
                <a:ext cx="172369" cy="23861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Oval 53">
                <a:extLst>
                  <a:ext uri="{FF2B5EF4-FFF2-40B4-BE49-F238E27FC236}">
                    <a16:creationId xmlns:a16="http://schemas.microsoft.com/office/drawing/2014/main" id="{9E35E4D1-9EEA-639F-7587-700B275A73BB}"/>
                  </a:ext>
                </a:extLst>
              </p:cNvPr>
              <p:cNvSpPr/>
              <p:nvPr/>
            </p:nvSpPr>
            <p:spPr bwMode="auto">
              <a:xfrm rot="19897608">
                <a:off x="2266550" y="2362284"/>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Oval 54">
                <a:extLst>
                  <a:ext uri="{FF2B5EF4-FFF2-40B4-BE49-F238E27FC236}">
                    <a16:creationId xmlns:a16="http://schemas.microsoft.com/office/drawing/2014/main" id="{729FAC49-4F90-3013-92A1-E8CADF754B3E}"/>
                  </a:ext>
                </a:extLst>
              </p:cNvPr>
              <p:cNvSpPr/>
              <p:nvPr/>
            </p:nvSpPr>
            <p:spPr bwMode="auto">
              <a:xfrm rot="19897608">
                <a:off x="2414596" y="2300681"/>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B45C65CD-7730-2F18-87F8-E52494B8A808}"/>
                </a:ext>
              </a:extLst>
            </p:cNvPr>
            <p:cNvGrpSpPr/>
            <p:nvPr/>
          </p:nvGrpSpPr>
          <p:grpSpPr>
            <a:xfrm>
              <a:off x="2522702" y="2532123"/>
              <a:ext cx="338816" cy="476035"/>
              <a:chOff x="2522702" y="2532123"/>
              <a:chExt cx="338816" cy="476035"/>
            </a:xfrm>
          </p:grpSpPr>
          <p:sp>
            <p:nvSpPr>
              <p:cNvPr id="48" name="Oval 47">
                <a:extLst>
                  <a:ext uri="{FF2B5EF4-FFF2-40B4-BE49-F238E27FC236}">
                    <a16:creationId xmlns:a16="http://schemas.microsoft.com/office/drawing/2014/main" id="{B9FFB0FB-C9AE-045B-DB20-9F508D1EA3DC}"/>
                  </a:ext>
                </a:extLst>
              </p:cNvPr>
              <p:cNvSpPr/>
              <p:nvPr/>
            </p:nvSpPr>
            <p:spPr bwMode="auto">
              <a:xfrm rot="21576106">
                <a:off x="2529505" y="2532123"/>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 name="Oval 48">
                <a:extLst>
                  <a:ext uri="{FF2B5EF4-FFF2-40B4-BE49-F238E27FC236}">
                    <a16:creationId xmlns:a16="http://schemas.microsoft.com/office/drawing/2014/main" id="{3C5905D8-2388-9DCC-23C7-F9006E39F111}"/>
                  </a:ext>
                </a:extLst>
              </p:cNvPr>
              <p:cNvSpPr/>
              <p:nvPr/>
            </p:nvSpPr>
            <p:spPr bwMode="auto">
              <a:xfrm rot="21576106">
                <a:off x="2689149" y="2538539"/>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0" name="Oval 49">
                <a:extLst>
                  <a:ext uri="{FF2B5EF4-FFF2-40B4-BE49-F238E27FC236}">
                    <a16:creationId xmlns:a16="http://schemas.microsoft.com/office/drawing/2014/main" id="{F30C99DC-5B16-2886-2A79-21D27932AD4A}"/>
                  </a:ext>
                </a:extLst>
              </p:cNvPr>
              <p:cNvSpPr/>
              <p:nvPr/>
            </p:nvSpPr>
            <p:spPr bwMode="auto">
              <a:xfrm rot="21576106">
                <a:off x="2522702" y="2769543"/>
                <a:ext cx="172369" cy="238615"/>
              </a:xfrm>
              <a:prstGeom prst="ellipse">
                <a:avLst/>
              </a:prstGeom>
              <a:solidFill>
                <a:schemeClr val="accent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1" name="Oval 50">
                <a:extLst>
                  <a:ext uri="{FF2B5EF4-FFF2-40B4-BE49-F238E27FC236}">
                    <a16:creationId xmlns:a16="http://schemas.microsoft.com/office/drawing/2014/main" id="{A670E97F-A3F0-C93F-E782-5DAAA19ABFAD}"/>
                  </a:ext>
                </a:extLst>
              </p:cNvPr>
              <p:cNvSpPr/>
              <p:nvPr/>
            </p:nvSpPr>
            <p:spPr bwMode="auto">
              <a:xfrm rot="21576106">
                <a:off x="2682347" y="2769543"/>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8E5206DA-291F-32B4-1840-41F329FB9160}"/>
                </a:ext>
              </a:extLst>
            </p:cNvPr>
            <p:cNvGrpSpPr/>
            <p:nvPr/>
          </p:nvGrpSpPr>
          <p:grpSpPr>
            <a:xfrm rot="3086002">
              <a:off x="2797031" y="2092803"/>
              <a:ext cx="425778" cy="513087"/>
              <a:chOff x="2161187" y="2087812"/>
              <a:chExt cx="425778" cy="513087"/>
            </a:xfrm>
            <a:solidFill>
              <a:schemeClr val="accent3"/>
            </a:solidFill>
          </p:grpSpPr>
          <p:sp>
            <p:nvSpPr>
              <p:cNvPr id="44" name="Oval 43">
                <a:extLst>
                  <a:ext uri="{FF2B5EF4-FFF2-40B4-BE49-F238E27FC236}">
                    <a16:creationId xmlns:a16="http://schemas.microsoft.com/office/drawing/2014/main" id="{FA6A5F5A-14B3-8A39-31A3-F3FBDCBE682D}"/>
                  </a:ext>
                </a:extLst>
              </p:cNvPr>
              <p:cNvSpPr/>
              <p:nvPr/>
            </p:nvSpPr>
            <p:spPr bwMode="auto">
              <a:xfrm rot="19897608">
                <a:off x="2161187" y="2149415"/>
                <a:ext cx="172369" cy="238615"/>
              </a:xfrm>
              <a:prstGeom prst="ellipse">
                <a:avLst/>
              </a:prstGeom>
              <a:solidFill>
                <a:schemeClr val="accent3">
                  <a:lumMod val="60000"/>
                  <a:lumOff val="40000"/>
                </a:schemeClr>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C2E12AF6-C40D-4FF0-02D3-E81871262C84}"/>
                  </a:ext>
                </a:extLst>
              </p:cNvPr>
              <p:cNvSpPr/>
              <p:nvPr/>
            </p:nvSpPr>
            <p:spPr bwMode="auto">
              <a:xfrm rot="19897608">
                <a:off x="2309233" y="2087812"/>
                <a:ext cx="172369" cy="238615"/>
              </a:xfrm>
              <a:prstGeom prst="ellipse">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401FA99D-6DE0-C1EB-E837-7185DEFA91A3}"/>
                  </a:ext>
                </a:extLst>
              </p:cNvPr>
              <p:cNvSpPr/>
              <p:nvPr/>
            </p:nvSpPr>
            <p:spPr bwMode="auto">
              <a:xfrm rot="19897608">
                <a:off x="2266550" y="2362284"/>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Oval 46">
                <a:extLst>
                  <a:ext uri="{FF2B5EF4-FFF2-40B4-BE49-F238E27FC236}">
                    <a16:creationId xmlns:a16="http://schemas.microsoft.com/office/drawing/2014/main" id="{E0DCC220-7390-1286-3649-A09765640725}"/>
                  </a:ext>
                </a:extLst>
              </p:cNvPr>
              <p:cNvSpPr/>
              <p:nvPr/>
            </p:nvSpPr>
            <p:spPr bwMode="auto">
              <a:xfrm rot="19897608">
                <a:off x="2414596" y="2300681"/>
                <a:ext cx="172369" cy="238615"/>
              </a:xfrm>
              <a:prstGeom prst="ellipse">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sp>
        <p:nvSpPr>
          <p:cNvPr id="56" name="TextBox 55">
            <a:extLst>
              <a:ext uri="{FF2B5EF4-FFF2-40B4-BE49-F238E27FC236}">
                <a16:creationId xmlns:a16="http://schemas.microsoft.com/office/drawing/2014/main" id="{D3DC7C5A-535B-E58A-F7F8-0C172FDA66BF}"/>
              </a:ext>
            </a:extLst>
          </p:cNvPr>
          <p:cNvSpPr txBox="1"/>
          <p:nvPr/>
        </p:nvSpPr>
        <p:spPr bwMode="auto">
          <a:xfrm>
            <a:off x="4394897" y="1905443"/>
            <a:ext cx="849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Anti-CD3</a:t>
            </a:r>
          </a:p>
        </p:txBody>
      </p:sp>
      <p:sp>
        <p:nvSpPr>
          <p:cNvPr id="57" name="TextBox 56">
            <a:extLst>
              <a:ext uri="{FF2B5EF4-FFF2-40B4-BE49-F238E27FC236}">
                <a16:creationId xmlns:a16="http://schemas.microsoft.com/office/drawing/2014/main" id="{96CC3A41-CA80-ADB1-49C0-A20014A48B00}"/>
              </a:ext>
            </a:extLst>
          </p:cNvPr>
          <p:cNvSpPr txBox="1"/>
          <p:nvPr/>
        </p:nvSpPr>
        <p:spPr bwMode="auto">
          <a:xfrm>
            <a:off x="3053435" y="1905443"/>
            <a:ext cx="9412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Anti-CD20</a:t>
            </a:r>
          </a:p>
        </p:txBody>
      </p:sp>
      <p:sp>
        <p:nvSpPr>
          <p:cNvPr id="58" name="TextBox 57">
            <a:extLst>
              <a:ext uri="{FF2B5EF4-FFF2-40B4-BE49-F238E27FC236}">
                <a16:creationId xmlns:a16="http://schemas.microsoft.com/office/drawing/2014/main" id="{2BB5A01A-4CF5-5343-0D3E-CF37967C0D98}"/>
              </a:ext>
            </a:extLst>
          </p:cNvPr>
          <p:cNvSpPr txBox="1"/>
          <p:nvPr/>
        </p:nvSpPr>
        <p:spPr>
          <a:xfrm>
            <a:off x="3146969" y="4677277"/>
            <a:ext cx="2225908" cy="707876"/>
          </a:xfrm>
          <a:prstGeom prst="rect">
            <a:avLst/>
          </a:prstGeom>
          <a:noFill/>
        </p:spPr>
        <p:txBody>
          <a:bodyPr wrap="square" lIns="91433" tIns="45715" rIns="91433" bIns="45715" rtlCol="0">
            <a:spAutoFit/>
          </a:bodyPr>
          <a:lstStyle/>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Epcoritamab </a:t>
            </a:r>
          </a:p>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(SC)</a:t>
            </a:r>
          </a:p>
        </p:txBody>
      </p:sp>
      <p:sp>
        <p:nvSpPr>
          <p:cNvPr id="59" name="Rectangle 58">
            <a:extLst>
              <a:ext uri="{FF2B5EF4-FFF2-40B4-BE49-F238E27FC236}">
                <a16:creationId xmlns:a16="http://schemas.microsoft.com/office/drawing/2014/main" id="{FCAD42DA-76CD-5D16-91E7-01BCDABB820D}"/>
              </a:ext>
            </a:extLst>
          </p:cNvPr>
          <p:cNvSpPr/>
          <p:nvPr/>
        </p:nvSpPr>
        <p:spPr bwMode="auto">
          <a:xfrm>
            <a:off x="4096978" y="3722346"/>
            <a:ext cx="116325" cy="125506"/>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8A0BF16C-B696-792E-A172-4120A7BAE7C5}"/>
              </a:ext>
            </a:extLst>
          </p:cNvPr>
          <p:cNvSpPr/>
          <p:nvPr/>
        </p:nvSpPr>
        <p:spPr bwMode="auto">
          <a:xfrm>
            <a:off x="4285237" y="3722346"/>
            <a:ext cx="116325" cy="125506"/>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61" name="Straight Connector 60">
            <a:extLst>
              <a:ext uri="{FF2B5EF4-FFF2-40B4-BE49-F238E27FC236}">
                <a16:creationId xmlns:a16="http://schemas.microsoft.com/office/drawing/2014/main" id="{3826191E-C69A-D473-974F-58E2853B0065}"/>
              </a:ext>
            </a:extLst>
          </p:cNvPr>
          <p:cNvCxnSpPr/>
          <p:nvPr/>
        </p:nvCxnSpPr>
        <p:spPr bwMode="auto">
          <a:xfrm flipH="1">
            <a:off x="3856719" y="3830025"/>
            <a:ext cx="198084" cy="110498"/>
          </a:xfrm>
          <a:prstGeom prst="line">
            <a:avLst/>
          </a:prstGeom>
          <a:noFill/>
          <a:ln w="28575" cap="flat" cmpd="sng" algn="ctr">
            <a:solidFill>
              <a:schemeClr val="accent5"/>
            </a:solidFill>
            <a:prstDash val="solid"/>
            <a:round/>
            <a:headEnd type="none" w="med" len="med"/>
            <a:tailEnd type="none" w="med" len="med"/>
          </a:ln>
          <a:effectLst/>
        </p:spPr>
      </p:cxnSp>
      <p:sp>
        <p:nvSpPr>
          <p:cNvPr id="62" name="TextBox 61">
            <a:extLst>
              <a:ext uri="{FF2B5EF4-FFF2-40B4-BE49-F238E27FC236}">
                <a16:creationId xmlns:a16="http://schemas.microsoft.com/office/drawing/2014/main" id="{99CACEC1-249C-D2B4-5DF2-D2D93F952663}"/>
              </a:ext>
            </a:extLst>
          </p:cNvPr>
          <p:cNvSpPr txBox="1"/>
          <p:nvPr/>
        </p:nvSpPr>
        <p:spPr bwMode="auto">
          <a:xfrm>
            <a:off x="3033754" y="5433396"/>
            <a:ext cx="2452338" cy="830997"/>
          </a:xfrm>
          <a:prstGeom prst="rect">
            <a:avLst/>
          </a:prstGeom>
          <a:solidFill>
            <a:schemeClr val="accent4"/>
          </a:solid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FDA full approval: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monotherapy 3L+ FL</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and 2L+ in combo with R2</a:t>
            </a:r>
          </a:p>
        </p:txBody>
      </p:sp>
      <p:grpSp>
        <p:nvGrpSpPr>
          <p:cNvPr id="63" name="Group 62">
            <a:extLst>
              <a:ext uri="{FF2B5EF4-FFF2-40B4-BE49-F238E27FC236}">
                <a16:creationId xmlns:a16="http://schemas.microsoft.com/office/drawing/2014/main" id="{379B7E0E-554A-297F-2F13-5FD634028956}"/>
              </a:ext>
            </a:extLst>
          </p:cNvPr>
          <p:cNvGrpSpPr/>
          <p:nvPr/>
        </p:nvGrpSpPr>
        <p:grpSpPr>
          <a:xfrm>
            <a:off x="535768" y="1428025"/>
            <a:ext cx="7808258" cy="338554"/>
            <a:chOff x="4031931" y="1476026"/>
            <a:chExt cx="7808258" cy="338554"/>
          </a:xfrm>
        </p:grpSpPr>
        <p:sp>
          <p:nvSpPr>
            <p:cNvPr id="64" name="TextBox 63">
              <a:extLst>
                <a:ext uri="{FF2B5EF4-FFF2-40B4-BE49-F238E27FC236}">
                  <a16:creationId xmlns:a16="http://schemas.microsoft.com/office/drawing/2014/main" id="{ACF0E4AA-1BE6-9537-B565-7EC70991643B}"/>
                </a:ext>
              </a:extLst>
            </p:cNvPr>
            <p:cNvSpPr txBox="1"/>
            <p:nvPr/>
          </p:nvSpPr>
          <p:spPr bwMode="auto">
            <a:xfrm>
              <a:off x="6053371" y="1476026"/>
              <a:ext cx="37405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Humanized mouse IgG1-based mAbs</a:t>
              </a:r>
              <a:endParaRPr kumimoji="0" lang="en-US" sz="1600" b="0" i="1" u="none" strike="noStrike" kern="1200" cap="none" spc="0" normalizeH="0" baseline="0" noProof="0">
                <a:ln>
                  <a:noFill/>
                </a:ln>
                <a:solidFill>
                  <a:srgbClr val="FFFFFF"/>
                </a:solidFill>
                <a:effectLst/>
                <a:uLnTx/>
                <a:uFillTx/>
                <a:latin typeface="Imago" pitchFamily="2"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EA1A042F-ABE0-A73B-947C-0C2AE0482FB5}"/>
                </a:ext>
              </a:extLst>
            </p:cNvPr>
            <p:cNvCxnSpPr/>
            <p:nvPr/>
          </p:nvCxnSpPr>
          <p:spPr bwMode="auto">
            <a:xfrm>
              <a:off x="9554189" y="1660690"/>
              <a:ext cx="2286000" cy="0"/>
            </a:xfrm>
            <a:prstGeom prst="line">
              <a:avLst/>
            </a:prstGeom>
            <a:noFill/>
            <a:ln w="28575" cap="flat" cmpd="sng" algn="ctr">
              <a:solidFill>
                <a:schemeClr val="bg2"/>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AEA3497E-657E-A079-0870-0DDF489C498F}"/>
                </a:ext>
              </a:extLst>
            </p:cNvPr>
            <p:cNvCxnSpPr/>
            <p:nvPr/>
          </p:nvCxnSpPr>
          <p:spPr bwMode="auto">
            <a:xfrm>
              <a:off x="4031931" y="1660692"/>
              <a:ext cx="2286000" cy="0"/>
            </a:xfrm>
            <a:prstGeom prst="line">
              <a:avLst/>
            </a:prstGeom>
            <a:noFill/>
            <a:ln w="28575" cap="flat" cmpd="sng" algn="ctr">
              <a:solidFill>
                <a:schemeClr val="bg2"/>
              </a:solidFill>
              <a:prstDash val="solid"/>
              <a:round/>
              <a:headEnd type="none" w="med" len="med"/>
              <a:tailEnd type="none" w="med" len="med"/>
            </a:ln>
            <a:effectLst/>
          </p:spPr>
        </p:cxnSp>
      </p:grpSp>
      <p:grpSp>
        <p:nvGrpSpPr>
          <p:cNvPr id="67" name="Group 66">
            <a:extLst>
              <a:ext uri="{FF2B5EF4-FFF2-40B4-BE49-F238E27FC236}">
                <a16:creationId xmlns:a16="http://schemas.microsoft.com/office/drawing/2014/main" id="{F1BEF032-1F47-6E48-27A3-028743F3A535}"/>
              </a:ext>
            </a:extLst>
          </p:cNvPr>
          <p:cNvGrpSpPr/>
          <p:nvPr/>
        </p:nvGrpSpPr>
        <p:grpSpPr>
          <a:xfrm>
            <a:off x="775262" y="2280643"/>
            <a:ext cx="1793871" cy="1797177"/>
            <a:chOff x="2161186" y="2087811"/>
            <a:chExt cx="1105277" cy="1107313"/>
          </a:xfrm>
        </p:grpSpPr>
        <p:cxnSp>
          <p:nvCxnSpPr>
            <p:cNvPr id="68" name="Straight Connector 67">
              <a:extLst>
                <a:ext uri="{FF2B5EF4-FFF2-40B4-BE49-F238E27FC236}">
                  <a16:creationId xmlns:a16="http://schemas.microsoft.com/office/drawing/2014/main" id="{539C6FF6-70AF-050A-FB3B-8BDA99F70F7B}"/>
                </a:ext>
              </a:extLst>
            </p:cNvPr>
            <p:cNvCxnSpPr>
              <a:cxnSpLocks/>
            </p:cNvCxnSpPr>
            <p:nvPr/>
          </p:nvCxnSpPr>
          <p:spPr bwMode="auto">
            <a:xfrm flipH="1" flipV="1">
              <a:off x="2479033" y="2360055"/>
              <a:ext cx="187561" cy="334033"/>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FF1FEB60-4820-C7A0-21AC-65DC96E8270B}"/>
                </a:ext>
              </a:extLst>
            </p:cNvPr>
            <p:cNvCxnSpPr>
              <a:cxnSpLocks/>
            </p:cNvCxnSpPr>
            <p:nvPr/>
          </p:nvCxnSpPr>
          <p:spPr bwMode="auto">
            <a:xfrm flipV="1">
              <a:off x="2767398" y="2134147"/>
              <a:ext cx="279286" cy="473439"/>
            </a:xfrm>
            <a:prstGeom prst="line">
              <a:avLst/>
            </a:prstGeom>
            <a:noFill/>
            <a:ln w="28575" cap="flat" cmpd="sng" algn="ctr">
              <a:solidFill>
                <a:srgbClr val="000000"/>
              </a:solidFill>
              <a:prstDash val="solid"/>
              <a:round/>
              <a:headEnd type="none" w="med" len="med"/>
              <a:tailEnd type="none" w="med" len="med"/>
            </a:ln>
            <a:effectLst/>
          </p:spPr>
        </p:cxnSp>
        <p:grpSp>
          <p:nvGrpSpPr>
            <p:cNvPr id="70" name="Group 69">
              <a:extLst>
                <a:ext uri="{FF2B5EF4-FFF2-40B4-BE49-F238E27FC236}">
                  <a16:creationId xmlns:a16="http://schemas.microsoft.com/office/drawing/2014/main" id="{892692A4-B52C-AC39-2C23-E8745935AAEB}"/>
                </a:ext>
              </a:extLst>
            </p:cNvPr>
            <p:cNvGrpSpPr/>
            <p:nvPr/>
          </p:nvGrpSpPr>
          <p:grpSpPr>
            <a:xfrm>
              <a:off x="2161186" y="2087811"/>
              <a:ext cx="425778" cy="513087"/>
              <a:chOff x="2161187" y="2087812"/>
              <a:chExt cx="425778" cy="513087"/>
            </a:xfrm>
          </p:grpSpPr>
          <p:sp>
            <p:nvSpPr>
              <p:cNvPr id="81" name="Oval 80">
                <a:extLst>
                  <a:ext uri="{FF2B5EF4-FFF2-40B4-BE49-F238E27FC236}">
                    <a16:creationId xmlns:a16="http://schemas.microsoft.com/office/drawing/2014/main" id="{0D77FC73-77A4-1C6B-B451-B1F176507C5B}"/>
                  </a:ext>
                </a:extLst>
              </p:cNvPr>
              <p:cNvSpPr/>
              <p:nvPr/>
            </p:nvSpPr>
            <p:spPr bwMode="auto">
              <a:xfrm rot="19897608">
                <a:off x="2161187" y="2149415"/>
                <a:ext cx="172369" cy="238615"/>
              </a:xfrm>
              <a:prstGeom prst="ellipse">
                <a:avLst/>
              </a:prstGeom>
              <a:solidFill>
                <a:srgbClr val="92D050"/>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82" name="Oval 81">
                <a:extLst>
                  <a:ext uri="{FF2B5EF4-FFF2-40B4-BE49-F238E27FC236}">
                    <a16:creationId xmlns:a16="http://schemas.microsoft.com/office/drawing/2014/main" id="{303494B4-3132-57C4-7378-AB4775E3667A}"/>
                  </a:ext>
                </a:extLst>
              </p:cNvPr>
              <p:cNvSpPr/>
              <p:nvPr/>
            </p:nvSpPr>
            <p:spPr bwMode="auto">
              <a:xfrm rot="19897608">
                <a:off x="2309233" y="2087812"/>
                <a:ext cx="172369" cy="238615"/>
              </a:xfrm>
              <a:prstGeom prst="ellipse">
                <a:avLst/>
              </a:prstGeom>
              <a:solidFill>
                <a:srgbClr val="00823B"/>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83" name="Oval 82">
                <a:extLst>
                  <a:ext uri="{FF2B5EF4-FFF2-40B4-BE49-F238E27FC236}">
                    <a16:creationId xmlns:a16="http://schemas.microsoft.com/office/drawing/2014/main" id="{A3539163-77A7-31AC-1161-AA2C7076C3D1}"/>
                  </a:ext>
                </a:extLst>
              </p:cNvPr>
              <p:cNvSpPr/>
              <p:nvPr/>
            </p:nvSpPr>
            <p:spPr bwMode="auto">
              <a:xfrm rot="19897608">
                <a:off x="2266550" y="2362284"/>
                <a:ext cx="172369" cy="238615"/>
              </a:xfrm>
              <a:prstGeom prst="ellipse">
                <a:avLst/>
              </a:prstGeom>
              <a:solidFill>
                <a:srgbClr val="4DA1BB"/>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84" name="Oval 83">
                <a:extLst>
                  <a:ext uri="{FF2B5EF4-FFF2-40B4-BE49-F238E27FC236}">
                    <a16:creationId xmlns:a16="http://schemas.microsoft.com/office/drawing/2014/main" id="{65942AF3-339F-DAAA-9918-835D5107629E}"/>
                  </a:ext>
                </a:extLst>
              </p:cNvPr>
              <p:cNvSpPr/>
              <p:nvPr/>
            </p:nvSpPr>
            <p:spPr bwMode="auto">
              <a:xfrm rot="19897608">
                <a:off x="2414596" y="2300681"/>
                <a:ext cx="172369" cy="238615"/>
              </a:xfrm>
              <a:prstGeom prst="ellipse">
                <a:avLst/>
              </a:prstGeom>
              <a:solidFill>
                <a:srgbClr val="4DA1BB"/>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pSp>
        <p:grpSp>
          <p:nvGrpSpPr>
            <p:cNvPr id="71" name="Group 70">
              <a:extLst>
                <a:ext uri="{FF2B5EF4-FFF2-40B4-BE49-F238E27FC236}">
                  <a16:creationId xmlns:a16="http://schemas.microsoft.com/office/drawing/2014/main" id="{211D125B-095E-2F68-7935-169AA79FA5C1}"/>
                </a:ext>
              </a:extLst>
            </p:cNvPr>
            <p:cNvGrpSpPr/>
            <p:nvPr/>
          </p:nvGrpSpPr>
          <p:grpSpPr>
            <a:xfrm>
              <a:off x="2523032" y="2532120"/>
              <a:ext cx="338816" cy="663004"/>
              <a:chOff x="2523032" y="2532122"/>
              <a:chExt cx="338816" cy="663004"/>
            </a:xfrm>
          </p:grpSpPr>
          <p:sp>
            <p:nvSpPr>
              <p:cNvPr id="77" name="Oval 76">
                <a:extLst>
                  <a:ext uri="{FF2B5EF4-FFF2-40B4-BE49-F238E27FC236}">
                    <a16:creationId xmlns:a16="http://schemas.microsoft.com/office/drawing/2014/main" id="{B81B0F20-45CE-7535-D0DD-5897ACD19919}"/>
                  </a:ext>
                </a:extLst>
              </p:cNvPr>
              <p:cNvSpPr/>
              <p:nvPr/>
            </p:nvSpPr>
            <p:spPr bwMode="auto">
              <a:xfrm rot="21576106">
                <a:off x="2529835" y="2532122"/>
                <a:ext cx="172369" cy="333602"/>
              </a:xfrm>
              <a:prstGeom prst="ellipse">
                <a:avLst/>
              </a:prstGeom>
              <a:solidFill>
                <a:srgbClr val="4DA1BB"/>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8" name="Oval 77">
                <a:extLst>
                  <a:ext uri="{FF2B5EF4-FFF2-40B4-BE49-F238E27FC236}">
                    <a16:creationId xmlns:a16="http://schemas.microsoft.com/office/drawing/2014/main" id="{184DDB46-8D03-A554-938D-C8EA69950F20}"/>
                  </a:ext>
                </a:extLst>
              </p:cNvPr>
              <p:cNvSpPr/>
              <p:nvPr/>
            </p:nvSpPr>
            <p:spPr bwMode="auto">
              <a:xfrm rot="21576106">
                <a:off x="2689479" y="2538537"/>
                <a:ext cx="172369" cy="333602"/>
              </a:xfrm>
              <a:prstGeom prst="ellipse">
                <a:avLst/>
              </a:prstGeom>
              <a:solidFill>
                <a:schemeClr val="accent1"/>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9" name="Oval 78">
                <a:extLst>
                  <a:ext uri="{FF2B5EF4-FFF2-40B4-BE49-F238E27FC236}">
                    <a16:creationId xmlns:a16="http://schemas.microsoft.com/office/drawing/2014/main" id="{46930C18-CB6C-FD0F-B24B-58DD56977A27}"/>
                  </a:ext>
                </a:extLst>
              </p:cNvPr>
              <p:cNvSpPr/>
              <p:nvPr/>
            </p:nvSpPr>
            <p:spPr bwMode="auto">
              <a:xfrm rot="21576106">
                <a:off x="2523032" y="2861524"/>
                <a:ext cx="172369" cy="333602"/>
              </a:xfrm>
              <a:prstGeom prst="ellipse">
                <a:avLst/>
              </a:prstGeom>
              <a:solidFill>
                <a:srgbClr val="4DA1BB"/>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80" name="Oval 79">
                <a:extLst>
                  <a:ext uri="{FF2B5EF4-FFF2-40B4-BE49-F238E27FC236}">
                    <a16:creationId xmlns:a16="http://schemas.microsoft.com/office/drawing/2014/main" id="{2776E006-EA03-C48E-35A4-7491B21032B9}"/>
                  </a:ext>
                </a:extLst>
              </p:cNvPr>
              <p:cNvSpPr/>
              <p:nvPr/>
            </p:nvSpPr>
            <p:spPr bwMode="auto">
              <a:xfrm rot="21576106">
                <a:off x="2682678" y="2861522"/>
                <a:ext cx="172369" cy="333602"/>
              </a:xfrm>
              <a:prstGeom prst="ellipse">
                <a:avLst/>
              </a:prstGeom>
              <a:solidFill>
                <a:schemeClr val="accent1"/>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pSp>
        <p:grpSp>
          <p:nvGrpSpPr>
            <p:cNvPr id="72" name="Group 71">
              <a:extLst>
                <a:ext uri="{FF2B5EF4-FFF2-40B4-BE49-F238E27FC236}">
                  <a16:creationId xmlns:a16="http://schemas.microsoft.com/office/drawing/2014/main" id="{175A20BF-2475-FE16-774E-E682C9D86A52}"/>
                </a:ext>
              </a:extLst>
            </p:cNvPr>
            <p:cNvGrpSpPr/>
            <p:nvPr/>
          </p:nvGrpSpPr>
          <p:grpSpPr>
            <a:xfrm rot="3086002">
              <a:off x="2797031" y="2092803"/>
              <a:ext cx="425778" cy="513087"/>
              <a:chOff x="2161187" y="2087812"/>
              <a:chExt cx="425778" cy="513087"/>
            </a:xfrm>
            <a:solidFill>
              <a:srgbClr val="E1471D"/>
            </a:solidFill>
          </p:grpSpPr>
          <p:sp>
            <p:nvSpPr>
              <p:cNvPr id="73" name="Oval 72">
                <a:extLst>
                  <a:ext uri="{FF2B5EF4-FFF2-40B4-BE49-F238E27FC236}">
                    <a16:creationId xmlns:a16="http://schemas.microsoft.com/office/drawing/2014/main" id="{5B66D2F2-2D6E-723D-2826-00400962E79C}"/>
                  </a:ext>
                </a:extLst>
              </p:cNvPr>
              <p:cNvSpPr/>
              <p:nvPr/>
            </p:nvSpPr>
            <p:spPr bwMode="auto">
              <a:xfrm rot="19897608">
                <a:off x="2161187" y="2149415"/>
                <a:ext cx="172369" cy="238615"/>
              </a:xfrm>
              <a:prstGeom prst="ellipse">
                <a:avLst/>
              </a:prstGeom>
              <a:solidFill>
                <a:schemeClr val="accent3">
                  <a:lumMod val="60000"/>
                  <a:lumOff val="40000"/>
                </a:schemeClr>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4" name="Oval 73">
                <a:extLst>
                  <a:ext uri="{FF2B5EF4-FFF2-40B4-BE49-F238E27FC236}">
                    <a16:creationId xmlns:a16="http://schemas.microsoft.com/office/drawing/2014/main" id="{BE3F1ABA-63E4-1B8A-CC7E-A4F684E2CAC1}"/>
                  </a:ext>
                </a:extLst>
              </p:cNvPr>
              <p:cNvSpPr/>
              <p:nvPr/>
            </p:nvSpPr>
            <p:spPr bwMode="auto">
              <a:xfrm rot="19897608">
                <a:off x="2309233" y="2087812"/>
                <a:ext cx="172369" cy="238615"/>
              </a:xfrm>
              <a:prstGeom prst="ellipse">
                <a:avLst/>
              </a:prstGeom>
              <a:solidFill>
                <a:srgbClr val="E1471D"/>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5" name="Oval 74">
                <a:extLst>
                  <a:ext uri="{FF2B5EF4-FFF2-40B4-BE49-F238E27FC236}">
                    <a16:creationId xmlns:a16="http://schemas.microsoft.com/office/drawing/2014/main" id="{E0BE3331-DA0A-267A-533F-E25CA0DC862C}"/>
                  </a:ext>
                </a:extLst>
              </p:cNvPr>
              <p:cNvSpPr/>
              <p:nvPr/>
            </p:nvSpPr>
            <p:spPr bwMode="auto">
              <a:xfrm rot="19897608">
                <a:off x="2266550" y="2362284"/>
                <a:ext cx="172369" cy="238615"/>
              </a:xfrm>
              <a:prstGeom prst="ellipse">
                <a:avLst/>
              </a:prstGeom>
              <a:solidFill>
                <a:schemeClr val="accent1"/>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6" name="Oval 75">
                <a:extLst>
                  <a:ext uri="{FF2B5EF4-FFF2-40B4-BE49-F238E27FC236}">
                    <a16:creationId xmlns:a16="http://schemas.microsoft.com/office/drawing/2014/main" id="{FE2BD626-60E5-7FF4-EB3D-476D3E5113A3}"/>
                  </a:ext>
                </a:extLst>
              </p:cNvPr>
              <p:cNvSpPr/>
              <p:nvPr/>
            </p:nvSpPr>
            <p:spPr bwMode="auto">
              <a:xfrm rot="19897608">
                <a:off x="2414596" y="2300681"/>
                <a:ext cx="172369" cy="238615"/>
              </a:xfrm>
              <a:prstGeom prst="ellipse">
                <a:avLst/>
              </a:prstGeom>
              <a:solidFill>
                <a:schemeClr val="accent1"/>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pSp>
      </p:grpSp>
      <p:sp>
        <p:nvSpPr>
          <p:cNvPr id="85" name="TextBox 84">
            <a:extLst>
              <a:ext uri="{FF2B5EF4-FFF2-40B4-BE49-F238E27FC236}">
                <a16:creationId xmlns:a16="http://schemas.microsoft.com/office/drawing/2014/main" id="{52E78330-1D51-FFB6-04FE-F13C6F543DB7}"/>
              </a:ext>
            </a:extLst>
          </p:cNvPr>
          <p:cNvSpPr txBox="1"/>
          <p:nvPr/>
        </p:nvSpPr>
        <p:spPr bwMode="auto">
          <a:xfrm>
            <a:off x="474709" y="1902995"/>
            <a:ext cx="9412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Anti-CD20</a:t>
            </a:r>
          </a:p>
        </p:txBody>
      </p:sp>
      <p:sp>
        <p:nvSpPr>
          <p:cNvPr id="86" name="TextBox 85">
            <a:extLst>
              <a:ext uri="{FF2B5EF4-FFF2-40B4-BE49-F238E27FC236}">
                <a16:creationId xmlns:a16="http://schemas.microsoft.com/office/drawing/2014/main" id="{32EFF4B5-44F1-1171-62C9-26F46E019FD0}"/>
              </a:ext>
            </a:extLst>
          </p:cNvPr>
          <p:cNvSpPr txBox="1"/>
          <p:nvPr/>
        </p:nvSpPr>
        <p:spPr bwMode="auto">
          <a:xfrm>
            <a:off x="1783409" y="1902996"/>
            <a:ext cx="849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Anti-CD3</a:t>
            </a:r>
          </a:p>
        </p:txBody>
      </p:sp>
      <p:sp>
        <p:nvSpPr>
          <p:cNvPr id="87" name="TextBox 86">
            <a:extLst>
              <a:ext uri="{FF2B5EF4-FFF2-40B4-BE49-F238E27FC236}">
                <a16:creationId xmlns:a16="http://schemas.microsoft.com/office/drawing/2014/main" id="{34B9D41D-9F3B-8F31-BDC8-12DEE76E77AF}"/>
              </a:ext>
            </a:extLst>
          </p:cNvPr>
          <p:cNvSpPr txBox="1"/>
          <p:nvPr/>
        </p:nvSpPr>
        <p:spPr>
          <a:xfrm>
            <a:off x="435389" y="4689662"/>
            <a:ext cx="2387803" cy="707876"/>
          </a:xfrm>
          <a:prstGeom prst="rect">
            <a:avLst/>
          </a:prstGeom>
          <a:noFill/>
        </p:spPr>
        <p:txBody>
          <a:bodyPr wrap="square" lIns="91433" tIns="45715" rIns="91433" bIns="45715" rtlCol="0">
            <a:spAutoFit/>
          </a:bodyPr>
          <a:lstStyle/>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Mosunetuzumab (IV*)</a:t>
            </a:r>
            <a:endPar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 name="TextBox 87">
            <a:extLst>
              <a:ext uri="{FF2B5EF4-FFF2-40B4-BE49-F238E27FC236}">
                <a16:creationId xmlns:a16="http://schemas.microsoft.com/office/drawing/2014/main" id="{FC2EE06F-A1CE-8C05-633D-50B8055BF8BB}"/>
              </a:ext>
            </a:extLst>
          </p:cNvPr>
          <p:cNvSpPr txBox="1"/>
          <p:nvPr/>
        </p:nvSpPr>
        <p:spPr bwMode="auto">
          <a:xfrm>
            <a:off x="403121" y="5430568"/>
            <a:ext cx="2452338" cy="584775"/>
          </a:xfrm>
          <a:prstGeom prst="rect">
            <a:avLst/>
          </a:prstGeom>
          <a:solidFill>
            <a:schemeClr val="accent4"/>
          </a:solidFill>
          <a:ln>
            <a:noFill/>
          </a:ln>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FDA accelerated approval: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3L+ R/R FL</a:t>
            </a:r>
          </a:p>
        </p:txBody>
      </p:sp>
      <p:sp>
        <p:nvSpPr>
          <p:cNvPr id="89" name="TextBox 88">
            <a:extLst>
              <a:ext uri="{FF2B5EF4-FFF2-40B4-BE49-F238E27FC236}">
                <a16:creationId xmlns:a16="http://schemas.microsoft.com/office/drawing/2014/main" id="{8BBA4239-E98B-C9A0-2D3C-107BD0D17880}"/>
              </a:ext>
            </a:extLst>
          </p:cNvPr>
          <p:cNvSpPr txBox="1"/>
          <p:nvPr/>
        </p:nvSpPr>
        <p:spPr bwMode="auto">
          <a:xfrm>
            <a:off x="1934151" y="4969284"/>
            <a:ext cx="13982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*SC formula under investigation.</a:t>
            </a:r>
          </a:p>
        </p:txBody>
      </p:sp>
      <p:grpSp>
        <p:nvGrpSpPr>
          <p:cNvPr id="90" name="Group 89">
            <a:extLst>
              <a:ext uri="{FF2B5EF4-FFF2-40B4-BE49-F238E27FC236}">
                <a16:creationId xmlns:a16="http://schemas.microsoft.com/office/drawing/2014/main" id="{803A88D1-AC2F-7AB3-FE2D-1929C7E6BA05}"/>
              </a:ext>
            </a:extLst>
          </p:cNvPr>
          <p:cNvGrpSpPr/>
          <p:nvPr/>
        </p:nvGrpSpPr>
        <p:grpSpPr>
          <a:xfrm>
            <a:off x="8247916" y="2018977"/>
            <a:ext cx="3647091" cy="3336126"/>
            <a:chOff x="8159618" y="2504783"/>
            <a:chExt cx="3647091" cy="3336126"/>
          </a:xfrm>
        </p:grpSpPr>
        <p:sp>
          <p:nvSpPr>
            <p:cNvPr id="91" name="TextBox 90">
              <a:extLst>
                <a:ext uri="{FF2B5EF4-FFF2-40B4-BE49-F238E27FC236}">
                  <a16:creationId xmlns:a16="http://schemas.microsoft.com/office/drawing/2014/main" id="{3798718E-1E82-9759-C945-6E40D46A8CF9}"/>
                </a:ext>
              </a:extLst>
            </p:cNvPr>
            <p:cNvSpPr txBox="1"/>
            <p:nvPr/>
          </p:nvSpPr>
          <p:spPr bwMode="auto">
            <a:xfrm>
              <a:off x="9997304" y="3727597"/>
              <a:ext cx="177067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*Human IgG4</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(does not bind Protein A</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due to dipeptide substitution in FC)</a:t>
              </a:r>
            </a:p>
          </p:txBody>
        </p:sp>
        <p:sp>
          <p:nvSpPr>
            <p:cNvPr id="92" name="TextBox 91">
              <a:extLst>
                <a:ext uri="{FF2B5EF4-FFF2-40B4-BE49-F238E27FC236}">
                  <a16:creationId xmlns:a16="http://schemas.microsoft.com/office/drawing/2014/main" id="{EC816158-2A5D-41F5-47BF-6F9B14E151B3}"/>
                </a:ext>
              </a:extLst>
            </p:cNvPr>
            <p:cNvSpPr txBox="1"/>
            <p:nvPr/>
          </p:nvSpPr>
          <p:spPr bwMode="auto">
            <a:xfrm>
              <a:off x="8159618" y="4269939"/>
              <a:ext cx="156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Human IgG4</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(binds Protein A)</a:t>
              </a:r>
            </a:p>
          </p:txBody>
        </p:sp>
        <p:sp>
          <p:nvSpPr>
            <p:cNvPr id="93" name="TextBox 71">
              <a:extLst>
                <a:ext uri="{FF2B5EF4-FFF2-40B4-BE49-F238E27FC236}">
                  <a16:creationId xmlns:a16="http://schemas.microsoft.com/office/drawing/2014/main" id="{88E14D95-3B9F-A1D0-BCDE-DB20A0E26B38}"/>
                </a:ext>
              </a:extLst>
            </p:cNvPr>
            <p:cNvSpPr txBox="1"/>
            <p:nvPr/>
          </p:nvSpPr>
          <p:spPr bwMode="auto">
            <a:xfrm>
              <a:off x="9349817" y="2504783"/>
              <a:ext cx="9412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Anti-CD20</a:t>
              </a:r>
            </a:p>
          </p:txBody>
        </p:sp>
        <p:cxnSp>
          <p:nvCxnSpPr>
            <p:cNvPr id="94" name="Straight Connector 93">
              <a:extLst>
                <a:ext uri="{FF2B5EF4-FFF2-40B4-BE49-F238E27FC236}">
                  <a16:creationId xmlns:a16="http://schemas.microsoft.com/office/drawing/2014/main" id="{E1D99D87-7BE3-C41C-5967-E74C14FE31DB}"/>
                </a:ext>
              </a:extLst>
            </p:cNvPr>
            <p:cNvCxnSpPr>
              <a:cxnSpLocks/>
            </p:cNvCxnSpPr>
            <p:nvPr/>
          </p:nvCxnSpPr>
          <p:spPr bwMode="auto">
            <a:xfrm flipH="1" flipV="1">
              <a:off x="9461002" y="3214605"/>
              <a:ext cx="308108" cy="548719"/>
            </a:xfrm>
            <a:prstGeom prst="line">
              <a:avLst/>
            </a:prstGeom>
            <a:noFill/>
            <a:ln w="28575" cap="flat" cmpd="sng" algn="ctr">
              <a:solidFill>
                <a:srgbClr val="00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E3D646BD-0609-1C6C-6A59-B4D1702F2DCD}"/>
                </a:ext>
              </a:extLst>
            </p:cNvPr>
            <p:cNvCxnSpPr>
              <a:cxnSpLocks/>
            </p:cNvCxnSpPr>
            <p:nvPr/>
          </p:nvCxnSpPr>
          <p:spPr bwMode="auto">
            <a:xfrm flipV="1">
              <a:off x="9934702" y="2843504"/>
              <a:ext cx="458786" cy="777722"/>
            </a:xfrm>
            <a:prstGeom prst="line">
              <a:avLst/>
            </a:prstGeom>
            <a:noFill/>
            <a:ln w="28575" cap="flat" cmpd="sng" algn="ctr">
              <a:solidFill>
                <a:srgbClr val="000000"/>
              </a:solidFill>
              <a:prstDash val="solid"/>
              <a:round/>
              <a:headEnd type="none" w="med" len="med"/>
              <a:tailEnd type="none" w="med" len="med"/>
            </a:ln>
            <a:effectLst/>
          </p:spPr>
        </p:cxnSp>
        <p:grpSp>
          <p:nvGrpSpPr>
            <p:cNvPr id="96" name="Group 95">
              <a:extLst>
                <a:ext uri="{FF2B5EF4-FFF2-40B4-BE49-F238E27FC236}">
                  <a16:creationId xmlns:a16="http://schemas.microsoft.com/office/drawing/2014/main" id="{AC9B681B-95FF-0856-F9C7-8BF2A5DDADBC}"/>
                </a:ext>
              </a:extLst>
            </p:cNvPr>
            <p:cNvGrpSpPr/>
            <p:nvPr/>
          </p:nvGrpSpPr>
          <p:grpSpPr>
            <a:xfrm>
              <a:off x="8938879" y="2767387"/>
              <a:ext cx="699429" cy="842853"/>
              <a:chOff x="2161187" y="2087812"/>
              <a:chExt cx="425778" cy="513087"/>
            </a:xfrm>
          </p:grpSpPr>
          <p:sp>
            <p:nvSpPr>
              <p:cNvPr id="110" name="Oval 109">
                <a:extLst>
                  <a:ext uri="{FF2B5EF4-FFF2-40B4-BE49-F238E27FC236}">
                    <a16:creationId xmlns:a16="http://schemas.microsoft.com/office/drawing/2014/main" id="{4D0C4612-8D89-92EB-35AC-D4610B91A9F7}"/>
                  </a:ext>
                </a:extLst>
              </p:cNvPr>
              <p:cNvSpPr/>
              <p:nvPr/>
            </p:nvSpPr>
            <p:spPr bwMode="auto">
              <a:xfrm rot="19897608">
                <a:off x="2161187" y="2149415"/>
                <a:ext cx="172369" cy="238615"/>
              </a:xfrm>
              <a:prstGeom prst="ellipse">
                <a:avLst/>
              </a:prstGeom>
              <a:solidFill>
                <a:schemeClr val="bg2"/>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11" name="Oval 110">
                <a:extLst>
                  <a:ext uri="{FF2B5EF4-FFF2-40B4-BE49-F238E27FC236}">
                    <a16:creationId xmlns:a16="http://schemas.microsoft.com/office/drawing/2014/main" id="{ED7E9976-ACB7-22F8-F124-F27659069A3A}"/>
                  </a:ext>
                </a:extLst>
              </p:cNvPr>
              <p:cNvSpPr/>
              <p:nvPr/>
            </p:nvSpPr>
            <p:spPr bwMode="auto">
              <a:xfrm rot="19897608">
                <a:off x="2309233" y="2087812"/>
                <a:ext cx="172369" cy="238615"/>
              </a:xfrm>
              <a:prstGeom prst="ellipse">
                <a:avLst/>
              </a:prstGeom>
              <a:solidFill>
                <a:schemeClr val="accent4"/>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12" name="Oval 111">
                <a:extLst>
                  <a:ext uri="{FF2B5EF4-FFF2-40B4-BE49-F238E27FC236}">
                    <a16:creationId xmlns:a16="http://schemas.microsoft.com/office/drawing/2014/main" id="{54A85DB8-6607-B0B5-D724-8DD4D102879F}"/>
                  </a:ext>
                </a:extLst>
              </p:cNvPr>
              <p:cNvSpPr/>
              <p:nvPr/>
            </p:nvSpPr>
            <p:spPr bwMode="auto">
              <a:xfrm rot="19897608">
                <a:off x="2266550" y="2362284"/>
                <a:ext cx="172369" cy="238615"/>
              </a:xfrm>
              <a:prstGeom prst="ellipse">
                <a:avLst/>
              </a:prstGeom>
              <a:solidFill>
                <a:schemeClr val="accent6">
                  <a:lumMod val="60000"/>
                  <a:lumOff val="40000"/>
                </a:schemeClr>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13" name="Oval 112">
                <a:extLst>
                  <a:ext uri="{FF2B5EF4-FFF2-40B4-BE49-F238E27FC236}">
                    <a16:creationId xmlns:a16="http://schemas.microsoft.com/office/drawing/2014/main" id="{BF01D9B0-08E6-9A6A-382D-C92F16631A5F}"/>
                  </a:ext>
                </a:extLst>
              </p:cNvPr>
              <p:cNvSpPr/>
              <p:nvPr/>
            </p:nvSpPr>
            <p:spPr bwMode="auto">
              <a:xfrm rot="19897608">
                <a:off x="2414596" y="2300681"/>
                <a:ext cx="172369" cy="238615"/>
              </a:xfrm>
              <a:prstGeom prst="ellipse">
                <a:avLst/>
              </a:prstGeom>
              <a:solidFill>
                <a:schemeClr val="accent6">
                  <a:lumMod val="60000"/>
                  <a:lumOff val="40000"/>
                </a:schemeClr>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pSp>
        <p:grpSp>
          <p:nvGrpSpPr>
            <p:cNvPr id="97" name="Group 96">
              <a:extLst>
                <a:ext uri="{FF2B5EF4-FFF2-40B4-BE49-F238E27FC236}">
                  <a16:creationId xmlns:a16="http://schemas.microsoft.com/office/drawing/2014/main" id="{0DBAF6CB-44B4-54D9-D0F0-A75712472059}"/>
                </a:ext>
              </a:extLst>
            </p:cNvPr>
            <p:cNvGrpSpPr/>
            <p:nvPr/>
          </p:nvGrpSpPr>
          <p:grpSpPr>
            <a:xfrm>
              <a:off x="9533287" y="3497259"/>
              <a:ext cx="556576" cy="1089123"/>
              <a:chOff x="2523032" y="2532122"/>
              <a:chExt cx="338816" cy="663004"/>
            </a:xfrm>
            <a:solidFill>
              <a:schemeClr val="accent2"/>
            </a:solidFill>
          </p:grpSpPr>
          <p:sp>
            <p:nvSpPr>
              <p:cNvPr id="106" name="Oval 105">
                <a:extLst>
                  <a:ext uri="{FF2B5EF4-FFF2-40B4-BE49-F238E27FC236}">
                    <a16:creationId xmlns:a16="http://schemas.microsoft.com/office/drawing/2014/main" id="{DFD9FABC-BF98-DA85-6B79-F67B88E815BA}"/>
                  </a:ext>
                </a:extLst>
              </p:cNvPr>
              <p:cNvSpPr/>
              <p:nvPr/>
            </p:nvSpPr>
            <p:spPr bwMode="auto">
              <a:xfrm rot="21576106">
                <a:off x="2529835" y="2532122"/>
                <a:ext cx="172369" cy="333602"/>
              </a:xfrm>
              <a:prstGeom prst="ellipse">
                <a:avLst/>
              </a:prstGeom>
              <a:solidFill>
                <a:schemeClr val="accent6">
                  <a:lumMod val="60000"/>
                  <a:lumOff val="40000"/>
                </a:schemeClr>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07" name="Oval 106">
                <a:extLst>
                  <a:ext uri="{FF2B5EF4-FFF2-40B4-BE49-F238E27FC236}">
                    <a16:creationId xmlns:a16="http://schemas.microsoft.com/office/drawing/2014/main" id="{C6DC3B14-BCF1-1BEB-9C45-4BF38BD95722}"/>
                  </a:ext>
                </a:extLst>
              </p:cNvPr>
              <p:cNvSpPr/>
              <p:nvPr/>
            </p:nvSpPr>
            <p:spPr bwMode="auto">
              <a:xfrm rot="21576106">
                <a:off x="2689479" y="2538537"/>
                <a:ext cx="172369" cy="333602"/>
              </a:xfrm>
              <a:prstGeom prst="ellipse">
                <a:avLst/>
              </a:prstGeom>
              <a:solidFill>
                <a:schemeClr val="accent6"/>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08" name="Oval 107">
                <a:extLst>
                  <a:ext uri="{FF2B5EF4-FFF2-40B4-BE49-F238E27FC236}">
                    <a16:creationId xmlns:a16="http://schemas.microsoft.com/office/drawing/2014/main" id="{AD244A2F-1027-2F42-228A-0C96967ACD6F}"/>
                  </a:ext>
                </a:extLst>
              </p:cNvPr>
              <p:cNvSpPr/>
              <p:nvPr/>
            </p:nvSpPr>
            <p:spPr bwMode="auto">
              <a:xfrm rot="21576106">
                <a:off x="2523032" y="2861524"/>
                <a:ext cx="172369" cy="333602"/>
              </a:xfrm>
              <a:prstGeom prst="ellipse">
                <a:avLst/>
              </a:prstGeom>
              <a:solidFill>
                <a:schemeClr val="accent6">
                  <a:lumMod val="60000"/>
                  <a:lumOff val="40000"/>
                </a:schemeClr>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09" name="Oval 108">
                <a:extLst>
                  <a:ext uri="{FF2B5EF4-FFF2-40B4-BE49-F238E27FC236}">
                    <a16:creationId xmlns:a16="http://schemas.microsoft.com/office/drawing/2014/main" id="{05B3B2DD-2190-1EE7-D760-E8E254DF8550}"/>
                  </a:ext>
                </a:extLst>
              </p:cNvPr>
              <p:cNvSpPr/>
              <p:nvPr/>
            </p:nvSpPr>
            <p:spPr bwMode="auto">
              <a:xfrm rot="21576106">
                <a:off x="2682678" y="2861522"/>
                <a:ext cx="172369" cy="333602"/>
              </a:xfrm>
              <a:prstGeom prst="ellipse">
                <a:avLst/>
              </a:prstGeom>
              <a:solidFill>
                <a:schemeClr val="accent6"/>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pSp>
        <p:grpSp>
          <p:nvGrpSpPr>
            <p:cNvPr id="98" name="Group 97">
              <a:extLst>
                <a:ext uri="{FF2B5EF4-FFF2-40B4-BE49-F238E27FC236}">
                  <a16:creationId xmlns:a16="http://schemas.microsoft.com/office/drawing/2014/main" id="{01F06CC4-98AD-5BBF-A3B5-C3776D9E5677}"/>
                </a:ext>
              </a:extLst>
            </p:cNvPr>
            <p:cNvGrpSpPr/>
            <p:nvPr/>
          </p:nvGrpSpPr>
          <p:grpSpPr>
            <a:xfrm rot="3086002">
              <a:off x="9983377" y="2775586"/>
              <a:ext cx="699429" cy="842853"/>
              <a:chOff x="2161187" y="2087812"/>
              <a:chExt cx="425778" cy="513087"/>
            </a:xfrm>
            <a:solidFill>
              <a:srgbClr val="E1471D"/>
            </a:solidFill>
          </p:grpSpPr>
          <p:sp>
            <p:nvSpPr>
              <p:cNvPr id="102" name="Oval 101">
                <a:extLst>
                  <a:ext uri="{FF2B5EF4-FFF2-40B4-BE49-F238E27FC236}">
                    <a16:creationId xmlns:a16="http://schemas.microsoft.com/office/drawing/2014/main" id="{2B61BE9D-EDA4-35EF-9413-5F92CAF966A9}"/>
                  </a:ext>
                </a:extLst>
              </p:cNvPr>
              <p:cNvSpPr/>
              <p:nvPr/>
            </p:nvSpPr>
            <p:spPr bwMode="auto">
              <a:xfrm rot="19897608">
                <a:off x="2161187" y="2149415"/>
                <a:ext cx="172369" cy="238615"/>
              </a:xfrm>
              <a:prstGeom prst="ellipse">
                <a:avLst/>
              </a:prstGeom>
              <a:solidFill>
                <a:schemeClr val="accent3"/>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03" name="Oval 102">
                <a:extLst>
                  <a:ext uri="{FF2B5EF4-FFF2-40B4-BE49-F238E27FC236}">
                    <a16:creationId xmlns:a16="http://schemas.microsoft.com/office/drawing/2014/main" id="{7933CA9C-5D95-BC46-1234-8D7397022C33}"/>
                  </a:ext>
                </a:extLst>
              </p:cNvPr>
              <p:cNvSpPr/>
              <p:nvPr/>
            </p:nvSpPr>
            <p:spPr bwMode="auto">
              <a:xfrm rot="19897608">
                <a:off x="2309233" y="2087812"/>
                <a:ext cx="172369" cy="238615"/>
              </a:xfrm>
              <a:prstGeom prst="ellipse">
                <a:avLst/>
              </a:prstGeom>
              <a:solidFill>
                <a:schemeClr val="bg2"/>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04" name="Oval 103">
                <a:extLst>
                  <a:ext uri="{FF2B5EF4-FFF2-40B4-BE49-F238E27FC236}">
                    <a16:creationId xmlns:a16="http://schemas.microsoft.com/office/drawing/2014/main" id="{42BA2A78-735B-6247-6A13-121F9F5D70FF}"/>
                  </a:ext>
                </a:extLst>
              </p:cNvPr>
              <p:cNvSpPr/>
              <p:nvPr/>
            </p:nvSpPr>
            <p:spPr bwMode="auto">
              <a:xfrm rot="19897608">
                <a:off x="2266550" y="2362284"/>
                <a:ext cx="172369" cy="238615"/>
              </a:xfrm>
              <a:prstGeom prst="ellipse">
                <a:avLst/>
              </a:prstGeom>
              <a:solidFill>
                <a:schemeClr val="accent6"/>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05" name="Oval 104">
                <a:extLst>
                  <a:ext uri="{FF2B5EF4-FFF2-40B4-BE49-F238E27FC236}">
                    <a16:creationId xmlns:a16="http://schemas.microsoft.com/office/drawing/2014/main" id="{F80C1F71-16E4-7B3D-1558-F601FE21F07D}"/>
                  </a:ext>
                </a:extLst>
              </p:cNvPr>
              <p:cNvSpPr/>
              <p:nvPr/>
            </p:nvSpPr>
            <p:spPr bwMode="auto">
              <a:xfrm rot="19897608">
                <a:off x="2414596" y="2300681"/>
                <a:ext cx="172369" cy="238615"/>
              </a:xfrm>
              <a:prstGeom prst="ellipse">
                <a:avLst/>
              </a:prstGeom>
              <a:solidFill>
                <a:schemeClr val="accent6">
                  <a:lumMod val="60000"/>
                  <a:lumOff val="40000"/>
                </a:schemeClr>
              </a:solidFill>
              <a:ln w="0">
                <a:solidFill>
                  <a:srgbClr val="00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pSp>
        <p:sp>
          <p:nvSpPr>
            <p:cNvPr id="99" name="TextBox 98">
              <a:extLst>
                <a:ext uri="{FF2B5EF4-FFF2-40B4-BE49-F238E27FC236}">
                  <a16:creationId xmlns:a16="http://schemas.microsoft.com/office/drawing/2014/main" id="{51203403-6AD5-3D9B-E0AC-0CE1F9AF197E}"/>
                </a:ext>
              </a:extLst>
            </p:cNvPr>
            <p:cNvSpPr txBox="1"/>
            <p:nvPr/>
          </p:nvSpPr>
          <p:spPr bwMode="auto">
            <a:xfrm>
              <a:off x="9775228" y="4152520"/>
              <a:ext cx="347525" cy="473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100" name="TextBox 73">
              <a:extLst>
                <a:ext uri="{FF2B5EF4-FFF2-40B4-BE49-F238E27FC236}">
                  <a16:creationId xmlns:a16="http://schemas.microsoft.com/office/drawing/2014/main" id="{E8B8404B-0222-452C-50FE-818A0A5C3B13}"/>
                </a:ext>
              </a:extLst>
            </p:cNvPr>
            <p:cNvSpPr txBox="1"/>
            <p:nvPr/>
          </p:nvSpPr>
          <p:spPr bwMode="auto">
            <a:xfrm>
              <a:off x="10529383" y="3143045"/>
              <a:ext cx="1277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Anti-CD3/TCR</a:t>
              </a:r>
            </a:p>
          </p:txBody>
        </p:sp>
        <p:sp>
          <p:nvSpPr>
            <p:cNvPr id="101" name="TextBox 100">
              <a:extLst>
                <a:ext uri="{FF2B5EF4-FFF2-40B4-BE49-F238E27FC236}">
                  <a16:creationId xmlns:a16="http://schemas.microsoft.com/office/drawing/2014/main" id="{364022EF-96ED-E029-9133-8E43BE1FB0B3}"/>
                </a:ext>
              </a:extLst>
            </p:cNvPr>
            <p:cNvSpPr txBox="1"/>
            <p:nvPr/>
          </p:nvSpPr>
          <p:spPr>
            <a:xfrm>
              <a:off x="9015541" y="5133033"/>
              <a:ext cx="1866898" cy="707876"/>
            </a:xfrm>
            <a:prstGeom prst="rect">
              <a:avLst/>
            </a:prstGeom>
            <a:noFill/>
          </p:spPr>
          <p:txBody>
            <a:bodyPr wrap="square" lIns="91433" tIns="45715" rIns="91433" bIns="45715" rtlCol="0">
              <a:spAutoFit/>
            </a:bodyPr>
            <a:lstStyle/>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Odronextamab </a:t>
              </a:r>
            </a:p>
            <a:p>
              <a:pPr marL="0" marR="0" lvl="0" indent="0" algn="ctr" defTabSz="914197" rtl="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(IV) </a:t>
              </a:r>
            </a:p>
          </p:txBody>
        </p:sp>
      </p:grpSp>
      <p:sp>
        <p:nvSpPr>
          <p:cNvPr id="114" name="Text Box 15">
            <a:extLst>
              <a:ext uri="{FF2B5EF4-FFF2-40B4-BE49-F238E27FC236}">
                <a16:creationId xmlns:a16="http://schemas.microsoft.com/office/drawing/2014/main" id="{E58B4BB3-4F31-542C-F0BA-5164F84BC2F1}"/>
              </a:ext>
            </a:extLst>
          </p:cNvPr>
          <p:cNvSpPr txBox="1">
            <a:spLocks noChangeArrowheads="1"/>
          </p:cNvSpPr>
          <p:nvPr/>
        </p:nvSpPr>
        <p:spPr bwMode="auto">
          <a:xfrm>
            <a:off x="433533" y="638739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Mosunetuzumab</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PI;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Epcoritamab</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PI;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Glofitamab</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PI; Blair HA. Drugs. 2024;84:1651-1658; Falchi. Blood. 2023;141:467. </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115" name="TextBox 114">
            <a:extLst>
              <a:ext uri="{FF2B5EF4-FFF2-40B4-BE49-F238E27FC236}">
                <a16:creationId xmlns:a16="http://schemas.microsoft.com/office/drawing/2014/main" id="{1160F2ED-3411-4CF3-1092-262D5355964E}"/>
              </a:ext>
            </a:extLst>
          </p:cNvPr>
          <p:cNvSpPr txBox="1"/>
          <p:nvPr/>
        </p:nvSpPr>
        <p:spPr bwMode="auto">
          <a:xfrm>
            <a:off x="9413061" y="5431256"/>
            <a:ext cx="1270220" cy="584775"/>
          </a:xfrm>
          <a:prstGeom prst="rect">
            <a:avLst/>
          </a:prstGeom>
          <a:noFill/>
          <a:ln w="19050" algn="ctr">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EU approval:</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2L+ R/R FL </a:t>
            </a:r>
          </a:p>
        </p:txBody>
      </p:sp>
    </p:spTree>
    <p:extLst>
      <p:ext uri="{BB962C8B-B14F-4D97-AF65-F5344CB8AC3E}">
        <p14:creationId xmlns:p14="http://schemas.microsoft.com/office/powerpoint/2010/main" val="12667829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736D89-9424-BD0D-6FE1-4D9A95462AB9}"/>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FBAE7F0-37A2-9E19-B6AB-4A5183CED713}"/>
              </a:ext>
            </a:extLst>
          </p:cNvPr>
          <p:cNvSpPr>
            <a:spLocks noGrp="1" noChangeArrowheads="1"/>
          </p:cNvSpPr>
          <p:nvPr>
            <p:ph type="title"/>
          </p:nvPr>
        </p:nvSpPr>
        <p:spPr>
          <a:xfrm>
            <a:off x="609759" y="238127"/>
            <a:ext cx="10872445" cy="1103313"/>
          </a:xfrm>
        </p:spPr>
        <p:txBody>
          <a:bodyPr/>
          <a:lstStyle/>
          <a:p>
            <a:r>
              <a:rPr lang="en-GB" dirty="0" err="1"/>
              <a:t>Mosunetuzumab</a:t>
            </a:r>
            <a:r>
              <a:rPr lang="en-GB" dirty="0"/>
              <a:t> </a:t>
            </a:r>
            <a:r>
              <a:rPr lang="en-GB" sz="3600" dirty="0"/>
              <a:t>Phase II</a:t>
            </a:r>
            <a:r>
              <a:rPr lang="en-GB" dirty="0"/>
              <a:t> Study in</a:t>
            </a:r>
            <a:r>
              <a:rPr lang="en-GB" sz="3600" dirty="0"/>
              <a:t> R/R FL: </a:t>
            </a:r>
            <a:r>
              <a:rPr lang="en-US" sz="3600" dirty="0"/>
              <a:t>3-Yr Update</a:t>
            </a:r>
            <a:endParaRPr lang="en-US" altLang="en-US" dirty="0"/>
          </a:p>
        </p:txBody>
      </p:sp>
      <p:sp>
        <p:nvSpPr>
          <p:cNvPr id="5" name="Rectangle 4">
            <a:extLst>
              <a:ext uri="{FF2B5EF4-FFF2-40B4-BE49-F238E27FC236}">
                <a16:creationId xmlns:a16="http://schemas.microsoft.com/office/drawing/2014/main" id="{5B7BCDDA-34DE-6A34-55A1-A5334F241964}"/>
              </a:ext>
            </a:extLst>
          </p:cNvPr>
          <p:cNvSpPr/>
          <p:nvPr/>
        </p:nvSpPr>
        <p:spPr>
          <a:xfrm rot="16200000">
            <a:off x="-229345" y="2754249"/>
            <a:ext cx="1683089" cy="338554"/>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Probability of PFS</a:t>
            </a:r>
          </a:p>
        </p:txBody>
      </p:sp>
      <p:sp>
        <p:nvSpPr>
          <p:cNvPr id="6" name="Rectangle 5">
            <a:extLst>
              <a:ext uri="{FF2B5EF4-FFF2-40B4-BE49-F238E27FC236}">
                <a16:creationId xmlns:a16="http://schemas.microsoft.com/office/drawing/2014/main" id="{BFF80499-FBF7-3810-6DEA-87A7757187DF}"/>
              </a:ext>
            </a:extLst>
          </p:cNvPr>
          <p:cNvSpPr/>
          <p:nvPr/>
        </p:nvSpPr>
        <p:spPr>
          <a:xfrm>
            <a:off x="707624" y="4708887"/>
            <a:ext cx="1682755" cy="184731"/>
          </a:xfrm>
          <a:prstGeom prst="rect">
            <a:avLst/>
          </a:prstGeom>
        </p:spPr>
        <p:txBody>
          <a:bodyPr wrap="square" lIns="0" tIns="0" rIns="0" bIns="0">
            <a:spAutoFit/>
          </a:bodyPr>
          <a:lstStyle/>
          <a:p>
            <a:pPr marL="0" marR="0" lvl="0" indent="0" algn="r" defTabSz="822692"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Patients at Risk, n</a:t>
            </a:r>
            <a:endParaRPr kumimoji="0" lang="en-GB" sz="1400" b="1" i="0" u="none" strike="noStrike" kern="1200" cap="none" spc="0" normalizeH="0" baseline="0" noProof="0">
              <a:ln>
                <a:noFill/>
              </a:ln>
              <a:solidFill>
                <a:srgbClr val="000000"/>
              </a:solidFill>
              <a:effectLst/>
              <a:uLnTx/>
              <a:uFillTx/>
              <a:latin typeface="Calibri"/>
              <a:ea typeface="+mn-ea"/>
              <a:cs typeface="Arial" charset="0"/>
            </a:endParaRPr>
          </a:p>
        </p:txBody>
      </p:sp>
      <p:sp>
        <p:nvSpPr>
          <p:cNvPr id="8" name="TextBox 7">
            <a:extLst>
              <a:ext uri="{FF2B5EF4-FFF2-40B4-BE49-F238E27FC236}">
                <a16:creationId xmlns:a16="http://schemas.microsoft.com/office/drawing/2014/main" id="{E85D58FC-F19B-9EC6-5919-42104EFFBDB2}"/>
              </a:ext>
            </a:extLst>
          </p:cNvPr>
          <p:cNvSpPr txBox="1"/>
          <p:nvPr/>
        </p:nvSpPr>
        <p:spPr bwMode="auto">
          <a:xfrm>
            <a:off x="1250842" y="3762293"/>
            <a:ext cx="2745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Median follow-up: 37.4 mo</a:t>
            </a:r>
          </a:p>
        </p:txBody>
      </p:sp>
      <p:sp>
        <p:nvSpPr>
          <p:cNvPr id="9" name="Text Box 15">
            <a:extLst>
              <a:ext uri="{FF2B5EF4-FFF2-40B4-BE49-F238E27FC236}">
                <a16:creationId xmlns:a16="http://schemas.microsoft.com/office/drawing/2014/main" id="{713F9280-9189-445A-3741-BAD79F07F158}"/>
              </a:ext>
            </a:extLst>
          </p:cNvPr>
          <p:cNvSpPr txBox="1">
            <a:spLocks noChangeArrowheads="1"/>
          </p:cNvSpPr>
          <p:nvPr/>
        </p:nvSpPr>
        <p:spPr bwMode="auto">
          <a:xfrm>
            <a:off x="388058" y="6355083"/>
            <a:ext cx="7853363" cy="307777"/>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Sehn. Blood. 2025;145:708.</a:t>
            </a:r>
          </a:p>
        </p:txBody>
      </p:sp>
      <p:sp>
        <p:nvSpPr>
          <p:cNvPr id="10" name="Rectangle 9">
            <a:extLst>
              <a:ext uri="{FF2B5EF4-FFF2-40B4-BE49-F238E27FC236}">
                <a16:creationId xmlns:a16="http://schemas.microsoft.com/office/drawing/2014/main" id="{FDE28078-D165-6926-44FA-86F307741557}"/>
              </a:ext>
            </a:extLst>
          </p:cNvPr>
          <p:cNvSpPr/>
          <p:nvPr/>
        </p:nvSpPr>
        <p:spPr>
          <a:xfrm>
            <a:off x="1168784" y="4414526"/>
            <a:ext cx="4152471" cy="246221"/>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Mo</a:t>
            </a:r>
          </a:p>
        </p:txBody>
      </p:sp>
      <p:sp>
        <p:nvSpPr>
          <p:cNvPr id="11" name="Freeform 103">
            <a:extLst>
              <a:ext uri="{FF2B5EF4-FFF2-40B4-BE49-F238E27FC236}">
                <a16:creationId xmlns:a16="http://schemas.microsoft.com/office/drawing/2014/main" id="{21CF1252-FDB6-4325-EF86-0BFA5DEC0D5B}"/>
              </a:ext>
            </a:extLst>
          </p:cNvPr>
          <p:cNvSpPr/>
          <p:nvPr/>
        </p:nvSpPr>
        <p:spPr>
          <a:xfrm>
            <a:off x="1194358" y="1677456"/>
            <a:ext cx="4148939" cy="2463545"/>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lgn="ctr">
            <a:solidFill>
              <a:srgbClr val="000000"/>
            </a:solidFill>
            <a:prstDash val="solid"/>
            <a:miter lim="800000"/>
          </a:ln>
          <a:effectLst/>
        </p:spPr>
        <p:txBody>
          <a:bodyPr rtlCol="0" anchor="ctr"/>
          <a:lstStyle/>
          <a:p>
            <a:pPr marL="0" marR="0" lvl="0" indent="0" algn="ctr" defTabSz="822692"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2" name="Group 11">
            <a:extLst>
              <a:ext uri="{FF2B5EF4-FFF2-40B4-BE49-F238E27FC236}">
                <a16:creationId xmlns:a16="http://schemas.microsoft.com/office/drawing/2014/main" id="{529E06E7-88C8-98DD-552C-39B7D3FEB28D}"/>
              </a:ext>
            </a:extLst>
          </p:cNvPr>
          <p:cNvGrpSpPr/>
          <p:nvPr/>
        </p:nvGrpSpPr>
        <p:grpSpPr>
          <a:xfrm>
            <a:off x="1132076" y="1669882"/>
            <a:ext cx="60804" cy="2454752"/>
            <a:chOff x="1555178" y="1599088"/>
            <a:chExt cx="109439" cy="2454752"/>
          </a:xfrm>
        </p:grpSpPr>
        <p:cxnSp>
          <p:nvCxnSpPr>
            <p:cNvPr id="13" name="Straight Connector 12">
              <a:extLst>
                <a:ext uri="{FF2B5EF4-FFF2-40B4-BE49-F238E27FC236}">
                  <a16:creationId xmlns:a16="http://schemas.microsoft.com/office/drawing/2014/main" id="{B84F4722-5356-3560-1879-758E556F7767}"/>
                </a:ext>
              </a:extLst>
            </p:cNvPr>
            <p:cNvCxnSpPr>
              <a:cxnSpLocks/>
            </p:cNvCxnSpPr>
            <p:nvPr/>
          </p:nvCxnSpPr>
          <p:spPr>
            <a:xfrm>
              <a:off x="1555178" y="1599088"/>
              <a:ext cx="109439" cy="0"/>
            </a:xfrm>
            <a:prstGeom prst="line">
              <a:avLst/>
            </a:prstGeom>
            <a:noFill/>
            <a:ln w="28575" cap="sq" cmpd="sng" algn="ctr">
              <a:solidFill>
                <a:srgbClr val="000000"/>
              </a:solidFill>
              <a:prstDash val="solid"/>
              <a:miter lim="800000"/>
            </a:ln>
            <a:effectLst/>
          </p:spPr>
        </p:cxnSp>
        <p:cxnSp>
          <p:nvCxnSpPr>
            <p:cNvPr id="14" name="Straight Connector 13">
              <a:extLst>
                <a:ext uri="{FF2B5EF4-FFF2-40B4-BE49-F238E27FC236}">
                  <a16:creationId xmlns:a16="http://schemas.microsoft.com/office/drawing/2014/main" id="{C2A3CC68-8805-40CE-5895-31D336D6955F}"/>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15" name="Straight Connector 14">
              <a:extLst>
                <a:ext uri="{FF2B5EF4-FFF2-40B4-BE49-F238E27FC236}">
                  <a16:creationId xmlns:a16="http://schemas.microsoft.com/office/drawing/2014/main" id="{E288FC84-5DC0-D8B8-5C53-D9CBE9467D0B}"/>
                </a:ext>
              </a:extLst>
            </p:cNvPr>
            <p:cNvCxnSpPr/>
            <p:nvPr/>
          </p:nvCxnSpPr>
          <p:spPr>
            <a:xfrm>
              <a:off x="1555178" y="2590513"/>
              <a:ext cx="93600" cy="0"/>
            </a:xfrm>
            <a:prstGeom prst="line">
              <a:avLst/>
            </a:prstGeom>
            <a:noFill/>
            <a:ln w="28575" cap="sq" cmpd="sng" algn="ctr">
              <a:solidFill>
                <a:srgbClr val="000000"/>
              </a:solidFill>
              <a:prstDash val="solid"/>
              <a:miter lim="800000"/>
            </a:ln>
            <a:effectLst/>
          </p:spPr>
        </p:cxnSp>
        <p:cxnSp>
          <p:nvCxnSpPr>
            <p:cNvPr id="16" name="Straight Connector 15">
              <a:extLst>
                <a:ext uri="{FF2B5EF4-FFF2-40B4-BE49-F238E27FC236}">
                  <a16:creationId xmlns:a16="http://schemas.microsoft.com/office/drawing/2014/main" id="{613E6EE2-2D5F-EA21-C8B3-AB0190B9AB60}"/>
                </a:ext>
              </a:extLst>
            </p:cNvPr>
            <p:cNvCxnSpPr/>
            <p:nvPr/>
          </p:nvCxnSpPr>
          <p:spPr>
            <a:xfrm>
              <a:off x="1555178" y="3078288"/>
              <a:ext cx="93600" cy="0"/>
            </a:xfrm>
            <a:prstGeom prst="line">
              <a:avLst/>
            </a:prstGeom>
            <a:noFill/>
            <a:ln w="28575" cap="sq" cmpd="sng" algn="ctr">
              <a:solidFill>
                <a:srgbClr val="000000"/>
              </a:solidFill>
              <a:prstDash val="solid"/>
              <a:miter lim="800000"/>
            </a:ln>
            <a:effectLst/>
          </p:spPr>
        </p:cxnSp>
        <p:cxnSp>
          <p:nvCxnSpPr>
            <p:cNvPr id="17" name="Straight Connector 16">
              <a:extLst>
                <a:ext uri="{FF2B5EF4-FFF2-40B4-BE49-F238E27FC236}">
                  <a16:creationId xmlns:a16="http://schemas.microsoft.com/office/drawing/2014/main" id="{3AB0FD6D-5720-BB06-36B4-3D4B1B1BF867}"/>
                </a:ext>
              </a:extLst>
            </p:cNvPr>
            <p:cNvCxnSpPr/>
            <p:nvPr/>
          </p:nvCxnSpPr>
          <p:spPr>
            <a:xfrm>
              <a:off x="1555178" y="3566063"/>
              <a:ext cx="93600" cy="0"/>
            </a:xfrm>
            <a:prstGeom prst="line">
              <a:avLst/>
            </a:prstGeom>
            <a:noFill/>
            <a:ln w="28575" cap="sq" cmpd="sng" algn="ctr">
              <a:solidFill>
                <a:srgbClr val="000000"/>
              </a:solidFill>
              <a:prstDash val="solid"/>
              <a:miter lim="800000"/>
            </a:ln>
            <a:effectLst/>
          </p:spPr>
        </p:cxnSp>
        <p:cxnSp>
          <p:nvCxnSpPr>
            <p:cNvPr id="18" name="Straight Connector 17">
              <a:extLst>
                <a:ext uri="{FF2B5EF4-FFF2-40B4-BE49-F238E27FC236}">
                  <a16:creationId xmlns:a16="http://schemas.microsoft.com/office/drawing/2014/main" id="{EA44F837-EE3F-7AB4-958C-82EB33FD55BB}"/>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grpSp>
      <p:grpSp>
        <p:nvGrpSpPr>
          <p:cNvPr id="19" name="Group 18">
            <a:extLst>
              <a:ext uri="{FF2B5EF4-FFF2-40B4-BE49-F238E27FC236}">
                <a16:creationId xmlns:a16="http://schemas.microsoft.com/office/drawing/2014/main" id="{14D19CA3-3163-A86B-CE1D-2F2D548A9C4E}"/>
              </a:ext>
            </a:extLst>
          </p:cNvPr>
          <p:cNvGrpSpPr/>
          <p:nvPr/>
        </p:nvGrpSpPr>
        <p:grpSpPr>
          <a:xfrm>
            <a:off x="853085" y="1569316"/>
            <a:ext cx="227626" cy="2673255"/>
            <a:chOff x="6904674" y="2038332"/>
            <a:chExt cx="227626" cy="2673255"/>
          </a:xfrm>
        </p:grpSpPr>
        <p:sp>
          <p:nvSpPr>
            <p:cNvPr id="20" name="Rectangle 19">
              <a:extLst>
                <a:ext uri="{FF2B5EF4-FFF2-40B4-BE49-F238E27FC236}">
                  <a16:creationId xmlns:a16="http://schemas.microsoft.com/office/drawing/2014/main" id="{0033CFA0-627B-4F6C-D846-03C265322AEA}"/>
                </a:ext>
              </a:extLst>
            </p:cNvPr>
            <p:cNvSpPr/>
            <p:nvPr/>
          </p:nvSpPr>
          <p:spPr>
            <a:xfrm>
              <a:off x="6904674" y="2038332"/>
              <a:ext cx="227626"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a:t>
              </a:r>
            </a:p>
          </p:txBody>
        </p:sp>
        <p:sp>
          <p:nvSpPr>
            <p:cNvPr id="21" name="Rectangle 20">
              <a:extLst>
                <a:ext uri="{FF2B5EF4-FFF2-40B4-BE49-F238E27FC236}">
                  <a16:creationId xmlns:a16="http://schemas.microsoft.com/office/drawing/2014/main" id="{F1BCD52D-4D3D-0D33-6D7C-3576F17FAD2D}"/>
                </a:ext>
              </a:extLst>
            </p:cNvPr>
            <p:cNvSpPr/>
            <p:nvPr/>
          </p:nvSpPr>
          <p:spPr>
            <a:xfrm>
              <a:off x="6904674" y="2529898"/>
              <a:ext cx="227626"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0.8</a:t>
              </a:r>
            </a:p>
          </p:txBody>
        </p:sp>
        <p:sp>
          <p:nvSpPr>
            <p:cNvPr id="22" name="Rectangle 21">
              <a:extLst>
                <a:ext uri="{FF2B5EF4-FFF2-40B4-BE49-F238E27FC236}">
                  <a16:creationId xmlns:a16="http://schemas.microsoft.com/office/drawing/2014/main" id="{58FF3AA4-F097-4BB0-4665-AA350BED9BAE}"/>
                </a:ext>
              </a:extLst>
            </p:cNvPr>
            <p:cNvSpPr/>
            <p:nvPr/>
          </p:nvSpPr>
          <p:spPr>
            <a:xfrm>
              <a:off x="6904674" y="3021460"/>
              <a:ext cx="227626"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0.6</a:t>
              </a:r>
            </a:p>
          </p:txBody>
        </p:sp>
        <p:sp>
          <p:nvSpPr>
            <p:cNvPr id="23" name="Rectangle 22">
              <a:extLst>
                <a:ext uri="{FF2B5EF4-FFF2-40B4-BE49-F238E27FC236}">
                  <a16:creationId xmlns:a16="http://schemas.microsoft.com/office/drawing/2014/main" id="{67DFFED0-A2D6-5937-CDE4-E8AE0A06392E}"/>
                </a:ext>
              </a:extLst>
            </p:cNvPr>
            <p:cNvSpPr/>
            <p:nvPr/>
          </p:nvSpPr>
          <p:spPr>
            <a:xfrm>
              <a:off x="6904674" y="3513020"/>
              <a:ext cx="227626"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0.4</a:t>
              </a:r>
            </a:p>
          </p:txBody>
        </p:sp>
        <p:sp>
          <p:nvSpPr>
            <p:cNvPr id="24" name="Rectangle 23">
              <a:extLst>
                <a:ext uri="{FF2B5EF4-FFF2-40B4-BE49-F238E27FC236}">
                  <a16:creationId xmlns:a16="http://schemas.microsoft.com/office/drawing/2014/main" id="{0C9AD5AA-3FE3-AE88-6DB8-76C471A1917A}"/>
                </a:ext>
              </a:extLst>
            </p:cNvPr>
            <p:cNvSpPr/>
            <p:nvPr/>
          </p:nvSpPr>
          <p:spPr>
            <a:xfrm>
              <a:off x="6904674" y="4004584"/>
              <a:ext cx="227626"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0.2</a:t>
              </a:r>
            </a:p>
          </p:txBody>
        </p:sp>
        <p:sp>
          <p:nvSpPr>
            <p:cNvPr id="25" name="Rectangle 24">
              <a:extLst>
                <a:ext uri="{FF2B5EF4-FFF2-40B4-BE49-F238E27FC236}">
                  <a16:creationId xmlns:a16="http://schemas.microsoft.com/office/drawing/2014/main" id="{981CF0EA-A789-5FB7-4F84-5C8403A77ECA}"/>
                </a:ext>
              </a:extLst>
            </p:cNvPr>
            <p:cNvSpPr/>
            <p:nvPr/>
          </p:nvSpPr>
          <p:spPr>
            <a:xfrm>
              <a:off x="7040928" y="4496143"/>
              <a:ext cx="91372"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grpSp>
      <p:grpSp>
        <p:nvGrpSpPr>
          <p:cNvPr id="26" name="Group 25">
            <a:extLst>
              <a:ext uri="{FF2B5EF4-FFF2-40B4-BE49-F238E27FC236}">
                <a16:creationId xmlns:a16="http://schemas.microsoft.com/office/drawing/2014/main" id="{3F004167-3C40-0CF9-4233-76A4AE2FC647}"/>
              </a:ext>
            </a:extLst>
          </p:cNvPr>
          <p:cNvGrpSpPr/>
          <p:nvPr/>
        </p:nvGrpSpPr>
        <p:grpSpPr>
          <a:xfrm>
            <a:off x="1078565" y="4209699"/>
            <a:ext cx="4166483" cy="215444"/>
            <a:chOff x="7130154" y="4718204"/>
            <a:chExt cx="4166483" cy="215444"/>
          </a:xfrm>
        </p:grpSpPr>
        <p:sp>
          <p:nvSpPr>
            <p:cNvPr id="27" name="Rectangle 26">
              <a:extLst>
                <a:ext uri="{FF2B5EF4-FFF2-40B4-BE49-F238E27FC236}">
                  <a16:creationId xmlns:a16="http://schemas.microsoft.com/office/drawing/2014/main" id="{7EEE1E5D-F62E-8A8F-49C9-83385943F29F}"/>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28" name="Rectangle 27">
              <a:extLst>
                <a:ext uri="{FF2B5EF4-FFF2-40B4-BE49-F238E27FC236}">
                  <a16:creationId xmlns:a16="http://schemas.microsoft.com/office/drawing/2014/main" id="{F23D5D7F-6DFD-E78C-7D6B-1F5E70DABBF3}"/>
                </a:ext>
              </a:extLst>
            </p:cNvPr>
            <p:cNvSpPr/>
            <p:nvPr/>
          </p:nvSpPr>
          <p:spPr>
            <a:xfrm>
              <a:off x="734859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a:t>
              </a:r>
            </a:p>
          </p:txBody>
        </p:sp>
        <p:sp>
          <p:nvSpPr>
            <p:cNvPr id="29" name="Rectangle 28">
              <a:extLst>
                <a:ext uri="{FF2B5EF4-FFF2-40B4-BE49-F238E27FC236}">
                  <a16:creationId xmlns:a16="http://schemas.microsoft.com/office/drawing/2014/main" id="{553C1358-1664-B43D-F09E-FD967590F04A}"/>
                </a:ext>
              </a:extLst>
            </p:cNvPr>
            <p:cNvSpPr/>
            <p:nvPr/>
          </p:nvSpPr>
          <p:spPr>
            <a:xfrm>
              <a:off x="756704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30" name="Rectangle 29">
              <a:extLst>
                <a:ext uri="{FF2B5EF4-FFF2-40B4-BE49-F238E27FC236}">
                  <a16:creationId xmlns:a16="http://schemas.microsoft.com/office/drawing/2014/main" id="{697C3D29-55EA-D37D-F407-60FECFD5EFF9}"/>
                </a:ext>
              </a:extLst>
            </p:cNvPr>
            <p:cNvSpPr/>
            <p:nvPr/>
          </p:nvSpPr>
          <p:spPr>
            <a:xfrm>
              <a:off x="778548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31" name="Rectangle 30">
              <a:extLst>
                <a:ext uri="{FF2B5EF4-FFF2-40B4-BE49-F238E27FC236}">
                  <a16:creationId xmlns:a16="http://schemas.microsoft.com/office/drawing/2014/main" id="{5EDB9515-27E7-9CF8-3C19-785FF4C60D7E}"/>
                </a:ext>
              </a:extLst>
            </p:cNvPr>
            <p:cNvSpPr/>
            <p:nvPr/>
          </p:nvSpPr>
          <p:spPr>
            <a:xfrm>
              <a:off x="800392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32" name="Rectangle 31">
              <a:extLst>
                <a:ext uri="{FF2B5EF4-FFF2-40B4-BE49-F238E27FC236}">
                  <a16:creationId xmlns:a16="http://schemas.microsoft.com/office/drawing/2014/main" id="{A27FF8C5-6AB6-AA4F-562E-3356B7A65E19}"/>
                </a:ext>
              </a:extLst>
            </p:cNvPr>
            <p:cNvSpPr/>
            <p:nvPr/>
          </p:nvSpPr>
          <p:spPr>
            <a:xfrm>
              <a:off x="822237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10</a:t>
              </a:r>
            </a:p>
          </p:txBody>
        </p:sp>
        <p:sp>
          <p:nvSpPr>
            <p:cNvPr id="33" name="Rectangle 32">
              <a:extLst>
                <a:ext uri="{FF2B5EF4-FFF2-40B4-BE49-F238E27FC236}">
                  <a16:creationId xmlns:a16="http://schemas.microsoft.com/office/drawing/2014/main" id="{2AB3347D-D68D-57E0-6505-A887702E764C}"/>
                </a:ext>
              </a:extLst>
            </p:cNvPr>
            <p:cNvSpPr/>
            <p:nvPr/>
          </p:nvSpPr>
          <p:spPr>
            <a:xfrm>
              <a:off x="844081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12</a:t>
              </a:r>
            </a:p>
          </p:txBody>
        </p:sp>
        <p:sp>
          <p:nvSpPr>
            <p:cNvPr id="34" name="Rectangle 33">
              <a:extLst>
                <a:ext uri="{FF2B5EF4-FFF2-40B4-BE49-F238E27FC236}">
                  <a16:creationId xmlns:a16="http://schemas.microsoft.com/office/drawing/2014/main" id="{65D7EEB6-F2B4-09C3-9DA6-00EF5527B0C3}"/>
                </a:ext>
              </a:extLst>
            </p:cNvPr>
            <p:cNvSpPr/>
            <p:nvPr/>
          </p:nvSpPr>
          <p:spPr>
            <a:xfrm>
              <a:off x="865926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14</a:t>
              </a:r>
            </a:p>
          </p:txBody>
        </p:sp>
        <p:sp>
          <p:nvSpPr>
            <p:cNvPr id="35" name="Rectangle 34">
              <a:extLst>
                <a:ext uri="{FF2B5EF4-FFF2-40B4-BE49-F238E27FC236}">
                  <a16:creationId xmlns:a16="http://schemas.microsoft.com/office/drawing/2014/main" id="{3C14DC1A-40D8-3952-419A-27D1A2D60B3A}"/>
                </a:ext>
              </a:extLst>
            </p:cNvPr>
            <p:cNvSpPr/>
            <p:nvPr/>
          </p:nvSpPr>
          <p:spPr>
            <a:xfrm>
              <a:off x="887770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16</a:t>
              </a:r>
            </a:p>
          </p:txBody>
        </p:sp>
        <p:sp>
          <p:nvSpPr>
            <p:cNvPr id="36" name="Rectangle 35">
              <a:extLst>
                <a:ext uri="{FF2B5EF4-FFF2-40B4-BE49-F238E27FC236}">
                  <a16:creationId xmlns:a16="http://schemas.microsoft.com/office/drawing/2014/main" id="{2B3F4877-5F07-99D0-E855-1693EAC70C4E}"/>
                </a:ext>
              </a:extLst>
            </p:cNvPr>
            <p:cNvSpPr/>
            <p:nvPr/>
          </p:nvSpPr>
          <p:spPr>
            <a:xfrm>
              <a:off x="90961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18</a:t>
              </a:r>
            </a:p>
          </p:txBody>
        </p:sp>
        <p:sp>
          <p:nvSpPr>
            <p:cNvPr id="37" name="Rectangle 36">
              <a:extLst>
                <a:ext uri="{FF2B5EF4-FFF2-40B4-BE49-F238E27FC236}">
                  <a16:creationId xmlns:a16="http://schemas.microsoft.com/office/drawing/2014/main" id="{13E8133E-7BF1-B78B-1ED9-B6D78F3A2F4D}"/>
                </a:ext>
              </a:extLst>
            </p:cNvPr>
            <p:cNvSpPr/>
            <p:nvPr/>
          </p:nvSpPr>
          <p:spPr>
            <a:xfrm>
              <a:off x="931459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20</a:t>
              </a:r>
            </a:p>
          </p:txBody>
        </p:sp>
        <p:sp>
          <p:nvSpPr>
            <p:cNvPr id="38" name="Rectangle 37">
              <a:extLst>
                <a:ext uri="{FF2B5EF4-FFF2-40B4-BE49-F238E27FC236}">
                  <a16:creationId xmlns:a16="http://schemas.microsoft.com/office/drawing/2014/main" id="{F41FD71C-5BC0-2813-64F7-FF1882DB004E}"/>
                </a:ext>
              </a:extLst>
            </p:cNvPr>
            <p:cNvSpPr/>
            <p:nvPr/>
          </p:nvSpPr>
          <p:spPr>
            <a:xfrm>
              <a:off x="953303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22</a:t>
              </a:r>
            </a:p>
          </p:txBody>
        </p:sp>
        <p:sp>
          <p:nvSpPr>
            <p:cNvPr id="39" name="Rectangle 38">
              <a:extLst>
                <a:ext uri="{FF2B5EF4-FFF2-40B4-BE49-F238E27FC236}">
                  <a16:creationId xmlns:a16="http://schemas.microsoft.com/office/drawing/2014/main" id="{9B9756D5-F73A-7772-96F9-D5589C4C72E3}"/>
                </a:ext>
              </a:extLst>
            </p:cNvPr>
            <p:cNvSpPr/>
            <p:nvPr/>
          </p:nvSpPr>
          <p:spPr>
            <a:xfrm>
              <a:off x="975148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40" name="Rectangle 39">
              <a:extLst>
                <a:ext uri="{FF2B5EF4-FFF2-40B4-BE49-F238E27FC236}">
                  <a16:creationId xmlns:a16="http://schemas.microsoft.com/office/drawing/2014/main" id="{A3289CB2-5D10-BEFA-83B4-5D2FF2B9D170}"/>
                </a:ext>
              </a:extLst>
            </p:cNvPr>
            <p:cNvSpPr/>
            <p:nvPr/>
          </p:nvSpPr>
          <p:spPr>
            <a:xfrm>
              <a:off x="996992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26</a:t>
              </a:r>
            </a:p>
          </p:txBody>
        </p:sp>
        <p:sp>
          <p:nvSpPr>
            <p:cNvPr id="41" name="Rectangle 40">
              <a:extLst>
                <a:ext uri="{FF2B5EF4-FFF2-40B4-BE49-F238E27FC236}">
                  <a16:creationId xmlns:a16="http://schemas.microsoft.com/office/drawing/2014/main" id="{62DC5E50-68CD-B56D-F6AC-3622A9175895}"/>
                </a:ext>
              </a:extLst>
            </p:cNvPr>
            <p:cNvSpPr/>
            <p:nvPr/>
          </p:nvSpPr>
          <p:spPr>
            <a:xfrm>
              <a:off x="1018836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28</a:t>
              </a:r>
            </a:p>
          </p:txBody>
        </p:sp>
        <p:sp>
          <p:nvSpPr>
            <p:cNvPr id="42" name="Rectangle 41">
              <a:extLst>
                <a:ext uri="{FF2B5EF4-FFF2-40B4-BE49-F238E27FC236}">
                  <a16:creationId xmlns:a16="http://schemas.microsoft.com/office/drawing/2014/main" id="{8C317226-5475-97F4-CB5C-DA8A7AEAAF01}"/>
                </a:ext>
              </a:extLst>
            </p:cNvPr>
            <p:cNvSpPr/>
            <p:nvPr/>
          </p:nvSpPr>
          <p:spPr>
            <a:xfrm>
              <a:off x="104068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sp>
          <p:nvSpPr>
            <p:cNvPr id="43" name="Rectangle 42">
              <a:extLst>
                <a:ext uri="{FF2B5EF4-FFF2-40B4-BE49-F238E27FC236}">
                  <a16:creationId xmlns:a16="http://schemas.microsoft.com/office/drawing/2014/main" id="{EF661B8F-F4A1-73D5-61FC-4371C27D638E}"/>
                </a:ext>
              </a:extLst>
            </p:cNvPr>
            <p:cNvSpPr/>
            <p:nvPr/>
          </p:nvSpPr>
          <p:spPr>
            <a:xfrm>
              <a:off x="1062525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32</a:t>
              </a:r>
            </a:p>
          </p:txBody>
        </p:sp>
        <p:sp>
          <p:nvSpPr>
            <p:cNvPr id="44" name="Rectangle 43">
              <a:extLst>
                <a:ext uri="{FF2B5EF4-FFF2-40B4-BE49-F238E27FC236}">
                  <a16:creationId xmlns:a16="http://schemas.microsoft.com/office/drawing/2014/main" id="{41767D75-88C9-0278-A0A0-3FE56F467C24}"/>
                </a:ext>
              </a:extLst>
            </p:cNvPr>
            <p:cNvSpPr/>
            <p:nvPr/>
          </p:nvSpPr>
          <p:spPr>
            <a:xfrm>
              <a:off x="1084370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34</a:t>
              </a:r>
            </a:p>
          </p:txBody>
        </p:sp>
        <p:sp>
          <p:nvSpPr>
            <p:cNvPr id="45" name="Rectangle 44">
              <a:extLst>
                <a:ext uri="{FF2B5EF4-FFF2-40B4-BE49-F238E27FC236}">
                  <a16:creationId xmlns:a16="http://schemas.microsoft.com/office/drawing/2014/main" id="{1ED15835-0582-BBD8-4CB5-27E6815454B5}"/>
                </a:ext>
              </a:extLst>
            </p:cNvPr>
            <p:cNvSpPr/>
            <p:nvPr/>
          </p:nvSpPr>
          <p:spPr>
            <a:xfrm>
              <a:off x="1106214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36</a:t>
              </a:r>
            </a:p>
          </p:txBody>
        </p:sp>
      </p:grpSp>
      <p:grpSp>
        <p:nvGrpSpPr>
          <p:cNvPr id="46" name="Group 45">
            <a:extLst>
              <a:ext uri="{FF2B5EF4-FFF2-40B4-BE49-F238E27FC236}">
                <a16:creationId xmlns:a16="http://schemas.microsoft.com/office/drawing/2014/main" id="{094EBD65-4ABE-1209-D325-5DA1D9F2FEFB}"/>
              </a:ext>
            </a:extLst>
          </p:cNvPr>
          <p:cNvGrpSpPr/>
          <p:nvPr/>
        </p:nvGrpSpPr>
        <p:grpSpPr>
          <a:xfrm>
            <a:off x="1193912" y="4158933"/>
            <a:ext cx="3930986" cy="50765"/>
            <a:chOff x="7294035" y="4627949"/>
            <a:chExt cx="3930986" cy="70485"/>
          </a:xfrm>
        </p:grpSpPr>
        <p:cxnSp>
          <p:nvCxnSpPr>
            <p:cNvPr id="47" name="Straight Connector 46">
              <a:extLst>
                <a:ext uri="{FF2B5EF4-FFF2-40B4-BE49-F238E27FC236}">
                  <a16:creationId xmlns:a16="http://schemas.microsoft.com/office/drawing/2014/main" id="{BF65BA53-E25C-003E-3781-77694F64DFD7}"/>
                </a:ext>
              </a:extLst>
            </p:cNvPr>
            <p:cNvCxnSpPr/>
            <p:nvPr/>
          </p:nvCxnSpPr>
          <p:spPr>
            <a:xfrm rot="16200000" flipH="1">
              <a:off x="7258792" y="4663192"/>
              <a:ext cx="70485" cy="0"/>
            </a:xfrm>
            <a:prstGeom prst="line">
              <a:avLst/>
            </a:prstGeom>
            <a:noFill/>
            <a:ln w="28575" cap="sq" cmpd="sng" algn="ctr">
              <a:solidFill>
                <a:srgbClr val="000000"/>
              </a:solidFill>
              <a:prstDash val="solid"/>
              <a:miter lim="800000"/>
            </a:ln>
            <a:effectLst/>
          </p:spPr>
        </p:cxnSp>
        <p:cxnSp>
          <p:nvCxnSpPr>
            <p:cNvPr id="48" name="Straight Connector 47">
              <a:extLst>
                <a:ext uri="{FF2B5EF4-FFF2-40B4-BE49-F238E27FC236}">
                  <a16:creationId xmlns:a16="http://schemas.microsoft.com/office/drawing/2014/main" id="{6D9818E8-9F80-0ACE-667C-03A7BBAB9430}"/>
                </a:ext>
              </a:extLst>
            </p:cNvPr>
            <p:cNvCxnSpPr/>
            <p:nvPr/>
          </p:nvCxnSpPr>
          <p:spPr>
            <a:xfrm rot="16200000" flipH="1">
              <a:off x="7477181" y="4663192"/>
              <a:ext cx="70485" cy="0"/>
            </a:xfrm>
            <a:prstGeom prst="line">
              <a:avLst/>
            </a:prstGeom>
            <a:noFill/>
            <a:ln w="28575" cap="sq" cmpd="sng" algn="ctr">
              <a:solidFill>
                <a:srgbClr val="000000"/>
              </a:solidFill>
              <a:prstDash val="solid"/>
              <a:miter lim="800000"/>
            </a:ln>
            <a:effectLst/>
          </p:spPr>
        </p:cxnSp>
        <p:cxnSp>
          <p:nvCxnSpPr>
            <p:cNvPr id="49" name="Straight Connector 48">
              <a:extLst>
                <a:ext uri="{FF2B5EF4-FFF2-40B4-BE49-F238E27FC236}">
                  <a16:creationId xmlns:a16="http://schemas.microsoft.com/office/drawing/2014/main" id="{332E072B-6957-4E97-EB71-50782EE3588B}"/>
                </a:ext>
              </a:extLst>
            </p:cNvPr>
            <p:cNvCxnSpPr/>
            <p:nvPr/>
          </p:nvCxnSpPr>
          <p:spPr>
            <a:xfrm rot="16200000" flipH="1">
              <a:off x="7695569" y="4663192"/>
              <a:ext cx="70485" cy="0"/>
            </a:xfrm>
            <a:prstGeom prst="line">
              <a:avLst/>
            </a:prstGeom>
            <a:noFill/>
            <a:ln w="28575" cap="sq" cmpd="sng" algn="ctr">
              <a:solidFill>
                <a:srgbClr val="000000"/>
              </a:solidFill>
              <a:prstDash val="solid"/>
              <a:miter lim="800000"/>
            </a:ln>
            <a:effectLst/>
          </p:spPr>
        </p:cxnSp>
        <p:cxnSp>
          <p:nvCxnSpPr>
            <p:cNvPr id="50" name="Straight Connector 49">
              <a:extLst>
                <a:ext uri="{FF2B5EF4-FFF2-40B4-BE49-F238E27FC236}">
                  <a16:creationId xmlns:a16="http://schemas.microsoft.com/office/drawing/2014/main" id="{26F9D7BC-52C4-23D4-B66D-2328219F3A5F}"/>
                </a:ext>
              </a:extLst>
            </p:cNvPr>
            <p:cNvCxnSpPr/>
            <p:nvPr/>
          </p:nvCxnSpPr>
          <p:spPr>
            <a:xfrm rot="16200000" flipH="1">
              <a:off x="7913958" y="4663192"/>
              <a:ext cx="70485" cy="0"/>
            </a:xfrm>
            <a:prstGeom prst="line">
              <a:avLst/>
            </a:prstGeom>
            <a:noFill/>
            <a:ln w="28575" cap="sq" cmpd="sng" algn="ctr">
              <a:solidFill>
                <a:srgbClr val="000000"/>
              </a:solidFill>
              <a:prstDash val="solid"/>
              <a:miter lim="800000"/>
            </a:ln>
            <a:effectLst/>
          </p:spPr>
        </p:cxnSp>
        <p:cxnSp>
          <p:nvCxnSpPr>
            <p:cNvPr id="51" name="Straight Connector 50">
              <a:extLst>
                <a:ext uri="{FF2B5EF4-FFF2-40B4-BE49-F238E27FC236}">
                  <a16:creationId xmlns:a16="http://schemas.microsoft.com/office/drawing/2014/main" id="{4AA41E00-6157-A55F-3E09-5FCF2894D201}"/>
                </a:ext>
              </a:extLst>
            </p:cNvPr>
            <p:cNvCxnSpPr/>
            <p:nvPr/>
          </p:nvCxnSpPr>
          <p:spPr>
            <a:xfrm rot="16200000" flipH="1">
              <a:off x="8132346" y="4663192"/>
              <a:ext cx="70485" cy="0"/>
            </a:xfrm>
            <a:prstGeom prst="line">
              <a:avLst/>
            </a:prstGeom>
            <a:noFill/>
            <a:ln w="28575" cap="sq" cmpd="sng" algn="ctr">
              <a:solidFill>
                <a:srgbClr val="000000"/>
              </a:solidFill>
              <a:prstDash val="solid"/>
              <a:miter lim="800000"/>
            </a:ln>
            <a:effectLst/>
          </p:spPr>
        </p:cxnSp>
        <p:cxnSp>
          <p:nvCxnSpPr>
            <p:cNvPr id="52" name="Straight Connector 51">
              <a:extLst>
                <a:ext uri="{FF2B5EF4-FFF2-40B4-BE49-F238E27FC236}">
                  <a16:creationId xmlns:a16="http://schemas.microsoft.com/office/drawing/2014/main" id="{4BF95262-476C-CE11-4A08-E19214FA1049}"/>
                </a:ext>
              </a:extLst>
            </p:cNvPr>
            <p:cNvCxnSpPr/>
            <p:nvPr/>
          </p:nvCxnSpPr>
          <p:spPr>
            <a:xfrm rot="16200000" flipH="1">
              <a:off x="8350733" y="4663192"/>
              <a:ext cx="70485" cy="0"/>
            </a:xfrm>
            <a:prstGeom prst="line">
              <a:avLst/>
            </a:prstGeom>
            <a:noFill/>
            <a:ln w="28575" cap="sq" cmpd="sng" algn="ctr">
              <a:solidFill>
                <a:srgbClr val="000000"/>
              </a:solidFill>
              <a:prstDash val="solid"/>
              <a:miter lim="800000"/>
            </a:ln>
            <a:effectLst/>
          </p:spPr>
        </p:cxnSp>
        <p:cxnSp>
          <p:nvCxnSpPr>
            <p:cNvPr id="53" name="Straight Connector 52">
              <a:extLst>
                <a:ext uri="{FF2B5EF4-FFF2-40B4-BE49-F238E27FC236}">
                  <a16:creationId xmlns:a16="http://schemas.microsoft.com/office/drawing/2014/main" id="{4792514A-3925-6E50-AEFD-A8C211BE934E}"/>
                </a:ext>
              </a:extLst>
            </p:cNvPr>
            <p:cNvCxnSpPr/>
            <p:nvPr/>
          </p:nvCxnSpPr>
          <p:spPr>
            <a:xfrm rot="16200000" flipH="1">
              <a:off x="8569122" y="4663192"/>
              <a:ext cx="70485" cy="0"/>
            </a:xfrm>
            <a:prstGeom prst="line">
              <a:avLst/>
            </a:prstGeom>
            <a:noFill/>
            <a:ln w="28575" cap="sq" cmpd="sng" algn="ctr">
              <a:solidFill>
                <a:srgbClr val="000000"/>
              </a:solidFill>
              <a:prstDash val="solid"/>
              <a:miter lim="800000"/>
            </a:ln>
            <a:effectLst/>
          </p:spPr>
        </p:cxnSp>
        <p:cxnSp>
          <p:nvCxnSpPr>
            <p:cNvPr id="54" name="Straight Connector 53">
              <a:extLst>
                <a:ext uri="{FF2B5EF4-FFF2-40B4-BE49-F238E27FC236}">
                  <a16:creationId xmlns:a16="http://schemas.microsoft.com/office/drawing/2014/main" id="{51986E0E-AE93-E9F5-1C7D-8D07EBA1D0C8}"/>
                </a:ext>
              </a:extLst>
            </p:cNvPr>
            <p:cNvCxnSpPr/>
            <p:nvPr/>
          </p:nvCxnSpPr>
          <p:spPr>
            <a:xfrm rot="16200000" flipH="1">
              <a:off x="8787510" y="4663192"/>
              <a:ext cx="70485" cy="0"/>
            </a:xfrm>
            <a:prstGeom prst="line">
              <a:avLst/>
            </a:prstGeom>
            <a:noFill/>
            <a:ln w="28575" cap="sq" cmpd="sng" algn="ctr">
              <a:solidFill>
                <a:srgbClr val="000000"/>
              </a:solidFill>
              <a:prstDash val="solid"/>
              <a:miter lim="800000"/>
            </a:ln>
            <a:effectLst/>
          </p:spPr>
        </p:cxnSp>
        <p:cxnSp>
          <p:nvCxnSpPr>
            <p:cNvPr id="55" name="Straight Connector 54">
              <a:extLst>
                <a:ext uri="{FF2B5EF4-FFF2-40B4-BE49-F238E27FC236}">
                  <a16:creationId xmlns:a16="http://schemas.microsoft.com/office/drawing/2014/main" id="{1CB8EF15-DC45-7A29-474A-6F41FE9E78DE}"/>
                </a:ext>
              </a:extLst>
            </p:cNvPr>
            <p:cNvCxnSpPr/>
            <p:nvPr/>
          </p:nvCxnSpPr>
          <p:spPr>
            <a:xfrm rot="16200000" flipH="1">
              <a:off x="9005898" y="4663192"/>
              <a:ext cx="70485" cy="0"/>
            </a:xfrm>
            <a:prstGeom prst="line">
              <a:avLst/>
            </a:prstGeom>
            <a:noFill/>
            <a:ln w="28575" cap="sq" cmpd="sng" algn="ctr">
              <a:solidFill>
                <a:srgbClr val="000000"/>
              </a:solidFill>
              <a:prstDash val="solid"/>
              <a:miter lim="800000"/>
            </a:ln>
            <a:effectLst/>
          </p:spPr>
        </p:cxnSp>
        <p:cxnSp>
          <p:nvCxnSpPr>
            <p:cNvPr id="56" name="Straight Connector 55">
              <a:extLst>
                <a:ext uri="{FF2B5EF4-FFF2-40B4-BE49-F238E27FC236}">
                  <a16:creationId xmlns:a16="http://schemas.microsoft.com/office/drawing/2014/main" id="{C584BD5F-24BE-D116-A6EA-1036CCCAC74E}"/>
                </a:ext>
              </a:extLst>
            </p:cNvPr>
            <p:cNvCxnSpPr/>
            <p:nvPr/>
          </p:nvCxnSpPr>
          <p:spPr>
            <a:xfrm rot="16200000" flipH="1">
              <a:off x="9224285" y="4663192"/>
              <a:ext cx="70485" cy="0"/>
            </a:xfrm>
            <a:prstGeom prst="line">
              <a:avLst/>
            </a:prstGeom>
            <a:noFill/>
            <a:ln w="28575" cap="sq" cmpd="sng" algn="ctr">
              <a:solidFill>
                <a:srgbClr val="000000"/>
              </a:solidFill>
              <a:prstDash val="solid"/>
              <a:miter lim="800000"/>
            </a:ln>
            <a:effectLst/>
          </p:spPr>
        </p:cxnSp>
        <p:cxnSp>
          <p:nvCxnSpPr>
            <p:cNvPr id="57" name="Straight Connector 56">
              <a:extLst>
                <a:ext uri="{FF2B5EF4-FFF2-40B4-BE49-F238E27FC236}">
                  <a16:creationId xmlns:a16="http://schemas.microsoft.com/office/drawing/2014/main" id="{E08BD087-D67C-8949-75E4-D634A931BB95}"/>
                </a:ext>
              </a:extLst>
            </p:cNvPr>
            <p:cNvCxnSpPr/>
            <p:nvPr/>
          </p:nvCxnSpPr>
          <p:spPr>
            <a:xfrm rot="16200000" flipH="1">
              <a:off x="9442674" y="4663192"/>
              <a:ext cx="70485" cy="0"/>
            </a:xfrm>
            <a:prstGeom prst="line">
              <a:avLst/>
            </a:prstGeom>
            <a:noFill/>
            <a:ln w="28575" cap="sq" cmpd="sng" algn="ctr">
              <a:solidFill>
                <a:srgbClr val="000000"/>
              </a:solidFill>
              <a:prstDash val="solid"/>
              <a:miter lim="800000"/>
            </a:ln>
            <a:effectLst/>
          </p:spPr>
        </p:cxnSp>
        <p:cxnSp>
          <p:nvCxnSpPr>
            <p:cNvPr id="58" name="Straight Connector 57">
              <a:extLst>
                <a:ext uri="{FF2B5EF4-FFF2-40B4-BE49-F238E27FC236}">
                  <a16:creationId xmlns:a16="http://schemas.microsoft.com/office/drawing/2014/main" id="{8ACE80CC-5385-0DE5-C0C4-F8A90B18DD86}"/>
                </a:ext>
              </a:extLst>
            </p:cNvPr>
            <p:cNvCxnSpPr/>
            <p:nvPr/>
          </p:nvCxnSpPr>
          <p:spPr>
            <a:xfrm rot="16200000" flipH="1">
              <a:off x="9661062" y="4663192"/>
              <a:ext cx="70485" cy="0"/>
            </a:xfrm>
            <a:prstGeom prst="line">
              <a:avLst/>
            </a:prstGeom>
            <a:noFill/>
            <a:ln w="28575" cap="sq" cmpd="sng" algn="ctr">
              <a:solidFill>
                <a:srgbClr val="000000"/>
              </a:solidFill>
              <a:prstDash val="solid"/>
              <a:miter lim="800000"/>
            </a:ln>
            <a:effectLst/>
          </p:spPr>
        </p:cxnSp>
        <p:cxnSp>
          <p:nvCxnSpPr>
            <p:cNvPr id="59" name="Straight Connector 58">
              <a:extLst>
                <a:ext uri="{FF2B5EF4-FFF2-40B4-BE49-F238E27FC236}">
                  <a16:creationId xmlns:a16="http://schemas.microsoft.com/office/drawing/2014/main" id="{6B070137-9B69-FDAD-D679-89BAE05A2E09}"/>
                </a:ext>
              </a:extLst>
            </p:cNvPr>
            <p:cNvCxnSpPr/>
            <p:nvPr/>
          </p:nvCxnSpPr>
          <p:spPr>
            <a:xfrm rot="16200000" flipH="1">
              <a:off x="9879450" y="4663192"/>
              <a:ext cx="70485" cy="0"/>
            </a:xfrm>
            <a:prstGeom prst="line">
              <a:avLst/>
            </a:prstGeom>
            <a:noFill/>
            <a:ln w="28575" cap="sq" cmpd="sng" algn="ctr">
              <a:solidFill>
                <a:srgbClr val="000000"/>
              </a:solidFill>
              <a:prstDash val="solid"/>
              <a:miter lim="800000"/>
            </a:ln>
            <a:effectLst/>
          </p:spPr>
        </p:cxnSp>
        <p:cxnSp>
          <p:nvCxnSpPr>
            <p:cNvPr id="60" name="Straight Connector 59">
              <a:extLst>
                <a:ext uri="{FF2B5EF4-FFF2-40B4-BE49-F238E27FC236}">
                  <a16:creationId xmlns:a16="http://schemas.microsoft.com/office/drawing/2014/main" id="{DCC12265-6DCA-777D-5803-95A6C2E9224B}"/>
                </a:ext>
              </a:extLst>
            </p:cNvPr>
            <p:cNvCxnSpPr/>
            <p:nvPr/>
          </p:nvCxnSpPr>
          <p:spPr>
            <a:xfrm rot="16200000" flipH="1">
              <a:off x="10097839" y="4663192"/>
              <a:ext cx="70485" cy="0"/>
            </a:xfrm>
            <a:prstGeom prst="line">
              <a:avLst/>
            </a:prstGeom>
            <a:noFill/>
            <a:ln w="28575" cap="sq" cmpd="sng" algn="ctr">
              <a:solidFill>
                <a:srgbClr val="000000"/>
              </a:solidFill>
              <a:prstDash val="solid"/>
              <a:miter lim="800000"/>
            </a:ln>
            <a:effectLst/>
          </p:spPr>
        </p:cxnSp>
        <p:cxnSp>
          <p:nvCxnSpPr>
            <p:cNvPr id="61" name="Straight Connector 60">
              <a:extLst>
                <a:ext uri="{FF2B5EF4-FFF2-40B4-BE49-F238E27FC236}">
                  <a16:creationId xmlns:a16="http://schemas.microsoft.com/office/drawing/2014/main" id="{952F5A26-2BD4-D74D-4DEC-B06D6C3C673C}"/>
                </a:ext>
              </a:extLst>
            </p:cNvPr>
            <p:cNvCxnSpPr/>
            <p:nvPr/>
          </p:nvCxnSpPr>
          <p:spPr>
            <a:xfrm rot="16200000" flipH="1">
              <a:off x="10316226" y="4663192"/>
              <a:ext cx="70485" cy="0"/>
            </a:xfrm>
            <a:prstGeom prst="line">
              <a:avLst/>
            </a:prstGeom>
            <a:noFill/>
            <a:ln w="28575" cap="sq" cmpd="sng" algn="ctr">
              <a:solidFill>
                <a:srgbClr val="000000"/>
              </a:solidFill>
              <a:prstDash val="solid"/>
              <a:miter lim="800000"/>
            </a:ln>
            <a:effectLst/>
          </p:spPr>
        </p:cxnSp>
        <p:cxnSp>
          <p:nvCxnSpPr>
            <p:cNvPr id="62" name="Straight Connector 61">
              <a:extLst>
                <a:ext uri="{FF2B5EF4-FFF2-40B4-BE49-F238E27FC236}">
                  <a16:creationId xmlns:a16="http://schemas.microsoft.com/office/drawing/2014/main" id="{4762606F-DF4A-BEF9-6A03-6C5501525D7C}"/>
                </a:ext>
              </a:extLst>
            </p:cNvPr>
            <p:cNvCxnSpPr/>
            <p:nvPr/>
          </p:nvCxnSpPr>
          <p:spPr>
            <a:xfrm rot="16200000" flipH="1">
              <a:off x="10534614" y="4663192"/>
              <a:ext cx="70485" cy="0"/>
            </a:xfrm>
            <a:prstGeom prst="line">
              <a:avLst/>
            </a:prstGeom>
            <a:noFill/>
            <a:ln w="28575" cap="sq" cmpd="sng" algn="ctr">
              <a:solidFill>
                <a:srgbClr val="000000"/>
              </a:solidFill>
              <a:prstDash val="solid"/>
              <a:miter lim="800000"/>
            </a:ln>
            <a:effectLst/>
          </p:spPr>
        </p:cxnSp>
        <p:cxnSp>
          <p:nvCxnSpPr>
            <p:cNvPr id="63" name="Straight Connector 62">
              <a:extLst>
                <a:ext uri="{FF2B5EF4-FFF2-40B4-BE49-F238E27FC236}">
                  <a16:creationId xmlns:a16="http://schemas.microsoft.com/office/drawing/2014/main" id="{2628EE93-768E-93B0-ADC5-7DB7B5AC3F46}"/>
                </a:ext>
              </a:extLst>
            </p:cNvPr>
            <p:cNvCxnSpPr/>
            <p:nvPr/>
          </p:nvCxnSpPr>
          <p:spPr>
            <a:xfrm rot="16200000" flipH="1">
              <a:off x="10753002" y="4663192"/>
              <a:ext cx="70485" cy="0"/>
            </a:xfrm>
            <a:prstGeom prst="line">
              <a:avLst/>
            </a:prstGeom>
            <a:noFill/>
            <a:ln w="28575" cap="sq" cmpd="sng" algn="ctr">
              <a:solidFill>
                <a:srgbClr val="000000"/>
              </a:solidFill>
              <a:prstDash val="solid"/>
              <a:miter lim="800000"/>
            </a:ln>
            <a:effectLst/>
          </p:spPr>
        </p:cxnSp>
        <p:cxnSp>
          <p:nvCxnSpPr>
            <p:cNvPr id="64" name="Straight Connector 63">
              <a:extLst>
                <a:ext uri="{FF2B5EF4-FFF2-40B4-BE49-F238E27FC236}">
                  <a16:creationId xmlns:a16="http://schemas.microsoft.com/office/drawing/2014/main" id="{877C5ED6-9913-EE45-DC19-08BE2AAAB992}"/>
                </a:ext>
              </a:extLst>
            </p:cNvPr>
            <p:cNvCxnSpPr/>
            <p:nvPr/>
          </p:nvCxnSpPr>
          <p:spPr>
            <a:xfrm rot="16200000" flipH="1">
              <a:off x="10971391" y="4663192"/>
              <a:ext cx="70485" cy="0"/>
            </a:xfrm>
            <a:prstGeom prst="line">
              <a:avLst/>
            </a:prstGeom>
            <a:noFill/>
            <a:ln w="28575" cap="sq" cmpd="sng" algn="ctr">
              <a:solidFill>
                <a:srgbClr val="000000"/>
              </a:solidFill>
              <a:prstDash val="solid"/>
              <a:miter lim="800000"/>
            </a:ln>
            <a:effectLst/>
          </p:spPr>
        </p:cxnSp>
        <p:cxnSp>
          <p:nvCxnSpPr>
            <p:cNvPr id="65" name="Straight Connector 64">
              <a:extLst>
                <a:ext uri="{FF2B5EF4-FFF2-40B4-BE49-F238E27FC236}">
                  <a16:creationId xmlns:a16="http://schemas.microsoft.com/office/drawing/2014/main" id="{829971EE-EAF0-B8FA-3202-F425E605CD89}"/>
                </a:ext>
              </a:extLst>
            </p:cNvPr>
            <p:cNvCxnSpPr>
              <a:cxnSpLocks/>
            </p:cNvCxnSpPr>
            <p:nvPr/>
          </p:nvCxnSpPr>
          <p:spPr>
            <a:xfrm rot="16200000" flipH="1">
              <a:off x="11189778" y="4663192"/>
              <a:ext cx="70485" cy="0"/>
            </a:xfrm>
            <a:prstGeom prst="line">
              <a:avLst/>
            </a:prstGeom>
            <a:noFill/>
            <a:ln w="28575" cap="sq" cmpd="sng" algn="ctr">
              <a:solidFill>
                <a:srgbClr val="000000"/>
              </a:solidFill>
              <a:prstDash val="solid"/>
              <a:miter lim="800000"/>
            </a:ln>
            <a:effectLst/>
          </p:spPr>
        </p:cxnSp>
      </p:grpSp>
      <p:grpSp>
        <p:nvGrpSpPr>
          <p:cNvPr id="66" name="Group 65">
            <a:extLst>
              <a:ext uri="{FF2B5EF4-FFF2-40B4-BE49-F238E27FC236}">
                <a16:creationId xmlns:a16="http://schemas.microsoft.com/office/drawing/2014/main" id="{C4853A99-57FC-AA82-3262-1CDA13B4E503}"/>
              </a:ext>
            </a:extLst>
          </p:cNvPr>
          <p:cNvGrpSpPr/>
          <p:nvPr/>
        </p:nvGrpSpPr>
        <p:grpSpPr>
          <a:xfrm>
            <a:off x="1078565" y="4876886"/>
            <a:ext cx="4166483" cy="215444"/>
            <a:chOff x="7130154" y="4718204"/>
            <a:chExt cx="4166483" cy="215444"/>
          </a:xfrm>
        </p:grpSpPr>
        <p:sp>
          <p:nvSpPr>
            <p:cNvPr id="67" name="Rectangle 66">
              <a:extLst>
                <a:ext uri="{FF2B5EF4-FFF2-40B4-BE49-F238E27FC236}">
                  <a16:creationId xmlns:a16="http://schemas.microsoft.com/office/drawing/2014/main" id="{087C7D5F-7AAB-BAB5-BF6D-494719630416}"/>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90</a:t>
              </a:r>
            </a:p>
          </p:txBody>
        </p:sp>
        <p:sp>
          <p:nvSpPr>
            <p:cNvPr id="68" name="Rectangle 67">
              <a:extLst>
                <a:ext uri="{FF2B5EF4-FFF2-40B4-BE49-F238E27FC236}">
                  <a16:creationId xmlns:a16="http://schemas.microsoft.com/office/drawing/2014/main" id="{C0251046-A349-667B-1E95-7CEEA0DEFB81}"/>
                </a:ext>
              </a:extLst>
            </p:cNvPr>
            <p:cNvSpPr/>
            <p:nvPr/>
          </p:nvSpPr>
          <p:spPr>
            <a:xfrm>
              <a:off x="734859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81</a:t>
              </a:r>
            </a:p>
          </p:txBody>
        </p:sp>
        <p:sp>
          <p:nvSpPr>
            <p:cNvPr id="69" name="Rectangle 68">
              <a:extLst>
                <a:ext uri="{FF2B5EF4-FFF2-40B4-BE49-F238E27FC236}">
                  <a16:creationId xmlns:a16="http://schemas.microsoft.com/office/drawing/2014/main" id="{810CD48B-075E-2526-0888-C177A18F9074}"/>
                </a:ext>
              </a:extLst>
            </p:cNvPr>
            <p:cNvSpPr/>
            <p:nvPr/>
          </p:nvSpPr>
          <p:spPr>
            <a:xfrm>
              <a:off x="756704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72</a:t>
              </a:r>
            </a:p>
          </p:txBody>
        </p:sp>
        <p:sp>
          <p:nvSpPr>
            <p:cNvPr id="70" name="Rectangle 69">
              <a:extLst>
                <a:ext uri="{FF2B5EF4-FFF2-40B4-BE49-F238E27FC236}">
                  <a16:creationId xmlns:a16="http://schemas.microsoft.com/office/drawing/2014/main" id="{CBCBA287-C562-DD98-D63F-FDF2F57726D7}"/>
                </a:ext>
              </a:extLst>
            </p:cNvPr>
            <p:cNvSpPr/>
            <p:nvPr/>
          </p:nvSpPr>
          <p:spPr>
            <a:xfrm>
              <a:off x="778548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60</a:t>
              </a:r>
            </a:p>
          </p:txBody>
        </p:sp>
        <p:sp>
          <p:nvSpPr>
            <p:cNvPr id="71" name="Rectangle 70">
              <a:extLst>
                <a:ext uri="{FF2B5EF4-FFF2-40B4-BE49-F238E27FC236}">
                  <a16:creationId xmlns:a16="http://schemas.microsoft.com/office/drawing/2014/main" id="{A5E0B0BF-4199-220F-F64D-8F85E30A828C}"/>
                </a:ext>
              </a:extLst>
            </p:cNvPr>
            <p:cNvSpPr/>
            <p:nvPr/>
          </p:nvSpPr>
          <p:spPr>
            <a:xfrm>
              <a:off x="800392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59</a:t>
              </a:r>
            </a:p>
          </p:txBody>
        </p:sp>
        <p:sp>
          <p:nvSpPr>
            <p:cNvPr id="72" name="Rectangle 71">
              <a:extLst>
                <a:ext uri="{FF2B5EF4-FFF2-40B4-BE49-F238E27FC236}">
                  <a16:creationId xmlns:a16="http://schemas.microsoft.com/office/drawing/2014/main" id="{8DA4FFCA-598D-CF25-4C66-084DF163DACF}"/>
                </a:ext>
              </a:extLst>
            </p:cNvPr>
            <p:cNvSpPr/>
            <p:nvPr/>
          </p:nvSpPr>
          <p:spPr>
            <a:xfrm>
              <a:off x="822237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55</a:t>
              </a:r>
            </a:p>
          </p:txBody>
        </p:sp>
        <p:sp>
          <p:nvSpPr>
            <p:cNvPr id="73" name="Rectangle 72">
              <a:extLst>
                <a:ext uri="{FF2B5EF4-FFF2-40B4-BE49-F238E27FC236}">
                  <a16:creationId xmlns:a16="http://schemas.microsoft.com/office/drawing/2014/main" id="{FB1250E0-28DD-8D81-FDAC-0CF05F828CA8}"/>
                </a:ext>
              </a:extLst>
            </p:cNvPr>
            <p:cNvSpPr/>
            <p:nvPr/>
          </p:nvSpPr>
          <p:spPr>
            <a:xfrm>
              <a:off x="844081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47</a:t>
              </a:r>
            </a:p>
          </p:txBody>
        </p:sp>
        <p:sp>
          <p:nvSpPr>
            <p:cNvPr id="74" name="Rectangle 73">
              <a:extLst>
                <a:ext uri="{FF2B5EF4-FFF2-40B4-BE49-F238E27FC236}">
                  <a16:creationId xmlns:a16="http://schemas.microsoft.com/office/drawing/2014/main" id="{3AD2F06D-2DB7-2D12-4522-9664EF97CD7F}"/>
                </a:ext>
              </a:extLst>
            </p:cNvPr>
            <p:cNvSpPr/>
            <p:nvPr/>
          </p:nvSpPr>
          <p:spPr>
            <a:xfrm>
              <a:off x="865926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46</a:t>
              </a:r>
            </a:p>
          </p:txBody>
        </p:sp>
        <p:sp>
          <p:nvSpPr>
            <p:cNvPr id="75" name="Rectangle 74">
              <a:extLst>
                <a:ext uri="{FF2B5EF4-FFF2-40B4-BE49-F238E27FC236}">
                  <a16:creationId xmlns:a16="http://schemas.microsoft.com/office/drawing/2014/main" id="{83A29E10-9C86-B591-90A9-D72E401CB5E2}"/>
                </a:ext>
              </a:extLst>
            </p:cNvPr>
            <p:cNvSpPr/>
            <p:nvPr/>
          </p:nvSpPr>
          <p:spPr>
            <a:xfrm>
              <a:off x="887770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43</a:t>
              </a:r>
            </a:p>
          </p:txBody>
        </p:sp>
        <p:sp>
          <p:nvSpPr>
            <p:cNvPr id="76" name="Rectangle 75">
              <a:extLst>
                <a:ext uri="{FF2B5EF4-FFF2-40B4-BE49-F238E27FC236}">
                  <a16:creationId xmlns:a16="http://schemas.microsoft.com/office/drawing/2014/main" id="{F7801749-8456-A9A5-7841-962E165B285E}"/>
                </a:ext>
              </a:extLst>
            </p:cNvPr>
            <p:cNvSpPr/>
            <p:nvPr/>
          </p:nvSpPr>
          <p:spPr>
            <a:xfrm>
              <a:off x="90961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40</a:t>
              </a:r>
            </a:p>
          </p:txBody>
        </p:sp>
        <p:sp>
          <p:nvSpPr>
            <p:cNvPr id="77" name="Rectangle 76">
              <a:extLst>
                <a:ext uri="{FF2B5EF4-FFF2-40B4-BE49-F238E27FC236}">
                  <a16:creationId xmlns:a16="http://schemas.microsoft.com/office/drawing/2014/main" id="{F791EED3-1F32-6539-11E6-2EDA1374AC94}"/>
                </a:ext>
              </a:extLst>
            </p:cNvPr>
            <p:cNvSpPr/>
            <p:nvPr/>
          </p:nvSpPr>
          <p:spPr>
            <a:xfrm>
              <a:off x="931459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40</a:t>
              </a:r>
            </a:p>
          </p:txBody>
        </p:sp>
        <p:sp>
          <p:nvSpPr>
            <p:cNvPr id="78" name="Rectangle 77">
              <a:extLst>
                <a:ext uri="{FF2B5EF4-FFF2-40B4-BE49-F238E27FC236}">
                  <a16:creationId xmlns:a16="http://schemas.microsoft.com/office/drawing/2014/main" id="{41F4E3F3-1ECD-756F-1B0D-3DA03D869ECD}"/>
                </a:ext>
              </a:extLst>
            </p:cNvPr>
            <p:cNvSpPr/>
            <p:nvPr/>
          </p:nvSpPr>
          <p:spPr>
            <a:xfrm>
              <a:off x="953303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38</a:t>
              </a:r>
            </a:p>
          </p:txBody>
        </p:sp>
        <p:sp>
          <p:nvSpPr>
            <p:cNvPr id="79" name="Rectangle 78">
              <a:extLst>
                <a:ext uri="{FF2B5EF4-FFF2-40B4-BE49-F238E27FC236}">
                  <a16:creationId xmlns:a16="http://schemas.microsoft.com/office/drawing/2014/main" id="{B156B01C-A513-A919-26AA-5A00E28E6DFA}"/>
                </a:ext>
              </a:extLst>
            </p:cNvPr>
            <p:cNvSpPr/>
            <p:nvPr/>
          </p:nvSpPr>
          <p:spPr>
            <a:xfrm>
              <a:off x="975148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sp>
          <p:nvSpPr>
            <p:cNvPr id="80" name="Rectangle 79">
              <a:extLst>
                <a:ext uri="{FF2B5EF4-FFF2-40B4-BE49-F238E27FC236}">
                  <a16:creationId xmlns:a16="http://schemas.microsoft.com/office/drawing/2014/main" id="{FC9CA9DC-50AD-0625-323B-E1B8A6715A8D}"/>
                </a:ext>
              </a:extLst>
            </p:cNvPr>
            <p:cNvSpPr/>
            <p:nvPr/>
          </p:nvSpPr>
          <p:spPr>
            <a:xfrm>
              <a:off x="996992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27</a:t>
              </a:r>
            </a:p>
          </p:txBody>
        </p:sp>
        <p:sp>
          <p:nvSpPr>
            <p:cNvPr id="81" name="Rectangle 80">
              <a:extLst>
                <a:ext uri="{FF2B5EF4-FFF2-40B4-BE49-F238E27FC236}">
                  <a16:creationId xmlns:a16="http://schemas.microsoft.com/office/drawing/2014/main" id="{57A94742-48B9-F565-D31A-D9CAE78ED2C5}"/>
                </a:ext>
              </a:extLst>
            </p:cNvPr>
            <p:cNvSpPr/>
            <p:nvPr/>
          </p:nvSpPr>
          <p:spPr>
            <a:xfrm>
              <a:off x="1018836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25</a:t>
              </a:r>
            </a:p>
          </p:txBody>
        </p:sp>
        <p:sp>
          <p:nvSpPr>
            <p:cNvPr id="82" name="Rectangle 81">
              <a:extLst>
                <a:ext uri="{FF2B5EF4-FFF2-40B4-BE49-F238E27FC236}">
                  <a16:creationId xmlns:a16="http://schemas.microsoft.com/office/drawing/2014/main" id="{5DE3B93E-C869-8371-AED7-7C3DB1289D90}"/>
                </a:ext>
              </a:extLst>
            </p:cNvPr>
            <p:cNvSpPr/>
            <p:nvPr/>
          </p:nvSpPr>
          <p:spPr>
            <a:xfrm>
              <a:off x="104068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25</a:t>
              </a:r>
            </a:p>
          </p:txBody>
        </p:sp>
        <p:sp>
          <p:nvSpPr>
            <p:cNvPr id="83" name="Rectangle 82">
              <a:extLst>
                <a:ext uri="{FF2B5EF4-FFF2-40B4-BE49-F238E27FC236}">
                  <a16:creationId xmlns:a16="http://schemas.microsoft.com/office/drawing/2014/main" id="{3EB39198-D7B6-4F3D-0B2C-6FA6067F0D9C}"/>
                </a:ext>
              </a:extLst>
            </p:cNvPr>
            <p:cNvSpPr/>
            <p:nvPr/>
          </p:nvSpPr>
          <p:spPr>
            <a:xfrm>
              <a:off x="1062525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84" name="Rectangle 83">
              <a:extLst>
                <a:ext uri="{FF2B5EF4-FFF2-40B4-BE49-F238E27FC236}">
                  <a16:creationId xmlns:a16="http://schemas.microsoft.com/office/drawing/2014/main" id="{3A1AAE12-C3D9-25B5-CA31-22DF7398F626}"/>
                </a:ext>
              </a:extLst>
            </p:cNvPr>
            <p:cNvSpPr/>
            <p:nvPr/>
          </p:nvSpPr>
          <p:spPr>
            <a:xfrm>
              <a:off x="1084370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85" name="Rectangle 84">
              <a:extLst>
                <a:ext uri="{FF2B5EF4-FFF2-40B4-BE49-F238E27FC236}">
                  <a16:creationId xmlns:a16="http://schemas.microsoft.com/office/drawing/2014/main" id="{89C23D37-4656-84E9-FADC-EC5090993EA4}"/>
                </a:ext>
              </a:extLst>
            </p:cNvPr>
            <p:cNvSpPr/>
            <p:nvPr/>
          </p:nvSpPr>
          <p:spPr>
            <a:xfrm>
              <a:off x="1106214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13</a:t>
              </a:r>
            </a:p>
          </p:txBody>
        </p:sp>
      </p:grpSp>
      <p:grpSp>
        <p:nvGrpSpPr>
          <p:cNvPr id="86" name="Group 85">
            <a:extLst>
              <a:ext uri="{FF2B5EF4-FFF2-40B4-BE49-F238E27FC236}">
                <a16:creationId xmlns:a16="http://schemas.microsoft.com/office/drawing/2014/main" id="{AAB820DA-613C-0BCD-E023-CEDA74A1E127}"/>
              </a:ext>
            </a:extLst>
          </p:cNvPr>
          <p:cNvGrpSpPr/>
          <p:nvPr/>
        </p:nvGrpSpPr>
        <p:grpSpPr>
          <a:xfrm>
            <a:off x="1223983" y="1639390"/>
            <a:ext cx="4021065" cy="1478509"/>
            <a:chOff x="6831806" y="2213257"/>
            <a:chExt cx="4021065" cy="1478509"/>
          </a:xfrm>
        </p:grpSpPr>
        <p:cxnSp>
          <p:nvCxnSpPr>
            <p:cNvPr id="87" name="Straight Connector 86">
              <a:extLst>
                <a:ext uri="{FF2B5EF4-FFF2-40B4-BE49-F238E27FC236}">
                  <a16:creationId xmlns:a16="http://schemas.microsoft.com/office/drawing/2014/main" id="{9EDCE674-12B0-1E0D-4454-AA677BDABE92}"/>
                </a:ext>
              </a:extLst>
            </p:cNvPr>
            <p:cNvCxnSpPr/>
            <p:nvPr/>
          </p:nvCxnSpPr>
          <p:spPr bwMode="auto">
            <a:xfrm>
              <a:off x="6888956" y="2217585"/>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DBBA53AF-F3A5-70A7-7599-296A32B5A7A5}"/>
                </a:ext>
              </a:extLst>
            </p:cNvPr>
            <p:cNvCxnSpPr/>
            <p:nvPr/>
          </p:nvCxnSpPr>
          <p:spPr bwMode="auto">
            <a:xfrm>
              <a:off x="6831806" y="2213257"/>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7579A8CB-DB54-42D4-3F41-D032EA8981A8}"/>
                </a:ext>
              </a:extLst>
            </p:cNvPr>
            <p:cNvCxnSpPr/>
            <p:nvPr/>
          </p:nvCxnSpPr>
          <p:spPr bwMode="auto">
            <a:xfrm>
              <a:off x="7141705" y="2514882"/>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A62A3795-DDB4-FC8E-F959-3FF95F47A231}"/>
                </a:ext>
              </a:extLst>
            </p:cNvPr>
            <p:cNvCxnSpPr/>
            <p:nvPr/>
          </p:nvCxnSpPr>
          <p:spPr bwMode="auto">
            <a:xfrm>
              <a:off x="7173455" y="2588777"/>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0152A022-76AD-C21C-2165-A4FCE662BC18}"/>
                </a:ext>
              </a:extLst>
            </p:cNvPr>
            <p:cNvCxnSpPr/>
            <p:nvPr/>
          </p:nvCxnSpPr>
          <p:spPr bwMode="auto">
            <a:xfrm>
              <a:off x="7386180" y="2742471"/>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3ACEFAEB-07FD-B5B1-1C53-E7A8ACD6C1EA}"/>
                </a:ext>
              </a:extLst>
            </p:cNvPr>
            <p:cNvCxnSpPr/>
            <p:nvPr/>
          </p:nvCxnSpPr>
          <p:spPr bwMode="auto">
            <a:xfrm>
              <a:off x="7414755" y="2776298"/>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2643D15F-C1FA-18A4-3216-180C376B455F}"/>
                </a:ext>
              </a:extLst>
            </p:cNvPr>
            <p:cNvCxnSpPr/>
            <p:nvPr/>
          </p:nvCxnSpPr>
          <p:spPr bwMode="auto">
            <a:xfrm>
              <a:off x="7843380" y="2998548"/>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52FCFC3F-F0DA-BC23-34F3-EEA6F351184F}"/>
                </a:ext>
              </a:extLst>
            </p:cNvPr>
            <p:cNvCxnSpPr/>
            <p:nvPr/>
          </p:nvCxnSpPr>
          <p:spPr bwMode="auto">
            <a:xfrm>
              <a:off x="8100494" y="3095909"/>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AD03C23C-69D9-F28A-CD67-CF5CE29C2398}"/>
                </a:ext>
              </a:extLst>
            </p:cNvPr>
            <p:cNvCxnSpPr/>
            <p:nvPr/>
          </p:nvCxnSpPr>
          <p:spPr bwMode="auto">
            <a:xfrm>
              <a:off x="8122180" y="3223692"/>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B54114C4-3240-1F48-9767-547F655D6C28}"/>
                </a:ext>
              </a:extLst>
            </p:cNvPr>
            <p:cNvCxnSpPr/>
            <p:nvPr/>
          </p:nvCxnSpPr>
          <p:spPr bwMode="auto">
            <a:xfrm>
              <a:off x="8503180" y="3286910"/>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017B0868-F6CA-7BFA-323B-AAD7BE8C74A1}"/>
                </a:ext>
              </a:extLst>
            </p:cNvPr>
            <p:cNvCxnSpPr/>
            <p:nvPr/>
          </p:nvCxnSpPr>
          <p:spPr bwMode="auto">
            <a:xfrm>
              <a:off x="8757702" y="3317507"/>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508D52F3-3F88-BFA5-F264-513252388859}"/>
                </a:ext>
              </a:extLst>
            </p:cNvPr>
            <p:cNvCxnSpPr/>
            <p:nvPr/>
          </p:nvCxnSpPr>
          <p:spPr bwMode="auto">
            <a:xfrm>
              <a:off x="9024402" y="3346584"/>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7699CACB-811B-AB73-B666-91F5FC0C1907}"/>
                </a:ext>
              </a:extLst>
            </p:cNvPr>
            <p:cNvCxnSpPr/>
            <p:nvPr/>
          </p:nvCxnSpPr>
          <p:spPr bwMode="auto">
            <a:xfrm>
              <a:off x="9275964" y="3381509"/>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29C2BEBF-75B8-0F8B-3106-54C96E70EA5E}"/>
                </a:ext>
              </a:extLst>
            </p:cNvPr>
            <p:cNvCxnSpPr/>
            <p:nvPr/>
          </p:nvCxnSpPr>
          <p:spPr bwMode="auto">
            <a:xfrm>
              <a:off x="9374389" y="3418456"/>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5ABA421C-1F13-1388-1985-82B24FC3BCE9}"/>
                </a:ext>
              </a:extLst>
            </p:cNvPr>
            <p:cNvCxnSpPr/>
            <p:nvPr/>
          </p:nvCxnSpPr>
          <p:spPr bwMode="auto">
            <a:xfrm>
              <a:off x="9399789" y="3418456"/>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D2F3707F-279A-E46B-BAD1-017AC9176ADA}"/>
                </a:ext>
              </a:extLst>
            </p:cNvPr>
            <p:cNvCxnSpPr/>
            <p:nvPr/>
          </p:nvCxnSpPr>
          <p:spPr bwMode="auto">
            <a:xfrm>
              <a:off x="9472814" y="3458847"/>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2E34139F-7E5D-C5B8-B692-553B1F8752A4}"/>
                </a:ext>
              </a:extLst>
            </p:cNvPr>
            <p:cNvCxnSpPr/>
            <p:nvPr/>
          </p:nvCxnSpPr>
          <p:spPr bwMode="auto">
            <a:xfrm>
              <a:off x="9676014" y="3543976"/>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F846BC0C-4BFC-DCB4-5339-91D47AC72D3D}"/>
                </a:ext>
              </a:extLst>
            </p:cNvPr>
            <p:cNvCxnSpPr/>
            <p:nvPr/>
          </p:nvCxnSpPr>
          <p:spPr bwMode="auto">
            <a:xfrm>
              <a:off x="10090256" y="3550326"/>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E0120F4B-1BD9-7720-D9DF-50CB1DA46968}"/>
                </a:ext>
              </a:extLst>
            </p:cNvPr>
            <p:cNvCxnSpPr/>
            <p:nvPr/>
          </p:nvCxnSpPr>
          <p:spPr bwMode="auto">
            <a:xfrm>
              <a:off x="10569681" y="3553024"/>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AE5BDD6E-0B52-D1AD-BCE5-82737150610C}"/>
                </a:ext>
              </a:extLst>
            </p:cNvPr>
            <p:cNvCxnSpPr/>
            <p:nvPr/>
          </p:nvCxnSpPr>
          <p:spPr bwMode="auto">
            <a:xfrm>
              <a:off x="10589553" y="3553024"/>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22925DE9-94E3-EF36-A3D0-4CDA0A6BB26B}"/>
                </a:ext>
              </a:extLst>
            </p:cNvPr>
            <p:cNvCxnSpPr/>
            <p:nvPr/>
          </p:nvCxnSpPr>
          <p:spPr bwMode="auto">
            <a:xfrm>
              <a:off x="10634427" y="3553024"/>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334BB135-1BE0-BCDC-3AF3-C1BA805044B6}"/>
                </a:ext>
              </a:extLst>
            </p:cNvPr>
            <p:cNvCxnSpPr/>
            <p:nvPr/>
          </p:nvCxnSpPr>
          <p:spPr bwMode="auto">
            <a:xfrm>
              <a:off x="10675702" y="3553024"/>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641F45A1-25AB-1D74-E290-0C70C7B743CC}"/>
                </a:ext>
              </a:extLst>
            </p:cNvPr>
            <p:cNvCxnSpPr/>
            <p:nvPr/>
          </p:nvCxnSpPr>
          <p:spPr bwMode="auto">
            <a:xfrm>
              <a:off x="10724547" y="3553024"/>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141D95CE-4A1A-61F6-301A-4EA1BD36B3C6}"/>
                </a:ext>
              </a:extLst>
            </p:cNvPr>
            <p:cNvCxnSpPr/>
            <p:nvPr/>
          </p:nvCxnSpPr>
          <p:spPr bwMode="auto">
            <a:xfrm>
              <a:off x="10732720" y="3617871"/>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64E65F50-A6A3-53B7-A3F5-C37388188AE5}"/>
                </a:ext>
              </a:extLst>
            </p:cNvPr>
            <p:cNvCxnSpPr/>
            <p:nvPr/>
          </p:nvCxnSpPr>
          <p:spPr bwMode="auto">
            <a:xfrm>
              <a:off x="10754945" y="3617871"/>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3A05EEED-2DA4-06BB-0A13-562CC8901F24}"/>
                </a:ext>
              </a:extLst>
            </p:cNvPr>
            <p:cNvCxnSpPr/>
            <p:nvPr/>
          </p:nvCxnSpPr>
          <p:spPr bwMode="auto">
            <a:xfrm>
              <a:off x="10780345" y="3617871"/>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186DE742-CF03-82A6-066B-EB75FB6AB204}"/>
                </a:ext>
              </a:extLst>
            </p:cNvPr>
            <p:cNvCxnSpPr/>
            <p:nvPr/>
          </p:nvCxnSpPr>
          <p:spPr bwMode="auto">
            <a:xfrm>
              <a:off x="10808920" y="3617871"/>
              <a:ext cx="0" cy="73895"/>
            </a:xfrm>
            <a:prstGeom prst="line">
              <a:avLst/>
            </a:prstGeom>
            <a:noFill/>
            <a:ln w="28575" cap="flat" cmpd="sng" algn="ctr">
              <a:solidFill>
                <a:schemeClr val="accent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0001C16C-1A1A-F440-6D65-D3559288A810}"/>
                </a:ext>
              </a:extLst>
            </p:cNvPr>
            <p:cNvCxnSpPr/>
            <p:nvPr/>
          </p:nvCxnSpPr>
          <p:spPr bwMode="auto">
            <a:xfrm>
              <a:off x="10852871" y="3617871"/>
              <a:ext cx="0" cy="73895"/>
            </a:xfrm>
            <a:prstGeom prst="line">
              <a:avLst/>
            </a:prstGeom>
            <a:noFill/>
            <a:ln w="28575" cap="flat" cmpd="sng" algn="ctr">
              <a:solidFill>
                <a:schemeClr val="accent1"/>
              </a:solidFill>
              <a:prstDash val="solid"/>
              <a:round/>
              <a:headEnd type="none" w="med" len="med"/>
              <a:tailEnd type="none" w="med" len="med"/>
            </a:ln>
            <a:effectLst/>
          </p:spPr>
        </p:cxnSp>
      </p:grpSp>
      <p:sp>
        <p:nvSpPr>
          <p:cNvPr id="115" name="Freeform: Shape 114">
            <a:extLst>
              <a:ext uri="{FF2B5EF4-FFF2-40B4-BE49-F238E27FC236}">
                <a16:creationId xmlns:a16="http://schemas.microsoft.com/office/drawing/2014/main" id="{6C02B853-A7E7-64E0-C979-FF3CFF929370}"/>
              </a:ext>
            </a:extLst>
          </p:cNvPr>
          <p:cNvSpPr/>
          <p:nvPr/>
        </p:nvSpPr>
        <p:spPr bwMode="auto">
          <a:xfrm>
            <a:off x="1183502" y="1680383"/>
            <a:ext cx="4086225" cy="2444750"/>
          </a:xfrm>
          <a:custGeom>
            <a:avLst/>
            <a:gdLst>
              <a:gd name="connsiteX0" fmla="*/ 4086225 w 4086225"/>
              <a:gd name="connsiteY0" fmla="*/ 2444750 h 2444750"/>
              <a:gd name="connsiteX1" fmla="*/ 4086225 w 4086225"/>
              <a:gd name="connsiteY1" fmla="*/ 1400175 h 2444750"/>
              <a:gd name="connsiteX2" fmla="*/ 3924300 w 4086225"/>
              <a:gd name="connsiteY2" fmla="*/ 1400175 h 2444750"/>
              <a:gd name="connsiteX3" fmla="*/ 3924300 w 4086225"/>
              <a:gd name="connsiteY3" fmla="*/ 1333500 h 2444750"/>
              <a:gd name="connsiteX4" fmla="*/ 2892425 w 4086225"/>
              <a:gd name="connsiteY4" fmla="*/ 1333500 h 2444750"/>
              <a:gd name="connsiteX5" fmla="*/ 2892425 w 4086225"/>
              <a:gd name="connsiteY5" fmla="*/ 1285875 h 2444750"/>
              <a:gd name="connsiteX6" fmla="*/ 2841625 w 4086225"/>
              <a:gd name="connsiteY6" fmla="*/ 1285875 h 2444750"/>
              <a:gd name="connsiteX7" fmla="*/ 2841625 w 4086225"/>
              <a:gd name="connsiteY7" fmla="*/ 1235075 h 2444750"/>
              <a:gd name="connsiteX8" fmla="*/ 2635250 w 4086225"/>
              <a:gd name="connsiteY8" fmla="*/ 1235075 h 2444750"/>
              <a:gd name="connsiteX9" fmla="*/ 2635250 w 4086225"/>
              <a:gd name="connsiteY9" fmla="*/ 1200150 h 2444750"/>
              <a:gd name="connsiteX10" fmla="*/ 2562225 w 4086225"/>
              <a:gd name="connsiteY10" fmla="*/ 1200150 h 2444750"/>
              <a:gd name="connsiteX11" fmla="*/ 2562225 w 4086225"/>
              <a:gd name="connsiteY11" fmla="*/ 1168400 h 2444750"/>
              <a:gd name="connsiteX12" fmla="*/ 2393950 w 4086225"/>
              <a:gd name="connsiteY12" fmla="*/ 1168400 h 2444750"/>
              <a:gd name="connsiteX13" fmla="*/ 2393950 w 4086225"/>
              <a:gd name="connsiteY13" fmla="*/ 1127125 h 2444750"/>
              <a:gd name="connsiteX14" fmla="*/ 1965325 w 4086225"/>
              <a:gd name="connsiteY14" fmla="*/ 1127125 h 2444750"/>
              <a:gd name="connsiteX15" fmla="*/ 1965325 w 4086225"/>
              <a:gd name="connsiteY15" fmla="*/ 1066800 h 2444750"/>
              <a:gd name="connsiteX16" fmla="*/ 1676400 w 4086225"/>
              <a:gd name="connsiteY16" fmla="*/ 1066800 h 2444750"/>
              <a:gd name="connsiteX17" fmla="*/ 1676400 w 4086225"/>
              <a:gd name="connsiteY17" fmla="*/ 1035050 h 2444750"/>
              <a:gd name="connsiteX18" fmla="*/ 1641475 w 4086225"/>
              <a:gd name="connsiteY18" fmla="*/ 1035050 h 2444750"/>
              <a:gd name="connsiteX19" fmla="*/ 1641475 w 4086225"/>
              <a:gd name="connsiteY19" fmla="*/ 1003300 h 2444750"/>
              <a:gd name="connsiteX20" fmla="*/ 1330325 w 4086225"/>
              <a:gd name="connsiteY20" fmla="*/ 1003300 h 2444750"/>
              <a:gd name="connsiteX21" fmla="*/ 1330325 w 4086225"/>
              <a:gd name="connsiteY21" fmla="*/ 901700 h 2444750"/>
              <a:gd name="connsiteX22" fmla="*/ 1301750 w 4086225"/>
              <a:gd name="connsiteY22" fmla="*/ 901700 h 2444750"/>
              <a:gd name="connsiteX23" fmla="*/ 1301750 w 4086225"/>
              <a:gd name="connsiteY23" fmla="*/ 844550 h 2444750"/>
              <a:gd name="connsiteX24" fmla="*/ 1216025 w 4086225"/>
              <a:gd name="connsiteY24" fmla="*/ 844550 h 2444750"/>
              <a:gd name="connsiteX25" fmla="*/ 1216025 w 4086225"/>
              <a:gd name="connsiteY25" fmla="*/ 819150 h 2444750"/>
              <a:gd name="connsiteX26" fmla="*/ 1158875 w 4086225"/>
              <a:gd name="connsiteY26" fmla="*/ 819150 h 2444750"/>
              <a:gd name="connsiteX27" fmla="*/ 1158875 w 4086225"/>
              <a:gd name="connsiteY27" fmla="*/ 784225 h 2444750"/>
              <a:gd name="connsiteX28" fmla="*/ 1050925 w 4086225"/>
              <a:gd name="connsiteY28" fmla="*/ 784225 h 2444750"/>
              <a:gd name="connsiteX29" fmla="*/ 1050925 w 4086225"/>
              <a:gd name="connsiteY29" fmla="*/ 755650 h 2444750"/>
              <a:gd name="connsiteX30" fmla="*/ 971550 w 4086225"/>
              <a:gd name="connsiteY30" fmla="*/ 755650 h 2444750"/>
              <a:gd name="connsiteX31" fmla="*/ 971550 w 4086225"/>
              <a:gd name="connsiteY31" fmla="*/ 730250 h 2444750"/>
              <a:gd name="connsiteX32" fmla="*/ 949325 w 4086225"/>
              <a:gd name="connsiteY32" fmla="*/ 730250 h 2444750"/>
              <a:gd name="connsiteX33" fmla="*/ 949325 w 4086225"/>
              <a:gd name="connsiteY33" fmla="*/ 704850 h 2444750"/>
              <a:gd name="connsiteX34" fmla="*/ 669925 w 4086225"/>
              <a:gd name="connsiteY34" fmla="*/ 704850 h 2444750"/>
              <a:gd name="connsiteX35" fmla="*/ 669925 w 4086225"/>
              <a:gd name="connsiteY35" fmla="*/ 669925 h 2444750"/>
              <a:gd name="connsiteX36" fmla="*/ 650875 w 4086225"/>
              <a:gd name="connsiteY36" fmla="*/ 669925 h 2444750"/>
              <a:gd name="connsiteX37" fmla="*/ 650875 w 4086225"/>
              <a:gd name="connsiteY37" fmla="*/ 631825 h 2444750"/>
              <a:gd name="connsiteX38" fmla="*/ 628650 w 4086225"/>
              <a:gd name="connsiteY38" fmla="*/ 631825 h 2444750"/>
              <a:gd name="connsiteX39" fmla="*/ 628650 w 4086225"/>
              <a:gd name="connsiteY39" fmla="*/ 546100 h 2444750"/>
              <a:gd name="connsiteX40" fmla="*/ 596900 w 4086225"/>
              <a:gd name="connsiteY40" fmla="*/ 546100 h 2444750"/>
              <a:gd name="connsiteX41" fmla="*/ 596900 w 4086225"/>
              <a:gd name="connsiteY41" fmla="*/ 457200 h 2444750"/>
              <a:gd name="connsiteX42" fmla="*/ 590550 w 4086225"/>
              <a:gd name="connsiteY42" fmla="*/ 457200 h 2444750"/>
              <a:gd name="connsiteX43" fmla="*/ 590550 w 4086225"/>
              <a:gd name="connsiteY43" fmla="*/ 431800 h 2444750"/>
              <a:gd name="connsiteX44" fmla="*/ 460375 w 4086225"/>
              <a:gd name="connsiteY44" fmla="*/ 431800 h 2444750"/>
              <a:gd name="connsiteX45" fmla="*/ 460375 w 4086225"/>
              <a:gd name="connsiteY45" fmla="*/ 377825 h 2444750"/>
              <a:gd name="connsiteX46" fmla="*/ 374650 w 4086225"/>
              <a:gd name="connsiteY46" fmla="*/ 377825 h 2444750"/>
              <a:gd name="connsiteX47" fmla="*/ 374650 w 4086225"/>
              <a:gd name="connsiteY47" fmla="*/ 317500 h 2444750"/>
              <a:gd name="connsiteX48" fmla="*/ 342900 w 4086225"/>
              <a:gd name="connsiteY48" fmla="*/ 317500 h 2444750"/>
              <a:gd name="connsiteX49" fmla="*/ 358775 w 4086225"/>
              <a:gd name="connsiteY49" fmla="*/ 301625 h 2444750"/>
              <a:gd name="connsiteX50" fmla="*/ 349250 w 4086225"/>
              <a:gd name="connsiteY50" fmla="*/ 292100 h 2444750"/>
              <a:gd name="connsiteX51" fmla="*/ 317500 w 4086225"/>
              <a:gd name="connsiteY51" fmla="*/ 292100 h 2444750"/>
              <a:gd name="connsiteX52" fmla="*/ 317500 w 4086225"/>
              <a:gd name="connsiteY52" fmla="*/ 266700 h 2444750"/>
              <a:gd name="connsiteX53" fmla="*/ 295275 w 4086225"/>
              <a:gd name="connsiteY53" fmla="*/ 266700 h 2444750"/>
              <a:gd name="connsiteX54" fmla="*/ 295275 w 4086225"/>
              <a:gd name="connsiteY54" fmla="*/ 231775 h 2444750"/>
              <a:gd name="connsiteX55" fmla="*/ 288925 w 4086225"/>
              <a:gd name="connsiteY55" fmla="*/ 231775 h 2444750"/>
              <a:gd name="connsiteX56" fmla="*/ 288925 w 4086225"/>
              <a:gd name="connsiteY56" fmla="*/ 206375 h 2444750"/>
              <a:gd name="connsiteX57" fmla="*/ 247650 w 4086225"/>
              <a:gd name="connsiteY57" fmla="*/ 206375 h 2444750"/>
              <a:gd name="connsiteX58" fmla="*/ 247650 w 4086225"/>
              <a:gd name="connsiteY58" fmla="*/ 174625 h 2444750"/>
              <a:gd name="connsiteX59" fmla="*/ 225425 w 4086225"/>
              <a:gd name="connsiteY59" fmla="*/ 174625 h 2444750"/>
              <a:gd name="connsiteX60" fmla="*/ 225425 w 4086225"/>
              <a:gd name="connsiteY60" fmla="*/ 142875 h 2444750"/>
              <a:gd name="connsiteX61" fmla="*/ 215900 w 4086225"/>
              <a:gd name="connsiteY61" fmla="*/ 142875 h 2444750"/>
              <a:gd name="connsiteX62" fmla="*/ 228600 w 4086225"/>
              <a:gd name="connsiteY62" fmla="*/ 130175 h 2444750"/>
              <a:gd name="connsiteX63" fmla="*/ 193675 w 4086225"/>
              <a:gd name="connsiteY63" fmla="*/ 130175 h 2444750"/>
              <a:gd name="connsiteX64" fmla="*/ 193675 w 4086225"/>
              <a:gd name="connsiteY64" fmla="*/ 88900 h 2444750"/>
              <a:gd name="connsiteX65" fmla="*/ 165100 w 4086225"/>
              <a:gd name="connsiteY65" fmla="*/ 88900 h 2444750"/>
              <a:gd name="connsiteX66" fmla="*/ 165100 w 4086225"/>
              <a:gd name="connsiteY66" fmla="*/ 31750 h 2444750"/>
              <a:gd name="connsiteX67" fmla="*/ 146050 w 4086225"/>
              <a:gd name="connsiteY67" fmla="*/ 31750 h 2444750"/>
              <a:gd name="connsiteX68" fmla="*/ 146050 w 4086225"/>
              <a:gd name="connsiteY68" fmla="*/ 0 h 2444750"/>
              <a:gd name="connsiteX69" fmla="*/ 0 w 4086225"/>
              <a:gd name="connsiteY69" fmla="*/ 0 h 2444750"/>
              <a:gd name="connsiteX0" fmla="*/ 4086225 w 4086225"/>
              <a:gd name="connsiteY0" fmla="*/ 2444750 h 2444750"/>
              <a:gd name="connsiteX1" fmla="*/ 4086225 w 4086225"/>
              <a:gd name="connsiteY1" fmla="*/ 1400175 h 2444750"/>
              <a:gd name="connsiteX2" fmla="*/ 3924300 w 4086225"/>
              <a:gd name="connsiteY2" fmla="*/ 1400175 h 2444750"/>
              <a:gd name="connsiteX3" fmla="*/ 3924300 w 4086225"/>
              <a:gd name="connsiteY3" fmla="*/ 1333500 h 2444750"/>
              <a:gd name="connsiteX4" fmla="*/ 2892425 w 4086225"/>
              <a:gd name="connsiteY4" fmla="*/ 1333500 h 2444750"/>
              <a:gd name="connsiteX5" fmla="*/ 2892425 w 4086225"/>
              <a:gd name="connsiteY5" fmla="*/ 1285875 h 2444750"/>
              <a:gd name="connsiteX6" fmla="*/ 2841625 w 4086225"/>
              <a:gd name="connsiteY6" fmla="*/ 1285875 h 2444750"/>
              <a:gd name="connsiteX7" fmla="*/ 2841625 w 4086225"/>
              <a:gd name="connsiteY7" fmla="*/ 1235075 h 2444750"/>
              <a:gd name="connsiteX8" fmla="*/ 2635250 w 4086225"/>
              <a:gd name="connsiteY8" fmla="*/ 1235075 h 2444750"/>
              <a:gd name="connsiteX9" fmla="*/ 2635250 w 4086225"/>
              <a:gd name="connsiteY9" fmla="*/ 1200150 h 2444750"/>
              <a:gd name="connsiteX10" fmla="*/ 2562225 w 4086225"/>
              <a:gd name="connsiteY10" fmla="*/ 1200150 h 2444750"/>
              <a:gd name="connsiteX11" fmla="*/ 2562225 w 4086225"/>
              <a:gd name="connsiteY11" fmla="*/ 1168400 h 2444750"/>
              <a:gd name="connsiteX12" fmla="*/ 2393950 w 4086225"/>
              <a:gd name="connsiteY12" fmla="*/ 1168400 h 2444750"/>
              <a:gd name="connsiteX13" fmla="*/ 2393950 w 4086225"/>
              <a:gd name="connsiteY13" fmla="*/ 1127125 h 2444750"/>
              <a:gd name="connsiteX14" fmla="*/ 1965325 w 4086225"/>
              <a:gd name="connsiteY14" fmla="*/ 1127125 h 2444750"/>
              <a:gd name="connsiteX15" fmla="*/ 1965325 w 4086225"/>
              <a:gd name="connsiteY15" fmla="*/ 1066800 h 2444750"/>
              <a:gd name="connsiteX16" fmla="*/ 1676400 w 4086225"/>
              <a:gd name="connsiteY16" fmla="*/ 1066800 h 2444750"/>
              <a:gd name="connsiteX17" fmla="*/ 1676400 w 4086225"/>
              <a:gd name="connsiteY17" fmla="*/ 1035050 h 2444750"/>
              <a:gd name="connsiteX18" fmla="*/ 1641475 w 4086225"/>
              <a:gd name="connsiteY18" fmla="*/ 1035050 h 2444750"/>
              <a:gd name="connsiteX19" fmla="*/ 1641475 w 4086225"/>
              <a:gd name="connsiteY19" fmla="*/ 1003300 h 2444750"/>
              <a:gd name="connsiteX20" fmla="*/ 1330325 w 4086225"/>
              <a:gd name="connsiteY20" fmla="*/ 1003300 h 2444750"/>
              <a:gd name="connsiteX21" fmla="*/ 1330325 w 4086225"/>
              <a:gd name="connsiteY21" fmla="*/ 901700 h 2444750"/>
              <a:gd name="connsiteX22" fmla="*/ 1301750 w 4086225"/>
              <a:gd name="connsiteY22" fmla="*/ 901700 h 2444750"/>
              <a:gd name="connsiteX23" fmla="*/ 1301750 w 4086225"/>
              <a:gd name="connsiteY23" fmla="*/ 844550 h 2444750"/>
              <a:gd name="connsiteX24" fmla="*/ 1216025 w 4086225"/>
              <a:gd name="connsiteY24" fmla="*/ 844550 h 2444750"/>
              <a:gd name="connsiteX25" fmla="*/ 1216025 w 4086225"/>
              <a:gd name="connsiteY25" fmla="*/ 819150 h 2444750"/>
              <a:gd name="connsiteX26" fmla="*/ 1158875 w 4086225"/>
              <a:gd name="connsiteY26" fmla="*/ 819150 h 2444750"/>
              <a:gd name="connsiteX27" fmla="*/ 1158875 w 4086225"/>
              <a:gd name="connsiteY27" fmla="*/ 784225 h 2444750"/>
              <a:gd name="connsiteX28" fmla="*/ 1050925 w 4086225"/>
              <a:gd name="connsiteY28" fmla="*/ 784225 h 2444750"/>
              <a:gd name="connsiteX29" fmla="*/ 1050925 w 4086225"/>
              <a:gd name="connsiteY29" fmla="*/ 755650 h 2444750"/>
              <a:gd name="connsiteX30" fmla="*/ 971550 w 4086225"/>
              <a:gd name="connsiteY30" fmla="*/ 755650 h 2444750"/>
              <a:gd name="connsiteX31" fmla="*/ 971550 w 4086225"/>
              <a:gd name="connsiteY31" fmla="*/ 730250 h 2444750"/>
              <a:gd name="connsiteX32" fmla="*/ 949325 w 4086225"/>
              <a:gd name="connsiteY32" fmla="*/ 730250 h 2444750"/>
              <a:gd name="connsiteX33" fmla="*/ 949325 w 4086225"/>
              <a:gd name="connsiteY33" fmla="*/ 704850 h 2444750"/>
              <a:gd name="connsiteX34" fmla="*/ 669925 w 4086225"/>
              <a:gd name="connsiteY34" fmla="*/ 704850 h 2444750"/>
              <a:gd name="connsiteX35" fmla="*/ 669925 w 4086225"/>
              <a:gd name="connsiteY35" fmla="*/ 669925 h 2444750"/>
              <a:gd name="connsiteX36" fmla="*/ 650875 w 4086225"/>
              <a:gd name="connsiteY36" fmla="*/ 669925 h 2444750"/>
              <a:gd name="connsiteX37" fmla="*/ 650875 w 4086225"/>
              <a:gd name="connsiteY37" fmla="*/ 631825 h 2444750"/>
              <a:gd name="connsiteX38" fmla="*/ 628650 w 4086225"/>
              <a:gd name="connsiteY38" fmla="*/ 631825 h 2444750"/>
              <a:gd name="connsiteX39" fmla="*/ 628650 w 4086225"/>
              <a:gd name="connsiteY39" fmla="*/ 546100 h 2444750"/>
              <a:gd name="connsiteX40" fmla="*/ 596900 w 4086225"/>
              <a:gd name="connsiteY40" fmla="*/ 546100 h 2444750"/>
              <a:gd name="connsiteX41" fmla="*/ 596900 w 4086225"/>
              <a:gd name="connsiteY41" fmla="*/ 457200 h 2444750"/>
              <a:gd name="connsiteX42" fmla="*/ 590550 w 4086225"/>
              <a:gd name="connsiteY42" fmla="*/ 457200 h 2444750"/>
              <a:gd name="connsiteX43" fmla="*/ 590550 w 4086225"/>
              <a:gd name="connsiteY43" fmla="*/ 431800 h 2444750"/>
              <a:gd name="connsiteX44" fmla="*/ 460375 w 4086225"/>
              <a:gd name="connsiteY44" fmla="*/ 431800 h 2444750"/>
              <a:gd name="connsiteX45" fmla="*/ 460375 w 4086225"/>
              <a:gd name="connsiteY45" fmla="*/ 377825 h 2444750"/>
              <a:gd name="connsiteX46" fmla="*/ 374650 w 4086225"/>
              <a:gd name="connsiteY46" fmla="*/ 377825 h 2444750"/>
              <a:gd name="connsiteX47" fmla="*/ 374650 w 4086225"/>
              <a:gd name="connsiteY47" fmla="*/ 317500 h 2444750"/>
              <a:gd name="connsiteX48" fmla="*/ 342900 w 4086225"/>
              <a:gd name="connsiteY48" fmla="*/ 317500 h 2444750"/>
              <a:gd name="connsiteX49" fmla="*/ 358775 w 4086225"/>
              <a:gd name="connsiteY49" fmla="*/ 301625 h 2444750"/>
              <a:gd name="connsiteX50" fmla="*/ 349250 w 4086225"/>
              <a:gd name="connsiteY50" fmla="*/ 292100 h 2444750"/>
              <a:gd name="connsiteX51" fmla="*/ 317500 w 4086225"/>
              <a:gd name="connsiteY51" fmla="*/ 292100 h 2444750"/>
              <a:gd name="connsiteX52" fmla="*/ 317500 w 4086225"/>
              <a:gd name="connsiteY52" fmla="*/ 266700 h 2444750"/>
              <a:gd name="connsiteX53" fmla="*/ 295275 w 4086225"/>
              <a:gd name="connsiteY53" fmla="*/ 266700 h 2444750"/>
              <a:gd name="connsiteX54" fmla="*/ 295275 w 4086225"/>
              <a:gd name="connsiteY54" fmla="*/ 231775 h 2444750"/>
              <a:gd name="connsiteX55" fmla="*/ 288925 w 4086225"/>
              <a:gd name="connsiteY55" fmla="*/ 231775 h 2444750"/>
              <a:gd name="connsiteX56" fmla="*/ 288925 w 4086225"/>
              <a:gd name="connsiteY56" fmla="*/ 206375 h 2444750"/>
              <a:gd name="connsiteX57" fmla="*/ 247650 w 4086225"/>
              <a:gd name="connsiteY57" fmla="*/ 206375 h 2444750"/>
              <a:gd name="connsiteX58" fmla="*/ 247650 w 4086225"/>
              <a:gd name="connsiteY58" fmla="*/ 174625 h 2444750"/>
              <a:gd name="connsiteX59" fmla="*/ 225425 w 4086225"/>
              <a:gd name="connsiteY59" fmla="*/ 174625 h 2444750"/>
              <a:gd name="connsiteX60" fmla="*/ 225425 w 4086225"/>
              <a:gd name="connsiteY60" fmla="*/ 142875 h 2444750"/>
              <a:gd name="connsiteX61" fmla="*/ 215900 w 4086225"/>
              <a:gd name="connsiteY61" fmla="*/ 142875 h 2444750"/>
              <a:gd name="connsiteX62" fmla="*/ 212725 w 4086225"/>
              <a:gd name="connsiteY62" fmla="*/ 130175 h 2444750"/>
              <a:gd name="connsiteX63" fmla="*/ 193675 w 4086225"/>
              <a:gd name="connsiteY63" fmla="*/ 130175 h 2444750"/>
              <a:gd name="connsiteX64" fmla="*/ 193675 w 4086225"/>
              <a:gd name="connsiteY64" fmla="*/ 88900 h 2444750"/>
              <a:gd name="connsiteX65" fmla="*/ 165100 w 4086225"/>
              <a:gd name="connsiteY65" fmla="*/ 88900 h 2444750"/>
              <a:gd name="connsiteX66" fmla="*/ 165100 w 4086225"/>
              <a:gd name="connsiteY66" fmla="*/ 31750 h 2444750"/>
              <a:gd name="connsiteX67" fmla="*/ 146050 w 4086225"/>
              <a:gd name="connsiteY67" fmla="*/ 31750 h 2444750"/>
              <a:gd name="connsiteX68" fmla="*/ 146050 w 4086225"/>
              <a:gd name="connsiteY68" fmla="*/ 0 h 2444750"/>
              <a:gd name="connsiteX69" fmla="*/ 0 w 4086225"/>
              <a:gd name="connsiteY69" fmla="*/ 0 h 2444750"/>
              <a:gd name="connsiteX0" fmla="*/ 4086225 w 4086225"/>
              <a:gd name="connsiteY0" fmla="*/ 2444750 h 2444750"/>
              <a:gd name="connsiteX1" fmla="*/ 4086225 w 4086225"/>
              <a:gd name="connsiteY1" fmla="*/ 1400175 h 2444750"/>
              <a:gd name="connsiteX2" fmla="*/ 3924300 w 4086225"/>
              <a:gd name="connsiteY2" fmla="*/ 1400175 h 2444750"/>
              <a:gd name="connsiteX3" fmla="*/ 3924300 w 4086225"/>
              <a:gd name="connsiteY3" fmla="*/ 1333500 h 2444750"/>
              <a:gd name="connsiteX4" fmla="*/ 2892425 w 4086225"/>
              <a:gd name="connsiteY4" fmla="*/ 1333500 h 2444750"/>
              <a:gd name="connsiteX5" fmla="*/ 2892425 w 4086225"/>
              <a:gd name="connsiteY5" fmla="*/ 1285875 h 2444750"/>
              <a:gd name="connsiteX6" fmla="*/ 2841625 w 4086225"/>
              <a:gd name="connsiteY6" fmla="*/ 1285875 h 2444750"/>
              <a:gd name="connsiteX7" fmla="*/ 2841625 w 4086225"/>
              <a:gd name="connsiteY7" fmla="*/ 1235075 h 2444750"/>
              <a:gd name="connsiteX8" fmla="*/ 2635250 w 4086225"/>
              <a:gd name="connsiteY8" fmla="*/ 1235075 h 2444750"/>
              <a:gd name="connsiteX9" fmla="*/ 2635250 w 4086225"/>
              <a:gd name="connsiteY9" fmla="*/ 1200150 h 2444750"/>
              <a:gd name="connsiteX10" fmla="*/ 2562225 w 4086225"/>
              <a:gd name="connsiteY10" fmla="*/ 1200150 h 2444750"/>
              <a:gd name="connsiteX11" fmla="*/ 2562225 w 4086225"/>
              <a:gd name="connsiteY11" fmla="*/ 1168400 h 2444750"/>
              <a:gd name="connsiteX12" fmla="*/ 2393950 w 4086225"/>
              <a:gd name="connsiteY12" fmla="*/ 1168400 h 2444750"/>
              <a:gd name="connsiteX13" fmla="*/ 2393950 w 4086225"/>
              <a:gd name="connsiteY13" fmla="*/ 1127125 h 2444750"/>
              <a:gd name="connsiteX14" fmla="*/ 1965325 w 4086225"/>
              <a:gd name="connsiteY14" fmla="*/ 1127125 h 2444750"/>
              <a:gd name="connsiteX15" fmla="*/ 1965325 w 4086225"/>
              <a:gd name="connsiteY15" fmla="*/ 1066800 h 2444750"/>
              <a:gd name="connsiteX16" fmla="*/ 1676400 w 4086225"/>
              <a:gd name="connsiteY16" fmla="*/ 1066800 h 2444750"/>
              <a:gd name="connsiteX17" fmla="*/ 1676400 w 4086225"/>
              <a:gd name="connsiteY17" fmla="*/ 1035050 h 2444750"/>
              <a:gd name="connsiteX18" fmla="*/ 1641475 w 4086225"/>
              <a:gd name="connsiteY18" fmla="*/ 1035050 h 2444750"/>
              <a:gd name="connsiteX19" fmla="*/ 1641475 w 4086225"/>
              <a:gd name="connsiteY19" fmla="*/ 1003300 h 2444750"/>
              <a:gd name="connsiteX20" fmla="*/ 1330325 w 4086225"/>
              <a:gd name="connsiteY20" fmla="*/ 1003300 h 2444750"/>
              <a:gd name="connsiteX21" fmla="*/ 1330325 w 4086225"/>
              <a:gd name="connsiteY21" fmla="*/ 901700 h 2444750"/>
              <a:gd name="connsiteX22" fmla="*/ 1301750 w 4086225"/>
              <a:gd name="connsiteY22" fmla="*/ 901700 h 2444750"/>
              <a:gd name="connsiteX23" fmla="*/ 1301750 w 4086225"/>
              <a:gd name="connsiteY23" fmla="*/ 844550 h 2444750"/>
              <a:gd name="connsiteX24" fmla="*/ 1216025 w 4086225"/>
              <a:gd name="connsiteY24" fmla="*/ 844550 h 2444750"/>
              <a:gd name="connsiteX25" fmla="*/ 1216025 w 4086225"/>
              <a:gd name="connsiteY25" fmla="*/ 819150 h 2444750"/>
              <a:gd name="connsiteX26" fmla="*/ 1158875 w 4086225"/>
              <a:gd name="connsiteY26" fmla="*/ 819150 h 2444750"/>
              <a:gd name="connsiteX27" fmla="*/ 1158875 w 4086225"/>
              <a:gd name="connsiteY27" fmla="*/ 784225 h 2444750"/>
              <a:gd name="connsiteX28" fmla="*/ 1050925 w 4086225"/>
              <a:gd name="connsiteY28" fmla="*/ 784225 h 2444750"/>
              <a:gd name="connsiteX29" fmla="*/ 1050925 w 4086225"/>
              <a:gd name="connsiteY29" fmla="*/ 755650 h 2444750"/>
              <a:gd name="connsiteX30" fmla="*/ 971550 w 4086225"/>
              <a:gd name="connsiteY30" fmla="*/ 755650 h 2444750"/>
              <a:gd name="connsiteX31" fmla="*/ 971550 w 4086225"/>
              <a:gd name="connsiteY31" fmla="*/ 730250 h 2444750"/>
              <a:gd name="connsiteX32" fmla="*/ 949325 w 4086225"/>
              <a:gd name="connsiteY32" fmla="*/ 730250 h 2444750"/>
              <a:gd name="connsiteX33" fmla="*/ 949325 w 4086225"/>
              <a:gd name="connsiteY33" fmla="*/ 704850 h 2444750"/>
              <a:gd name="connsiteX34" fmla="*/ 669925 w 4086225"/>
              <a:gd name="connsiteY34" fmla="*/ 704850 h 2444750"/>
              <a:gd name="connsiteX35" fmla="*/ 669925 w 4086225"/>
              <a:gd name="connsiteY35" fmla="*/ 669925 h 2444750"/>
              <a:gd name="connsiteX36" fmla="*/ 650875 w 4086225"/>
              <a:gd name="connsiteY36" fmla="*/ 669925 h 2444750"/>
              <a:gd name="connsiteX37" fmla="*/ 650875 w 4086225"/>
              <a:gd name="connsiteY37" fmla="*/ 631825 h 2444750"/>
              <a:gd name="connsiteX38" fmla="*/ 628650 w 4086225"/>
              <a:gd name="connsiteY38" fmla="*/ 631825 h 2444750"/>
              <a:gd name="connsiteX39" fmla="*/ 628650 w 4086225"/>
              <a:gd name="connsiteY39" fmla="*/ 546100 h 2444750"/>
              <a:gd name="connsiteX40" fmla="*/ 596900 w 4086225"/>
              <a:gd name="connsiteY40" fmla="*/ 546100 h 2444750"/>
              <a:gd name="connsiteX41" fmla="*/ 596900 w 4086225"/>
              <a:gd name="connsiteY41" fmla="*/ 457200 h 2444750"/>
              <a:gd name="connsiteX42" fmla="*/ 590550 w 4086225"/>
              <a:gd name="connsiteY42" fmla="*/ 457200 h 2444750"/>
              <a:gd name="connsiteX43" fmla="*/ 590550 w 4086225"/>
              <a:gd name="connsiteY43" fmla="*/ 431800 h 2444750"/>
              <a:gd name="connsiteX44" fmla="*/ 460375 w 4086225"/>
              <a:gd name="connsiteY44" fmla="*/ 431800 h 2444750"/>
              <a:gd name="connsiteX45" fmla="*/ 460375 w 4086225"/>
              <a:gd name="connsiteY45" fmla="*/ 377825 h 2444750"/>
              <a:gd name="connsiteX46" fmla="*/ 374650 w 4086225"/>
              <a:gd name="connsiteY46" fmla="*/ 377825 h 2444750"/>
              <a:gd name="connsiteX47" fmla="*/ 374650 w 4086225"/>
              <a:gd name="connsiteY47" fmla="*/ 317500 h 2444750"/>
              <a:gd name="connsiteX48" fmla="*/ 358775 w 4086225"/>
              <a:gd name="connsiteY48" fmla="*/ 317500 h 2444750"/>
              <a:gd name="connsiteX49" fmla="*/ 358775 w 4086225"/>
              <a:gd name="connsiteY49" fmla="*/ 301625 h 2444750"/>
              <a:gd name="connsiteX50" fmla="*/ 349250 w 4086225"/>
              <a:gd name="connsiteY50" fmla="*/ 292100 h 2444750"/>
              <a:gd name="connsiteX51" fmla="*/ 317500 w 4086225"/>
              <a:gd name="connsiteY51" fmla="*/ 292100 h 2444750"/>
              <a:gd name="connsiteX52" fmla="*/ 317500 w 4086225"/>
              <a:gd name="connsiteY52" fmla="*/ 266700 h 2444750"/>
              <a:gd name="connsiteX53" fmla="*/ 295275 w 4086225"/>
              <a:gd name="connsiteY53" fmla="*/ 266700 h 2444750"/>
              <a:gd name="connsiteX54" fmla="*/ 295275 w 4086225"/>
              <a:gd name="connsiteY54" fmla="*/ 231775 h 2444750"/>
              <a:gd name="connsiteX55" fmla="*/ 288925 w 4086225"/>
              <a:gd name="connsiteY55" fmla="*/ 231775 h 2444750"/>
              <a:gd name="connsiteX56" fmla="*/ 288925 w 4086225"/>
              <a:gd name="connsiteY56" fmla="*/ 206375 h 2444750"/>
              <a:gd name="connsiteX57" fmla="*/ 247650 w 4086225"/>
              <a:gd name="connsiteY57" fmla="*/ 206375 h 2444750"/>
              <a:gd name="connsiteX58" fmla="*/ 247650 w 4086225"/>
              <a:gd name="connsiteY58" fmla="*/ 174625 h 2444750"/>
              <a:gd name="connsiteX59" fmla="*/ 225425 w 4086225"/>
              <a:gd name="connsiteY59" fmla="*/ 174625 h 2444750"/>
              <a:gd name="connsiteX60" fmla="*/ 225425 w 4086225"/>
              <a:gd name="connsiteY60" fmla="*/ 142875 h 2444750"/>
              <a:gd name="connsiteX61" fmla="*/ 215900 w 4086225"/>
              <a:gd name="connsiteY61" fmla="*/ 142875 h 2444750"/>
              <a:gd name="connsiteX62" fmla="*/ 212725 w 4086225"/>
              <a:gd name="connsiteY62" fmla="*/ 130175 h 2444750"/>
              <a:gd name="connsiteX63" fmla="*/ 193675 w 4086225"/>
              <a:gd name="connsiteY63" fmla="*/ 130175 h 2444750"/>
              <a:gd name="connsiteX64" fmla="*/ 193675 w 4086225"/>
              <a:gd name="connsiteY64" fmla="*/ 88900 h 2444750"/>
              <a:gd name="connsiteX65" fmla="*/ 165100 w 4086225"/>
              <a:gd name="connsiteY65" fmla="*/ 88900 h 2444750"/>
              <a:gd name="connsiteX66" fmla="*/ 165100 w 4086225"/>
              <a:gd name="connsiteY66" fmla="*/ 31750 h 2444750"/>
              <a:gd name="connsiteX67" fmla="*/ 146050 w 4086225"/>
              <a:gd name="connsiteY67" fmla="*/ 31750 h 2444750"/>
              <a:gd name="connsiteX68" fmla="*/ 146050 w 4086225"/>
              <a:gd name="connsiteY68" fmla="*/ 0 h 2444750"/>
              <a:gd name="connsiteX69" fmla="*/ 0 w 4086225"/>
              <a:gd name="connsiteY69" fmla="*/ 0 h 24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86225" h="2444750">
                <a:moveTo>
                  <a:pt x="4086225" y="2444750"/>
                </a:moveTo>
                <a:lnTo>
                  <a:pt x="4086225" y="1400175"/>
                </a:lnTo>
                <a:lnTo>
                  <a:pt x="3924300" y="1400175"/>
                </a:lnTo>
                <a:lnTo>
                  <a:pt x="3924300" y="1333500"/>
                </a:lnTo>
                <a:lnTo>
                  <a:pt x="2892425" y="1333500"/>
                </a:lnTo>
                <a:lnTo>
                  <a:pt x="2892425" y="1285875"/>
                </a:lnTo>
                <a:lnTo>
                  <a:pt x="2841625" y="1285875"/>
                </a:lnTo>
                <a:lnTo>
                  <a:pt x="2841625" y="1235075"/>
                </a:lnTo>
                <a:lnTo>
                  <a:pt x="2635250" y="1235075"/>
                </a:lnTo>
                <a:lnTo>
                  <a:pt x="2635250" y="1200150"/>
                </a:lnTo>
                <a:lnTo>
                  <a:pt x="2562225" y="1200150"/>
                </a:lnTo>
                <a:lnTo>
                  <a:pt x="2562225" y="1168400"/>
                </a:lnTo>
                <a:lnTo>
                  <a:pt x="2393950" y="1168400"/>
                </a:lnTo>
                <a:lnTo>
                  <a:pt x="2393950" y="1127125"/>
                </a:lnTo>
                <a:lnTo>
                  <a:pt x="1965325" y="1127125"/>
                </a:lnTo>
                <a:lnTo>
                  <a:pt x="1965325" y="1066800"/>
                </a:lnTo>
                <a:lnTo>
                  <a:pt x="1676400" y="1066800"/>
                </a:lnTo>
                <a:lnTo>
                  <a:pt x="1676400" y="1035050"/>
                </a:lnTo>
                <a:lnTo>
                  <a:pt x="1641475" y="1035050"/>
                </a:lnTo>
                <a:lnTo>
                  <a:pt x="1641475" y="1003300"/>
                </a:lnTo>
                <a:lnTo>
                  <a:pt x="1330325" y="1003300"/>
                </a:lnTo>
                <a:lnTo>
                  <a:pt x="1330325" y="901700"/>
                </a:lnTo>
                <a:lnTo>
                  <a:pt x="1301750" y="901700"/>
                </a:lnTo>
                <a:lnTo>
                  <a:pt x="1301750" y="844550"/>
                </a:lnTo>
                <a:lnTo>
                  <a:pt x="1216025" y="844550"/>
                </a:lnTo>
                <a:lnTo>
                  <a:pt x="1216025" y="819150"/>
                </a:lnTo>
                <a:lnTo>
                  <a:pt x="1158875" y="819150"/>
                </a:lnTo>
                <a:lnTo>
                  <a:pt x="1158875" y="784225"/>
                </a:lnTo>
                <a:lnTo>
                  <a:pt x="1050925" y="784225"/>
                </a:lnTo>
                <a:lnTo>
                  <a:pt x="1050925" y="755650"/>
                </a:lnTo>
                <a:lnTo>
                  <a:pt x="971550" y="755650"/>
                </a:lnTo>
                <a:lnTo>
                  <a:pt x="971550" y="730250"/>
                </a:lnTo>
                <a:lnTo>
                  <a:pt x="949325" y="730250"/>
                </a:lnTo>
                <a:lnTo>
                  <a:pt x="949325" y="704850"/>
                </a:lnTo>
                <a:lnTo>
                  <a:pt x="669925" y="704850"/>
                </a:lnTo>
                <a:lnTo>
                  <a:pt x="669925" y="669925"/>
                </a:lnTo>
                <a:lnTo>
                  <a:pt x="650875" y="669925"/>
                </a:lnTo>
                <a:lnTo>
                  <a:pt x="650875" y="631825"/>
                </a:lnTo>
                <a:lnTo>
                  <a:pt x="628650" y="631825"/>
                </a:lnTo>
                <a:lnTo>
                  <a:pt x="628650" y="546100"/>
                </a:lnTo>
                <a:lnTo>
                  <a:pt x="596900" y="546100"/>
                </a:lnTo>
                <a:lnTo>
                  <a:pt x="596900" y="457200"/>
                </a:lnTo>
                <a:lnTo>
                  <a:pt x="590550" y="457200"/>
                </a:lnTo>
                <a:lnTo>
                  <a:pt x="590550" y="431800"/>
                </a:lnTo>
                <a:lnTo>
                  <a:pt x="460375" y="431800"/>
                </a:lnTo>
                <a:lnTo>
                  <a:pt x="460375" y="377825"/>
                </a:lnTo>
                <a:lnTo>
                  <a:pt x="374650" y="377825"/>
                </a:lnTo>
                <a:lnTo>
                  <a:pt x="374650" y="317500"/>
                </a:lnTo>
                <a:lnTo>
                  <a:pt x="358775" y="317500"/>
                </a:lnTo>
                <a:lnTo>
                  <a:pt x="358775" y="301625"/>
                </a:lnTo>
                <a:lnTo>
                  <a:pt x="349250" y="292100"/>
                </a:lnTo>
                <a:lnTo>
                  <a:pt x="317500" y="292100"/>
                </a:lnTo>
                <a:lnTo>
                  <a:pt x="317500" y="266700"/>
                </a:lnTo>
                <a:lnTo>
                  <a:pt x="295275" y="266700"/>
                </a:lnTo>
                <a:lnTo>
                  <a:pt x="295275" y="231775"/>
                </a:lnTo>
                <a:lnTo>
                  <a:pt x="288925" y="231775"/>
                </a:lnTo>
                <a:lnTo>
                  <a:pt x="288925" y="206375"/>
                </a:lnTo>
                <a:lnTo>
                  <a:pt x="247650" y="206375"/>
                </a:lnTo>
                <a:lnTo>
                  <a:pt x="247650" y="174625"/>
                </a:lnTo>
                <a:lnTo>
                  <a:pt x="225425" y="174625"/>
                </a:lnTo>
                <a:lnTo>
                  <a:pt x="225425" y="142875"/>
                </a:lnTo>
                <a:lnTo>
                  <a:pt x="215900" y="142875"/>
                </a:lnTo>
                <a:lnTo>
                  <a:pt x="212725" y="130175"/>
                </a:lnTo>
                <a:lnTo>
                  <a:pt x="193675" y="130175"/>
                </a:lnTo>
                <a:lnTo>
                  <a:pt x="193675" y="88900"/>
                </a:lnTo>
                <a:lnTo>
                  <a:pt x="165100" y="88900"/>
                </a:lnTo>
                <a:lnTo>
                  <a:pt x="165100" y="31750"/>
                </a:lnTo>
                <a:lnTo>
                  <a:pt x="146050" y="31750"/>
                </a:lnTo>
                <a:lnTo>
                  <a:pt x="146050"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aphicFrame>
        <p:nvGraphicFramePr>
          <p:cNvPr id="199" name="Group 3">
            <a:extLst>
              <a:ext uri="{FF2B5EF4-FFF2-40B4-BE49-F238E27FC236}">
                <a16:creationId xmlns:a16="http://schemas.microsoft.com/office/drawing/2014/main" id="{ED359B8C-76AC-9425-1B9F-2E1FE0CFFCA8}"/>
              </a:ext>
            </a:extLst>
          </p:cNvPr>
          <p:cNvGraphicFramePr>
            <a:graphicFrameLocks/>
          </p:cNvGraphicFramePr>
          <p:nvPr/>
        </p:nvGraphicFramePr>
        <p:xfrm>
          <a:off x="6342017" y="5205088"/>
          <a:ext cx="5062583" cy="914448"/>
        </p:xfrm>
        <a:graphic>
          <a:graphicData uri="http://schemas.openxmlformats.org/drawingml/2006/table">
            <a:tbl>
              <a:tblPr/>
              <a:tblGrid>
                <a:gridCol w="2061671">
                  <a:extLst>
                    <a:ext uri="{9D8B030D-6E8A-4147-A177-3AD203B41FA5}">
                      <a16:colId xmlns:a16="http://schemas.microsoft.com/office/drawing/2014/main" val="20000"/>
                    </a:ext>
                  </a:extLst>
                </a:gridCol>
                <a:gridCol w="3000912">
                  <a:extLst>
                    <a:ext uri="{9D8B030D-6E8A-4147-A177-3AD203B41FA5}">
                      <a16:colId xmlns:a16="http://schemas.microsoft.com/office/drawing/2014/main" val="20001"/>
                    </a:ext>
                  </a:extLst>
                </a:gridCol>
              </a:tblGrid>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mn-lt"/>
                        </a:rPr>
                        <a:t>Outcome, Mo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mn-lt"/>
                        </a:rPr>
                        <a:t>Mosunetuzumab (n = 90)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lang="en-US" sz="1400" b="0">
                          <a:solidFill>
                            <a:schemeClr val="bg1"/>
                          </a:solidFill>
                          <a:latin typeface="+mn-lt"/>
                        </a:rPr>
                        <a:t>Median OS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lang="en-US" sz="1400" b="0">
                          <a:solidFill>
                            <a:schemeClr val="bg1"/>
                          </a:solidFill>
                          <a:latin typeface="+mn-lt"/>
                        </a:rPr>
                        <a:t>NR (NE-NE)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400" b="0">
                          <a:solidFill>
                            <a:schemeClr val="bg1"/>
                          </a:solidFill>
                          <a:latin typeface="+mn-lt"/>
                        </a:rPr>
                        <a:t>36-mo OS</a:t>
                      </a:r>
                      <a:endParaRPr kumimoji="0" lang="en-US" sz="1400" b="0" i="0" u="none" strike="noStrike" cap="none" normalizeH="0" baseline="0">
                        <a:ln>
                          <a:noFill/>
                        </a:ln>
                        <a:solidFill>
                          <a:schemeClr val="bg2">
                            <a:lumMod val="10000"/>
                          </a:schemeClr>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lang="en-US" sz="1400" b="0">
                          <a:solidFill>
                            <a:schemeClr val="bg1"/>
                          </a:solidFill>
                          <a:latin typeface="+mn-lt"/>
                        </a:rPr>
                        <a:t>82.4 (73.8-91.0)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950446842"/>
                  </a:ext>
                </a:extLst>
              </a:tr>
            </a:tbl>
          </a:graphicData>
        </a:graphic>
      </p:graphicFrame>
      <p:sp>
        <p:nvSpPr>
          <p:cNvPr id="3" name="Rectangle 2">
            <a:extLst>
              <a:ext uri="{FF2B5EF4-FFF2-40B4-BE49-F238E27FC236}">
                <a16:creationId xmlns:a16="http://schemas.microsoft.com/office/drawing/2014/main" id="{8F3A517A-6AAF-FD0F-1AB9-DFF963FE0D57}"/>
              </a:ext>
            </a:extLst>
          </p:cNvPr>
          <p:cNvSpPr/>
          <p:nvPr/>
        </p:nvSpPr>
        <p:spPr>
          <a:xfrm rot="16200000">
            <a:off x="5590864" y="2754249"/>
            <a:ext cx="745717" cy="338554"/>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OS (%)</a:t>
            </a:r>
          </a:p>
        </p:txBody>
      </p:sp>
      <p:sp>
        <p:nvSpPr>
          <p:cNvPr id="4" name="Rectangle 3">
            <a:extLst>
              <a:ext uri="{FF2B5EF4-FFF2-40B4-BE49-F238E27FC236}">
                <a16:creationId xmlns:a16="http://schemas.microsoft.com/office/drawing/2014/main" id="{FE5AFF66-9E38-A6FF-AED1-EF0D353E91B7}"/>
              </a:ext>
            </a:extLst>
          </p:cNvPr>
          <p:cNvSpPr/>
          <p:nvPr/>
        </p:nvSpPr>
        <p:spPr>
          <a:xfrm>
            <a:off x="5928522" y="4708887"/>
            <a:ext cx="1682755" cy="184731"/>
          </a:xfrm>
          <a:prstGeom prst="rect">
            <a:avLst/>
          </a:prstGeom>
        </p:spPr>
        <p:txBody>
          <a:bodyPr wrap="square" lIns="0" tIns="0" rIns="0" bIns="0">
            <a:spAutoFit/>
          </a:bodyPr>
          <a:lstStyle/>
          <a:p>
            <a:pPr marL="0" marR="0" lvl="0" indent="0" algn="r" defTabSz="822692"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Patients at Risk, n</a:t>
            </a:r>
            <a:endParaRPr kumimoji="0" lang="en-GB" sz="1400" b="1" i="0" u="none" strike="noStrike" kern="1200" cap="none" spc="0" normalizeH="0" baseline="0" noProof="0">
              <a:ln>
                <a:noFill/>
              </a:ln>
              <a:solidFill>
                <a:srgbClr val="000000"/>
              </a:solidFill>
              <a:effectLst/>
              <a:uLnTx/>
              <a:uFillTx/>
              <a:latin typeface="Calibri"/>
              <a:ea typeface="+mn-ea"/>
              <a:cs typeface="Arial" charset="0"/>
            </a:endParaRPr>
          </a:p>
        </p:txBody>
      </p:sp>
      <p:sp>
        <p:nvSpPr>
          <p:cNvPr id="7" name="TextBox 6">
            <a:extLst>
              <a:ext uri="{FF2B5EF4-FFF2-40B4-BE49-F238E27FC236}">
                <a16:creationId xmlns:a16="http://schemas.microsoft.com/office/drawing/2014/main" id="{72F7CEA7-C7BB-EDEF-FD8C-7CE636AA35A6}"/>
              </a:ext>
            </a:extLst>
          </p:cNvPr>
          <p:cNvSpPr txBox="1"/>
          <p:nvPr/>
        </p:nvSpPr>
        <p:spPr bwMode="auto">
          <a:xfrm>
            <a:off x="6855855" y="3762293"/>
            <a:ext cx="2745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 at EOT (n = 49)</a:t>
            </a:r>
          </a:p>
        </p:txBody>
      </p:sp>
      <p:sp>
        <p:nvSpPr>
          <p:cNvPr id="116" name="Rectangle 115">
            <a:extLst>
              <a:ext uri="{FF2B5EF4-FFF2-40B4-BE49-F238E27FC236}">
                <a16:creationId xmlns:a16="http://schemas.microsoft.com/office/drawing/2014/main" id="{8DB7B57A-47FA-530F-B429-70323E7053BA}"/>
              </a:ext>
            </a:extLst>
          </p:cNvPr>
          <p:cNvSpPr/>
          <p:nvPr/>
        </p:nvSpPr>
        <p:spPr>
          <a:xfrm>
            <a:off x="6389682" y="4414526"/>
            <a:ext cx="4152471" cy="246221"/>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Mo</a:t>
            </a:r>
          </a:p>
        </p:txBody>
      </p:sp>
      <p:sp>
        <p:nvSpPr>
          <p:cNvPr id="117" name="Freeform 103">
            <a:extLst>
              <a:ext uri="{FF2B5EF4-FFF2-40B4-BE49-F238E27FC236}">
                <a16:creationId xmlns:a16="http://schemas.microsoft.com/office/drawing/2014/main" id="{5F531E59-576C-2FC5-7018-D356C41436CB}"/>
              </a:ext>
            </a:extLst>
          </p:cNvPr>
          <p:cNvSpPr/>
          <p:nvPr/>
        </p:nvSpPr>
        <p:spPr>
          <a:xfrm>
            <a:off x="6415256" y="1677456"/>
            <a:ext cx="4982994" cy="2463545"/>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lgn="ctr">
            <a:solidFill>
              <a:srgbClr val="000000"/>
            </a:solidFill>
            <a:prstDash val="solid"/>
            <a:miter lim="800000"/>
          </a:ln>
          <a:effectLst/>
        </p:spPr>
        <p:txBody>
          <a:bodyPr rtlCol="0" anchor="ctr"/>
          <a:lstStyle/>
          <a:p>
            <a:pPr marL="0" marR="0" lvl="0" indent="0" algn="ctr" defTabSz="822692"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18" name="Group 117">
            <a:extLst>
              <a:ext uri="{FF2B5EF4-FFF2-40B4-BE49-F238E27FC236}">
                <a16:creationId xmlns:a16="http://schemas.microsoft.com/office/drawing/2014/main" id="{F848F06D-45DA-FD02-AF1E-052F6EEA50AF}"/>
              </a:ext>
            </a:extLst>
          </p:cNvPr>
          <p:cNvGrpSpPr/>
          <p:nvPr/>
        </p:nvGrpSpPr>
        <p:grpSpPr>
          <a:xfrm>
            <a:off x="6352974" y="1669882"/>
            <a:ext cx="60804" cy="2454752"/>
            <a:chOff x="1555178" y="1599088"/>
            <a:chExt cx="109439" cy="2454752"/>
          </a:xfrm>
        </p:grpSpPr>
        <p:cxnSp>
          <p:nvCxnSpPr>
            <p:cNvPr id="119" name="Straight Connector 118">
              <a:extLst>
                <a:ext uri="{FF2B5EF4-FFF2-40B4-BE49-F238E27FC236}">
                  <a16:creationId xmlns:a16="http://schemas.microsoft.com/office/drawing/2014/main" id="{28DC2086-06B4-7A7E-AFD0-99E824042153}"/>
                </a:ext>
              </a:extLst>
            </p:cNvPr>
            <p:cNvCxnSpPr>
              <a:cxnSpLocks/>
            </p:cNvCxnSpPr>
            <p:nvPr/>
          </p:nvCxnSpPr>
          <p:spPr>
            <a:xfrm>
              <a:off x="1555178" y="1599088"/>
              <a:ext cx="109439" cy="0"/>
            </a:xfrm>
            <a:prstGeom prst="line">
              <a:avLst/>
            </a:prstGeom>
            <a:noFill/>
            <a:ln w="28575" cap="sq" cmpd="sng" algn="ctr">
              <a:solidFill>
                <a:srgbClr val="000000"/>
              </a:solidFill>
              <a:prstDash val="solid"/>
              <a:miter lim="800000"/>
            </a:ln>
            <a:effectLst/>
          </p:spPr>
        </p:cxnSp>
        <p:cxnSp>
          <p:nvCxnSpPr>
            <p:cNvPr id="120" name="Straight Connector 119">
              <a:extLst>
                <a:ext uri="{FF2B5EF4-FFF2-40B4-BE49-F238E27FC236}">
                  <a16:creationId xmlns:a16="http://schemas.microsoft.com/office/drawing/2014/main" id="{A20F45D3-83C7-A63F-9FE0-E22EC52464E4}"/>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121" name="Straight Connector 120">
              <a:extLst>
                <a:ext uri="{FF2B5EF4-FFF2-40B4-BE49-F238E27FC236}">
                  <a16:creationId xmlns:a16="http://schemas.microsoft.com/office/drawing/2014/main" id="{0E3B66D9-FC8F-23A4-D084-230059627752}"/>
                </a:ext>
              </a:extLst>
            </p:cNvPr>
            <p:cNvCxnSpPr/>
            <p:nvPr/>
          </p:nvCxnSpPr>
          <p:spPr>
            <a:xfrm>
              <a:off x="1555178" y="2590513"/>
              <a:ext cx="93600" cy="0"/>
            </a:xfrm>
            <a:prstGeom prst="line">
              <a:avLst/>
            </a:prstGeom>
            <a:noFill/>
            <a:ln w="28575" cap="sq" cmpd="sng" algn="ctr">
              <a:solidFill>
                <a:srgbClr val="000000"/>
              </a:solidFill>
              <a:prstDash val="solid"/>
              <a:miter lim="800000"/>
            </a:ln>
            <a:effectLst/>
          </p:spPr>
        </p:cxnSp>
        <p:cxnSp>
          <p:nvCxnSpPr>
            <p:cNvPr id="122" name="Straight Connector 121">
              <a:extLst>
                <a:ext uri="{FF2B5EF4-FFF2-40B4-BE49-F238E27FC236}">
                  <a16:creationId xmlns:a16="http://schemas.microsoft.com/office/drawing/2014/main" id="{C3F92130-ECDE-6A5F-DA66-7D8640024F7B}"/>
                </a:ext>
              </a:extLst>
            </p:cNvPr>
            <p:cNvCxnSpPr/>
            <p:nvPr/>
          </p:nvCxnSpPr>
          <p:spPr>
            <a:xfrm>
              <a:off x="1555178" y="3078288"/>
              <a:ext cx="93600" cy="0"/>
            </a:xfrm>
            <a:prstGeom prst="line">
              <a:avLst/>
            </a:prstGeom>
            <a:noFill/>
            <a:ln w="28575" cap="sq" cmpd="sng" algn="ctr">
              <a:solidFill>
                <a:srgbClr val="000000"/>
              </a:solidFill>
              <a:prstDash val="solid"/>
              <a:miter lim="800000"/>
            </a:ln>
            <a:effectLst/>
          </p:spPr>
        </p:cxnSp>
        <p:cxnSp>
          <p:nvCxnSpPr>
            <p:cNvPr id="123" name="Straight Connector 122">
              <a:extLst>
                <a:ext uri="{FF2B5EF4-FFF2-40B4-BE49-F238E27FC236}">
                  <a16:creationId xmlns:a16="http://schemas.microsoft.com/office/drawing/2014/main" id="{D43D5DA6-3F3C-7B32-3CB0-1092045721DD}"/>
                </a:ext>
              </a:extLst>
            </p:cNvPr>
            <p:cNvCxnSpPr/>
            <p:nvPr/>
          </p:nvCxnSpPr>
          <p:spPr>
            <a:xfrm>
              <a:off x="1555178" y="3566063"/>
              <a:ext cx="93600" cy="0"/>
            </a:xfrm>
            <a:prstGeom prst="line">
              <a:avLst/>
            </a:prstGeom>
            <a:noFill/>
            <a:ln w="28575" cap="sq" cmpd="sng" algn="ctr">
              <a:solidFill>
                <a:srgbClr val="000000"/>
              </a:solidFill>
              <a:prstDash val="solid"/>
              <a:miter lim="800000"/>
            </a:ln>
            <a:effectLst/>
          </p:spPr>
        </p:cxnSp>
        <p:cxnSp>
          <p:nvCxnSpPr>
            <p:cNvPr id="124" name="Straight Connector 123">
              <a:extLst>
                <a:ext uri="{FF2B5EF4-FFF2-40B4-BE49-F238E27FC236}">
                  <a16:creationId xmlns:a16="http://schemas.microsoft.com/office/drawing/2014/main" id="{8A670D02-9F6C-2FBE-A6E7-95C44EE528BC}"/>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grpSp>
      <p:grpSp>
        <p:nvGrpSpPr>
          <p:cNvPr id="125" name="Group 124">
            <a:extLst>
              <a:ext uri="{FF2B5EF4-FFF2-40B4-BE49-F238E27FC236}">
                <a16:creationId xmlns:a16="http://schemas.microsoft.com/office/drawing/2014/main" id="{954063C3-E5A2-DF1D-11CA-0AD1B21E91C8}"/>
              </a:ext>
            </a:extLst>
          </p:cNvPr>
          <p:cNvGrpSpPr/>
          <p:nvPr/>
        </p:nvGrpSpPr>
        <p:grpSpPr>
          <a:xfrm>
            <a:off x="6027495" y="1569316"/>
            <a:ext cx="274114" cy="2673255"/>
            <a:chOff x="6858186" y="2038332"/>
            <a:chExt cx="274114" cy="2673255"/>
          </a:xfrm>
        </p:grpSpPr>
        <p:sp>
          <p:nvSpPr>
            <p:cNvPr id="126" name="Rectangle 125">
              <a:extLst>
                <a:ext uri="{FF2B5EF4-FFF2-40B4-BE49-F238E27FC236}">
                  <a16:creationId xmlns:a16="http://schemas.microsoft.com/office/drawing/2014/main" id="{BCD9DAA1-F5E1-B78B-AEF6-8632E0D10881}"/>
                </a:ext>
              </a:extLst>
            </p:cNvPr>
            <p:cNvSpPr/>
            <p:nvPr/>
          </p:nvSpPr>
          <p:spPr>
            <a:xfrm>
              <a:off x="6858186" y="2038332"/>
              <a:ext cx="274114"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100</a:t>
              </a:r>
            </a:p>
          </p:txBody>
        </p:sp>
        <p:sp>
          <p:nvSpPr>
            <p:cNvPr id="127" name="Rectangle 126">
              <a:extLst>
                <a:ext uri="{FF2B5EF4-FFF2-40B4-BE49-F238E27FC236}">
                  <a16:creationId xmlns:a16="http://schemas.microsoft.com/office/drawing/2014/main" id="{8AEB9770-C18C-4AA0-5017-40F1200832FA}"/>
                </a:ext>
              </a:extLst>
            </p:cNvPr>
            <p:cNvSpPr/>
            <p:nvPr/>
          </p:nvSpPr>
          <p:spPr>
            <a:xfrm>
              <a:off x="6949557" y="2529898"/>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80</a:t>
              </a:r>
            </a:p>
          </p:txBody>
        </p:sp>
        <p:sp>
          <p:nvSpPr>
            <p:cNvPr id="128" name="Rectangle 127">
              <a:extLst>
                <a:ext uri="{FF2B5EF4-FFF2-40B4-BE49-F238E27FC236}">
                  <a16:creationId xmlns:a16="http://schemas.microsoft.com/office/drawing/2014/main" id="{F94EF923-7674-2F24-78BF-99ED602670B3}"/>
                </a:ext>
              </a:extLst>
            </p:cNvPr>
            <p:cNvSpPr/>
            <p:nvPr/>
          </p:nvSpPr>
          <p:spPr>
            <a:xfrm>
              <a:off x="6949557" y="3021460"/>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60</a:t>
              </a:r>
            </a:p>
          </p:txBody>
        </p:sp>
        <p:sp>
          <p:nvSpPr>
            <p:cNvPr id="129" name="Rectangle 128">
              <a:extLst>
                <a:ext uri="{FF2B5EF4-FFF2-40B4-BE49-F238E27FC236}">
                  <a16:creationId xmlns:a16="http://schemas.microsoft.com/office/drawing/2014/main" id="{4606C448-A866-6A6C-0CB4-C1C49ADEB8D5}"/>
                </a:ext>
              </a:extLst>
            </p:cNvPr>
            <p:cNvSpPr/>
            <p:nvPr/>
          </p:nvSpPr>
          <p:spPr>
            <a:xfrm>
              <a:off x="6949557" y="3513020"/>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40</a:t>
              </a:r>
            </a:p>
          </p:txBody>
        </p:sp>
        <p:sp>
          <p:nvSpPr>
            <p:cNvPr id="130" name="Rectangle 129">
              <a:extLst>
                <a:ext uri="{FF2B5EF4-FFF2-40B4-BE49-F238E27FC236}">
                  <a16:creationId xmlns:a16="http://schemas.microsoft.com/office/drawing/2014/main" id="{181953A0-8346-2F1D-0B71-B43FC2FA3B35}"/>
                </a:ext>
              </a:extLst>
            </p:cNvPr>
            <p:cNvSpPr/>
            <p:nvPr/>
          </p:nvSpPr>
          <p:spPr>
            <a:xfrm>
              <a:off x="6949557" y="4004584"/>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20</a:t>
              </a:r>
            </a:p>
          </p:txBody>
        </p:sp>
        <p:sp>
          <p:nvSpPr>
            <p:cNvPr id="131" name="Rectangle 130">
              <a:extLst>
                <a:ext uri="{FF2B5EF4-FFF2-40B4-BE49-F238E27FC236}">
                  <a16:creationId xmlns:a16="http://schemas.microsoft.com/office/drawing/2014/main" id="{D05F285C-FAD5-FD56-0582-2C783F760C54}"/>
                </a:ext>
              </a:extLst>
            </p:cNvPr>
            <p:cNvSpPr/>
            <p:nvPr/>
          </p:nvSpPr>
          <p:spPr>
            <a:xfrm>
              <a:off x="7040928" y="4496143"/>
              <a:ext cx="91372"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grpSp>
      <p:grpSp>
        <p:nvGrpSpPr>
          <p:cNvPr id="132" name="Group 131">
            <a:extLst>
              <a:ext uri="{FF2B5EF4-FFF2-40B4-BE49-F238E27FC236}">
                <a16:creationId xmlns:a16="http://schemas.microsoft.com/office/drawing/2014/main" id="{D923EAFF-610A-893E-EC4A-C886FA113478}"/>
              </a:ext>
            </a:extLst>
          </p:cNvPr>
          <p:cNvGrpSpPr/>
          <p:nvPr/>
        </p:nvGrpSpPr>
        <p:grpSpPr>
          <a:xfrm>
            <a:off x="6299463" y="4209699"/>
            <a:ext cx="5033162" cy="215444"/>
            <a:chOff x="7130154" y="4718204"/>
            <a:chExt cx="5033162" cy="215444"/>
          </a:xfrm>
        </p:grpSpPr>
        <p:sp>
          <p:nvSpPr>
            <p:cNvPr id="133" name="Rectangle 132">
              <a:extLst>
                <a:ext uri="{FF2B5EF4-FFF2-40B4-BE49-F238E27FC236}">
                  <a16:creationId xmlns:a16="http://schemas.microsoft.com/office/drawing/2014/main" id="{1A45197D-A299-9898-600E-5DE2E4393CDF}"/>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134" name="Rectangle 133">
              <a:extLst>
                <a:ext uri="{FF2B5EF4-FFF2-40B4-BE49-F238E27FC236}">
                  <a16:creationId xmlns:a16="http://schemas.microsoft.com/office/drawing/2014/main" id="{C6D56F8D-E891-DB1F-1826-101BE1C8AC95}"/>
                </a:ext>
              </a:extLst>
            </p:cNvPr>
            <p:cNvSpPr/>
            <p:nvPr/>
          </p:nvSpPr>
          <p:spPr>
            <a:xfrm>
              <a:off x="734859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a:t>
              </a:r>
            </a:p>
          </p:txBody>
        </p:sp>
        <p:sp>
          <p:nvSpPr>
            <p:cNvPr id="135" name="Rectangle 134">
              <a:extLst>
                <a:ext uri="{FF2B5EF4-FFF2-40B4-BE49-F238E27FC236}">
                  <a16:creationId xmlns:a16="http://schemas.microsoft.com/office/drawing/2014/main" id="{AF227695-938B-4EA1-6918-A8CD34FFB966}"/>
                </a:ext>
              </a:extLst>
            </p:cNvPr>
            <p:cNvSpPr/>
            <p:nvPr/>
          </p:nvSpPr>
          <p:spPr>
            <a:xfrm>
              <a:off x="756704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36" name="Rectangle 135">
              <a:extLst>
                <a:ext uri="{FF2B5EF4-FFF2-40B4-BE49-F238E27FC236}">
                  <a16:creationId xmlns:a16="http://schemas.microsoft.com/office/drawing/2014/main" id="{75AC46FA-D779-9DF5-805E-AC975BDD2D2E}"/>
                </a:ext>
              </a:extLst>
            </p:cNvPr>
            <p:cNvSpPr/>
            <p:nvPr/>
          </p:nvSpPr>
          <p:spPr>
            <a:xfrm>
              <a:off x="778548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137" name="Rectangle 136">
              <a:extLst>
                <a:ext uri="{FF2B5EF4-FFF2-40B4-BE49-F238E27FC236}">
                  <a16:creationId xmlns:a16="http://schemas.microsoft.com/office/drawing/2014/main" id="{1058FCB7-6000-D896-4165-829269AE6EA4}"/>
                </a:ext>
              </a:extLst>
            </p:cNvPr>
            <p:cNvSpPr/>
            <p:nvPr/>
          </p:nvSpPr>
          <p:spPr>
            <a:xfrm>
              <a:off x="800392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138" name="Rectangle 137">
              <a:extLst>
                <a:ext uri="{FF2B5EF4-FFF2-40B4-BE49-F238E27FC236}">
                  <a16:creationId xmlns:a16="http://schemas.microsoft.com/office/drawing/2014/main" id="{77C27F19-3DA7-CD27-D0E1-46C865056696}"/>
                </a:ext>
              </a:extLst>
            </p:cNvPr>
            <p:cNvSpPr/>
            <p:nvPr/>
          </p:nvSpPr>
          <p:spPr>
            <a:xfrm>
              <a:off x="822237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10</a:t>
              </a:r>
            </a:p>
          </p:txBody>
        </p:sp>
        <p:sp>
          <p:nvSpPr>
            <p:cNvPr id="139" name="Rectangle 138">
              <a:extLst>
                <a:ext uri="{FF2B5EF4-FFF2-40B4-BE49-F238E27FC236}">
                  <a16:creationId xmlns:a16="http://schemas.microsoft.com/office/drawing/2014/main" id="{91DE2CA3-930D-157B-BE80-B823AD40AEC8}"/>
                </a:ext>
              </a:extLst>
            </p:cNvPr>
            <p:cNvSpPr/>
            <p:nvPr/>
          </p:nvSpPr>
          <p:spPr>
            <a:xfrm>
              <a:off x="844081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12</a:t>
              </a:r>
            </a:p>
          </p:txBody>
        </p:sp>
        <p:sp>
          <p:nvSpPr>
            <p:cNvPr id="141" name="Rectangle 140">
              <a:extLst>
                <a:ext uri="{FF2B5EF4-FFF2-40B4-BE49-F238E27FC236}">
                  <a16:creationId xmlns:a16="http://schemas.microsoft.com/office/drawing/2014/main" id="{C5E4EE05-22A9-A8AC-9884-802FFF4E917B}"/>
                </a:ext>
              </a:extLst>
            </p:cNvPr>
            <p:cNvSpPr/>
            <p:nvPr/>
          </p:nvSpPr>
          <p:spPr>
            <a:xfrm>
              <a:off x="865926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14</a:t>
              </a:r>
            </a:p>
          </p:txBody>
        </p:sp>
        <p:sp>
          <p:nvSpPr>
            <p:cNvPr id="142" name="Rectangle 141">
              <a:extLst>
                <a:ext uri="{FF2B5EF4-FFF2-40B4-BE49-F238E27FC236}">
                  <a16:creationId xmlns:a16="http://schemas.microsoft.com/office/drawing/2014/main" id="{D3981259-210D-FE23-09FE-15D2CF93BEC3}"/>
                </a:ext>
              </a:extLst>
            </p:cNvPr>
            <p:cNvSpPr/>
            <p:nvPr/>
          </p:nvSpPr>
          <p:spPr>
            <a:xfrm>
              <a:off x="887770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16</a:t>
              </a:r>
            </a:p>
          </p:txBody>
        </p:sp>
        <p:sp>
          <p:nvSpPr>
            <p:cNvPr id="143" name="Rectangle 142">
              <a:extLst>
                <a:ext uri="{FF2B5EF4-FFF2-40B4-BE49-F238E27FC236}">
                  <a16:creationId xmlns:a16="http://schemas.microsoft.com/office/drawing/2014/main" id="{E6229165-FA03-C217-7E7D-D39848598C4B}"/>
                </a:ext>
              </a:extLst>
            </p:cNvPr>
            <p:cNvSpPr/>
            <p:nvPr/>
          </p:nvSpPr>
          <p:spPr>
            <a:xfrm>
              <a:off x="90961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18</a:t>
              </a:r>
            </a:p>
          </p:txBody>
        </p:sp>
        <p:sp>
          <p:nvSpPr>
            <p:cNvPr id="144" name="Rectangle 143">
              <a:extLst>
                <a:ext uri="{FF2B5EF4-FFF2-40B4-BE49-F238E27FC236}">
                  <a16:creationId xmlns:a16="http://schemas.microsoft.com/office/drawing/2014/main" id="{8D179BD2-52F6-3499-261E-7B8CD673F162}"/>
                </a:ext>
              </a:extLst>
            </p:cNvPr>
            <p:cNvSpPr/>
            <p:nvPr/>
          </p:nvSpPr>
          <p:spPr>
            <a:xfrm>
              <a:off x="931459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20</a:t>
              </a:r>
            </a:p>
          </p:txBody>
        </p:sp>
        <p:sp>
          <p:nvSpPr>
            <p:cNvPr id="145" name="Rectangle 144">
              <a:extLst>
                <a:ext uri="{FF2B5EF4-FFF2-40B4-BE49-F238E27FC236}">
                  <a16:creationId xmlns:a16="http://schemas.microsoft.com/office/drawing/2014/main" id="{34D88545-A3CE-2386-48B5-745ECA734577}"/>
                </a:ext>
              </a:extLst>
            </p:cNvPr>
            <p:cNvSpPr/>
            <p:nvPr/>
          </p:nvSpPr>
          <p:spPr>
            <a:xfrm>
              <a:off x="953303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22</a:t>
              </a:r>
            </a:p>
          </p:txBody>
        </p:sp>
        <p:sp>
          <p:nvSpPr>
            <p:cNvPr id="146" name="Rectangle 145">
              <a:extLst>
                <a:ext uri="{FF2B5EF4-FFF2-40B4-BE49-F238E27FC236}">
                  <a16:creationId xmlns:a16="http://schemas.microsoft.com/office/drawing/2014/main" id="{AAE12775-8175-38BC-70F5-1D7D01AE17B7}"/>
                </a:ext>
              </a:extLst>
            </p:cNvPr>
            <p:cNvSpPr/>
            <p:nvPr/>
          </p:nvSpPr>
          <p:spPr>
            <a:xfrm>
              <a:off x="975148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147" name="Rectangle 146">
              <a:extLst>
                <a:ext uri="{FF2B5EF4-FFF2-40B4-BE49-F238E27FC236}">
                  <a16:creationId xmlns:a16="http://schemas.microsoft.com/office/drawing/2014/main" id="{05ED8116-C8E2-0031-94C4-7CD5323431B4}"/>
                </a:ext>
              </a:extLst>
            </p:cNvPr>
            <p:cNvSpPr/>
            <p:nvPr/>
          </p:nvSpPr>
          <p:spPr>
            <a:xfrm>
              <a:off x="996992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26</a:t>
              </a:r>
            </a:p>
          </p:txBody>
        </p:sp>
        <p:sp>
          <p:nvSpPr>
            <p:cNvPr id="148" name="Rectangle 147">
              <a:extLst>
                <a:ext uri="{FF2B5EF4-FFF2-40B4-BE49-F238E27FC236}">
                  <a16:creationId xmlns:a16="http://schemas.microsoft.com/office/drawing/2014/main" id="{7E623B03-C073-F762-0789-510FEE0F5CAE}"/>
                </a:ext>
              </a:extLst>
            </p:cNvPr>
            <p:cNvSpPr/>
            <p:nvPr/>
          </p:nvSpPr>
          <p:spPr>
            <a:xfrm>
              <a:off x="1018836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28</a:t>
              </a:r>
            </a:p>
          </p:txBody>
        </p:sp>
        <p:sp>
          <p:nvSpPr>
            <p:cNvPr id="149" name="Rectangle 148">
              <a:extLst>
                <a:ext uri="{FF2B5EF4-FFF2-40B4-BE49-F238E27FC236}">
                  <a16:creationId xmlns:a16="http://schemas.microsoft.com/office/drawing/2014/main" id="{9354B251-FF76-BDFD-297D-61728262D696}"/>
                </a:ext>
              </a:extLst>
            </p:cNvPr>
            <p:cNvSpPr/>
            <p:nvPr/>
          </p:nvSpPr>
          <p:spPr>
            <a:xfrm>
              <a:off x="104068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sp>
          <p:nvSpPr>
            <p:cNvPr id="150" name="Rectangle 149">
              <a:extLst>
                <a:ext uri="{FF2B5EF4-FFF2-40B4-BE49-F238E27FC236}">
                  <a16:creationId xmlns:a16="http://schemas.microsoft.com/office/drawing/2014/main" id="{F43A075C-40AA-A538-66D9-4CC8B2FAC65C}"/>
                </a:ext>
              </a:extLst>
            </p:cNvPr>
            <p:cNvSpPr/>
            <p:nvPr/>
          </p:nvSpPr>
          <p:spPr>
            <a:xfrm>
              <a:off x="1062525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32</a:t>
              </a:r>
            </a:p>
          </p:txBody>
        </p:sp>
        <p:sp>
          <p:nvSpPr>
            <p:cNvPr id="151" name="Rectangle 150">
              <a:extLst>
                <a:ext uri="{FF2B5EF4-FFF2-40B4-BE49-F238E27FC236}">
                  <a16:creationId xmlns:a16="http://schemas.microsoft.com/office/drawing/2014/main" id="{1F25BC32-9230-2A9A-E9F9-6F9A5262AB2F}"/>
                </a:ext>
              </a:extLst>
            </p:cNvPr>
            <p:cNvSpPr/>
            <p:nvPr/>
          </p:nvSpPr>
          <p:spPr>
            <a:xfrm>
              <a:off x="1084370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34</a:t>
              </a:r>
            </a:p>
          </p:txBody>
        </p:sp>
        <p:sp>
          <p:nvSpPr>
            <p:cNvPr id="152" name="Rectangle 151">
              <a:extLst>
                <a:ext uri="{FF2B5EF4-FFF2-40B4-BE49-F238E27FC236}">
                  <a16:creationId xmlns:a16="http://schemas.microsoft.com/office/drawing/2014/main" id="{1D9E3229-4C35-2AEE-2E3C-72EA06C06979}"/>
                </a:ext>
              </a:extLst>
            </p:cNvPr>
            <p:cNvSpPr/>
            <p:nvPr/>
          </p:nvSpPr>
          <p:spPr>
            <a:xfrm>
              <a:off x="1106214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36</a:t>
              </a:r>
            </a:p>
          </p:txBody>
        </p:sp>
        <p:sp>
          <p:nvSpPr>
            <p:cNvPr id="228" name="Rectangle 227">
              <a:extLst>
                <a:ext uri="{FF2B5EF4-FFF2-40B4-BE49-F238E27FC236}">
                  <a16:creationId xmlns:a16="http://schemas.microsoft.com/office/drawing/2014/main" id="{C56BF5EA-54B9-9515-4551-AA6AF531D171}"/>
                </a:ext>
              </a:extLst>
            </p:cNvPr>
            <p:cNvSpPr/>
            <p:nvPr/>
          </p:nvSpPr>
          <p:spPr>
            <a:xfrm>
              <a:off x="1127147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38</a:t>
              </a:r>
            </a:p>
          </p:txBody>
        </p:sp>
        <p:sp>
          <p:nvSpPr>
            <p:cNvPr id="229" name="Rectangle 228">
              <a:extLst>
                <a:ext uri="{FF2B5EF4-FFF2-40B4-BE49-F238E27FC236}">
                  <a16:creationId xmlns:a16="http://schemas.microsoft.com/office/drawing/2014/main" id="{E04C08DC-6EF3-0D01-F2C8-F3340B0AA53D}"/>
                </a:ext>
              </a:extLst>
            </p:cNvPr>
            <p:cNvSpPr/>
            <p:nvPr/>
          </p:nvSpPr>
          <p:spPr>
            <a:xfrm>
              <a:off x="1149113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40</a:t>
              </a:r>
            </a:p>
          </p:txBody>
        </p:sp>
        <p:sp>
          <p:nvSpPr>
            <p:cNvPr id="230" name="Rectangle 229">
              <a:extLst>
                <a:ext uri="{FF2B5EF4-FFF2-40B4-BE49-F238E27FC236}">
                  <a16:creationId xmlns:a16="http://schemas.microsoft.com/office/drawing/2014/main" id="{D078C4DE-2545-611B-30F3-C6ED78901FE3}"/>
                </a:ext>
              </a:extLst>
            </p:cNvPr>
            <p:cNvSpPr/>
            <p:nvPr/>
          </p:nvSpPr>
          <p:spPr>
            <a:xfrm>
              <a:off x="1171292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42</a:t>
              </a:r>
            </a:p>
          </p:txBody>
        </p:sp>
        <p:sp>
          <p:nvSpPr>
            <p:cNvPr id="231" name="Rectangle 230">
              <a:extLst>
                <a:ext uri="{FF2B5EF4-FFF2-40B4-BE49-F238E27FC236}">
                  <a16:creationId xmlns:a16="http://schemas.microsoft.com/office/drawing/2014/main" id="{23818D0A-3FBC-8AC9-2560-09953C0DB6CE}"/>
                </a:ext>
              </a:extLst>
            </p:cNvPr>
            <p:cNvSpPr/>
            <p:nvPr/>
          </p:nvSpPr>
          <p:spPr>
            <a:xfrm>
              <a:off x="1192882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44</a:t>
              </a:r>
            </a:p>
          </p:txBody>
        </p:sp>
      </p:grpSp>
      <p:grpSp>
        <p:nvGrpSpPr>
          <p:cNvPr id="153" name="Group 152">
            <a:extLst>
              <a:ext uri="{FF2B5EF4-FFF2-40B4-BE49-F238E27FC236}">
                <a16:creationId xmlns:a16="http://schemas.microsoft.com/office/drawing/2014/main" id="{3662D5CA-8FD3-38D4-165F-4D62BFC043A6}"/>
              </a:ext>
            </a:extLst>
          </p:cNvPr>
          <p:cNvGrpSpPr/>
          <p:nvPr/>
        </p:nvGrpSpPr>
        <p:grpSpPr>
          <a:xfrm>
            <a:off x="6414810" y="4158922"/>
            <a:ext cx="4800937" cy="50767"/>
            <a:chOff x="7294035" y="4627949"/>
            <a:chExt cx="4800937" cy="70488"/>
          </a:xfrm>
        </p:grpSpPr>
        <p:cxnSp>
          <p:nvCxnSpPr>
            <p:cNvPr id="154" name="Straight Connector 153">
              <a:extLst>
                <a:ext uri="{FF2B5EF4-FFF2-40B4-BE49-F238E27FC236}">
                  <a16:creationId xmlns:a16="http://schemas.microsoft.com/office/drawing/2014/main" id="{86B31E9F-65EA-845D-FFEE-0408992FFD0D}"/>
                </a:ext>
              </a:extLst>
            </p:cNvPr>
            <p:cNvCxnSpPr/>
            <p:nvPr/>
          </p:nvCxnSpPr>
          <p:spPr>
            <a:xfrm rot="16200000" flipH="1">
              <a:off x="7258792" y="4663192"/>
              <a:ext cx="70485" cy="0"/>
            </a:xfrm>
            <a:prstGeom prst="line">
              <a:avLst/>
            </a:prstGeom>
            <a:noFill/>
            <a:ln w="28575" cap="sq" cmpd="sng" algn="ctr">
              <a:solidFill>
                <a:srgbClr val="000000"/>
              </a:solidFill>
              <a:prstDash val="solid"/>
              <a:miter lim="800000"/>
            </a:ln>
            <a:effectLst/>
          </p:spPr>
        </p:cxnSp>
        <p:cxnSp>
          <p:nvCxnSpPr>
            <p:cNvPr id="155" name="Straight Connector 154">
              <a:extLst>
                <a:ext uri="{FF2B5EF4-FFF2-40B4-BE49-F238E27FC236}">
                  <a16:creationId xmlns:a16="http://schemas.microsoft.com/office/drawing/2014/main" id="{DEF47D4E-375A-7E8E-AD6A-4860416F9036}"/>
                </a:ext>
              </a:extLst>
            </p:cNvPr>
            <p:cNvCxnSpPr/>
            <p:nvPr/>
          </p:nvCxnSpPr>
          <p:spPr>
            <a:xfrm rot="16200000" flipH="1">
              <a:off x="7477181" y="4663192"/>
              <a:ext cx="70485" cy="0"/>
            </a:xfrm>
            <a:prstGeom prst="line">
              <a:avLst/>
            </a:prstGeom>
            <a:noFill/>
            <a:ln w="28575" cap="sq" cmpd="sng" algn="ctr">
              <a:solidFill>
                <a:srgbClr val="000000"/>
              </a:solidFill>
              <a:prstDash val="solid"/>
              <a:miter lim="800000"/>
            </a:ln>
            <a:effectLst/>
          </p:spPr>
        </p:cxnSp>
        <p:cxnSp>
          <p:nvCxnSpPr>
            <p:cNvPr id="156" name="Straight Connector 155">
              <a:extLst>
                <a:ext uri="{FF2B5EF4-FFF2-40B4-BE49-F238E27FC236}">
                  <a16:creationId xmlns:a16="http://schemas.microsoft.com/office/drawing/2014/main" id="{E3FA0C8E-12F6-E7AF-E7CE-4F1BDE9C8439}"/>
                </a:ext>
              </a:extLst>
            </p:cNvPr>
            <p:cNvCxnSpPr/>
            <p:nvPr/>
          </p:nvCxnSpPr>
          <p:spPr>
            <a:xfrm rot="16200000" flipH="1">
              <a:off x="7695569" y="4663192"/>
              <a:ext cx="70485" cy="0"/>
            </a:xfrm>
            <a:prstGeom prst="line">
              <a:avLst/>
            </a:prstGeom>
            <a:noFill/>
            <a:ln w="28575" cap="sq" cmpd="sng" algn="ctr">
              <a:solidFill>
                <a:srgbClr val="000000"/>
              </a:solidFill>
              <a:prstDash val="solid"/>
              <a:miter lim="800000"/>
            </a:ln>
            <a:effectLst/>
          </p:spPr>
        </p:cxnSp>
        <p:cxnSp>
          <p:nvCxnSpPr>
            <p:cNvPr id="157" name="Straight Connector 156">
              <a:extLst>
                <a:ext uri="{FF2B5EF4-FFF2-40B4-BE49-F238E27FC236}">
                  <a16:creationId xmlns:a16="http://schemas.microsoft.com/office/drawing/2014/main" id="{514D93FB-FD54-07EB-D799-BD803D8E2DFA}"/>
                </a:ext>
              </a:extLst>
            </p:cNvPr>
            <p:cNvCxnSpPr/>
            <p:nvPr/>
          </p:nvCxnSpPr>
          <p:spPr>
            <a:xfrm rot="16200000" flipH="1">
              <a:off x="7913958" y="4663192"/>
              <a:ext cx="70485" cy="0"/>
            </a:xfrm>
            <a:prstGeom prst="line">
              <a:avLst/>
            </a:prstGeom>
            <a:noFill/>
            <a:ln w="28575" cap="sq" cmpd="sng" algn="ctr">
              <a:solidFill>
                <a:srgbClr val="000000"/>
              </a:solidFill>
              <a:prstDash val="solid"/>
              <a:miter lim="800000"/>
            </a:ln>
            <a:effectLst/>
          </p:spPr>
        </p:cxnSp>
        <p:cxnSp>
          <p:nvCxnSpPr>
            <p:cNvPr id="158" name="Straight Connector 157">
              <a:extLst>
                <a:ext uri="{FF2B5EF4-FFF2-40B4-BE49-F238E27FC236}">
                  <a16:creationId xmlns:a16="http://schemas.microsoft.com/office/drawing/2014/main" id="{8A7BBACC-7A14-54F5-D4E9-E271DFDBE96A}"/>
                </a:ext>
              </a:extLst>
            </p:cNvPr>
            <p:cNvCxnSpPr/>
            <p:nvPr/>
          </p:nvCxnSpPr>
          <p:spPr>
            <a:xfrm rot="16200000" flipH="1">
              <a:off x="8132346" y="4663192"/>
              <a:ext cx="70485" cy="0"/>
            </a:xfrm>
            <a:prstGeom prst="line">
              <a:avLst/>
            </a:prstGeom>
            <a:noFill/>
            <a:ln w="28575" cap="sq" cmpd="sng" algn="ctr">
              <a:solidFill>
                <a:srgbClr val="000000"/>
              </a:solidFill>
              <a:prstDash val="solid"/>
              <a:miter lim="800000"/>
            </a:ln>
            <a:effectLst/>
          </p:spPr>
        </p:cxnSp>
        <p:cxnSp>
          <p:nvCxnSpPr>
            <p:cNvPr id="159" name="Straight Connector 158">
              <a:extLst>
                <a:ext uri="{FF2B5EF4-FFF2-40B4-BE49-F238E27FC236}">
                  <a16:creationId xmlns:a16="http://schemas.microsoft.com/office/drawing/2014/main" id="{80766D87-CACE-CBB1-15DC-372EE418512B}"/>
                </a:ext>
              </a:extLst>
            </p:cNvPr>
            <p:cNvCxnSpPr/>
            <p:nvPr/>
          </p:nvCxnSpPr>
          <p:spPr>
            <a:xfrm rot="16200000" flipH="1">
              <a:off x="8350733" y="4663192"/>
              <a:ext cx="70485" cy="0"/>
            </a:xfrm>
            <a:prstGeom prst="line">
              <a:avLst/>
            </a:prstGeom>
            <a:noFill/>
            <a:ln w="28575" cap="sq" cmpd="sng" algn="ctr">
              <a:solidFill>
                <a:srgbClr val="000000"/>
              </a:solidFill>
              <a:prstDash val="solid"/>
              <a:miter lim="800000"/>
            </a:ln>
            <a:effectLst/>
          </p:spPr>
        </p:cxnSp>
        <p:cxnSp>
          <p:nvCxnSpPr>
            <p:cNvPr id="160" name="Straight Connector 159">
              <a:extLst>
                <a:ext uri="{FF2B5EF4-FFF2-40B4-BE49-F238E27FC236}">
                  <a16:creationId xmlns:a16="http://schemas.microsoft.com/office/drawing/2014/main" id="{68ECF506-625E-6C4A-E645-28584871A7EE}"/>
                </a:ext>
              </a:extLst>
            </p:cNvPr>
            <p:cNvCxnSpPr/>
            <p:nvPr/>
          </p:nvCxnSpPr>
          <p:spPr>
            <a:xfrm rot="16200000" flipH="1">
              <a:off x="8569122" y="4663192"/>
              <a:ext cx="70485" cy="0"/>
            </a:xfrm>
            <a:prstGeom prst="line">
              <a:avLst/>
            </a:prstGeom>
            <a:noFill/>
            <a:ln w="28575" cap="sq" cmpd="sng" algn="ctr">
              <a:solidFill>
                <a:srgbClr val="000000"/>
              </a:solidFill>
              <a:prstDash val="solid"/>
              <a:miter lim="800000"/>
            </a:ln>
            <a:effectLst/>
          </p:spPr>
        </p:cxnSp>
        <p:cxnSp>
          <p:nvCxnSpPr>
            <p:cNvPr id="161" name="Straight Connector 160">
              <a:extLst>
                <a:ext uri="{FF2B5EF4-FFF2-40B4-BE49-F238E27FC236}">
                  <a16:creationId xmlns:a16="http://schemas.microsoft.com/office/drawing/2014/main" id="{CC7ED802-01DA-F8FD-3B34-0916E9B530C1}"/>
                </a:ext>
              </a:extLst>
            </p:cNvPr>
            <p:cNvCxnSpPr/>
            <p:nvPr/>
          </p:nvCxnSpPr>
          <p:spPr>
            <a:xfrm rot="16200000" flipH="1">
              <a:off x="8787510" y="4663192"/>
              <a:ext cx="70485" cy="0"/>
            </a:xfrm>
            <a:prstGeom prst="line">
              <a:avLst/>
            </a:prstGeom>
            <a:noFill/>
            <a:ln w="28575" cap="sq" cmpd="sng" algn="ctr">
              <a:solidFill>
                <a:srgbClr val="000000"/>
              </a:solidFill>
              <a:prstDash val="solid"/>
              <a:miter lim="800000"/>
            </a:ln>
            <a:effectLst/>
          </p:spPr>
        </p:cxnSp>
        <p:cxnSp>
          <p:nvCxnSpPr>
            <p:cNvPr id="162" name="Straight Connector 161">
              <a:extLst>
                <a:ext uri="{FF2B5EF4-FFF2-40B4-BE49-F238E27FC236}">
                  <a16:creationId xmlns:a16="http://schemas.microsoft.com/office/drawing/2014/main" id="{265A7BE9-404B-9B77-6349-7F187F678025}"/>
                </a:ext>
              </a:extLst>
            </p:cNvPr>
            <p:cNvCxnSpPr/>
            <p:nvPr/>
          </p:nvCxnSpPr>
          <p:spPr>
            <a:xfrm rot="16200000" flipH="1">
              <a:off x="9005898" y="4663192"/>
              <a:ext cx="70485" cy="0"/>
            </a:xfrm>
            <a:prstGeom prst="line">
              <a:avLst/>
            </a:prstGeom>
            <a:noFill/>
            <a:ln w="28575" cap="sq" cmpd="sng" algn="ctr">
              <a:solidFill>
                <a:srgbClr val="000000"/>
              </a:solidFill>
              <a:prstDash val="solid"/>
              <a:miter lim="800000"/>
            </a:ln>
            <a:effectLst/>
          </p:spPr>
        </p:cxnSp>
        <p:cxnSp>
          <p:nvCxnSpPr>
            <p:cNvPr id="163" name="Straight Connector 162">
              <a:extLst>
                <a:ext uri="{FF2B5EF4-FFF2-40B4-BE49-F238E27FC236}">
                  <a16:creationId xmlns:a16="http://schemas.microsoft.com/office/drawing/2014/main" id="{79232DFD-C987-04DB-3A76-69077B698BBD}"/>
                </a:ext>
              </a:extLst>
            </p:cNvPr>
            <p:cNvCxnSpPr/>
            <p:nvPr/>
          </p:nvCxnSpPr>
          <p:spPr>
            <a:xfrm rot="16200000" flipH="1">
              <a:off x="9224285" y="4663192"/>
              <a:ext cx="70485" cy="0"/>
            </a:xfrm>
            <a:prstGeom prst="line">
              <a:avLst/>
            </a:prstGeom>
            <a:noFill/>
            <a:ln w="28575" cap="sq" cmpd="sng" algn="ctr">
              <a:solidFill>
                <a:srgbClr val="000000"/>
              </a:solidFill>
              <a:prstDash val="solid"/>
              <a:miter lim="800000"/>
            </a:ln>
            <a:effectLst/>
          </p:spPr>
        </p:cxnSp>
        <p:cxnSp>
          <p:nvCxnSpPr>
            <p:cNvPr id="164" name="Straight Connector 163">
              <a:extLst>
                <a:ext uri="{FF2B5EF4-FFF2-40B4-BE49-F238E27FC236}">
                  <a16:creationId xmlns:a16="http://schemas.microsoft.com/office/drawing/2014/main" id="{36129883-2696-3D21-1A74-B0AEA3E0F7B8}"/>
                </a:ext>
              </a:extLst>
            </p:cNvPr>
            <p:cNvCxnSpPr/>
            <p:nvPr/>
          </p:nvCxnSpPr>
          <p:spPr>
            <a:xfrm rot="16200000" flipH="1">
              <a:off x="9442674" y="4663192"/>
              <a:ext cx="70485" cy="0"/>
            </a:xfrm>
            <a:prstGeom prst="line">
              <a:avLst/>
            </a:prstGeom>
            <a:noFill/>
            <a:ln w="28575" cap="sq" cmpd="sng" algn="ctr">
              <a:solidFill>
                <a:srgbClr val="000000"/>
              </a:solidFill>
              <a:prstDash val="solid"/>
              <a:miter lim="800000"/>
            </a:ln>
            <a:effectLst/>
          </p:spPr>
        </p:cxnSp>
        <p:cxnSp>
          <p:nvCxnSpPr>
            <p:cNvPr id="165" name="Straight Connector 164">
              <a:extLst>
                <a:ext uri="{FF2B5EF4-FFF2-40B4-BE49-F238E27FC236}">
                  <a16:creationId xmlns:a16="http://schemas.microsoft.com/office/drawing/2014/main" id="{CEEB2331-8E5C-024B-8ACF-138398A1E288}"/>
                </a:ext>
              </a:extLst>
            </p:cNvPr>
            <p:cNvCxnSpPr/>
            <p:nvPr/>
          </p:nvCxnSpPr>
          <p:spPr>
            <a:xfrm rot="16200000" flipH="1">
              <a:off x="9661062" y="4663192"/>
              <a:ext cx="70485" cy="0"/>
            </a:xfrm>
            <a:prstGeom prst="line">
              <a:avLst/>
            </a:prstGeom>
            <a:noFill/>
            <a:ln w="28575" cap="sq" cmpd="sng" algn="ctr">
              <a:solidFill>
                <a:srgbClr val="000000"/>
              </a:solidFill>
              <a:prstDash val="solid"/>
              <a:miter lim="800000"/>
            </a:ln>
            <a:effectLst/>
          </p:spPr>
        </p:cxnSp>
        <p:cxnSp>
          <p:nvCxnSpPr>
            <p:cNvPr id="166" name="Straight Connector 165">
              <a:extLst>
                <a:ext uri="{FF2B5EF4-FFF2-40B4-BE49-F238E27FC236}">
                  <a16:creationId xmlns:a16="http://schemas.microsoft.com/office/drawing/2014/main" id="{3921BA8E-8E6E-F79D-E52B-FC8565D2E564}"/>
                </a:ext>
              </a:extLst>
            </p:cNvPr>
            <p:cNvCxnSpPr/>
            <p:nvPr/>
          </p:nvCxnSpPr>
          <p:spPr>
            <a:xfrm rot="16200000" flipH="1">
              <a:off x="9879450" y="4663192"/>
              <a:ext cx="70485" cy="0"/>
            </a:xfrm>
            <a:prstGeom prst="line">
              <a:avLst/>
            </a:prstGeom>
            <a:noFill/>
            <a:ln w="28575" cap="sq" cmpd="sng" algn="ctr">
              <a:solidFill>
                <a:srgbClr val="000000"/>
              </a:solidFill>
              <a:prstDash val="solid"/>
              <a:miter lim="800000"/>
            </a:ln>
            <a:effectLst/>
          </p:spPr>
        </p:cxnSp>
        <p:cxnSp>
          <p:nvCxnSpPr>
            <p:cNvPr id="167" name="Straight Connector 166">
              <a:extLst>
                <a:ext uri="{FF2B5EF4-FFF2-40B4-BE49-F238E27FC236}">
                  <a16:creationId xmlns:a16="http://schemas.microsoft.com/office/drawing/2014/main" id="{EEDA0B1F-6BD0-4639-E7CC-9174B3D16E06}"/>
                </a:ext>
              </a:extLst>
            </p:cNvPr>
            <p:cNvCxnSpPr/>
            <p:nvPr/>
          </p:nvCxnSpPr>
          <p:spPr>
            <a:xfrm rot="16200000" flipH="1">
              <a:off x="10097839" y="4663192"/>
              <a:ext cx="70485" cy="0"/>
            </a:xfrm>
            <a:prstGeom prst="line">
              <a:avLst/>
            </a:prstGeom>
            <a:noFill/>
            <a:ln w="28575" cap="sq" cmpd="sng" algn="ctr">
              <a:solidFill>
                <a:srgbClr val="000000"/>
              </a:solidFill>
              <a:prstDash val="solid"/>
              <a:miter lim="800000"/>
            </a:ln>
            <a:effectLst/>
          </p:spPr>
        </p:cxnSp>
        <p:cxnSp>
          <p:nvCxnSpPr>
            <p:cNvPr id="168" name="Straight Connector 167">
              <a:extLst>
                <a:ext uri="{FF2B5EF4-FFF2-40B4-BE49-F238E27FC236}">
                  <a16:creationId xmlns:a16="http://schemas.microsoft.com/office/drawing/2014/main" id="{37BD1C53-A211-9084-7EE6-93A78A86767C}"/>
                </a:ext>
              </a:extLst>
            </p:cNvPr>
            <p:cNvCxnSpPr/>
            <p:nvPr/>
          </p:nvCxnSpPr>
          <p:spPr>
            <a:xfrm rot="16200000" flipH="1">
              <a:off x="10316226" y="4663192"/>
              <a:ext cx="70485" cy="0"/>
            </a:xfrm>
            <a:prstGeom prst="line">
              <a:avLst/>
            </a:prstGeom>
            <a:noFill/>
            <a:ln w="28575" cap="sq" cmpd="sng" algn="ctr">
              <a:solidFill>
                <a:srgbClr val="000000"/>
              </a:solidFill>
              <a:prstDash val="solid"/>
              <a:miter lim="800000"/>
            </a:ln>
            <a:effectLst/>
          </p:spPr>
        </p:cxnSp>
        <p:cxnSp>
          <p:nvCxnSpPr>
            <p:cNvPr id="169" name="Straight Connector 168">
              <a:extLst>
                <a:ext uri="{FF2B5EF4-FFF2-40B4-BE49-F238E27FC236}">
                  <a16:creationId xmlns:a16="http://schemas.microsoft.com/office/drawing/2014/main" id="{504A4B40-0974-598C-5D8F-FDC1BBDA2390}"/>
                </a:ext>
              </a:extLst>
            </p:cNvPr>
            <p:cNvCxnSpPr/>
            <p:nvPr/>
          </p:nvCxnSpPr>
          <p:spPr>
            <a:xfrm rot="16200000" flipH="1">
              <a:off x="10534614" y="4663192"/>
              <a:ext cx="70485" cy="0"/>
            </a:xfrm>
            <a:prstGeom prst="line">
              <a:avLst/>
            </a:prstGeom>
            <a:noFill/>
            <a:ln w="28575" cap="sq" cmpd="sng" algn="ctr">
              <a:solidFill>
                <a:srgbClr val="000000"/>
              </a:solidFill>
              <a:prstDash val="solid"/>
              <a:miter lim="800000"/>
            </a:ln>
            <a:effectLst/>
          </p:spPr>
        </p:cxnSp>
        <p:cxnSp>
          <p:nvCxnSpPr>
            <p:cNvPr id="170" name="Straight Connector 169">
              <a:extLst>
                <a:ext uri="{FF2B5EF4-FFF2-40B4-BE49-F238E27FC236}">
                  <a16:creationId xmlns:a16="http://schemas.microsoft.com/office/drawing/2014/main" id="{A3D6FA7B-303C-A91E-FD57-00DFD2F33E10}"/>
                </a:ext>
              </a:extLst>
            </p:cNvPr>
            <p:cNvCxnSpPr/>
            <p:nvPr/>
          </p:nvCxnSpPr>
          <p:spPr>
            <a:xfrm rot="16200000" flipH="1">
              <a:off x="10753002" y="4663192"/>
              <a:ext cx="70485" cy="0"/>
            </a:xfrm>
            <a:prstGeom prst="line">
              <a:avLst/>
            </a:prstGeom>
            <a:noFill/>
            <a:ln w="28575" cap="sq" cmpd="sng" algn="ctr">
              <a:solidFill>
                <a:srgbClr val="000000"/>
              </a:solidFill>
              <a:prstDash val="solid"/>
              <a:miter lim="800000"/>
            </a:ln>
            <a:effectLst/>
          </p:spPr>
        </p:cxnSp>
        <p:cxnSp>
          <p:nvCxnSpPr>
            <p:cNvPr id="171" name="Straight Connector 170">
              <a:extLst>
                <a:ext uri="{FF2B5EF4-FFF2-40B4-BE49-F238E27FC236}">
                  <a16:creationId xmlns:a16="http://schemas.microsoft.com/office/drawing/2014/main" id="{43940D4A-E512-55F9-14D1-38A68E9BA6C4}"/>
                </a:ext>
              </a:extLst>
            </p:cNvPr>
            <p:cNvCxnSpPr/>
            <p:nvPr/>
          </p:nvCxnSpPr>
          <p:spPr>
            <a:xfrm rot="16200000" flipH="1">
              <a:off x="10971391" y="4663192"/>
              <a:ext cx="70485" cy="0"/>
            </a:xfrm>
            <a:prstGeom prst="line">
              <a:avLst/>
            </a:prstGeom>
            <a:noFill/>
            <a:ln w="28575" cap="sq" cmpd="sng" algn="ctr">
              <a:solidFill>
                <a:srgbClr val="000000"/>
              </a:solidFill>
              <a:prstDash val="solid"/>
              <a:miter lim="800000"/>
            </a:ln>
            <a:effectLst/>
          </p:spPr>
        </p:cxnSp>
        <p:cxnSp>
          <p:nvCxnSpPr>
            <p:cNvPr id="172" name="Straight Connector 171">
              <a:extLst>
                <a:ext uri="{FF2B5EF4-FFF2-40B4-BE49-F238E27FC236}">
                  <a16:creationId xmlns:a16="http://schemas.microsoft.com/office/drawing/2014/main" id="{6B9BE9E8-EDA9-A3AB-55D2-21D03CF92AC3}"/>
                </a:ext>
              </a:extLst>
            </p:cNvPr>
            <p:cNvCxnSpPr>
              <a:cxnSpLocks/>
            </p:cNvCxnSpPr>
            <p:nvPr/>
          </p:nvCxnSpPr>
          <p:spPr>
            <a:xfrm rot="16200000" flipH="1">
              <a:off x="11189778" y="4663192"/>
              <a:ext cx="70485" cy="0"/>
            </a:xfrm>
            <a:prstGeom prst="line">
              <a:avLst/>
            </a:prstGeom>
            <a:noFill/>
            <a:ln w="28575" cap="sq" cmpd="sng" algn="ctr">
              <a:solidFill>
                <a:srgbClr val="000000"/>
              </a:solidFill>
              <a:prstDash val="solid"/>
              <a:miter lim="800000"/>
            </a:ln>
            <a:effectLst/>
          </p:spPr>
        </p:cxnSp>
        <p:cxnSp>
          <p:nvCxnSpPr>
            <p:cNvPr id="232" name="Straight Connector 231">
              <a:extLst>
                <a:ext uri="{FF2B5EF4-FFF2-40B4-BE49-F238E27FC236}">
                  <a16:creationId xmlns:a16="http://schemas.microsoft.com/office/drawing/2014/main" id="{7C17FE01-469B-5ECB-AFFA-5670F62C2B9B}"/>
                </a:ext>
              </a:extLst>
            </p:cNvPr>
            <p:cNvCxnSpPr/>
            <p:nvPr/>
          </p:nvCxnSpPr>
          <p:spPr>
            <a:xfrm rot="16200000" flipH="1">
              <a:off x="11404565" y="4663194"/>
              <a:ext cx="70485" cy="0"/>
            </a:xfrm>
            <a:prstGeom prst="line">
              <a:avLst/>
            </a:prstGeom>
            <a:noFill/>
            <a:ln w="28575" cap="sq" cmpd="sng" algn="ctr">
              <a:solidFill>
                <a:srgbClr val="000000"/>
              </a:solidFill>
              <a:prstDash val="solid"/>
              <a:miter lim="800000"/>
            </a:ln>
            <a:effectLst/>
          </p:spPr>
        </p:cxnSp>
        <p:cxnSp>
          <p:nvCxnSpPr>
            <p:cNvPr id="233" name="Straight Connector 232">
              <a:extLst>
                <a:ext uri="{FF2B5EF4-FFF2-40B4-BE49-F238E27FC236}">
                  <a16:creationId xmlns:a16="http://schemas.microsoft.com/office/drawing/2014/main" id="{9FE958C1-30F1-AEEC-B019-EE3B8D120DCC}"/>
                </a:ext>
              </a:extLst>
            </p:cNvPr>
            <p:cNvCxnSpPr/>
            <p:nvPr/>
          </p:nvCxnSpPr>
          <p:spPr>
            <a:xfrm rot="16200000" flipH="1">
              <a:off x="11622953" y="4663194"/>
              <a:ext cx="70487" cy="0"/>
            </a:xfrm>
            <a:prstGeom prst="line">
              <a:avLst/>
            </a:prstGeom>
            <a:noFill/>
            <a:ln w="28575" cap="sq" cmpd="sng" algn="ctr">
              <a:solidFill>
                <a:srgbClr val="000000"/>
              </a:solidFill>
              <a:prstDash val="solid"/>
              <a:miter lim="800000"/>
            </a:ln>
            <a:effectLst/>
          </p:spPr>
        </p:cxnSp>
        <p:cxnSp>
          <p:nvCxnSpPr>
            <p:cNvPr id="234" name="Straight Connector 233">
              <a:extLst>
                <a:ext uri="{FF2B5EF4-FFF2-40B4-BE49-F238E27FC236}">
                  <a16:creationId xmlns:a16="http://schemas.microsoft.com/office/drawing/2014/main" id="{2097C045-71BC-14DF-CE09-6FA49CE635CC}"/>
                </a:ext>
              </a:extLst>
            </p:cNvPr>
            <p:cNvCxnSpPr/>
            <p:nvPr/>
          </p:nvCxnSpPr>
          <p:spPr>
            <a:xfrm rot="16200000" flipH="1">
              <a:off x="11841342" y="4663194"/>
              <a:ext cx="70485" cy="0"/>
            </a:xfrm>
            <a:prstGeom prst="line">
              <a:avLst/>
            </a:prstGeom>
            <a:noFill/>
            <a:ln w="28575" cap="sq" cmpd="sng" algn="ctr">
              <a:solidFill>
                <a:srgbClr val="000000"/>
              </a:solidFill>
              <a:prstDash val="solid"/>
              <a:miter lim="800000"/>
            </a:ln>
            <a:effectLst/>
          </p:spPr>
        </p:cxnSp>
        <p:cxnSp>
          <p:nvCxnSpPr>
            <p:cNvPr id="235" name="Straight Connector 234">
              <a:extLst>
                <a:ext uri="{FF2B5EF4-FFF2-40B4-BE49-F238E27FC236}">
                  <a16:creationId xmlns:a16="http://schemas.microsoft.com/office/drawing/2014/main" id="{CDCC1A7C-FD0B-5FA9-030C-DF42FB0690A5}"/>
                </a:ext>
              </a:extLst>
            </p:cNvPr>
            <p:cNvCxnSpPr>
              <a:cxnSpLocks/>
            </p:cNvCxnSpPr>
            <p:nvPr/>
          </p:nvCxnSpPr>
          <p:spPr>
            <a:xfrm rot="16200000" flipH="1">
              <a:off x="12059729" y="4663194"/>
              <a:ext cx="70485" cy="0"/>
            </a:xfrm>
            <a:prstGeom prst="line">
              <a:avLst/>
            </a:prstGeom>
            <a:noFill/>
            <a:ln w="28575" cap="sq" cmpd="sng" algn="ctr">
              <a:solidFill>
                <a:srgbClr val="000000"/>
              </a:solidFill>
              <a:prstDash val="solid"/>
              <a:miter lim="800000"/>
            </a:ln>
            <a:effectLst/>
          </p:spPr>
        </p:cxnSp>
      </p:grpSp>
      <p:grpSp>
        <p:nvGrpSpPr>
          <p:cNvPr id="173" name="Group 172">
            <a:extLst>
              <a:ext uri="{FF2B5EF4-FFF2-40B4-BE49-F238E27FC236}">
                <a16:creationId xmlns:a16="http://schemas.microsoft.com/office/drawing/2014/main" id="{C557BDCA-1BCC-D694-ABED-A512E47D72E7}"/>
              </a:ext>
            </a:extLst>
          </p:cNvPr>
          <p:cNvGrpSpPr/>
          <p:nvPr/>
        </p:nvGrpSpPr>
        <p:grpSpPr>
          <a:xfrm>
            <a:off x="6299463" y="4876886"/>
            <a:ext cx="5035692" cy="215444"/>
            <a:chOff x="7130154" y="4718204"/>
            <a:chExt cx="5035692" cy="215444"/>
          </a:xfrm>
        </p:grpSpPr>
        <p:sp>
          <p:nvSpPr>
            <p:cNvPr id="174" name="Rectangle 173">
              <a:extLst>
                <a:ext uri="{FF2B5EF4-FFF2-40B4-BE49-F238E27FC236}">
                  <a16:creationId xmlns:a16="http://schemas.microsoft.com/office/drawing/2014/main" id="{786F1BD3-D9CB-A7C4-4C78-09997254DA4B}"/>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49</a:t>
              </a:r>
            </a:p>
          </p:txBody>
        </p:sp>
        <p:sp>
          <p:nvSpPr>
            <p:cNvPr id="175" name="Rectangle 174">
              <a:extLst>
                <a:ext uri="{FF2B5EF4-FFF2-40B4-BE49-F238E27FC236}">
                  <a16:creationId xmlns:a16="http://schemas.microsoft.com/office/drawing/2014/main" id="{863C1B90-DE6F-A203-F81A-B393F98E110A}"/>
                </a:ext>
              </a:extLst>
            </p:cNvPr>
            <p:cNvSpPr/>
            <p:nvPr/>
          </p:nvSpPr>
          <p:spPr>
            <a:xfrm>
              <a:off x="734859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49</a:t>
              </a:r>
            </a:p>
          </p:txBody>
        </p:sp>
        <p:sp>
          <p:nvSpPr>
            <p:cNvPr id="176" name="Rectangle 175">
              <a:extLst>
                <a:ext uri="{FF2B5EF4-FFF2-40B4-BE49-F238E27FC236}">
                  <a16:creationId xmlns:a16="http://schemas.microsoft.com/office/drawing/2014/main" id="{6C8C285B-37F5-4B41-84CE-9C1630D60C7A}"/>
                </a:ext>
              </a:extLst>
            </p:cNvPr>
            <p:cNvSpPr/>
            <p:nvPr/>
          </p:nvSpPr>
          <p:spPr>
            <a:xfrm>
              <a:off x="756704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49</a:t>
              </a:r>
            </a:p>
          </p:txBody>
        </p:sp>
        <p:sp>
          <p:nvSpPr>
            <p:cNvPr id="177" name="Rectangle 176">
              <a:extLst>
                <a:ext uri="{FF2B5EF4-FFF2-40B4-BE49-F238E27FC236}">
                  <a16:creationId xmlns:a16="http://schemas.microsoft.com/office/drawing/2014/main" id="{91CBB7BD-6FE7-3DAC-4B83-B9C58882051A}"/>
                </a:ext>
              </a:extLst>
            </p:cNvPr>
            <p:cNvSpPr/>
            <p:nvPr/>
          </p:nvSpPr>
          <p:spPr>
            <a:xfrm>
              <a:off x="778548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49</a:t>
              </a:r>
            </a:p>
          </p:txBody>
        </p:sp>
        <p:sp>
          <p:nvSpPr>
            <p:cNvPr id="178" name="Rectangle 177">
              <a:extLst>
                <a:ext uri="{FF2B5EF4-FFF2-40B4-BE49-F238E27FC236}">
                  <a16:creationId xmlns:a16="http://schemas.microsoft.com/office/drawing/2014/main" id="{C751BD9C-B1D7-1AE2-58A3-F50A28595416}"/>
                </a:ext>
              </a:extLst>
            </p:cNvPr>
            <p:cNvSpPr/>
            <p:nvPr/>
          </p:nvSpPr>
          <p:spPr>
            <a:xfrm>
              <a:off x="800392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49</a:t>
              </a:r>
            </a:p>
          </p:txBody>
        </p:sp>
        <p:sp>
          <p:nvSpPr>
            <p:cNvPr id="179" name="Rectangle 178">
              <a:extLst>
                <a:ext uri="{FF2B5EF4-FFF2-40B4-BE49-F238E27FC236}">
                  <a16:creationId xmlns:a16="http://schemas.microsoft.com/office/drawing/2014/main" id="{C9FCC92E-0D8E-F67C-28AF-2CD2AF920F72}"/>
                </a:ext>
              </a:extLst>
            </p:cNvPr>
            <p:cNvSpPr/>
            <p:nvPr/>
          </p:nvSpPr>
          <p:spPr>
            <a:xfrm>
              <a:off x="822237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48</a:t>
              </a:r>
            </a:p>
          </p:txBody>
        </p:sp>
        <p:sp>
          <p:nvSpPr>
            <p:cNvPr id="180" name="Rectangle 179">
              <a:extLst>
                <a:ext uri="{FF2B5EF4-FFF2-40B4-BE49-F238E27FC236}">
                  <a16:creationId xmlns:a16="http://schemas.microsoft.com/office/drawing/2014/main" id="{8123CCD2-8275-AF35-2D9A-AD75552A6CF6}"/>
                </a:ext>
              </a:extLst>
            </p:cNvPr>
            <p:cNvSpPr/>
            <p:nvPr/>
          </p:nvSpPr>
          <p:spPr>
            <a:xfrm>
              <a:off x="844081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48</a:t>
              </a:r>
            </a:p>
          </p:txBody>
        </p:sp>
        <p:sp>
          <p:nvSpPr>
            <p:cNvPr id="181" name="Rectangle 180">
              <a:extLst>
                <a:ext uri="{FF2B5EF4-FFF2-40B4-BE49-F238E27FC236}">
                  <a16:creationId xmlns:a16="http://schemas.microsoft.com/office/drawing/2014/main" id="{474498D0-AAD5-0717-384A-15D7638B9DF9}"/>
                </a:ext>
              </a:extLst>
            </p:cNvPr>
            <p:cNvSpPr/>
            <p:nvPr/>
          </p:nvSpPr>
          <p:spPr>
            <a:xfrm>
              <a:off x="865926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48</a:t>
              </a:r>
            </a:p>
          </p:txBody>
        </p:sp>
        <p:sp>
          <p:nvSpPr>
            <p:cNvPr id="182" name="Rectangle 181">
              <a:extLst>
                <a:ext uri="{FF2B5EF4-FFF2-40B4-BE49-F238E27FC236}">
                  <a16:creationId xmlns:a16="http://schemas.microsoft.com/office/drawing/2014/main" id="{E84021F2-3FE1-B92E-29BB-997253BB91F0}"/>
                </a:ext>
              </a:extLst>
            </p:cNvPr>
            <p:cNvSpPr/>
            <p:nvPr/>
          </p:nvSpPr>
          <p:spPr>
            <a:xfrm>
              <a:off x="887770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47</a:t>
              </a:r>
            </a:p>
          </p:txBody>
        </p:sp>
        <p:sp>
          <p:nvSpPr>
            <p:cNvPr id="183" name="Rectangle 182">
              <a:extLst>
                <a:ext uri="{FF2B5EF4-FFF2-40B4-BE49-F238E27FC236}">
                  <a16:creationId xmlns:a16="http://schemas.microsoft.com/office/drawing/2014/main" id="{5F07152E-EE96-9FE3-EC5C-1D756D49FC3F}"/>
                </a:ext>
              </a:extLst>
            </p:cNvPr>
            <p:cNvSpPr/>
            <p:nvPr/>
          </p:nvSpPr>
          <p:spPr>
            <a:xfrm>
              <a:off x="90961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47</a:t>
              </a:r>
            </a:p>
          </p:txBody>
        </p:sp>
        <p:sp>
          <p:nvSpPr>
            <p:cNvPr id="184" name="Rectangle 183">
              <a:extLst>
                <a:ext uri="{FF2B5EF4-FFF2-40B4-BE49-F238E27FC236}">
                  <a16:creationId xmlns:a16="http://schemas.microsoft.com/office/drawing/2014/main" id="{B213F176-74C3-19E5-C72B-564433BCC666}"/>
                </a:ext>
              </a:extLst>
            </p:cNvPr>
            <p:cNvSpPr/>
            <p:nvPr/>
          </p:nvSpPr>
          <p:spPr>
            <a:xfrm>
              <a:off x="931459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47</a:t>
              </a:r>
            </a:p>
          </p:txBody>
        </p:sp>
        <p:sp>
          <p:nvSpPr>
            <p:cNvPr id="185" name="Rectangle 184">
              <a:extLst>
                <a:ext uri="{FF2B5EF4-FFF2-40B4-BE49-F238E27FC236}">
                  <a16:creationId xmlns:a16="http://schemas.microsoft.com/office/drawing/2014/main" id="{CA9039C9-7B23-B615-E19B-DBD6E8EC8D95}"/>
                </a:ext>
              </a:extLst>
            </p:cNvPr>
            <p:cNvSpPr/>
            <p:nvPr/>
          </p:nvSpPr>
          <p:spPr>
            <a:xfrm>
              <a:off x="953303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45</a:t>
              </a:r>
            </a:p>
          </p:txBody>
        </p:sp>
        <p:sp>
          <p:nvSpPr>
            <p:cNvPr id="186" name="Rectangle 185">
              <a:extLst>
                <a:ext uri="{FF2B5EF4-FFF2-40B4-BE49-F238E27FC236}">
                  <a16:creationId xmlns:a16="http://schemas.microsoft.com/office/drawing/2014/main" id="{F40ED3FE-AA81-0D23-6AF2-8CBA73962B4D}"/>
                </a:ext>
              </a:extLst>
            </p:cNvPr>
            <p:cNvSpPr/>
            <p:nvPr/>
          </p:nvSpPr>
          <p:spPr>
            <a:xfrm>
              <a:off x="975148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44</a:t>
              </a:r>
            </a:p>
          </p:txBody>
        </p:sp>
        <p:sp>
          <p:nvSpPr>
            <p:cNvPr id="187" name="Rectangle 186">
              <a:extLst>
                <a:ext uri="{FF2B5EF4-FFF2-40B4-BE49-F238E27FC236}">
                  <a16:creationId xmlns:a16="http://schemas.microsoft.com/office/drawing/2014/main" id="{CBE99EF1-CBDF-DD41-91E1-7A58A7F25DEC}"/>
                </a:ext>
              </a:extLst>
            </p:cNvPr>
            <p:cNvSpPr/>
            <p:nvPr/>
          </p:nvSpPr>
          <p:spPr>
            <a:xfrm>
              <a:off x="996992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42</a:t>
              </a:r>
            </a:p>
          </p:txBody>
        </p:sp>
        <p:sp>
          <p:nvSpPr>
            <p:cNvPr id="188" name="Rectangle 187">
              <a:extLst>
                <a:ext uri="{FF2B5EF4-FFF2-40B4-BE49-F238E27FC236}">
                  <a16:creationId xmlns:a16="http://schemas.microsoft.com/office/drawing/2014/main" id="{4F91062A-28C8-7B31-EB83-C4082C2A79D8}"/>
                </a:ext>
              </a:extLst>
            </p:cNvPr>
            <p:cNvSpPr/>
            <p:nvPr/>
          </p:nvSpPr>
          <p:spPr>
            <a:xfrm>
              <a:off x="1018836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40</a:t>
              </a:r>
            </a:p>
          </p:txBody>
        </p:sp>
        <p:sp>
          <p:nvSpPr>
            <p:cNvPr id="189" name="Rectangle 188">
              <a:extLst>
                <a:ext uri="{FF2B5EF4-FFF2-40B4-BE49-F238E27FC236}">
                  <a16:creationId xmlns:a16="http://schemas.microsoft.com/office/drawing/2014/main" id="{3C65690A-B8D2-1F57-880D-6187491D09BA}"/>
                </a:ext>
              </a:extLst>
            </p:cNvPr>
            <p:cNvSpPr/>
            <p:nvPr/>
          </p:nvSpPr>
          <p:spPr>
            <a:xfrm>
              <a:off x="104068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35</a:t>
              </a:r>
            </a:p>
          </p:txBody>
        </p:sp>
        <p:sp>
          <p:nvSpPr>
            <p:cNvPr id="190" name="Rectangle 189">
              <a:extLst>
                <a:ext uri="{FF2B5EF4-FFF2-40B4-BE49-F238E27FC236}">
                  <a16:creationId xmlns:a16="http://schemas.microsoft.com/office/drawing/2014/main" id="{7BE6CC14-6B79-60FD-B213-E8E8A1D031A5}"/>
                </a:ext>
              </a:extLst>
            </p:cNvPr>
            <p:cNvSpPr/>
            <p:nvPr/>
          </p:nvSpPr>
          <p:spPr>
            <a:xfrm>
              <a:off x="1062525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32</a:t>
              </a:r>
            </a:p>
          </p:txBody>
        </p:sp>
        <p:sp>
          <p:nvSpPr>
            <p:cNvPr id="191" name="Rectangle 190">
              <a:extLst>
                <a:ext uri="{FF2B5EF4-FFF2-40B4-BE49-F238E27FC236}">
                  <a16:creationId xmlns:a16="http://schemas.microsoft.com/office/drawing/2014/main" id="{E8A02E0B-207C-9275-8243-23C2CB138BF3}"/>
                </a:ext>
              </a:extLst>
            </p:cNvPr>
            <p:cNvSpPr/>
            <p:nvPr/>
          </p:nvSpPr>
          <p:spPr>
            <a:xfrm>
              <a:off x="1084370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29</a:t>
              </a:r>
            </a:p>
          </p:txBody>
        </p:sp>
        <p:sp>
          <p:nvSpPr>
            <p:cNvPr id="192" name="Rectangle 191">
              <a:extLst>
                <a:ext uri="{FF2B5EF4-FFF2-40B4-BE49-F238E27FC236}">
                  <a16:creationId xmlns:a16="http://schemas.microsoft.com/office/drawing/2014/main" id="{7F57996F-934D-2D8B-0D16-54865081556C}"/>
                </a:ext>
              </a:extLst>
            </p:cNvPr>
            <p:cNvSpPr/>
            <p:nvPr/>
          </p:nvSpPr>
          <p:spPr>
            <a:xfrm>
              <a:off x="1106214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21</a:t>
              </a:r>
            </a:p>
          </p:txBody>
        </p:sp>
        <p:sp>
          <p:nvSpPr>
            <p:cNvPr id="236" name="Rectangle 235">
              <a:extLst>
                <a:ext uri="{FF2B5EF4-FFF2-40B4-BE49-F238E27FC236}">
                  <a16:creationId xmlns:a16="http://schemas.microsoft.com/office/drawing/2014/main" id="{7A19A5D7-F5AE-E50A-2911-2D28D63FF482}"/>
                </a:ext>
              </a:extLst>
            </p:cNvPr>
            <p:cNvSpPr/>
            <p:nvPr/>
          </p:nvSpPr>
          <p:spPr>
            <a:xfrm>
              <a:off x="112794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11</a:t>
              </a:r>
            </a:p>
          </p:txBody>
        </p:sp>
        <p:sp>
          <p:nvSpPr>
            <p:cNvPr id="237" name="Rectangle 236">
              <a:extLst>
                <a:ext uri="{FF2B5EF4-FFF2-40B4-BE49-F238E27FC236}">
                  <a16:creationId xmlns:a16="http://schemas.microsoft.com/office/drawing/2014/main" id="{AFF705C9-59C6-71AB-6F08-6BAFF103563F}"/>
                </a:ext>
              </a:extLst>
            </p:cNvPr>
            <p:cNvSpPr/>
            <p:nvPr/>
          </p:nvSpPr>
          <p:spPr>
            <a:xfrm>
              <a:off x="1151277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238" name="Rectangle 237">
              <a:extLst>
                <a:ext uri="{FF2B5EF4-FFF2-40B4-BE49-F238E27FC236}">
                  <a16:creationId xmlns:a16="http://schemas.microsoft.com/office/drawing/2014/main" id="{2F58F132-1022-F33A-AD80-D5DD6F26FC8A}"/>
                </a:ext>
              </a:extLst>
            </p:cNvPr>
            <p:cNvSpPr/>
            <p:nvPr/>
          </p:nvSpPr>
          <p:spPr>
            <a:xfrm>
              <a:off x="1172656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239" name="Rectangle 238">
              <a:extLst>
                <a:ext uri="{FF2B5EF4-FFF2-40B4-BE49-F238E27FC236}">
                  <a16:creationId xmlns:a16="http://schemas.microsoft.com/office/drawing/2014/main" id="{4DE50953-1937-1C73-B5C3-CE250B8F9C1A}"/>
                </a:ext>
              </a:extLst>
            </p:cNvPr>
            <p:cNvSpPr/>
            <p:nvPr/>
          </p:nvSpPr>
          <p:spPr>
            <a:xfrm>
              <a:off x="1193135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a:t>
              </a:r>
            </a:p>
          </p:txBody>
        </p:sp>
      </p:grpSp>
      <p:cxnSp>
        <p:nvCxnSpPr>
          <p:cNvPr id="227" name="Straight Connector 226">
            <a:extLst>
              <a:ext uri="{FF2B5EF4-FFF2-40B4-BE49-F238E27FC236}">
                <a16:creationId xmlns:a16="http://schemas.microsoft.com/office/drawing/2014/main" id="{B685E446-9817-490D-FB23-329DDDFB10A0}"/>
              </a:ext>
            </a:extLst>
          </p:cNvPr>
          <p:cNvCxnSpPr/>
          <p:nvPr/>
        </p:nvCxnSpPr>
        <p:spPr bwMode="auto">
          <a:xfrm>
            <a:off x="6551055" y="3916181"/>
            <a:ext cx="355600" cy="0"/>
          </a:xfrm>
          <a:prstGeom prst="line">
            <a:avLst/>
          </a:prstGeom>
          <a:noFill/>
          <a:ln w="28575" cap="flat" cmpd="sng" algn="ctr">
            <a:solidFill>
              <a:schemeClr val="accent1"/>
            </a:solidFill>
            <a:prstDash val="solid"/>
            <a:round/>
            <a:headEnd type="none" w="med" len="med"/>
            <a:tailEnd type="none" w="med" len="med"/>
          </a:ln>
          <a:effectLst/>
        </p:spPr>
      </p:cxnSp>
      <p:sp>
        <p:nvSpPr>
          <p:cNvPr id="240" name="Freeform: Shape 239">
            <a:extLst>
              <a:ext uri="{FF2B5EF4-FFF2-40B4-BE49-F238E27FC236}">
                <a16:creationId xmlns:a16="http://schemas.microsoft.com/office/drawing/2014/main" id="{56EC1E2B-D77A-FF9D-4BA1-293077007808}"/>
              </a:ext>
            </a:extLst>
          </p:cNvPr>
          <p:cNvSpPr/>
          <p:nvPr/>
        </p:nvSpPr>
        <p:spPr bwMode="auto">
          <a:xfrm>
            <a:off x="6429375" y="1672855"/>
            <a:ext cx="4975225" cy="304800"/>
          </a:xfrm>
          <a:custGeom>
            <a:avLst/>
            <a:gdLst>
              <a:gd name="connsiteX0" fmla="*/ 4975225 w 4975225"/>
              <a:gd name="connsiteY0" fmla="*/ 304800 h 304800"/>
              <a:gd name="connsiteX1" fmla="*/ 4051300 w 4975225"/>
              <a:gd name="connsiteY1" fmla="*/ 304800 h 304800"/>
              <a:gd name="connsiteX2" fmla="*/ 4051300 w 4975225"/>
              <a:gd name="connsiteY2" fmla="*/ 136525 h 304800"/>
              <a:gd name="connsiteX3" fmla="*/ 3502025 w 4975225"/>
              <a:gd name="connsiteY3" fmla="*/ 136525 h 304800"/>
              <a:gd name="connsiteX4" fmla="*/ 3502025 w 4975225"/>
              <a:gd name="connsiteY4" fmla="*/ 63500 h 304800"/>
              <a:gd name="connsiteX5" fmla="*/ 3162300 w 4975225"/>
              <a:gd name="connsiteY5" fmla="*/ 63500 h 304800"/>
              <a:gd name="connsiteX6" fmla="*/ 3162300 w 4975225"/>
              <a:gd name="connsiteY6" fmla="*/ 0 h 304800"/>
              <a:gd name="connsiteX7" fmla="*/ 0 w 4975225"/>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5225" h="304800">
                <a:moveTo>
                  <a:pt x="4975225" y="304800"/>
                </a:moveTo>
                <a:lnTo>
                  <a:pt x="4051300" y="304800"/>
                </a:lnTo>
                <a:lnTo>
                  <a:pt x="4051300" y="136525"/>
                </a:lnTo>
                <a:lnTo>
                  <a:pt x="3502025" y="136525"/>
                </a:lnTo>
                <a:lnTo>
                  <a:pt x="3502025" y="63500"/>
                </a:lnTo>
                <a:lnTo>
                  <a:pt x="3162300" y="63500"/>
                </a:lnTo>
                <a:lnTo>
                  <a:pt x="3162300"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83" name="Group 282">
            <a:extLst>
              <a:ext uri="{FF2B5EF4-FFF2-40B4-BE49-F238E27FC236}">
                <a16:creationId xmlns:a16="http://schemas.microsoft.com/office/drawing/2014/main" id="{99F9BE56-DA57-72AA-36D9-48418A5AC30F}"/>
              </a:ext>
            </a:extLst>
          </p:cNvPr>
          <p:cNvGrpSpPr/>
          <p:nvPr/>
        </p:nvGrpSpPr>
        <p:grpSpPr>
          <a:xfrm>
            <a:off x="7448936" y="1632758"/>
            <a:ext cx="3925067" cy="392522"/>
            <a:chOff x="7448936" y="1874428"/>
            <a:chExt cx="3925067" cy="392522"/>
          </a:xfrm>
        </p:grpSpPr>
        <p:cxnSp>
          <p:nvCxnSpPr>
            <p:cNvPr id="242" name="Straight Connector 241">
              <a:extLst>
                <a:ext uri="{FF2B5EF4-FFF2-40B4-BE49-F238E27FC236}">
                  <a16:creationId xmlns:a16="http://schemas.microsoft.com/office/drawing/2014/main" id="{91327F04-9EB7-7D17-C6C7-BDC3FFBAAEDF}"/>
                </a:ext>
              </a:extLst>
            </p:cNvPr>
            <p:cNvCxnSpPr/>
            <p:nvPr/>
          </p:nvCxnSpPr>
          <p:spPr bwMode="auto">
            <a:xfrm>
              <a:off x="1053897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4ED01856-356B-8743-94F8-14FDF4A2FA2F}"/>
                </a:ext>
              </a:extLst>
            </p:cNvPr>
            <p:cNvCxnSpPr/>
            <p:nvPr/>
          </p:nvCxnSpPr>
          <p:spPr bwMode="auto">
            <a:xfrm>
              <a:off x="1064692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761B4146-C191-3E6B-AAF7-0F5509043248}"/>
                </a:ext>
              </a:extLst>
            </p:cNvPr>
            <p:cNvCxnSpPr/>
            <p:nvPr/>
          </p:nvCxnSpPr>
          <p:spPr bwMode="auto">
            <a:xfrm>
              <a:off x="1067867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723BAE99-20B8-DE5C-FFB4-BCA32AAA335D}"/>
                </a:ext>
              </a:extLst>
            </p:cNvPr>
            <p:cNvCxnSpPr/>
            <p:nvPr/>
          </p:nvCxnSpPr>
          <p:spPr bwMode="auto">
            <a:xfrm>
              <a:off x="1077392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6D838B66-E06D-8BFD-6908-C679BBCEC432}"/>
                </a:ext>
              </a:extLst>
            </p:cNvPr>
            <p:cNvCxnSpPr/>
            <p:nvPr/>
          </p:nvCxnSpPr>
          <p:spPr bwMode="auto">
            <a:xfrm>
              <a:off x="1087552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E87DFC4D-0B55-BCC4-4D1D-D5C4DBDFC89F}"/>
                </a:ext>
              </a:extLst>
            </p:cNvPr>
            <p:cNvCxnSpPr/>
            <p:nvPr/>
          </p:nvCxnSpPr>
          <p:spPr bwMode="auto">
            <a:xfrm>
              <a:off x="1094537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8E53A09B-398D-0B72-09AA-8154F21D3385}"/>
                </a:ext>
              </a:extLst>
            </p:cNvPr>
            <p:cNvCxnSpPr/>
            <p:nvPr/>
          </p:nvCxnSpPr>
          <p:spPr bwMode="auto">
            <a:xfrm>
              <a:off x="1100252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381753EC-66B7-68EA-B3DD-48AF8ED7FA1A}"/>
                </a:ext>
              </a:extLst>
            </p:cNvPr>
            <p:cNvCxnSpPr/>
            <p:nvPr/>
          </p:nvCxnSpPr>
          <p:spPr bwMode="auto">
            <a:xfrm>
              <a:off x="11050153"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F23BFB27-13CD-98E8-ABEC-CEAC13D4F9F8}"/>
                </a:ext>
              </a:extLst>
            </p:cNvPr>
            <p:cNvCxnSpPr/>
            <p:nvPr/>
          </p:nvCxnSpPr>
          <p:spPr bwMode="auto">
            <a:xfrm>
              <a:off x="1108507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616598ED-5725-D881-EBFD-24F9B7C8BD94}"/>
                </a:ext>
              </a:extLst>
            </p:cNvPr>
            <p:cNvCxnSpPr/>
            <p:nvPr/>
          </p:nvCxnSpPr>
          <p:spPr bwMode="auto">
            <a:xfrm>
              <a:off x="1125652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5BA7068B-EC64-422B-8C9F-AABED5867272}"/>
                </a:ext>
              </a:extLst>
            </p:cNvPr>
            <p:cNvCxnSpPr/>
            <p:nvPr/>
          </p:nvCxnSpPr>
          <p:spPr bwMode="auto">
            <a:xfrm>
              <a:off x="11374003"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4EA1926C-1C0F-823E-3EBB-848A5BA50103}"/>
                </a:ext>
              </a:extLst>
            </p:cNvPr>
            <p:cNvCxnSpPr/>
            <p:nvPr/>
          </p:nvCxnSpPr>
          <p:spPr bwMode="auto">
            <a:xfrm>
              <a:off x="10481828" y="2171700"/>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93A94362-0C41-11E1-DAE0-B926344ADDC9}"/>
                </a:ext>
              </a:extLst>
            </p:cNvPr>
            <p:cNvCxnSpPr/>
            <p:nvPr/>
          </p:nvCxnSpPr>
          <p:spPr bwMode="auto">
            <a:xfrm>
              <a:off x="1045325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909C12B5-7487-6FC8-A9D7-D290BC0171F9}"/>
                </a:ext>
              </a:extLst>
            </p:cNvPr>
            <p:cNvCxnSpPr/>
            <p:nvPr/>
          </p:nvCxnSpPr>
          <p:spPr bwMode="auto">
            <a:xfrm>
              <a:off x="1042785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2D7AAA77-7A83-28C7-0C9D-049819B3B010}"/>
                </a:ext>
              </a:extLst>
            </p:cNvPr>
            <p:cNvCxnSpPr/>
            <p:nvPr/>
          </p:nvCxnSpPr>
          <p:spPr bwMode="auto">
            <a:xfrm>
              <a:off x="10392928"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2E1E519F-4A8F-1A2B-696A-04D37086389C}"/>
                </a:ext>
              </a:extLst>
            </p:cNvPr>
            <p:cNvCxnSpPr/>
            <p:nvPr/>
          </p:nvCxnSpPr>
          <p:spPr bwMode="auto">
            <a:xfrm>
              <a:off x="1036435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4CB42D95-C855-6778-B039-37C02949703C}"/>
                </a:ext>
              </a:extLst>
            </p:cNvPr>
            <p:cNvCxnSpPr/>
            <p:nvPr/>
          </p:nvCxnSpPr>
          <p:spPr bwMode="auto">
            <a:xfrm>
              <a:off x="10342128"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DF5DD779-FA4A-B00A-7047-52425C92C2E4}"/>
                </a:ext>
              </a:extLst>
            </p:cNvPr>
            <p:cNvCxnSpPr/>
            <p:nvPr/>
          </p:nvCxnSpPr>
          <p:spPr bwMode="auto">
            <a:xfrm>
              <a:off x="1029450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89745359-34EE-18DE-2D15-24B672B4CEE0}"/>
                </a:ext>
              </a:extLst>
            </p:cNvPr>
            <p:cNvCxnSpPr/>
            <p:nvPr/>
          </p:nvCxnSpPr>
          <p:spPr bwMode="auto">
            <a:xfrm>
              <a:off x="10259578"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AF56B34C-B40A-E6B9-42D5-55A9063B3F78}"/>
                </a:ext>
              </a:extLst>
            </p:cNvPr>
            <p:cNvCxnSpPr/>
            <p:nvPr/>
          </p:nvCxnSpPr>
          <p:spPr bwMode="auto">
            <a:xfrm>
              <a:off x="10234178"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ED575FC2-D08E-D51C-7902-5D255FC519D7}"/>
                </a:ext>
              </a:extLst>
            </p:cNvPr>
            <p:cNvCxnSpPr/>
            <p:nvPr/>
          </p:nvCxnSpPr>
          <p:spPr bwMode="auto">
            <a:xfrm>
              <a:off x="1019925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593238DE-C73F-577F-E5D3-14A8C824FAF6}"/>
                </a:ext>
              </a:extLst>
            </p:cNvPr>
            <p:cNvCxnSpPr/>
            <p:nvPr/>
          </p:nvCxnSpPr>
          <p:spPr bwMode="auto">
            <a:xfrm>
              <a:off x="10170678"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E70F16AF-5950-2525-8C64-ECAA173A2CA4}"/>
                </a:ext>
              </a:extLst>
            </p:cNvPr>
            <p:cNvCxnSpPr/>
            <p:nvPr/>
          </p:nvCxnSpPr>
          <p:spPr bwMode="auto">
            <a:xfrm>
              <a:off x="10132578"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E5B3D34A-C79E-D710-0C05-584AD8D01405}"/>
                </a:ext>
              </a:extLst>
            </p:cNvPr>
            <p:cNvCxnSpPr/>
            <p:nvPr/>
          </p:nvCxnSpPr>
          <p:spPr bwMode="auto">
            <a:xfrm>
              <a:off x="1003415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0D019BFF-780A-E50A-CC7F-C4C9C27F084F}"/>
                </a:ext>
              </a:extLst>
            </p:cNvPr>
            <p:cNvCxnSpPr/>
            <p:nvPr/>
          </p:nvCxnSpPr>
          <p:spPr bwMode="auto">
            <a:xfrm>
              <a:off x="9970653"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DF138809-FF10-B0B3-9D4E-D9F4FDD643C7}"/>
                </a:ext>
              </a:extLst>
            </p:cNvPr>
            <p:cNvCxnSpPr/>
            <p:nvPr/>
          </p:nvCxnSpPr>
          <p:spPr bwMode="auto">
            <a:xfrm>
              <a:off x="9932907" y="2003425"/>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E0B17008-8E55-6923-42E9-754A9765FE97}"/>
                </a:ext>
              </a:extLst>
            </p:cNvPr>
            <p:cNvCxnSpPr/>
            <p:nvPr/>
          </p:nvCxnSpPr>
          <p:spPr bwMode="auto">
            <a:xfrm>
              <a:off x="9805907" y="193157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B4D3F4F6-3926-CAE0-2C9C-1A1BEA8F8ACE}"/>
                </a:ext>
              </a:extLst>
            </p:cNvPr>
            <p:cNvCxnSpPr/>
            <p:nvPr/>
          </p:nvCxnSpPr>
          <p:spPr bwMode="auto">
            <a:xfrm>
              <a:off x="9767807" y="193157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5D2D83C6-A2D8-33BD-281A-93243DF47DF3}"/>
                </a:ext>
              </a:extLst>
            </p:cNvPr>
            <p:cNvCxnSpPr/>
            <p:nvPr/>
          </p:nvCxnSpPr>
          <p:spPr bwMode="auto">
            <a:xfrm>
              <a:off x="9701132" y="193157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1247A61A-0C1E-CFC2-0B66-9BFAB1AACBD2}"/>
                </a:ext>
              </a:extLst>
            </p:cNvPr>
            <p:cNvCxnSpPr/>
            <p:nvPr/>
          </p:nvCxnSpPr>
          <p:spPr bwMode="auto">
            <a:xfrm>
              <a:off x="9675732" y="193157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8458EB71-62A8-FEF5-22A9-FA0F5D7B0F4F}"/>
                </a:ext>
              </a:extLst>
            </p:cNvPr>
            <p:cNvCxnSpPr/>
            <p:nvPr/>
          </p:nvCxnSpPr>
          <p:spPr bwMode="auto">
            <a:xfrm>
              <a:off x="9640807" y="193157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EE08F12F-A321-E59A-4FA0-1D884E278DB0}"/>
                </a:ext>
              </a:extLst>
            </p:cNvPr>
            <p:cNvCxnSpPr/>
            <p:nvPr/>
          </p:nvCxnSpPr>
          <p:spPr bwMode="auto">
            <a:xfrm>
              <a:off x="9592061" y="193157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60C3CF67-2CE0-46C7-6158-A5257DD2B148}"/>
                </a:ext>
              </a:extLst>
            </p:cNvPr>
            <p:cNvCxnSpPr/>
            <p:nvPr/>
          </p:nvCxnSpPr>
          <p:spPr bwMode="auto">
            <a:xfrm>
              <a:off x="9401561"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FB754050-BB00-578F-CD7C-073B8B189E8A}"/>
                </a:ext>
              </a:extLst>
            </p:cNvPr>
            <p:cNvCxnSpPr/>
            <p:nvPr/>
          </p:nvCxnSpPr>
          <p:spPr bwMode="auto">
            <a:xfrm>
              <a:off x="9287261"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BA086B76-733C-4C18-05EC-F9126FB63D97}"/>
                </a:ext>
              </a:extLst>
            </p:cNvPr>
            <p:cNvCxnSpPr/>
            <p:nvPr/>
          </p:nvCxnSpPr>
          <p:spPr bwMode="auto">
            <a:xfrm>
              <a:off x="9138036"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872214AA-3921-EFEE-DA36-E2C3AE63625D}"/>
                </a:ext>
              </a:extLst>
            </p:cNvPr>
            <p:cNvCxnSpPr/>
            <p:nvPr/>
          </p:nvCxnSpPr>
          <p:spPr bwMode="auto">
            <a:xfrm>
              <a:off x="9080886"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23DB127F-9DCE-9261-48B0-4DDF402F1364}"/>
                </a:ext>
              </a:extLst>
            </p:cNvPr>
            <p:cNvCxnSpPr/>
            <p:nvPr/>
          </p:nvCxnSpPr>
          <p:spPr bwMode="auto">
            <a:xfrm>
              <a:off x="8979286"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D6B492C2-CF11-0A38-BA0F-B4FFE7FFD811}"/>
                </a:ext>
              </a:extLst>
            </p:cNvPr>
            <p:cNvCxnSpPr/>
            <p:nvPr/>
          </p:nvCxnSpPr>
          <p:spPr bwMode="auto">
            <a:xfrm>
              <a:off x="8690361"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16C95B96-560E-DF89-A79A-5F9CD618D584}"/>
                </a:ext>
              </a:extLst>
            </p:cNvPr>
            <p:cNvCxnSpPr/>
            <p:nvPr/>
          </p:nvCxnSpPr>
          <p:spPr bwMode="auto">
            <a:xfrm>
              <a:off x="8630036"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1FA7053D-66EA-F7B7-7D31-282437F919FD}"/>
                </a:ext>
              </a:extLst>
            </p:cNvPr>
            <p:cNvCxnSpPr/>
            <p:nvPr/>
          </p:nvCxnSpPr>
          <p:spPr bwMode="auto">
            <a:xfrm>
              <a:off x="8125211" y="1874428"/>
              <a:ext cx="0" cy="95250"/>
            </a:xfrm>
            <a:prstGeom prst="line">
              <a:avLst/>
            </a:prstGeom>
            <a:noFill/>
            <a:ln w="28575" cap="flat" cmpd="sng" algn="ctr">
              <a:solidFill>
                <a:schemeClr val="accent1"/>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B2AA0858-E13D-B6CD-6643-D0BDF533DE34}"/>
                </a:ext>
              </a:extLst>
            </p:cNvPr>
            <p:cNvCxnSpPr/>
            <p:nvPr/>
          </p:nvCxnSpPr>
          <p:spPr bwMode="auto">
            <a:xfrm>
              <a:off x="7448936" y="1874428"/>
              <a:ext cx="0" cy="95250"/>
            </a:xfrm>
            <a:prstGeom prst="line">
              <a:avLst/>
            </a:prstGeom>
            <a:noFill/>
            <a:ln w="28575" cap="flat" cmpd="sng" algn="ctr">
              <a:solidFill>
                <a:schemeClr val="accent1"/>
              </a:solidFill>
              <a:prstDash val="solid"/>
              <a:round/>
              <a:headEnd type="none" w="med" len="med"/>
              <a:tailEnd type="none" w="med" len="med"/>
            </a:ln>
            <a:effectLst/>
          </p:spPr>
        </p:cxnSp>
      </p:grpSp>
      <p:graphicFrame>
        <p:nvGraphicFramePr>
          <p:cNvPr id="193" name="Group 3">
            <a:extLst>
              <a:ext uri="{FF2B5EF4-FFF2-40B4-BE49-F238E27FC236}">
                <a16:creationId xmlns:a16="http://schemas.microsoft.com/office/drawing/2014/main" id="{066F6D4D-F646-59B1-7ED9-EA3F4E7759AC}"/>
              </a:ext>
            </a:extLst>
          </p:cNvPr>
          <p:cNvGraphicFramePr>
            <a:graphicFrameLocks/>
          </p:cNvGraphicFramePr>
          <p:nvPr/>
        </p:nvGraphicFramePr>
        <p:xfrm>
          <a:off x="1207334" y="5205088"/>
          <a:ext cx="4075369" cy="914448"/>
        </p:xfrm>
        <a:graphic>
          <a:graphicData uri="http://schemas.openxmlformats.org/drawingml/2006/table">
            <a:tbl>
              <a:tblPr/>
              <a:tblGrid>
                <a:gridCol w="1910349">
                  <a:extLst>
                    <a:ext uri="{9D8B030D-6E8A-4147-A177-3AD203B41FA5}">
                      <a16:colId xmlns:a16="http://schemas.microsoft.com/office/drawing/2014/main" val="20000"/>
                    </a:ext>
                  </a:extLst>
                </a:gridCol>
                <a:gridCol w="2165020">
                  <a:extLst>
                    <a:ext uri="{9D8B030D-6E8A-4147-A177-3AD203B41FA5}">
                      <a16:colId xmlns:a16="http://schemas.microsoft.com/office/drawing/2014/main" val="20001"/>
                    </a:ext>
                  </a:extLst>
                </a:gridCol>
              </a:tblGrid>
              <a:tr h="31808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mn-lt"/>
                        </a:rPr>
                        <a:t>Outcome, Mo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mn-lt"/>
                        </a:rPr>
                        <a:t>Mosunetuzumab (n = 90)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298184">
                <a:tc>
                  <a:txBody>
                    <a:bodyPr/>
                    <a:lstStyle/>
                    <a:p>
                      <a:pPr algn="l"/>
                      <a:r>
                        <a:rPr lang="en-US" sz="1400" b="0">
                          <a:solidFill>
                            <a:schemeClr val="bg1"/>
                          </a:solidFill>
                          <a:latin typeface="+mn-lt"/>
                        </a:rPr>
                        <a:t>Median PFS</a:t>
                      </a:r>
                    </a:p>
                  </a:txBody>
                  <a:tcPr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gn="ctr"/>
                      <a:r>
                        <a:rPr lang="en-US" sz="1400" b="0">
                          <a:solidFill>
                            <a:schemeClr val="bg1"/>
                          </a:solidFill>
                          <a:latin typeface="+mn-lt"/>
                        </a:rPr>
                        <a:t>24.0 (12.0-NR)</a:t>
                      </a:r>
                    </a:p>
                  </a:txBody>
                  <a:tcPr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298184">
                <a:tc>
                  <a:txBody>
                    <a:bodyPr/>
                    <a:lstStyle/>
                    <a:p>
                      <a:pPr algn="l"/>
                      <a:r>
                        <a:rPr lang="en-US" sz="1400" b="0">
                          <a:solidFill>
                            <a:schemeClr val="bg1"/>
                          </a:solidFill>
                          <a:latin typeface="+mn-lt"/>
                        </a:rPr>
                        <a:t>36-mo PFS</a:t>
                      </a:r>
                    </a:p>
                  </a:txBody>
                  <a:tcPr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r>
                        <a:rPr lang="en-US" sz="1400" b="0">
                          <a:solidFill>
                            <a:schemeClr val="bg1"/>
                          </a:solidFill>
                          <a:latin typeface="+mn-lt"/>
                        </a:rPr>
                        <a:t>43.2 (31.3-55.2)</a:t>
                      </a:r>
                    </a:p>
                  </a:txBody>
                  <a:tcPr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bl>
          </a:graphicData>
        </a:graphic>
      </p:graphicFrame>
      <p:sp>
        <p:nvSpPr>
          <p:cNvPr id="140" name="TextBox 139">
            <a:extLst>
              <a:ext uri="{FF2B5EF4-FFF2-40B4-BE49-F238E27FC236}">
                <a16:creationId xmlns:a16="http://schemas.microsoft.com/office/drawing/2014/main" id="{7BB57071-B1A2-065A-0BFE-AB09E91E6BC8}"/>
              </a:ext>
            </a:extLst>
          </p:cNvPr>
          <p:cNvSpPr txBox="1"/>
          <p:nvPr/>
        </p:nvSpPr>
        <p:spPr>
          <a:xfrm>
            <a:off x="1760999" y="1133115"/>
            <a:ext cx="3790983" cy="646331"/>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Monday, 12/8/25, 6:00-8:00PM, West Hall B3-B4, Presentation ID 5352 </a:t>
            </a:r>
          </a:p>
        </p:txBody>
      </p:sp>
    </p:spTree>
    <p:extLst>
      <p:ext uri="{BB962C8B-B14F-4D97-AF65-F5344CB8AC3E}">
        <p14:creationId xmlns:p14="http://schemas.microsoft.com/office/powerpoint/2010/main" val="3993026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ED66A-3CE9-4B34-B7AC-D7777F098E8E}"/>
              </a:ext>
            </a:extLst>
          </p:cNvPr>
          <p:cNvSpPr>
            <a:spLocks noGrp="1"/>
          </p:cNvSpPr>
          <p:nvPr>
            <p:ph type="title"/>
          </p:nvPr>
        </p:nvSpPr>
        <p:spPr/>
        <p:txBody>
          <a:bodyPr/>
          <a:lstStyle/>
          <a:p>
            <a:r>
              <a:rPr lang="en-GB" dirty="0"/>
              <a:t>Single-Agent </a:t>
            </a:r>
            <a:r>
              <a:rPr lang="en-GB" dirty="0" err="1"/>
              <a:t>Mosunetuzumab</a:t>
            </a:r>
            <a:r>
              <a:rPr lang="en-GB" dirty="0"/>
              <a:t> in R/R FL: </a:t>
            </a:r>
            <a:r>
              <a:rPr lang="en-US" dirty="0"/>
              <a:t>Safety</a:t>
            </a:r>
          </a:p>
        </p:txBody>
      </p:sp>
      <p:sp>
        <p:nvSpPr>
          <p:cNvPr id="4" name="Text Box 15">
            <a:extLst>
              <a:ext uri="{FF2B5EF4-FFF2-40B4-BE49-F238E27FC236}">
                <a16:creationId xmlns:a16="http://schemas.microsoft.com/office/drawing/2014/main" id="{4ABA8B4A-4DFF-29D6-54BA-8A5A30409223}"/>
              </a:ext>
            </a:extLst>
          </p:cNvPr>
          <p:cNvSpPr txBox="1">
            <a:spLocks noChangeArrowheads="1"/>
          </p:cNvSpPr>
          <p:nvPr/>
        </p:nvSpPr>
        <p:spPr bwMode="auto">
          <a:xfrm>
            <a:off x="403581" y="6562423"/>
            <a:ext cx="7853363"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1"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Bartlett. ASH 2022. </a:t>
            </a:r>
            <a:r>
              <a:rPr kumimoji="0" lang="en-US" altLang="en-US" sz="1200" b="0" i="0" u="none" strike="noStrike" kern="1200" cap="none" spc="-11"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11"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610. 2. Budde. Lancet Oncol. 2022;23:1055. </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nvGrpSpPr>
          <p:cNvPr id="35" name="Group 34">
            <a:extLst>
              <a:ext uri="{FF2B5EF4-FFF2-40B4-BE49-F238E27FC236}">
                <a16:creationId xmlns:a16="http://schemas.microsoft.com/office/drawing/2014/main" id="{83FFE70C-0B48-7CA1-EC4A-1C3579A39247}"/>
              </a:ext>
            </a:extLst>
          </p:cNvPr>
          <p:cNvGrpSpPr/>
          <p:nvPr/>
        </p:nvGrpSpPr>
        <p:grpSpPr>
          <a:xfrm>
            <a:off x="5746968" y="1412679"/>
            <a:ext cx="6151385" cy="4040963"/>
            <a:chOff x="5673587" y="1460942"/>
            <a:chExt cx="6151385" cy="4040963"/>
          </a:xfrm>
        </p:grpSpPr>
        <p:sp>
          <p:nvSpPr>
            <p:cNvPr id="194" name="TextBox 193">
              <a:extLst>
                <a:ext uri="{FF2B5EF4-FFF2-40B4-BE49-F238E27FC236}">
                  <a16:creationId xmlns:a16="http://schemas.microsoft.com/office/drawing/2014/main" id="{95F65C5D-5D78-4B16-A866-8EE4B409F7B4}"/>
                </a:ext>
              </a:extLst>
            </p:cNvPr>
            <p:cNvSpPr txBox="1"/>
            <p:nvPr/>
          </p:nvSpPr>
          <p:spPr>
            <a:xfrm>
              <a:off x="7456773" y="1949148"/>
              <a:ext cx="2081748" cy="246221"/>
            </a:xfrm>
            <a:prstGeom prst="rect">
              <a:avLst/>
            </a:prstGeom>
            <a:noFill/>
          </p:spPr>
          <p:txBody>
            <a:bodyPr wrap="square" lIns="0" tIns="0" rIns="0" bIns="0" rtlCol="0">
              <a:spAutoFit/>
            </a:bodyPr>
            <a:lstStyle/>
            <a:p>
              <a:pPr marL="0" marR="0" lvl="0" indent="0" algn="ctr" defTabSz="60938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All AEs</a:t>
              </a:r>
            </a:p>
          </p:txBody>
        </p:sp>
        <p:sp>
          <p:nvSpPr>
            <p:cNvPr id="195" name="TextBox 194">
              <a:extLst>
                <a:ext uri="{FF2B5EF4-FFF2-40B4-BE49-F238E27FC236}">
                  <a16:creationId xmlns:a16="http://schemas.microsoft.com/office/drawing/2014/main" id="{80251008-2FA2-4AFB-8EBC-3C0494671043}"/>
                </a:ext>
              </a:extLst>
            </p:cNvPr>
            <p:cNvSpPr txBox="1"/>
            <p:nvPr/>
          </p:nvSpPr>
          <p:spPr>
            <a:xfrm>
              <a:off x="9538522" y="1826037"/>
              <a:ext cx="2080102" cy="492443"/>
            </a:xfrm>
            <a:prstGeom prst="rect">
              <a:avLst/>
            </a:prstGeom>
            <a:noFill/>
          </p:spPr>
          <p:txBody>
            <a:bodyPr wrap="square" lIns="0" tIns="0" rIns="0" bIns="0" rtlCol="0">
              <a:spAutoFit/>
            </a:bodyPr>
            <a:lstStyle/>
            <a:p>
              <a:pPr marL="0" marR="0" lvl="0" indent="0" algn="ctr" defTabSz="60938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AEs Related to Mosunetuzumab</a:t>
              </a:r>
            </a:p>
          </p:txBody>
        </p:sp>
        <p:grpSp>
          <p:nvGrpSpPr>
            <p:cNvPr id="8" name="Group 7">
              <a:extLst>
                <a:ext uri="{FF2B5EF4-FFF2-40B4-BE49-F238E27FC236}">
                  <a16:creationId xmlns:a16="http://schemas.microsoft.com/office/drawing/2014/main" id="{0493A383-6693-E5BC-C1B1-F8356550D3B9}"/>
                </a:ext>
              </a:extLst>
            </p:cNvPr>
            <p:cNvGrpSpPr/>
            <p:nvPr/>
          </p:nvGrpSpPr>
          <p:grpSpPr>
            <a:xfrm>
              <a:off x="7388434" y="2405412"/>
              <a:ext cx="60972" cy="2392758"/>
              <a:chOff x="7388434" y="2392400"/>
              <a:chExt cx="60972" cy="2070755"/>
            </a:xfrm>
          </p:grpSpPr>
          <p:cxnSp>
            <p:nvCxnSpPr>
              <p:cNvPr id="245" name="Straight Connector 244">
                <a:extLst>
                  <a:ext uri="{FF2B5EF4-FFF2-40B4-BE49-F238E27FC236}">
                    <a16:creationId xmlns:a16="http://schemas.microsoft.com/office/drawing/2014/main" id="{323E7669-5999-46DF-948B-5F5C20C88FB1}"/>
                  </a:ext>
                </a:extLst>
              </p:cNvPr>
              <p:cNvCxnSpPr>
                <a:cxnSpLocks/>
              </p:cNvCxnSpPr>
              <p:nvPr/>
            </p:nvCxnSpPr>
            <p:spPr>
              <a:xfrm>
                <a:off x="7388434" y="2392400"/>
                <a:ext cx="60972"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1836538-8823-45E0-B5B6-D7E7A6751B05}"/>
                  </a:ext>
                </a:extLst>
              </p:cNvPr>
              <p:cNvCxnSpPr/>
              <p:nvPr/>
            </p:nvCxnSpPr>
            <p:spPr>
              <a:xfrm>
                <a:off x="7395799" y="2564033"/>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D32D8BD-E476-4C0A-B289-D2DD414271B4}"/>
                  </a:ext>
                </a:extLst>
              </p:cNvPr>
              <p:cNvCxnSpPr/>
              <p:nvPr/>
            </p:nvCxnSpPr>
            <p:spPr>
              <a:xfrm>
                <a:off x="7395803" y="2721197"/>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EBD362FA-55AE-4EA1-9858-A9D060273691}"/>
                  </a:ext>
                </a:extLst>
              </p:cNvPr>
              <p:cNvCxnSpPr/>
              <p:nvPr/>
            </p:nvCxnSpPr>
            <p:spPr>
              <a:xfrm>
                <a:off x="7395801" y="2878361"/>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07958AA-9838-435C-82A0-611C7DDDA1D8}"/>
                  </a:ext>
                </a:extLst>
              </p:cNvPr>
              <p:cNvCxnSpPr/>
              <p:nvPr/>
            </p:nvCxnSpPr>
            <p:spPr>
              <a:xfrm>
                <a:off x="7395801" y="3035522"/>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863DDE5D-DB83-4492-9C3B-648447F7595B}"/>
                  </a:ext>
                </a:extLst>
              </p:cNvPr>
              <p:cNvCxnSpPr/>
              <p:nvPr/>
            </p:nvCxnSpPr>
            <p:spPr>
              <a:xfrm>
                <a:off x="7395806" y="4463155"/>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8A44F9DF-529B-4496-95EF-F1113361FA17}"/>
                  </a:ext>
                </a:extLst>
              </p:cNvPr>
              <p:cNvCxnSpPr/>
              <p:nvPr/>
            </p:nvCxnSpPr>
            <p:spPr>
              <a:xfrm>
                <a:off x="7395804" y="3194330"/>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40A8176-BFD5-4B3A-9FD8-91819D444B6D}"/>
                  </a:ext>
                </a:extLst>
              </p:cNvPr>
              <p:cNvCxnSpPr/>
              <p:nvPr/>
            </p:nvCxnSpPr>
            <p:spPr>
              <a:xfrm>
                <a:off x="7395805" y="3353139"/>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671196B3-6EE7-4596-BBF0-93C40C932021}"/>
                  </a:ext>
                </a:extLst>
              </p:cNvPr>
              <p:cNvCxnSpPr/>
              <p:nvPr/>
            </p:nvCxnSpPr>
            <p:spPr>
              <a:xfrm>
                <a:off x="7395797" y="3511947"/>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CBD1E977-7CB9-4232-8CB5-F0AC418FA167}"/>
                  </a:ext>
                </a:extLst>
              </p:cNvPr>
              <p:cNvCxnSpPr/>
              <p:nvPr/>
            </p:nvCxnSpPr>
            <p:spPr>
              <a:xfrm>
                <a:off x="7395806" y="3670755"/>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697F0D3D-718A-4A9A-9F37-35263304A856}"/>
                  </a:ext>
                </a:extLst>
              </p:cNvPr>
              <p:cNvCxnSpPr/>
              <p:nvPr/>
            </p:nvCxnSpPr>
            <p:spPr>
              <a:xfrm>
                <a:off x="7395796" y="3829563"/>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2EA9451-AA0F-4D5E-B1DE-C8A8122AA684}"/>
                  </a:ext>
                </a:extLst>
              </p:cNvPr>
              <p:cNvCxnSpPr/>
              <p:nvPr/>
            </p:nvCxnSpPr>
            <p:spPr>
              <a:xfrm>
                <a:off x="7395795" y="3988372"/>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D15B3BEE-048D-4B1A-9CA4-6A7CBBC38E96}"/>
                  </a:ext>
                </a:extLst>
              </p:cNvPr>
              <p:cNvCxnSpPr/>
              <p:nvPr/>
            </p:nvCxnSpPr>
            <p:spPr>
              <a:xfrm>
                <a:off x="7395794" y="4147180"/>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3A47A9C-CA9F-4378-8BB0-BF1192DF04C9}"/>
                  </a:ext>
                </a:extLst>
              </p:cNvPr>
              <p:cNvCxnSpPr/>
              <p:nvPr/>
            </p:nvCxnSpPr>
            <p:spPr>
              <a:xfrm>
                <a:off x="7395796" y="4305988"/>
                <a:ext cx="52148"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D256849-C5BF-1992-B1FA-451131411BDB}"/>
                </a:ext>
              </a:extLst>
            </p:cNvPr>
            <p:cNvGrpSpPr/>
            <p:nvPr/>
          </p:nvGrpSpPr>
          <p:grpSpPr>
            <a:xfrm>
              <a:off x="5673587" y="2319989"/>
              <a:ext cx="1670714" cy="2602178"/>
              <a:chOff x="5673587" y="2313097"/>
              <a:chExt cx="1670714" cy="2263543"/>
            </a:xfrm>
          </p:grpSpPr>
          <p:sp>
            <p:nvSpPr>
              <p:cNvPr id="246" name="Rectangle 245">
                <a:extLst>
                  <a:ext uri="{FF2B5EF4-FFF2-40B4-BE49-F238E27FC236}">
                    <a16:creationId xmlns:a16="http://schemas.microsoft.com/office/drawing/2014/main" id="{A3CE15A0-93E9-473D-85F5-8815CBC958A9}"/>
                  </a:ext>
                </a:extLst>
              </p:cNvPr>
              <p:cNvSpPr/>
              <p:nvPr/>
            </p:nvSpPr>
            <p:spPr>
              <a:xfrm>
                <a:off x="7034473" y="2313097"/>
                <a:ext cx="309828" cy="164643"/>
              </a:xfrm>
              <a:prstGeom prst="rect">
                <a:avLst/>
              </a:prstGeom>
            </p:spPr>
            <p:txBody>
              <a:bodyPr wrap="none" lIns="0" tIns="0" rIns="0" bIns="0" anchor="b" anchorCtr="0">
                <a:spAutoFit/>
              </a:bodyPr>
              <a:lstStyle/>
              <a:p>
                <a:pPr marL="0" marR="0" lvl="0" indent="0" algn="r" defTabSz="1096895" rtl="0" eaLnBrk="1" fontAlgn="base" latinLnBrk="0" hangingPunct="1">
                  <a:lnSpc>
                    <a:spcPct val="72000"/>
                  </a:lnSpc>
                  <a:spcBef>
                    <a:spcPct val="0"/>
                  </a:spcBef>
                  <a:spcAft>
                    <a:spcPct val="0"/>
                  </a:spcAft>
                  <a:buClrTx/>
                  <a:buSzTx/>
                  <a:buFontTx/>
                  <a:buNone/>
                  <a:tabLst/>
                  <a:defRPr/>
                </a:pPr>
                <a:r>
                  <a:rPr kumimoji="0" lang="en-GB" sz="1600" b="0" i="0" u="none" strike="noStrike" kern="1200" cap="none" spc="-27" normalizeH="0" baseline="0" noProof="0">
                    <a:ln>
                      <a:noFill/>
                    </a:ln>
                    <a:solidFill>
                      <a:srgbClr val="000000"/>
                    </a:solidFill>
                    <a:effectLst/>
                    <a:uLnTx/>
                    <a:uFillTx/>
                    <a:latin typeface="Calibri"/>
                    <a:ea typeface="+mn-ea"/>
                    <a:cs typeface="Arial" charset="0"/>
                  </a:rPr>
                  <a:t>CRS</a:t>
                </a:r>
              </a:p>
            </p:txBody>
          </p:sp>
          <p:sp>
            <p:nvSpPr>
              <p:cNvPr id="244" name="Rectangle 243">
                <a:extLst>
                  <a:ext uri="{FF2B5EF4-FFF2-40B4-BE49-F238E27FC236}">
                    <a16:creationId xmlns:a16="http://schemas.microsoft.com/office/drawing/2014/main" id="{13B590C7-5D11-4265-9AC6-0782C0654079}"/>
                  </a:ext>
                </a:extLst>
              </p:cNvPr>
              <p:cNvSpPr/>
              <p:nvPr/>
            </p:nvSpPr>
            <p:spPr>
              <a:xfrm>
                <a:off x="6725093" y="2454269"/>
                <a:ext cx="619208"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a:ea typeface="+mn-ea"/>
                    <a:cs typeface="Arial" charset="0"/>
                  </a:rPr>
                  <a:t>Fatigue</a:t>
                </a:r>
              </a:p>
            </p:txBody>
          </p:sp>
          <p:sp>
            <p:nvSpPr>
              <p:cNvPr id="242" name="Rectangle 241">
                <a:extLst>
                  <a:ext uri="{FF2B5EF4-FFF2-40B4-BE49-F238E27FC236}">
                    <a16:creationId xmlns:a16="http://schemas.microsoft.com/office/drawing/2014/main" id="{C533666C-2792-491F-9A35-D77158F2DE34}"/>
                  </a:ext>
                </a:extLst>
              </p:cNvPr>
              <p:cNvSpPr/>
              <p:nvPr/>
            </p:nvSpPr>
            <p:spPr>
              <a:xfrm>
                <a:off x="6499518" y="2613079"/>
                <a:ext cx="844783"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a:ea typeface="+mn-ea"/>
                    <a:cs typeface="Arial" charset="0"/>
                  </a:rPr>
                  <a:t>Headache</a:t>
                </a:r>
              </a:p>
            </p:txBody>
          </p:sp>
          <p:sp>
            <p:nvSpPr>
              <p:cNvPr id="240" name="Rectangle 239">
                <a:extLst>
                  <a:ext uri="{FF2B5EF4-FFF2-40B4-BE49-F238E27FC236}">
                    <a16:creationId xmlns:a16="http://schemas.microsoft.com/office/drawing/2014/main" id="{58211365-D4CE-42C6-AEAA-F4ABE768114F}"/>
                  </a:ext>
                </a:extLst>
              </p:cNvPr>
              <p:cNvSpPr/>
              <p:nvPr/>
            </p:nvSpPr>
            <p:spPr>
              <a:xfrm>
                <a:off x="6292859" y="2771890"/>
                <a:ext cx="1051442" cy="214179"/>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a:ea typeface="+mn-ea"/>
                    <a:cs typeface="Arial" charset="0"/>
                  </a:rPr>
                  <a:t>Neutropenia</a:t>
                </a:r>
                <a:endParaRPr kumimoji="0" lang="en-GB" sz="1600" b="0" i="0" u="none" strike="noStrike" kern="1200" cap="none" spc="0" normalizeH="0" baseline="30000" noProof="0">
                  <a:ln>
                    <a:noFill/>
                  </a:ln>
                  <a:solidFill>
                    <a:srgbClr val="000000"/>
                  </a:solidFill>
                  <a:effectLst/>
                  <a:uLnTx/>
                  <a:uFillTx/>
                  <a:latin typeface="Calibri"/>
                  <a:ea typeface="+mn-ea"/>
                  <a:cs typeface="Arial" charset="0"/>
                </a:endParaRPr>
              </a:p>
            </p:txBody>
          </p:sp>
          <p:sp>
            <p:nvSpPr>
              <p:cNvPr id="238" name="Rectangle 237">
                <a:extLst>
                  <a:ext uri="{FF2B5EF4-FFF2-40B4-BE49-F238E27FC236}">
                    <a16:creationId xmlns:a16="http://schemas.microsoft.com/office/drawing/2014/main" id="{8FA48698-26DC-4BBC-8BD3-DD96D8B33ABD}"/>
                  </a:ext>
                </a:extLst>
              </p:cNvPr>
              <p:cNvSpPr/>
              <p:nvPr/>
            </p:nvSpPr>
            <p:spPr>
              <a:xfrm>
                <a:off x="6719963" y="2930699"/>
                <a:ext cx="624338"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a:ea typeface="+mn-ea"/>
                    <a:cs typeface="Arial" charset="0"/>
                  </a:rPr>
                  <a:t>Pyrexia</a:t>
                </a:r>
              </a:p>
            </p:txBody>
          </p:sp>
          <p:sp>
            <p:nvSpPr>
              <p:cNvPr id="236" name="Rectangle 235">
                <a:extLst>
                  <a:ext uri="{FF2B5EF4-FFF2-40B4-BE49-F238E27FC236}">
                    <a16:creationId xmlns:a16="http://schemas.microsoft.com/office/drawing/2014/main" id="{954E7D1D-5FF0-4316-A917-C7649929AA33}"/>
                  </a:ext>
                </a:extLst>
              </p:cNvPr>
              <p:cNvSpPr/>
              <p:nvPr/>
            </p:nvSpPr>
            <p:spPr>
              <a:xfrm>
                <a:off x="6935535" y="4359975"/>
                <a:ext cx="408766"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a:ea typeface="+mn-ea"/>
                    <a:cs typeface="Arial" charset="0"/>
                  </a:rPr>
                  <a:t>Rash</a:t>
                </a:r>
              </a:p>
            </p:txBody>
          </p:sp>
          <p:sp>
            <p:nvSpPr>
              <p:cNvPr id="234" name="Rectangle 233">
                <a:extLst>
                  <a:ext uri="{FF2B5EF4-FFF2-40B4-BE49-F238E27FC236}">
                    <a16:creationId xmlns:a16="http://schemas.microsoft.com/office/drawing/2014/main" id="{6E19D621-68D3-40E8-AE24-44D80F40F55E}"/>
                  </a:ext>
                </a:extLst>
              </p:cNvPr>
              <p:cNvSpPr/>
              <p:nvPr/>
            </p:nvSpPr>
            <p:spPr>
              <a:xfrm>
                <a:off x="5673587" y="3089507"/>
                <a:ext cx="1670714"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Hypophosphatemia</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32" name="Rectangle 231">
                <a:extLst>
                  <a:ext uri="{FF2B5EF4-FFF2-40B4-BE49-F238E27FC236}">
                    <a16:creationId xmlns:a16="http://schemas.microsoft.com/office/drawing/2014/main" id="{7A365BD3-F852-4792-86E3-D67E11586CAC}"/>
                  </a:ext>
                </a:extLst>
              </p:cNvPr>
              <p:cNvSpPr/>
              <p:nvPr/>
            </p:nvSpPr>
            <p:spPr>
              <a:xfrm>
                <a:off x="6664628" y="3248316"/>
                <a:ext cx="679673"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Pruritus</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30" name="Rectangle 229">
                <a:extLst>
                  <a:ext uri="{FF2B5EF4-FFF2-40B4-BE49-F238E27FC236}">
                    <a16:creationId xmlns:a16="http://schemas.microsoft.com/office/drawing/2014/main" id="{969085FA-F6CE-4067-A756-6652EA2C21A9}"/>
                  </a:ext>
                </a:extLst>
              </p:cNvPr>
              <p:cNvSpPr/>
              <p:nvPr/>
            </p:nvSpPr>
            <p:spPr>
              <a:xfrm>
                <a:off x="6229508" y="3407124"/>
                <a:ext cx="1114793"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Hypokalemia</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28" name="Rectangle 227">
                <a:extLst>
                  <a:ext uri="{FF2B5EF4-FFF2-40B4-BE49-F238E27FC236}">
                    <a16:creationId xmlns:a16="http://schemas.microsoft.com/office/drawing/2014/main" id="{A279B153-553F-407E-83B4-70DB2BCEC25F}"/>
                  </a:ext>
                </a:extLst>
              </p:cNvPr>
              <p:cNvSpPr/>
              <p:nvPr/>
            </p:nvSpPr>
            <p:spPr>
              <a:xfrm>
                <a:off x="6805691" y="3565932"/>
                <a:ext cx="538610"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Cough</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26" name="Rectangle 225">
                <a:extLst>
                  <a:ext uri="{FF2B5EF4-FFF2-40B4-BE49-F238E27FC236}">
                    <a16:creationId xmlns:a16="http://schemas.microsoft.com/office/drawing/2014/main" id="{B73F715A-D8F1-4644-ABC8-C93A37850743}"/>
                  </a:ext>
                </a:extLst>
              </p:cNvPr>
              <p:cNvSpPr/>
              <p:nvPr/>
            </p:nvSpPr>
            <p:spPr>
              <a:xfrm>
                <a:off x="6263299" y="3724740"/>
                <a:ext cx="1081002"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Constipation</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24" name="Rectangle 223">
                <a:extLst>
                  <a:ext uri="{FF2B5EF4-FFF2-40B4-BE49-F238E27FC236}">
                    <a16:creationId xmlns:a16="http://schemas.microsoft.com/office/drawing/2014/main" id="{619687C5-DC2B-467F-AE53-C7B77B75399C}"/>
                  </a:ext>
                </a:extLst>
              </p:cNvPr>
              <p:cNvSpPr/>
              <p:nvPr/>
            </p:nvSpPr>
            <p:spPr>
              <a:xfrm>
                <a:off x="6602110" y="3883549"/>
                <a:ext cx="742191"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Diarrhea</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22" name="Rectangle 221">
                <a:extLst>
                  <a:ext uri="{FF2B5EF4-FFF2-40B4-BE49-F238E27FC236}">
                    <a16:creationId xmlns:a16="http://schemas.microsoft.com/office/drawing/2014/main" id="{1427AC4D-7025-4531-BED3-CE3C55C022BE}"/>
                  </a:ext>
                </a:extLst>
              </p:cNvPr>
              <p:cNvSpPr/>
              <p:nvPr/>
            </p:nvSpPr>
            <p:spPr>
              <a:xfrm>
                <a:off x="6712717" y="4042357"/>
                <a:ext cx="631584"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Nausea</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220" name="Rectangle 219">
                <a:extLst>
                  <a:ext uri="{FF2B5EF4-FFF2-40B4-BE49-F238E27FC236}">
                    <a16:creationId xmlns:a16="http://schemas.microsoft.com/office/drawing/2014/main" id="{FF08F448-6F65-43AC-801C-DE196BDE301A}"/>
                  </a:ext>
                </a:extLst>
              </p:cNvPr>
              <p:cNvSpPr/>
              <p:nvPr/>
            </p:nvSpPr>
            <p:spPr>
              <a:xfrm>
                <a:off x="6655715" y="4201165"/>
                <a:ext cx="688586" cy="216665"/>
              </a:xfrm>
              <a:prstGeom prst="rect">
                <a:avLst/>
              </a:prstGeom>
            </p:spPr>
            <p:txBody>
              <a:bodyPr wrap="none" lIns="0" tIns="0" rIns="0" bIns="0">
                <a:spAutoFit/>
              </a:bodyPr>
              <a:lstStyle/>
              <a:p>
                <a:pPr marL="0" marR="0" lvl="0" indent="0" algn="r" defTabSz="1096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Dry skin</a:t>
                </a:r>
                <a:endParaRPr kumimoji="0" lang="en-GB" sz="1600" b="0" i="0" u="none" strike="noStrike" kern="1200" cap="none" spc="0" normalizeH="0" baseline="0" noProof="0">
                  <a:ln>
                    <a:noFill/>
                  </a:ln>
                  <a:solidFill>
                    <a:srgbClr val="000000"/>
                  </a:solidFill>
                  <a:effectLst/>
                  <a:uLnTx/>
                  <a:uFillTx/>
                  <a:latin typeface="Calibri"/>
                  <a:ea typeface="+mn-ea"/>
                  <a:cs typeface="Arial" charset="0"/>
                </a:endParaRPr>
              </a:p>
            </p:txBody>
          </p:sp>
        </p:grpSp>
        <p:sp>
          <p:nvSpPr>
            <p:cNvPr id="182" name="Rectangle 181">
              <a:extLst>
                <a:ext uri="{FF2B5EF4-FFF2-40B4-BE49-F238E27FC236}">
                  <a16:creationId xmlns:a16="http://schemas.microsoft.com/office/drawing/2014/main" id="{5E2AB939-79F2-4866-950F-D54CC87B1DFF}"/>
                </a:ext>
              </a:extLst>
            </p:cNvPr>
            <p:cNvSpPr/>
            <p:nvPr/>
          </p:nvSpPr>
          <p:spPr>
            <a:xfrm>
              <a:off x="7454714" y="5252959"/>
              <a:ext cx="4163909" cy="248946"/>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Frequency (%)</a:t>
              </a:r>
              <a:endParaRPr kumimoji="0" lang="en-GB" sz="1600" b="1" i="0" u="none" strike="noStrike" kern="1200" cap="none" spc="0" normalizeH="0" baseline="0" noProof="0">
                <a:ln>
                  <a:noFill/>
                </a:ln>
                <a:solidFill>
                  <a:srgbClr val="000000"/>
                </a:solidFill>
                <a:effectLst/>
                <a:uLnTx/>
                <a:uFillTx/>
                <a:latin typeface="Calibri"/>
                <a:ea typeface="+mn-ea"/>
                <a:cs typeface="Arial" charset="0"/>
              </a:endParaRPr>
            </a:p>
          </p:txBody>
        </p:sp>
        <p:grpSp>
          <p:nvGrpSpPr>
            <p:cNvPr id="191" name="Group 190">
              <a:extLst>
                <a:ext uri="{FF2B5EF4-FFF2-40B4-BE49-F238E27FC236}">
                  <a16:creationId xmlns:a16="http://schemas.microsoft.com/office/drawing/2014/main" id="{6ABB94DA-DE0B-45C1-A932-21BACACB9659}"/>
                </a:ext>
              </a:extLst>
            </p:cNvPr>
            <p:cNvGrpSpPr/>
            <p:nvPr/>
          </p:nvGrpSpPr>
          <p:grpSpPr>
            <a:xfrm>
              <a:off x="7458425" y="4928613"/>
              <a:ext cx="4160198" cy="66424"/>
              <a:chOff x="5657743" y="3380085"/>
              <a:chExt cx="3121112" cy="43127"/>
            </a:xfrm>
          </p:grpSpPr>
          <p:cxnSp>
            <p:nvCxnSpPr>
              <p:cNvPr id="324" name="Straight Connector 323">
                <a:extLst>
                  <a:ext uri="{FF2B5EF4-FFF2-40B4-BE49-F238E27FC236}">
                    <a16:creationId xmlns:a16="http://schemas.microsoft.com/office/drawing/2014/main" id="{2DE4710E-2E3C-4679-9953-03915719A542}"/>
                  </a:ext>
                </a:extLst>
              </p:cNvPr>
              <p:cNvCxnSpPr>
                <a:cxnSpLocks/>
              </p:cNvCxnSpPr>
              <p:nvPr/>
            </p:nvCxnSpPr>
            <p:spPr>
              <a:xfrm rot="16200000" flipH="1">
                <a:off x="5636180" y="3401649"/>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74638B3-5267-473A-96D7-C3B513B44B77}"/>
                  </a:ext>
                </a:extLst>
              </p:cNvPr>
              <p:cNvCxnSpPr>
                <a:cxnSpLocks/>
              </p:cNvCxnSpPr>
              <p:nvPr/>
            </p:nvCxnSpPr>
            <p:spPr>
              <a:xfrm rot="16200000" flipH="1">
                <a:off x="5948291" y="3401649"/>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D482083D-CCA6-4F7E-81FD-E157B4C4B9CE}"/>
                  </a:ext>
                </a:extLst>
              </p:cNvPr>
              <p:cNvCxnSpPr>
                <a:cxnSpLocks/>
              </p:cNvCxnSpPr>
              <p:nvPr/>
            </p:nvCxnSpPr>
            <p:spPr>
              <a:xfrm rot="16200000" flipH="1">
                <a:off x="6260402" y="3401649"/>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EDDD9925-D68B-4D86-AD9C-4455FABEC7F9}"/>
                  </a:ext>
                </a:extLst>
              </p:cNvPr>
              <p:cNvCxnSpPr>
                <a:cxnSpLocks/>
              </p:cNvCxnSpPr>
              <p:nvPr/>
            </p:nvCxnSpPr>
            <p:spPr>
              <a:xfrm rot="16200000" flipH="1">
                <a:off x="6572513"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5E751B-4ADF-4982-84C0-7F1924DA4AE6}"/>
                  </a:ext>
                </a:extLst>
              </p:cNvPr>
              <p:cNvCxnSpPr>
                <a:cxnSpLocks/>
              </p:cNvCxnSpPr>
              <p:nvPr/>
            </p:nvCxnSpPr>
            <p:spPr>
              <a:xfrm rot="16200000" flipH="1">
                <a:off x="6884624"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8AA7A705-3398-42E2-B5DA-ACE42D6FAB24}"/>
                  </a:ext>
                </a:extLst>
              </p:cNvPr>
              <p:cNvCxnSpPr>
                <a:cxnSpLocks/>
              </p:cNvCxnSpPr>
              <p:nvPr/>
            </p:nvCxnSpPr>
            <p:spPr>
              <a:xfrm rot="16200000" flipH="1">
                <a:off x="7508846"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3265220-1B60-4CC2-B8DE-9131320A795C}"/>
                  </a:ext>
                </a:extLst>
              </p:cNvPr>
              <p:cNvCxnSpPr>
                <a:cxnSpLocks/>
              </p:cNvCxnSpPr>
              <p:nvPr/>
            </p:nvCxnSpPr>
            <p:spPr>
              <a:xfrm rot="16200000" flipH="1">
                <a:off x="7820957"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8EBF182A-8B3A-4790-AF13-7D9CEA95251A}"/>
                  </a:ext>
                </a:extLst>
              </p:cNvPr>
              <p:cNvCxnSpPr>
                <a:cxnSpLocks/>
              </p:cNvCxnSpPr>
              <p:nvPr/>
            </p:nvCxnSpPr>
            <p:spPr>
              <a:xfrm rot="16200000" flipH="1">
                <a:off x="8133068"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A3BE1449-F31A-435D-8E9A-217EABC30570}"/>
                  </a:ext>
                </a:extLst>
              </p:cNvPr>
              <p:cNvCxnSpPr>
                <a:cxnSpLocks/>
              </p:cNvCxnSpPr>
              <p:nvPr/>
            </p:nvCxnSpPr>
            <p:spPr>
              <a:xfrm rot="16200000" flipH="1">
                <a:off x="8445179"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94055A45-AC64-4BAA-917C-279E3683166D}"/>
                  </a:ext>
                </a:extLst>
              </p:cNvPr>
              <p:cNvCxnSpPr>
                <a:cxnSpLocks/>
              </p:cNvCxnSpPr>
              <p:nvPr/>
            </p:nvCxnSpPr>
            <p:spPr>
              <a:xfrm rot="16200000" flipH="1">
                <a:off x="8757292"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2C5D6CE-F96F-4ED0-BA87-6C21965348F5}"/>
                  </a:ext>
                </a:extLst>
              </p:cNvPr>
              <p:cNvCxnSpPr>
                <a:cxnSpLocks/>
              </p:cNvCxnSpPr>
              <p:nvPr/>
            </p:nvCxnSpPr>
            <p:spPr>
              <a:xfrm rot="16200000" flipH="1">
                <a:off x="7196735" y="3401648"/>
                <a:ext cx="43126" cy="0"/>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4C9D031-22FD-4C5E-1002-F9F8CEC133F0}"/>
                </a:ext>
              </a:extLst>
            </p:cNvPr>
            <p:cNvGrpSpPr/>
            <p:nvPr/>
          </p:nvGrpSpPr>
          <p:grpSpPr>
            <a:xfrm>
              <a:off x="7252079" y="5032719"/>
              <a:ext cx="4572893" cy="248946"/>
              <a:chOff x="7252079" y="4666139"/>
              <a:chExt cx="4572893" cy="215444"/>
            </a:xfrm>
          </p:grpSpPr>
          <p:sp>
            <p:nvSpPr>
              <p:cNvPr id="180" name="Rectangle 179">
                <a:extLst>
                  <a:ext uri="{FF2B5EF4-FFF2-40B4-BE49-F238E27FC236}">
                    <a16:creationId xmlns:a16="http://schemas.microsoft.com/office/drawing/2014/main" id="{75540F50-9304-486D-96FA-03ECEAD1E90E}"/>
                  </a:ext>
                </a:extLst>
              </p:cNvPr>
              <p:cNvSpPr/>
              <p:nvPr/>
            </p:nvSpPr>
            <p:spPr>
              <a:xfrm>
                <a:off x="7252079"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50</a:t>
                </a:r>
              </a:p>
            </p:txBody>
          </p:sp>
          <p:sp>
            <p:nvSpPr>
              <p:cNvPr id="181" name="Rectangle 180">
                <a:extLst>
                  <a:ext uri="{FF2B5EF4-FFF2-40B4-BE49-F238E27FC236}">
                    <a16:creationId xmlns:a16="http://schemas.microsoft.com/office/drawing/2014/main" id="{3023B8D4-603A-4CD0-AC46-2FD32D9006AE}"/>
                  </a:ext>
                </a:extLst>
              </p:cNvPr>
              <p:cNvSpPr/>
              <p:nvPr/>
            </p:nvSpPr>
            <p:spPr>
              <a:xfrm>
                <a:off x="7668098"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40</a:t>
                </a:r>
              </a:p>
            </p:txBody>
          </p:sp>
          <p:sp>
            <p:nvSpPr>
              <p:cNvPr id="183" name="Rectangle 182">
                <a:extLst>
                  <a:ext uri="{FF2B5EF4-FFF2-40B4-BE49-F238E27FC236}">
                    <a16:creationId xmlns:a16="http://schemas.microsoft.com/office/drawing/2014/main" id="{D49C1FCE-C455-4184-BD5E-D920F2BCCB02}"/>
                  </a:ext>
                </a:extLst>
              </p:cNvPr>
              <p:cNvSpPr/>
              <p:nvPr/>
            </p:nvSpPr>
            <p:spPr>
              <a:xfrm>
                <a:off x="8084118"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30</a:t>
                </a:r>
              </a:p>
            </p:txBody>
          </p:sp>
          <p:sp>
            <p:nvSpPr>
              <p:cNvPr id="184" name="Rectangle 183">
                <a:extLst>
                  <a:ext uri="{FF2B5EF4-FFF2-40B4-BE49-F238E27FC236}">
                    <a16:creationId xmlns:a16="http://schemas.microsoft.com/office/drawing/2014/main" id="{76EB75A9-EB88-444D-884C-82821323C716}"/>
                  </a:ext>
                </a:extLst>
              </p:cNvPr>
              <p:cNvSpPr/>
              <p:nvPr/>
            </p:nvSpPr>
            <p:spPr>
              <a:xfrm>
                <a:off x="8500137"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20</a:t>
                </a:r>
              </a:p>
            </p:txBody>
          </p:sp>
          <p:sp>
            <p:nvSpPr>
              <p:cNvPr id="185" name="Rectangle 184">
                <a:extLst>
                  <a:ext uri="{FF2B5EF4-FFF2-40B4-BE49-F238E27FC236}">
                    <a16:creationId xmlns:a16="http://schemas.microsoft.com/office/drawing/2014/main" id="{5C1D617A-E425-40CB-850A-4918167AB8AE}"/>
                  </a:ext>
                </a:extLst>
              </p:cNvPr>
              <p:cNvSpPr/>
              <p:nvPr/>
            </p:nvSpPr>
            <p:spPr>
              <a:xfrm>
                <a:off x="8916157"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10</a:t>
                </a:r>
              </a:p>
            </p:txBody>
          </p:sp>
          <p:sp>
            <p:nvSpPr>
              <p:cNvPr id="186" name="Rectangle 185">
                <a:extLst>
                  <a:ext uri="{FF2B5EF4-FFF2-40B4-BE49-F238E27FC236}">
                    <a16:creationId xmlns:a16="http://schemas.microsoft.com/office/drawing/2014/main" id="{A640FC68-7766-4857-BD34-402DD9867284}"/>
                  </a:ext>
                </a:extLst>
              </p:cNvPr>
              <p:cNvSpPr/>
              <p:nvPr/>
            </p:nvSpPr>
            <p:spPr>
              <a:xfrm>
                <a:off x="9332176"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0</a:t>
                </a:r>
              </a:p>
            </p:txBody>
          </p:sp>
          <p:sp>
            <p:nvSpPr>
              <p:cNvPr id="187" name="Rectangle 186">
                <a:extLst>
                  <a:ext uri="{FF2B5EF4-FFF2-40B4-BE49-F238E27FC236}">
                    <a16:creationId xmlns:a16="http://schemas.microsoft.com/office/drawing/2014/main" id="{E93C81BC-F982-41A7-8614-918D74C9E922}"/>
                  </a:ext>
                </a:extLst>
              </p:cNvPr>
              <p:cNvSpPr/>
              <p:nvPr/>
            </p:nvSpPr>
            <p:spPr>
              <a:xfrm>
                <a:off x="10164215"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20</a:t>
                </a:r>
              </a:p>
            </p:txBody>
          </p:sp>
          <p:sp>
            <p:nvSpPr>
              <p:cNvPr id="188" name="Rectangle 187">
                <a:extLst>
                  <a:ext uri="{FF2B5EF4-FFF2-40B4-BE49-F238E27FC236}">
                    <a16:creationId xmlns:a16="http://schemas.microsoft.com/office/drawing/2014/main" id="{370FFC59-F787-4A75-A42A-C903A6D4DEE2}"/>
                  </a:ext>
                </a:extLst>
              </p:cNvPr>
              <p:cNvSpPr/>
              <p:nvPr/>
            </p:nvSpPr>
            <p:spPr>
              <a:xfrm>
                <a:off x="10580235"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30</a:t>
                </a:r>
              </a:p>
            </p:txBody>
          </p:sp>
          <p:sp>
            <p:nvSpPr>
              <p:cNvPr id="189" name="Rectangle 188">
                <a:extLst>
                  <a:ext uri="{FF2B5EF4-FFF2-40B4-BE49-F238E27FC236}">
                    <a16:creationId xmlns:a16="http://schemas.microsoft.com/office/drawing/2014/main" id="{BA95B662-DD5C-4FF7-B0B7-BD297CA38E11}"/>
                  </a:ext>
                </a:extLst>
              </p:cNvPr>
              <p:cNvSpPr/>
              <p:nvPr/>
            </p:nvSpPr>
            <p:spPr>
              <a:xfrm>
                <a:off x="10996255"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40</a:t>
                </a:r>
              </a:p>
            </p:txBody>
          </p:sp>
          <p:sp>
            <p:nvSpPr>
              <p:cNvPr id="190" name="Rectangle 189">
                <a:extLst>
                  <a:ext uri="{FF2B5EF4-FFF2-40B4-BE49-F238E27FC236}">
                    <a16:creationId xmlns:a16="http://schemas.microsoft.com/office/drawing/2014/main" id="{FE99C8C9-79B9-47D1-AEA8-FB3FAD44CA36}"/>
                  </a:ext>
                </a:extLst>
              </p:cNvPr>
              <p:cNvSpPr/>
              <p:nvPr/>
            </p:nvSpPr>
            <p:spPr>
              <a:xfrm>
                <a:off x="11412277"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50</a:t>
                </a:r>
              </a:p>
            </p:txBody>
          </p:sp>
          <p:sp>
            <p:nvSpPr>
              <p:cNvPr id="192" name="Rectangle 191">
                <a:extLst>
                  <a:ext uri="{FF2B5EF4-FFF2-40B4-BE49-F238E27FC236}">
                    <a16:creationId xmlns:a16="http://schemas.microsoft.com/office/drawing/2014/main" id="{05E4D88A-E051-4FAF-A6EF-2A4A03D8AFB7}"/>
                  </a:ext>
                </a:extLst>
              </p:cNvPr>
              <p:cNvSpPr/>
              <p:nvPr/>
            </p:nvSpPr>
            <p:spPr>
              <a:xfrm>
                <a:off x="9748196" y="4666139"/>
                <a:ext cx="412695" cy="215444"/>
              </a:xfrm>
              <a:prstGeom prst="rect">
                <a:avLst/>
              </a:prstGeom>
            </p:spPr>
            <p:txBody>
              <a:bodyPr wrap="square" lIns="0" tIns="0" rIns="0" bIns="0">
                <a:spAutoFit/>
              </a:bodyPr>
              <a:lstStyle/>
              <a:p>
                <a:pPr marL="0" marR="0" lvl="0" indent="0" algn="ctr"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10</a:t>
                </a:r>
              </a:p>
            </p:txBody>
          </p:sp>
        </p:grpSp>
        <p:grpSp>
          <p:nvGrpSpPr>
            <p:cNvPr id="247" name="Group 246">
              <a:extLst>
                <a:ext uri="{FF2B5EF4-FFF2-40B4-BE49-F238E27FC236}">
                  <a16:creationId xmlns:a16="http://schemas.microsoft.com/office/drawing/2014/main" id="{2AD0AC0C-9E6E-4E9F-B38B-93466D37443A}"/>
                </a:ext>
              </a:extLst>
            </p:cNvPr>
            <p:cNvGrpSpPr/>
            <p:nvPr/>
          </p:nvGrpSpPr>
          <p:grpSpPr>
            <a:xfrm>
              <a:off x="8410693" y="3264161"/>
              <a:ext cx="1825143" cy="127319"/>
              <a:chOff x="6372164" y="2393986"/>
              <a:chExt cx="1369280" cy="74406"/>
            </a:xfrm>
          </p:grpSpPr>
          <p:sp>
            <p:nvSpPr>
              <p:cNvPr id="320" name="Freeform: Shape 319">
                <a:extLst>
                  <a:ext uri="{FF2B5EF4-FFF2-40B4-BE49-F238E27FC236}">
                    <a16:creationId xmlns:a16="http://schemas.microsoft.com/office/drawing/2014/main" id="{D2B5A9B2-4249-455B-806E-8C3673000AE8}"/>
                  </a:ext>
                </a:extLst>
              </p:cNvPr>
              <p:cNvSpPr/>
              <p:nvPr/>
            </p:nvSpPr>
            <p:spPr>
              <a:xfrm>
                <a:off x="6372164" y="2393986"/>
                <a:ext cx="839662" cy="74406"/>
              </a:xfrm>
              <a:custGeom>
                <a:avLst/>
                <a:gdLst>
                  <a:gd name="connsiteX0" fmla="*/ 0 w 839662"/>
                  <a:gd name="connsiteY0" fmla="*/ 0 h 74406"/>
                  <a:gd name="connsiteX1" fmla="*/ 839662 w 839662"/>
                  <a:gd name="connsiteY1" fmla="*/ 0 h 74406"/>
                  <a:gd name="connsiteX2" fmla="*/ 839662 w 839662"/>
                  <a:gd name="connsiteY2" fmla="*/ 74407 h 74406"/>
                  <a:gd name="connsiteX3" fmla="*/ 0 w 839662"/>
                  <a:gd name="connsiteY3" fmla="*/ 74407 h 74406"/>
                </a:gdLst>
                <a:ahLst/>
                <a:cxnLst>
                  <a:cxn ang="0">
                    <a:pos x="connsiteX0" y="connsiteY0"/>
                  </a:cxn>
                  <a:cxn ang="0">
                    <a:pos x="connsiteX1" y="connsiteY1"/>
                  </a:cxn>
                  <a:cxn ang="0">
                    <a:pos x="connsiteX2" y="connsiteY2"/>
                  </a:cxn>
                  <a:cxn ang="0">
                    <a:pos x="connsiteX3" y="connsiteY3"/>
                  </a:cxn>
                </a:cxnLst>
                <a:rect l="l" t="t" r="r" b="b"/>
                <a:pathLst>
                  <a:path w="839662" h="74406">
                    <a:moveTo>
                      <a:pt x="0" y="0"/>
                    </a:moveTo>
                    <a:lnTo>
                      <a:pt x="839662" y="0"/>
                    </a:lnTo>
                    <a:lnTo>
                      <a:pt x="839662"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21" name="Freeform: Shape 320">
                <a:extLst>
                  <a:ext uri="{FF2B5EF4-FFF2-40B4-BE49-F238E27FC236}">
                    <a16:creationId xmlns:a16="http://schemas.microsoft.com/office/drawing/2014/main" id="{D67C3AF2-AF4C-4755-8612-EC55D97D8E14}"/>
                  </a:ext>
                </a:extLst>
              </p:cNvPr>
              <p:cNvSpPr/>
              <p:nvPr/>
            </p:nvSpPr>
            <p:spPr>
              <a:xfrm>
                <a:off x="6902457" y="2393986"/>
                <a:ext cx="309369" cy="74406"/>
              </a:xfrm>
              <a:custGeom>
                <a:avLst/>
                <a:gdLst>
                  <a:gd name="connsiteX0" fmla="*/ 0 w 309369"/>
                  <a:gd name="connsiteY0" fmla="*/ 0 h 74406"/>
                  <a:gd name="connsiteX1" fmla="*/ 309369 w 309369"/>
                  <a:gd name="connsiteY1" fmla="*/ 0 h 74406"/>
                  <a:gd name="connsiteX2" fmla="*/ 309369 w 309369"/>
                  <a:gd name="connsiteY2" fmla="*/ 74407 h 74406"/>
                  <a:gd name="connsiteX3" fmla="*/ 0 w 309369"/>
                  <a:gd name="connsiteY3" fmla="*/ 74407 h 74406"/>
                </a:gdLst>
                <a:ahLst/>
                <a:cxnLst>
                  <a:cxn ang="0">
                    <a:pos x="connsiteX0" y="connsiteY0"/>
                  </a:cxn>
                  <a:cxn ang="0">
                    <a:pos x="connsiteX1" y="connsiteY1"/>
                  </a:cxn>
                  <a:cxn ang="0">
                    <a:pos x="connsiteX2" y="connsiteY2"/>
                  </a:cxn>
                  <a:cxn ang="0">
                    <a:pos x="connsiteX3" y="connsiteY3"/>
                  </a:cxn>
                </a:cxnLst>
                <a:rect l="l" t="t" r="r" b="b"/>
                <a:pathLst>
                  <a:path w="309369" h="74406">
                    <a:moveTo>
                      <a:pt x="0" y="0"/>
                    </a:moveTo>
                    <a:lnTo>
                      <a:pt x="309369" y="0"/>
                    </a:lnTo>
                    <a:lnTo>
                      <a:pt x="309369"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22" name="Freeform: Shape 321">
                <a:extLst>
                  <a:ext uri="{FF2B5EF4-FFF2-40B4-BE49-F238E27FC236}">
                    <a16:creationId xmlns:a16="http://schemas.microsoft.com/office/drawing/2014/main" id="{467A1EFA-467E-4CD7-83CD-AB8B62AA4A62}"/>
                  </a:ext>
                </a:extLst>
              </p:cNvPr>
              <p:cNvSpPr/>
              <p:nvPr/>
            </p:nvSpPr>
            <p:spPr>
              <a:xfrm>
                <a:off x="7230709" y="2394012"/>
                <a:ext cx="510735" cy="74355"/>
              </a:xfrm>
              <a:custGeom>
                <a:avLst/>
                <a:gdLst>
                  <a:gd name="connsiteX0" fmla="*/ 0 w 399859"/>
                  <a:gd name="connsiteY0" fmla="*/ 0 h 55530"/>
                  <a:gd name="connsiteX1" fmla="*/ 399860 w 399859"/>
                  <a:gd name="connsiteY1" fmla="*/ 0 h 55530"/>
                  <a:gd name="connsiteX2" fmla="*/ 399860 w 399859"/>
                  <a:gd name="connsiteY2" fmla="*/ 55531 h 55530"/>
                  <a:gd name="connsiteX3" fmla="*/ 0 w 399859"/>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99859" h="55530">
                    <a:moveTo>
                      <a:pt x="0" y="0"/>
                    </a:moveTo>
                    <a:lnTo>
                      <a:pt x="399860" y="0"/>
                    </a:lnTo>
                    <a:lnTo>
                      <a:pt x="399860" y="55531"/>
                    </a:lnTo>
                    <a:lnTo>
                      <a:pt x="0" y="55531"/>
                    </a:lnTo>
                    <a:close/>
                  </a:path>
                </a:pathLst>
              </a:custGeom>
              <a:solidFill>
                <a:schemeClr val="accent2">
                  <a:lumMod val="60000"/>
                  <a:lumOff val="40000"/>
                </a:schemeClr>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23" name="Freeform: Shape 322">
                <a:extLst>
                  <a:ext uri="{FF2B5EF4-FFF2-40B4-BE49-F238E27FC236}">
                    <a16:creationId xmlns:a16="http://schemas.microsoft.com/office/drawing/2014/main" id="{4FDCD401-C26C-477E-BBE1-8DB1FD2D3478}"/>
                  </a:ext>
                </a:extLst>
              </p:cNvPr>
              <p:cNvSpPr/>
              <p:nvPr/>
            </p:nvSpPr>
            <p:spPr>
              <a:xfrm>
                <a:off x="7220977" y="2394012"/>
                <a:ext cx="120417" cy="74355"/>
              </a:xfrm>
              <a:custGeom>
                <a:avLst/>
                <a:gdLst>
                  <a:gd name="connsiteX0" fmla="*/ 0 w 101822"/>
                  <a:gd name="connsiteY0" fmla="*/ 0 h 55530"/>
                  <a:gd name="connsiteX1" fmla="*/ 101822 w 101822"/>
                  <a:gd name="connsiteY1" fmla="*/ 0 h 55530"/>
                  <a:gd name="connsiteX2" fmla="*/ 101822 w 101822"/>
                  <a:gd name="connsiteY2" fmla="*/ 55531 h 55530"/>
                  <a:gd name="connsiteX3" fmla="*/ 0 w 101822"/>
                  <a:gd name="connsiteY3" fmla="*/ 55531 h 55530"/>
                </a:gdLst>
                <a:ahLst/>
                <a:cxnLst>
                  <a:cxn ang="0">
                    <a:pos x="connsiteX0" y="connsiteY0"/>
                  </a:cxn>
                  <a:cxn ang="0">
                    <a:pos x="connsiteX1" y="connsiteY1"/>
                  </a:cxn>
                  <a:cxn ang="0">
                    <a:pos x="connsiteX2" y="connsiteY2"/>
                  </a:cxn>
                  <a:cxn ang="0">
                    <a:pos x="connsiteX3" y="connsiteY3"/>
                  </a:cxn>
                </a:cxnLst>
                <a:rect l="l" t="t" r="r" b="b"/>
                <a:pathLst>
                  <a:path w="101822" h="55530">
                    <a:moveTo>
                      <a:pt x="0" y="0"/>
                    </a:moveTo>
                    <a:lnTo>
                      <a:pt x="101822" y="0"/>
                    </a:lnTo>
                    <a:lnTo>
                      <a:pt x="101822"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48" name="Group 247">
              <a:extLst>
                <a:ext uri="{FF2B5EF4-FFF2-40B4-BE49-F238E27FC236}">
                  <a16:creationId xmlns:a16="http://schemas.microsoft.com/office/drawing/2014/main" id="{B8D51CFF-AF28-4208-B137-4AA7BEE39BC2}"/>
                </a:ext>
              </a:extLst>
            </p:cNvPr>
            <p:cNvGrpSpPr/>
            <p:nvPr/>
          </p:nvGrpSpPr>
          <p:grpSpPr>
            <a:xfrm>
              <a:off x="7666259" y="2348211"/>
              <a:ext cx="3721747" cy="127319"/>
              <a:chOff x="5813666" y="1846525"/>
              <a:chExt cx="2792172" cy="74406"/>
            </a:xfrm>
          </p:grpSpPr>
          <p:sp>
            <p:nvSpPr>
              <p:cNvPr id="312" name="Freeform: Shape 311">
                <a:extLst>
                  <a:ext uri="{FF2B5EF4-FFF2-40B4-BE49-F238E27FC236}">
                    <a16:creationId xmlns:a16="http://schemas.microsoft.com/office/drawing/2014/main" id="{5AB2B289-51A6-47A8-83D5-10DE762C5552}"/>
                  </a:ext>
                </a:extLst>
              </p:cNvPr>
              <p:cNvSpPr/>
              <p:nvPr/>
            </p:nvSpPr>
            <p:spPr>
              <a:xfrm>
                <a:off x="5813666" y="1846525"/>
                <a:ext cx="1398160" cy="74406"/>
              </a:xfrm>
              <a:custGeom>
                <a:avLst/>
                <a:gdLst>
                  <a:gd name="connsiteX0" fmla="*/ 0 w 1398160"/>
                  <a:gd name="connsiteY0" fmla="*/ 0 h 74406"/>
                  <a:gd name="connsiteX1" fmla="*/ 1398161 w 1398160"/>
                  <a:gd name="connsiteY1" fmla="*/ 0 h 74406"/>
                  <a:gd name="connsiteX2" fmla="*/ 1398161 w 1398160"/>
                  <a:gd name="connsiteY2" fmla="*/ 74407 h 74406"/>
                  <a:gd name="connsiteX3" fmla="*/ 0 w 1398160"/>
                  <a:gd name="connsiteY3" fmla="*/ 74407 h 74406"/>
                </a:gdLst>
                <a:ahLst/>
                <a:cxnLst>
                  <a:cxn ang="0">
                    <a:pos x="connsiteX0" y="connsiteY0"/>
                  </a:cxn>
                  <a:cxn ang="0">
                    <a:pos x="connsiteX1" y="connsiteY1"/>
                  </a:cxn>
                  <a:cxn ang="0">
                    <a:pos x="connsiteX2" y="connsiteY2"/>
                  </a:cxn>
                  <a:cxn ang="0">
                    <a:pos x="connsiteX3" y="connsiteY3"/>
                  </a:cxn>
                </a:cxnLst>
                <a:rect l="l" t="t" r="r" b="b"/>
                <a:pathLst>
                  <a:path w="1398160" h="74406">
                    <a:moveTo>
                      <a:pt x="0" y="0"/>
                    </a:moveTo>
                    <a:lnTo>
                      <a:pt x="1398161" y="0"/>
                    </a:lnTo>
                    <a:lnTo>
                      <a:pt x="1398161" y="74407"/>
                    </a:lnTo>
                    <a:lnTo>
                      <a:pt x="0" y="74407"/>
                    </a:lnTo>
                    <a:close/>
                  </a:path>
                </a:pathLst>
              </a:custGeom>
              <a:solidFill>
                <a:schemeClr val="accent1">
                  <a:lumMod val="20000"/>
                  <a:lumOff val="8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3" name="Freeform: Shape 312">
                <a:extLst>
                  <a:ext uri="{FF2B5EF4-FFF2-40B4-BE49-F238E27FC236}">
                    <a16:creationId xmlns:a16="http://schemas.microsoft.com/office/drawing/2014/main" id="{D72BC8E3-8262-4757-B3D2-F75F7EE7D1EE}"/>
                  </a:ext>
                </a:extLst>
              </p:cNvPr>
              <p:cNvSpPr/>
              <p:nvPr/>
            </p:nvSpPr>
            <p:spPr>
              <a:xfrm>
                <a:off x="5860377" y="1846525"/>
                <a:ext cx="1351321" cy="74406"/>
              </a:xfrm>
              <a:custGeom>
                <a:avLst/>
                <a:gdLst>
                  <a:gd name="connsiteX0" fmla="*/ 0 w 1351321"/>
                  <a:gd name="connsiteY0" fmla="*/ 0 h 74406"/>
                  <a:gd name="connsiteX1" fmla="*/ 1351321 w 1351321"/>
                  <a:gd name="connsiteY1" fmla="*/ 0 h 74406"/>
                  <a:gd name="connsiteX2" fmla="*/ 1351321 w 1351321"/>
                  <a:gd name="connsiteY2" fmla="*/ 74407 h 74406"/>
                  <a:gd name="connsiteX3" fmla="*/ 0 w 1351321"/>
                  <a:gd name="connsiteY3" fmla="*/ 74407 h 74406"/>
                </a:gdLst>
                <a:ahLst/>
                <a:cxnLst>
                  <a:cxn ang="0">
                    <a:pos x="connsiteX0" y="connsiteY0"/>
                  </a:cxn>
                  <a:cxn ang="0">
                    <a:pos x="connsiteX1" y="connsiteY1"/>
                  </a:cxn>
                  <a:cxn ang="0">
                    <a:pos x="connsiteX2" y="connsiteY2"/>
                  </a:cxn>
                  <a:cxn ang="0">
                    <a:pos x="connsiteX3" y="connsiteY3"/>
                  </a:cxn>
                </a:cxnLst>
                <a:rect l="l" t="t" r="r" b="b"/>
                <a:pathLst>
                  <a:path w="1351321" h="74406">
                    <a:moveTo>
                      <a:pt x="0" y="0"/>
                    </a:moveTo>
                    <a:lnTo>
                      <a:pt x="1351321" y="0"/>
                    </a:lnTo>
                    <a:lnTo>
                      <a:pt x="1351321"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4" name="Freeform: Shape 313">
                <a:extLst>
                  <a:ext uri="{FF2B5EF4-FFF2-40B4-BE49-F238E27FC236}">
                    <a16:creationId xmlns:a16="http://schemas.microsoft.com/office/drawing/2014/main" id="{0A3546FD-C4F9-409B-8C97-B8496D55B5EC}"/>
                  </a:ext>
                </a:extLst>
              </p:cNvPr>
              <p:cNvSpPr/>
              <p:nvPr/>
            </p:nvSpPr>
            <p:spPr>
              <a:xfrm>
                <a:off x="5890114" y="1846525"/>
                <a:ext cx="1321711" cy="74406"/>
              </a:xfrm>
              <a:custGeom>
                <a:avLst/>
                <a:gdLst>
                  <a:gd name="connsiteX0" fmla="*/ 0 w 1321711"/>
                  <a:gd name="connsiteY0" fmla="*/ 0 h 74406"/>
                  <a:gd name="connsiteX1" fmla="*/ 1321712 w 1321711"/>
                  <a:gd name="connsiteY1" fmla="*/ 0 h 74406"/>
                  <a:gd name="connsiteX2" fmla="*/ 1321712 w 1321711"/>
                  <a:gd name="connsiteY2" fmla="*/ 74407 h 74406"/>
                  <a:gd name="connsiteX3" fmla="*/ 0 w 1321711"/>
                  <a:gd name="connsiteY3" fmla="*/ 74407 h 74406"/>
                </a:gdLst>
                <a:ahLst/>
                <a:cxnLst>
                  <a:cxn ang="0">
                    <a:pos x="connsiteX0" y="connsiteY0"/>
                  </a:cxn>
                  <a:cxn ang="0">
                    <a:pos x="connsiteX1" y="connsiteY1"/>
                  </a:cxn>
                  <a:cxn ang="0">
                    <a:pos x="connsiteX2" y="connsiteY2"/>
                  </a:cxn>
                  <a:cxn ang="0">
                    <a:pos x="connsiteX3" y="connsiteY3"/>
                  </a:cxn>
                </a:cxnLst>
                <a:rect l="l" t="t" r="r" b="b"/>
                <a:pathLst>
                  <a:path w="1321711" h="74406">
                    <a:moveTo>
                      <a:pt x="0" y="0"/>
                    </a:moveTo>
                    <a:lnTo>
                      <a:pt x="1321712" y="0"/>
                    </a:lnTo>
                    <a:lnTo>
                      <a:pt x="1321712"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5" name="Freeform: Shape 314">
                <a:extLst>
                  <a:ext uri="{FF2B5EF4-FFF2-40B4-BE49-F238E27FC236}">
                    <a16:creationId xmlns:a16="http://schemas.microsoft.com/office/drawing/2014/main" id="{1F1470B0-FF01-4E51-8E55-F9A3E2B03445}"/>
                  </a:ext>
                </a:extLst>
              </p:cNvPr>
              <p:cNvSpPr/>
              <p:nvPr/>
            </p:nvSpPr>
            <p:spPr>
              <a:xfrm>
                <a:off x="6411090" y="1846525"/>
                <a:ext cx="800735" cy="74406"/>
              </a:xfrm>
              <a:custGeom>
                <a:avLst/>
                <a:gdLst>
                  <a:gd name="connsiteX0" fmla="*/ 0 w 800735"/>
                  <a:gd name="connsiteY0" fmla="*/ 0 h 74406"/>
                  <a:gd name="connsiteX1" fmla="*/ 800736 w 800735"/>
                  <a:gd name="connsiteY1" fmla="*/ 0 h 74406"/>
                  <a:gd name="connsiteX2" fmla="*/ 800736 w 800735"/>
                  <a:gd name="connsiteY2" fmla="*/ 74407 h 74406"/>
                  <a:gd name="connsiteX3" fmla="*/ 0 w 800735"/>
                  <a:gd name="connsiteY3" fmla="*/ 74407 h 74406"/>
                </a:gdLst>
                <a:ahLst/>
                <a:cxnLst>
                  <a:cxn ang="0">
                    <a:pos x="connsiteX0" y="connsiteY0"/>
                  </a:cxn>
                  <a:cxn ang="0">
                    <a:pos x="connsiteX1" y="connsiteY1"/>
                  </a:cxn>
                  <a:cxn ang="0">
                    <a:pos x="connsiteX2" y="connsiteY2"/>
                  </a:cxn>
                  <a:cxn ang="0">
                    <a:pos x="connsiteX3" y="connsiteY3"/>
                  </a:cxn>
                </a:cxnLst>
                <a:rect l="l" t="t" r="r" b="b"/>
                <a:pathLst>
                  <a:path w="800735" h="74406">
                    <a:moveTo>
                      <a:pt x="0" y="0"/>
                    </a:moveTo>
                    <a:lnTo>
                      <a:pt x="800736" y="0"/>
                    </a:lnTo>
                    <a:lnTo>
                      <a:pt x="800736"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6" name="Freeform: Shape 315">
                <a:extLst>
                  <a:ext uri="{FF2B5EF4-FFF2-40B4-BE49-F238E27FC236}">
                    <a16:creationId xmlns:a16="http://schemas.microsoft.com/office/drawing/2014/main" id="{0483E978-B772-4BE1-90D4-AB3F37493515}"/>
                  </a:ext>
                </a:extLst>
              </p:cNvPr>
              <p:cNvSpPr/>
              <p:nvPr/>
            </p:nvSpPr>
            <p:spPr>
              <a:xfrm>
                <a:off x="7230709" y="1846551"/>
                <a:ext cx="1375129" cy="74355"/>
              </a:xfrm>
              <a:custGeom>
                <a:avLst/>
                <a:gdLst>
                  <a:gd name="connsiteX0" fmla="*/ 0 w 1054893"/>
                  <a:gd name="connsiteY0" fmla="*/ 0 h 55530"/>
                  <a:gd name="connsiteX1" fmla="*/ 1054894 w 1054893"/>
                  <a:gd name="connsiteY1" fmla="*/ 0 h 55530"/>
                  <a:gd name="connsiteX2" fmla="*/ 1054894 w 1054893"/>
                  <a:gd name="connsiteY2" fmla="*/ 55531 h 55530"/>
                  <a:gd name="connsiteX3" fmla="*/ 0 w 1054893"/>
                  <a:gd name="connsiteY3" fmla="*/ 55531 h 55530"/>
                </a:gdLst>
                <a:ahLst/>
                <a:cxnLst>
                  <a:cxn ang="0">
                    <a:pos x="connsiteX0" y="connsiteY0"/>
                  </a:cxn>
                  <a:cxn ang="0">
                    <a:pos x="connsiteX1" y="connsiteY1"/>
                  </a:cxn>
                  <a:cxn ang="0">
                    <a:pos x="connsiteX2" y="connsiteY2"/>
                  </a:cxn>
                  <a:cxn ang="0">
                    <a:pos x="connsiteX3" y="connsiteY3"/>
                  </a:cxn>
                </a:cxnLst>
                <a:rect l="l" t="t" r="r" b="b"/>
                <a:pathLst>
                  <a:path w="1054893" h="55530">
                    <a:moveTo>
                      <a:pt x="0" y="0"/>
                    </a:moveTo>
                    <a:lnTo>
                      <a:pt x="1054894" y="0"/>
                    </a:lnTo>
                    <a:lnTo>
                      <a:pt x="1054894" y="55531"/>
                    </a:lnTo>
                    <a:lnTo>
                      <a:pt x="0" y="55531"/>
                    </a:lnTo>
                    <a:close/>
                  </a:path>
                </a:pathLst>
              </a:custGeom>
              <a:solidFill>
                <a:schemeClr val="accent1">
                  <a:lumMod val="20000"/>
                  <a:lumOff val="80000"/>
                </a:schemeClr>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7" name="Freeform: Shape 316">
                <a:extLst>
                  <a:ext uri="{FF2B5EF4-FFF2-40B4-BE49-F238E27FC236}">
                    <a16:creationId xmlns:a16="http://schemas.microsoft.com/office/drawing/2014/main" id="{4B438DD9-2845-4FB3-9D82-91A8D7AA2954}"/>
                  </a:ext>
                </a:extLst>
              </p:cNvPr>
              <p:cNvSpPr/>
              <p:nvPr/>
            </p:nvSpPr>
            <p:spPr>
              <a:xfrm>
                <a:off x="7230709" y="1846551"/>
                <a:ext cx="1328319" cy="74355"/>
              </a:xfrm>
              <a:custGeom>
                <a:avLst/>
                <a:gdLst>
                  <a:gd name="connsiteX0" fmla="*/ 0 w 1018984"/>
                  <a:gd name="connsiteY0" fmla="*/ 0 h 55530"/>
                  <a:gd name="connsiteX1" fmla="*/ 1018985 w 1018984"/>
                  <a:gd name="connsiteY1" fmla="*/ 0 h 55530"/>
                  <a:gd name="connsiteX2" fmla="*/ 1018985 w 1018984"/>
                  <a:gd name="connsiteY2" fmla="*/ 55531 h 55530"/>
                  <a:gd name="connsiteX3" fmla="*/ 0 w 1018984"/>
                  <a:gd name="connsiteY3" fmla="*/ 55531 h 55530"/>
                </a:gdLst>
                <a:ahLst/>
                <a:cxnLst>
                  <a:cxn ang="0">
                    <a:pos x="connsiteX0" y="connsiteY0"/>
                  </a:cxn>
                  <a:cxn ang="0">
                    <a:pos x="connsiteX1" y="connsiteY1"/>
                  </a:cxn>
                  <a:cxn ang="0">
                    <a:pos x="connsiteX2" y="connsiteY2"/>
                  </a:cxn>
                  <a:cxn ang="0">
                    <a:pos x="connsiteX3" y="connsiteY3"/>
                  </a:cxn>
                </a:cxnLst>
                <a:rect l="l" t="t" r="r" b="b"/>
                <a:pathLst>
                  <a:path w="1018984" h="55530">
                    <a:moveTo>
                      <a:pt x="0" y="0"/>
                    </a:moveTo>
                    <a:lnTo>
                      <a:pt x="1018985" y="0"/>
                    </a:lnTo>
                    <a:lnTo>
                      <a:pt x="1018985" y="55531"/>
                    </a:lnTo>
                    <a:lnTo>
                      <a:pt x="0" y="55531"/>
                    </a:lnTo>
                    <a:close/>
                  </a:path>
                </a:pathLst>
              </a:custGeom>
              <a:solidFill>
                <a:schemeClr val="accent2">
                  <a:lumMod val="60000"/>
                  <a:lumOff val="40000"/>
                </a:schemeClr>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8" name="Freeform: Shape 317">
                <a:extLst>
                  <a:ext uri="{FF2B5EF4-FFF2-40B4-BE49-F238E27FC236}">
                    <a16:creationId xmlns:a16="http://schemas.microsoft.com/office/drawing/2014/main" id="{BDCFBBCD-EF11-4AFE-BEAB-DB3AB2BFA544}"/>
                  </a:ext>
                </a:extLst>
              </p:cNvPr>
              <p:cNvSpPr/>
              <p:nvPr/>
            </p:nvSpPr>
            <p:spPr>
              <a:xfrm>
                <a:off x="7230709" y="1846551"/>
                <a:ext cx="1288586" cy="74355"/>
              </a:xfrm>
              <a:custGeom>
                <a:avLst/>
                <a:gdLst>
                  <a:gd name="connsiteX0" fmla="*/ 0 w 988504"/>
                  <a:gd name="connsiteY0" fmla="*/ 0 h 55530"/>
                  <a:gd name="connsiteX1" fmla="*/ 988505 w 988504"/>
                  <a:gd name="connsiteY1" fmla="*/ 0 h 55530"/>
                  <a:gd name="connsiteX2" fmla="*/ 988505 w 988504"/>
                  <a:gd name="connsiteY2" fmla="*/ 55531 h 55530"/>
                  <a:gd name="connsiteX3" fmla="*/ 0 w 988504"/>
                  <a:gd name="connsiteY3" fmla="*/ 55531 h 55530"/>
                </a:gdLst>
                <a:ahLst/>
                <a:cxnLst>
                  <a:cxn ang="0">
                    <a:pos x="connsiteX0" y="connsiteY0"/>
                  </a:cxn>
                  <a:cxn ang="0">
                    <a:pos x="connsiteX1" y="connsiteY1"/>
                  </a:cxn>
                  <a:cxn ang="0">
                    <a:pos x="connsiteX2" y="connsiteY2"/>
                  </a:cxn>
                  <a:cxn ang="0">
                    <a:pos x="connsiteX3" y="connsiteY3"/>
                  </a:cxn>
                </a:cxnLst>
                <a:rect l="l" t="t" r="r" b="b"/>
                <a:pathLst>
                  <a:path w="988504" h="55530">
                    <a:moveTo>
                      <a:pt x="0" y="0"/>
                    </a:moveTo>
                    <a:lnTo>
                      <a:pt x="988505" y="0"/>
                    </a:lnTo>
                    <a:lnTo>
                      <a:pt x="988505"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9" name="Freeform: Shape 318">
                <a:extLst>
                  <a:ext uri="{FF2B5EF4-FFF2-40B4-BE49-F238E27FC236}">
                    <a16:creationId xmlns:a16="http://schemas.microsoft.com/office/drawing/2014/main" id="{EE9A0261-B645-451B-B956-E3B7995C7490}"/>
                  </a:ext>
                </a:extLst>
              </p:cNvPr>
              <p:cNvSpPr/>
              <p:nvPr/>
            </p:nvSpPr>
            <p:spPr>
              <a:xfrm>
                <a:off x="7215619" y="1846551"/>
                <a:ext cx="802919" cy="74355"/>
              </a:xfrm>
              <a:custGeom>
                <a:avLst/>
                <a:gdLst>
                  <a:gd name="connsiteX0" fmla="*/ 0 w 604361"/>
                  <a:gd name="connsiteY0" fmla="*/ 0 h 55530"/>
                  <a:gd name="connsiteX1" fmla="*/ 604361 w 604361"/>
                  <a:gd name="connsiteY1" fmla="*/ 0 h 55530"/>
                  <a:gd name="connsiteX2" fmla="*/ 604361 w 604361"/>
                  <a:gd name="connsiteY2" fmla="*/ 55531 h 55530"/>
                  <a:gd name="connsiteX3" fmla="*/ 0 w 604361"/>
                  <a:gd name="connsiteY3" fmla="*/ 55531 h 55530"/>
                </a:gdLst>
                <a:ahLst/>
                <a:cxnLst>
                  <a:cxn ang="0">
                    <a:pos x="connsiteX0" y="connsiteY0"/>
                  </a:cxn>
                  <a:cxn ang="0">
                    <a:pos x="connsiteX1" y="connsiteY1"/>
                  </a:cxn>
                  <a:cxn ang="0">
                    <a:pos x="connsiteX2" y="connsiteY2"/>
                  </a:cxn>
                  <a:cxn ang="0">
                    <a:pos x="connsiteX3" y="connsiteY3"/>
                  </a:cxn>
                </a:cxnLst>
                <a:rect l="l" t="t" r="r" b="b"/>
                <a:pathLst>
                  <a:path w="604361" h="55530">
                    <a:moveTo>
                      <a:pt x="0" y="0"/>
                    </a:moveTo>
                    <a:lnTo>
                      <a:pt x="604361" y="0"/>
                    </a:lnTo>
                    <a:lnTo>
                      <a:pt x="604361"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49" name="Group 248">
              <a:extLst>
                <a:ext uri="{FF2B5EF4-FFF2-40B4-BE49-F238E27FC236}">
                  <a16:creationId xmlns:a16="http://schemas.microsoft.com/office/drawing/2014/main" id="{D15BFF67-71CA-45DB-BB8B-1C73B7F4E5A7}"/>
                </a:ext>
              </a:extLst>
            </p:cNvPr>
            <p:cNvGrpSpPr/>
            <p:nvPr/>
          </p:nvGrpSpPr>
          <p:grpSpPr>
            <a:xfrm>
              <a:off x="7987440" y="2531401"/>
              <a:ext cx="2286486" cy="127319"/>
              <a:chOff x="6054626" y="1955991"/>
              <a:chExt cx="1715394" cy="74406"/>
            </a:xfrm>
          </p:grpSpPr>
          <p:sp>
            <p:nvSpPr>
              <p:cNvPr id="308" name="Freeform: Shape 307">
                <a:extLst>
                  <a:ext uri="{FF2B5EF4-FFF2-40B4-BE49-F238E27FC236}">
                    <a16:creationId xmlns:a16="http://schemas.microsoft.com/office/drawing/2014/main" id="{7CA4E7A5-23E2-4D03-A752-835908224C82}"/>
                  </a:ext>
                </a:extLst>
              </p:cNvPr>
              <p:cNvSpPr/>
              <p:nvPr/>
            </p:nvSpPr>
            <p:spPr>
              <a:xfrm>
                <a:off x="6054626" y="1955991"/>
                <a:ext cx="1157199" cy="74406"/>
              </a:xfrm>
              <a:custGeom>
                <a:avLst/>
                <a:gdLst>
                  <a:gd name="connsiteX0" fmla="*/ 0 w 1157199"/>
                  <a:gd name="connsiteY0" fmla="*/ 0 h 74406"/>
                  <a:gd name="connsiteX1" fmla="*/ 1157200 w 1157199"/>
                  <a:gd name="connsiteY1" fmla="*/ 0 h 74406"/>
                  <a:gd name="connsiteX2" fmla="*/ 1157200 w 1157199"/>
                  <a:gd name="connsiteY2" fmla="*/ 74407 h 74406"/>
                  <a:gd name="connsiteX3" fmla="*/ 0 w 1157199"/>
                  <a:gd name="connsiteY3" fmla="*/ 74407 h 74406"/>
                </a:gdLst>
                <a:ahLst/>
                <a:cxnLst>
                  <a:cxn ang="0">
                    <a:pos x="connsiteX0" y="connsiteY0"/>
                  </a:cxn>
                  <a:cxn ang="0">
                    <a:pos x="connsiteX1" y="connsiteY1"/>
                  </a:cxn>
                  <a:cxn ang="0">
                    <a:pos x="connsiteX2" y="connsiteY2"/>
                  </a:cxn>
                  <a:cxn ang="0">
                    <a:pos x="connsiteX3" y="connsiteY3"/>
                  </a:cxn>
                </a:cxnLst>
                <a:rect l="l" t="t" r="r" b="b"/>
                <a:pathLst>
                  <a:path w="1157199" h="74406">
                    <a:moveTo>
                      <a:pt x="0" y="0"/>
                    </a:moveTo>
                    <a:lnTo>
                      <a:pt x="1157200" y="0"/>
                    </a:lnTo>
                    <a:lnTo>
                      <a:pt x="1157200"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9" name="Freeform: Shape 308">
                <a:extLst>
                  <a:ext uri="{FF2B5EF4-FFF2-40B4-BE49-F238E27FC236}">
                    <a16:creationId xmlns:a16="http://schemas.microsoft.com/office/drawing/2014/main" id="{04761FE2-ADE8-45CD-BD53-97DA28333C13}"/>
                  </a:ext>
                </a:extLst>
              </p:cNvPr>
              <p:cNvSpPr/>
              <p:nvPr/>
            </p:nvSpPr>
            <p:spPr>
              <a:xfrm>
                <a:off x="6382247" y="1955991"/>
                <a:ext cx="829579" cy="74406"/>
              </a:xfrm>
              <a:custGeom>
                <a:avLst/>
                <a:gdLst>
                  <a:gd name="connsiteX0" fmla="*/ 0 w 829579"/>
                  <a:gd name="connsiteY0" fmla="*/ 0 h 74406"/>
                  <a:gd name="connsiteX1" fmla="*/ 829580 w 829579"/>
                  <a:gd name="connsiteY1" fmla="*/ 0 h 74406"/>
                  <a:gd name="connsiteX2" fmla="*/ 829580 w 829579"/>
                  <a:gd name="connsiteY2" fmla="*/ 74407 h 74406"/>
                  <a:gd name="connsiteX3" fmla="*/ 0 w 829579"/>
                  <a:gd name="connsiteY3" fmla="*/ 74407 h 74406"/>
                </a:gdLst>
                <a:ahLst/>
                <a:cxnLst>
                  <a:cxn ang="0">
                    <a:pos x="connsiteX0" y="connsiteY0"/>
                  </a:cxn>
                  <a:cxn ang="0">
                    <a:pos x="connsiteX1" y="connsiteY1"/>
                  </a:cxn>
                  <a:cxn ang="0">
                    <a:pos x="connsiteX2" y="connsiteY2"/>
                  </a:cxn>
                  <a:cxn ang="0">
                    <a:pos x="connsiteX3" y="connsiteY3"/>
                  </a:cxn>
                </a:cxnLst>
                <a:rect l="l" t="t" r="r" b="b"/>
                <a:pathLst>
                  <a:path w="829579" h="74406">
                    <a:moveTo>
                      <a:pt x="0" y="0"/>
                    </a:moveTo>
                    <a:lnTo>
                      <a:pt x="829580" y="0"/>
                    </a:lnTo>
                    <a:lnTo>
                      <a:pt x="829580"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0" name="Freeform: Shape 309">
                <a:extLst>
                  <a:ext uri="{FF2B5EF4-FFF2-40B4-BE49-F238E27FC236}">
                    <a16:creationId xmlns:a16="http://schemas.microsoft.com/office/drawing/2014/main" id="{FA699EB4-F110-48AD-8113-7D0C11569681}"/>
                  </a:ext>
                </a:extLst>
              </p:cNvPr>
              <p:cNvSpPr/>
              <p:nvPr/>
            </p:nvSpPr>
            <p:spPr>
              <a:xfrm>
                <a:off x="7230710" y="1956017"/>
                <a:ext cx="539310" cy="74355"/>
              </a:xfrm>
              <a:custGeom>
                <a:avLst/>
                <a:gdLst>
                  <a:gd name="connsiteX0" fmla="*/ 0 w 421862"/>
                  <a:gd name="connsiteY0" fmla="*/ 0 h 55530"/>
                  <a:gd name="connsiteX1" fmla="*/ 421862 w 421862"/>
                  <a:gd name="connsiteY1" fmla="*/ 0 h 55530"/>
                  <a:gd name="connsiteX2" fmla="*/ 421862 w 421862"/>
                  <a:gd name="connsiteY2" fmla="*/ 55531 h 55530"/>
                  <a:gd name="connsiteX3" fmla="*/ 0 w 421862"/>
                  <a:gd name="connsiteY3" fmla="*/ 55531 h 55530"/>
                </a:gdLst>
                <a:ahLst/>
                <a:cxnLst>
                  <a:cxn ang="0">
                    <a:pos x="connsiteX0" y="connsiteY0"/>
                  </a:cxn>
                  <a:cxn ang="0">
                    <a:pos x="connsiteX1" y="connsiteY1"/>
                  </a:cxn>
                  <a:cxn ang="0">
                    <a:pos x="connsiteX2" y="connsiteY2"/>
                  </a:cxn>
                  <a:cxn ang="0">
                    <a:pos x="connsiteX3" y="connsiteY3"/>
                  </a:cxn>
                </a:cxnLst>
                <a:rect l="l" t="t" r="r" b="b"/>
                <a:pathLst>
                  <a:path w="421862" h="55530">
                    <a:moveTo>
                      <a:pt x="0" y="0"/>
                    </a:moveTo>
                    <a:lnTo>
                      <a:pt x="421862" y="0"/>
                    </a:lnTo>
                    <a:lnTo>
                      <a:pt x="421862"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1" name="Freeform: Shape 310">
                <a:extLst>
                  <a:ext uri="{FF2B5EF4-FFF2-40B4-BE49-F238E27FC236}">
                    <a16:creationId xmlns:a16="http://schemas.microsoft.com/office/drawing/2014/main" id="{83C6503E-4A59-4A75-8E22-CC054325D60D}"/>
                  </a:ext>
                </a:extLst>
              </p:cNvPr>
              <p:cNvSpPr/>
              <p:nvPr/>
            </p:nvSpPr>
            <p:spPr>
              <a:xfrm>
                <a:off x="7220977" y="1956017"/>
                <a:ext cx="409862" cy="74355"/>
              </a:xfrm>
              <a:custGeom>
                <a:avLst/>
                <a:gdLst>
                  <a:gd name="connsiteX0" fmla="*/ 0 w 312991"/>
                  <a:gd name="connsiteY0" fmla="*/ 0 h 55530"/>
                  <a:gd name="connsiteX1" fmla="*/ 312992 w 312991"/>
                  <a:gd name="connsiteY1" fmla="*/ 0 h 55530"/>
                  <a:gd name="connsiteX2" fmla="*/ 312992 w 312991"/>
                  <a:gd name="connsiteY2" fmla="*/ 55531 h 55530"/>
                  <a:gd name="connsiteX3" fmla="*/ 0 w 312991"/>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12991" h="55530">
                    <a:moveTo>
                      <a:pt x="0" y="0"/>
                    </a:moveTo>
                    <a:lnTo>
                      <a:pt x="312992" y="0"/>
                    </a:lnTo>
                    <a:lnTo>
                      <a:pt x="312992"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0" name="Group 249">
              <a:extLst>
                <a:ext uri="{FF2B5EF4-FFF2-40B4-BE49-F238E27FC236}">
                  <a16:creationId xmlns:a16="http://schemas.microsoft.com/office/drawing/2014/main" id="{1E190FA0-F6C4-40D8-A9C9-F16F4A387AAB}"/>
                </a:ext>
              </a:extLst>
            </p:cNvPr>
            <p:cNvGrpSpPr/>
            <p:nvPr/>
          </p:nvGrpSpPr>
          <p:grpSpPr>
            <a:xfrm>
              <a:off x="8218290" y="2714591"/>
              <a:ext cx="1820757" cy="127319"/>
              <a:chOff x="6227817" y="2065458"/>
              <a:chExt cx="1365989" cy="74406"/>
            </a:xfrm>
          </p:grpSpPr>
          <p:sp>
            <p:nvSpPr>
              <p:cNvPr id="303" name="Freeform: Shape 302">
                <a:extLst>
                  <a:ext uri="{FF2B5EF4-FFF2-40B4-BE49-F238E27FC236}">
                    <a16:creationId xmlns:a16="http://schemas.microsoft.com/office/drawing/2014/main" id="{A32CA26C-7E18-4443-933E-BBF60BE7AAC9}"/>
                  </a:ext>
                </a:extLst>
              </p:cNvPr>
              <p:cNvSpPr/>
              <p:nvPr/>
            </p:nvSpPr>
            <p:spPr>
              <a:xfrm>
                <a:off x="6227817" y="2065458"/>
                <a:ext cx="984009" cy="74406"/>
              </a:xfrm>
              <a:custGeom>
                <a:avLst/>
                <a:gdLst>
                  <a:gd name="connsiteX0" fmla="*/ 0 w 984009"/>
                  <a:gd name="connsiteY0" fmla="*/ 0 h 74406"/>
                  <a:gd name="connsiteX1" fmla="*/ 984009 w 984009"/>
                  <a:gd name="connsiteY1" fmla="*/ 0 h 74406"/>
                  <a:gd name="connsiteX2" fmla="*/ 984009 w 984009"/>
                  <a:gd name="connsiteY2" fmla="*/ 74407 h 74406"/>
                  <a:gd name="connsiteX3" fmla="*/ 0 w 984009"/>
                  <a:gd name="connsiteY3" fmla="*/ 74407 h 74406"/>
                </a:gdLst>
                <a:ahLst/>
                <a:cxnLst>
                  <a:cxn ang="0">
                    <a:pos x="connsiteX0" y="connsiteY0"/>
                  </a:cxn>
                  <a:cxn ang="0">
                    <a:pos x="connsiteX1" y="connsiteY1"/>
                  </a:cxn>
                  <a:cxn ang="0">
                    <a:pos x="connsiteX2" y="connsiteY2"/>
                  </a:cxn>
                  <a:cxn ang="0">
                    <a:pos x="connsiteX3" y="connsiteY3"/>
                  </a:cxn>
                </a:cxnLst>
                <a:rect l="l" t="t" r="r" b="b"/>
                <a:pathLst>
                  <a:path w="984009" h="74406">
                    <a:moveTo>
                      <a:pt x="0" y="0"/>
                    </a:moveTo>
                    <a:lnTo>
                      <a:pt x="984009" y="0"/>
                    </a:lnTo>
                    <a:lnTo>
                      <a:pt x="984009"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4" name="Freeform: Shape 303">
                <a:extLst>
                  <a:ext uri="{FF2B5EF4-FFF2-40B4-BE49-F238E27FC236}">
                    <a16:creationId xmlns:a16="http://schemas.microsoft.com/office/drawing/2014/main" id="{7FF2A56E-5906-4C51-B27E-C74EB896AB05}"/>
                  </a:ext>
                </a:extLst>
              </p:cNvPr>
              <p:cNvSpPr/>
              <p:nvPr/>
            </p:nvSpPr>
            <p:spPr>
              <a:xfrm>
                <a:off x="6276571" y="2065458"/>
                <a:ext cx="935255" cy="74406"/>
              </a:xfrm>
              <a:custGeom>
                <a:avLst/>
                <a:gdLst>
                  <a:gd name="connsiteX0" fmla="*/ 0 w 935255"/>
                  <a:gd name="connsiteY0" fmla="*/ 0 h 74406"/>
                  <a:gd name="connsiteX1" fmla="*/ 935255 w 935255"/>
                  <a:gd name="connsiteY1" fmla="*/ 0 h 74406"/>
                  <a:gd name="connsiteX2" fmla="*/ 935255 w 935255"/>
                  <a:gd name="connsiteY2" fmla="*/ 74407 h 74406"/>
                  <a:gd name="connsiteX3" fmla="*/ 0 w 935255"/>
                  <a:gd name="connsiteY3" fmla="*/ 74407 h 74406"/>
                </a:gdLst>
                <a:ahLst/>
                <a:cxnLst>
                  <a:cxn ang="0">
                    <a:pos x="connsiteX0" y="connsiteY0"/>
                  </a:cxn>
                  <a:cxn ang="0">
                    <a:pos x="connsiteX1" y="connsiteY1"/>
                  </a:cxn>
                  <a:cxn ang="0">
                    <a:pos x="connsiteX2" y="connsiteY2"/>
                  </a:cxn>
                  <a:cxn ang="0">
                    <a:pos x="connsiteX3" y="connsiteY3"/>
                  </a:cxn>
                </a:cxnLst>
                <a:rect l="l" t="t" r="r" b="b"/>
                <a:pathLst>
                  <a:path w="935255" h="74406">
                    <a:moveTo>
                      <a:pt x="0" y="0"/>
                    </a:moveTo>
                    <a:lnTo>
                      <a:pt x="935255" y="0"/>
                    </a:lnTo>
                    <a:lnTo>
                      <a:pt x="935255"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5" name="Freeform: Shape 304">
                <a:extLst>
                  <a:ext uri="{FF2B5EF4-FFF2-40B4-BE49-F238E27FC236}">
                    <a16:creationId xmlns:a16="http://schemas.microsoft.com/office/drawing/2014/main" id="{13AED034-F73B-4AAC-94B5-86E609A2453F}"/>
                  </a:ext>
                </a:extLst>
              </p:cNvPr>
              <p:cNvSpPr/>
              <p:nvPr/>
            </p:nvSpPr>
            <p:spPr>
              <a:xfrm>
                <a:off x="6343831" y="2065458"/>
                <a:ext cx="867867" cy="74406"/>
              </a:xfrm>
              <a:custGeom>
                <a:avLst/>
                <a:gdLst>
                  <a:gd name="connsiteX0" fmla="*/ 0 w 867867"/>
                  <a:gd name="connsiteY0" fmla="*/ 0 h 74406"/>
                  <a:gd name="connsiteX1" fmla="*/ 867868 w 867867"/>
                  <a:gd name="connsiteY1" fmla="*/ 0 h 74406"/>
                  <a:gd name="connsiteX2" fmla="*/ 867868 w 867867"/>
                  <a:gd name="connsiteY2" fmla="*/ 74407 h 74406"/>
                  <a:gd name="connsiteX3" fmla="*/ 0 w 867867"/>
                  <a:gd name="connsiteY3" fmla="*/ 74407 h 74406"/>
                </a:gdLst>
                <a:ahLst/>
                <a:cxnLst>
                  <a:cxn ang="0">
                    <a:pos x="connsiteX0" y="connsiteY0"/>
                  </a:cxn>
                  <a:cxn ang="0">
                    <a:pos x="connsiteX1" y="connsiteY1"/>
                  </a:cxn>
                  <a:cxn ang="0">
                    <a:pos x="connsiteX2" y="connsiteY2"/>
                  </a:cxn>
                  <a:cxn ang="0">
                    <a:pos x="connsiteX3" y="connsiteY3"/>
                  </a:cxn>
                </a:cxnLst>
                <a:rect l="l" t="t" r="r" b="b"/>
                <a:pathLst>
                  <a:path w="867867" h="74406">
                    <a:moveTo>
                      <a:pt x="0" y="0"/>
                    </a:moveTo>
                    <a:lnTo>
                      <a:pt x="867868" y="0"/>
                    </a:lnTo>
                    <a:lnTo>
                      <a:pt x="867868"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6" name="Freeform: Shape 305">
                <a:extLst>
                  <a:ext uri="{FF2B5EF4-FFF2-40B4-BE49-F238E27FC236}">
                    <a16:creationId xmlns:a16="http://schemas.microsoft.com/office/drawing/2014/main" id="{6815A391-84E0-47A5-A2BB-49DF7DC4C33A}"/>
                  </a:ext>
                </a:extLst>
              </p:cNvPr>
              <p:cNvSpPr/>
              <p:nvPr/>
            </p:nvSpPr>
            <p:spPr>
              <a:xfrm>
                <a:off x="7230709" y="2065484"/>
                <a:ext cx="363097" cy="74355"/>
              </a:xfrm>
              <a:custGeom>
                <a:avLst/>
                <a:gdLst>
                  <a:gd name="connsiteX0" fmla="*/ 0 w 290893"/>
                  <a:gd name="connsiteY0" fmla="*/ 0 h 55530"/>
                  <a:gd name="connsiteX1" fmla="*/ 290894 w 290893"/>
                  <a:gd name="connsiteY1" fmla="*/ 0 h 55530"/>
                  <a:gd name="connsiteX2" fmla="*/ 290894 w 290893"/>
                  <a:gd name="connsiteY2" fmla="*/ 55531 h 55530"/>
                  <a:gd name="connsiteX3" fmla="*/ 0 w 290893"/>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90893" h="55530">
                    <a:moveTo>
                      <a:pt x="0" y="0"/>
                    </a:moveTo>
                    <a:lnTo>
                      <a:pt x="290894" y="0"/>
                    </a:lnTo>
                    <a:lnTo>
                      <a:pt x="290894"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7" name="Freeform: Shape 306">
                <a:extLst>
                  <a:ext uri="{FF2B5EF4-FFF2-40B4-BE49-F238E27FC236}">
                    <a16:creationId xmlns:a16="http://schemas.microsoft.com/office/drawing/2014/main" id="{73BEAA54-F960-4A6B-A78D-7692AEDFB614}"/>
                  </a:ext>
                </a:extLst>
              </p:cNvPr>
              <p:cNvSpPr/>
              <p:nvPr/>
            </p:nvSpPr>
            <p:spPr>
              <a:xfrm>
                <a:off x="7215618" y="2065484"/>
                <a:ext cx="342402" cy="74355"/>
              </a:xfrm>
              <a:custGeom>
                <a:avLst/>
                <a:gdLst>
                  <a:gd name="connsiteX0" fmla="*/ 0 w 262223"/>
                  <a:gd name="connsiteY0" fmla="*/ 0 h 55530"/>
                  <a:gd name="connsiteX1" fmla="*/ 262223 w 262223"/>
                  <a:gd name="connsiteY1" fmla="*/ 0 h 55530"/>
                  <a:gd name="connsiteX2" fmla="*/ 262223 w 262223"/>
                  <a:gd name="connsiteY2" fmla="*/ 55531 h 55530"/>
                  <a:gd name="connsiteX3" fmla="*/ 0 w 262223"/>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62223" h="55530">
                    <a:moveTo>
                      <a:pt x="0" y="0"/>
                    </a:moveTo>
                    <a:lnTo>
                      <a:pt x="262223" y="0"/>
                    </a:lnTo>
                    <a:lnTo>
                      <a:pt x="262223"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1" name="Group 250">
              <a:extLst>
                <a:ext uri="{FF2B5EF4-FFF2-40B4-BE49-F238E27FC236}">
                  <a16:creationId xmlns:a16="http://schemas.microsoft.com/office/drawing/2014/main" id="{D915D979-B563-43F9-8012-B408CA8A821C}"/>
                </a:ext>
              </a:extLst>
            </p:cNvPr>
            <p:cNvGrpSpPr/>
            <p:nvPr/>
          </p:nvGrpSpPr>
          <p:grpSpPr>
            <a:xfrm>
              <a:off x="8320872" y="2897781"/>
              <a:ext cx="2181582" cy="127319"/>
              <a:chOff x="6304777" y="2175053"/>
              <a:chExt cx="1636692" cy="74406"/>
            </a:xfrm>
          </p:grpSpPr>
          <p:sp>
            <p:nvSpPr>
              <p:cNvPr id="297" name="Freeform: Shape 296">
                <a:extLst>
                  <a:ext uri="{FF2B5EF4-FFF2-40B4-BE49-F238E27FC236}">
                    <a16:creationId xmlns:a16="http://schemas.microsoft.com/office/drawing/2014/main" id="{AB4A2FB2-4423-495D-8BF8-322ED96A8DDD}"/>
                  </a:ext>
                </a:extLst>
              </p:cNvPr>
              <p:cNvSpPr/>
              <p:nvPr/>
            </p:nvSpPr>
            <p:spPr>
              <a:xfrm>
                <a:off x="6304777" y="2175053"/>
                <a:ext cx="906921" cy="74406"/>
              </a:xfrm>
              <a:custGeom>
                <a:avLst/>
                <a:gdLst>
                  <a:gd name="connsiteX0" fmla="*/ 0 w 906921"/>
                  <a:gd name="connsiteY0" fmla="*/ 0 h 74406"/>
                  <a:gd name="connsiteX1" fmla="*/ 906922 w 906921"/>
                  <a:gd name="connsiteY1" fmla="*/ 0 h 74406"/>
                  <a:gd name="connsiteX2" fmla="*/ 906922 w 906921"/>
                  <a:gd name="connsiteY2" fmla="*/ 74407 h 74406"/>
                  <a:gd name="connsiteX3" fmla="*/ 0 w 906921"/>
                  <a:gd name="connsiteY3" fmla="*/ 74407 h 74406"/>
                </a:gdLst>
                <a:ahLst/>
                <a:cxnLst>
                  <a:cxn ang="0">
                    <a:pos x="connsiteX0" y="connsiteY0"/>
                  </a:cxn>
                  <a:cxn ang="0">
                    <a:pos x="connsiteX1" y="connsiteY1"/>
                  </a:cxn>
                  <a:cxn ang="0">
                    <a:pos x="connsiteX2" y="connsiteY2"/>
                  </a:cxn>
                  <a:cxn ang="0">
                    <a:pos x="connsiteX3" y="connsiteY3"/>
                  </a:cxn>
                </a:cxnLst>
                <a:rect l="l" t="t" r="r" b="b"/>
                <a:pathLst>
                  <a:path w="906921" h="74406">
                    <a:moveTo>
                      <a:pt x="0" y="0"/>
                    </a:moveTo>
                    <a:lnTo>
                      <a:pt x="906922" y="0"/>
                    </a:lnTo>
                    <a:lnTo>
                      <a:pt x="906922" y="74407"/>
                    </a:lnTo>
                    <a:lnTo>
                      <a:pt x="0" y="74407"/>
                    </a:lnTo>
                    <a:close/>
                  </a:path>
                </a:pathLst>
              </a:custGeom>
              <a:solidFill>
                <a:schemeClr val="accent1">
                  <a:lumMod val="20000"/>
                  <a:lumOff val="8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8" name="Freeform: Shape 297">
                <a:extLst>
                  <a:ext uri="{FF2B5EF4-FFF2-40B4-BE49-F238E27FC236}">
                    <a16:creationId xmlns:a16="http://schemas.microsoft.com/office/drawing/2014/main" id="{97E07B54-D4F1-41D8-93A5-07614373EEB7}"/>
                  </a:ext>
                </a:extLst>
              </p:cNvPr>
              <p:cNvSpPr/>
              <p:nvPr/>
            </p:nvSpPr>
            <p:spPr>
              <a:xfrm>
                <a:off x="6728373" y="2175053"/>
                <a:ext cx="483453" cy="74406"/>
              </a:xfrm>
              <a:custGeom>
                <a:avLst/>
                <a:gdLst>
                  <a:gd name="connsiteX0" fmla="*/ 0 w 483453"/>
                  <a:gd name="connsiteY0" fmla="*/ 0 h 74406"/>
                  <a:gd name="connsiteX1" fmla="*/ 483453 w 483453"/>
                  <a:gd name="connsiteY1" fmla="*/ 0 h 74406"/>
                  <a:gd name="connsiteX2" fmla="*/ 483453 w 483453"/>
                  <a:gd name="connsiteY2" fmla="*/ 74407 h 74406"/>
                  <a:gd name="connsiteX3" fmla="*/ 0 w 483453"/>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83453" h="74406">
                    <a:moveTo>
                      <a:pt x="0" y="0"/>
                    </a:moveTo>
                    <a:lnTo>
                      <a:pt x="483453" y="0"/>
                    </a:lnTo>
                    <a:lnTo>
                      <a:pt x="483453"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9" name="Freeform: Shape 298">
                <a:extLst>
                  <a:ext uri="{FF2B5EF4-FFF2-40B4-BE49-F238E27FC236}">
                    <a16:creationId xmlns:a16="http://schemas.microsoft.com/office/drawing/2014/main" id="{CE4ADA59-2531-49B4-9260-8988DD3D8702}"/>
                  </a:ext>
                </a:extLst>
              </p:cNvPr>
              <p:cNvSpPr/>
              <p:nvPr/>
            </p:nvSpPr>
            <p:spPr>
              <a:xfrm>
                <a:off x="7143418" y="2175053"/>
                <a:ext cx="68408" cy="74406"/>
              </a:xfrm>
              <a:custGeom>
                <a:avLst/>
                <a:gdLst>
                  <a:gd name="connsiteX0" fmla="*/ 0 w 68408"/>
                  <a:gd name="connsiteY0" fmla="*/ 0 h 74406"/>
                  <a:gd name="connsiteX1" fmla="*/ 68408 w 68408"/>
                  <a:gd name="connsiteY1" fmla="*/ 0 h 74406"/>
                  <a:gd name="connsiteX2" fmla="*/ 68408 w 68408"/>
                  <a:gd name="connsiteY2" fmla="*/ 74407 h 74406"/>
                  <a:gd name="connsiteX3" fmla="*/ 0 w 68408"/>
                  <a:gd name="connsiteY3" fmla="*/ 74407 h 74406"/>
                </a:gdLst>
                <a:ahLst/>
                <a:cxnLst>
                  <a:cxn ang="0">
                    <a:pos x="connsiteX0" y="connsiteY0"/>
                  </a:cxn>
                  <a:cxn ang="0">
                    <a:pos x="connsiteX1" y="connsiteY1"/>
                  </a:cxn>
                  <a:cxn ang="0">
                    <a:pos x="connsiteX2" y="connsiteY2"/>
                  </a:cxn>
                  <a:cxn ang="0">
                    <a:pos x="connsiteX3" y="connsiteY3"/>
                  </a:cxn>
                </a:cxnLst>
                <a:rect l="l" t="t" r="r" b="b"/>
                <a:pathLst>
                  <a:path w="68408" h="74406">
                    <a:moveTo>
                      <a:pt x="0" y="0"/>
                    </a:moveTo>
                    <a:lnTo>
                      <a:pt x="68408" y="0"/>
                    </a:lnTo>
                    <a:lnTo>
                      <a:pt x="68408"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0" name="Freeform: Shape 299">
                <a:extLst>
                  <a:ext uri="{FF2B5EF4-FFF2-40B4-BE49-F238E27FC236}">
                    <a16:creationId xmlns:a16="http://schemas.microsoft.com/office/drawing/2014/main" id="{7BE3F981-1429-407E-BF82-78EC5508898C}"/>
                  </a:ext>
                </a:extLst>
              </p:cNvPr>
              <p:cNvSpPr/>
              <p:nvPr/>
            </p:nvSpPr>
            <p:spPr>
              <a:xfrm>
                <a:off x="7230709" y="2175079"/>
                <a:ext cx="710760" cy="74355"/>
              </a:xfrm>
              <a:custGeom>
                <a:avLst/>
                <a:gdLst>
                  <a:gd name="connsiteX0" fmla="*/ 0 w 552735"/>
                  <a:gd name="connsiteY0" fmla="*/ 0 h 55530"/>
                  <a:gd name="connsiteX1" fmla="*/ 552736 w 552735"/>
                  <a:gd name="connsiteY1" fmla="*/ 0 h 55530"/>
                  <a:gd name="connsiteX2" fmla="*/ 552736 w 552735"/>
                  <a:gd name="connsiteY2" fmla="*/ 55531 h 55530"/>
                  <a:gd name="connsiteX3" fmla="*/ 0 w 552735"/>
                  <a:gd name="connsiteY3" fmla="*/ 55531 h 55530"/>
                </a:gdLst>
                <a:ahLst/>
                <a:cxnLst>
                  <a:cxn ang="0">
                    <a:pos x="connsiteX0" y="connsiteY0"/>
                  </a:cxn>
                  <a:cxn ang="0">
                    <a:pos x="connsiteX1" y="connsiteY1"/>
                  </a:cxn>
                  <a:cxn ang="0">
                    <a:pos x="connsiteX2" y="connsiteY2"/>
                  </a:cxn>
                  <a:cxn ang="0">
                    <a:pos x="connsiteX3" y="connsiteY3"/>
                  </a:cxn>
                </a:cxnLst>
                <a:rect l="l" t="t" r="r" b="b"/>
                <a:pathLst>
                  <a:path w="552735" h="55530">
                    <a:moveTo>
                      <a:pt x="0" y="0"/>
                    </a:moveTo>
                    <a:lnTo>
                      <a:pt x="552736" y="0"/>
                    </a:lnTo>
                    <a:lnTo>
                      <a:pt x="552736" y="55531"/>
                    </a:lnTo>
                    <a:lnTo>
                      <a:pt x="0" y="55531"/>
                    </a:lnTo>
                    <a:close/>
                  </a:path>
                </a:pathLst>
              </a:custGeom>
              <a:solidFill>
                <a:schemeClr val="accent1">
                  <a:lumMod val="20000"/>
                  <a:lumOff val="80000"/>
                </a:schemeClr>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1" name="Freeform: Shape 300">
                <a:extLst>
                  <a:ext uri="{FF2B5EF4-FFF2-40B4-BE49-F238E27FC236}">
                    <a16:creationId xmlns:a16="http://schemas.microsoft.com/office/drawing/2014/main" id="{D285DB99-9C5F-48BC-B0D1-6BD5F2EF550B}"/>
                  </a:ext>
                </a:extLst>
              </p:cNvPr>
              <p:cNvSpPr/>
              <p:nvPr/>
            </p:nvSpPr>
            <p:spPr>
              <a:xfrm>
                <a:off x="7230709" y="2175079"/>
                <a:ext cx="401862" cy="74355"/>
              </a:xfrm>
              <a:custGeom>
                <a:avLst/>
                <a:gdLst>
                  <a:gd name="connsiteX0" fmla="*/ 0 w 312515"/>
                  <a:gd name="connsiteY0" fmla="*/ 0 h 55530"/>
                  <a:gd name="connsiteX1" fmla="*/ 312515 w 312515"/>
                  <a:gd name="connsiteY1" fmla="*/ 0 h 55530"/>
                  <a:gd name="connsiteX2" fmla="*/ 312515 w 312515"/>
                  <a:gd name="connsiteY2" fmla="*/ 55531 h 55530"/>
                  <a:gd name="connsiteX3" fmla="*/ 0 w 312515"/>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12515" h="55530">
                    <a:moveTo>
                      <a:pt x="0" y="0"/>
                    </a:moveTo>
                    <a:lnTo>
                      <a:pt x="312515" y="0"/>
                    </a:lnTo>
                    <a:lnTo>
                      <a:pt x="312515" y="55531"/>
                    </a:lnTo>
                    <a:lnTo>
                      <a:pt x="0" y="55531"/>
                    </a:lnTo>
                    <a:close/>
                  </a:path>
                </a:pathLst>
              </a:custGeom>
              <a:solidFill>
                <a:schemeClr val="accent2">
                  <a:lumMod val="60000"/>
                  <a:lumOff val="40000"/>
                </a:schemeClr>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2" name="Freeform: Shape 301">
                <a:extLst>
                  <a:ext uri="{FF2B5EF4-FFF2-40B4-BE49-F238E27FC236}">
                    <a16:creationId xmlns:a16="http://schemas.microsoft.com/office/drawing/2014/main" id="{8C3C383E-E839-42AE-A388-E9D8B52FB90D}"/>
                  </a:ext>
                </a:extLst>
              </p:cNvPr>
              <p:cNvSpPr/>
              <p:nvPr/>
            </p:nvSpPr>
            <p:spPr>
              <a:xfrm>
                <a:off x="7215618" y="2175079"/>
                <a:ext cx="43525" cy="74355"/>
              </a:xfrm>
              <a:custGeom>
                <a:avLst/>
                <a:gdLst>
                  <a:gd name="connsiteX0" fmla="*/ 0 w 21812"/>
                  <a:gd name="connsiteY0" fmla="*/ 0 h 55530"/>
                  <a:gd name="connsiteX1" fmla="*/ 21812 w 21812"/>
                  <a:gd name="connsiteY1" fmla="*/ 0 h 55530"/>
                  <a:gd name="connsiteX2" fmla="*/ 21812 w 21812"/>
                  <a:gd name="connsiteY2" fmla="*/ 55531 h 55530"/>
                  <a:gd name="connsiteX3" fmla="*/ 0 w 21812"/>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1812" h="55530">
                    <a:moveTo>
                      <a:pt x="0" y="0"/>
                    </a:moveTo>
                    <a:lnTo>
                      <a:pt x="21812" y="0"/>
                    </a:lnTo>
                    <a:lnTo>
                      <a:pt x="21812"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2" name="Group 251">
              <a:extLst>
                <a:ext uri="{FF2B5EF4-FFF2-40B4-BE49-F238E27FC236}">
                  <a16:creationId xmlns:a16="http://schemas.microsoft.com/office/drawing/2014/main" id="{C658635D-16E2-48D9-9AD2-BEE8DD4A7B16}"/>
                </a:ext>
              </a:extLst>
            </p:cNvPr>
            <p:cNvGrpSpPr/>
            <p:nvPr/>
          </p:nvGrpSpPr>
          <p:grpSpPr>
            <a:xfrm>
              <a:off x="8320701" y="3080971"/>
              <a:ext cx="2004008" cy="127319"/>
              <a:chOff x="6304649" y="2284520"/>
              <a:chExt cx="1513734" cy="74406"/>
            </a:xfrm>
          </p:grpSpPr>
          <p:sp>
            <p:nvSpPr>
              <p:cNvPr id="292" name="Freeform: Shape 291">
                <a:extLst>
                  <a:ext uri="{FF2B5EF4-FFF2-40B4-BE49-F238E27FC236}">
                    <a16:creationId xmlns:a16="http://schemas.microsoft.com/office/drawing/2014/main" id="{4CF8C67B-6A40-49BB-93F9-5A6530939F25}"/>
                  </a:ext>
                </a:extLst>
              </p:cNvPr>
              <p:cNvSpPr/>
              <p:nvPr/>
            </p:nvSpPr>
            <p:spPr>
              <a:xfrm>
                <a:off x="6304649" y="2284520"/>
                <a:ext cx="907177" cy="74406"/>
              </a:xfrm>
              <a:custGeom>
                <a:avLst/>
                <a:gdLst>
                  <a:gd name="connsiteX0" fmla="*/ 0 w 907177"/>
                  <a:gd name="connsiteY0" fmla="*/ 0 h 74406"/>
                  <a:gd name="connsiteX1" fmla="*/ 907177 w 907177"/>
                  <a:gd name="connsiteY1" fmla="*/ 0 h 74406"/>
                  <a:gd name="connsiteX2" fmla="*/ 907177 w 907177"/>
                  <a:gd name="connsiteY2" fmla="*/ 74407 h 74406"/>
                  <a:gd name="connsiteX3" fmla="*/ 0 w 907177"/>
                  <a:gd name="connsiteY3" fmla="*/ 74407 h 74406"/>
                </a:gdLst>
                <a:ahLst/>
                <a:cxnLst>
                  <a:cxn ang="0">
                    <a:pos x="connsiteX0" y="connsiteY0"/>
                  </a:cxn>
                  <a:cxn ang="0">
                    <a:pos x="connsiteX1" y="connsiteY1"/>
                  </a:cxn>
                  <a:cxn ang="0">
                    <a:pos x="connsiteX2" y="connsiteY2"/>
                  </a:cxn>
                  <a:cxn ang="0">
                    <a:pos x="connsiteX3" y="connsiteY3"/>
                  </a:cxn>
                </a:cxnLst>
                <a:rect l="l" t="t" r="r" b="b"/>
                <a:pathLst>
                  <a:path w="907177" h="74406">
                    <a:moveTo>
                      <a:pt x="0" y="0"/>
                    </a:moveTo>
                    <a:lnTo>
                      <a:pt x="907177" y="0"/>
                    </a:lnTo>
                    <a:lnTo>
                      <a:pt x="907177"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3" name="Freeform: Shape 292">
                <a:extLst>
                  <a:ext uri="{FF2B5EF4-FFF2-40B4-BE49-F238E27FC236}">
                    <a16:creationId xmlns:a16="http://schemas.microsoft.com/office/drawing/2014/main" id="{B983D36C-E3F1-4E52-9F27-3EE22ABB7175}"/>
                  </a:ext>
                </a:extLst>
              </p:cNvPr>
              <p:cNvSpPr/>
              <p:nvPr/>
            </p:nvSpPr>
            <p:spPr>
              <a:xfrm>
                <a:off x="6343831" y="2284520"/>
                <a:ext cx="867995" cy="74406"/>
              </a:xfrm>
              <a:custGeom>
                <a:avLst/>
                <a:gdLst>
                  <a:gd name="connsiteX0" fmla="*/ 0 w 867995"/>
                  <a:gd name="connsiteY0" fmla="*/ 0 h 74406"/>
                  <a:gd name="connsiteX1" fmla="*/ 867996 w 867995"/>
                  <a:gd name="connsiteY1" fmla="*/ 0 h 74406"/>
                  <a:gd name="connsiteX2" fmla="*/ 867996 w 867995"/>
                  <a:gd name="connsiteY2" fmla="*/ 74407 h 74406"/>
                  <a:gd name="connsiteX3" fmla="*/ 0 w 867995"/>
                  <a:gd name="connsiteY3" fmla="*/ 74407 h 74406"/>
                </a:gdLst>
                <a:ahLst/>
                <a:cxnLst>
                  <a:cxn ang="0">
                    <a:pos x="connsiteX0" y="connsiteY0"/>
                  </a:cxn>
                  <a:cxn ang="0">
                    <a:pos x="connsiteX1" y="connsiteY1"/>
                  </a:cxn>
                  <a:cxn ang="0">
                    <a:pos x="connsiteX2" y="connsiteY2"/>
                  </a:cxn>
                  <a:cxn ang="0">
                    <a:pos x="connsiteX3" y="connsiteY3"/>
                  </a:cxn>
                </a:cxnLst>
                <a:rect l="l" t="t" r="r" b="b"/>
                <a:pathLst>
                  <a:path w="867995" h="74406">
                    <a:moveTo>
                      <a:pt x="0" y="0"/>
                    </a:moveTo>
                    <a:lnTo>
                      <a:pt x="867996" y="0"/>
                    </a:lnTo>
                    <a:lnTo>
                      <a:pt x="867996"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4" name="Freeform: Shape 293">
                <a:extLst>
                  <a:ext uri="{FF2B5EF4-FFF2-40B4-BE49-F238E27FC236}">
                    <a16:creationId xmlns:a16="http://schemas.microsoft.com/office/drawing/2014/main" id="{59C35A04-6A5A-4759-84F5-52215B436D9F}"/>
                  </a:ext>
                </a:extLst>
              </p:cNvPr>
              <p:cNvSpPr/>
              <p:nvPr/>
            </p:nvSpPr>
            <p:spPr>
              <a:xfrm>
                <a:off x="6516894" y="2284520"/>
                <a:ext cx="704943" cy="74406"/>
              </a:xfrm>
              <a:custGeom>
                <a:avLst/>
                <a:gdLst>
                  <a:gd name="connsiteX0" fmla="*/ 0 w 694932"/>
                  <a:gd name="connsiteY0" fmla="*/ 0 h 74406"/>
                  <a:gd name="connsiteX1" fmla="*/ 694932 w 694932"/>
                  <a:gd name="connsiteY1" fmla="*/ 0 h 74406"/>
                  <a:gd name="connsiteX2" fmla="*/ 694932 w 694932"/>
                  <a:gd name="connsiteY2" fmla="*/ 74407 h 74406"/>
                  <a:gd name="connsiteX3" fmla="*/ 0 w 694932"/>
                  <a:gd name="connsiteY3" fmla="*/ 74407 h 74406"/>
                </a:gdLst>
                <a:ahLst/>
                <a:cxnLst>
                  <a:cxn ang="0">
                    <a:pos x="connsiteX0" y="connsiteY0"/>
                  </a:cxn>
                  <a:cxn ang="0">
                    <a:pos x="connsiteX1" y="connsiteY1"/>
                  </a:cxn>
                  <a:cxn ang="0">
                    <a:pos x="connsiteX2" y="connsiteY2"/>
                  </a:cxn>
                  <a:cxn ang="0">
                    <a:pos x="connsiteX3" y="connsiteY3"/>
                  </a:cxn>
                </a:cxnLst>
                <a:rect l="l" t="t" r="r" b="b"/>
                <a:pathLst>
                  <a:path w="694932" h="74406">
                    <a:moveTo>
                      <a:pt x="0" y="0"/>
                    </a:moveTo>
                    <a:lnTo>
                      <a:pt x="694932" y="0"/>
                    </a:lnTo>
                    <a:lnTo>
                      <a:pt x="694932"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5" name="Freeform: Shape 294">
                <a:extLst>
                  <a:ext uri="{FF2B5EF4-FFF2-40B4-BE49-F238E27FC236}">
                    <a16:creationId xmlns:a16="http://schemas.microsoft.com/office/drawing/2014/main" id="{50E039C0-B801-4BA3-8D23-BE0B67BEE630}"/>
                  </a:ext>
                </a:extLst>
              </p:cNvPr>
              <p:cNvSpPr/>
              <p:nvPr/>
            </p:nvSpPr>
            <p:spPr>
              <a:xfrm>
                <a:off x="7230709" y="2284546"/>
                <a:ext cx="587674" cy="74355"/>
              </a:xfrm>
              <a:custGeom>
                <a:avLst/>
                <a:gdLst>
                  <a:gd name="connsiteX0" fmla="*/ 0 w 450818"/>
                  <a:gd name="connsiteY0" fmla="*/ 0 h 55530"/>
                  <a:gd name="connsiteX1" fmla="*/ 450818 w 450818"/>
                  <a:gd name="connsiteY1" fmla="*/ 0 h 55530"/>
                  <a:gd name="connsiteX2" fmla="*/ 450818 w 450818"/>
                  <a:gd name="connsiteY2" fmla="*/ 55531 h 55530"/>
                  <a:gd name="connsiteX3" fmla="*/ 0 w 450818"/>
                  <a:gd name="connsiteY3" fmla="*/ 55531 h 55530"/>
                </a:gdLst>
                <a:ahLst/>
                <a:cxnLst>
                  <a:cxn ang="0">
                    <a:pos x="connsiteX0" y="connsiteY0"/>
                  </a:cxn>
                  <a:cxn ang="0">
                    <a:pos x="connsiteX1" y="connsiteY1"/>
                  </a:cxn>
                  <a:cxn ang="0">
                    <a:pos x="connsiteX2" y="connsiteY2"/>
                  </a:cxn>
                  <a:cxn ang="0">
                    <a:pos x="connsiteX3" y="connsiteY3"/>
                  </a:cxn>
                </a:cxnLst>
                <a:rect l="l" t="t" r="r" b="b"/>
                <a:pathLst>
                  <a:path w="450818" h="55530">
                    <a:moveTo>
                      <a:pt x="0" y="0"/>
                    </a:moveTo>
                    <a:lnTo>
                      <a:pt x="450818" y="0"/>
                    </a:lnTo>
                    <a:lnTo>
                      <a:pt x="450818"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6" name="Freeform: Shape 295">
                <a:extLst>
                  <a:ext uri="{FF2B5EF4-FFF2-40B4-BE49-F238E27FC236}">
                    <a16:creationId xmlns:a16="http://schemas.microsoft.com/office/drawing/2014/main" id="{9ED536F2-E164-421F-9F9B-C3B1113B2AE2}"/>
                  </a:ext>
                </a:extLst>
              </p:cNvPr>
              <p:cNvSpPr/>
              <p:nvPr/>
            </p:nvSpPr>
            <p:spPr>
              <a:xfrm>
                <a:off x="7230709" y="2284546"/>
                <a:ext cx="474808" cy="74355"/>
              </a:xfrm>
              <a:custGeom>
                <a:avLst/>
                <a:gdLst>
                  <a:gd name="connsiteX0" fmla="*/ 0 w 364236"/>
                  <a:gd name="connsiteY0" fmla="*/ 0 h 55530"/>
                  <a:gd name="connsiteX1" fmla="*/ 364236 w 364236"/>
                  <a:gd name="connsiteY1" fmla="*/ 0 h 55530"/>
                  <a:gd name="connsiteX2" fmla="*/ 364236 w 364236"/>
                  <a:gd name="connsiteY2" fmla="*/ 55531 h 55530"/>
                  <a:gd name="connsiteX3" fmla="*/ 0 w 364236"/>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64236" h="55530">
                    <a:moveTo>
                      <a:pt x="0" y="0"/>
                    </a:moveTo>
                    <a:lnTo>
                      <a:pt x="364236" y="0"/>
                    </a:lnTo>
                    <a:lnTo>
                      <a:pt x="364236"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3" name="Group 252">
              <a:extLst>
                <a:ext uri="{FF2B5EF4-FFF2-40B4-BE49-F238E27FC236}">
                  <a16:creationId xmlns:a16="http://schemas.microsoft.com/office/drawing/2014/main" id="{4EB755A6-5884-4501-BE12-0D84E27EE271}"/>
                </a:ext>
              </a:extLst>
            </p:cNvPr>
            <p:cNvGrpSpPr/>
            <p:nvPr/>
          </p:nvGrpSpPr>
          <p:grpSpPr>
            <a:xfrm>
              <a:off x="8642566" y="3447351"/>
              <a:ext cx="1590098" cy="127319"/>
              <a:chOff x="6546121" y="2503453"/>
              <a:chExt cx="1205833" cy="74406"/>
            </a:xfrm>
          </p:grpSpPr>
          <p:sp>
            <p:nvSpPr>
              <p:cNvPr id="288" name="Freeform: Shape 287">
                <a:extLst>
                  <a:ext uri="{FF2B5EF4-FFF2-40B4-BE49-F238E27FC236}">
                    <a16:creationId xmlns:a16="http://schemas.microsoft.com/office/drawing/2014/main" id="{3C3A0375-E10F-4C34-9DE7-01E788F44D9C}"/>
                  </a:ext>
                </a:extLst>
              </p:cNvPr>
              <p:cNvSpPr/>
              <p:nvPr/>
            </p:nvSpPr>
            <p:spPr>
              <a:xfrm>
                <a:off x="6546121" y="2503453"/>
                <a:ext cx="665705" cy="74406"/>
              </a:xfrm>
              <a:custGeom>
                <a:avLst/>
                <a:gdLst>
                  <a:gd name="connsiteX0" fmla="*/ 0 w 665705"/>
                  <a:gd name="connsiteY0" fmla="*/ 0 h 74406"/>
                  <a:gd name="connsiteX1" fmla="*/ 665706 w 665705"/>
                  <a:gd name="connsiteY1" fmla="*/ 0 h 74406"/>
                  <a:gd name="connsiteX2" fmla="*/ 665706 w 665705"/>
                  <a:gd name="connsiteY2" fmla="*/ 74407 h 74406"/>
                  <a:gd name="connsiteX3" fmla="*/ 0 w 665705"/>
                  <a:gd name="connsiteY3" fmla="*/ 74407 h 74406"/>
                </a:gdLst>
                <a:ahLst/>
                <a:cxnLst>
                  <a:cxn ang="0">
                    <a:pos x="connsiteX0" y="connsiteY0"/>
                  </a:cxn>
                  <a:cxn ang="0">
                    <a:pos x="connsiteX1" y="connsiteY1"/>
                  </a:cxn>
                  <a:cxn ang="0">
                    <a:pos x="connsiteX2" y="connsiteY2"/>
                  </a:cxn>
                  <a:cxn ang="0">
                    <a:pos x="connsiteX3" y="connsiteY3"/>
                  </a:cxn>
                </a:cxnLst>
                <a:rect l="l" t="t" r="r" b="b"/>
                <a:pathLst>
                  <a:path w="665705" h="74406">
                    <a:moveTo>
                      <a:pt x="0" y="0"/>
                    </a:moveTo>
                    <a:lnTo>
                      <a:pt x="665706" y="0"/>
                    </a:lnTo>
                    <a:lnTo>
                      <a:pt x="665706"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9" name="Freeform: Shape 288">
                <a:extLst>
                  <a:ext uri="{FF2B5EF4-FFF2-40B4-BE49-F238E27FC236}">
                    <a16:creationId xmlns:a16="http://schemas.microsoft.com/office/drawing/2014/main" id="{3211849E-2F74-4F5A-BDB7-79F14DBFEE4E}"/>
                  </a:ext>
                </a:extLst>
              </p:cNvPr>
              <p:cNvSpPr/>
              <p:nvPr/>
            </p:nvSpPr>
            <p:spPr>
              <a:xfrm>
                <a:off x="6728627" y="2503453"/>
                <a:ext cx="489117" cy="74406"/>
              </a:xfrm>
              <a:custGeom>
                <a:avLst/>
                <a:gdLst>
                  <a:gd name="connsiteX0" fmla="*/ 0 w 483198"/>
                  <a:gd name="connsiteY0" fmla="*/ 0 h 74406"/>
                  <a:gd name="connsiteX1" fmla="*/ 483198 w 483198"/>
                  <a:gd name="connsiteY1" fmla="*/ 0 h 74406"/>
                  <a:gd name="connsiteX2" fmla="*/ 483198 w 483198"/>
                  <a:gd name="connsiteY2" fmla="*/ 74407 h 74406"/>
                  <a:gd name="connsiteX3" fmla="*/ 0 w 483198"/>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83198" h="74406">
                    <a:moveTo>
                      <a:pt x="0" y="0"/>
                    </a:moveTo>
                    <a:lnTo>
                      <a:pt x="483198" y="0"/>
                    </a:lnTo>
                    <a:lnTo>
                      <a:pt x="483198"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0" name="Freeform: Shape 289">
                <a:extLst>
                  <a:ext uri="{FF2B5EF4-FFF2-40B4-BE49-F238E27FC236}">
                    <a16:creationId xmlns:a16="http://schemas.microsoft.com/office/drawing/2014/main" id="{E0327A5F-2469-4597-BC10-8818446540A9}"/>
                  </a:ext>
                </a:extLst>
              </p:cNvPr>
              <p:cNvSpPr/>
              <p:nvPr/>
            </p:nvSpPr>
            <p:spPr>
              <a:xfrm>
                <a:off x="7230709" y="2503479"/>
                <a:ext cx="521245" cy="74355"/>
              </a:xfrm>
              <a:custGeom>
                <a:avLst/>
                <a:gdLst>
                  <a:gd name="connsiteX0" fmla="*/ 0 w 399859"/>
                  <a:gd name="connsiteY0" fmla="*/ 0 h 55530"/>
                  <a:gd name="connsiteX1" fmla="*/ 399860 w 399859"/>
                  <a:gd name="connsiteY1" fmla="*/ 0 h 55530"/>
                  <a:gd name="connsiteX2" fmla="*/ 399860 w 399859"/>
                  <a:gd name="connsiteY2" fmla="*/ 55531 h 55530"/>
                  <a:gd name="connsiteX3" fmla="*/ 0 w 399859"/>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99859" h="55530">
                    <a:moveTo>
                      <a:pt x="0" y="0"/>
                    </a:moveTo>
                    <a:lnTo>
                      <a:pt x="399860" y="0"/>
                    </a:lnTo>
                    <a:lnTo>
                      <a:pt x="399860"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1" name="Freeform: Shape 290">
                <a:extLst>
                  <a:ext uri="{FF2B5EF4-FFF2-40B4-BE49-F238E27FC236}">
                    <a16:creationId xmlns:a16="http://schemas.microsoft.com/office/drawing/2014/main" id="{9D5D36AF-8136-447F-9074-4E7AE019C595}"/>
                  </a:ext>
                </a:extLst>
              </p:cNvPr>
              <p:cNvSpPr/>
              <p:nvPr/>
            </p:nvSpPr>
            <p:spPr>
              <a:xfrm>
                <a:off x="7230709" y="2503479"/>
                <a:ext cx="408255" cy="74355"/>
              </a:xfrm>
              <a:custGeom>
                <a:avLst/>
                <a:gdLst>
                  <a:gd name="connsiteX0" fmla="*/ 0 w 313182"/>
                  <a:gd name="connsiteY0" fmla="*/ 0 h 55530"/>
                  <a:gd name="connsiteX1" fmla="*/ 313182 w 313182"/>
                  <a:gd name="connsiteY1" fmla="*/ 0 h 55530"/>
                  <a:gd name="connsiteX2" fmla="*/ 313182 w 313182"/>
                  <a:gd name="connsiteY2" fmla="*/ 55531 h 55530"/>
                  <a:gd name="connsiteX3" fmla="*/ 0 w 313182"/>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13182" h="55530">
                    <a:moveTo>
                      <a:pt x="0" y="0"/>
                    </a:moveTo>
                    <a:lnTo>
                      <a:pt x="313182" y="0"/>
                    </a:lnTo>
                    <a:lnTo>
                      <a:pt x="313182"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4" name="Group 253">
              <a:extLst>
                <a:ext uri="{FF2B5EF4-FFF2-40B4-BE49-F238E27FC236}">
                  <a16:creationId xmlns:a16="http://schemas.microsoft.com/office/drawing/2014/main" id="{CF81748C-45E8-4C15-8F5D-8E39F5BE3957}"/>
                </a:ext>
              </a:extLst>
            </p:cNvPr>
            <p:cNvGrpSpPr/>
            <p:nvPr/>
          </p:nvGrpSpPr>
          <p:grpSpPr>
            <a:xfrm>
              <a:off x="8730685" y="3630541"/>
              <a:ext cx="1044920" cy="127319"/>
              <a:chOff x="6612232" y="2613048"/>
              <a:chExt cx="783932" cy="74406"/>
            </a:xfrm>
          </p:grpSpPr>
          <p:sp>
            <p:nvSpPr>
              <p:cNvPr id="283" name="Freeform: Shape 282">
                <a:extLst>
                  <a:ext uri="{FF2B5EF4-FFF2-40B4-BE49-F238E27FC236}">
                    <a16:creationId xmlns:a16="http://schemas.microsoft.com/office/drawing/2014/main" id="{EBCCE510-56DC-402A-8C1A-906714A9EDA1}"/>
                  </a:ext>
                </a:extLst>
              </p:cNvPr>
              <p:cNvSpPr/>
              <p:nvPr/>
            </p:nvSpPr>
            <p:spPr>
              <a:xfrm>
                <a:off x="6612232" y="2613048"/>
                <a:ext cx="599594" cy="74406"/>
              </a:xfrm>
              <a:custGeom>
                <a:avLst/>
                <a:gdLst>
                  <a:gd name="connsiteX0" fmla="*/ 0 w 599594"/>
                  <a:gd name="connsiteY0" fmla="*/ 0 h 74406"/>
                  <a:gd name="connsiteX1" fmla="*/ 599595 w 599594"/>
                  <a:gd name="connsiteY1" fmla="*/ 0 h 74406"/>
                  <a:gd name="connsiteX2" fmla="*/ 599595 w 599594"/>
                  <a:gd name="connsiteY2" fmla="*/ 74407 h 74406"/>
                  <a:gd name="connsiteX3" fmla="*/ 0 w 599594"/>
                  <a:gd name="connsiteY3" fmla="*/ 74407 h 74406"/>
                </a:gdLst>
                <a:ahLst/>
                <a:cxnLst>
                  <a:cxn ang="0">
                    <a:pos x="connsiteX0" y="connsiteY0"/>
                  </a:cxn>
                  <a:cxn ang="0">
                    <a:pos x="connsiteX1" y="connsiteY1"/>
                  </a:cxn>
                  <a:cxn ang="0">
                    <a:pos x="connsiteX2" y="connsiteY2"/>
                  </a:cxn>
                  <a:cxn ang="0">
                    <a:pos x="connsiteX3" y="connsiteY3"/>
                  </a:cxn>
                </a:cxnLst>
                <a:rect l="l" t="t" r="r" b="b"/>
                <a:pathLst>
                  <a:path w="599594" h="74406">
                    <a:moveTo>
                      <a:pt x="0" y="0"/>
                    </a:moveTo>
                    <a:lnTo>
                      <a:pt x="599595" y="0"/>
                    </a:lnTo>
                    <a:lnTo>
                      <a:pt x="599595"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4" name="Freeform: Shape 283">
                <a:extLst>
                  <a:ext uri="{FF2B5EF4-FFF2-40B4-BE49-F238E27FC236}">
                    <a16:creationId xmlns:a16="http://schemas.microsoft.com/office/drawing/2014/main" id="{00C9A622-1319-42C3-8CF9-3B6FF8CAA1EF}"/>
                  </a:ext>
                </a:extLst>
              </p:cNvPr>
              <p:cNvSpPr/>
              <p:nvPr/>
            </p:nvSpPr>
            <p:spPr>
              <a:xfrm>
                <a:off x="6690595" y="2613048"/>
                <a:ext cx="521103" cy="74406"/>
              </a:xfrm>
              <a:custGeom>
                <a:avLst/>
                <a:gdLst>
                  <a:gd name="connsiteX0" fmla="*/ 0 w 521103"/>
                  <a:gd name="connsiteY0" fmla="*/ 0 h 74406"/>
                  <a:gd name="connsiteX1" fmla="*/ 521104 w 521103"/>
                  <a:gd name="connsiteY1" fmla="*/ 0 h 74406"/>
                  <a:gd name="connsiteX2" fmla="*/ 521104 w 521103"/>
                  <a:gd name="connsiteY2" fmla="*/ 74407 h 74406"/>
                  <a:gd name="connsiteX3" fmla="*/ 0 w 521103"/>
                  <a:gd name="connsiteY3" fmla="*/ 74407 h 74406"/>
                </a:gdLst>
                <a:ahLst/>
                <a:cxnLst>
                  <a:cxn ang="0">
                    <a:pos x="connsiteX0" y="connsiteY0"/>
                  </a:cxn>
                  <a:cxn ang="0">
                    <a:pos x="connsiteX1" y="connsiteY1"/>
                  </a:cxn>
                  <a:cxn ang="0">
                    <a:pos x="connsiteX2" y="connsiteY2"/>
                  </a:cxn>
                  <a:cxn ang="0">
                    <a:pos x="connsiteX3" y="connsiteY3"/>
                  </a:cxn>
                </a:cxnLst>
                <a:rect l="l" t="t" r="r" b="b"/>
                <a:pathLst>
                  <a:path w="521103" h="74406">
                    <a:moveTo>
                      <a:pt x="0" y="0"/>
                    </a:moveTo>
                    <a:lnTo>
                      <a:pt x="521104" y="0"/>
                    </a:lnTo>
                    <a:lnTo>
                      <a:pt x="521104"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5" name="Freeform: Shape 284">
                <a:extLst>
                  <a:ext uri="{FF2B5EF4-FFF2-40B4-BE49-F238E27FC236}">
                    <a16:creationId xmlns:a16="http://schemas.microsoft.com/office/drawing/2014/main" id="{D6D27B66-EF90-40F2-8A4D-80F7BC71EEA1}"/>
                  </a:ext>
                </a:extLst>
              </p:cNvPr>
              <p:cNvSpPr/>
              <p:nvPr/>
            </p:nvSpPr>
            <p:spPr>
              <a:xfrm>
                <a:off x="7008388" y="2613048"/>
                <a:ext cx="203438" cy="74406"/>
              </a:xfrm>
              <a:custGeom>
                <a:avLst/>
                <a:gdLst>
                  <a:gd name="connsiteX0" fmla="*/ 0 w 203438"/>
                  <a:gd name="connsiteY0" fmla="*/ 0 h 74406"/>
                  <a:gd name="connsiteX1" fmla="*/ 203438 w 203438"/>
                  <a:gd name="connsiteY1" fmla="*/ 0 h 74406"/>
                  <a:gd name="connsiteX2" fmla="*/ 203438 w 203438"/>
                  <a:gd name="connsiteY2" fmla="*/ 74407 h 74406"/>
                  <a:gd name="connsiteX3" fmla="*/ 0 w 203438"/>
                  <a:gd name="connsiteY3" fmla="*/ 74407 h 74406"/>
                </a:gdLst>
                <a:ahLst/>
                <a:cxnLst>
                  <a:cxn ang="0">
                    <a:pos x="connsiteX0" y="connsiteY0"/>
                  </a:cxn>
                  <a:cxn ang="0">
                    <a:pos x="connsiteX1" y="connsiteY1"/>
                  </a:cxn>
                  <a:cxn ang="0">
                    <a:pos x="connsiteX2" y="connsiteY2"/>
                  </a:cxn>
                  <a:cxn ang="0">
                    <a:pos x="connsiteX3" y="connsiteY3"/>
                  </a:cxn>
                </a:cxnLst>
                <a:rect l="l" t="t" r="r" b="b"/>
                <a:pathLst>
                  <a:path w="203438" h="74406">
                    <a:moveTo>
                      <a:pt x="0" y="0"/>
                    </a:moveTo>
                    <a:lnTo>
                      <a:pt x="203438" y="0"/>
                    </a:lnTo>
                    <a:lnTo>
                      <a:pt x="203438"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6" name="Freeform: Shape 285">
                <a:extLst>
                  <a:ext uri="{FF2B5EF4-FFF2-40B4-BE49-F238E27FC236}">
                    <a16:creationId xmlns:a16="http://schemas.microsoft.com/office/drawing/2014/main" id="{98037433-4B71-4DD8-B3AC-8366ACF08B2E}"/>
                  </a:ext>
                </a:extLst>
              </p:cNvPr>
              <p:cNvSpPr/>
              <p:nvPr/>
            </p:nvSpPr>
            <p:spPr>
              <a:xfrm>
                <a:off x="7230710" y="2613074"/>
                <a:ext cx="165454" cy="74355"/>
              </a:xfrm>
              <a:custGeom>
                <a:avLst/>
                <a:gdLst>
                  <a:gd name="connsiteX0" fmla="*/ 0 w 138207"/>
                  <a:gd name="connsiteY0" fmla="*/ 0 h 55530"/>
                  <a:gd name="connsiteX1" fmla="*/ 138208 w 138207"/>
                  <a:gd name="connsiteY1" fmla="*/ 0 h 55530"/>
                  <a:gd name="connsiteX2" fmla="*/ 138208 w 138207"/>
                  <a:gd name="connsiteY2" fmla="*/ 55531 h 55530"/>
                  <a:gd name="connsiteX3" fmla="*/ 0 w 138207"/>
                  <a:gd name="connsiteY3" fmla="*/ 55531 h 55530"/>
                </a:gdLst>
                <a:ahLst/>
                <a:cxnLst>
                  <a:cxn ang="0">
                    <a:pos x="connsiteX0" y="connsiteY0"/>
                  </a:cxn>
                  <a:cxn ang="0">
                    <a:pos x="connsiteX1" y="connsiteY1"/>
                  </a:cxn>
                  <a:cxn ang="0">
                    <a:pos x="connsiteX2" y="connsiteY2"/>
                  </a:cxn>
                  <a:cxn ang="0">
                    <a:pos x="connsiteX3" y="connsiteY3"/>
                  </a:cxn>
                </a:cxnLst>
                <a:rect l="l" t="t" r="r" b="b"/>
                <a:pathLst>
                  <a:path w="138207" h="55530">
                    <a:moveTo>
                      <a:pt x="0" y="0"/>
                    </a:moveTo>
                    <a:lnTo>
                      <a:pt x="138208" y="0"/>
                    </a:lnTo>
                    <a:lnTo>
                      <a:pt x="138208"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7" name="Freeform: Shape 286">
                <a:extLst>
                  <a:ext uri="{FF2B5EF4-FFF2-40B4-BE49-F238E27FC236}">
                    <a16:creationId xmlns:a16="http://schemas.microsoft.com/office/drawing/2014/main" id="{490F6846-FB4A-4D2A-AF31-70C515ECF00E}"/>
                  </a:ext>
                </a:extLst>
              </p:cNvPr>
              <p:cNvSpPr/>
              <p:nvPr/>
            </p:nvSpPr>
            <p:spPr>
              <a:xfrm>
                <a:off x="7215619" y="2613074"/>
                <a:ext cx="60809" cy="74355"/>
              </a:xfrm>
              <a:custGeom>
                <a:avLst/>
                <a:gdLst>
                  <a:gd name="connsiteX0" fmla="*/ 0 w 22002"/>
                  <a:gd name="connsiteY0" fmla="*/ 0 h 55530"/>
                  <a:gd name="connsiteX1" fmla="*/ 22003 w 22002"/>
                  <a:gd name="connsiteY1" fmla="*/ 0 h 55530"/>
                  <a:gd name="connsiteX2" fmla="*/ 22003 w 22002"/>
                  <a:gd name="connsiteY2" fmla="*/ 55531 h 55530"/>
                  <a:gd name="connsiteX3" fmla="*/ 0 w 22002"/>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2002" h="55530">
                    <a:moveTo>
                      <a:pt x="0" y="0"/>
                    </a:moveTo>
                    <a:lnTo>
                      <a:pt x="22003" y="0"/>
                    </a:lnTo>
                    <a:lnTo>
                      <a:pt x="22003"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5" name="Group 254">
              <a:extLst>
                <a:ext uri="{FF2B5EF4-FFF2-40B4-BE49-F238E27FC236}">
                  <a16:creationId xmlns:a16="http://schemas.microsoft.com/office/drawing/2014/main" id="{907777B9-FD29-4E01-BBCE-4A442C0D7493}"/>
                </a:ext>
              </a:extLst>
            </p:cNvPr>
            <p:cNvGrpSpPr/>
            <p:nvPr/>
          </p:nvGrpSpPr>
          <p:grpSpPr>
            <a:xfrm>
              <a:off x="8783421" y="3813731"/>
              <a:ext cx="893788" cy="127319"/>
              <a:chOff x="6651796" y="2722515"/>
              <a:chExt cx="670548" cy="74406"/>
            </a:xfrm>
          </p:grpSpPr>
          <p:sp>
            <p:nvSpPr>
              <p:cNvPr id="280" name="Freeform: Shape 279">
                <a:extLst>
                  <a:ext uri="{FF2B5EF4-FFF2-40B4-BE49-F238E27FC236}">
                    <a16:creationId xmlns:a16="http://schemas.microsoft.com/office/drawing/2014/main" id="{7C8342E5-FFD8-4894-A622-8C8B7D6E3F30}"/>
                  </a:ext>
                </a:extLst>
              </p:cNvPr>
              <p:cNvSpPr/>
              <p:nvPr/>
            </p:nvSpPr>
            <p:spPr>
              <a:xfrm>
                <a:off x="6651796" y="2722515"/>
                <a:ext cx="560030" cy="74406"/>
              </a:xfrm>
              <a:custGeom>
                <a:avLst/>
                <a:gdLst>
                  <a:gd name="connsiteX0" fmla="*/ 0 w 560030"/>
                  <a:gd name="connsiteY0" fmla="*/ 0 h 74406"/>
                  <a:gd name="connsiteX1" fmla="*/ 560030 w 560030"/>
                  <a:gd name="connsiteY1" fmla="*/ 0 h 74406"/>
                  <a:gd name="connsiteX2" fmla="*/ 560030 w 560030"/>
                  <a:gd name="connsiteY2" fmla="*/ 74407 h 74406"/>
                  <a:gd name="connsiteX3" fmla="*/ 0 w 560030"/>
                  <a:gd name="connsiteY3" fmla="*/ 74407 h 74406"/>
                </a:gdLst>
                <a:ahLst/>
                <a:cxnLst>
                  <a:cxn ang="0">
                    <a:pos x="connsiteX0" y="connsiteY0"/>
                  </a:cxn>
                  <a:cxn ang="0">
                    <a:pos x="connsiteX1" y="connsiteY1"/>
                  </a:cxn>
                  <a:cxn ang="0">
                    <a:pos x="connsiteX2" y="connsiteY2"/>
                  </a:cxn>
                  <a:cxn ang="0">
                    <a:pos x="connsiteX3" y="connsiteY3"/>
                  </a:cxn>
                </a:cxnLst>
                <a:rect l="l" t="t" r="r" b="b"/>
                <a:pathLst>
                  <a:path w="560030" h="74406">
                    <a:moveTo>
                      <a:pt x="0" y="0"/>
                    </a:moveTo>
                    <a:lnTo>
                      <a:pt x="560030" y="0"/>
                    </a:lnTo>
                    <a:lnTo>
                      <a:pt x="560030"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1" name="Freeform: Shape 280">
                <a:extLst>
                  <a:ext uri="{FF2B5EF4-FFF2-40B4-BE49-F238E27FC236}">
                    <a16:creationId xmlns:a16="http://schemas.microsoft.com/office/drawing/2014/main" id="{F440D1C1-A16C-43D2-BAD4-62D5511765B4}"/>
                  </a:ext>
                </a:extLst>
              </p:cNvPr>
              <p:cNvSpPr/>
              <p:nvPr/>
            </p:nvSpPr>
            <p:spPr>
              <a:xfrm>
                <a:off x="6757982" y="2722515"/>
                <a:ext cx="453843" cy="74406"/>
              </a:xfrm>
              <a:custGeom>
                <a:avLst/>
                <a:gdLst>
                  <a:gd name="connsiteX0" fmla="*/ 0 w 453843"/>
                  <a:gd name="connsiteY0" fmla="*/ 0 h 74406"/>
                  <a:gd name="connsiteX1" fmla="*/ 453844 w 453843"/>
                  <a:gd name="connsiteY1" fmla="*/ 0 h 74406"/>
                  <a:gd name="connsiteX2" fmla="*/ 453844 w 453843"/>
                  <a:gd name="connsiteY2" fmla="*/ 74407 h 74406"/>
                  <a:gd name="connsiteX3" fmla="*/ 0 w 453843"/>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53843" h="74406">
                    <a:moveTo>
                      <a:pt x="0" y="0"/>
                    </a:moveTo>
                    <a:lnTo>
                      <a:pt x="453844" y="0"/>
                    </a:lnTo>
                    <a:lnTo>
                      <a:pt x="453844"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82" name="Freeform: Shape 281">
                <a:extLst>
                  <a:ext uri="{FF2B5EF4-FFF2-40B4-BE49-F238E27FC236}">
                    <a16:creationId xmlns:a16="http://schemas.microsoft.com/office/drawing/2014/main" id="{39DC30FD-DF31-4D76-A9BB-2904C76A7700}"/>
                  </a:ext>
                </a:extLst>
              </p:cNvPr>
              <p:cNvSpPr/>
              <p:nvPr/>
            </p:nvSpPr>
            <p:spPr>
              <a:xfrm>
                <a:off x="7217252" y="2722541"/>
                <a:ext cx="105092" cy="74355"/>
              </a:xfrm>
              <a:custGeom>
                <a:avLst/>
                <a:gdLst>
                  <a:gd name="connsiteX0" fmla="*/ 0 w 87344"/>
                  <a:gd name="connsiteY0" fmla="*/ 0 h 55530"/>
                  <a:gd name="connsiteX1" fmla="*/ 87344 w 87344"/>
                  <a:gd name="connsiteY1" fmla="*/ 0 h 55530"/>
                  <a:gd name="connsiteX2" fmla="*/ 87344 w 87344"/>
                  <a:gd name="connsiteY2" fmla="*/ 55531 h 55530"/>
                  <a:gd name="connsiteX3" fmla="*/ 0 w 87344"/>
                  <a:gd name="connsiteY3" fmla="*/ 55531 h 55530"/>
                </a:gdLst>
                <a:ahLst/>
                <a:cxnLst>
                  <a:cxn ang="0">
                    <a:pos x="connsiteX0" y="connsiteY0"/>
                  </a:cxn>
                  <a:cxn ang="0">
                    <a:pos x="connsiteX1" y="connsiteY1"/>
                  </a:cxn>
                  <a:cxn ang="0">
                    <a:pos x="connsiteX2" y="connsiteY2"/>
                  </a:cxn>
                  <a:cxn ang="0">
                    <a:pos x="connsiteX3" y="connsiteY3"/>
                  </a:cxn>
                </a:cxnLst>
                <a:rect l="l" t="t" r="r" b="b"/>
                <a:pathLst>
                  <a:path w="87344" h="55530">
                    <a:moveTo>
                      <a:pt x="0" y="0"/>
                    </a:moveTo>
                    <a:lnTo>
                      <a:pt x="87344" y="0"/>
                    </a:lnTo>
                    <a:lnTo>
                      <a:pt x="87344"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6" name="Group 255">
              <a:extLst>
                <a:ext uri="{FF2B5EF4-FFF2-40B4-BE49-F238E27FC236}">
                  <a16:creationId xmlns:a16="http://schemas.microsoft.com/office/drawing/2014/main" id="{2CD409F8-DDC4-4A18-A58E-00D0F3DCB7DA}"/>
                </a:ext>
              </a:extLst>
            </p:cNvPr>
            <p:cNvGrpSpPr/>
            <p:nvPr/>
          </p:nvGrpSpPr>
          <p:grpSpPr>
            <a:xfrm>
              <a:off x="8819660" y="3989791"/>
              <a:ext cx="804218" cy="127319"/>
              <a:chOff x="6680895" y="2831982"/>
              <a:chExt cx="603350" cy="74406"/>
            </a:xfrm>
          </p:grpSpPr>
          <p:sp>
            <p:nvSpPr>
              <p:cNvPr id="277" name="Freeform: Shape 276">
                <a:extLst>
                  <a:ext uri="{FF2B5EF4-FFF2-40B4-BE49-F238E27FC236}">
                    <a16:creationId xmlns:a16="http://schemas.microsoft.com/office/drawing/2014/main" id="{42579A89-01B8-40A8-88EB-510D4FB0F92E}"/>
                  </a:ext>
                </a:extLst>
              </p:cNvPr>
              <p:cNvSpPr/>
              <p:nvPr/>
            </p:nvSpPr>
            <p:spPr>
              <a:xfrm>
                <a:off x="6680895" y="2831982"/>
                <a:ext cx="530930" cy="74406"/>
              </a:xfrm>
              <a:custGeom>
                <a:avLst/>
                <a:gdLst>
                  <a:gd name="connsiteX0" fmla="*/ 0 w 530930"/>
                  <a:gd name="connsiteY0" fmla="*/ 0 h 74406"/>
                  <a:gd name="connsiteX1" fmla="*/ 530931 w 530930"/>
                  <a:gd name="connsiteY1" fmla="*/ 0 h 74406"/>
                  <a:gd name="connsiteX2" fmla="*/ 530931 w 530930"/>
                  <a:gd name="connsiteY2" fmla="*/ 74407 h 74406"/>
                  <a:gd name="connsiteX3" fmla="*/ 0 w 530930"/>
                  <a:gd name="connsiteY3" fmla="*/ 74407 h 74406"/>
                </a:gdLst>
                <a:ahLst/>
                <a:cxnLst>
                  <a:cxn ang="0">
                    <a:pos x="connsiteX0" y="connsiteY0"/>
                  </a:cxn>
                  <a:cxn ang="0">
                    <a:pos x="connsiteX1" y="connsiteY1"/>
                  </a:cxn>
                  <a:cxn ang="0">
                    <a:pos x="connsiteX2" y="connsiteY2"/>
                  </a:cxn>
                  <a:cxn ang="0">
                    <a:pos x="connsiteX3" y="connsiteY3"/>
                  </a:cxn>
                </a:cxnLst>
                <a:rect l="l" t="t" r="r" b="b"/>
                <a:pathLst>
                  <a:path w="530930" h="74406">
                    <a:moveTo>
                      <a:pt x="0" y="0"/>
                    </a:moveTo>
                    <a:lnTo>
                      <a:pt x="530931" y="0"/>
                    </a:lnTo>
                    <a:lnTo>
                      <a:pt x="530931"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8" name="Freeform: Shape 277">
                <a:extLst>
                  <a:ext uri="{FF2B5EF4-FFF2-40B4-BE49-F238E27FC236}">
                    <a16:creationId xmlns:a16="http://schemas.microsoft.com/office/drawing/2014/main" id="{B704D850-B8A8-4475-9C76-2F486D8CAD53}"/>
                  </a:ext>
                </a:extLst>
              </p:cNvPr>
              <p:cNvSpPr/>
              <p:nvPr/>
            </p:nvSpPr>
            <p:spPr>
              <a:xfrm>
                <a:off x="6796270" y="2831982"/>
                <a:ext cx="426614" cy="74406"/>
              </a:xfrm>
              <a:custGeom>
                <a:avLst/>
                <a:gdLst>
                  <a:gd name="connsiteX0" fmla="*/ 0 w 415555"/>
                  <a:gd name="connsiteY0" fmla="*/ 0 h 74406"/>
                  <a:gd name="connsiteX1" fmla="*/ 415556 w 415555"/>
                  <a:gd name="connsiteY1" fmla="*/ 0 h 74406"/>
                  <a:gd name="connsiteX2" fmla="*/ 415556 w 415555"/>
                  <a:gd name="connsiteY2" fmla="*/ 74407 h 74406"/>
                  <a:gd name="connsiteX3" fmla="*/ 0 w 415555"/>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15555" h="74406">
                    <a:moveTo>
                      <a:pt x="0" y="0"/>
                    </a:moveTo>
                    <a:lnTo>
                      <a:pt x="415556" y="0"/>
                    </a:lnTo>
                    <a:lnTo>
                      <a:pt x="415556"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9" name="Freeform: Shape 278">
                <a:extLst>
                  <a:ext uri="{FF2B5EF4-FFF2-40B4-BE49-F238E27FC236}">
                    <a16:creationId xmlns:a16="http://schemas.microsoft.com/office/drawing/2014/main" id="{4BE7CB18-CCFF-4A17-921F-A5C8C66D3093}"/>
                  </a:ext>
                </a:extLst>
              </p:cNvPr>
              <p:cNvSpPr/>
              <p:nvPr/>
            </p:nvSpPr>
            <p:spPr>
              <a:xfrm>
                <a:off x="7217099" y="2832008"/>
                <a:ext cx="67146" cy="74355"/>
              </a:xfrm>
              <a:custGeom>
                <a:avLst/>
                <a:gdLst>
                  <a:gd name="connsiteX0" fmla="*/ 0 w 57245"/>
                  <a:gd name="connsiteY0" fmla="*/ 0 h 55530"/>
                  <a:gd name="connsiteX1" fmla="*/ 57245 w 57245"/>
                  <a:gd name="connsiteY1" fmla="*/ 0 h 55530"/>
                  <a:gd name="connsiteX2" fmla="*/ 57245 w 57245"/>
                  <a:gd name="connsiteY2" fmla="*/ 55531 h 55530"/>
                  <a:gd name="connsiteX3" fmla="*/ 0 w 57245"/>
                  <a:gd name="connsiteY3" fmla="*/ 55531 h 55530"/>
                </a:gdLst>
                <a:ahLst/>
                <a:cxnLst>
                  <a:cxn ang="0">
                    <a:pos x="connsiteX0" y="connsiteY0"/>
                  </a:cxn>
                  <a:cxn ang="0">
                    <a:pos x="connsiteX1" y="connsiteY1"/>
                  </a:cxn>
                  <a:cxn ang="0">
                    <a:pos x="connsiteX2" y="connsiteY2"/>
                  </a:cxn>
                  <a:cxn ang="0">
                    <a:pos x="connsiteX3" y="connsiteY3"/>
                  </a:cxn>
                </a:cxnLst>
                <a:rect l="l" t="t" r="r" b="b"/>
                <a:pathLst>
                  <a:path w="57245" h="55530">
                    <a:moveTo>
                      <a:pt x="0" y="0"/>
                    </a:moveTo>
                    <a:lnTo>
                      <a:pt x="57245" y="0"/>
                    </a:lnTo>
                    <a:lnTo>
                      <a:pt x="57245"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7" name="Group 256">
              <a:extLst>
                <a:ext uri="{FF2B5EF4-FFF2-40B4-BE49-F238E27FC236}">
                  <a16:creationId xmlns:a16="http://schemas.microsoft.com/office/drawing/2014/main" id="{CF98B857-71AB-4B58-B394-9949FC4620D5}"/>
                </a:ext>
              </a:extLst>
            </p:cNvPr>
            <p:cNvGrpSpPr/>
            <p:nvPr/>
          </p:nvGrpSpPr>
          <p:grpSpPr>
            <a:xfrm>
              <a:off x="8822207" y="4180111"/>
              <a:ext cx="858175" cy="131394"/>
              <a:chOff x="6680895" y="2939748"/>
              <a:chExt cx="643830" cy="76787"/>
            </a:xfrm>
          </p:grpSpPr>
          <p:sp>
            <p:nvSpPr>
              <p:cNvPr id="274" name="Freeform: Shape 273">
                <a:extLst>
                  <a:ext uri="{FF2B5EF4-FFF2-40B4-BE49-F238E27FC236}">
                    <a16:creationId xmlns:a16="http://schemas.microsoft.com/office/drawing/2014/main" id="{8A644ABB-26E9-4AD9-A7F4-989FF9CD9A77}"/>
                  </a:ext>
                </a:extLst>
              </p:cNvPr>
              <p:cNvSpPr/>
              <p:nvPr/>
            </p:nvSpPr>
            <p:spPr>
              <a:xfrm>
                <a:off x="6680895" y="2940769"/>
                <a:ext cx="530930" cy="74406"/>
              </a:xfrm>
              <a:custGeom>
                <a:avLst/>
                <a:gdLst>
                  <a:gd name="connsiteX0" fmla="*/ 0 w 530930"/>
                  <a:gd name="connsiteY0" fmla="*/ 0 h 74406"/>
                  <a:gd name="connsiteX1" fmla="*/ 530931 w 530930"/>
                  <a:gd name="connsiteY1" fmla="*/ 0 h 74406"/>
                  <a:gd name="connsiteX2" fmla="*/ 530931 w 530930"/>
                  <a:gd name="connsiteY2" fmla="*/ 74407 h 74406"/>
                  <a:gd name="connsiteX3" fmla="*/ 0 w 530930"/>
                  <a:gd name="connsiteY3" fmla="*/ 74407 h 74406"/>
                </a:gdLst>
                <a:ahLst/>
                <a:cxnLst>
                  <a:cxn ang="0">
                    <a:pos x="connsiteX0" y="connsiteY0"/>
                  </a:cxn>
                  <a:cxn ang="0">
                    <a:pos x="connsiteX1" y="connsiteY1"/>
                  </a:cxn>
                  <a:cxn ang="0">
                    <a:pos x="connsiteX2" y="connsiteY2"/>
                  </a:cxn>
                  <a:cxn ang="0">
                    <a:pos x="connsiteX3" y="connsiteY3"/>
                  </a:cxn>
                </a:cxnLst>
                <a:rect l="l" t="t" r="r" b="b"/>
                <a:pathLst>
                  <a:path w="530930" h="74406">
                    <a:moveTo>
                      <a:pt x="0" y="0"/>
                    </a:moveTo>
                    <a:lnTo>
                      <a:pt x="530931" y="0"/>
                    </a:lnTo>
                    <a:lnTo>
                      <a:pt x="530931"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5" name="Freeform: Shape 274">
                <a:extLst>
                  <a:ext uri="{FF2B5EF4-FFF2-40B4-BE49-F238E27FC236}">
                    <a16:creationId xmlns:a16="http://schemas.microsoft.com/office/drawing/2014/main" id="{1CA0F3DF-1342-43B9-9499-93590ECF9924}"/>
                  </a:ext>
                </a:extLst>
              </p:cNvPr>
              <p:cNvSpPr/>
              <p:nvPr/>
            </p:nvSpPr>
            <p:spPr>
              <a:xfrm>
                <a:off x="6799206" y="2939748"/>
                <a:ext cx="415172" cy="74406"/>
              </a:xfrm>
              <a:custGeom>
                <a:avLst/>
                <a:gdLst>
                  <a:gd name="connsiteX0" fmla="*/ 0 w 415172"/>
                  <a:gd name="connsiteY0" fmla="*/ 0 h 74406"/>
                  <a:gd name="connsiteX1" fmla="*/ 415173 w 415172"/>
                  <a:gd name="connsiteY1" fmla="*/ 0 h 74406"/>
                  <a:gd name="connsiteX2" fmla="*/ 415173 w 415172"/>
                  <a:gd name="connsiteY2" fmla="*/ 74407 h 74406"/>
                  <a:gd name="connsiteX3" fmla="*/ 0 w 415172"/>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15172" h="74406">
                    <a:moveTo>
                      <a:pt x="0" y="0"/>
                    </a:moveTo>
                    <a:lnTo>
                      <a:pt x="415173" y="0"/>
                    </a:lnTo>
                    <a:lnTo>
                      <a:pt x="415173"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6" name="Freeform: Shape 275">
                <a:extLst>
                  <a:ext uri="{FF2B5EF4-FFF2-40B4-BE49-F238E27FC236}">
                    <a16:creationId xmlns:a16="http://schemas.microsoft.com/office/drawing/2014/main" id="{B6582BBD-BCD7-42E5-A14E-086FEB65B816}"/>
                  </a:ext>
                </a:extLst>
              </p:cNvPr>
              <p:cNvSpPr/>
              <p:nvPr/>
            </p:nvSpPr>
            <p:spPr>
              <a:xfrm>
                <a:off x="7218296" y="2942180"/>
                <a:ext cx="106429" cy="74355"/>
              </a:xfrm>
              <a:custGeom>
                <a:avLst/>
                <a:gdLst>
                  <a:gd name="connsiteX0" fmla="*/ 0 w 87058"/>
                  <a:gd name="connsiteY0" fmla="*/ 0 h 55530"/>
                  <a:gd name="connsiteX1" fmla="*/ 87059 w 87058"/>
                  <a:gd name="connsiteY1" fmla="*/ 0 h 55530"/>
                  <a:gd name="connsiteX2" fmla="*/ 87059 w 87058"/>
                  <a:gd name="connsiteY2" fmla="*/ 55531 h 55530"/>
                  <a:gd name="connsiteX3" fmla="*/ 0 w 87058"/>
                  <a:gd name="connsiteY3" fmla="*/ 55531 h 55530"/>
                </a:gdLst>
                <a:ahLst/>
                <a:cxnLst>
                  <a:cxn ang="0">
                    <a:pos x="connsiteX0" y="connsiteY0"/>
                  </a:cxn>
                  <a:cxn ang="0">
                    <a:pos x="connsiteX1" y="connsiteY1"/>
                  </a:cxn>
                  <a:cxn ang="0">
                    <a:pos x="connsiteX2" y="connsiteY2"/>
                  </a:cxn>
                  <a:cxn ang="0">
                    <a:pos x="connsiteX3" y="connsiteY3"/>
                  </a:cxn>
                </a:cxnLst>
                <a:rect l="l" t="t" r="r" b="b"/>
                <a:pathLst>
                  <a:path w="87058" h="55530">
                    <a:moveTo>
                      <a:pt x="0" y="0"/>
                    </a:moveTo>
                    <a:lnTo>
                      <a:pt x="87059" y="0"/>
                    </a:lnTo>
                    <a:lnTo>
                      <a:pt x="87059"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8" name="Group 257">
              <a:extLst>
                <a:ext uri="{FF2B5EF4-FFF2-40B4-BE49-F238E27FC236}">
                  <a16:creationId xmlns:a16="http://schemas.microsoft.com/office/drawing/2014/main" id="{9F9818F0-E36F-48F5-8739-06D093AC7393}"/>
                </a:ext>
              </a:extLst>
            </p:cNvPr>
            <p:cNvGrpSpPr/>
            <p:nvPr/>
          </p:nvGrpSpPr>
          <p:grpSpPr>
            <a:xfrm>
              <a:off x="8822207" y="4367375"/>
              <a:ext cx="1127968" cy="127319"/>
              <a:chOff x="6680895" y="3051043"/>
              <a:chExt cx="846237" cy="74406"/>
            </a:xfrm>
          </p:grpSpPr>
          <p:sp>
            <p:nvSpPr>
              <p:cNvPr id="271" name="Freeform: Shape 270">
                <a:extLst>
                  <a:ext uri="{FF2B5EF4-FFF2-40B4-BE49-F238E27FC236}">
                    <a16:creationId xmlns:a16="http://schemas.microsoft.com/office/drawing/2014/main" id="{4FA375C4-6979-4EB7-92AD-D21902DB8D49}"/>
                  </a:ext>
                </a:extLst>
              </p:cNvPr>
              <p:cNvSpPr/>
              <p:nvPr/>
            </p:nvSpPr>
            <p:spPr>
              <a:xfrm>
                <a:off x="6680895" y="3051043"/>
                <a:ext cx="530930" cy="74406"/>
              </a:xfrm>
              <a:custGeom>
                <a:avLst/>
                <a:gdLst>
                  <a:gd name="connsiteX0" fmla="*/ 0 w 530930"/>
                  <a:gd name="connsiteY0" fmla="*/ 0 h 74406"/>
                  <a:gd name="connsiteX1" fmla="*/ 530931 w 530930"/>
                  <a:gd name="connsiteY1" fmla="*/ 0 h 74406"/>
                  <a:gd name="connsiteX2" fmla="*/ 530931 w 530930"/>
                  <a:gd name="connsiteY2" fmla="*/ 74407 h 74406"/>
                  <a:gd name="connsiteX3" fmla="*/ 0 w 530930"/>
                  <a:gd name="connsiteY3" fmla="*/ 74407 h 74406"/>
                </a:gdLst>
                <a:ahLst/>
                <a:cxnLst>
                  <a:cxn ang="0">
                    <a:pos x="connsiteX0" y="connsiteY0"/>
                  </a:cxn>
                  <a:cxn ang="0">
                    <a:pos x="connsiteX1" y="connsiteY1"/>
                  </a:cxn>
                  <a:cxn ang="0">
                    <a:pos x="connsiteX2" y="connsiteY2"/>
                  </a:cxn>
                  <a:cxn ang="0">
                    <a:pos x="connsiteX3" y="connsiteY3"/>
                  </a:cxn>
                </a:cxnLst>
                <a:rect l="l" t="t" r="r" b="b"/>
                <a:pathLst>
                  <a:path w="530930" h="74406">
                    <a:moveTo>
                      <a:pt x="0" y="0"/>
                    </a:moveTo>
                    <a:lnTo>
                      <a:pt x="530931" y="0"/>
                    </a:lnTo>
                    <a:lnTo>
                      <a:pt x="530931"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2" name="Freeform: Shape 271">
                <a:extLst>
                  <a:ext uri="{FF2B5EF4-FFF2-40B4-BE49-F238E27FC236}">
                    <a16:creationId xmlns:a16="http://schemas.microsoft.com/office/drawing/2014/main" id="{3C7046CE-66CC-4656-AB7E-D5D9EA771611}"/>
                  </a:ext>
                </a:extLst>
              </p:cNvPr>
              <p:cNvSpPr/>
              <p:nvPr/>
            </p:nvSpPr>
            <p:spPr>
              <a:xfrm>
                <a:off x="6728500" y="3051043"/>
                <a:ext cx="483325" cy="74406"/>
              </a:xfrm>
              <a:custGeom>
                <a:avLst/>
                <a:gdLst>
                  <a:gd name="connsiteX0" fmla="*/ 0 w 483325"/>
                  <a:gd name="connsiteY0" fmla="*/ 0 h 74406"/>
                  <a:gd name="connsiteX1" fmla="*/ 483326 w 483325"/>
                  <a:gd name="connsiteY1" fmla="*/ 0 h 74406"/>
                  <a:gd name="connsiteX2" fmla="*/ 483326 w 483325"/>
                  <a:gd name="connsiteY2" fmla="*/ 74407 h 74406"/>
                  <a:gd name="connsiteX3" fmla="*/ 0 w 483325"/>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83325" h="74406">
                    <a:moveTo>
                      <a:pt x="0" y="0"/>
                    </a:moveTo>
                    <a:lnTo>
                      <a:pt x="483326" y="0"/>
                    </a:lnTo>
                    <a:lnTo>
                      <a:pt x="483326"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3" name="Freeform: Shape 272">
                <a:extLst>
                  <a:ext uri="{FF2B5EF4-FFF2-40B4-BE49-F238E27FC236}">
                    <a16:creationId xmlns:a16="http://schemas.microsoft.com/office/drawing/2014/main" id="{8A8F2791-BE60-46AF-A10C-9DCCE764404A}"/>
                  </a:ext>
                </a:extLst>
              </p:cNvPr>
              <p:cNvSpPr/>
              <p:nvPr/>
            </p:nvSpPr>
            <p:spPr>
              <a:xfrm>
                <a:off x="7217253" y="3051069"/>
                <a:ext cx="309879" cy="74355"/>
              </a:xfrm>
              <a:custGeom>
                <a:avLst/>
                <a:gdLst>
                  <a:gd name="connsiteX0" fmla="*/ 0 w 239934"/>
                  <a:gd name="connsiteY0" fmla="*/ 0 h 55530"/>
                  <a:gd name="connsiteX1" fmla="*/ 239935 w 239934"/>
                  <a:gd name="connsiteY1" fmla="*/ 0 h 55530"/>
                  <a:gd name="connsiteX2" fmla="*/ 239935 w 239934"/>
                  <a:gd name="connsiteY2" fmla="*/ 55531 h 55530"/>
                  <a:gd name="connsiteX3" fmla="*/ 0 w 239934"/>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39934" h="55530">
                    <a:moveTo>
                      <a:pt x="0" y="0"/>
                    </a:moveTo>
                    <a:lnTo>
                      <a:pt x="239935" y="0"/>
                    </a:lnTo>
                    <a:lnTo>
                      <a:pt x="239935"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59" name="Group 258">
              <a:extLst>
                <a:ext uri="{FF2B5EF4-FFF2-40B4-BE49-F238E27FC236}">
                  <a16:creationId xmlns:a16="http://schemas.microsoft.com/office/drawing/2014/main" id="{FFCEC2D4-85A8-4993-A97C-CAE91B8C802A}"/>
                </a:ext>
              </a:extLst>
            </p:cNvPr>
            <p:cNvGrpSpPr/>
            <p:nvPr/>
          </p:nvGrpSpPr>
          <p:grpSpPr>
            <a:xfrm>
              <a:off x="8873074" y="4550565"/>
              <a:ext cx="988228" cy="127319"/>
              <a:chOff x="6719056" y="3160510"/>
              <a:chExt cx="758493" cy="74406"/>
            </a:xfrm>
          </p:grpSpPr>
          <p:sp>
            <p:nvSpPr>
              <p:cNvPr id="267" name="Freeform: Shape 266">
                <a:extLst>
                  <a:ext uri="{FF2B5EF4-FFF2-40B4-BE49-F238E27FC236}">
                    <a16:creationId xmlns:a16="http://schemas.microsoft.com/office/drawing/2014/main" id="{43B1C044-61F2-484F-A295-986BC7FB0318}"/>
                  </a:ext>
                </a:extLst>
              </p:cNvPr>
              <p:cNvSpPr/>
              <p:nvPr/>
            </p:nvSpPr>
            <p:spPr>
              <a:xfrm>
                <a:off x="6719056" y="3160510"/>
                <a:ext cx="492770" cy="74406"/>
              </a:xfrm>
              <a:custGeom>
                <a:avLst/>
                <a:gdLst>
                  <a:gd name="connsiteX0" fmla="*/ 0 w 492770"/>
                  <a:gd name="connsiteY0" fmla="*/ 0 h 74406"/>
                  <a:gd name="connsiteX1" fmla="*/ 492770 w 492770"/>
                  <a:gd name="connsiteY1" fmla="*/ 0 h 74406"/>
                  <a:gd name="connsiteX2" fmla="*/ 492770 w 492770"/>
                  <a:gd name="connsiteY2" fmla="*/ 74407 h 74406"/>
                  <a:gd name="connsiteX3" fmla="*/ 0 w 492770"/>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92770" h="74406">
                    <a:moveTo>
                      <a:pt x="0" y="0"/>
                    </a:moveTo>
                    <a:lnTo>
                      <a:pt x="492770" y="0"/>
                    </a:lnTo>
                    <a:lnTo>
                      <a:pt x="492770"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8" name="Freeform: Shape 267">
                <a:extLst>
                  <a:ext uri="{FF2B5EF4-FFF2-40B4-BE49-F238E27FC236}">
                    <a16:creationId xmlns:a16="http://schemas.microsoft.com/office/drawing/2014/main" id="{6F231963-5F3D-4275-BEC8-A4A05D124D5B}"/>
                  </a:ext>
                </a:extLst>
              </p:cNvPr>
              <p:cNvSpPr/>
              <p:nvPr/>
            </p:nvSpPr>
            <p:spPr>
              <a:xfrm>
                <a:off x="6796654" y="3160510"/>
                <a:ext cx="429972" cy="74406"/>
              </a:xfrm>
              <a:custGeom>
                <a:avLst/>
                <a:gdLst>
                  <a:gd name="connsiteX0" fmla="*/ 0 w 415172"/>
                  <a:gd name="connsiteY0" fmla="*/ 0 h 74406"/>
                  <a:gd name="connsiteX1" fmla="*/ 415173 w 415172"/>
                  <a:gd name="connsiteY1" fmla="*/ 0 h 74406"/>
                  <a:gd name="connsiteX2" fmla="*/ 415173 w 415172"/>
                  <a:gd name="connsiteY2" fmla="*/ 74407 h 74406"/>
                  <a:gd name="connsiteX3" fmla="*/ 0 w 415172"/>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15172" h="74406">
                    <a:moveTo>
                      <a:pt x="0" y="0"/>
                    </a:moveTo>
                    <a:lnTo>
                      <a:pt x="415173" y="0"/>
                    </a:lnTo>
                    <a:lnTo>
                      <a:pt x="415173"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9" name="Freeform: Shape 268">
                <a:extLst>
                  <a:ext uri="{FF2B5EF4-FFF2-40B4-BE49-F238E27FC236}">
                    <a16:creationId xmlns:a16="http://schemas.microsoft.com/office/drawing/2014/main" id="{67750DA5-E3FB-45AF-982A-18566FEF1CE4}"/>
                  </a:ext>
                </a:extLst>
              </p:cNvPr>
              <p:cNvSpPr/>
              <p:nvPr/>
            </p:nvSpPr>
            <p:spPr>
              <a:xfrm>
                <a:off x="7230709" y="3160536"/>
                <a:ext cx="246840" cy="74355"/>
              </a:xfrm>
              <a:custGeom>
                <a:avLst/>
                <a:gdLst>
                  <a:gd name="connsiteX0" fmla="*/ 0 w 189357"/>
                  <a:gd name="connsiteY0" fmla="*/ 0 h 55530"/>
                  <a:gd name="connsiteX1" fmla="*/ 189357 w 189357"/>
                  <a:gd name="connsiteY1" fmla="*/ 0 h 55530"/>
                  <a:gd name="connsiteX2" fmla="*/ 189357 w 189357"/>
                  <a:gd name="connsiteY2" fmla="*/ 55531 h 55530"/>
                  <a:gd name="connsiteX3" fmla="*/ 0 w 189357"/>
                  <a:gd name="connsiteY3" fmla="*/ 55531 h 55530"/>
                </a:gdLst>
                <a:ahLst/>
                <a:cxnLst>
                  <a:cxn ang="0">
                    <a:pos x="connsiteX0" y="connsiteY0"/>
                  </a:cxn>
                  <a:cxn ang="0">
                    <a:pos x="connsiteX1" y="connsiteY1"/>
                  </a:cxn>
                  <a:cxn ang="0">
                    <a:pos x="connsiteX2" y="connsiteY2"/>
                  </a:cxn>
                  <a:cxn ang="0">
                    <a:pos x="connsiteX3" y="connsiteY3"/>
                  </a:cxn>
                </a:cxnLst>
                <a:rect l="l" t="t" r="r" b="b"/>
                <a:pathLst>
                  <a:path w="189357" h="55530">
                    <a:moveTo>
                      <a:pt x="0" y="0"/>
                    </a:moveTo>
                    <a:lnTo>
                      <a:pt x="189357" y="0"/>
                    </a:lnTo>
                    <a:lnTo>
                      <a:pt x="189357"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0" name="Freeform: Shape 269">
                <a:extLst>
                  <a:ext uri="{FF2B5EF4-FFF2-40B4-BE49-F238E27FC236}">
                    <a16:creationId xmlns:a16="http://schemas.microsoft.com/office/drawing/2014/main" id="{C73D742A-4297-4608-B218-3069EF18DFAB}"/>
                  </a:ext>
                </a:extLst>
              </p:cNvPr>
              <p:cNvSpPr/>
              <p:nvPr/>
            </p:nvSpPr>
            <p:spPr>
              <a:xfrm>
                <a:off x="7230709" y="3160536"/>
                <a:ext cx="171348" cy="74355"/>
              </a:xfrm>
              <a:custGeom>
                <a:avLst/>
                <a:gdLst>
                  <a:gd name="connsiteX0" fmla="*/ 0 w 131445"/>
                  <a:gd name="connsiteY0" fmla="*/ 0 h 55530"/>
                  <a:gd name="connsiteX1" fmla="*/ 131445 w 131445"/>
                  <a:gd name="connsiteY1" fmla="*/ 0 h 55530"/>
                  <a:gd name="connsiteX2" fmla="*/ 131445 w 131445"/>
                  <a:gd name="connsiteY2" fmla="*/ 55531 h 55530"/>
                  <a:gd name="connsiteX3" fmla="*/ 0 w 131445"/>
                  <a:gd name="connsiteY3" fmla="*/ 55531 h 55530"/>
                </a:gdLst>
                <a:ahLst/>
                <a:cxnLst>
                  <a:cxn ang="0">
                    <a:pos x="connsiteX0" y="connsiteY0"/>
                  </a:cxn>
                  <a:cxn ang="0">
                    <a:pos x="connsiteX1" y="connsiteY1"/>
                  </a:cxn>
                  <a:cxn ang="0">
                    <a:pos x="connsiteX2" y="connsiteY2"/>
                  </a:cxn>
                  <a:cxn ang="0">
                    <a:pos x="connsiteX3" y="connsiteY3"/>
                  </a:cxn>
                </a:cxnLst>
                <a:rect l="l" t="t" r="r" b="b"/>
                <a:pathLst>
                  <a:path w="131445" h="55530">
                    <a:moveTo>
                      <a:pt x="0" y="0"/>
                    </a:moveTo>
                    <a:lnTo>
                      <a:pt x="131445" y="0"/>
                    </a:lnTo>
                    <a:lnTo>
                      <a:pt x="131445"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60" name="Group 259">
              <a:extLst>
                <a:ext uri="{FF2B5EF4-FFF2-40B4-BE49-F238E27FC236}">
                  <a16:creationId xmlns:a16="http://schemas.microsoft.com/office/drawing/2014/main" id="{1FCFD07C-500E-474A-900F-0C38FDB9616C}"/>
                </a:ext>
              </a:extLst>
            </p:cNvPr>
            <p:cNvGrpSpPr/>
            <p:nvPr/>
          </p:nvGrpSpPr>
          <p:grpSpPr>
            <a:xfrm>
              <a:off x="8874094" y="4733750"/>
              <a:ext cx="1215737" cy="127319"/>
              <a:chOff x="6719822" y="3269977"/>
              <a:chExt cx="912084" cy="74406"/>
            </a:xfrm>
          </p:grpSpPr>
          <p:sp>
            <p:nvSpPr>
              <p:cNvPr id="261" name="Freeform: Shape 260">
                <a:extLst>
                  <a:ext uri="{FF2B5EF4-FFF2-40B4-BE49-F238E27FC236}">
                    <a16:creationId xmlns:a16="http://schemas.microsoft.com/office/drawing/2014/main" id="{9A6B9FFE-6224-43C4-B772-D91966E4B7DA}"/>
                  </a:ext>
                </a:extLst>
              </p:cNvPr>
              <p:cNvSpPr/>
              <p:nvPr/>
            </p:nvSpPr>
            <p:spPr>
              <a:xfrm>
                <a:off x="6719822" y="3269977"/>
                <a:ext cx="492004" cy="74406"/>
              </a:xfrm>
              <a:custGeom>
                <a:avLst/>
                <a:gdLst>
                  <a:gd name="connsiteX0" fmla="*/ 0 w 492004"/>
                  <a:gd name="connsiteY0" fmla="*/ 0 h 74406"/>
                  <a:gd name="connsiteX1" fmla="*/ 492005 w 492004"/>
                  <a:gd name="connsiteY1" fmla="*/ 0 h 74406"/>
                  <a:gd name="connsiteX2" fmla="*/ 492005 w 492004"/>
                  <a:gd name="connsiteY2" fmla="*/ 74407 h 74406"/>
                  <a:gd name="connsiteX3" fmla="*/ 0 w 492004"/>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92004" h="74406">
                    <a:moveTo>
                      <a:pt x="0" y="0"/>
                    </a:moveTo>
                    <a:lnTo>
                      <a:pt x="492005" y="0"/>
                    </a:lnTo>
                    <a:lnTo>
                      <a:pt x="492005" y="74407"/>
                    </a:lnTo>
                    <a:lnTo>
                      <a:pt x="0" y="74407"/>
                    </a:lnTo>
                    <a:close/>
                  </a:path>
                </a:pathLst>
              </a:custGeom>
              <a:solidFill>
                <a:schemeClr val="accent2">
                  <a:lumMod val="60000"/>
                  <a:lumOff val="40000"/>
                </a:schemeClr>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2" name="Freeform: Shape 261">
                <a:extLst>
                  <a:ext uri="{FF2B5EF4-FFF2-40B4-BE49-F238E27FC236}">
                    <a16:creationId xmlns:a16="http://schemas.microsoft.com/office/drawing/2014/main" id="{7835EEFC-11F3-4EBF-85FD-E69523D2EA68}"/>
                  </a:ext>
                </a:extLst>
              </p:cNvPr>
              <p:cNvSpPr/>
              <p:nvPr/>
            </p:nvSpPr>
            <p:spPr>
              <a:xfrm>
                <a:off x="6757855" y="3269977"/>
                <a:ext cx="453843" cy="74406"/>
              </a:xfrm>
              <a:custGeom>
                <a:avLst/>
                <a:gdLst>
                  <a:gd name="connsiteX0" fmla="*/ 0 w 453843"/>
                  <a:gd name="connsiteY0" fmla="*/ 0 h 74406"/>
                  <a:gd name="connsiteX1" fmla="*/ 453844 w 453843"/>
                  <a:gd name="connsiteY1" fmla="*/ 0 h 74406"/>
                  <a:gd name="connsiteX2" fmla="*/ 453844 w 453843"/>
                  <a:gd name="connsiteY2" fmla="*/ 74407 h 74406"/>
                  <a:gd name="connsiteX3" fmla="*/ 0 w 453843"/>
                  <a:gd name="connsiteY3" fmla="*/ 74407 h 74406"/>
                </a:gdLst>
                <a:ahLst/>
                <a:cxnLst>
                  <a:cxn ang="0">
                    <a:pos x="connsiteX0" y="connsiteY0"/>
                  </a:cxn>
                  <a:cxn ang="0">
                    <a:pos x="connsiteX1" y="connsiteY1"/>
                  </a:cxn>
                  <a:cxn ang="0">
                    <a:pos x="connsiteX2" y="connsiteY2"/>
                  </a:cxn>
                  <a:cxn ang="0">
                    <a:pos x="connsiteX3" y="connsiteY3"/>
                  </a:cxn>
                </a:cxnLst>
                <a:rect l="l" t="t" r="r" b="b"/>
                <a:pathLst>
                  <a:path w="453843" h="74406">
                    <a:moveTo>
                      <a:pt x="0" y="0"/>
                    </a:moveTo>
                    <a:lnTo>
                      <a:pt x="453844" y="0"/>
                    </a:lnTo>
                    <a:lnTo>
                      <a:pt x="453844" y="74407"/>
                    </a:lnTo>
                    <a:lnTo>
                      <a:pt x="0" y="74407"/>
                    </a:lnTo>
                    <a:close/>
                  </a:path>
                </a:pathLst>
              </a:custGeom>
              <a:solidFill>
                <a:schemeClr val="accent2"/>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3" name="Freeform: Shape 262">
                <a:extLst>
                  <a:ext uri="{FF2B5EF4-FFF2-40B4-BE49-F238E27FC236}">
                    <a16:creationId xmlns:a16="http://schemas.microsoft.com/office/drawing/2014/main" id="{E57C3762-DB92-4E92-A2FC-0BE795E17673}"/>
                  </a:ext>
                </a:extLst>
              </p:cNvPr>
              <p:cNvSpPr/>
              <p:nvPr/>
            </p:nvSpPr>
            <p:spPr>
              <a:xfrm>
                <a:off x="6901946" y="3269977"/>
                <a:ext cx="309879" cy="74406"/>
              </a:xfrm>
              <a:custGeom>
                <a:avLst/>
                <a:gdLst>
                  <a:gd name="connsiteX0" fmla="*/ 0 w 309879"/>
                  <a:gd name="connsiteY0" fmla="*/ 0 h 74406"/>
                  <a:gd name="connsiteX1" fmla="*/ 309880 w 309879"/>
                  <a:gd name="connsiteY1" fmla="*/ 0 h 74406"/>
                  <a:gd name="connsiteX2" fmla="*/ 309880 w 309879"/>
                  <a:gd name="connsiteY2" fmla="*/ 74407 h 74406"/>
                  <a:gd name="connsiteX3" fmla="*/ 0 w 309879"/>
                  <a:gd name="connsiteY3" fmla="*/ 74407 h 74406"/>
                </a:gdLst>
                <a:ahLst/>
                <a:cxnLst>
                  <a:cxn ang="0">
                    <a:pos x="connsiteX0" y="connsiteY0"/>
                  </a:cxn>
                  <a:cxn ang="0">
                    <a:pos x="connsiteX1" y="connsiteY1"/>
                  </a:cxn>
                  <a:cxn ang="0">
                    <a:pos x="connsiteX2" y="connsiteY2"/>
                  </a:cxn>
                  <a:cxn ang="0">
                    <a:pos x="connsiteX3" y="connsiteY3"/>
                  </a:cxn>
                </a:cxnLst>
                <a:rect l="l" t="t" r="r" b="b"/>
                <a:pathLst>
                  <a:path w="309879" h="74406">
                    <a:moveTo>
                      <a:pt x="0" y="0"/>
                    </a:moveTo>
                    <a:lnTo>
                      <a:pt x="309880" y="0"/>
                    </a:lnTo>
                    <a:lnTo>
                      <a:pt x="309880" y="74407"/>
                    </a:lnTo>
                    <a:lnTo>
                      <a:pt x="0" y="74407"/>
                    </a:lnTo>
                    <a:close/>
                  </a:path>
                </a:pathLst>
              </a:custGeom>
              <a:solidFill>
                <a:schemeClr val="accent1"/>
              </a:solidFill>
              <a:ln w="12729"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4" name="Freeform: Shape 263">
                <a:extLst>
                  <a:ext uri="{FF2B5EF4-FFF2-40B4-BE49-F238E27FC236}">
                    <a16:creationId xmlns:a16="http://schemas.microsoft.com/office/drawing/2014/main" id="{2CEBCBC2-5DE3-429D-BD17-1C7D36D1B0CD}"/>
                  </a:ext>
                </a:extLst>
              </p:cNvPr>
              <p:cNvSpPr/>
              <p:nvPr/>
            </p:nvSpPr>
            <p:spPr>
              <a:xfrm>
                <a:off x="7230709" y="3270003"/>
                <a:ext cx="401197" cy="74355"/>
              </a:xfrm>
              <a:custGeom>
                <a:avLst/>
                <a:gdLst>
                  <a:gd name="connsiteX0" fmla="*/ 0 w 320135"/>
                  <a:gd name="connsiteY0" fmla="*/ 0 h 55530"/>
                  <a:gd name="connsiteX1" fmla="*/ 320135 w 320135"/>
                  <a:gd name="connsiteY1" fmla="*/ 0 h 55530"/>
                  <a:gd name="connsiteX2" fmla="*/ 320135 w 320135"/>
                  <a:gd name="connsiteY2" fmla="*/ 55531 h 55530"/>
                  <a:gd name="connsiteX3" fmla="*/ 0 w 320135"/>
                  <a:gd name="connsiteY3" fmla="*/ 55531 h 55530"/>
                </a:gdLst>
                <a:ahLst/>
                <a:cxnLst>
                  <a:cxn ang="0">
                    <a:pos x="connsiteX0" y="connsiteY0"/>
                  </a:cxn>
                  <a:cxn ang="0">
                    <a:pos x="connsiteX1" y="connsiteY1"/>
                  </a:cxn>
                  <a:cxn ang="0">
                    <a:pos x="connsiteX2" y="connsiteY2"/>
                  </a:cxn>
                  <a:cxn ang="0">
                    <a:pos x="connsiteX3" y="connsiteY3"/>
                  </a:cxn>
                </a:cxnLst>
                <a:rect l="l" t="t" r="r" b="b"/>
                <a:pathLst>
                  <a:path w="320135" h="55530">
                    <a:moveTo>
                      <a:pt x="0" y="0"/>
                    </a:moveTo>
                    <a:lnTo>
                      <a:pt x="320135" y="0"/>
                    </a:lnTo>
                    <a:lnTo>
                      <a:pt x="320135" y="55531"/>
                    </a:lnTo>
                    <a:lnTo>
                      <a:pt x="0" y="55531"/>
                    </a:lnTo>
                    <a:close/>
                  </a:path>
                </a:pathLst>
              </a:custGeom>
              <a:solidFill>
                <a:schemeClr val="accent2">
                  <a:lumMod val="60000"/>
                  <a:lumOff val="40000"/>
                </a:schemeClr>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5" name="Freeform: Shape 264">
                <a:extLst>
                  <a:ext uri="{FF2B5EF4-FFF2-40B4-BE49-F238E27FC236}">
                    <a16:creationId xmlns:a16="http://schemas.microsoft.com/office/drawing/2014/main" id="{0372681F-3E20-4641-BFD3-E5BFF51CC23C}"/>
                  </a:ext>
                </a:extLst>
              </p:cNvPr>
              <p:cNvSpPr/>
              <p:nvPr/>
            </p:nvSpPr>
            <p:spPr>
              <a:xfrm>
                <a:off x="7230710" y="3270003"/>
                <a:ext cx="355478" cy="74355"/>
              </a:xfrm>
              <a:custGeom>
                <a:avLst/>
                <a:gdLst>
                  <a:gd name="connsiteX0" fmla="*/ 0 w 283654"/>
                  <a:gd name="connsiteY0" fmla="*/ 0 h 55530"/>
                  <a:gd name="connsiteX1" fmla="*/ 283655 w 283654"/>
                  <a:gd name="connsiteY1" fmla="*/ 0 h 55530"/>
                  <a:gd name="connsiteX2" fmla="*/ 283655 w 283654"/>
                  <a:gd name="connsiteY2" fmla="*/ 55531 h 55530"/>
                  <a:gd name="connsiteX3" fmla="*/ 0 w 283654"/>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83654" h="55530">
                    <a:moveTo>
                      <a:pt x="0" y="0"/>
                    </a:moveTo>
                    <a:lnTo>
                      <a:pt x="283655" y="0"/>
                    </a:lnTo>
                    <a:lnTo>
                      <a:pt x="283655" y="55531"/>
                    </a:lnTo>
                    <a:lnTo>
                      <a:pt x="0" y="55531"/>
                    </a:lnTo>
                    <a:close/>
                  </a:path>
                </a:pathLst>
              </a:custGeom>
              <a:solidFill>
                <a:schemeClr val="accent2"/>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6" name="Freeform: Shape 265">
                <a:extLst>
                  <a:ext uri="{FF2B5EF4-FFF2-40B4-BE49-F238E27FC236}">
                    <a16:creationId xmlns:a16="http://schemas.microsoft.com/office/drawing/2014/main" id="{6C708BBE-48E4-45B9-A6E9-F17BCB4A28A4}"/>
                  </a:ext>
                </a:extLst>
              </p:cNvPr>
              <p:cNvSpPr/>
              <p:nvPr/>
            </p:nvSpPr>
            <p:spPr>
              <a:xfrm>
                <a:off x="7218296" y="3270003"/>
                <a:ext cx="270735" cy="74355"/>
              </a:xfrm>
              <a:custGeom>
                <a:avLst/>
                <a:gdLst>
                  <a:gd name="connsiteX0" fmla="*/ 0 w 211169"/>
                  <a:gd name="connsiteY0" fmla="*/ 0 h 55530"/>
                  <a:gd name="connsiteX1" fmla="*/ 211169 w 211169"/>
                  <a:gd name="connsiteY1" fmla="*/ 0 h 55530"/>
                  <a:gd name="connsiteX2" fmla="*/ 211169 w 211169"/>
                  <a:gd name="connsiteY2" fmla="*/ 55531 h 55530"/>
                  <a:gd name="connsiteX3" fmla="*/ 0 w 211169"/>
                  <a:gd name="connsiteY3" fmla="*/ 55531 h 55530"/>
                </a:gdLst>
                <a:ahLst/>
                <a:cxnLst>
                  <a:cxn ang="0">
                    <a:pos x="connsiteX0" y="connsiteY0"/>
                  </a:cxn>
                  <a:cxn ang="0">
                    <a:pos x="connsiteX1" y="connsiteY1"/>
                  </a:cxn>
                  <a:cxn ang="0">
                    <a:pos x="connsiteX2" y="connsiteY2"/>
                  </a:cxn>
                  <a:cxn ang="0">
                    <a:pos x="connsiteX3" y="connsiteY3"/>
                  </a:cxn>
                </a:cxnLst>
                <a:rect l="l" t="t" r="r" b="b"/>
                <a:pathLst>
                  <a:path w="211169" h="55530">
                    <a:moveTo>
                      <a:pt x="0" y="0"/>
                    </a:moveTo>
                    <a:lnTo>
                      <a:pt x="211169" y="0"/>
                    </a:lnTo>
                    <a:lnTo>
                      <a:pt x="211169" y="55531"/>
                    </a:lnTo>
                    <a:lnTo>
                      <a:pt x="0" y="55531"/>
                    </a:lnTo>
                    <a:close/>
                  </a:path>
                </a:pathLst>
              </a:custGeom>
              <a:solidFill>
                <a:schemeClr val="accent1"/>
              </a:solidFill>
              <a:ln w="9525"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sp>
          <p:nvSpPr>
            <p:cNvPr id="196" name="Freeform 103">
              <a:extLst>
                <a:ext uri="{FF2B5EF4-FFF2-40B4-BE49-F238E27FC236}">
                  <a16:creationId xmlns:a16="http://schemas.microsoft.com/office/drawing/2014/main" id="{57526502-D911-4D40-9FF9-3B96DF5A8E49}"/>
                </a:ext>
              </a:extLst>
            </p:cNvPr>
            <p:cNvSpPr/>
            <p:nvPr/>
          </p:nvSpPr>
          <p:spPr>
            <a:xfrm>
              <a:off x="7458255" y="2343948"/>
              <a:ext cx="4160370" cy="2579269"/>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895" rtl="0" eaLnBrk="1" fontAlgn="base" latinLnBrk="0" hangingPunct="1">
                <a:lnSpc>
                  <a:spcPct val="100000"/>
                </a:lnSpc>
                <a:spcBef>
                  <a:spcPct val="0"/>
                </a:spcBef>
                <a:spcAft>
                  <a:spcPct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Calibri"/>
                <a:ea typeface="+mn-ea"/>
                <a:cs typeface="+mn-cs"/>
              </a:endParaRPr>
            </a:p>
          </p:txBody>
        </p:sp>
        <p:grpSp>
          <p:nvGrpSpPr>
            <p:cNvPr id="211" name="Group 210">
              <a:extLst>
                <a:ext uri="{FF2B5EF4-FFF2-40B4-BE49-F238E27FC236}">
                  <a16:creationId xmlns:a16="http://schemas.microsoft.com/office/drawing/2014/main" id="{32072E35-751D-497C-829C-503D6230EC2A}"/>
                </a:ext>
              </a:extLst>
            </p:cNvPr>
            <p:cNvGrpSpPr/>
            <p:nvPr/>
          </p:nvGrpSpPr>
          <p:grpSpPr>
            <a:xfrm>
              <a:off x="11221406" y="3442557"/>
              <a:ext cx="524853" cy="1242113"/>
              <a:chOff x="8845994" y="2022996"/>
              <a:chExt cx="393761" cy="725896"/>
            </a:xfrm>
          </p:grpSpPr>
          <p:sp>
            <p:nvSpPr>
              <p:cNvPr id="213" name="Rectangle 212">
                <a:extLst>
                  <a:ext uri="{FF2B5EF4-FFF2-40B4-BE49-F238E27FC236}">
                    <a16:creationId xmlns:a16="http://schemas.microsoft.com/office/drawing/2014/main" id="{4A5F8C82-EA79-403D-9C77-E15EF98F8953}"/>
                  </a:ext>
                </a:extLst>
              </p:cNvPr>
              <p:cNvSpPr/>
              <p:nvPr/>
            </p:nvSpPr>
            <p:spPr>
              <a:xfrm>
                <a:off x="8962983" y="2166954"/>
                <a:ext cx="181017" cy="581938"/>
              </a:xfrm>
              <a:prstGeom prst="rect">
                <a:avLst/>
              </a:prstGeom>
            </p:spPr>
            <p:txBody>
              <a:bodyPr wrap="square" lIns="0" tIns="0" rIns="0" bIns="0">
                <a:spAutoFit/>
              </a:bodyPr>
              <a:lstStyle/>
              <a:p>
                <a:pPr marL="0" marR="0" lvl="0" indent="0" algn="l"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1</a:t>
                </a:r>
              </a:p>
              <a:p>
                <a:pPr marL="0" marR="0" lvl="0" indent="0" algn="l"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2</a:t>
                </a:r>
              </a:p>
              <a:p>
                <a:pPr marL="0" marR="0" lvl="0" indent="0" algn="l"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3</a:t>
                </a:r>
              </a:p>
              <a:p>
                <a:pPr marL="0" marR="0" lvl="0" indent="0" algn="l" defTabSz="109689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53" normalizeH="0" baseline="0" noProof="0">
                    <a:ln>
                      <a:noFill/>
                    </a:ln>
                    <a:solidFill>
                      <a:srgbClr val="000000"/>
                    </a:solidFill>
                    <a:effectLst/>
                    <a:uLnTx/>
                    <a:uFillTx/>
                    <a:latin typeface="Calibri"/>
                    <a:ea typeface="+mn-ea"/>
                    <a:cs typeface="Arial" charset="0"/>
                  </a:rPr>
                  <a:t>4</a:t>
                </a:r>
              </a:p>
            </p:txBody>
          </p:sp>
          <p:sp>
            <p:nvSpPr>
              <p:cNvPr id="214" name="Freeform: Shape 213">
                <a:extLst>
                  <a:ext uri="{FF2B5EF4-FFF2-40B4-BE49-F238E27FC236}">
                    <a16:creationId xmlns:a16="http://schemas.microsoft.com/office/drawing/2014/main" id="{CFC8A473-9DA5-42B2-94BE-F2D51C1D4A1F}"/>
                  </a:ext>
                </a:extLst>
              </p:cNvPr>
              <p:cNvSpPr/>
              <p:nvPr/>
            </p:nvSpPr>
            <p:spPr>
              <a:xfrm>
                <a:off x="8850083" y="2208098"/>
                <a:ext cx="86255" cy="64807"/>
              </a:xfrm>
              <a:custGeom>
                <a:avLst/>
                <a:gdLst>
                  <a:gd name="connsiteX0" fmla="*/ 0 w 167212"/>
                  <a:gd name="connsiteY0" fmla="*/ 0 h 1492413"/>
                  <a:gd name="connsiteX1" fmla="*/ 167213 w 167212"/>
                  <a:gd name="connsiteY1" fmla="*/ 0 h 1492413"/>
                  <a:gd name="connsiteX2" fmla="*/ 167213 w 167212"/>
                  <a:gd name="connsiteY2" fmla="*/ 1492414 h 1492413"/>
                  <a:gd name="connsiteX3" fmla="*/ 0 w 167212"/>
                  <a:gd name="connsiteY3" fmla="*/ 1492414 h 1492413"/>
                </a:gdLst>
                <a:ahLst/>
                <a:cxnLst>
                  <a:cxn ang="0">
                    <a:pos x="connsiteX0" y="connsiteY0"/>
                  </a:cxn>
                  <a:cxn ang="0">
                    <a:pos x="connsiteX1" y="connsiteY1"/>
                  </a:cxn>
                  <a:cxn ang="0">
                    <a:pos x="connsiteX2" y="connsiteY2"/>
                  </a:cxn>
                  <a:cxn ang="0">
                    <a:pos x="connsiteX3" y="connsiteY3"/>
                  </a:cxn>
                </a:cxnLst>
                <a:rect l="l" t="t" r="r" b="b"/>
                <a:pathLst>
                  <a:path w="167212" h="1492413">
                    <a:moveTo>
                      <a:pt x="0" y="0"/>
                    </a:moveTo>
                    <a:lnTo>
                      <a:pt x="167213" y="0"/>
                    </a:lnTo>
                    <a:lnTo>
                      <a:pt x="167213" y="1492414"/>
                    </a:lnTo>
                    <a:lnTo>
                      <a:pt x="0" y="1492414"/>
                    </a:lnTo>
                    <a:close/>
                  </a:path>
                </a:pathLst>
              </a:custGeom>
              <a:solidFill>
                <a:schemeClr val="accent1"/>
              </a:solidFill>
              <a:ln w="12361"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15" name="Freeform: Shape 214">
                <a:extLst>
                  <a:ext uri="{FF2B5EF4-FFF2-40B4-BE49-F238E27FC236}">
                    <a16:creationId xmlns:a16="http://schemas.microsoft.com/office/drawing/2014/main" id="{1F1AFED7-C106-4FEC-87BE-377ACD1DAA54}"/>
                  </a:ext>
                </a:extLst>
              </p:cNvPr>
              <p:cNvSpPr/>
              <p:nvPr/>
            </p:nvSpPr>
            <p:spPr>
              <a:xfrm>
                <a:off x="8850083" y="2345801"/>
                <a:ext cx="86255" cy="64807"/>
              </a:xfrm>
              <a:custGeom>
                <a:avLst/>
                <a:gdLst>
                  <a:gd name="connsiteX0" fmla="*/ 0 w 167212"/>
                  <a:gd name="connsiteY0" fmla="*/ 0 h 1277797"/>
                  <a:gd name="connsiteX1" fmla="*/ 167213 w 167212"/>
                  <a:gd name="connsiteY1" fmla="*/ 0 h 1277797"/>
                  <a:gd name="connsiteX2" fmla="*/ 167213 w 167212"/>
                  <a:gd name="connsiteY2" fmla="*/ 1277797 h 1277797"/>
                  <a:gd name="connsiteX3" fmla="*/ 0 w 167212"/>
                  <a:gd name="connsiteY3" fmla="*/ 1277797 h 1277797"/>
                </a:gdLst>
                <a:ahLst/>
                <a:cxnLst>
                  <a:cxn ang="0">
                    <a:pos x="connsiteX0" y="connsiteY0"/>
                  </a:cxn>
                  <a:cxn ang="0">
                    <a:pos x="connsiteX1" y="connsiteY1"/>
                  </a:cxn>
                  <a:cxn ang="0">
                    <a:pos x="connsiteX2" y="connsiteY2"/>
                  </a:cxn>
                  <a:cxn ang="0">
                    <a:pos x="connsiteX3" y="connsiteY3"/>
                  </a:cxn>
                </a:cxnLst>
                <a:rect l="l" t="t" r="r" b="b"/>
                <a:pathLst>
                  <a:path w="167212" h="1277797">
                    <a:moveTo>
                      <a:pt x="0" y="0"/>
                    </a:moveTo>
                    <a:lnTo>
                      <a:pt x="167213" y="0"/>
                    </a:lnTo>
                    <a:lnTo>
                      <a:pt x="167213" y="1277797"/>
                    </a:lnTo>
                    <a:lnTo>
                      <a:pt x="0" y="1277797"/>
                    </a:lnTo>
                    <a:close/>
                  </a:path>
                </a:pathLst>
              </a:custGeom>
              <a:solidFill>
                <a:schemeClr val="accent2"/>
              </a:solidFill>
              <a:ln w="12361"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16" name="Freeform: Shape 215">
                <a:extLst>
                  <a:ext uri="{FF2B5EF4-FFF2-40B4-BE49-F238E27FC236}">
                    <a16:creationId xmlns:a16="http://schemas.microsoft.com/office/drawing/2014/main" id="{877CEF87-0175-4172-8022-88DA2C444A03}"/>
                  </a:ext>
                </a:extLst>
              </p:cNvPr>
              <p:cNvSpPr/>
              <p:nvPr/>
            </p:nvSpPr>
            <p:spPr>
              <a:xfrm>
                <a:off x="8850083" y="2490174"/>
                <a:ext cx="86255" cy="64807"/>
              </a:xfrm>
              <a:custGeom>
                <a:avLst/>
                <a:gdLst>
                  <a:gd name="connsiteX0" fmla="*/ 0 w 167212"/>
                  <a:gd name="connsiteY0" fmla="*/ 0 h 1102415"/>
                  <a:gd name="connsiteX1" fmla="*/ 167213 w 167212"/>
                  <a:gd name="connsiteY1" fmla="*/ 0 h 1102415"/>
                  <a:gd name="connsiteX2" fmla="*/ 167213 w 167212"/>
                  <a:gd name="connsiteY2" fmla="*/ 1102416 h 1102415"/>
                  <a:gd name="connsiteX3" fmla="*/ 0 w 167212"/>
                  <a:gd name="connsiteY3" fmla="*/ 1102416 h 1102415"/>
                </a:gdLst>
                <a:ahLst/>
                <a:cxnLst>
                  <a:cxn ang="0">
                    <a:pos x="connsiteX0" y="connsiteY0"/>
                  </a:cxn>
                  <a:cxn ang="0">
                    <a:pos x="connsiteX1" y="connsiteY1"/>
                  </a:cxn>
                  <a:cxn ang="0">
                    <a:pos x="connsiteX2" y="connsiteY2"/>
                  </a:cxn>
                  <a:cxn ang="0">
                    <a:pos x="connsiteX3" y="connsiteY3"/>
                  </a:cxn>
                </a:cxnLst>
                <a:rect l="l" t="t" r="r" b="b"/>
                <a:pathLst>
                  <a:path w="167212" h="1102415">
                    <a:moveTo>
                      <a:pt x="0" y="0"/>
                    </a:moveTo>
                    <a:lnTo>
                      <a:pt x="167213" y="0"/>
                    </a:lnTo>
                    <a:lnTo>
                      <a:pt x="167213" y="1102416"/>
                    </a:lnTo>
                    <a:lnTo>
                      <a:pt x="0" y="1102416"/>
                    </a:lnTo>
                    <a:close/>
                  </a:path>
                </a:pathLst>
              </a:custGeom>
              <a:solidFill>
                <a:schemeClr val="accent2">
                  <a:lumMod val="60000"/>
                  <a:lumOff val="40000"/>
                </a:schemeClr>
              </a:solidFill>
              <a:ln w="12361"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17" name="Freeform: Shape 216">
                <a:extLst>
                  <a:ext uri="{FF2B5EF4-FFF2-40B4-BE49-F238E27FC236}">
                    <a16:creationId xmlns:a16="http://schemas.microsoft.com/office/drawing/2014/main" id="{7762872F-2E40-40A3-A856-CCE319E62277}"/>
                  </a:ext>
                </a:extLst>
              </p:cNvPr>
              <p:cNvSpPr/>
              <p:nvPr/>
            </p:nvSpPr>
            <p:spPr>
              <a:xfrm>
                <a:off x="8850083" y="2645302"/>
                <a:ext cx="86255" cy="64807"/>
              </a:xfrm>
              <a:custGeom>
                <a:avLst/>
                <a:gdLst>
                  <a:gd name="connsiteX0" fmla="*/ 0 w 167212"/>
                  <a:gd name="connsiteY0" fmla="*/ 0 h 791506"/>
                  <a:gd name="connsiteX1" fmla="*/ 167213 w 167212"/>
                  <a:gd name="connsiteY1" fmla="*/ 0 h 791506"/>
                  <a:gd name="connsiteX2" fmla="*/ 167213 w 167212"/>
                  <a:gd name="connsiteY2" fmla="*/ 791507 h 791506"/>
                  <a:gd name="connsiteX3" fmla="*/ 0 w 167212"/>
                  <a:gd name="connsiteY3" fmla="*/ 791507 h 791506"/>
                </a:gdLst>
                <a:ahLst/>
                <a:cxnLst>
                  <a:cxn ang="0">
                    <a:pos x="connsiteX0" y="connsiteY0"/>
                  </a:cxn>
                  <a:cxn ang="0">
                    <a:pos x="connsiteX1" y="connsiteY1"/>
                  </a:cxn>
                  <a:cxn ang="0">
                    <a:pos x="connsiteX2" y="connsiteY2"/>
                  </a:cxn>
                  <a:cxn ang="0">
                    <a:pos x="connsiteX3" y="connsiteY3"/>
                  </a:cxn>
                </a:cxnLst>
                <a:rect l="l" t="t" r="r" b="b"/>
                <a:pathLst>
                  <a:path w="167212" h="791506">
                    <a:moveTo>
                      <a:pt x="0" y="0"/>
                    </a:moveTo>
                    <a:lnTo>
                      <a:pt x="167213" y="0"/>
                    </a:lnTo>
                    <a:lnTo>
                      <a:pt x="167213" y="791507"/>
                    </a:lnTo>
                    <a:lnTo>
                      <a:pt x="0" y="791507"/>
                    </a:lnTo>
                    <a:close/>
                  </a:path>
                </a:pathLst>
              </a:custGeom>
              <a:solidFill>
                <a:schemeClr val="accent1">
                  <a:lumMod val="20000"/>
                  <a:lumOff val="80000"/>
                </a:schemeClr>
              </a:solidFill>
              <a:ln w="12361" cap="flat">
                <a:noFill/>
                <a:prstDash val="solid"/>
                <a:miter/>
              </a:ln>
            </p:spPr>
            <p:txBody>
              <a:bodyPr rtlCol="0" anchor="ctr"/>
              <a:lstStyle/>
              <a:p>
                <a:pPr marL="0" marR="0" lvl="0" indent="0" algn="l" defTabSz="60938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18" name="Rectangle 217">
                <a:extLst>
                  <a:ext uri="{FF2B5EF4-FFF2-40B4-BE49-F238E27FC236}">
                    <a16:creationId xmlns:a16="http://schemas.microsoft.com/office/drawing/2014/main" id="{B0C7A8BE-3C22-4791-ACA7-F8E7F35B8449}"/>
                  </a:ext>
                </a:extLst>
              </p:cNvPr>
              <p:cNvSpPr/>
              <p:nvPr/>
            </p:nvSpPr>
            <p:spPr>
              <a:xfrm>
                <a:off x="8845994" y="2022996"/>
                <a:ext cx="393761" cy="145485"/>
              </a:xfrm>
              <a:prstGeom prst="rect">
                <a:avLst/>
              </a:prstGeom>
            </p:spPr>
            <p:txBody>
              <a:bodyPr wrap="square" lIns="0" tIns="0" rIns="0" bIns="0">
                <a:spAutoFit/>
              </a:bodyPr>
              <a:lstStyle/>
              <a:p>
                <a:pPr marL="0" marR="0" lvl="0" indent="0" algn="l" defTabSz="1096895"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53" normalizeH="0" baseline="0" noProof="0">
                    <a:ln>
                      <a:noFill/>
                    </a:ln>
                    <a:solidFill>
                      <a:srgbClr val="000000"/>
                    </a:solidFill>
                    <a:effectLst/>
                    <a:uLnTx/>
                    <a:uFillTx/>
                    <a:latin typeface="Calibri"/>
                    <a:ea typeface="+mn-ea"/>
                    <a:cs typeface="Arial" charset="0"/>
                  </a:rPr>
                  <a:t>Grade</a:t>
                </a:r>
              </a:p>
            </p:txBody>
          </p:sp>
        </p:grpSp>
        <p:cxnSp>
          <p:nvCxnSpPr>
            <p:cNvPr id="212" name="Straight Connector 211">
              <a:extLst>
                <a:ext uri="{FF2B5EF4-FFF2-40B4-BE49-F238E27FC236}">
                  <a16:creationId xmlns:a16="http://schemas.microsoft.com/office/drawing/2014/main" id="{7EE60432-44BA-4C50-95C0-7C27DE9F74D9}"/>
                </a:ext>
              </a:extLst>
            </p:cNvPr>
            <p:cNvCxnSpPr>
              <a:cxnSpLocks/>
            </p:cNvCxnSpPr>
            <p:nvPr/>
          </p:nvCxnSpPr>
          <p:spPr>
            <a:xfrm>
              <a:off x="9538523" y="2308721"/>
              <a:ext cx="0" cy="2602178"/>
            </a:xfrm>
            <a:prstGeom prst="line">
              <a:avLst/>
            </a:prstGeom>
            <a:ln w="28575" cap="sq">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ADC057-2654-AEB5-6EDE-B3CCDCF62907}"/>
                </a:ext>
              </a:extLst>
            </p:cNvPr>
            <p:cNvSpPr txBox="1"/>
            <p:nvPr/>
          </p:nvSpPr>
          <p:spPr bwMode="auto">
            <a:xfrm>
              <a:off x="7511306" y="1460942"/>
              <a:ext cx="3624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AEs in ≥15% of Patients by Grade</a:t>
              </a:r>
              <a:r>
                <a:rPr kumimoji="0" lang="en-US" sz="1800" b="1"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1,2</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grpSp>
      <p:sp>
        <p:nvSpPr>
          <p:cNvPr id="3" name="TextBox 2">
            <a:extLst>
              <a:ext uri="{FF2B5EF4-FFF2-40B4-BE49-F238E27FC236}">
                <a16:creationId xmlns:a16="http://schemas.microsoft.com/office/drawing/2014/main" id="{9E46DAB4-1A94-8EC4-80D8-5513B1CF8983}"/>
              </a:ext>
            </a:extLst>
          </p:cNvPr>
          <p:cNvSpPr txBox="1"/>
          <p:nvPr/>
        </p:nvSpPr>
        <p:spPr bwMode="auto">
          <a:xfrm>
            <a:off x="6831120" y="5544921"/>
            <a:ext cx="51312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*Fatal AEs: malignant neoplasm progression (n = 1) and unexplained (n = 1). </a:t>
            </a:r>
            <a:r>
              <a:rPr kumimoji="0" lang="en-US" sz="1400" b="0"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D/c: mosunetuzumab related, CRS (n = 2); unrelated to mosunetuzumab, EBV viremia (n = 1), Hodgkin disease (n = 1).</a:t>
            </a:r>
          </a:p>
        </p:txBody>
      </p:sp>
      <p:grpSp>
        <p:nvGrpSpPr>
          <p:cNvPr id="9" name="Group 8">
            <a:extLst>
              <a:ext uri="{FF2B5EF4-FFF2-40B4-BE49-F238E27FC236}">
                <a16:creationId xmlns:a16="http://schemas.microsoft.com/office/drawing/2014/main" id="{A9C60B20-1CFC-7586-38DF-060EF70D7F4B}"/>
              </a:ext>
            </a:extLst>
          </p:cNvPr>
          <p:cNvGrpSpPr/>
          <p:nvPr/>
        </p:nvGrpSpPr>
        <p:grpSpPr>
          <a:xfrm>
            <a:off x="-7262" y="951832"/>
            <a:ext cx="5944445" cy="3687718"/>
            <a:chOff x="4139952" y="1122875"/>
            <a:chExt cx="4630501" cy="3122989"/>
          </a:xfrm>
        </p:grpSpPr>
        <p:sp>
          <p:nvSpPr>
            <p:cNvPr id="13" name="Rectangle 12">
              <a:extLst>
                <a:ext uri="{FF2B5EF4-FFF2-40B4-BE49-F238E27FC236}">
                  <a16:creationId xmlns:a16="http://schemas.microsoft.com/office/drawing/2014/main" id="{48529515-0E3C-2326-79A7-DF75D23017F4}"/>
                </a:ext>
              </a:extLst>
            </p:cNvPr>
            <p:cNvSpPr/>
            <p:nvPr/>
          </p:nvSpPr>
          <p:spPr>
            <a:xfrm>
              <a:off x="4139952" y="1122875"/>
              <a:ext cx="4582574" cy="3024336"/>
            </a:xfrm>
            <a:prstGeom prst="rect">
              <a:avLst/>
            </a:prstGeom>
            <a:noFill/>
            <a:ln w="25400" cap="flat" cmpd="sng" algn="ctr">
              <a:noFill/>
              <a:prstDash val="solid"/>
            </a:ln>
            <a:effectLst/>
          </p:spPr>
          <p:txBody>
            <a:bodyPr lIns="95971" tIns="575823" rIns="95971" bIns="95971" rtlCol="0" anchor="t"/>
            <a:lstStyle/>
            <a:p>
              <a:pPr marL="380866" marR="0" lvl="0" indent="-380866" algn="l" defTabSz="1218774" rtl="0" eaLnBrk="1" fontAlgn="base" latinLnBrk="0" hangingPunct="1">
                <a:lnSpc>
                  <a:spcPct val="100000"/>
                </a:lnSpc>
                <a:spcBef>
                  <a:spcPct val="0"/>
                </a:spcBef>
                <a:spcAft>
                  <a:spcPct val="0"/>
                </a:spcAft>
                <a:buClr>
                  <a:srgbClr val="0066CC"/>
                </a:buClr>
                <a:buSzTx/>
                <a:buFont typeface="Arial" panose="020B0604020202020204" pitchFamily="34" charset="0"/>
                <a:buChar char="•"/>
                <a:tabLst/>
                <a:defRPr/>
              </a:pPr>
              <a:endParaRPr kumimoji="0" lang="en-GB" sz="1867"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4" name="Group 13">
              <a:extLst>
                <a:ext uri="{FF2B5EF4-FFF2-40B4-BE49-F238E27FC236}">
                  <a16:creationId xmlns:a16="http://schemas.microsoft.com/office/drawing/2014/main" id="{7A380BDD-595E-8624-0B0E-DB145CFF3262}"/>
                </a:ext>
              </a:extLst>
            </p:cNvPr>
            <p:cNvGrpSpPr/>
            <p:nvPr/>
          </p:nvGrpSpPr>
          <p:grpSpPr>
            <a:xfrm>
              <a:off x="4759831" y="1201949"/>
              <a:ext cx="4010622" cy="3043915"/>
              <a:chOff x="5771317" y="1636228"/>
              <a:chExt cx="4010622" cy="3482592"/>
            </a:xfrm>
          </p:grpSpPr>
          <p:sp>
            <p:nvSpPr>
              <p:cNvPr id="15" name="Right Triangle 14">
                <a:extLst>
                  <a:ext uri="{FF2B5EF4-FFF2-40B4-BE49-F238E27FC236}">
                    <a16:creationId xmlns:a16="http://schemas.microsoft.com/office/drawing/2014/main" id="{E22FF8F1-0B84-8BE7-5C88-C0C1B302779C}"/>
                  </a:ext>
                </a:extLst>
              </p:cNvPr>
              <p:cNvSpPr/>
              <p:nvPr/>
            </p:nvSpPr>
            <p:spPr>
              <a:xfrm flipH="1">
                <a:off x="7218228" y="1636228"/>
                <a:ext cx="2431066" cy="197347"/>
              </a:xfrm>
              <a:prstGeom prst="rtTriangle">
                <a:avLst/>
              </a:prstGeom>
              <a:solidFill>
                <a:srgbClr val="FFFFFF">
                  <a:alpha val="20000"/>
                </a:srgbClr>
              </a:solidFill>
              <a:ln w="34925" cap="flat" cmpd="sng" algn="ctr">
                <a:noFill/>
                <a:prstDash val="solid"/>
              </a:ln>
              <a:effectLst/>
            </p:spPr>
            <p:txBody>
              <a:bodyPr rtlCol="0" anchor="ctr"/>
              <a:lstStyle/>
              <a:p>
                <a:pPr marL="0" marR="0" lvl="0" indent="0" algn="ctr" defTabSz="1218774"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graphicFrame>
            <p:nvGraphicFramePr>
              <p:cNvPr id="16" name="Chart 15">
                <a:extLst>
                  <a:ext uri="{FF2B5EF4-FFF2-40B4-BE49-F238E27FC236}">
                    <a16:creationId xmlns:a16="http://schemas.microsoft.com/office/drawing/2014/main" id="{6B501117-CE09-AD2C-296B-72FE46B1E0D6}"/>
                  </a:ext>
                </a:extLst>
              </p:cNvPr>
              <p:cNvGraphicFramePr/>
              <p:nvPr/>
            </p:nvGraphicFramePr>
            <p:xfrm>
              <a:off x="5771317" y="1814276"/>
              <a:ext cx="4010622" cy="3034943"/>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1171200A-797E-054E-0D6F-9878C5BFBC5A}"/>
                  </a:ext>
                </a:extLst>
              </p:cNvPr>
              <p:cNvGrpSpPr/>
              <p:nvPr/>
            </p:nvGrpSpPr>
            <p:grpSpPr>
              <a:xfrm>
                <a:off x="6162633" y="3232797"/>
                <a:ext cx="747269" cy="1886021"/>
                <a:chOff x="6162633" y="3266665"/>
                <a:chExt cx="747269" cy="1886021"/>
              </a:xfrm>
            </p:grpSpPr>
            <p:sp>
              <p:nvSpPr>
                <p:cNvPr id="32" name="Rectangle 31">
                  <a:extLst>
                    <a:ext uri="{FF2B5EF4-FFF2-40B4-BE49-F238E27FC236}">
                      <a16:creationId xmlns:a16="http://schemas.microsoft.com/office/drawing/2014/main" id="{098A8575-B165-CE76-F4B6-7389D7FAB30B}"/>
                    </a:ext>
                  </a:extLst>
                </p:cNvPr>
                <p:cNvSpPr/>
                <p:nvPr/>
              </p:nvSpPr>
              <p:spPr>
                <a:xfrm>
                  <a:off x="6162633" y="4792646"/>
                  <a:ext cx="747269" cy="3600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C1D1-7</a:t>
                  </a:r>
                </a:p>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1 mg</a:t>
                  </a:r>
                </a:p>
              </p:txBody>
            </p:sp>
            <p:sp>
              <p:nvSpPr>
                <p:cNvPr id="33" name="Rectangle 32">
                  <a:extLst>
                    <a:ext uri="{FF2B5EF4-FFF2-40B4-BE49-F238E27FC236}">
                      <a16:creationId xmlns:a16="http://schemas.microsoft.com/office/drawing/2014/main" id="{0183C28D-F888-B670-2801-A47D723B610D}"/>
                    </a:ext>
                  </a:extLst>
                </p:cNvPr>
                <p:cNvSpPr/>
                <p:nvPr/>
              </p:nvSpPr>
              <p:spPr>
                <a:xfrm>
                  <a:off x="6241071" y="3266665"/>
                  <a:ext cx="459707" cy="1895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267"/>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23%</a:t>
                  </a:r>
                </a:p>
              </p:txBody>
            </p:sp>
          </p:grpSp>
          <p:grpSp>
            <p:nvGrpSpPr>
              <p:cNvPr id="18" name="Group 17">
                <a:extLst>
                  <a:ext uri="{FF2B5EF4-FFF2-40B4-BE49-F238E27FC236}">
                    <a16:creationId xmlns:a16="http://schemas.microsoft.com/office/drawing/2014/main" id="{4425D5B7-DBB1-EF71-EC13-08308F81223D}"/>
                  </a:ext>
                </a:extLst>
              </p:cNvPr>
              <p:cNvGrpSpPr/>
              <p:nvPr/>
            </p:nvGrpSpPr>
            <p:grpSpPr>
              <a:xfrm>
                <a:off x="6853707" y="4191404"/>
                <a:ext cx="747269" cy="927416"/>
                <a:chOff x="6855570" y="4225272"/>
                <a:chExt cx="747269" cy="927416"/>
              </a:xfrm>
            </p:grpSpPr>
            <p:sp>
              <p:nvSpPr>
                <p:cNvPr id="30" name="Rectangle 29">
                  <a:extLst>
                    <a:ext uri="{FF2B5EF4-FFF2-40B4-BE49-F238E27FC236}">
                      <a16:creationId xmlns:a16="http://schemas.microsoft.com/office/drawing/2014/main" id="{11C1633C-9186-CED9-A82B-C08377A00FEA}"/>
                    </a:ext>
                  </a:extLst>
                </p:cNvPr>
                <p:cNvSpPr/>
                <p:nvPr/>
              </p:nvSpPr>
              <p:spPr>
                <a:xfrm>
                  <a:off x="6855570" y="4792648"/>
                  <a:ext cx="747269" cy="3600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C1D8-14</a:t>
                  </a:r>
                </a:p>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2 mg</a:t>
                  </a:r>
                </a:p>
              </p:txBody>
            </p:sp>
            <p:sp>
              <p:nvSpPr>
                <p:cNvPr id="31" name="Rectangle 30">
                  <a:extLst>
                    <a:ext uri="{FF2B5EF4-FFF2-40B4-BE49-F238E27FC236}">
                      <a16:creationId xmlns:a16="http://schemas.microsoft.com/office/drawing/2014/main" id="{F7ED4084-F07A-4ED6-0A72-4ECCE45DAB2D}"/>
                    </a:ext>
                  </a:extLst>
                </p:cNvPr>
                <p:cNvSpPr/>
                <p:nvPr/>
              </p:nvSpPr>
              <p:spPr>
                <a:xfrm>
                  <a:off x="6946395" y="4225272"/>
                  <a:ext cx="459707" cy="1895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267"/>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6%</a:t>
                  </a:r>
                </a:p>
              </p:txBody>
            </p:sp>
          </p:grpSp>
          <p:grpSp>
            <p:nvGrpSpPr>
              <p:cNvPr id="19" name="Group 18">
                <a:extLst>
                  <a:ext uri="{FF2B5EF4-FFF2-40B4-BE49-F238E27FC236}">
                    <a16:creationId xmlns:a16="http://schemas.microsoft.com/office/drawing/2014/main" id="{907B4A4E-4CB7-B271-80FA-4732052A2F4E}"/>
                  </a:ext>
                </a:extLst>
              </p:cNvPr>
              <p:cNvGrpSpPr/>
              <p:nvPr/>
            </p:nvGrpSpPr>
            <p:grpSpPr>
              <a:xfrm>
                <a:off x="7544781" y="2532454"/>
                <a:ext cx="747269" cy="2586366"/>
                <a:chOff x="7534734" y="2566322"/>
                <a:chExt cx="747269" cy="2586366"/>
              </a:xfrm>
            </p:grpSpPr>
            <p:sp>
              <p:nvSpPr>
                <p:cNvPr id="28" name="Rectangle 27">
                  <a:extLst>
                    <a:ext uri="{FF2B5EF4-FFF2-40B4-BE49-F238E27FC236}">
                      <a16:creationId xmlns:a16="http://schemas.microsoft.com/office/drawing/2014/main" id="{5BB675E1-5480-05D9-120A-D72DA96F1AA1}"/>
                    </a:ext>
                  </a:extLst>
                </p:cNvPr>
                <p:cNvSpPr/>
                <p:nvPr/>
              </p:nvSpPr>
              <p:spPr>
                <a:xfrm>
                  <a:off x="7534734" y="4792648"/>
                  <a:ext cx="747269" cy="3600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C1D15-21</a:t>
                  </a:r>
                </a:p>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60 mg</a:t>
                  </a:r>
                </a:p>
              </p:txBody>
            </p:sp>
            <p:sp>
              <p:nvSpPr>
                <p:cNvPr id="29" name="Rectangle 28">
                  <a:extLst>
                    <a:ext uri="{FF2B5EF4-FFF2-40B4-BE49-F238E27FC236}">
                      <a16:creationId xmlns:a16="http://schemas.microsoft.com/office/drawing/2014/main" id="{3FB5C900-A3C7-8A2D-5B14-758F4A98CE48}"/>
                    </a:ext>
                  </a:extLst>
                </p:cNvPr>
                <p:cNvSpPr/>
                <p:nvPr/>
              </p:nvSpPr>
              <p:spPr>
                <a:xfrm>
                  <a:off x="7668621" y="2566322"/>
                  <a:ext cx="459707" cy="1895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267"/>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36%</a:t>
                  </a:r>
                </a:p>
              </p:txBody>
            </p:sp>
          </p:grpSp>
          <p:grpSp>
            <p:nvGrpSpPr>
              <p:cNvPr id="20" name="Group 19">
                <a:extLst>
                  <a:ext uri="{FF2B5EF4-FFF2-40B4-BE49-F238E27FC236}">
                    <a16:creationId xmlns:a16="http://schemas.microsoft.com/office/drawing/2014/main" id="{94C03987-2F3B-6676-1146-7DA7666087F1}"/>
                  </a:ext>
                </a:extLst>
              </p:cNvPr>
              <p:cNvGrpSpPr/>
              <p:nvPr/>
            </p:nvGrpSpPr>
            <p:grpSpPr>
              <a:xfrm>
                <a:off x="8235855" y="3943574"/>
                <a:ext cx="747269" cy="1175246"/>
                <a:chOff x="8230831" y="3977442"/>
                <a:chExt cx="747269" cy="1175246"/>
              </a:xfrm>
            </p:grpSpPr>
            <p:sp>
              <p:nvSpPr>
                <p:cNvPr id="26" name="Rectangle 25">
                  <a:extLst>
                    <a:ext uri="{FF2B5EF4-FFF2-40B4-BE49-F238E27FC236}">
                      <a16:creationId xmlns:a16="http://schemas.microsoft.com/office/drawing/2014/main" id="{7FD0B6D1-8AF1-4FD0-B799-8155BBAEA768}"/>
                    </a:ext>
                  </a:extLst>
                </p:cNvPr>
                <p:cNvSpPr/>
                <p:nvPr/>
              </p:nvSpPr>
              <p:spPr>
                <a:xfrm>
                  <a:off x="8230831" y="4792648"/>
                  <a:ext cx="747269" cy="3600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C2</a:t>
                  </a:r>
                </a:p>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60 mg</a:t>
                  </a:r>
                </a:p>
              </p:txBody>
            </p:sp>
            <p:sp>
              <p:nvSpPr>
                <p:cNvPr id="27" name="Rectangle 26">
                  <a:extLst>
                    <a:ext uri="{FF2B5EF4-FFF2-40B4-BE49-F238E27FC236}">
                      <a16:creationId xmlns:a16="http://schemas.microsoft.com/office/drawing/2014/main" id="{6C291B22-E3B4-4CB0-7A82-CFC3D72187DA}"/>
                    </a:ext>
                  </a:extLst>
                </p:cNvPr>
                <p:cNvSpPr/>
                <p:nvPr/>
              </p:nvSpPr>
              <p:spPr>
                <a:xfrm>
                  <a:off x="8374612" y="3977442"/>
                  <a:ext cx="459707" cy="1895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267"/>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10%</a:t>
                  </a:r>
                </a:p>
              </p:txBody>
            </p:sp>
          </p:grpSp>
          <p:grpSp>
            <p:nvGrpSpPr>
              <p:cNvPr id="21" name="Group 20">
                <a:extLst>
                  <a:ext uri="{FF2B5EF4-FFF2-40B4-BE49-F238E27FC236}">
                    <a16:creationId xmlns:a16="http://schemas.microsoft.com/office/drawing/2014/main" id="{73A61CF9-BE9D-257D-8EA5-B697A6CECF2B}"/>
                  </a:ext>
                </a:extLst>
              </p:cNvPr>
              <p:cNvGrpSpPr/>
              <p:nvPr/>
            </p:nvGrpSpPr>
            <p:grpSpPr>
              <a:xfrm>
                <a:off x="8926928" y="4365570"/>
                <a:ext cx="747269" cy="753250"/>
                <a:chOff x="8926928" y="4399438"/>
                <a:chExt cx="747269" cy="753250"/>
              </a:xfrm>
            </p:grpSpPr>
            <p:sp>
              <p:nvSpPr>
                <p:cNvPr id="24" name="Rectangle 23">
                  <a:extLst>
                    <a:ext uri="{FF2B5EF4-FFF2-40B4-BE49-F238E27FC236}">
                      <a16:creationId xmlns:a16="http://schemas.microsoft.com/office/drawing/2014/main" id="{4F43A814-861E-7AD0-5D4A-FE43D78E342E}"/>
                    </a:ext>
                  </a:extLst>
                </p:cNvPr>
                <p:cNvSpPr/>
                <p:nvPr/>
              </p:nvSpPr>
              <p:spPr>
                <a:xfrm>
                  <a:off x="8926928" y="4792648"/>
                  <a:ext cx="747269" cy="360040"/>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C3+</a:t>
                  </a:r>
                </a:p>
                <a:p>
                  <a:pPr marL="0" marR="0" lvl="0" indent="0" algn="ctr" defTabSz="1218774" rtl="0" eaLnBrk="1" fontAlgn="base"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30 mg</a:t>
                  </a: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 </a:t>
                  </a:r>
                </a:p>
              </p:txBody>
            </p:sp>
            <p:sp>
              <p:nvSpPr>
                <p:cNvPr id="25" name="Rectangle 24">
                  <a:extLst>
                    <a:ext uri="{FF2B5EF4-FFF2-40B4-BE49-F238E27FC236}">
                      <a16:creationId xmlns:a16="http://schemas.microsoft.com/office/drawing/2014/main" id="{05C97DD9-1D71-F558-A09A-B423574564F4}"/>
                    </a:ext>
                  </a:extLst>
                </p:cNvPr>
                <p:cNvSpPr/>
                <p:nvPr/>
              </p:nvSpPr>
              <p:spPr>
                <a:xfrm>
                  <a:off x="9085548" y="4399438"/>
                  <a:ext cx="459707" cy="189539"/>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267"/>
                    </a:spcAft>
                    <a:buClrTx/>
                    <a:buSzTx/>
                    <a:buFontTx/>
                    <a:buNone/>
                    <a:tabLst/>
                    <a:defRPr/>
                  </a:pPr>
                  <a:r>
                    <a:rPr kumimoji="0" lang="en-GB" sz="1400" b="1" i="0" u="none" strike="noStrike" kern="0" cap="none" spc="0" normalizeH="0" baseline="0" noProof="0">
                      <a:ln>
                        <a:noFill/>
                      </a:ln>
                      <a:solidFill>
                        <a:srgbClr val="000000"/>
                      </a:solidFill>
                      <a:effectLst/>
                      <a:uLnTx/>
                      <a:uFillTx/>
                      <a:latin typeface="Calibri"/>
                      <a:ea typeface="+mn-ea"/>
                      <a:cs typeface="Arial" panose="020B0604020202020204" pitchFamily="34" charset="0"/>
                    </a:rPr>
                    <a:t>2%</a:t>
                  </a:r>
                </a:p>
              </p:txBody>
            </p:sp>
          </p:grpSp>
          <p:sp>
            <p:nvSpPr>
              <p:cNvPr id="22" name="Left Brace 21">
                <a:extLst>
                  <a:ext uri="{FF2B5EF4-FFF2-40B4-BE49-F238E27FC236}">
                    <a16:creationId xmlns:a16="http://schemas.microsoft.com/office/drawing/2014/main" id="{1218F813-C196-8468-3A22-A3EA1D55DB8C}"/>
                  </a:ext>
                </a:extLst>
              </p:cNvPr>
              <p:cNvSpPr/>
              <p:nvPr/>
            </p:nvSpPr>
            <p:spPr>
              <a:xfrm rot="5400000">
                <a:off x="7170643" y="1578823"/>
                <a:ext cx="142146" cy="1813102"/>
              </a:xfrm>
              <a:prstGeom prst="leftBrace">
                <a:avLst/>
              </a:prstGeom>
              <a:noFill/>
              <a:ln w="28575" cap="flat" cmpd="sng" algn="ctr">
                <a:solidFill>
                  <a:srgbClr val="000000">
                    <a:shade val="95000"/>
                    <a:satMod val="105000"/>
                  </a:srgbClr>
                </a:solidFill>
                <a:prstDash val="solid"/>
              </a:ln>
              <a:effectLst/>
            </p:spPr>
            <p:txBody>
              <a:bodyPr rtlCol="0" anchor="ctr"/>
              <a:lstStyle/>
              <a:p>
                <a:pPr marL="0" marR="0" lvl="0" indent="0" algn="ctr" defTabSz="1218774"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3" name="Rectangle 22">
                <a:extLst>
                  <a:ext uri="{FF2B5EF4-FFF2-40B4-BE49-F238E27FC236}">
                    <a16:creationId xmlns:a16="http://schemas.microsoft.com/office/drawing/2014/main" id="{F08E59F6-35FA-6E3D-39F6-3672F30087E9}"/>
                  </a:ext>
                </a:extLst>
              </p:cNvPr>
              <p:cNvSpPr/>
              <p:nvPr/>
            </p:nvSpPr>
            <p:spPr>
              <a:xfrm>
                <a:off x="7011863" y="2218830"/>
                <a:ext cx="459707" cy="189539"/>
              </a:xfrm>
              <a:prstGeom prst="rect">
                <a:avLst/>
              </a:prstGeom>
              <a:noFill/>
              <a:ln w="25400" cap="flat" cmpd="sng" algn="ctr">
                <a:noFill/>
                <a:prstDash val="solid"/>
              </a:ln>
              <a:effectLst/>
            </p:spPr>
            <p:txBody>
              <a:bodyPr lIns="0" rIns="0" rtlCol="0" anchor="ctr"/>
              <a:lstStyle/>
              <a:p>
                <a:pPr marL="0" marR="0" lvl="0" indent="0" algn="ctr" defTabSz="1218774" rtl="0" eaLnBrk="1" fontAlgn="base" latinLnBrk="0" hangingPunct="1">
                  <a:lnSpc>
                    <a:spcPct val="100000"/>
                  </a:lnSpc>
                  <a:spcBef>
                    <a:spcPct val="0"/>
                  </a:spcBef>
                  <a:spcAft>
                    <a:spcPts val="267"/>
                  </a:spcAft>
                  <a:buClrTx/>
                  <a:buSzTx/>
                  <a:buFontTx/>
                  <a:buNone/>
                  <a:tabLst/>
                  <a:defRPr/>
                </a:pPr>
                <a:r>
                  <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rPr>
                  <a:t>C1</a:t>
                </a:r>
              </a:p>
            </p:txBody>
          </p:sp>
        </p:grpSp>
      </p:grpSp>
      <p:graphicFrame>
        <p:nvGraphicFramePr>
          <p:cNvPr id="36" name="Table 35">
            <a:extLst>
              <a:ext uri="{FF2B5EF4-FFF2-40B4-BE49-F238E27FC236}">
                <a16:creationId xmlns:a16="http://schemas.microsoft.com/office/drawing/2014/main" id="{D2CFE189-15E6-13DB-F9F9-05628760165F}"/>
              </a:ext>
            </a:extLst>
          </p:cNvPr>
          <p:cNvGraphicFramePr>
            <a:graphicFrameLocks noGrp="1"/>
          </p:cNvGraphicFramePr>
          <p:nvPr/>
        </p:nvGraphicFramePr>
        <p:xfrm>
          <a:off x="721836" y="4710789"/>
          <a:ext cx="5882918" cy="1645920"/>
        </p:xfrm>
        <a:graphic>
          <a:graphicData uri="http://schemas.openxmlformats.org/drawingml/2006/table">
            <a:tbl>
              <a:tblPr firstRow="1" bandRow="1">
                <a:tableStyleId>{F5AB1C69-6EDB-4FF4-983F-18BD219EF322}</a:tableStyleId>
              </a:tblPr>
              <a:tblGrid>
                <a:gridCol w="3735864">
                  <a:extLst>
                    <a:ext uri="{9D8B030D-6E8A-4147-A177-3AD203B41FA5}">
                      <a16:colId xmlns:a16="http://schemas.microsoft.com/office/drawing/2014/main" val="4230268532"/>
                    </a:ext>
                  </a:extLst>
                </a:gridCol>
                <a:gridCol w="2147054">
                  <a:extLst>
                    <a:ext uri="{9D8B030D-6E8A-4147-A177-3AD203B41FA5}">
                      <a16:colId xmlns:a16="http://schemas.microsoft.com/office/drawing/2014/main" val="971768868"/>
                    </a:ext>
                  </a:extLst>
                </a:gridCol>
              </a:tblGrid>
              <a:tr h="274320">
                <a:tc>
                  <a:txBody>
                    <a:bodyPr/>
                    <a:lstStyle/>
                    <a:p>
                      <a:r>
                        <a:rPr lang="en-US" sz="1400">
                          <a:latin typeface="Calibri" panose="020F0502020204030204" pitchFamily="34" charset="0"/>
                          <a:cs typeface="Calibri" panose="020F0502020204030204" pitchFamily="34" charset="0"/>
                        </a:rPr>
                        <a:t>CRS per ASTCT Criteria</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1471D"/>
                    </a:solidFill>
                  </a:tcPr>
                </a:tc>
                <a:tc>
                  <a:txBody>
                    <a:bodyPr/>
                    <a:lstStyle/>
                    <a:p>
                      <a:pPr algn="ctr"/>
                      <a:r>
                        <a:rPr lang="en-US" sz="1400">
                          <a:latin typeface="Calibri" panose="020F0502020204030204" pitchFamily="34" charset="0"/>
                          <a:cs typeface="Calibri" panose="020F0502020204030204" pitchFamily="34" charset="0"/>
                        </a:rPr>
                        <a:t>Mosunetuzumab (N = 90)</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1471D"/>
                    </a:solidFill>
                  </a:tcPr>
                </a:tc>
                <a:extLst>
                  <a:ext uri="{0D108BD9-81ED-4DB2-BD59-A6C34878D82A}">
                    <a16:rowId xmlns:a16="http://schemas.microsoft.com/office/drawing/2014/main" val="1621750658"/>
                  </a:ext>
                </a:extLst>
              </a:tr>
              <a:tr h="325281">
                <a:tc>
                  <a:txBody>
                    <a:bodyPr/>
                    <a:lstStyle/>
                    <a:p>
                      <a:r>
                        <a:rPr lang="en-US" sz="1400" b="0">
                          <a:solidFill>
                            <a:schemeClr val="bg1"/>
                          </a:solidFill>
                          <a:latin typeface="Calibri" panose="020F0502020204030204" pitchFamily="34" charset="0"/>
                          <a:cs typeface="Calibri" panose="020F0502020204030204" pitchFamily="34" charset="0"/>
                        </a:rPr>
                        <a:t>Median duration, days (range)</a:t>
                      </a:r>
                      <a:r>
                        <a:rPr lang="en-US" sz="1400" b="0" baseline="30000">
                          <a:solidFill>
                            <a:schemeClr val="bg1"/>
                          </a:solidFill>
                          <a:latin typeface="Calibri" panose="020F0502020204030204" pitchFamily="34" charset="0"/>
                          <a:cs typeface="Calibri" panose="020F0502020204030204" pitchFamily="34" charset="0"/>
                        </a:rPr>
                        <a:t>1,2</a:t>
                      </a:r>
                      <a:endParaRPr lang="en-US" sz="1400" baseline="30000">
                        <a:solidFill>
                          <a:schemeClr val="bg1"/>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1400">
                          <a:solidFill>
                            <a:schemeClr val="bg1"/>
                          </a:solidFill>
                          <a:latin typeface="Calibri" panose="020F0502020204030204" pitchFamily="34" charset="0"/>
                          <a:cs typeface="Calibri" panose="020F0502020204030204" pitchFamily="34" charset="0"/>
                        </a:rPr>
                        <a:t>3 (1-29)</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94886251"/>
                  </a:ext>
                </a:extLst>
              </a:tr>
              <a:tr h="758988">
                <a:tc>
                  <a:txBody>
                    <a:bodyPr/>
                    <a:lstStyle/>
                    <a:p>
                      <a:r>
                        <a:rPr lang="en-US" sz="1400" b="0">
                          <a:solidFill>
                            <a:schemeClr val="bg1"/>
                          </a:solidFill>
                          <a:latin typeface="Calibri" panose="020F0502020204030204" pitchFamily="34" charset="0"/>
                          <a:cs typeface="Calibri" panose="020F0502020204030204" pitchFamily="34" charset="0"/>
                        </a:rPr>
                        <a:t>Patients who received tx for CRS (n = 40), n (%)</a:t>
                      </a:r>
                      <a:r>
                        <a:rPr lang="en-US" sz="1400" b="0" baseline="30000">
                          <a:solidFill>
                            <a:schemeClr val="bg1"/>
                          </a:solidFill>
                          <a:latin typeface="Calibri" panose="020F0502020204030204" pitchFamily="34" charset="0"/>
                          <a:cs typeface="Calibri" panose="020F0502020204030204" pitchFamily="34" charset="0"/>
                        </a:rPr>
                        <a:t>2</a:t>
                      </a:r>
                    </a:p>
                    <a:p>
                      <a:pPr marL="285750" indent="-285750">
                        <a:buFont typeface="Wingdings" panose="05000000000000000000" pitchFamily="2" charset="2"/>
                        <a:buChar char="§"/>
                      </a:pPr>
                      <a:r>
                        <a:rPr lang="en-US" sz="1400">
                          <a:solidFill>
                            <a:schemeClr val="bg1"/>
                          </a:solidFill>
                          <a:latin typeface="Calibri" panose="020F0502020204030204" pitchFamily="34" charset="0"/>
                          <a:cs typeface="Calibri" panose="020F0502020204030204" pitchFamily="34" charset="0"/>
                        </a:rPr>
                        <a:t>Corticosteroids only</a:t>
                      </a:r>
                    </a:p>
                    <a:p>
                      <a:pPr marL="285750" indent="-285750">
                        <a:buFont typeface="Wingdings" panose="05000000000000000000" pitchFamily="2" charset="2"/>
                        <a:buChar char="§"/>
                      </a:pPr>
                      <a:r>
                        <a:rPr lang="en-US" sz="1400">
                          <a:solidFill>
                            <a:schemeClr val="bg1"/>
                          </a:solidFill>
                          <a:latin typeface="Calibri" panose="020F0502020204030204" pitchFamily="34" charset="0"/>
                          <a:cs typeface="Calibri" panose="020F0502020204030204" pitchFamily="34" charset="0"/>
                        </a:rPr>
                        <a:t>Tocilizumab only</a:t>
                      </a:r>
                    </a:p>
                    <a:p>
                      <a:pPr marL="285750" indent="-285750">
                        <a:buFont typeface="Wingdings" panose="05000000000000000000" pitchFamily="2" charset="2"/>
                        <a:buChar char="§"/>
                      </a:pPr>
                      <a:r>
                        <a:rPr lang="en-US" sz="1400">
                          <a:solidFill>
                            <a:schemeClr val="bg1"/>
                          </a:solidFill>
                          <a:latin typeface="Calibri" panose="020F0502020204030204" pitchFamily="34" charset="0"/>
                          <a:cs typeface="Calibri" panose="020F0502020204030204" pitchFamily="34" charset="0"/>
                        </a:rPr>
                        <a:t>Both</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endParaRPr lang="en-US" sz="1400">
                        <a:solidFill>
                          <a:schemeClr val="bg1"/>
                        </a:solidFill>
                        <a:latin typeface="Calibri" panose="020F0502020204030204" pitchFamily="34" charset="0"/>
                        <a:cs typeface="Calibri" panose="020F0502020204030204" pitchFamily="34" charset="0"/>
                      </a:endParaRPr>
                    </a:p>
                    <a:p>
                      <a:pPr algn="ctr"/>
                      <a:r>
                        <a:rPr lang="en-US" sz="1400">
                          <a:solidFill>
                            <a:schemeClr val="bg1"/>
                          </a:solidFill>
                          <a:latin typeface="Calibri" panose="020F0502020204030204" pitchFamily="34" charset="0"/>
                          <a:cs typeface="Calibri" panose="020F0502020204030204" pitchFamily="34" charset="0"/>
                        </a:rPr>
                        <a:t>6 (15)</a:t>
                      </a:r>
                    </a:p>
                    <a:p>
                      <a:pPr algn="ctr"/>
                      <a:r>
                        <a:rPr lang="en-US" sz="1400">
                          <a:solidFill>
                            <a:schemeClr val="bg1"/>
                          </a:solidFill>
                          <a:latin typeface="Calibri" panose="020F0502020204030204" pitchFamily="34" charset="0"/>
                          <a:cs typeface="Calibri" panose="020F0502020204030204" pitchFamily="34" charset="0"/>
                        </a:rPr>
                        <a:t>3 (8)</a:t>
                      </a:r>
                    </a:p>
                    <a:p>
                      <a:pPr algn="ctr"/>
                      <a:r>
                        <a:rPr lang="en-US" sz="1400">
                          <a:solidFill>
                            <a:schemeClr val="bg1"/>
                          </a:solidFill>
                          <a:latin typeface="Calibri" panose="020F0502020204030204" pitchFamily="34" charset="0"/>
                          <a:cs typeface="Calibri" panose="020F0502020204030204" pitchFamily="34" charset="0"/>
                        </a:rPr>
                        <a:t>4 (10)</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095203446"/>
                  </a:ext>
                </a:extLst>
              </a:tr>
            </a:tbl>
          </a:graphicData>
        </a:graphic>
      </p:graphicFrame>
      <p:sp>
        <p:nvSpPr>
          <p:cNvPr id="37" name="TextBox 36">
            <a:extLst>
              <a:ext uri="{FF2B5EF4-FFF2-40B4-BE49-F238E27FC236}">
                <a16:creationId xmlns:a16="http://schemas.microsoft.com/office/drawing/2014/main" id="{186FAF65-86C3-162E-5897-CA0AE1D0F419}"/>
              </a:ext>
            </a:extLst>
          </p:cNvPr>
          <p:cNvSpPr txBox="1"/>
          <p:nvPr/>
        </p:nvSpPr>
        <p:spPr bwMode="auto">
          <a:xfrm>
            <a:off x="2294637" y="1244568"/>
            <a:ext cx="2614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CRS by Cycle and Grade</a:t>
            </a:r>
            <a:r>
              <a:rPr kumimoji="0" lang="en-US" sz="1800" b="1"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4928976-8B8B-13B3-1A90-149D275E29E0}"/>
              </a:ext>
            </a:extLst>
          </p:cNvPr>
          <p:cNvSpPr txBox="1"/>
          <p:nvPr/>
        </p:nvSpPr>
        <p:spPr bwMode="auto">
          <a:xfrm rot="16200000">
            <a:off x="-141523" y="2583556"/>
            <a:ext cx="1590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a:t>
            </a:r>
          </a:p>
        </p:txBody>
      </p:sp>
    </p:spTree>
    <p:extLst>
      <p:ext uri="{BB962C8B-B14F-4D97-AF65-F5344CB8AC3E}">
        <p14:creationId xmlns:p14="http://schemas.microsoft.com/office/powerpoint/2010/main" val="40072101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CA43-B7BC-20BB-3996-7800DCB31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1D21B-68B6-AEFF-7AAB-6F205079C599}"/>
              </a:ext>
            </a:extLst>
          </p:cNvPr>
          <p:cNvSpPr>
            <a:spLocks noGrp="1"/>
          </p:cNvSpPr>
          <p:nvPr>
            <p:ph type="title"/>
          </p:nvPr>
        </p:nvSpPr>
        <p:spPr/>
        <p:txBody>
          <a:bodyPr/>
          <a:lstStyle/>
          <a:p>
            <a:r>
              <a:rPr lang="en-US" dirty="0"/>
              <a:t>ASH 2025 Update: Mosunetuzumab 5-Year Follow-Up</a:t>
            </a:r>
          </a:p>
        </p:txBody>
      </p:sp>
      <p:sp>
        <p:nvSpPr>
          <p:cNvPr id="3" name="Content Placeholder 2">
            <a:extLst>
              <a:ext uri="{FF2B5EF4-FFF2-40B4-BE49-F238E27FC236}">
                <a16:creationId xmlns:a16="http://schemas.microsoft.com/office/drawing/2014/main" id="{DFE38870-4A07-B20A-90D9-04C960B8FB80}"/>
              </a:ext>
            </a:extLst>
          </p:cNvPr>
          <p:cNvSpPr>
            <a:spLocks noGrp="1"/>
          </p:cNvSpPr>
          <p:nvPr>
            <p:ph idx="1"/>
          </p:nvPr>
        </p:nvSpPr>
        <p:spPr>
          <a:xfrm>
            <a:off x="604672" y="2663687"/>
            <a:ext cx="10877529" cy="2970630"/>
          </a:xfrm>
        </p:spPr>
        <p:txBody>
          <a:bodyPr/>
          <a:lstStyle/>
          <a:p>
            <a:pPr marL="0" indent="0">
              <a:buNone/>
            </a:pPr>
            <a:r>
              <a:rPr lang="en-US" sz="2000" b="1" dirty="0"/>
              <a:t>Key Results: </a:t>
            </a:r>
          </a:p>
          <a:p>
            <a:pPr marL="0" indent="0">
              <a:buNone/>
            </a:pPr>
            <a:r>
              <a:rPr lang="en-US" sz="2000" dirty="0"/>
              <a:t>Ninety patients with R/R FL were enrolled, of whom 52% had a history of disease progression within 24 months from the start of first-line therapy (POD24) and 53% were double refractory.</a:t>
            </a:r>
          </a:p>
          <a:p>
            <a:pPr marL="0" indent="0">
              <a:buNone/>
            </a:pPr>
            <a:r>
              <a:rPr lang="en-US" sz="2000" dirty="0"/>
              <a:t>In the overall population (N=90), the </a:t>
            </a:r>
            <a:r>
              <a:rPr lang="en-US" sz="2000" dirty="0">
                <a:solidFill>
                  <a:srgbClr val="0070C0"/>
                </a:solidFill>
              </a:rPr>
              <a:t>ORR and CR rate were 78% and 60%, </a:t>
            </a:r>
            <a:r>
              <a:rPr lang="en-US" sz="2000" dirty="0"/>
              <a:t>respectively; median DOR (n=70) was 46.4 months (95% confidence interval [CI]: 18.7–not estimable [NE]), and median DOCR (n=54) was not reached (95% CI: 44.1–NE). The 54-month DOR and DOCR rates were 46% (95% CI: 33.8–59.1) and 52% (95% CI: 36.2–67.9), respectively. </a:t>
            </a:r>
          </a:p>
          <a:p>
            <a:pPr marL="0" indent="0">
              <a:buNone/>
            </a:pPr>
            <a:r>
              <a:rPr lang="en-US" sz="2000" dirty="0">
                <a:solidFill>
                  <a:srgbClr val="0070C0"/>
                </a:solidFill>
              </a:rPr>
              <a:t>Median PFS was 24.0 months </a:t>
            </a:r>
            <a:r>
              <a:rPr lang="en-US" sz="2000" dirty="0"/>
              <a:t>(95% CI: 12.0–53.2) in all patients, and </a:t>
            </a:r>
            <a:r>
              <a:rPr lang="en-US" sz="2000" dirty="0">
                <a:solidFill>
                  <a:srgbClr val="0070C0"/>
                </a:solidFill>
              </a:rPr>
              <a:t>61.0 months </a:t>
            </a:r>
            <a:r>
              <a:rPr lang="en-US" sz="2000" dirty="0"/>
              <a:t>(95% CI: 47.6–NE) </a:t>
            </a:r>
            <a:r>
              <a:rPr lang="en-US" sz="2000" dirty="0">
                <a:solidFill>
                  <a:srgbClr val="0070C0"/>
                </a:solidFill>
              </a:rPr>
              <a:t>in patients who achieved CR.</a:t>
            </a:r>
            <a:r>
              <a:rPr lang="en-US" sz="2000" dirty="0"/>
              <a:t> </a:t>
            </a:r>
            <a:r>
              <a:rPr lang="en-US" sz="2000" dirty="0">
                <a:solidFill>
                  <a:srgbClr val="0070C0"/>
                </a:solidFill>
              </a:rPr>
              <a:t>The 5-year PFS rates were 36% </a:t>
            </a:r>
            <a:r>
              <a:rPr lang="en-US" sz="2000" dirty="0"/>
              <a:t>(95% CI: 25.3–47.7) and 57% (95% CI: 42.0–71.6) in all patients and patients with CR, respectively. Median OS was not reached (95% CI: NE), and the </a:t>
            </a:r>
            <a:r>
              <a:rPr lang="en-US" sz="2000" dirty="0">
                <a:solidFill>
                  <a:srgbClr val="0070C0"/>
                </a:solidFill>
              </a:rPr>
              <a:t>5-year OS rate was 78% </a:t>
            </a:r>
            <a:r>
              <a:rPr lang="en-US" sz="2000" dirty="0"/>
              <a:t>(95% CI: 69.6–87.4).</a:t>
            </a:r>
          </a:p>
        </p:txBody>
      </p:sp>
      <p:pic>
        <p:nvPicPr>
          <p:cNvPr id="4" name="Picture 3">
            <a:extLst>
              <a:ext uri="{FF2B5EF4-FFF2-40B4-BE49-F238E27FC236}">
                <a16:creationId xmlns:a16="http://schemas.microsoft.com/office/drawing/2014/main" id="{71C5E9E1-A620-F9F3-25A5-D1865CBFB9C1}"/>
              </a:ext>
            </a:extLst>
          </p:cNvPr>
          <p:cNvPicPr>
            <a:picLocks noChangeAspect="1"/>
          </p:cNvPicPr>
          <p:nvPr/>
        </p:nvPicPr>
        <p:blipFill>
          <a:blip r:embed="rId3"/>
          <a:stretch>
            <a:fillRect/>
          </a:stretch>
        </p:blipFill>
        <p:spPr>
          <a:xfrm>
            <a:off x="104769" y="1341440"/>
            <a:ext cx="11877337" cy="1103313"/>
          </a:xfrm>
          <a:prstGeom prst="rect">
            <a:avLst/>
          </a:prstGeom>
        </p:spPr>
      </p:pic>
    </p:spTree>
    <p:extLst>
      <p:ext uri="{BB962C8B-B14F-4D97-AF65-F5344CB8AC3E}">
        <p14:creationId xmlns:p14="http://schemas.microsoft.com/office/powerpoint/2010/main" val="14579407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3A1186-0D4E-F455-8B17-F41FFAABB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B3684-27D2-1D2E-FC45-B270956B341E}"/>
              </a:ext>
            </a:extLst>
          </p:cNvPr>
          <p:cNvSpPr>
            <a:spLocks noGrp="1"/>
          </p:cNvSpPr>
          <p:nvPr>
            <p:ph type="title"/>
          </p:nvPr>
        </p:nvSpPr>
        <p:spPr/>
        <p:txBody>
          <a:bodyPr/>
          <a:lstStyle/>
          <a:p>
            <a:r>
              <a:rPr lang="en-US" altLang="en-US" dirty="0" err="1">
                <a:latin typeface="Calibri"/>
                <a:ea typeface="Calibri"/>
                <a:cs typeface="Calibri"/>
              </a:rPr>
              <a:t>E</a:t>
            </a:r>
            <a:r>
              <a:rPr lang="en-US" dirty="0" err="1">
                <a:latin typeface="Calibri"/>
                <a:ea typeface="Calibri"/>
                <a:cs typeface="Calibri"/>
              </a:rPr>
              <a:t>pcoritamab</a:t>
            </a:r>
            <a:r>
              <a:rPr lang="en-US" dirty="0">
                <a:latin typeface="Calibri"/>
                <a:ea typeface="Calibri"/>
                <a:cs typeface="Calibri"/>
              </a:rPr>
              <a:t> in R/R Follicular Lymphoma</a:t>
            </a:r>
          </a:p>
        </p:txBody>
      </p:sp>
      <p:sp>
        <p:nvSpPr>
          <p:cNvPr id="6" name="Content Placeholder 2">
            <a:extLst>
              <a:ext uri="{FF2B5EF4-FFF2-40B4-BE49-F238E27FC236}">
                <a16:creationId xmlns:a16="http://schemas.microsoft.com/office/drawing/2014/main" id="{7BE61126-E497-5A2F-A289-B8FF608DA2EC}"/>
              </a:ext>
            </a:extLst>
          </p:cNvPr>
          <p:cNvSpPr>
            <a:spLocks noGrp="1"/>
          </p:cNvSpPr>
          <p:nvPr>
            <p:ph idx="1"/>
          </p:nvPr>
        </p:nvSpPr>
        <p:spPr>
          <a:xfrm>
            <a:off x="3619224" y="1830572"/>
            <a:ext cx="2939396" cy="811268"/>
          </a:xfrm>
        </p:spPr>
        <p:txBody>
          <a:bodyPr/>
          <a:lstStyle/>
          <a:p>
            <a:pPr marL="0" indent="0">
              <a:buNone/>
            </a:pPr>
            <a:r>
              <a:rPr lang="en-US" sz="1600">
                <a:latin typeface="Calibri"/>
                <a:ea typeface="Calibri"/>
                <a:cs typeface="Calibri"/>
              </a:rPr>
              <a:t>ORR: 82%; CR: 63%</a:t>
            </a:r>
          </a:p>
          <a:p>
            <a:pPr marL="0" indent="0">
              <a:buNone/>
            </a:pPr>
            <a:r>
              <a:rPr lang="en-US" sz="1600">
                <a:latin typeface="Calibri"/>
                <a:ea typeface="Calibri"/>
                <a:cs typeface="Calibri"/>
              </a:rPr>
              <a:t>18-mo PFS: 49.4%</a:t>
            </a:r>
          </a:p>
          <a:p>
            <a:endParaRPr lang="en-US" sz="2400"/>
          </a:p>
        </p:txBody>
      </p:sp>
      <p:sp>
        <p:nvSpPr>
          <p:cNvPr id="3" name="Text Box 15">
            <a:extLst>
              <a:ext uri="{FF2B5EF4-FFF2-40B4-BE49-F238E27FC236}">
                <a16:creationId xmlns:a16="http://schemas.microsoft.com/office/drawing/2014/main" id="{0BED8924-1D52-201F-1980-2F78A1C04B26}"/>
              </a:ext>
            </a:extLst>
          </p:cNvPr>
          <p:cNvSpPr txBox="1">
            <a:spLocks noChangeArrowheads="1"/>
          </p:cNvSpPr>
          <p:nvPr/>
        </p:nvSpPr>
        <p:spPr bwMode="auto">
          <a:xfrm>
            <a:off x="412751" y="6366613"/>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Linton. Lancet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Haematol</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2024;11:E593.</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572FA9C-25B0-8C67-B823-26CFC2BA3709}"/>
              </a:ext>
            </a:extLst>
          </p:cNvPr>
          <p:cNvSpPr txBox="1"/>
          <p:nvPr/>
        </p:nvSpPr>
        <p:spPr bwMode="auto">
          <a:xfrm>
            <a:off x="1805332" y="3621283"/>
            <a:ext cx="1877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40" tIns="45720" rIns="91440" bIns="45720" rtlCol="0" anchor="t">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Arial"/>
              </a:rPr>
              <a:t>Median FU: 17.4 mo</a:t>
            </a:r>
          </a:p>
        </p:txBody>
      </p:sp>
      <p:grpSp>
        <p:nvGrpSpPr>
          <p:cNvPr id="65" name="Group 64">
            <a:extLst>
              <a:ext uri="{FF2B5EF4-FFF2-40B4-BE49-F238E27FC236}">
                <a16:creationId xmlns:a16="http://schemas.microsoft.com/office/drawing/2014/main" id="{1C9C7917-D99E-286E-A750-E963CBFFE947}"/>
              </a:ext>
            </a:extLst>
          </p:cNvPr>
          <p:cNvGrpSpPr/>
          <p:nvPr/>
        </p:nvGrpSpPr>
        <p:grpSpPr>
          <a:xfrm>
            <a:off x="950229" y="1647028"/>
            <a:ext cx="4848991" cy="2890949"/>
            <a:chOff x="1006720" y="1647028"/>
            <a:chExt cx="4950072" cy="2968054"/>
          </a:xfrm>
        </p:grpSpPr>
        <p:grpSp>
          <p:nvGrpSpPr>
            <p:cNvPr id="9" name="Group 8">
              <a:extLst>
                <a:ext uri="{FF2B5EF4-FFF2-40B4-BE49-F238E27FC236}">
                  <a16:creationId xmlns:a16="http://schemas.microsoft.com/office/drawing/2014/main" id="{8C05FA79-3B8E-4E3F-5D2B-A928D224EBB7}"/>
                </a:ext>
              </a:extLst>
            </p:cNvPr>
            <p:cNvGrpSpPr/>
            <p:nvPr/>
          </p:nvGrpSpPr>
          <p:grpSpPr>
            <a:xfrm>
              <a:off x="1637367" y="1747594"/>
              <a:ext cx="60804" cy="2408853"/>
              <a:chOff x="1555178" y="1599088"/>
              <a:chExt cx="109439" cy="2408853"/>
            </a:xfrm>
          </p:grpSpPr>
          <p:cxnSp>
            <p:nvCxnSpPr>
              <p:cNvPr id="10" name="Straight Connector 9">
                <a:extLst>
                  <a:ext uri="{FF2B5EF4-FFF2-40B4-BE49-F238E27FC236}">
                    <a16:creationId xmlns:a16="http://schemas.microsoft.com/office/drawing/2014/main" id="{72D0FE99-60BC-5E32-3CB3-C4D81E081D1D}"/>
                  </a:ext>
                </a:extLst>
              </p:cNvPr>
              <p:cNvCxnSpPr>
                <a:cxnSpLocks/>
              </p:cNvCxnSpPr>
              <p:nvPr/>
            </p:nvCxnSpPr>
            <p:spPr>
              <a:xfrm>
                <a:off x="1555178" y="1599088"/>
                <a:ext cx="109439" cy="0"/>
              </a:xfrm>
              <a:prstGeom prst="line">
                <a:avLst/>
              </a:prstGeom>
              <a:noFill/>
              <a:ln w="28575" cap="sq" cmpd="sng" algn="ctr">
                <a:solidFill>
                  <a:srgbClr val="000000"/>
                </a:solidFill>
                <a:prstDash val="solid"/>
                <a:miter lim="800000"/>
              </a:ln>
              <a:effectLst/>
            </p:spPr>
          </p:cxnSp>
          <p:cxnSp>
            <p:nvCxnSpPr>
              <p:cNvPr id="11" name="Straight Connector 10">
                <a:extLst>
                  <a:ext uri="{FF2B5EF4-FFF2-40B4-BE49-F238E27FC236}">
                    <a16:creationId xmlns:a16="http://schemas.microsoft.com/office/drawing/2014/main" id="{576B2025-97CA-EC56-466B-2C17647054C4}"/>
                  </a:ext>
                </a:extLst>
              </p:cNvPr>
              <p:cNvCxnSpPr/>
              <p:nvPr/>
            </p:nvCxnSpPr>
            <p:spPr>
              <a:xfrm>
                <a:off x="1555178" y="2080859"/>
                <a:ext cx="93600" cy="0"/>
              </a:xfrm>
              <a:prstGeom prst="line">
                <a:avLst/>
              </a:prstGeom>
              <a:noFill/>
              <a:ln w="28575" cap="sq" cmpd="sng" algn="ctr">
                <a:solidFill>
                  <a:srgbClr val="000000"/>
                </a:solidFill>
                <a:prstDash val="solid"/>
                <a:miter lim="800000"/>
              </a:ln>
              <a:effectLst/>
            </p:spPr>
          </p:cxnSp>
          <p:cxnSp>
            <p:nvCxnSpPr>
              <p:cNvPr id="12" name="Straight Connector 11">
                <a:extLst>
                  <a:ext uri="{FF2B5EF4-FFF2-40B4-BE49-F238E27FC236}">
                    <a16:creationId xmlns:a16="http://schemas.microsoft.com/office/drawing/2014/main" id="{0DA78FCE-E573-E7AA-AE73-46DCECFC6DBF}"/>
                  </a:ext>
                </a:extLst>
              </p:cNvPr>
              <p:cNvCxnSpPr/>
              <p:nvPr/>
            </p:nvCxnSpPr>
            <p:spPr>
              <a:xfrm>
                <a:off x="1555178" y="2562630"/>
                <a:ext cx="93600" cy="0"/>
              </a:xfrm>
              <a:prstGeom prst="line">
                <a:avLst/>
              </a:prstGeom>
              <a:noFill/>
              <a:ln w="28575" cap="sq" cmpd="sng" algn="ctr">
                <a:solidFill>
                  <a:srgbClr val="000000"/>
                </a:solidFill>
                <a:prstDash val="solid"/>
                <a:miter lim="800000"/>
              </a:ln>
              <a:effectLst/>
            </p:spPr>
          </p:cxnSp>
          <p:cxnSp>
            <p:nvCxnSpPr>
              <p:cNvPr id="13" name="Straight Connector 12">
                <a:extLst>
                  <a:ext uri="{FF2B5EF4-FFF2-40B4-BE49-F238E27FC236}">
                    <a16:creationId xmlns:a16="http://schemas.microsoft.com/office/drawing/2014/main" id="{3983D95D-D4E4-F18C-AD18-3B66D9A8560E}"/>
                  </a:ext>
                </a:extLst>
              </p:cNvPr>
              <p:cNvCxnSpPr/>
              <p:nvPr/>
            </p:nvCxnSpPr>
            <p:spPr>
              <a:xfrm>
                <a:off x="1555178" y="3044401"/>
                <a:ext cx="93600" cy="0"/>
              </a:xfrm>
              <a:prstGeom prst="line">
                <a:avLst/>
              </a:prstGeom>
              <a:noFill/>
              <a:ln w="28575" cap="sq" cmpd="sng" algn="ctr">
                <a:solidFill>
                  <a:srgbClr val="000000"/>
                </a:solidFill>
                <a:prstDash val="solid"/>
                <a:miter lim="800000"/>
              </a:ln>
              <a:effectLst/>
            </p:spPr>
          </p:cxnSp>
          <p:cxnSp>
            <p:nvCxnSpPr>
              <p:cNvPr id="14" name="Straight Connector 13">
                <a:extLst>
                  <a:ext uri="{FF2B5EF4-FFF2-40B4-BE49-F238E27FC236}">
                    <a16:creationId xmlns:a16="http://schemas.microsoft.com/office/drawing/2014/main" id="{CB8F0EC7-8741-DD22-3C47-A1565A631DEF}"/>
                  </a:ext>
                </a:extLst>
              </p:cNvPr>
              <p:cNvCxnSpPr/>
              <p:nvPr/>
            </p:nvCxnSpPr>
            <p:spPr>
              <a:xfrm>
                <a:off x="1555178" y="3526172"/>
                <a:ext cx="93600" cy="0"/>
              </a:xfrm>
              <a:prstGeom prst="line">
                <a:avLst/>
              </a:prstGeom>
              <a:noFill/>
              <a:ln w="28575" cap="sq" cmpd="sng" algn="ctr">
                <a:solidFill>
                  <a:srgbClr val="000000"/>
                </a:solidFill>
                <a:prstDash val="solid"/>
                <a:miter lim="800000"/>
              </a:ln>
              <a:effectLst/>
            </p:spPr>
          </p:cxnSp>
          <p:cxnSp>
            <p:nvCxnSpPr>
              <p:cNvPr id="15" name="Straight Connector 14">
                <a:extLst>
                  <a:ext uri="{FF2B5EF4-FFF2-40B4-BE49-F238E27FC236}">
                    <a16:creationId xmlns:a16="http://schemas.microsoft.com/office/drawing/2014/main" id="{5C022DED-5F44-2E72-2352-DF244A7B58A0}"/>
                  </a:ext>
                </a:extLst>
              </p:cNvPr>
              <p:cNvCxnSpPr/>
              <p:nvPr/>
            </p:nvCxnSpPr>
            <p:spPr>
              <a:xfrm>
                <a:off x="1555178" y="4007941"/>
                <a:ext cx="93600" cy="0"/>
              </a:xfrm>
              <a:prstGeom prst="line">
                <a:avLst/>
              </a:prstGeom>
              <a:noFill/>
              <a:ln w="28575" cap="sq" cmpd="sng" algn="ctr">
                <a:solidFill>
                  <a:srgbClr val="000000"/>
                </a:solidFill>
                <a:prstDash val="solid"/>
                <a:miter lim="800000"/>
              </a:ln>
              <a:effectLst/>
            </p:spPr>
          </p:cxnSp>
        </p:grpSp>
        <p:grpSp>
          <p:nvGrpSpPr>
            <p:cNvPr id="16" name="Group 15">
              <a:extLst>
                <a:ext uri="{FF2B5EF4-FFF2-40B4-BE49-F238E27FC236}">
                  <a16:creationId xmlns:a16="http://schemas.microsoft.com/office/drawing/2014/main" id="{DEEE7091-7F2B-350E-C0E7-3A7DFB28099E}"/>
                </a:ext>
              </a:extLst>
            </p:cNvPr>
            <p:cNvGrpSpPr/>
            <p:nvPr/>
          </p:nvGrpSpPr>
          <p:grpSpPr>
            <a:xfrm>
              <a:off x="1311888" y="1647028"/>
              <a:ext cx="274114" cy="2617141"/>
              <a:chOff x="6858186" y="2038332"/>
              <a:chExt cx="274114" cy="2617141"/>
            </a:xfrm>
          </p:grpSpPr>
          <p:sp>
            <p:nvSpPr>
              <p:cNvPr id="17" name="Rectangle 16">
                <a:extLst>
                  <a:ext uri="{FF2B5EF4-FFF2-40B4-BE49-F238E27FC236}">
                    <a16:creationId xmlns:a16="http://schemas.microsoft.com/office/drawing/2014/main" id="{A2CD7428-D202-E3A5-02A0-522302386A53}"/>
                  </a:ext>
                </a:extLst>
              </p:cNvPr>
              <p:cNvSpPr/>
              <p:nvPr/>
            </p:nvSpPr>
            <p:spPr>
              <a:xfrm>
                <a:off x="6858186" y="2038332"/>
                <a:ext cx="274114"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100</a:t>
                </a:r>
              </a:p>
            </p:txBody>
          </p:sp>
          <p:sp>
            <p:nvSpPr>
              <p:cNvPr id="18" name="Rectangle 17">
                <a:extLst>
                  <a:ext uri="{FF2B5EF4-FFF2-40B4-BE49-F238E27FC236}">
                    <a16:creationId xmlns:a16="http://schemas.microsoft.com/office/drawing/2014/main" id="{7BC84A2F-D5CD-247B-9691-15BF6CF88A96}"/>
                  </a:ext>
                </a:extLst>
              </p:cNvPr>
              <p:cNvSpPr/>
              <p:nvPr/>
            </p:nvSpPr>
            <p:spPr>
              <a:xfrm>
                <a:off x="6949557" y="2518671"/>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80</a:t>
                </a:r>
              </a:p>
            </p:txBody>
          </p:sp>
          <p:sp>
            <p:nvSpPr>
              <p:cNvPr id="19" name="Rectangle 18">
                <a:extLst>
                  <a:ext uri="{FF2B5EF4-FFF2-40B4-BE49-F238E27FC236}">
                    <a16:creationId xmlns:a16="http://schemas.microsoft.com/office/drawing/2014/main" id="{2E304215-AC14-7BC1-8820-66E5E175316A}"/>
                  </a:ext>
                </a:extLst>
              </p:cNvPr>
              <p:cNvSpPr/>
              <p:nvPr/>
            </p:nvSpPr>
            <p:spPr>
              <a:xfrm>
                <a:off x="6949557" y="2999010"/>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60</a:t>
                </a:r>
              </a:p>
            </p:txBody>
          </p:sp>
          <p:sp>
            <p:nvSpPr>
              <p:cNvPr id="20" name="Rectangle 19">
                <a:extLst>
                  <a:ext uri="{FF2B5EF4-FFF2-40B4-BE49-F238E27FC236}">
                    <a16:creationId xmlns:a16="http://schemas.microsoft.com/office/drawing/2014/main" id="{36BAE0D7-5D27-A00C-3149-009957B40753}"/>
                  </a:ext>
                </a:extLst>
              </p:cNvPr>
              <p:cNvSpPr/>
              <p:nvPr/>
            </p:nvSpPr>
            <p:spPr>
              <a:xfrm>
                <a:off x="6949557" y="3479349"/>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40</a:t>
                </a:r>
              </a:p>
            </p:txBody>
          </p:sp>
          <p:sp>
            <p:nvSpPr>
              <p:cNvPr id="21" name="Rectangle 20">
                <a:extLst>
                  <a:ext uri="{FF2B5EF4-FFF2-40B4-BE49-F238E27FC236}">
                    <a16:creationId xmlns:a16="http://schemas.microsoft.com/office/drawing/2014/main" id="{7AA79DD6-0D17-A96E-651E-A11D9614C818}"/>
                  </a:ext>
                </a:extLst>
              </p:cNvPr>
              <p:cNvSpPr/>
              <p:nvPr/>
            </p:nvSpPr>
            <p:spPr>
              <a:xfrm>
                <a:off x="6949557" y="3959688"/>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20</a:t>
                </a:r>
              </a:p>
            </p:txBody>
          </p:sp>
          <p:sp>
            <p:nvSpPr>
              <p:cNvPr id="22" name="Rectangle 21">
                <a:extLst>
                  <a:ext uri="{FF2B5EF4-FFF2-40B4-BE49-F238E27FC236}">
                    <a16:creationId xmlns:a16="http://schemas.microsoft.com/office/drawing/2014/main" id="{77F730C4-BF25-F8C8-E8B5-43FD6942D3CF}"/>
                  </a:ext>
                </a:extLst>
              </p:cNvPr>
              <p:cNvSpPr/>
              <p:nvPr/>
            </p:nvSpPr>
            <p:spPr>
              <a:xfrm>
                <a:off x="7040928" y="4440029"/>
                <a:ext cx="91372"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grpSp>
        <p:sp>
          <p:nvSpPr>
            <p:cNvPr id="23" name="Rectangle 22">
              <a:extLst>
                <a:ext uri="{FF2B5EF4-FFF2-40B4-BE49-F238E27FC236}">
                  <a16:creationId xmlns:a16="http://schemas.microsoft.com/office/drawing/2014/main" id="{D144F3FC-877F-14A1-287C-7B61D5EDBECA}"/>
                </a:ext>
              </a:extLst>
            </p:cNvPr>
            <p:cNvSpPr/>
            <p:nvPr/>
          </p:nvSpPr>
          <p:spPr>
            <a:xfrm rot="16200000">
              <a:off x="772425" y="2730640"/>
              <a:ext cx="807144" cy="338554"/>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PFS (%)</a:t>
              </a:r>
            </a:p>
          </p:txBody>
        </p:sp>
        <p:sp>
          <p:nvSpPr>
            <p:cNvPr id="24" name="Rectangle 23">
              <a:extLst>
                <a:ext uri="{FF2B5EF4-FFF2-40B4-BE49-F238E27FC236}">
                  <a16:creationId xmlns:a16="http://schemas.microsoft.com/office/drawing/2014/main" id="{F94441E3-90FB-048E-5562-BF40169CCF1B}"/>
                </a:ext>
              </a:extLst>
            </p:cNvPr>
            <p:cNvSpPr/>
            <p:nvPr/>
          </p:nvSpPr>
          <p:spPr>
            <a:xfrm>
              <a:off x="1689371" y="4393892"/>
              <a:ext cx="4152471" cy="221190"/>
            </a:xfrm>
            <a:prstGeom prst="rect">
              <a:avLst/>
            </a:prstGeom>
          </p:spPr>
          <p:txBody>
            <a:bodyPr wrap="square" lIns="0" tIns="0" rIns="0" bIns="0" anchor="t">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a:rPr>
                <a:t>Mo Since First Dose of Epcoritamab</a:t>
              </a:r>
              <a:endParaRPr kumimoji="0" lang="en-GB" sz="1400" b="1" i="0" u="none" strike="noStrike" kern="1200" cap="none" spc="0" normalizeH="0" baseline="0" noProof="0">
                <a:ln>
                  <a:noFill/>
                </a:ln>
                <a:solidFill>
                  <a:srgbClr val="000000"/>
                </a:solidFill>
                <a:effectLst/>
                <a:uLnTx/>
                <a:uFillTx/>
                <a:latin typeface="Calibri"/>
                <a:ea typeface="Calibri"/>
                <a:cs typeface="Arial"/>
              </a:endParaRPr>
            </a:p>
          </p:txBody>
        </p:sp>
        <p:grpSp>
          <p:nvGrpSpPr>
            <p:cNvPr id="25" name="Group 24">
              <a:extLst>
                <a:ext uri="{FF2B5EF4-FFF2-40B4-BE49-F238E27FC236}">
                  <a16:creationId xmlns:a16="http://schemas.microsoft.com/office/drawing/2014/main" id="{BAAA4CFA-5ABA-45C8-1B8F-FE35F96AFC93}"/>
                </a:ext>
              </a:extLst>
            </p:cNvPr>
            <p:cNvGrpSpPr/>
            <p:nvPr/>
          </p:nvGrpSpPr>
          <p:grpSpPr>
            <a:xfrm>
              <a:off x="1692902" y="4173542"/>
              <a:ext cx="4149884" cy="50829"/>
              <a:chOff x="7294035" y="4627862"/>
              <a:chExt cx="4149884" cy="70572"/>
            </a:xfrm>
          </p:grpSpPr>
          <p:cxnSp>
            <p:nvCxnSpPr>
              <p:cNvPr id="26" name="Straight Connector 25">
                <a:extLst>
                  <a:ext uri="{FF2B5EF4-FFF2-40B4-BE49-F238E27FC236}">
                    <a16:creationId xmlns:a16="http://schemas.microsoft.com/office/drawing/2014/main" id="{BEDD5C26-A3AD-064A-CE8C-DF9571768971}"/>
                  </a:ext>
                </a:extLst>
              </p:cNvPr>
              <p:cNvCxnSpPr/>
              <p:nvPr/>
            </p:nvCxnSpPr>
            <p:spPr>
              <a:xfrm rot="16200000" flipH="1">
                <a:off x="7258792" y="4663135"/>
                <a:ext cx="70486" cy="0"/>
              </a:xfrm>
              <a:prstGeom prst="line">
                <a:avLst/>
              </a:prstGeom>
              <a:noFill/>
              <a:ln w="28575" cap="sq" cmpd="sng" algn="ctr">
                <a:solidFill>
                  <a:srgbClr val="000000"/>
                </a:solidFill>
                <a:prstDash val="solid"/>
                <a:miter lim="800000"/>
              </a:ln>
              <a:effectLst/>
            </p:spPr>
          </p:cxnSp>
          <p:cxnSp>
            <p:nvCxnSpPr>
              <p:cNvPr id="28" name="Straight Connector 27">
                <a:extLst>
                  <a:ext uri="{FF2B5EF4-FFF2-40B4-BE49-F238E27FC236}">
                    <a16:creationId xmlns:a16="http://schemas.microsoft.com/office/drawing/2014/main" id="{7342C903-8D0B-5B3A-E821-8200F7B9D197}"/>
                  </a:ext>
                </a:extLst>
              </p:cNvPr>
              <p:cNvCxnSpPr/>
              <p:nvPr/>
            </p:nvCxnSpPr>
            <p:spPr>
              <a:xfrm rot="16200000" flipH="1">
                <a:off x="7673780" y="4663105"/>
                <a:ext cx="70486" cy="0"/>
              </a:xfrm>
              <a:prstGeom prst="line">
                <a:avLst/>
              </a:prstGeom>
              <a:noFill/>
              <a:ln w="28575" cap="sq" cmpd="sng" algn="ctr">
                <a:solidFill>
                  <a:srgbClr val="000000"/>
                </a:solidFill>
                <a:prstDash val="solid"/>
                <a:miter lim="800000"/>
              </a:ln>
              <a:effectLst/>
            </p:spPr>
          </p:cxnSp>
          <p:cxnSp>
            <p:nvCxnSpPr>
              <p:cNvPr id="30" name="Straight Connector 29">
                <a:extLst>
                  <a:ext uri="{FF2B5EF4-FFF2-40B4-BE49-F238E27FC236}">
                    <a16:creationId xmlns:a16="http://schemas.microsoft.com/office/drawing/2014/main" id="{E33EB9E6-9319-00EE-527C-CD010DDB2DA5}"/>
                  </a:ext>
                </a:extLst>
              </p:cNvPr>
              <p:cNvCxnSpPr/>
              <p:nvPr/>
            </p:nvCxnSpPr>
            <p:spPr>
              <a:xfrm rot="16200000" flipH="1">
                <a:off x="8088770" y="4663126"/>
                <a:ext cx="70485" cy="0"/>
              </a:xfrm>
              <a:prstGeom prst="line">
                <a:avLst/>
              </a:prstGeom>
              <a:noFill/>
              <a:ln w="28575" cap="sq" cmpd="sng" algn="ctr">
                <a:solidFill>
                  <a:srgbClr val="000000"/>
                </a:solidFill>
                <a:prstDash val="solid"/>
                <a:miter lim="800000"/>
              </a:ln>
              <a:effectLst/>
            </p:spPr>
          </p:cxnSp>
          <p:cxnSp>
            <p:nvCxnSpPr>
              <p:cNvPr id="32" name="Straight Connector 31">
                <a:extLst>
                  <a:ext uri="{FF2B5EF4-FFF2-40B4-BE49-F238E27FC236}">
                    <a16:creationId xmlns:a16="http://schemas.microsoft.com/office/drawing/2014/main" id="{C1475175-8327-ACD0-90CC-1E2BE1E86B2A}"/>
                  </a:ext>
                </a:extLst>
              </p:cNvPr>
              <p:cNvCxnSpPr/>
              <p:nvPr/>
            </p:nvCxnSpPr>
            <p:spPr>
              <a:xfrm rot="16200000" flipH="1">
                <a:off x="8503757" y="4663168"/>
                <a:ext cx="70486" cy="0"/>
              </a:xfrm>
              <a:prstGeom prst="line">
                <a:avLst/>
              </a:prstGeom>
              <a:noFill/>
              <a:ln w="28575" cap="sq" cmpd="sng" algn="ctr">
                <a:solidFill>
                  <a:srgbClr val="000000"/>
                </a:solidFill>
                <a:prstDash val="solid"/>
                <a:miter lim="800000"/>
              </a:ln>
              <a:effectLst/>
            </p:spPr>
          </p:cxnSp>
          <p:cxnSp>
            <p:nvCxnSpPr>
              <p:cNvPr id="34" name="Straight Connector 33">
                <a:extLst>
                  <a:ext uri="{FF2B5EF4-FFF2-40B4-BE49-F238E27FC236}">
                    <a16:creationId xmlns:a16="http://schemas.microsoft.com/office/drawing/2014/main" id="{A27BD2FA-7796-31F4-8552-E331570AB6AC}"/>
                  </a:ext>
                </a:extLst>
              </p:cNvPr>
              <p:cNvCxnSpPr/>
              <p:nvPr/>
            </p:nvCxnSpPr>
            <p:spPr>
              <a:xfrm rot="16200000" flipH="1">
                <a:off x="8918746" y="4663192"/>
                <a:ext cx="70485" cy="0"/>
              </a:xfrm>
              <a:prstGeom prst="line">
                <a:avLst/>
              </a:prstGeom>
              <a:noFill/>
              <a:ln w="28575" cap="sq" cmpd="sng" algn="ctr">
                <a:solidFill>
                  <a:srgbClr val="000000"/>
                </a:solidFill>
                <a:prstDash val="solid"/>
                <a:miter lim="800000"/>
              </a:ln>
              <a:effectLst/>
            </p:spPr>
          </p:cxnSp>
          <p:cxnSp>
            <p:nvCxnSpPr>
              <p:cNvPr id="36" name="Straight Connector 35">
                <a:extLst>
                  <a:ext uri="{FF2B5EF4-FFF2-40B4-BE49-F238E27FC236}">
                    <a16:creationId xmlns:a16="http://schemas.microsoft.com/office/drawing/2014/main" id="{2071AB28-609B-6F83-618A-DE0C4309AE70}"/>
                  </a:ext>
                </a:extLst>
              </p:cNvPr>
              <p:cNvCxnSpPr/>
              <p:nvPr/>
            </p:nvCxnSpPr>
            <p:spPr>
              <a:xfrm rot="16200000" flipH="1">
                <a:off x="9333734" y="4663192"/>
                <a:ext cx="70485" cy="0"/>
              </a:xfrm>
              <a:prstGeom prst="line">
                <a:avLst/>
              </a:prstGeom>
              <a:noFill/>
              <a:ln w="28575" cap="sq" cmpd="sng" algn="ctr">
                <a:solidFill>
                  <a:srgbClr val="000000"/>
                </a:solidFill>
                <a:prstDash val="solid"/>
                <a:miter lim="800000"/>
              </a:ln>
              <a:effectLst/>
            </p:spPr>
          </p:cxnSp>
          <p:cxnSp>
            <p:nvCxnSpPr>
              <p:cNvPr id="37" name="Straight Connector 36">
                <a:extLst>
                  <a:ext uri="{FF2B5EF4-FFF2-40B4-BE49-F238E27FC236}">
                    <a16:creationId xmlns:a16="http://schemas.microsoft.com/office/drawing/2014/main" id="{07A32F93-556E-FED5-4616-F37D665C3E84}"/>
                  </a:ext>
                </a:extLst>
              </p:cNvPr>
              <p:cNvCxnSpPr/>
              <p:nvPr/>
            </p:nvCxnSpPr>
            <p:spPr>
              <a:xfrm rot="16200000" flipH="1">
                <a:off x="9748722" y="4663192"/>
                <a:ext cx="70485" cy="0"/>
              </a:xfrm>
              <a:prstGeom prst="line">
                <a:avLst/>
              </a:prstGeom>
              <a:noFill/>
              <a:ln w="28575" cap="sq" cmpd="sng" algn="ctr">
                <a:solidFill>
                  <a:srgbClr val="000000"/>
                </a:solidFill>
                <a:prstDash val="solid"/>
                <a:miter lim="800000"/>
              </a:ln>
              <a:effectLst/>
            </p:spPr>
          </p:cxnSp>
          <p:cxnSp>
            <p:nvCxnSpPr>
              <p:cNvPr id="38" name="Straight Connector 37">
                <a:extLst>
                  <a:ext uri="{FF2B5EF4-FFF2-40B4-BE49-F238E27FC236}">
                    <a16:creationId xmlns:a16="http://schemas.microsoft.com/office/drawing/2014/main" id="{B978041B-FD3C-2D77-E9EA-B00DAF8221D6}"/>
                  </a:ext>
                </a:extLst>
              </p:cNvPr>
              <p:cNvCxnSpPr/>
              <p:nvPr/>
            </p:nvCxnSpPr>
            <p:spPr>
              <a:xfrm rot="16200000" flipH="1">
                <a:off x="10163710" y="4663192"/>
                <a:ext cx="70485" cy="0"/>
              </a:xfrm>
              <a:prstGeom prst="line">
                <a:avLst/>
              </a:prstGeom>
              <a:noFill/>
              <a:ln w="28575" cap="sq" cmpd="sng" algn="ctr">
                <a:solidFill>
                  <a:srgbClr val="000000"/>
                </a:solidFill>
                <a:prstDash val="solid"/>
                <a:miter lim="800000"/>
              </a:ln>
              <a:effectLst/>
            </p:spPr>
          </p:cxnSp>
          <p:cxnSp>
            <p:nvCxnSpPr>
              <p:cNvPr id="42" name="Straight Connector 41">
                <a:extLst>
                  <a:ext uri="{FF2B5EF4-FFF2-40B4-BE49-F238E27FC236}">
                    <a16:creationId xmlns:a16="http://schemas.microsoft.com/office/drawing/2014/main" id="{24AC9608-DF22-B27B-EF96-8697385F6789}"/>
                  </a:ext>
                </a:extLst>
              </p:cNvPr>
              <p:cNvCxnSpPr/>
              <p:nvPr/>
            </p:nvCxnSpPr>
            <p:spPr>
              <a:xfrm rot="16200000" flipH="1">
                <a:off x="10578698" y="4663192"/>
                <a:ext cx="70485" cy="0"/>
              </a:xfrm>
              <a:prstGeom prst="line">
                <a:avLst/>
              </a:prstGeom>
              <a:noFill/>
              <a:ln w="28575" cap="sq" cmpd="sng" algn="ctr">
                <a:solidFill>
                  <a:srgbClr val="000000"/>
                </a:solidFill>
                <a:prstDash val="solid"/>
                <a:miter lim="800000"/>
              </a:ln>
              <a:effectLst/>
            </p:spPr>
          </p:cxnSp>
          <p:cxnSp>
            <p:nvCxnSpPr>
              <p:cNvPr id="43" name="Straight Connector 42">
                <a:extLst>
                  <a:ext uri="{FF2B5EF4-FFF2-40B4-BE49-F238E27FC236}">
                    <a16:creationId xmlns:a16="http://schemas.microsoft.com/office/drawing/2014/main" id="{8F3D4EDD-15FD-C87E-17CC-4F4A3FB7768D}"/>
                  </a:ext>
                </a:extLst>
              </p:cNvPr>
              <p:cNvCxnSpPr/>
              <p:nvPr/>
            </p:nvCxnSpPr>
            <p:spPr>
              <a:xfrm rot="16200000" flipH="1">
                <a:off x="10993686" y="4663192"/>
                <a:ext cx="70485" cy="0"/>
              </a:xfrm>
              <a:prstGeom prst="line">
                <a:avLst/>
              </a:prstGeom>
              <a:noFill/>
              <a:ln w="28575" cap="sq" cmpd="sng" algn="ctr">
                <a:solidFill>
                  <a:srgbClr val="000000"/>
                </a:solidFill>
                <a:prstDash val="solid"/>
                <a:miter lim="800000"/>
              </a:ln>
              <a:effectLst/>
            </p:spPr>
          </p:cxnSp>
          <p:cxnSp>
            <p:nvCxnSpPr>
              <p:cNvPr id="44" name="Straight Connector 43">
                <a:extLst>
                  <a:ext uri="{FF2B5EF4-FFF2-40B4-BE49-F238E27FC236}">
                    <a16:creationId xmlns:a16="http://schemas.microsoft.com/office/drawing/2014/main" id="{7D5DE12D-0B9F-FE76-737A-68AABE8EC11F}"/>
                  </a:ext>
                </a:extLst>
              </p:cNvPr>
              <p:cNvCxnSpPr>
                <a:cxnSpLocks/>
              </p:cNvCxnSpPr>
              <p:nvPr/>
            </p:nvCxnSpPr>
            <p:spPr>
              <a:xfrm rot="16200000" flipH="1">
                <a:off x="11408676" y="4663192"/>
                <a:ext cx="70485" cy="0"/>
              </a:xfrm>
              <a:prstGeom prst="line">
                <a:avLst/>
              </a:prstGeom>
              <a:noFill/>
              <a:ln w="28575" cap="sq" cmpd="sng" algn="ctr">
                <a:solidFill>
                  <a:srgbClr val="000000"/>
                </a:solidFill>
                <a:prstDash val="solid"/>
                <a:miter lim="800000"/>
              </a:ln>
              <a:effectLst/>
            </p:spPr>
          </p:cxnSp>
        </p:grpSp>
        <p:grpSp>
          <p:nvGrpSpPr>
            <p:cNvPr id="45" name="Group 44">
              <a:extLst>
                <a:ext uri="{FF2B5EF4-FFF2-40B4-BE49-F238E27FC236}">
                  <a16:creationId xmlns:a16="http://schemas.microsoft.com/office/drawing/2014/main" id="{34EB349D-F271-1DCD-8DE6-CA26555E14FE}"/>
                </a:ext>
              </a:extLst>
            </p:cNvPr>
            <p:cNvGrpSpPr/>
            <p:nvPr/>
          </p:nvGrpSpPr>
          <p:grpSpPr>
            <a:xfrm>
              <a:off x="1568563" y="4198926"/>
              <a:ext cx="4388229" cy="215444"/>
              <a:chOff x="7130154" y="4718204"/>
              <a:chExt cx="4388229" cy="215444"/>
            </a:xfrm>
          </p:grpSpPr>
          <p:sp>
            <p:nvSpPr>
              <p:cNvPr id="46" name="Rectangle 45">
                <a:extLst>
                  <a:ext uri="{FF2B5EF4-FFF2-40B4-BE49-F238E27FC236}">
                    <a16:creationId xmlns:a16="http://schemas.microsoft.com/office/drawing/2014/main" id="{AE08F0C5-2639-F217-A098-54AE65E488B9}"/>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48" name="Rectangle 47">
                <a:extLst>
                  <a:ext uri="{FF2B5EF4-FFF2-40B4-BE49-F238E27FC236}">
                    <a16:creationId xmlns:a16="http://schemas.microsoft.com/office/drawing/2014/main" id="{5FCBDA9A-1FAE-D829-CFD9-3E5675E97628}"/>
                  </a:ext>
                </a:extLst>
              </p:cNvPr>
              <p:cNvSpPr/>
              <p:nvPr/>
            </p:nvSpPr>
            <p:spPr>
              <a:xfrm>
                <a:off x="754978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a:t>
                </a:r>
              </a:p>
            </p:txBody>
          </p:sp>
          <p:sp>
            <p:nvSpPr>
              <p:cNvPr id="50" name="Rectangle 49">
                <a:extLst>
                  <a:ext uri="{FF2B5EF4-FFF2-40B4-BE49-F238E27FC236}">
                    <a16:creationId xmlns:a16="http://schemas.microsoft.com/office/drawing/2014/main" id="{8860D710-ACCE-8B6B-B63D-3BF5589866B5}"/>
                  </a:ext>
                </a:extLst>
              </p:cNvPr>
              <p:cNvSpPr/>
              <p:nvPr/>
            </p:nvSpPr>
            <p:spPr>
              <a:xfrm>
                <a:off x="797159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52" name="Rectangle 51">
                <a:extLst>
                  <a:ext uri="{FF2B5EF4-FFF2-40B4-BE49-F238E27FC236}">
                    <a16:creationId xmlns:a16="http://schemas.microsoft.com/office/drawing/2014/main" id="{6B729EE2-35FA-D1DB-6674-E3C3FFC7D717}"/>
                  </a:ext>
                </a:extLst>
              </p:cNvPr>
              <p:cNvSpPr/>
              <p:nvPr/>
            </p:nvSpPr>
            <p:spPr>
              <a:xfrm>
                <a:off x="838033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9</a:t>
                </a:r>
              </a:p>
            </p:txBody>
          </p:sp>
          <p:sp>
            <p:nvSpPr>
              <p:cNvPr id="54" name="Rectangle 53">
                <a:extLst>
                  <a:ext uri="{FF2B5EF4-FFF2-40B4-BE49-F238E27FC236}">
                    <a16:creationId xmlns:a16="http://schemas.microsoft.com/office/drawing/2014/main" id="{00219C05-CD61-58D5-54EF-7CB712E385C6}"/>
                  </a:ext>
                </a:extLst>
              </p:cNvPr>
              <p:cNvSpPr/>
              <p:nvPr/>
            </p:nvSpPr>
            <p:spPr>
              <a:xfrm>
                <a:off x="87947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12</a:t>
                </a:r>
              </a:p>
            </p:txBody>
          </p:sp>
          <p:sp>
            <p:nvSpPr>
              <p:cNvPr id="56" name="Rectangle 55">
                <a:extLst>
                  <a:ext uri="{FF2B5EF4-FFF2-40B4-BE49-F238E27FC236}">
                    <a16:creationId xmlns:a16="http://schemas.microsoft.com/office/drawing/2014/main" id="{DA1C3C5B-D097-3A06-6626-3102FA7FF99F}"/>
                  </a:ext>
                </a:extLst>
              </p:cNvPr>
              <p:cNvSpPr/>
              <p:nvPr/>
            </p:nvSpPr>
            <p:spPr>
              <a:xfrm>
                <a:off x="920873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15</a:t>
                </a:r>
              </a:p>
            </p:txBody>
          </p:sp>
          <p:sp>
            <p:nvSpPr>
              <p:cNvPr id="57" name="Rectangle 56">
                <a:extLst>
                  <a:ext uri="{FF2B5EF4-FFF2-40B4-BE49-F238E27FC236}">
                    <a16:creationId xmlns:a16="http://schemas.microsoft.com/office/drawing/2014/main" id="{B7D59A1F-90E6-368C-92D4-22F523955E3A}"/>
                  </a:ext>
                </a:extLst>
              </p:cNvPr>
              <p:cNvSpPr/>
              <p:nvPr/>
            </p:nvSpPr>
            <p:spPr>
              <a:xfrm>
                <a:off x="961799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18</a:t>
                </a:r>
              </a:p>
            </p:txBody>
          </p:sp>
          <p:sp>
            <p:nvSpPr>
              <p:cNvPr id="58" name="Rectangle 57">
                <a:extLst>
                  <a:ext uri="{FF2B5EF4-FFF2-40B4-BE49-F238E27FC236}">
                    <a16:creationId xmlns:a16="http://schemas.microsoft.com/office/drawing/2014/main" id="{B0C4B157-55B4-8587-5C86-A7F894AEB250}"/>
                  </a:ext>
                </a:extLst>
              </p:cNvPr>
              <p:cNvSpPr/>
              <p:nvPr/>
            </p:nvSpPr>
            <p:spPr>
              <a:xfrm>
                <a:off x="1004467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21</a:t>
                </a:r>
              </a:p>
            </p:txBody>
          </p:sp>
          <p:sp>
            <p:nvSpPr>
              <p:cNvPr id="59" name="Rectangle 58">
                <a:extLst>
                  <a:ext uri="{FF2B5EF4-FFF2-40B4-BE49-F238E27FC236}">
                    <a16:creationId xmlns:a16="http://schemas.microsoft.com/office/drawing/2014/main" id="{D49FD0CA-751F-B5ED-FA92-639685CE8EBF}"/>
                  </a:ext>
                </a:extLst>
              </p:cNvPr>
              <p:cNvSpPr/>
              <p:nvPr/>
            </p:nvSpPr>
            <p:spPr>
              <a:xfrm>
                <a:off x="1087324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27</a:t>
                </a:r>
              </a:p>
            </p:txBody>
          </p:sp>
          <p:sp>
            <p:nvSpPr>
              <p:cNvPr id="60" name="Rectangle 59">
                <a:extLst>
                  <a:ext uri="{FF2B5EF4-FFF2-40B4-BE49-F238E27FC236}">
                    <a16:creationId xmlns:a16="http://schemas.microsoft.com/office/drawing/2014/main" id="{187F082C-1FCF-1CD6-169D-3FBC37A77172}"/>
                  </a:ext>
                </a:extLst>
              </p:cNvPr>
              <p:cNvSpPr/>
              <p:nvPr/>
            </p:nvSpPr>
            <p:spPr>
              <a:xfrm>
                <a:off x="1046399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64" name="Rectangle 63">
                <a:extLst>
                  <a:ext uri="{FF2B5EF4-FFF2-40B4-BE49-F238E27FC236}">
                    <a16:creationId xmlns:a16="http://schemas.microsoft.com/office/drawing/2014/main" id="{79D352C6-D081-77E5-FB55-608713F3CF78}"/>
                  </a:ext>
                </a:extLst>
              </p:cNvPr>
              <p:cNvSpPr/>
              <p:nvPr/>
            </p:nvSpPr>
            <p:spPr>
              <a:xfrm>
                <a:off x="1128389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grpSp>
      </p:grpSp>
      <p:grpSp>
        <p:nvGrpSpPr>
          <p:cNvPr id="108" name="Group 107">
            <a:extLst>
              <a:ext uri="{FF2B5EF4-FFF2-40B4-BE49-F238E27FC236}">
                <a16:creationId xmlns:a16="http://schemas.microsoft.com/office/drawing/2014/main" id="{1628BC84-8D5C-6CF3-7921-0C910B586B57}"/>
              </a:ext>
            </a:extLst>
          </p:cNvPr>
          <p:cNvGrpSpPr/>
          <p:nvPr/>
        </p:nvGrpSpPr>
        <p:grpSpPr>
          <a:xfrm>
            <a:off x="6902441" y="1609198"/>
            <a:ext cx="4950072" cy="2962308"/>
            <a:chOff x="1006720" y="1647028"/>
            <a:chExt cx="4950072" cy="2962308"/>
          </a:xfrm>
        </p:grpSpPr>
        <p:grpSp>
          <p:nvGrpSpPr>
            <p:cNvPr id="109" name="Group 108">
              <a:extLst>
                <a:ext uri="{FF2B5EF4-FFF2-40B4-BE49-F238E27FC236}">
                  <a16:creationId xmlns:a16="http://schemas.microsoft.com/office/drawing/2014/main" id="{CD0873F5-49C0-2CEE-BB9F-348EC4465B42}"/>
                </a:ext>
              </a:extLst>
            </p:cNvPr>
            <p:cNvGrpSpPr/>
            <p:nvPr/>
          </p:nvGrpSpPr>
          <p:grpSpPr>
            <a:xfrm>
              <a:off x="1637367" y="1747594"/>
              <a:ext cx="60804" cy="2408853"/>
              <a:chOff x="1555178" y="1599088"/>
              <a:chExt cx="109439" cy="2408853"/>
            </a:xfrm>
          </p:grpSpPr>
          <p:cxnSp>
            <p:nvCxnSpPr>
              <p:cNvPr id="143" name="Straight Connector 142">
                <a:extLst>
                  <a:ext uri="{FF2B5EF4-FFF2-40B4-BE49-F238E27FC236}">
                    <a16:creationId xmlns:a16="http://schemas.microsoft.com/office/drawing/2014/main" id="{49ABE7AA-1145-622E-5384-BF28E5D7AFD6}"/>
                  </a:ext>
                </a:extLst>
              </p:cNvPr>
              <p:cNvCxnSpPr>
                <a:cxnSpLocks/>
              </p:cNvCxnSpPr>
              <p:nvPr/>
            </p:nvCxnSpPr>
            <p:spPr>
              <a:xfrm>
                <a:off x="1555178" y="1599088"/>
                <a:ext cx="109439" cy="0"/>
              </a:xfrm>
              <a:prstGeom prst="line">
                <a:avLst/>
              </a:prstGeom>
              <a:noFill/>
              <a:ln w="28575" cap="sq" cmpd="sng" algn="ctr">
                <a:solidFill>
                  <a:srgbClr val="000000"/>
                </a:solidFill>
                <a:prstDash val="solid"/>
                <a:miter lim="800000"/>
              </a:ln>
              <a:effectLst/>
            </p:spPr>
          </p:cxnSp>
          <p:cxnSp>
            <p:nvCxnSpPr>
              <p:cNvPr id="144" name="Straight Connector 143">
                <a:extLst>
                  <a:ext uri="{FF2B5EF4-FFF2-40B4-BE49-F238E27FC236}">
                    <a16:creationId xmlns:a16="http://schemas.microsoft.com/office/drawing/2014/main" id="{A416F09E-7394-8B9A-8A80-1F7E48957356}"/>
                  </a:ext>
                </a:extLst>
              </p:cNvPr>
              <p:cNvCxnSpPr/>
              <p:nvPr/>
            </p:nvCxnSpPr>
            <p:spPr>
              <a:xfrm>
                <a:off x="1555178" y="2080859"/>
                <a:ext cx="93600" cy="0"/>
              </a:xfrm>
              <a:prstGeom prst="line">
                <a:avLst/>
              </a:prstGeom>
              <a:noFill/>
              <a:ln w="28575" cap="sq" cmpd="sng" algn="ctr">
                <a:solidFill>
                  <a:srgbClr val="000000"/>
                </a:solidFill>
                <a:prstDash val="solid"/>
                <a:miter lim="800000"/>
              </a:ln>
              <a:effectLst/>
            </p:spPr>
          </p:cxnSp>
          <p:cxnSp>
            <p:nvCxnSpPr>
              <p:cNvPr id="145" name="Straight Connector 144">
                <a:extLst>
                  <a:ext uri="{FF2B5EF4-FFF2-40B4-BE49-F238E27FC236}">
                    <a16:creationId xmlns:a16="http://schemas.microsoft.com/office/drawing/2014/main" id="{9F8486A7-A667-37EF-F330-550F165D41A6}"/>
                  </a:ext>
                </a:extLst>
              </p:cNvPr>
              <p:cNvCxnSpPr/>
              <p:nvPr/>
            </p:nvCxnSpPr>
            <p:spPr>
              <a:xfrm>
                <a:off x="1555178" y="2562630"/>
                <a:ext cx="93600" cy="0"/>
              </a:xfrm>
              <a:prstGeom prst="line">
                <a:avLst/>
              </a:prstGeom>
              <a:noFill/>
              <a:ln w="28575" cap="sq" cmpd="sng" algn="ctr">
                <a:solidFill>
                  <a:srgbClr val="000000"/>
                </a:solidFill>
                <a:prstDash val="solid"/>
                <a:miter lim="800000"/>
              </a:ln>
              <a:effectLst/>
            </p:spPr>
          </p:cxnSp>
          <p:cxnSp>
            <p:nvCxnSpPr>
              <p:cNvPr id="146" name="Straight Connector 145">
                <a:extLst>
                  <a:ext uri="{FF2B5EF4-FFF2-40B4-BE49-F238E27FC236}">
                    <a16:creationId xmlns:a16="http://schemas.microsoft.com/office/drawing/2014/main" id="{AED5285B-8A3A-5E0B-59C9-1B4B85C41DA2}"/>
                  </a:ext>
                </a:extLst>
              </p:cNvPr>
              <p:cNvCxnSpPr/>
              <p:nvPr/>
            </p:nvCxnSpPr>
            <p:spPr>
              <a:xfrm>
                <a:off x="1555178" y="3044401"/>
                <a:ext cx="93600" cy="0"/>
              </a:xfrm>
              <a:prstGeom prst="line">
                <a:avLst/>
              </a:prstGeom>
              <a:noFill/>
              <a:ln w="28575" cap="sq" cmpd="sng" algn="ctr">
                <a:solidFill>
                  <a:srgbClr val="000000"/>
                </a:solidFill>
                <a:prstDash val="solid"/>
                <a:miter lim="800000"/>
              </a:ln>
              <a:effectLst/>
            </p:spPr>
          </p:cxnSp>
          <p:cxnSp>
            <p:nvCxnSpPr>
              <p:cNvPr id="147" name="Straight Connector 146">
                <a:extLst>
                  <a:ext uri="{FF2B5EF4-FFF2-40B4-BE49-F238E27FC236}">
                    <a16:creationId xmlns:a16="http://schemas.microsoft.com/office/drawing/2014/main" id="{1D5F6750-7941-9458-C68E-60EE7AB7308D}"/>
                  </a:ext>
                </a:extLst>
              </p:cNvPr>
              <p:cNvCxnSpPr/>
              <p:nvPr/>
            </p:nvCxnSpPr>
            <p:spPr>
              <a:xfrm>
                <a:off x="1555178" y="3526172"/>
                <a:ext cx="93600" cy="0"/>
              </a:xfrm>
              <a:prstGeom prst="line">
                <a:avLst/>
              </a:prstGeom>
              <a:noFill/>
              <a:ln w="28575" cap="sq" cmpd="sng" algn="ctr">
                <a:solidFill>
                  <a:srgbClr val="000000"/>
                </a:solidFill>
                <a:prstDash val="solid"/>
                <a:miter lim="800000"/>
              </a:ln>
              <a:effectLst/>
            </p:spPr>
          </p:cxnSp>
          <p:cxnSp>
            <p:nvCxnSpPr>
              <p:cNvPr id="148" name="Straight Connector 147">
                <a:extLst>
                  <a:ext uri="{FF2B5EF4-FFF2-40B4-BE49-F238E27FC236}">
                    <a16:creationId xmlns:a16="http://schemas.microsoft.com/office/drawing/2014/main" id="{497902BC-493C-7F19-204C-B23261C6208F}"/>
                  </a:ext>
                </a:extLst>
              </p:cNvPr>
              <p:cNvCxnSpPr/>
              <p:nvPr/>
            </p:nvCxnSpPr>
            <p:spPr>
              <a:xfrm>
                <a:off x="1555178" y="4007941"/>
                <a:ext cx="93600" cy="0"/>
              </a:xfrm>
              <a:prstGeom prst="line">
                <a:avLst/>
              </a:prstGeom>
              <a:noFill/>
              <a:ln w="28575" cap="sq" cmpd="sng" algn="ctr">
                <a:solidFill>
                  <a:srgbClr val="000000"/>
                </a:solidFill>
                <a:prstDash val="solid"/>
                <a:miter lim="800000"/>
              </a:ln>
              <a:effectLst/>
            </p:spPr>
          </p:cxnSp>
        </p:grpSp>
        <p:grpSp>
          <p:nvGrpSpPr>
            <p:cNvPr id="110" name="Group 109">
              <a:extLst>
                <a:ext uri="{FF2B5EF4-FFF2-40B4-BE49-F238E27FC236}">
                  <a16:creationId xmlns:a16="http://schemas.microsoft.com/office/drawing/2014/main" id="{A917901C-C01F-3662-69AA-5318FBE67E29}"/>
                </a:ext>
              </a:extLst>
            </p:cNvPr>
            <p:cNvGrpSpPr/>
            <p:nvPr/>
          </p:nvGrpSpPr>
          <p:grpSpPr>
            <a:xfrm>
              <a:off x="1311888" y="1647028"/>
              <a:ext cx="274114" cy="2617141"/>
              <a:chOff x="6858186" y="2038332"/>
              <a:chExt cx="274114" cy="2617141"/>
            </a:xfrm>
          </p:grpSpPr>
          <p:sp>
            <p:nvSpPr>
              <p:cNvPr id="137" name="Rectangle 136">
                <a:extLst>
                  <a:ext uri="{FF2B5EF4-FFF2-40B4-BE49-F238E27FC236}">
                    <a16:creationId xmlns:a16="http://schemas.microsoft.com/office/drawing/2014/main" id="{66FED015-3DBC-C8DD-D0A9-B43841F93DE5}"/>
                  </a:ext>
                </a:extLst>
              </p:cNvPr>
              <p:cNvSpPr/>
              <p:nvPr/>
            </p:nvSpPr>
            <p:spPr>
              <a:xfrm>
                <a:off x="6858186" y="2038332"/>
                <a:ext cx="274114"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100</a:t>
                </a:r>
              </a:p>
            </p:txBody>
          </p:sp>
          <p:sp>
            <p:nvSpPr>
              <p:cNvPr id="138" name="Rectangle 137">
                <a:extLst>
                  <a:ext uri="{FF2B5EF4-FFF2-40B4-BE49-F238E27FC236}">
                    <a16:creationId xmlns:a16="http://schemas.microsoft.com/office/drawing/2014/main" id="{7545DF14-EAA7-0830-98F7-2C075034A075}"/>
                  </a:ext>
                </a:extLst>
              </p:cNvPr>
              <p:cNvSpPr/>
              <p:nvPr/>
            </p:nvSpPr>
            <p:spPr>
              <a:xfrm>
                <a:off x="6949557" y="2518671"/>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80</a:t>
                </a:r>
              </a:p>
            </p:txBody>
          </p:sp>
          <p:sp>
            <p:nvSpPr>
              <p:cNvPr id="139" name="Rectangle 138">
                <a:extLst>
                  <a:ext uri="{FF2B5EF4-FFF2-40B4-BE49-F238E27FC236}">
                    <a16:creationId xmlns:a16="http://schemas.microsoft.com/office/drawing/2014/main" id="{EA1C8A34-98CF-2A06-CA89-66B12CDAB062}"/>
                  </a:ext>
                </a:extLst>
              </p:cNvPr>
              <p:cNvSpPr/>
              <p:nvPr/>
            </p:nvSpPr>
            <p:spPr>
              <a:xfrm>
                <a:off x="6949557" y="2999010"/>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60</a:t>
                </a:r>
              </a:p>
            </p:txBody>
          </p:sp>
          <p:sp>
            <p:nvSpPr>
              <p:cNvPr id="140" name="Rectangle 139">
                <a:extLst>
                  <a:ext uri="{FF2B5EF4-FFF2-40B4-BE49-F238E27FC236}">
                    <a16:creationId xmlns:a16="http://schemas.microsoft.com/office/drawing/2014/main" id="{F85705FE-9C32-451B-A9CA-DD96ABD447BF}"/>
                  </a:ext>
                </a:extLst>
              </p:cNvPr>
              <p:cNvSpPr/>
              <p:nvPr/>
            </p:nvSpPr>
            <p:spPr>
              <a:xfrm>
                <a:off x="6949557" y="3479349"/>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40</a:t>
                </a:r>
              </a:p>
            </p:txBody>
          </p:sp>
          <p:sp>
            <p:nvSpPr>
              <p:cNvPr id="141" name="Rectangle 140">
                <a:extLst>
                  <a:ext uri="{FF2B5EF4-FFF2-40B4-BE49-F238E27FC236}">
                    <a16:creationId xmlns:a16="http://schemas.microsoft.com/office/drawing/2014/main" id="{6012980F-185E-EFAF-3F6D-075D6E24500C}"/>
                  </a:ext>
                </a:extLst>
              </p:cNvPr>
              <p:cNvSpPr/>
              <p:nvPr/>
            </p:nvSpPr>
            <p:spPr>
              <a:xfrm>
                <a:off x="6949557" y="3959688"/>
                <a:ext cx="182743"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20</a:t>
                </a:r>
              </a:p>
            </p:txBody>
          </p:sp>
          <p:sp>
            <p:nvSpPr>
              <p:cNvPr id="142" name="Rectangle 141">
                <a:extLst>
                  <a:ext uri="{FF2B5EF4-FFF2-40B4-BE49-F238E27FC236}">
                    <a16:creationId xmlns:a16="http://schemas.microsoft.com/office/drawing/2014/main" id="{93565C8C-EE0A-681A-B9BE-04CE3FF5E9FF}"/>
                  </a:ext>
                </a:extLst>
              </p:cNvPr>
              <p:cNvSpPr/>
              <p:nvPr/>
            </p:nvSpPr>
            <p:spPr>
              <a:xfrm>
                <a:off x="7040928" y="4440029"/>
                <a:ext cx="91372"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grpSp>
        <p:sp>
          <p:nvSpPr>
            <p:cNvPr id="111" name="Rectangle 110">
              <a:extLst>
                <a:ext uri="{FF2B5EF4-FFF2-40B4-BE49-F238E27FC236}">
                  <a16:creationId xmlns:a16="http://schemas.microsoft.com/office/drawing/2014/main" id="{D18F8D96-6B23-2947-35AB-EA1278A980B2}"/>
                </a:ext>
              </a:extLst>
            </p:cNvPr>
            <p:cNvSpPr/>
            <p:nvPr/>
          </p:nvSpPr>
          <p:spPr>
            <a:xfrm rot="16200000">
              <a:off x="772425" y="2730640"/>
              <a:ext cx="807144" cy="338554"/>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PFS (%)</a:t>
              </a:r>
            </a:p>
          </p:txBody>
        </p:sp>
        <p:sp>
          <p:nvSpPr>
            <p:cNvPr id="112" name="Rectangle 111">
              <a:extLst>
                <a:ext uri="{FF2B5EF4-FFF2-40B4-BE49-F238E27FC236}">
                  <a16:creationId xmlns:a16="http://schemas.microsoft.com/office/drawing/2014/main" id="{5ECDD5B2-E0F6-A850-E57B-D777F68D8808}"/>
                </a:ext>
              </a:extLst>
            </p:cNvPr>
            <p:cNvSpPr/>
            <p:nvPr/>
          </p:nvSpPr>
          <p:spPr>
            <a:xfrm>
              <a:off x="1689371" y="4393892"/>
              <a:ext cx="4152471" cy="215444"/>
            </a:xfrm>
            <a:prstGeom prst="rect">
              <a:avLst/>
            </a:prstGeom>
          </p:spPr>
          <p:txBody>
            <a:bodyPr wrap="square" lIns="0" tIns="0" rIns="0" bIns="0" anchor="t">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a:rPr>
                <a:t>Mo Since First Dose of Epcoritamab</a:t>
              </a:r>
              <a:endParaRPr kumimoji="0" lang="en-GB" sz="1400" b="1" i="0" u="none" strike="noStrike" kern="1200" cap="none" spc="0" normalizeH="0" baseline="0" noProof="0">
                <a:ln>
                  <a:noFill/>
                </a:ln>
                <a:solidFill>
                  <a:srgbClr val="000000"/>
                </a:solidFill>
                <a:effectLst/>
                <a:uLnTx/>
                <a:uFillTx/>
                <a:latin typeface="Calibri"/>
                <a:ea typeface="Calibri"/>
                <a:cs typeface="Arial"/>
              </a:endParaRPr>
            </a:p>
          </p:txBody>
        </p:sp>
        <p:grpSp>
          <p:nvGrpSpPr>
            <p:cNvPr id="113" name="Group 112">
              <a:extLst>
                <a:ext uri="{FF2B5EF4-FFF2-40B4-BE49-F238E27FC236}">
                  <a16:creationId xmlns:a16="http://schemas.microsoft.com/office/drawing/2014/main" id="{E0E71C95-EB4D-1F40-8704-2102A56D7336}"/>
                </a:ext>
              </a:extLst>
            </p:cNvPr>
            <p:cNvGrpSpPr/>
            <p:nvPr/>
          </p:nvGrpSpPr>
          <p:grpSpPr>
            <a:xfrm>
              <a:off x="1692902" y="4173542"/>
              <a:ext cx="4149884" cy="50829"/>
              <a:chOff x="7294035" y="4627862"/>
              <a:chExt cx="4149884" cy="70572"/>
            </a:xfrm>
          </p:grpSpPr>
          <p:cxnSp>
            <p:nvCxnSpPr>
              <p:cNvPr id="126" name="Straight Connector 125">
                <a:extLst>
                  <a:ext uri="{FF2B5EF4-FFF2-40B4-BE49-F238E27FC236}">
                    <a16:creationId xmlns:a16="http://schemas.microsoft.com/office/drawing/2014/main" id="{AF4C3012-F32A-58E8-6FBE-B1612A5E5853}"/>
                  </a:ext>
                </a:extLst>
              </p:cNvPr>
              <p:cNvCxnSpPr/>
              <p:nvPr/>
            </p:nvCxnSpPr>
            <p:spPr>
              <a:xfrm rot="16200000" flipH="1">
                <a:off x="7258792" y="4663135"/>
                <a:ext cx="70486" cy="0"/>
              </a:xfrm>
              <a:prstGeom prst="line">
                <a:avLst/>
              </a:prstGeom>
              <a:noFill/>
              <a:ln w="28575" cap="sq" cmpd="sng" algn="ctr">
                <a:solidFill>
                  <a:srgbClr val="000000"/>
                </a:solidFill>
                <a:prstDash val="solid"/>
                <a:miter lim="800000"/>
              </a:ln>
              <a:effectLst/>
            </p:spPr>
          </p:cxnSp>
          <p:cxnSp>
            <p:nvCxnSpPr>
              <p:cNvPr id="127" name="Straight Connector 126">
                <a:extLst>
                  <a:ext uri="{FF2B5EF4-FFF2-40B4-BE49-F238E27FC236}">
                    <a16:creationId xmlns:a16="http://schemas.microsoft.com/office/drawing/2014/main" id="{B65A05AA-BD49-5708-5754-6FDCC7C0BF63}"/>
                  </a:ext>
                </a:extLst>
              </p:cNvPr>
              <p:cNvCxnSpPr/>
              <p:nvPr/>
            </p:nvCxnSpPr>
            <p:spPr>
              <a:xfrm rot="16200000" flipH="1">
                <a:off x="7673780" y="4663105"/>
                <a:ext cx="70486" cy="0"/>
              </a:xfrm>
              <a:prstGeom prst="line">
                <a:avLst/>
              </a:prstGeom>
              <a:noFill/>
              <a:ln w="28575" cap="sq" cmpd="sng" algn="ctr">
                <a:solidFill>
                  <a:srgbClr val="000000"/>
                </a:solidFill>
                <a:prstDash val="solid"/>
                <a:miter lim="800000"/>
              </a:ln>
              <a:effectLst/>
            </p:spPr>
          </p:cxnSp>
          <p:cxnSp>
            <p:nvCxnSpPr>
              <p:cNvPr id="128" name="Straight Connector 127">
                <a:extLst>
                  <a:ext uri="{FF2B5EF4-FFF2-40B4-BE49-F238E27FC236}">
                    <a16:creationId xmlns:a16="http://schemas.microsoft.com/office/drawing/2014/main" id="{FB440E2D-E1CB-49D9-ED21-EF818FC1D08E}"/>
                  </a:ext>
                </a:extLst>
              </p:cNvPr>
              <p:cNvCxnSpPr/>
              <p:nvPr/>
            </p:nvCxnSpPr>
            <p:spPr>
              <a:xfrm rot="16200000" flipH="1">
                <a:off x="8088770" y="4663126"/>
                <a:ext cx="70485" cy="0"/>
              </a:xfrm>
              <a:prstGeom prst="line">
                <a:avLst/>
              </a:prstGeom>
              <a:noFill/>
              <a:ln w="28575" cap="sq" cmpd="sng" algn="ctr">
                <a:solidFill>
                  <a:srgbClr val="000000"/>
                </a:solidFill>
                <a:prstDash val="solid"/>
                <a:miter lim="800000"/>
              </a:ln>
              <a:effectLst/>
            </p:spPr>
          </p:cxnSp>
          <p:cxnSp>
            <p:nvCxnSpPr>
              <p:cNvPr id="129" name="Straight Connector 128">
                <a:extLst>
                  <a:ext uri="{FF2B5EF4-FFF2-40B4-BE49-F238E27FC236}">
                    <a16:creationId xmlns:a16="http://schemas.microsoft.com/office/drawing/2014/main" id="{4C31B0B6-1DE0-C002-C0FA-FA3C4D3CCD24}"/>
                  </a:ext>
                </a:extLst>
              </p:cNvPr>
              <p:cNvCxnSpPr/>
              <p:nvPr/>
            </p:nvCxnSpPr>
            <p:spPr>
              <a:xfrm rot="16200000" flipH="1">
                <a:off x="8503757" y="4663168"/>
                <a:ext cx="70486" cy="0"/>
              </a:xfrm>
              <a:prstGeom prst="line">
                <a:avLst/>
              </a:prstGeom>
              <a:noFill/>
              <a:ln w="28575" cap="sq" cmpd="sng" algn="ctr">
                <a:solidFill>
                  <a:srgbClr val="000000"/>
                </a:solidFill>
                <a:prstDash val="solid"/>
                <a:miter lim="800000"/>
              </a:ln>
              <a:effectLst/>
            </p:spPr>
          </p:cxnSp>
          <p:cxnSp>
            <p:nvCxnSpPr>
              <p:cNvPr id="130" name="Straight Connector 129">
                <a:extLst>
                  <a:ext uri="{FF2B5EF4-FFF2-40B4-BE49-F238E27FC236}">
                    <a16:creationId xmlns:a16="http://schemas.microsoft.com/office/drawing/2014/main" id="{BAD4C78E-5C99-9BF4-5986-1188B3F4883A}"/>
                  </a:ext>
                </a:extLst>
              </p:cNvPr>
              <p:cNvCxnSpPr/>
              <p:nvPr/>
            </p:nvCxnSpPr>
            <p:spPr>
              <a:xfrm rot="16200000" flipH="1">
                <a:off x="8918746" y="4663192"/>
                <a:ext cx="70485" cy="0"/>
              </a:xfrm>
              <a:prstGeom prst="line">
                <a:avLst/>
              </a:prstGeom>
              <a:noFill/>
              <a:ln w="28575" cap="sq" cmpd="sng" algn="ctr">
                <a:solidFill>
                  <a:srgbClr val="000000"/>
                </a:solidFill>
                <a:prstDash val="solid"/>
                <a:miter lim="800000"/>
              </a:ln>
              <a:effectLst/>
            </p:spPr>
          </p:cxnSp>
          <p:cxnSp>
            <p:nvCxnSpPr>
              <p:cNvPr id="131" name="Straight Connector 130">
                <a:extLst>
                  <a:ext uri="{FF2B5EF4-FFF2-40B4-BE49-F238E27FC236}">
                    <a16:creationId xmlns:a16="http://schemas.microsoft.com/office/drawing/2014/main" id="{684758B9-5385-5A81-CF53-2CCC6F832A6F}"/>
                  </a:ext>
                </a:extLst>
              </p:cNvPr>
              <p:cNvCxnSpPr/>
              <p:nvPr/>
            </p:nvCxnSpPr>
            <p:spPr>
              <a:xfrm rot="16200000" flipH="1">
                <a:off x="9333734" y="4663192"/>
                <a:ext cx="70485" cy="0"/>
              </a:xfrm>
              <a:prstGeom prst="line">
                <a:avLst/>
              </a:prstGeom>
              <a:noFill/>
              <a:ln w="28575" cap="sq" cmpd="sng" algn="ctr">
                <a:solidFill>
                  <a:srgbClr val="000000"/>
                </a:solidFill>
                <a:prstDash val="solid"/>
                <a:miter lim="800000"/>
              </a:ln>
              <a:effectLst/>
            </p:spPr>
          </p:cxnSp>
          <p:cxnSp>
            <p:nvCxnSpPr>
              <p:cNvPr id="132" name="Straight Connector 131">
                <a:extLst>
                  <a:ext uri="{FF2B5EF4-FFF2-40B4-BE49-F238E27FC236}">
                    <a16:creationId xmlns:a16="http://schemas.microsoft.com/office/drawing/2014/main" id="{D74F3466-A959-440A-778D-F85032B0B122}"/>
                  </a:ext>
                </a:extLst>
              </p:cNvPr>
              <p:cNvCxnSpPr/>
              <p:nvPr/>
            </p:nvCxnSpPr>
            <p:spPr>
              <a:xfrm rot="16200000" flipH="1">
                <a:off x="9748722" y="4663192"/>
                <a:ext cx="70485" cy="0"/>
              </a:xfrm>
              <a:prstGeom prst="line">
                <a:avLst/>
              </a:prstGeom>
              <a:noFill/>
              <a:ln w="28575" cap="sq" cmpd="sng" algn="ctr">
                <a:solidFill>
                  <a:srgbClr val="000000"/>
                </a:solidFill>
                <a:prstDash val="solid"/>
                <a:miter lim="800000"/>
              </a:ln>
              <a:effectLst/>
            </p:spPr>
          </p:cxnSp>
          <p:cxnSp>
            <p:nvCxnSpPr>
              <p:cNvPr id="133" name="Straight Connector 132">
                <a:extLst>
                  <a:ext uri="{FF2B5EF4-FFF2-40B4-BE49-F238E27FC236}">
                    <a16:creationId xmlns:a16="http://schemas.microsoft.com/office/drawing/2014/main" id="{4986FD4F-E875-187B-5AE2-E1D40EF6C79D}"/>
                  </a:ext>
                </a:extLst>
              </p:cNvPr>
              <p:cNvCxnSpPr/>
              <p:nvPr/>
            </p:nvCxnSpPr>
            <p:spPr>
              <a:xfrm rot="16200000" flipH="1">
                <a:off x="10163710" y="4663192"/>
                <a:ext cx="70485" cy="0"/>
              </a:xfrm>
              <a:prstGeom prst="line">
                <a:avLst/>
              </a:prstGeom>
              <a:noFill/>
              <a:ln w="28575" cap="sq" cmpd="sng" algn="ctr">
                <a:solidFill>
                  <a:srgbClr val="000000"/>
                </a:solidFill>
                <a:prstDash val="solid"/>
                <a:miter lim="800000"/>
              </a:ln>
              <a:effectLst/>
            </p:spPr>
          </p:cxnSp>
          <p:cxnSp>
            <p:nvCxnSpPr>
              <p:cNvPr id="134" name="Straight Connector 133">
                <a:extLst>
                  <a:ext uri="{FF2B5EF4-FFF2-40B4-BE49-F238E27FC236}">
                    <a16:creationId xmlns:a16="http://schemas.microsoft.com/office/drawing/2014/main" id="{968F7640-4293-915C-5C46-8F64D3749C1D}"/>
                  </a:ext>
                </a:extLst>
              </p:cNvPr>
              <p:cNvCxnSpPr/>
              <p:nvPr/>
            </p:nvCxnSpPr>
            <p:spPr>
              <a:xfrm rot="16200000" flipH="1">
                <a:off x="10578698" y="4663192"/>
                <a:ext cx="70485" cy="0"/>
              </a:xfrm>
              <a:prstGeom prst="line">
                <a:avLst/>
              </a:prstGeom>
              <a:noFill/>
              <a:ln w="28575" cap="sq" cmpd="sng" algn="ctr">
                <a:solidFill>
                  <a:srgbClr val="000000"/>
                </a:solidFill>
                <a:prstDash val="solid"/>
                <a:miter lim="800000"/>
              </a:ln>
              <a:effectLst/>
            </p:spPr>
          </p:cxnSp>
          <p:cxnSp>
            <p:nvCxnSpPr>
              <p:cNvPr id="135" name="Straight Connector 134">
                <a:extLst>
                  <a:ext uri="{FF2B5EF4-FFF2-40B4-BE49-F238E27FC236}">
                    <a16:creationId xmlns:a16="http://schemas.microsoft.com/office/drawing/2014/main" id="{EA663302-80B9-5A20-93B0-E008A5739DD4}"/>
                  </a:ext>
                </a:extLst>
              </p:cNvPr>
              <p:cNvCxnSpPr/>
              <p:nvPr/>
            </p:nvCxnSpPr>
            <p:spPr>
              <a:xfrm rot="16200000" flipH="1">
                <a:off x="10993686" y="4663192"/>
                <a:ext cx="70485" cy="0"/>
              </a:xfrm>
              <a:prstGeom prst="line">
                <a:avLst/>
              </a:prstGeom>
              <a:noFill/>
              <a:ln w="28575" cap="sq" cmpd="sng" algn="ctr">
                <a:solidFill>
                  <a:srgbClr val="000000"/>
                </a:solidFill>
                <a:prstDash val="solid"/>
                <a:miter lim="800000"/>
              </a:ln>
              <a:effectLst/>
            </p:spPr>
          </p:cxnSp>
          <p:cxnSp>
            <p:nvCxnSpPr>
              <p:cNvPr id="136" name="Straight Connector 135">
                <a:extLst>
                  <a:ext uri="{FF2B5EF4-FFF2-40B4-BE49-F238E27FC236}">
                    <a16:creationId xmlns:a16="http://schemas.microsoft.com/office/drawing/2014/main" id="{1CCBE15E-809B-15AB-8C38-3BB84ACB6520}"/>
                  </a:ext>
                </a:extLst>
              </p:cNvPr>
              <p:cNvCxnSpPr>
                <a:cxnSpLocks/>
              </p:cNvCxnSpPr>
              <p:nvPr/>
            </p:nvCxnSpPr>
            <p:spPr>
              <a:xfrm rot="16200000" flipH="1">
                <a:off x="11408676" y="4663192"/>
                <a:ext cx="70485" cy="0"/>
              </a:xfrm>
              <a:prstGeom prst="line">
                <a:avLst/>
              </a:prstGeom>
              <a:noFill/>
              <a:ln w="28575" cap="sq" cmpd="sng" algn="ctr">
                <a:solidFill>
                  <a:srgbClr val="000000"/>
                </a:solidFill>
                <a:prstDash val="solid"/>
                <a:miter lim="800000"/>
              </a:ln>
              <a:effectLst/>
            </p:spPr>
          </p:cxnSp>
        </p:grpSp>
        <p:grpSp>
          <p:nvGrpSpPr>
            <p:cNvPr id="114" name="Group 113">
              <a:extLst>
                <a:ext uri="{FF2B5EF4-FFF2-40B4-BE49-F238E27FC236}">
                  <a16:creationId xmlns:a16="http://schemas.microsoft.com/office/drawing/2014/main" id="{1C369CDF-92DD-FA67-511C-4BA36C70C7AA}"/>
                </a:ext>
              </a:extLst>
            </p:cNvPr>
            <p:cNvGrpSpPr/>
            <p:nvPr/>
          </p:nvGrpSpPr>
          <p:grpSpPr>
            <a:xfrm>
              <a:off x="1568563" y="4198926"/>
              <a:ext cx="4388229" cy="215444"/>
              <a:chOff x="7130154" y="4718204"/>
              <a:chExt cx="4388229" cy="215444"/>
            </a:xfrm>
          </p:grpSpPr>
          <p:sp>
            <p:nvSpPr>
              <p:cNvPr id="115" name="Rectangle 114">
                <a:extLst>
                  <a:ext uri="{FF2B5EF4-FFF2-40B4-BE49-F238E27FC236}">
                    <a16:creationId xmlns:a16="http://schemas.microsoft.com/office/drawing/2014/main" id="{5069CE02-971B-BBDA-CFF6-3B0752FD753C}"/>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116" name="Rectangle 115">
                <a:extLst>
                  <a:ext uri="{FF2B5EF4-FFF2-40B4-BE49-F238E27FC236}">
                    <a16:creationId xmlns:a16="http://schemas.microsoft.com/office/drawing/2014/main" id="{BA57F911-B6A7-2C62-DB0B-06B91304A105}"/>
                  </a:ext>
                </a:extLst>
              </p:cNvPr>
              <p:cNvSpPr/>
              <p:nvPr/>
            </p:nvSpPr>
            <p:spPr>
              <a:xfrm>
                <a:off x="754978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a:t>
                </a:r>
              </a:p>
            </p:txBody>
          </p:sp>
          <p:sp>
            <p:nvSpPr>
              <p:cNvPr id="117" name="Rectangle 116">
                <a:extLst>
                  <a:ext uri="{FF2B5EF4-FFF2-40B4-BE49-F238E27FC236}">
                    <a16:creationId xmlns:a16="http://schemas.microsoft.com/office/drawing/2014/main" id="{DC7A1B03-3FDB-5C26-E27C-429E3580D95B}"/>
                  </a:ext>
                </a:extLst>
              </p:cNvPr>
              <p:cNvSpPr/>
              <p:nvPr/>
            </p:nvSpPr>
            <p:spPr>
              <a:xfrm>
                <a:off x="797159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118" name="Rectangle 117">
                <a:extLst>
                  <a:ext uri="{FF2B5EF4-FFF2-40B4-BE49-F238E27FC236}">
                    <a16:creationId xmlns:a16="http://schemas.microsoft.com/office/drawing/2014/main" id="{A2FEAB04-702A-C152-8D08-BAEA136C1553}"/>
                  </a:ext>
                </a:extLst>
              </p:cNvPr>
              <p:cNvSpPr/>
              <p:nvPr/>
            </p:nvSpPr>
            <p:spPr>
              <a:xfrm>
                <a:off x="838033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9</a:t>
                </a:r>
              </a:p>
            </p:txBody>
          </p:sp>
          <p:sp>
            <p:nvSpPr>
              <p:cNvPr id="119" name="Rectangle 118">
                <a:extLst>
                  <a:ext uri="{FF2B5EF4-FFF2-40B4-BE49-F238E27FC236}">
                    <a16:creationId xmlns:a16="http://schemas.microsoft.com/office/drawing/2014/main" id="{5202CFE2-07DF-8792-118F-1E4A2C6ED3A5}"/>
                  </a:ext>
                </a:extLst>
              </p:cNvPr>
              <p:cNvSpPr/>
              <p:nvPr/>
            </p:nvSpPr>
            <p:spPr>
              <a:xfrm>
                <a:off x="87947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12</a:t>
                </a:r>
              </a:p>
            </p:txBody>
          </p:sp>
          <p:sp>
            <p:nvSpPr>
              <p:cNvPr id="120" name="Rectangle 119">
                <a:extLst>
                  <a:ext uri="{FF2B5EF4-FFF2-40B4-BE49-F238E27FC236}">
                    <a16:creationId xmlns:a16="http://schemas.microsoft.com/office/drawing/2014/main" id="{00790B8D-BC4F-6F7F-B9A9-5789A4B3B05F}"/>
                  </a:ext>
                </a:extLst>
              </p:cNvPr>
              <p:cNvSpPr/>
              <p:nvPr/>
            </p:nvSpPr>
            <p:spPr>
              <a:xfrm>
                <a:off x="920873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15</a:t>
                </a:r>
              </a:p>
            </p:txBody>
          </p:sp>
          <p:sp>
            <p:nvSpPr>
              <p:cNvPr id="121" name="Rectangle 120">
                <a:extLst>
                  <a:ext uri="{FF2B5EF4-FFF2-40B4-BE49-F238E27FC236}">
                    <a16:creationId xmlns:a16="http://schemas.microsoft.com/office/drawing/2014/main" id="{764D9D29-E6FD-1565-DDC4-036B4A176EB3}"/>
                  </a:ext>
                </a:extLst>
              </p:cNvPr>
              <p:cNvSpPr/>
              <p:nvPr/>
            </p:nvSpPr>
            <p:spPr>
              <a:xfrm>
                <a:off x="961799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18</a:t>
                </a:r>
              </a:p>
            </p:txBody>
          </p:sp>
          <p:sp>
            <p:nvSpPr>
              <p:cNvPr id="122" name="Rectangle 121">
                <a:extLst>
                  <a:ext uri="{FF2B5EF4-FFF2-40B4-BE49-F238E27FC236}">
                    <a16:creationId xmlns:a16="http://schemas.microsoft.com/office/drawing/2014/main" id="{58558B05-27F4-E26A-3BAF-3A34D06C837A}"/>
                  </a:ext>
                </a:extLst>
              </p:cNvPr>
              <p:cNvSpPr/>
              <p:nvPr/>
            </p:nvSpPr>
            <p:spPr>
              <a:xfrm>
                <a:off x="1004467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21</a:t>
                </a:r>
              </a:p>
            </p:txBody>
          </p:sp>
          <p:sp>
            <p:nvSpPr>
              <p:cNvPr id="123" name="Rectangle 122">
                <a:extLst>
                  <a:ext uri="{FF2B5EF4-FFF2-40B4-BE49-F238E27FC236}">
                    <a16:creationId xmlns:a16="http://schemas.microsoft.com/office/drawing/2014/main" id="{2EAA08EF-0AE9-9DFC-FFEE-CA071EAA29D7}"/>
                  </a:ext>
                </a:extLst>
              </p:cNvPr>
              <p:cNvSpPr/>
              <p:nvPr/>
            </p:nvSpPr>
            <p:spPr>
              <a:xfrm>
                <a:off x="1087324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27</a:t>
                </a:r>
              </a:p>
            </p:txBody>
          </p:sp>
          <p:sp>
            <p:nvSpPr>
              <p:cNvPr id="124" name="Rectangle 123">
                <a:extLst>
                  <a:ext uri="{FF2B5EF4-FFF2-40B4-BE49-F238E27FC236}">
                    <a16:creationId xmlns:a16="http://schemas.microsoft.com/office/drawing/2014/main" id="{13AB3BF9-9F91-3C4C-C38E-27448AA82D19}"/>
                  </a:ext>
                </a:extLst>
              </p:cNvPr>
              <p:cNvSpPr/>
              <p:nvPr/>
            </p:nvSpPr>
            <p:spPr>
              <a:xfrm>
                <a:off x="1046399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125" name="Rectangle 124">
                <a:extLst>
                  <a:ext uri="{FF2B5EF4-FFF2-40B4-BE49-F238E27FC236}">
                    <a16:creationId xmlns:a16="http://schemas.microsoft.com/office/drawing/2014/main" id="{E7000C37-83E0-FC46-158C-C6E5BBF6F3B6}"/>
                  </a:ext>
                </a:extLst>
              </p:cNvPr>
              <p:cNvSpPr/>
              <p:nvPr/>
            </p:nvSpPr>
            <p:spPr>
              <a:xfrm>
                <a:off x="1128389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grpSp>
      </p:grpSp>
      <p:sp>
        <p:nvSpPr>
          <p:cNvPr id="149" name="TextBox 148">
            <a:extLst>
              <a:ext uri="{FF2B5EF4-FFF2-40B4-BE49-F238E27FC236}">
                <a16:creationId xmlns:a16="http://schemas.microsoft.com/office/drawing/2014/main" id="{4EDE06AF-DDA9-9456-ED8F-622A62C41C52}"/>
              </a:ext>
            </a:extLst>
          </p:cNvPr>
          <p:cNvSpPr txBox="1"/>
          <p:nvPr/>
        </p:nvSpPr>
        <p:spPr bwMode="auto">
          <a:xfrm>
            <a:off x="64863" y="4419883"/>
            <a:ext cx="14144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at Risk, n</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(number censored)</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Arial" panose="020B0604020202020204" pitchFamily="34" charset="0"/>
              </a:rPr>
              <a:t>Pivotal cohort</a:t>
            </a:r>
          </a:p>
        </p:txBody>
      </p:sp>
      <p:grpSp>
        <p:nvGrpSpPr>
          <p:cNvPr id="161" name="Group 160">
            <a:extLst>
              <a:ext uri="{FF2B5EF4-FFF2-40B4-BE49-F238E27FC236}">
                <a16:creationId xmlns:a16="http://schemas.microsoft.com/office/drawing/2014/main" id="{A648E323-2181-7290-0494-0606B21A13D3}"/>
              </a:ext>
            </a:extLst>
          </p:cNvPr>
          <p:cNvGrpSpPr/>
          <p:nvPr/>
        </p:nvGrpSpPr>
        <p:grpSpPr>
          <a:xfrm>
            <a:off x="1483236" y="4642739"/>
            <a:ext cx="4437472" cy="369332"/>
            <a:chOff x="1547502" y="5298582"/>
            <a:chExt cx="4437472" cy="369332"/>
          </a:xfrm>
        </p:grpSpPr>
        <p:sp>
          <p:nvSpPr>
            <p:cNvPr id="150" name="Rectangle 149">
              <a:extLst>
                <a:ext uri="{FF2B5EF4-FFF2-40B4-BE49-F238E27FC236}">
                  <a16:creationId xmlns:a16="http://schemas.microsoft.com/office/drawing/2014/main" id="{DC81A52F-7A2C-2CF9-A0F4-7F66B6DD1900}"/>
                </a:ext>
              </a:extLst>
            </p:cNvPr>
            <p:cNvSpPr/>
            <p:nvPr/>
          </p:nvSpPr>
          <p:spPr>
            <a:xfrm>
              <a:off x="1547502"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128</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151" name="Rectangle 150">
              <a:extLst>
                <a:ext uri="{FF2B5EF4-FFF2-40B4-BE49-F238E27FC236}">
                  <a16:creationId xmlns:a16="http://schemas.microsoft.com/office/drawing/2014/main" id="{D96C664D-B7AE-1E27-FBC6-7BE36008F8B3}"/>
                </a:ext>
              </a:extLst>
            </p:cNvPr>
            <p:cNvSpPr/>
            <p:nvPr/>
          </p:nvSpPr>
          <p:spPr>
            <a:xfrm>
              <a:off x="1967133"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(10)</a:t>
              </a:r>
            </a:p>
          </p:txBody>
        </p:sp>
        <p:sp>
          <p:nvSpPr>
            <p:cNvPr id="152" name="Rectangle 151">
              <a:extLst>
                <a:ext uri="{FF2B5EF4-FFF2-40B4-BE49-F238E27FC236}">
                  <a16:creationId xmlns:a16="http://schemas.microsoft.com/office/drawing/2014/main" id="{D06E191C-EFCF-5BAC-56EB-7E5808D4D7CD}"/>
                </a:ext>
              </a:extLst>
            </p:cNvPr>
            <p:cNvSpPr/>
            <p:nvPr/>
          </p:nvSpPr>
          <p:spPr>
            <a:xfrm>
              <a:off x="2388939"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67</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(19)</a:t>
              </a:r>
            </a:p>
          </p:txBody>
        </p:sp>
        <p:sp>
          <p:nvSpPr>
            <p:cNvPr id="153" name="Rectangle 152">
              <a:extLst>
                <a:ext uri="{FF2B5EF4-FFF2-40B4-BE49-F238E27FC236}">
                  <a16:creationId xmlns:a16="http://schemas.microsoft.com/office/drawing/2014/main" id="{83C50358-A116-E267-6938-5028BC125607}"/>
                </a:ext>
              </a:extLst>
            </p:cNvPr>
            <p:cNvSpPr/>
            <p:nvPr/>
          </p:nvSpPr>
          <p:spPr>
            <a:xfrm>
              <a:off x="2797683"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57</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(26)</a:t>
              </a:r>
            </a:p>
          </p:txBody>
        </p:sp>
        <p:sp>
          <p:nvSpPr>
            <p:cNvPr id="154" name="Rectangle 153">
              <a:extLst>
                <a:ext uri="{FF2B5EF4-FFF2-40B4-BE49-F238E27FC236}">
                  <a16:creationId xmlns:a16="http://schemas.microsoft.com/office/drawing/2014/main" id="{8213261F-E2E6-E916-2CB8-B975766A3CB8}"/>
                </a:ext>
              </a:extLst>
            </p:cNvPr>
            <p:cNvSpPr/>
            <p:nvPr/>
          </p:nvSpPr>
          <p:spPr>
            <a:xfrm>
              <a:off x="3212096"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43</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(38)</a:t>
              </a:r>
            </a:p>
          </p:txBody>
        </p:sp>
        <p:sp>
          <p:nvSpPr>
            <p:cNvPr id="155" name="Rectangle 154">
              <a:extLst>
                <a:ext uri="{FF2B5EF4-FFF2-40B4-BE49-F238E27FC236}">
                  <a16:creationId xmlns:a16="http://schemas.microsoft.com/office/drawing/2014/main" id="{17AF148C-7E78-4637-98C6-6EE1FB5468F3}"/>
                </a:ext>
              </a:extLst>
            </p:cNvPr>
            <p:cNvSpPr/>
            <p:nvPr/>
          </p:nvSpPr>
          <p:spPr>
            <a:xfrm>
              <a:off x="3626084"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(40)</a:t>
              </a:r>
            </a:p>
          </p:txBody>
        </p:sp>
        <p:sp>
          <p:nvSpPr>
            <p:cNvPr id="156" name="Rectangle 155">
              <a:extLst>
                <a:ext uri="{FF2B5EF4-FFF2-40B4-BE49-F238E27FC236}">
                  <a16:creationId xmlns:a16="http://schemas.microsoft.com/office/drawing/2014/main" id="{719869A5-DF3C-EFB6-4E8C-C96B91B9E4DC}"/>
                </a:ext>
              </a:extLst>
            </p:cNvPr>
            <p:cNvSpPr/>
            <p:nvPr/>
          </p:nvSpPr>
          <p:spPr>
            <a:xfrm>
              <a:off x="4035338"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(60)</a:t>
              </a:r>
            </a:p>
          </p:txBody>
        </p:sp>
        <p:sp>
          <p:nvSpPr>
            <p:cNvPr id="157" name="Rectangle 156">
              <a:extLst>
                <a:ext uri="{FF2B5EF4-FFF2-40B4-BE49-F238E27FC236}">
                  <a16:creationId xmlns:a16="http://schemas.microsoft.com/office/drawing/2014/main" id="{0A8990AF-25BB-ABB1-8477-A4681108DE0D}"/>
                </a:ext>
              </a:extLst>
            </p:cNvPr>
            <p:cNvSpPr/>
            <p:nvPr/>
          </p:nvSpPr>
          <p:spPr>
            <a:xfrm>
              <a:off x="4462019"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(62)</a:t>
              </a:r>
            </a:p>
          </p:txBody>
        </p:sp>
        <p:sp>
          <p:nvSpPr>
            <p:cNvPr id="158" name="Rectangle 157">
              <a:extLst>
                <a:ext uri="{FF2B5EF4-FFF2-40B4-BE49-F238E27FC236}">
                  <a16:creationId xmlns:a16="http://schemas.microsoft.com/office/drawing/2014/main" id="{54C25B06-33FC-4D09-48E7-26BD78AD6883}"/>
                </a:ext>
              </a:extLst>
            </p:cNvPr>
            <p:cNvSpPr/>
            <p:nvPr/>
          </p:nvSpPr>
          <p:spPr>
            <a:xfrm>
              <a:off x="5290597"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(69)</a:t>
              </a:r>
            </a:p>
          </p:txBody>
        </p:sp>
        <p:sp>
          <p:nvSpPr>
            <p:cNvPr id="159" name="Rectangle 158">
              <a:extLst>
                <a:ext uri="{FF2B5EF4-FFF2-40B4-BE49-F238E27FC236}">
                  <a16:creationId xmlns:a16="http://schemas.microsoft.com/office/drawing/2014/main" id="{4DC8C434-CD55-0965-6D38-83C7D78E29C7}"/>
                </a:ext>
              </a:extLst>
            </p:cNvPr>
            <p:cNvSpPr/>
            <p:nvPr/>
          </p:nvSpPr>
          <p:spPr>
            <a:xfrm>
              <a:off x="4881343"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(69)</a:t>
              </a:r>
            </a:p>
          </p:txBody>
        </p:sp>
        <p:sp>
          <p:nvSpPr>
            <p:cNvPr id="160" name="Rectangle 159">
              <a:extLst>
                <a:ext uri="{FF2B5EF4-FFF2-40B4-BE49-F238E27FC236}">
                  <a16:creationId xmlns:a16="http://schemas.microsoft.com/office/drawing/2014/main" id="{4C4EDC33-26AD-9996-2E40-DFE25B430A9C}"/>
                </a:ext>
              </a:extLst>
            </p:cNvPr>
            <p:cNvSpPr/>
            <p:nvPr/>
          </p:nvSpPr>
          <p:spPr>
            <a:xfrm>
              <a:off x="5701238" y="5298582"/>
              <a:ext cx="283736" cy="369332"/>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(73)</a:t>
              </a:r>
            </a:p>
          </p:txBody>
        </p:sp>
      </p:grpSp>
      <p:sp>
        <p:nvSpPr>
          <p:cNvPr id="162" name="TextBox 161">
            <a:extLst>
              <a:ext uri="{FF2B5EF4-FFF2-40B4-BE49-F238E27FC236}">
                <a16:creationId xmlns:a16="http://schemas.microsoft.com/office/drawing/2014/main" id="{E0A5B70D-1A37-8904-5572-A0D981DD8182}"/>
              </a:ext>
            </a:extLst>
          </p:cNvPr>
          <p:cNvSpPr txBox="1"/>
          <p:nvPr/>
        </p:nvSpPr>
        <p:spPr bwMode="auto">
          <a:xfrm>
            <a:off x="5930209" y="4508990"/>
            <a:ext cx="14144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at Risk, n</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(number censored)</a:t>
            </a:r>
            <a:b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Arial" panose="020B0604020202020204" pitchFamily="34" charset="0"/>
              </a:rPr>
              <a:t>Complete response</a:t>
            </a:r>
            <a:b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Arial" panose="020B0604020202020204" pitchFamily="34" charset="0"/>
              </a:rPr>
            </a:br>
            <a:b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Arial" panose="020B0604020202020204" pitchFamily="34" charset="0"/>
              </a:rPr>
              <a:t>Partial response</a:t>
            </a:r>
            <a:b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Arial" panose="020B0604020202020204" pitchFamily="34" charset="0"/>
              </a:rPr>
            </a:br>
            <a:b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a:ln>
                  <a:noFill/>
                </a:ln>
                <a:solidFill>
                  <a:srgbClr val="00823B"/>
                </a:solidFill>
                <a:effectLst/>
                <a:uLnTx/>
                <a:uFillTx/>
                <a:latin typeface="Calibri" panose="020F0502020204030204" pitchFamily="34" charset="0"/>
                <a:ea typeface="+mn-ea"/>
                <a:cs typeface="Arial" panose="020B0604020202020204" pitchFamily="34" charset="0"/>
              </a:rPr>
              <a:t>No response</a:t>
            </a:r>
          </a:p>
        </p:txBody>
      </p:sp>
      <p:grpSp>
        <p:nvGrpSpPr>
          <p:cNvPr id="163" name="Group 162">
            <a:extLst>
              <a:ext uri="{FF2B5EF4-FFF2-40B4-BE49-F238E27FC236}">
                <a16:creationId xmlns:a16="http://schemas.microsoft.com/office/drawing/2014/main" id="{F7F6AA17-9F45-E548-90B3-6762BDA9C80A}"/>
              </a:ext>
            </a:extLst>
          </p:cNvPr>
          <p:cNvGrpSpPr/>
          <p:nvPr/>
        </p:nvGrpSpPr>
        <p:grpSpPr>
          <a:xfrm>
            <a:off x="7458913" y="4744526"/>
            <a:ext cx="4437472" cy="1107996"/>
            <a:chOff x="1547502" y="5298582"/>
            <a:chExt cx="4437472" cy="1107996"/>
          </a:xfrm>
        </p:grpSpPr>
        <p:sp>
          <p:nvSpPr>
            <p:cNvPr id="164" name="Rectangle 163">
              <a:extLst>
                <a:ext uri="{FF2B5EF4-FFF2-40B4-BE49-F238E27FC236}">
                  <a16:creationId xmlns:a16="http://schemas.microsoft.com/office/drawing/2014/main" id="{BC85C829-705A-3D47-163C-E272592ECECE}"/>
                </a:ext>
              </a:extLst>
            </p:cNvPr>
            <p:cNvSpPr/>
            <p:nvPr/>
          </p:nvSpPr>
          <p:spPr>
            <a:xfrm>
              <a:off x="1547502"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23</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165" name="Rectangle 164">
              <a:extLst>
                <a:ext uri="{FF2B5EF4-FFF2-40B4-BE49-F238E27FC236}">
                  <a16:creationId xmlns:a16="http://schemas.microsoft.com/office/drawing/2014/main" id="{00049D77-1CF9-FD57-510A-00235F378D40}"/>
                </a:ext>
              </a:extLst>
            </p:cNvPr>
            <p:cNvSpPr/>
            <p:nvPr/>
          </p:nvSpPr>
          <p:spPr>
            <a:xfrm>
              <a:off x="1967133"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13</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66" name="Rectangle 165">
              <a:extLst>
                <a:ext uri="{FF2B5EF4-FFF2-40B4-BE49-F238E27FC236}">
                  <a16:creationId xmlns:a16="http://schemas.microsoft.com/office/drawing/2014/main" id="{52039817-6AE4-BCDD-35A5-1C23534E1A77}"/>
                </a:ext>
              </a:extLst>
            </p:cNvPr>
            <p:cNvSpPr/>
            <p:nvPr/>
          </p:nvSpPr>
          <p:spPr>
            <a:xfrm>
              <a:off x="2388939"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61</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(10)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67" name="Rectangle 166">
              <a:extLst>
                <a:ext uri="{FF2B5EF4-FFF2-40B4-BE49-F238E27FC236}">
                  <a16:creationId xmlns:a16="http://schemas.microsoft.com/office/drawing/2014/main" id="{142614C0-525B-9C2E-27C9-3AA2A26751D0}"/>
                </a:ext>
              </a:extLst>
            </p:cNvPr>
            <p:cNvSpPr/>
            <p:nvPr/>
          </p:nvSpPr>
          <p:spPr>
            <a:xfrm>
              <a:off x="2797683"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54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(17)</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68" name="Rectangle 167">
              <a:extLst>
                <a:ext uri="{FF2B5EF4-FFF2-40B4-BE49-F238E27FC236}">
                  <a16:creationId xmlns:a16="http://schemas.microsoft.com/office/drawing/2014/main" id="{6495CC19-012A-B7A8-6C69-E7B20CE91BCD}"/>
                </a:ext>
              </a:extLst>
            </p:cNvPr>
            <p:cNvSpPr/>
            <p:nvPr/>
          </p:nvSpPr>
          <p:spPr>
            <a:xfrm>
              <a:off x="3212096"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41</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(29)</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2</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69" name="Rectangle 168">
              <a:extLst>
                <a:ext uri="{FF2B5EF4-FFF2-40B4-BE49-F238E27FC236}">
                  <a16:creationId xmlns:a16="http://schemas.microsoft.com/office/drawing/2014/main" id="{1D0744EC-828B-0D37-D5B7-1E98ABC36F50}"/>
                </a:ext>
              </a:extLst>
            </p:cNvPr>
            <p:cNvSpPr/>
            <p:nvPr/>
          </p:nvSpPr>
          <p:spPr>
            <a:xfrm>
              <a:off x="3626084"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(31)</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1</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70" name="Rectangle 169">
              <a:extLst>
                <a:ext uri="{FF2B5EF4-FFF2-40B4-BE49-F238E27FC236}">
                  <a16:creationId xmlns:a16="http://schemas.microsoft.com/office/drawing/2014/main" id="{439F3F46-1262-6AEA-22AC-C58BC7B693BA}"/>
                </a:ext>
              </a:extLst>
            </p:cNvPr>
            <p:cNvSpPr/>
            <p:nvPr/>
          </p:nvSpPr>
          <p:spPr>
            <a:xfrm>
              <a:off x="4035338"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71" name="Rectangle 170">
              <a:extLst>
                <a:ext uri="{FF2B5EF4-FFF2-40B4-BE49-F238E27FC236}">
                  <a16:creationId xmlns:a16="http://schemas.microsoft.com/office/drawing/2014/main" id="{B290B846-C2C2-DACD-8F9E-00B4809CF2FF}"/>
                </a:ext>
              </a:extLst>
            </p:cNvPr>
            <p:cNvSpPr/>
            <p:nvPr/>
          </p:nvSpPr>
          <p:spPr>
            <a:xfrm>
              <a:off x="4462019"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(52)</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72" name="Rectangle 171">
              <a:extLst>
                <a:ext uri="{FF2B5EF4-FFF2-40B4-BE49-F238E27FC236}">
                  <a16:creationId xmlns:a16="http://schemas.microsoft.com/office/drawing/2014/main" id="{E9603186-C6E7-EAC5-40A2-D069794435A4}"/>
                </a:ext>
              </a:extLst>
            </p:cNvPr>
            <p:cNvSpPr/>
            <p:nvPr/>
          </p:nvSpPr>
          <p:spPr>
            <a:xfrm>
              <a:off x="5290597"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(59)</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73" name="Rectangle 172">
              <a:extLst>
                <a:ext uri="{FF2B5EF4-FFF2-40B4-BE49-F238E27FC236}">
                  <a16:creationId xmlns:a16="http://schemas.microsoft.com/office/drawing/2014/main" id="{D7075F99-CC9C-6593-E659-6154220F6866}"/>
                </a:ext>
              </a:extLst>
            </p:cNvPr>
            <p:cNvSpPr/>
            <p:nvPr/>
          </p:nvSpPr>
          <p:spPr>
            <a:xfrm>
              <a:off x="4881343"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(59)</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174" name="Rectangle 173">
              <a:extLst>
                <a:ext uri="{FF2B5EF4-FFF2-40B4-BE49-F238E27FC236}">
                  <a16:creationId xmlns:a16="http://schemas.microsoft.com/office/drawing/2014/main" id="{C04DD16D-CC7D-70A9-8969-3072E37B720B}"/>
                </a:ext>
              </a:extLst>
            </p:cNvPr>
            <p:cNvSpPr/>
            <p:nvPr/>
          </p:nvSpPr>
          <p:spPr>
            <a:xfrm>
              <a:off x="5701238" y="5298582"/>
              <a:ext cx="283736" cy="1107996"/>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(63)</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br>
                <a:rPr kumimoji="0" lang="en-GB" sz="1200" b="0" i="0" u="none" strike="noStrike" kern="1200" cap="none" spc="-40" normalizeH="0" baseline="0" noProof="0">
                  <a:ln>
                    <a:noFill/>
                  </a:ln>
                  <a:solidFill>
                    <a:srgbClr val="000000"/>
                  </a:solidFill>
                  <a:effectLst/>
                  <a:uLnTx/>
                  <a:uFillTx/>
                  <a:latin typeface="Calibri"/>
                  <a:ea typeface="+mn-ea"/>
                  <a:cs typeface="Arial" charset="0"/>
                </a:rPr>
              </a:b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grpSp>
      <p:sp>
        <p:nvSpPr>
          <p:cNvPr id="175" name="TextBox 174">
            <a:extLst>
              <a:ext uri="{FF2B5EF4-FFF2-40B4-BE49-F238E27FC236}">
                <a16:creationId xmlns:a16="http://schemas.microsoft.com/office/drawing/2014/main" id="{1CC6BE2C-16EC-9BFF-1640-33A57DB7ADCC}"/>
              </a:ext>
            </a:extLst>
          </p:cNvPr>
          <p:cNvSpPr txBox="1"/>
          <p:nvPr/>
        </p:nvSpPr>
        <p:spPr bwMode="auto">
          <a:xfrm>
            <a:off x="10065290" y="1546073"/>
            <a:ext cx="19065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Complete response (n = 80)</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Partial response (n = 25)</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No response (n = 23)</a:t>
            </a:r>
          </a:p>
        </p:txBody>
      </p:sp>
      <p:cxnSp>
        <p:nvCxnSpPr>
          <p:cNvPr id="177" name="Straight Connector 176">
            <a:extLst>
              <a:ext uri="{FF2B5EF4-FFF2-40B4-BE49-F238E27FC236}">
                <a16:creationId xmlns:a16="http://schemas.microsoft.com/office/drawing/2014/main" id="{93B12956-74BA-4557-6CF0-7B0207BF7203}"/>
              </a:ext>
            </a:extLst>
          </p:cNvPr>
          <p:cNvCxnSpPr>
            <a:cxnSpLocks/>
          </p:cNvCxnSpPr>
          <p:nvPr/>
        </p:nvCxnSpPr>
        <p:spPr bwMode="auto">
          <a:xfrm>
            <a:off x="9923422" y="1688322"/>
            <a:ext cx="175116" cy="0"/>
          </a:xfrm>
          <a:prstGeom prst="line">
            <a:avLst/>
          </a:prstGeom>
          <a:noFill/>
          <a:ln w="28575" cap="flat" cmpd="sng" algn="ctr">
            <a:solidFill>
              <a:schemeClr val="accent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AF18B1CF-4B66-A939-9DF0-666A93A99872}"/>
              </a:ext>
            </a:extLst>
          </p:cNvPr>
          <p:cNvCxnSpPr>
            <a:cxnSpLocks/>
          </p:cNvCxnSpPr>
          <p:nvPr/>
        </p:nvCxnSpPr>
        <p:spPr bwMode="auto">
          <a:xfrm>
            <a:off x="9923422" y="1869268"/>
            <a:ext cx="175116" cy="0"/>
          </a:xfrm>
          <a:prstGeom prst="line">
            <a:avLst/>
          </a:prstGeom>
          <a:noFill/>
          <a:ln w="28575" cap="flat" cmpd="sng" algn="ctr">
            <a:solidFill>
              <a:schemeClr val="accent3"/>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499ED84B-32D4-040C-FD34-EEC4B02BC48D}"/>
              </a:ext>
            </a:extLst>
          </p:cNvPr>
          <p:cNvCxnSpPr>
            <a:cxnSpLocks/>
          </p:cNvCxnSpPr>
          <p:nvPr/>
        </p:nvCxnSpPr>
        <p:spPr bwMode="auto">
          <a:xfrm>
            <a:off x="9923422" y="2050213"/>
            <a:ext cx="175116" cy="0"/>
          </a:xfrm>
          <a:prstGeom prst="line">
            <a:avLst/>
          </a:prstGeom>
          <a:noFill/>
          <a:ln w="28575" cap="flat" cmpd="sng" algn="ctr">
            <a:solidFill>
              <a:schemeClr val="accent4"/>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3B8B852E-AB28-666A-49D8-06AE504B80C9}"/>
              </a:ext>
            </a:extLst>
          </p:cNvPr>
          <p:cNvCxnSpPr/>
          <p:nvPr/>
        </p:nvCxnSpPr>
        <p:spPr bwMode="auto">
          <a:xfrm>
            <a:off x="1953284" y="201924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1718F490-0C44-986F-5FF2-F932179E1D76}"/>
              </a:ext>
            </a:extLst>
          </p:cNvPr>
          <p:cNvCxnSpPr/>
          <p:nvPr/>
        </p:nvCxnSpPr>
        <p:spPr bwMode="auto">
          <a:xfrm>
            <a:off x="2242209" y="235579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932E8127-69D6-C161-527F-22A3B312EB88}"/>
              </a:ext>
            </a:extLst>
          </p:cNvPr>
          <p:cNvCxnSpPr/>
          <p:nvPr/>
        </p:nvCxnSpPr>
        <p:spPr bwMode="auto">
          <a:xfrm>
            <a:off x="2372384" y="2432845"/>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183ADA37-D052-6E9C-3A95-0E625FB1AC4D}"/>
              </a:ext>
            </a:extLst>
          </p:cNvPr>
          <p:cNvCxnSpPr/>
          <p:nvPr/>
        </p:nvCxnSpPr>
        <p:spPr bwMode="auto">
          <a:xfrm>
            <a:off x="2448584" y="2530416"/>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84D60F3C-F12C-7C6E-658D-EA4DC161C180}"/>
              </a:ext>
            </a:extLst>
          </p:cNvPr>
          <p:cNvCxnSpPr/>
          <p:nvPr/>
        </p:nvCxnSpPr>
        <p:spPr bwMode="auto">
          <a:xfrm>
            <a:off x="2505734" y="2530416"/>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16AB3A85-04CD-3D42-FA68-77EAC1B60C19}"/>
              </a:ext>
            </a:extLst>
          </p:cNvPr>
          <p:cNvCxnSpPr/>
          <p:nvPr/>
        </p:nvCxnSpPr>
        <p:spPr bwMode="auto">
          <a:xfrm>
            <a:off x="2693059" y="2555757"/>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964B59FA-9253-563A-2CEF-D2883B680AE4}"/>
              </a:ext>
            </a:extLst>
          </p:cNvPr>
          <p:cNvCxnSpPr/>
          <p:nvPr/>
        </p:nvCxnSpPr>
        <p:spPr bwMode="auto">
          <a:xfrm>
            <a:off x="2725317" y="2555757"/>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D6509571-324E-2F86-858B-172B2AB297BA}"/>
              </a:ext>
            </a:extLst>
          </p:cNvPr>
          <p:cNvCxnSpPr/>
          <p:nvPr/>
        </p:nvCxnSpPr>
        <p:spPr bwMode="auto">
          <a:xfrm>
            <a:off x="2778784" y="2555757"/>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03EEC2A7-1095-0F92-A4BE-AFCCA0685A0B}"/>
              </a:ext>
            </a:extLst>
          </p:cNvPr>
          <p:cNvCxnSpPr/>
          <p:nvPr/>
        </p:nvCxnSpPr>
        <p:spPr bwMode="auto">
          <a:xfrm>
            <a:off x="2845459" y="2600266"/>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E03B0B04-A799-196E-8016-29A22C976FE5}"/>
              </a:ext>
            </a:extLst>
          </p:cNvPr>
          <p:cNvCxnSpPr/>
          <p:nvPr/>
        </p:nvCxnSpPr>
        <p:spPr bwMode="auto">
          <a:xfrm>
            <a:off x="3099459" y="2625607"/>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78D9ABDA-24EC-4365-8561-7E68DF88C8C6}"/>
              </a:ext>
            </a:extLst>
          </p:cNvPr>
          <p:cNvCxnSpPr/>
          <p:nvPr/>
        </p:nvCxnSpPr>
        <p:spPr bwMode="auto">
          <a:xfrm>
            <a:off x="3166134" y="2647832"/>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7B6C010C-493E-BA69-D68C-8C785A2A823E}"/>
              </a:ext>
            </a:extLst>
          </p:cNvPr>
          <p:cNvCxnSpPr/>
          <p:nvPr/>
        </p:nvCxnSpPr>
        <p:spPr bwMode="auto">
          <a:xfrm>
            <a:off x="3197884" y="2647832"/>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F311B059-5011-B263-906A-FABA35B3129B}"/>
              </a:ext>
            </a:extLst>
          </p:cNvPr>
          <p:cNvCxnSpPr/>
          <p:nvPr/>
        </p:nvCxnSpPr>
        <p:spPr bwMode="auto">
          <a:xfrm>
            <a:off x="3229634" y="2647832"/>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FF2BFBA9-BD11-4FBA-A01B-BC7F7660938A}"/>
              </a:ext>
            </a:extLst>
          </p:cNvPr>
          <p:cNvCxnSpPr/>
          <p:nvPr/>
        </p:nvCxnSpPr>
        <p:spPr bwMode="auto">
          <a:xfrm>
            <a:off x="3626509" y="278759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F6A8523F-52E1-CC0B-D20F-23B2974D74BC}"/>
              </a:ext>
            </a:extLst>
          </p:cNvPr>
          <p:cNvCxnSpPr>
            <a:cxnSpLocks/>
          </p:cNvCxnSpPr>
          <p:nvPr/>
        </p:nvCxnSpPr>
        <p:spPr bwMode="auto">
          <a:xfrm>
            <a:off x="3794784"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6E562571-D3C4-807A-2E8F-54F2B5F143E7}"/>
              </a:ext>
            </a:extLst>
          </p:cNvPr>
          <p:cNvCxnSpPr>
            <a:cxnSpLocks/>
          </p:cNvCxnSpPr>
          <p:nvPr/>
        </p:nvCxnSpPr>
        <p:spPr bwMode="auto">
          <a:xfrm>
            <a:off x="474410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9A3B69FD-3EE5-9144-BDA0-D4575C29A78F}"/>
              </a:ext>
            </a:extLst>
          </p:cNvPr>
          <p:cNvCxnSpPr>
            <a:cxnSpLocks/>
          </p:cNvCxnSpPr>
          <p:nvPr/>
        </p:nvCxnSpPr>
        <p:spPr bwMode="auto">
          <a:xfrm>
            <a:off x="471235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BAF027DF-EC79-78C5-7416-9E3EFB348E94}"/>
              </a:ext>
            </a:extLst>
          </p:cNvPr>
          <p:cNvCxnSpPr>
            <a:cxnSpLocks/>
          </p:cNvCxnSpPr>
          <p:nvPr/>
        </p:nvCxnSpPr>
        <p:spPr bwMode="auto">
          <a:xfrm>
            <a:off x="464250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970B0373-30B1-A736-3375-6512176E71C5}"/>
              </a:ext>
            </a:extLst>
          </p:cNvPr>
          <p:cNvCxnSpPr>
            <a:cxnSpLocks/>
          </p:cNvCxnSpPr>
          <p:nvPr/>
        </p:nvCxnSpPr>
        <p:spPr bwMode="auto">
          <a:xfrm>
            <a:off x="4582321"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3A2257BB-9871-8E20-F85D-FDB01A3E08A0}"/>
              </a:ext>
            </a:extLst>
          </p:cNvPr>
          <p:cNvCxnSpPr>
            <a:cxnSpLocks/>
          </p:cNvCxnSpPr>
          <p:nvPr/>
        </p:nvCxnSpPr>
        <p:spPr bwMode="auto">
          <a:xfrm>
            <a:off x="4547396"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31457320-448F-42CC-24F7-9F6CE7495383}"/>
              </a:ext>
            </a:extLst>
          </p:cNvPr>
          <p:cNvCxnSpPr>
            <a:cxnSpLocks/>
          </p:cNvCxnSpPr>
          <p:nvPr/>
        </p:nvCxnSpPr>
        <p:spPr bwMode="auto">
          <a:xfrm>
            <a:off x="424702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294A0278-493E-1D81-E425-F095ED86ACE2}"/>
              </a:ext>
            </a:extLst>
          </p:cNvPr>
          <p:cNvCxnSpPr>
            <a:cxnSpLocks/>
          </p:cNvCxnSpPr>
          <p:nvPr/>
        </p:nvCxnSpPr>
        <p:spPr bwMode="auto">
          <a:xfrm>
            <a:off x="3875554"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FCAFEA7C-5EAE-08BB-53BF-FCCCC76010FC}"/>
              </a:ext>
            </a:extLst>
          </p:cNvPr>
          <p:cNvCxnSpPr>
            <a:cxnSpLocks/>
          </p:cNvCxnSpPr>
          <p:nvPr/>
        </p:nvCxnSpPr>
        <p:spPr bwMode="auto">
          <a:xfrm>
            <a:off x="384062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FA0C0667-ECAB-7A15-932F-ED93F3093429}"/>
              </a:ext>
            </a:extLst>
          </p:cNvPr>
          <p:cNvCxnSpPr>
            <a:cxnSpLocks/>
          </p:cNvCxnSpPr>
          <p:nvPr/>
        </p:nvCxnSpPr>
        <p:spPr bwMode="auto">
          <a:xfrm>
            <a:off x="404382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F75DBCD6-C21D-4F5B-8091-1B9287CB905F}"/>
              </a:ext>
            </a:extLst>
          </p:cNvPr>
          <p:cNvCxnSpPr>
            <a:cxnSpLocks/>
          </p:cNvCxnSpPr>
          <p:nvPr/>
        </p:nvCxnSpPr>
        <p:spPr bwMode="auto">
          <a:xfrm>
            <a:off x="4059841"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2E378158-719B-1867-2B5D-96C7B75E5C5E}"/>
              </a:ext>
            </a:extLst>
          </p:cNvPr>
          <p:cNvCxnSpPr>
            <a:cxnSpLocks/>
          </p:cNvCxnSpPr>
          <p:nvPr/>
        </p:nvCxnSpPr>
        <p:spPr bwMode="auto">
          <a:xfrm>
            <a:off x="4120715"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AD69181E-5B87-9A1C-4670-0A0C2BF1283D}"/>
              </a:ext>
            </a:extLst>
          </p:cNvPr>
          <p:cNvCxnSpPr>
            <a:cxnSpLocks/>
          </p:cNvCxnSpPr>
          <p:nvPr/>
        </p:nvCxnSpPr>
        <p:spPr bwMode="auto">
          <a:xfrm>
            <a:off x="3891429"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C7659E41-318D-D47A-F42F-42D0A6D58A81}"/>
              </a:ext>
            </a:extLst>
          </p:cNvPr>
          <p:cNvCxnSpPr>
            <a:cxnSpLocks/>
          </p:cNvCxnSpPr>
          <p:nvPr/>
        </p:nvCxnSpPr>
        <p:spPr bwMode="auto">
          <a:xfrm>
            <a:off x="4841088" y="303926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DBFA03FF-571B-5C00-DF23-A0A032C27A06}"/>
              </a:ext>
            </a:extLst>
          </p:cNvPr>
          <p:cNvCxnSpPr>
            <a:cxnSpLocks/>
          </p:cNvCxnSpPr>
          <p:nvPr/>
        </p:nvCxnSpPr>
        <p:spPr bwMode="auto">
          <a:xfrm>
            <a:off x="4822038" y="303926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9C848A8A-81CD-2F2B-0D87-87C655B00044}"/>
              </a:ext>
            </a:extLst>
          </p:cNvPr>
          <p:cNvCxnSpPr>
            <a:cxnSpLocks/>
          </p:cNvCxnSpPr>
          <p:nvPr/>
        </p:nvCxnSpPr>
        <p:spPr bwMode="auto">
          <a:xfrm>
            <a:off x="4001433"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8CA16D64-BD7F-7618-78B4-6E431462FF97}"/>
              </a:ext>
            </a:extLst>
          </p:cNvPr>
          <p:cNvCxnSpPr>
            <a:cxnSpLocks/>
          </p:cNvCxnSpPr>
          <p:nvPr/>
        </p:nvCxnSpPr>
        <p:spPr bwMode="auto">
          <a:xfrm>
            <a:off x="3959797"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39DA3A59-0AAA-7FAC-6D9F-3E067A5C2D04}"/>
              </a:ext>
            </a:extLst>
          </p:cNvPr>
          <p:cNvCxnSpPr>
            <a:cxnSpLocks/>
          </p:cNvCxnSpPr>
          <p:nvPr/>
        </p:nvCxnSpPr>
        <p:spPr bwMode="auto">
          <a:xfrm>
            <a:off x="3925457" y="289033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EB3E8B29-9DA1-61E0-8160-5E73F5B25A24}"/>
              </a:ext>
            </a:extLst>
          </p:cNvPr>
          <p:cNvCxnSpPr>
            <a:cxnSpLocks/>
          </p:cNvCxnSpPr>
          <p:nvPr/>
        </p:nvCxnSpPr>
        <p:spPr bwMode="auto">
          <a:xfrm>
            <a:off x="5498313" y="303926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94B899C5-5EA7-2EFB-2B87-3C54174D8347}"/>
              </a:ext>
            </a:extLst>
          </p:cNvPr>
          <p:cNvCxnSpPr>
            <a:cxnSpLocks/>
          </p:cNvCxnSpPr>
          <p:nvPr/>
        </p:nvCxnSpPr>
        <p:spPr bwMode="auto">
          <a:xfrm>
            <a:off x="5406238" y="303926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D55877A1-4081-A7F0-9653-FF299C5A4278}"/>
              </a:ext>
            </a:extLst>
          </p:cNvPr>
          <p:cNvCxnSpPr>
            <a:cxnSpLocks/>
          </p:cNvCxnSpPr>
          <p:nvPr/>
        </p:nvCxnSpPr>
        <p:spPr bwMode="auto">
          <a:xfrm>
            <a:off x="5599235" y="303926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FF1058C0-0806-ECA9-312E-5FECF2D5A737}"/>
              </a:ext>
            </a:extLst>
          </p:cNvPr>
          <p:cNvCxnSpPr>
            <a:cxnSpLocks/>
          </p:cNvCxnSpPr>
          <p:nvPr/>
        </p:nvCxnSpPr>
        <p:spPr bwMode="auto">
          <a:xfrm>
            <a:off x="5619347" y="3039261"/>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BB573DA4-A642-455C-B562-167FAA66C814}"/>
              </a:ext>
            </a:extLst>
          </p:cNvPr>
          <p:cNvCxnSpPr>
            <a:cxnSpLocks/>
          </p:cNvCxnSpPr>
          <p:nvPr/>
        </p:nvCxnSpPr>
        <p:spPr bwMode="auto">
          <a:xfrm>
            <a:off x="4885538" y="3039261"/>
            <a:ext cx="0" cy="69850"/>
          </a:xfrm>
          <a:prstGeom prst="line">
            <a:avLst/>
          </a:prstGeom>
          <a:noFill/>
          <a:ln w="28575" cap="flat" cmpd="sng" algn="ctr">
            <a:solidFill>
              <a:schemeClr val="accent1"/>
            </a:solidFill>
            <a:prstDash val="solid"/>
            <a:round/>
            <a:headEnd type="none" w="med" len="med"/>
            <a:tailEnd type="none" w="med" len="med"/>
          </a:ln>
          <a:effectLst/>
        </p:spPr>
      </p:cxnSp>
      <p:pic>
        <p:nvPicPr>
          <p:cNvPr id="228" name="Graphic 227">
            <a:extLst>
              <a:ext uri="{FF2B5EF4-FFF2-40B4-BE49-F238E27FC236}">
                <a16:creationId xmlns:a16="http://schemas.microsoft.com/office/drawing/2014/main" id="{A9D5FE99-D35F-1EDC-9766-4F6108D43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7177" y="1676494"/>
            <a:ext cx="4055522" cy="1487245"/>
          </a:xfrm>
          <a:prstGeom prst="rect">
            <a:avLst/>
          </a:prstGeom>
        </p:spPr>
      </p:pic>
      <p:sp>
        <p:nvSpPr>
          <p:cNvPr id="7" name="Freeform 6">
            <a:extLst>
              <a:ext uri="{FF2B5EF4-FFF2-40B4-BE49-F238E27FC236}">
                <a16:creationId xmlns:a16="http://schemas.microsoft.com/office/drawing/2014/main" id="{B0E94548-EEA1-8CD2-76AC-2F4B248BE0AD}"/>
              </a:ext>
            </a:extLst>
          </p:cNvPr>
          <p:cNvSpPr/>
          <p:nvPr/>
        </p:nvSpPr>
        <p:spPr bwMode="auto">
          <a:xfrm>
            <a:off x="1641680" y="1727200"/>
            <a:ext cx="4080070" cy="2368939"/>
          </a:xfrm>
          <a:custGeom>
            <a:avLst/>
            <a:gdLst>
              <a:gd name="connsiteX0" fmla="*/ 0 w 4165600"/>
              <a:gd name="connsiteY0" fmla="*/ 0 h 2431143"/>
              <a:gd name="connsiteX1" fmla="*/ 0 w 4165600"/>
              <a:gd name="connsiteY1" fmla="*/ 2431143 h 2431143"/>
              <a:gd name="connsiteX2" fmla="*/ 4165600 w 4165600"/>
              <a:gd name="connsiteY2" fmla="*/ 2431143 h 2431143"/>
            </a:gdLst>
            <a:ahLst/>
            <a:cxnLst>
              <a:cxn ang="0">
                <a:pos x="connsiteX0" y="connsiteY0"/>
              </a:cxn>
              <a:cxn ang="0">
                <a:pos x="connsiteX1" y="connsiteY1"/>
              </a:cxn>
              <a:cxn ang="0">
                <a:pos x="connsiteX2" y="connsiteY2"/>
              </a:cxn>
            </a:cxnLst>
            <a:rect l="l" t="t" r="r" b="b"/>
            <a:pathLst>
              <a:path w="4165600" h="2431143">
                <a:moveTo>
                  <a:pt x="0" y="0"/>
                </a:moveTo>
                <a:lnTo>
                  <a:pt x="0" y="2431143"/>
                </a:lnTo>
                <a:lnTo>
                  <a:pt x="4165600" y="2431143"/>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29" name="Straight Connector 228">
            <a:extLst>
              <a:ext uri="{FF2B5EF4-FFF2-40B4-BE49-F238E27FC236}">
                <a16:creationId xmlns:a16="http://schemas.microsoft.com/office/drawing/2014/main" id="{335578E1-84E1-45EA-6E03-16E76B7CC94B}"/>
              </a:ext>
            </a:extLst>
          </p:cNvPr>
          <p:cNvCxnSpPr>
            <a:cxnSpLocks/>
          </p:cNvCxnSpPr>
          <p:nvPr/>
        </p:nvCxnSpPr>
        <p:spPr bwMode="auto">
          <a:xfrm>
            <a:off x="7948501" y="1656572"/>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B84AD2EB-DA30-FD4E-BD5E-F5E19047F06D}"/>
              </a:ext>
            </a:extLst>
          </p:cNvPr>
          <p:cNvCxnSpPr>
            <a:cxnSpLocks/>
          </p:cNvCxnSpPr>
          <p:nvPr/>
        </p:nvCxnSpPr>
        <p:spPr bwMode="auto">
          <a:xfrm>
            <a:off x="8196151" y="1789893"/>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FE9A6202-A2CC-D006-3BE4-940537D98585}"/>
              </a:ext>
            </a:extLst>
          </p:cNvPr>
          <p:cNvCxnSpPr>
            <a:cxnSpLocks/>
          </p:cNvCxnSpPr>
          <p:nvPr/>
        </p:nvCxnSpPr>
        <p:spPr bwMode="auto">
          <a:xfrm>
            <a:off x="8319976" y="187561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7EE8B32C-7D10-13D7-7DFE-B81CD36BD7D9}"/>
              </a:ext>
            </a:extLst>
          </p:cNvPr>
          <p:cNvCxnSpPr>
            <a:cxnSpLocks/>
          </p:cNvCxnSpPr>
          <p:nvPr/>
        </p:nvCxnSpPr>
        <p:spPr bwMode="auto">
          <a:xfrm>
            <a:off x="8329501" y="187561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4886CD03-D149-2BC5-CB6F-6C322642CABE}"/>
              </a:ext>
            </a:extLst>
          </p:cNvPr>
          <p:cNvCxnSpPr>
            <a:cxnSpLocks/>
          </p:cNvCxnSpPr>
          <p:nvPr/>
        </p:nvCxnSpPr>
        <p:spPr bwMode="auto">
          <a:xfrm>
            <a:off x="8367601"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16FF53E4-9D27-9AE5-032B-C8CBF511605A}"/>
              </a:ext>
            </a:extLst>
          </p:cNvPr>
          <p:cNvCxnSpPr>
            <a:cxnSpLocks/>
          </p:cNvCxnSpPr>
          <p:nvPr/>
        </p:nvCxnSpPr>
        <p:spPr bwMode="auto">
          <a:xfrm>
            <a:off x="8399351"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838CADB4-1759-76FF-7FEE-779EAAB10F70}"/>
              </a:ext>
            </a:extLst>
          </p:cNvPr>
          <p:cNvCxnSpPr>
            <a:cxnSpLocks/>
          </p:cNvCxnSpPr>
          <p:nvPr/>
        </p:nvCxnSpPr>
        <p:spPr bwMode="auto">
          <a:xfrm>
            <a:off x="8456501"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B40F7B43-8648-AD0D-A29A-B6CCA5ADCC92}"/>
              </a:ext>
            </a:extLst>
          </p:cNvPr>
          <p:cNvCxnSpPr>
            <a:cxnSpLocks/>
          </p:cNvCxnSpPr>
          <p:nvPr/>
        </p:nvCxnSpPr>
        <p:spPr bwMode="auto">
          <a:xfrm>
            <a:off x="8643826"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E50DEEBC-53A2-D0C2-E0B6-D5E384071922}"/>
              </a:ext>
            </a:extLst>
          </p:cNvPr>
          <p:cNvCxnSpPr>
            <a:cxnSpLocks/>
          </p:cNvCxnSpPr>
          <p:nvPr/>
        </p:nvCxnSpPr>
        <p:spPr bwMode="auto">
          <a:xfrm>
            <a:off x="8678751"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4A9D9834-F835-AB57-8841-9B24EA6AD736}"/>
              </a:ext>
            </a:extLst>
          </p:cNvPr>
          <p:cNvCxnSpPr>
            <a:cxnSpLocks/>
          </p:cNvCxnSpPr>
          <p:nvPr/>
        </p:nvCxnSpPr>
        <p:spPr bwMode="auto">
          <a:xfrm>
            <a:off x="8732726"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4B858410-AA20-1337-49CE-ED86F10A88DB}"/>
              </a:ext>
            </a:extLst>
          </p:cNvPr>
          <p:cNvCxnSpPr>
            <a:cxnSpLocks/>
          </p:cNvCxnSpPr>
          <p:nvPr/>
        </p:nvCxnSpPr>
        <p:spPr bwMode="auto">
          <a:xfrm>
            <a:off x="8748601"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976950AA-9092-158F-694C-51BBA40B74FC}"/>
              </a:ext>
            </a:extLst>
          </p:cNvPr>
          <p:cNvCxnSpPr>
            <a:cxnSpLocks/>
          </p:cNvCxnSpPr>
          <p:nvPr/>
        </p:nvCxnSpPr>
        <p:spPr bwMode="auto">
          <a:xfrm>
            <a:off x="8796226" y="1913630"/>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E9D53B22-08B7-3492-F0AD-101BB705ECB7}"/>
              </a:ext>
            </a:extLst>
          </p:cNvPr>
          <p:cNvCxnSpPr>
            <a:cxnSpLocks/>
          </p:cNvCxnSpPr>
          <p:nvPr/>
        </p:nvCxnSpPr>
        <p:spPr bwMode="auto">
          <a:xfrm>
            <a:off x="9107376" y="195181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FCD280DC-3AB7-05FC-32D6-A420087856F7}"/>
              </a:ext>
            </a:extLst>
          </p:cNvPr>
          <p:cNvCxnSpPr>
            <a:cxnSpLocks/>
          </p:cNvCxnSpPr>
          <p:nvPr/>
        </p:nvCxnSpPr>
        <p:spPr bwMode="auto">
          <a:xfrm>
            <a:off x="9053401" y="195181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FD78FF9C-1DFA-491D-7297-237DC8395D8C}"/>
              </a:ext>
            </a:extLst>
          </p:cNvPr>
          <p:cNvCxnSpPr>
            <a:cxnSpLocks/>
          </p:cNvCxnSpPr>
          <p:nvPr/>
        </p:nvCxnSpPr>
        <p:spPr bwMode="auto">
          <a:xfrm>
            <a:off x="9177226" y="195181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58EA7AAE-4E69-6ED9-BA2A-24444DF804ED}"/>
              </a:ext>
            </a:extLst>
          </p:cNvPr>
          <p:cNvCxnSpPr>
            <a:cxnSpLocks/>
          </p:cNvCxnSpPr>
          <p:nvPr/>
        </p:nvCxnSpPr>
        <p:spPr bwMode="auto">
          <a:xfrm>
            <a:off x="9145476" y="195181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24AACDD2-4E9A-CC6D-AE10-936683BB97C9}"/>
              </a:ext>
            </a:extLst>
          </p:cNvPr>
          <p:cNvCxnSpPr>
            <a:cxnSpLocks/>
          </p:cNvCxnSpPr>
          <p:nvPr/>
        </p:nvCxnSpPr>
        <p:spPr bwMode="auto">
          <a:xfrm>
            <a:off x="9555051" y="2160625"/>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CE74CBB0-A66C-996D-2C6C-564D8C30F5D0}"/>
              </a:ext>
            </a:extLst>
          </p:cNvPr>
          <p:cNvCxnSpPr>
            <a:cxnSpLocks/>
          </p:cNvCxnSpPr>
          <p:nvPr/>
        </p:nvCxnSpPr>
        <p:spPr bwMode="auto">
          <a:xfrm>
            <a:off x="98249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84C57A7A-DCB7-C562-6CA9-1C077EF9F4DA}"/>
              </a:ext>
            </a:extLst>
          </p:cNvPr>
          <p:cNvCxnSpPr>
            <a:cxnSpLocks/>
          </p:cNvCxnSpPr>
          <p:nvPr/>
        </p:nvCxnSpPr>
        <p:spPr bwMode="auto">
          <a:xfrm>
            <a:off x="979317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73341FFA-DAFF-6175-5DFE-157DF8782C90}"/>
              </a:ext>
            </a:extLst>
          </p:cNvPr>
          <p:cNvCxnSpPr>
            <a:cxnSpLocks/>
          </p:cNvCxnSpPr>
          <p:nvPr/>
        </p:nvCxnSpPr>
        <p:spPr bwMode="auto">
          <a:xfrm>
            <a:off x="97487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F834D96E-6484-F00A-92AA-AF7EFE117244}"/>
              </a:ext>
            </a:extLst>
          </p:cNvPr>
          <p:cNvCxnSpPr>
            <a:cxnSpLocks/>
          </p:cNvCxnSpPr>
          <p:nvPr/>
        </p:nvCxnSpPr>
        <p:spPr bwMode="auto">
          <a:xfrm>
            <a:off x="9909660"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7761D63A-117B-ACD2-3E2E-B84688ED74B6}"/>
              </a:ext>
            </a:extLst>
          </p:cNvPr>
          <p:cNvCxnSpPr>
            <a:cxnSpLocks/>
          </p:cNvCxnSpPr>
          <p:nvPr/>
        </p:nvCxnSpPr>
        <p:spPr bwMode="auto">
          <a:xfrm>
            <a:off x="9877839"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4749AB3D-108F-571E-BEB6-F1B8227C91B0}"/>
              </a:ext>
            </a:extLst>
          </p:cNvPr>
          <p:cNvCxnSpPr>
            <a:cxnSpLocks/>
          </p:cNvCxnSpPr>
          <p:nvPr/>
        </p:nvCxnSpPr>
        <p:spPr bwMode="auto">
          <a:xfrm>
            <a:off x="9840801"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D37A6799-B740-4581-E09D-C3D784FE6132}"/>
              </a:ext>
            </a:extLst>
          </p:cNvPr>
          <p:cNvCxnSpPr>
            <a:cxnSpLocks/>
          </p:cNvCxnSpPr>
          <p:nvPr/>
        </p:nvCxnSpPr>
        <p:spPr bwMode="auto">
          <a:xfrm>
            <a:off x="10190051"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A8CD0BBE-AA76-41A5-4DF9-176B99A61357}"/>
              </a:ext>
            </a:extLst>
          </p:cNvPr>
          <p:cNvCxnSpPr>
            <a:cxnSpLocks/>
          </p:cNvCxnSpPr>
          <p:nvPr/>
        </p:nvCxnSpPr>
        <p:spPr bwMode="auto">
          <a:xfrm>
            <a:off x="100535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98A7A885-73EA-4997-CF25-8C3CBF70F1B9}"/>
              </a:ext>
            </a:extLst>
          </p:cNvPr>
          <p:cNvCxnSpPr>
            <a:cxnSpLocks/>
          </p:cNvCxnSpPr>
          <p:nvPr/>
        </p:nvCxnSpPr>
        <p:spPr bwMode="auto">
          <a:xfrm>
            <a:off x="9942401"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D810CD28-6587-6701-88E0-C4F6C82F6382}"/>
              </a:ext>
            </a:extLst>
          </p:cNvPr>
          <p:cNvCxnSpPr>
            <a:cxnSpLocks/>
          </p:cNvCxnSpPr>
          <p:nvPr/>
        </p:nvCxnSpPr>
        <p:spPr bwMode="auto">
          <a:xfrm>
            <a:off x="995827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3F9782D2-0BAA-BDDA-0715-87D679B10126}"/>
              </a:ext>
            </a:extLst>
          </p:cNvPr>
          <p:cNvCxnSpPr>
            <a:cxnSpLocks/>
          </p:cNvCxnSpPr>
          <p:nvPr/>
        </p:nvCxnSpPr>
        <p:spPr bwMode="auto">
          <a:xfrm>
            <a:off x="104853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CF7840EE-4876-7BED-F981-A5A1182EA849}"/>
              </a:ext>
            </a:extLst>
          </p:cNvPr>
          <p:cNvCxnSpPr>
            <a:cxnSpLocks/>
          </p:cNvCxnSpPr>
          <p:nvPr/>
        </p:nvCxnSpPr>
        <p:spPr bwMode="auto">
          <a:xfrm>
            <a:off x="99900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A5C1C940-89FE-9F4F-0FD9-C54CF3A422AC}"/>
              </a:ext>
            </a:extLst>
          </p:cNvPr>
          <p:cNvCxnSpPr>
            <a:cxnSpLocks/>
          </p:cNvCxnSpPr>
          <p:nvPr/>
        </p:nvCxnSpPr>
        <p:spPr bwMode="auto">
          <a:xfrm>
            <a:off x="10005901"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73E79DE6-882F-0093-224E-9B94DF087349}"/>
              </a:ext>
            </a:extLst>
          </p:cNvPr>
          <p:cNvCxnSpPr>
            <a:cxnSpLocks/>
          </p:cNvCxnSpPr>
          <p:nvPr/>
        </p:nvCxnSpPr>
        <p:spPr bwMode="auto">
          <a:xfrm>
            <a:off x="10520251"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400BC642-F2F2-C42D-A93F-EBE2C3003300}"/>
              </a:ext>
            </a:extLst>
          </p:cNvPr>
          <p:cNvCxnSpPr>
            <a:cxnSpLocks/>
          </p:cNvCxnSpPr>
          <p:nvPr/>
        </p:nvCxnSpPr>
        <p:spPr bwMode="auto">
          <a:xfrm>
            <a:off x="105869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DBD6513D-F743-3D40-8EC8-CB13D025FB8D}"/>
              </a:ext>
            </a:extLst>
          </p:cNvPr>
          <p:cNvCxnSpPr>
            <a:cxnSpLocks/>
          </p:cNvCxnSpPr>
          <p:nvPr/>
        </p:nvCxnSpPr>
        <p:spPr bwMode="auto">
          <a:xfrm>
            <a:off x="10659951"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4A69A329-007F-A2A6-CC89-0FA29A230F93}"/>
              </a:ext>
            </a:extLst>
          </p:cNvPr>
          <p:cNvCxnSpPr>
            <a:cxnSpLocks/>
          </p:cNvCxnSpPr>
          <p:nvPr/>
        </p:nvCxnSpPr>
        <p:spPr bwMode="auto">
          <a:xfrm>
            <a:off x="10675826" y="2269259"/>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D812AD85-2547-54B6-79A7-BBE65B62C34C}"/>
              </a:ext>
            </a:extLst>
          </p:cNvPr>
          <p:cNvCxnSpPr>
            <a:cxnSpLocks/>
          </p:cNvCxnSpPr>
          <p:nvPr/>
        </p:nvCxnSpPr>
        <p:spPr bwMode="auto">
          <a:xfrm>
            <a:off x="11552126"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044BB040-5A1A-95EA-932E-B36F8294D9AC}"/>
              </a:ext>
            </a:extLst>
          </p:cNvPr>
          <p:cNvCxnSpPr>
            <a:cxnSpLocks/>
          </p:cNvCxnSpPr>
          <p:nvPr/>
        </p:nvCxnSpPr>
        <p:spPr bwMode="auto">
          <a:xfrm>
            <a:off x="11568001"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7A01C199-CD6D-8E70-CA9F-8B9BAD6F00B2}"/>
              </a:ext>
            </a:extLst>
          </p:cNvPr>
          <p:cNvCxnSpPr>
            <a:cxnSpLocks/>
          </p:cNvCxnSpPr>
          <p:nvPr/>
        </p:nvCxnSpPr>
        <p:spPr bwMode="auto">
          <a:xfrm>
            <a:off x="10771076"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F360BEE3-6A1A-9DFE-8ADA-37A830807FD3}"/>
              </a:ext>
            </a:extLst>
          </p:cNvPr>
          <p:cNvCxnSpPr>
            <a:cxnSpLocks/>
          </p:cNvCxnSpPr>
          <p:nvPr/>
        </p:nvCxnSpPr>
        <p:spPr bwMode="auto">
          <a:xfrm>
            <a:off x="10796476"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86858A85-4824-B754-7968-8529B7A6A5A9}"/>
              </a:ext>
            </a:extLst>
          </p:cNvPr>
          <p:cNvCxnSpPr>
            <a:cxnSpLocks/>
          </p:cNvCxnSpPr>
          <p:nvPr/>
        </p:nvCxnSpPr>
        <p:spPr bwMode="auto">
          <a:xfrm>
            <a:off x="11355276"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FCE33BD2-782F-30B3-DFBC-47FF0A8C924B}"/>
              </a:ext>
            </a:extLst>
          </p:cNvPr>
          <p:cNvCxnSpPr>
            <a:cxnSpLocks/>
          </p:cNvCxnSpPr>
          <p:nvPr/>
        </p:nvCxnSpPr>
        <p:spPr bwMode="auto">
          <a:xfrm>
            <a:off x="10831401"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C4A32C4F-D21E-1E18-F1D3-A496908167CC}"/>
              </a:ext>
            </a:extLst>
          </p:cNvPr>
          <p:cNvCxnSpPr>
            <a:cxnSpLocks/>
          </p:cNvCxnSpPr>
          <p:nvPr/>
        </p:nvCxnSpPr>
        <p:spPr bwMode="auto">
          <a:xfrm>
            <a:off x="11447351" y="2491538"/>
            <a:ext cx="0" cy="69850"/>
          </a:xfrm>
          <a:prstGeom prst="line">
            <a:avLst/>
          </a:prstGeom>
          <a:noFill/>
          <a:ln w="28575" cap="flat" cmpd="sng" algn="ctr">
            <a:solidFill>
              <a:schemeClr val="accent1"/>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0AF52E77-D87C-F8AF-8DB8-7F663B9A46E8}"/>
              </a:ext>
            </a:extLst>
          </p:cNvPr>
          <p:cNvCxnSpPr>
            <a:cxnSpLocks/>
          </p:cNvCxnSpPr>
          <p:nvPr/>
        </p:nvCxnSpPr>
        <p:spPr bwMode="auto">
          <a:xfrm>
            <a:off x="9944514" y="3929813"/>
            <a:ext cx="0" cy="69850"/>
          </a:xfrm>
          <a:prstGeom prst="line">
            <a:avLst/>
          </a:prstGeom>
          <a:noFill/>
          <a:ln w="28575" cap="flat" cmpd="sng" algn="ctr">
            <a:solidFill>
              <a:schemeClr val="accent3"/>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EBE43F07-6B5A-36D9-ACBB-D3CA68EE2BF1}"/>
              </a:ext>
            </a:extLst>
          </p:cNvPr>
          <p:cNvCxnSpPr>
            <a:cxnSpLocks/>
          </p:cNvCxnSpPr>
          <p:nvPr/>
        </p:nvCxnSpPr>
        <p:spPr bwMode="auto">
          <a:xfrm>
            <a:off x="8122064" y="2539104"/>
            <a:ext cx="0" cy="69850"/>
          </a:xfrm>
          <a:prstGeom prst="line">
            <a:avLst/>
          </a:prstGeom>
          <a:noFill/>
          <a:ln w="28575" cap="flat" cmpd="sng" algn="ctr">
            <a:solidFill>
              <a:schemeClr val="accent3"/>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C492C3F9-6AFC-1182-95FD-2EFD8203D837}"/>
              </a:ext>
            </a:extLst>
          </p:cNvPr>
          <p:cNvCxnSpPr>
            <a:cxnSpLocks/>
          </p:cNvCxnSpPr>
          <p:nvPr/>
        </p:nvCxnSpPr>
        <p:spPr bwMode="auto">
          <a:xfrm>
            <a:off x="7902989" y="1732772"/>
            <a:ext cx="0" cy="69850"/>
          </a:xfrm>
          <a:prstGeom prst="line">
            <a:avLst/>
          </a:prstGeom>
          <a:noFill/>
          <a:ln w="28575" cap="flat" cmpd="sng" algn="ctr">
            <a:solidFill>
              <a:schemeClr val="accent3"/>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A8934157-C7C2-B708-89CB-E4512063516D}"/>
              </a:ext>
            </a:extLst>
          </p:cNvPr>
          <p:cNvCxnSpPr>
            <a:cxnSpLocks/>
          </p:cNvCxnSpPr>
          <p:nvPr/>
        </p:nvCxnSpPr>
        <p:spPr bwMode="auto">
          <a:xfrm>
            <a:off x="7531688" y="1676494"/>
            <a:ext cx="0" cy="69850"/>
          </a:xfrm>
          <a:prstGeom prst="line">
            <a:avLst/>
          </a:prstGeom>
          <a:noFill/>
          <a:ln w="28575" cap="flat" cmpd="sng" algn="ctr">
            <a:solidFill>
              <a:schemeClr val="accent4"/>
            </a:solidFill>
            <a:prstDash val="solid"/>
            <a:round/>
            <a:headEnd type="none" w="med" len="med"/>
            <a:tailEnd type="none" w="med" len="med"/>
          </a:ln>
          <a:effectLst/>
        </p:spPr>
      </p:cxnSp>
      <p:pic>
        <p:nvPicPr>
          <p:cNvPr id="284" name="Graphic 283">
            <a:extLst>
              <a:ext uri="{FF2B5EF4-FFF2-40B4-BE49-F238E27FC236}">
                <a16:creationId xmlns:a16="http://schemas.microsoft.com/office/drawing/2014/main" id="{95F2A401-FE65-0DDC-596B-CC8717E320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8431" y="1674775"/>
            <a:ext cx="740937" cy="2458564"/>
          </a:xfrm>
          <a:prstGeom prst="rect">
            <a:avLst/>
          </a:prstGeom>
        </p:spPr>
      </p:pic>
      <p:pic>
        <p:nvPicPr>
          <p:cNvPr id="286" name="Graphic 285">
            <a:extLst>
              <a:ext uri="{FF2B5EF4-FFF2-40B4-BE49-F238E27FC236}">
                <a16:creationId xmlns:a16="http://schemas.microsoft.com/office/drawing/2014/main" id="{2956F14A-752E-D1C6-BB2F-445CD31F16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2278" y="1674775"/>
            <a:ext cx="4019348" cy="911953"/>
          </a:xfrm>
          <a:prstGeom prst="rect">
            <a:avLst/>
          </a:prstGeom>
        </p:spPr>
      </p:pic>
      <p:pic>
        <p:nvPicPr>
          <p:cNvPr id="288" name="Graphic 287">
            <a:extLst>
              <a:ext uri="{FF2B5EF4-FFF2-40B4-BE49-F238E27FC236}">
                <a16:creationId xmlns:a16="http://schemas.microsoft.com/office/drawing/2014/main" id="{00AA2FC8-ABC9-64BF-C517-6F317A5416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7808" y="1674775"/>
            <a:ext cx="2377928" cy="2337647"/>
          </a:xfrm>
          <a:prstGeom prst="rect">
            <a:avLst/>
          </a:prstGeom>
        </p:spPr>
      </p:pic>
      <p:cxnSp>
        <p:nvCxnSpPr>
          <p:cNvPr id="281" name="Straight Connector 280">
            <a:extLst>
              <a:ext uri="{FF2B5EF4-FFF2-40B4-BE49-F238E27FC236}">
                <a16:creationId xmlns:a16="http://schemas.microsoft.com/office/drawing/2014/main" id="{533A4EEF-EA90-30D5-09C7-2853E06ED2BC}"/>
              </a:ext>
            </a:extLst>
          </p:cNvPr>
          <p:cNvCxnSpPr>
            <a:cxnSpLocks/>
          </p:cNvCxnSpPr>
          <p:nvPr/>
        </p:nvCxnSpPr>
        <p:spPr bwMode="auto">
          <a:xfrm>
            <a:off x="7779164" y="1637616"/>
            <a:ext cx="0" cy="69850"/>
          </a:xfrm>
          <a:prstGeom prst="line">
            <a:avLst/>
          </a:prstGeom>
          <a:noFill/>
          <a:ln w="28575" cap="flat" cmpd="sng" algn="ctr">
            <a:solidFill>
              <a:schemeClr val="accent3"/>
            </a:solidFill>
            <a:prstDash val="solid"/>
            <a:round/>
            <a:headEnd type="none" w="med" len="med"/>
            <a:tailEnd type="none" w="med" len="med"/>
          </a:ln>
          <a:effectLst/>
        </p:spPr>
      </p:cxnSp>
      <p:sp>
        <p:nvSpPr>
          <p:cNvPr id="107" name="Freeform 106">
            <a:extLst>
              <a:ext uri="{FF2B5EF4-FFF2-40B4-BE49-F238E27FC236}">
                <a16:creationId xmlns:a16="http://schemas.microsoft.com/office/drawing/2014/main" id="{8E882BF3-8BE9-9696-C5A1-E784BE9ED50A}"/>
              </a:ext>
            </a:extLst>
          </p:cNvPr>
          <p:cNvSpPr/>
          <p:nvPr/>
        </p:nvSpPr>
        <p:spPr bwMode="auto">
          <a:xfrm>
            <a:off x="7593892" y="1689370"/>
            <a:ext cx="4165600" cy="2431143"/>
          </a:xfrm>
          <a:custGeom>
            <a:avLst/>
            <a:gdLst>
              <a:gd name="connsiteX0" fmla="*/ 0 w 4165600"/>
              <a:gd name="connsiteY0" fmla="*/ 0 h 2431143"/>
              <a:gd name="connsiteX1" fmla="*/ 0 w 4165600"/>
              <a:gd name="connsiteY1" fmla="*/ 2431143 h 2431143"/>
              <a:gd name="connsiteX2" fmla="*/ 4165600 w 4165600"/>
              <a:gd name="connsiteY2" fmla="*/ 2431143 h 2431143"/>
            </a:gdLst>
            <a:ahLst/>
            <a:cxnLst>
              <a:cxn ang="0">
                <a:pos x="connsiteX0" y="connsiteY0"/>
              </a:cxn>
              <a:cxn ang="0">
                <a:pos x="connsiteX1" y="connsiteY1"/>
              </a:cxn>
              <a:cxn ang="0">
                <a:pos x="connsiteX2" y="connsiteY2"/>
              </a:cxn>
            </a:cxnLst>
            <a:rect l="l" t="t" r="r" b="b"/>
            <a:pathLst>
              <a:path w="4165600" h="2431143">
                <a:moveTo>
                  <a:pt x="0" y="0"/>
                </a:moveTo>
                <a:lnTo>
                  <a:pt x="0" y="2431143"/>
                </a:lnTo>
                <a:lnTo>
                  <a:pt x="4165600" y="2431143"/>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77833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3110AB3-3A43-8B30-2009-A6B92C1AC08E}"/>
              </a:ext>
            </a:extLst>
          </p:cNvPr>
          <p:cNvGrpSpPr/>
          <p:nvPr/>
        </p:nvGrpSpPr>
        <p:grpSpPr>
          <a:xfrm>
            <a:off x="8895080" y="3585452"/>
            <a:ext cx="639076" cy="1334482"/>
            <a:chOff x="8881717" y="3732983"/>
            <a:chExt cx="639076" cy="1334482"/>
          </a:xfrm>
        </p:grpSpPr>
        <p:sp>
          <p:nvSpPr>
            <p:cNvPr id="54" name="Rectangle 53">
              <a:extLst>
                <a:ext uri="{FF2B5EF4-FFF2-40B4-BE49-F238E27FC236}">
                  <a16:creationId xmlns:a16="http://schemas.microsoft.com/office/drawing/2014/main" id="{E2F8A4FE-E2F7-7A82-B090-43F794718DF2}"/>
                </a:ext>
              </a:extLst>
            </p:cNvPr>
            <p:cNvSpPr/>
            <p:nvPr/>
          </p:nvSpPr>
          <p:spPr bwMode="auto">
            <a:xfrm>
              <a:off x="8881717" y="3732983"/>
              <a:ext cx="639076" cy="1334482"/>
            </a:xfrm>
            <a:prstGeom prst="rect">
              <a:avLst/>
            </a:prstGeom>
            <a:solidFill>
              <a:schemeClr val="accent4"/>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4BDA20BD-EEA0-058C-93CE-7BED9A9E631A}"/>
                </a:ext>
              </a:extLst>
            </p:cNvPr>
            <p:cNvSpPr/>
            <p:nvPr/>
          </p:nvSpPr>
          <p:spPr bwMode="auto">
            <a:xfrm>
              <a:off x="8881717" y="3818867"/>
              <a:ext cx="639076" cy="1248597"/>
            </a:xfrm>
            <a:prstGeom prst="rect">
              <a:avLst/>
            </a:prstGeom>
            <a:solidFill>
              <a:schemeClr val="accent3"/>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736B2A7C-560B-4A33-1989-923FC2A75F5B}"/>
                </a:ext>
              </a:extLst>
            </p:cNvPr>
            <p:cNvSpPr/>
            <p:nvPr/>
          </p:nvSpPr>
          <p:spPr bwMode="auto">
            <a:xfrm>
              <a:off x="8881717" y="4230476"/>
              <a:ext cx="639076" cy="836988"/>
            </a:xfrm>
            <a:prstGeom prst="rect">
              <a:avLst/>
            </a:prstGeom>
            <a:solidFill>
              <a:schemeClr val="accent1"/>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58" name="Group 57">
            <a:extLst>
              <a:ext uri="{FF2B5EF4-FFF2-40B4-BE49-F238E27FC236}">
                <a16:creationId xmlns:a16="http://schemas.microsoft.com/office/drawing/2014/main" id="{4E5E8045-CF1C-C1AD-FE4C-E932CFE18E5F}"/>
              </a:ext>
            </a:extLst>
          </p:cNvPr>
          <p:cNvGrpSpPr/>
          <p:nvPr/>
        </p:nvGrpSpPr>
        <p:grpSpPr>
          <a:xfrm>
            <a:off x="7971365" y="4562179"/>
            <a:ext cx="639076" cy="368907"/>
            <a:chOff x="8881717" y="3732983"/>
            <a:chExt cx="639076" cy="368907"/>
          </a:xfrm>
        </p:grpSpPr>
        <p:sp>
          <p:nvSpPr>
            <p:cNvPr id="59" name="Rectangle 58">
              <a:extLst>
                <a:ext uri="{FF2B5EF4-FFF2-40B4-BE49-F238E27FC236}">
                  <a16:creationId xmlns:a16="http://schemas.microsoft.com/office/drawing/2014/main" id="{92485FBA-27AA-6C00-8754-FDBAA1600620}"/>
                </a:ext>
              </a:extLst>
            </p:cNvPr>
            <p:cNvSpPr/>
            <p:nvPr/>
          </p:nvSpPr>
          <p:spPr bwMode="auto">
            <a:xfrm>
              <a:off x="8881717" y="3732983"/>
              <a:ext cx="639076" cy="305058"/>
            </a:xfrm>
            <a:prstGeom prst="rect">
              <a:avLst/>
            </a:prstGeom>
            <a:solidFill>
              <a:schemeClr val="accent3"/>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EDA0AB7D-1ADF-EC43-4565-2A83ACD11A61}"/>
                </a:ext>
              </a:extLst>
            </p:cNvPr>
            <p:cNvSpPr/>
            <p:nvPr/>
          </p:nvSpPr>
          <p:spPr bwMode="auto">
            <a:xfrm>
              <a:off x="8881717" y="3796833"/>
              <a:ext cx="639076" cy="305057"/>
            </a:xfrm>
            <a:prstGeom prst="rect">
              <a:avLst/>
            </a:prstGeom>
            <a:solidFill>
              <a:schemeClr val="accent1"/>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F0B530F5-05BF-31DD-C136-6365A93FDFA5}"/>
              </a:ext>
            </a:extLst>
          </p:cNvPr>
          <p:cNvGrpSpPr/>
          <p:nvPr/>
        </p:nvGrpSpPr>
        <p:grpSpPr>
          <a:xfrm>
            <a:off x="7100930" y="4736949"/>
            <a:ext cx="639076" cy="194138"/>
            <a:chOff x="8881717" y="3732983"/>
            <a:chExt cx="639076" cy="194138"/>
          </a:xfrm>
        </p:grpSpPr>
        <p:sp>
          <p:nvSpPr>
            <p:cNvPr id="63" name="Rectangle 62">
              <a:extLst>
                <a:ext uri="{FF2B5EF4-FFF2-40B4-BE49-F238E27FC236}">
                  <a16:creationId xmlns:a16="http://schemas.microsoft.com/office/drawing/2014/main" id="{1994BEB2-5E1D-4472-4B13-C08752B19498}"/>
                </a:ext>
              </a:extLst>
            </p:cNvPr>
            <p:cNvSpPr/>
            <p:nvPr/>
          </p:nvSpPr>
          <p:spPr bwMode="auto">
            <a:xfrm>
              <a:off x="8881717" y="3732983"/>
              <a:ext cx="639076" cy="168349"/>
            </a:xfrm>
            <a:prstGeom prst="rect">
              <a:avLst/>
            </a:prstGeom>
            <a:solidFill>
              <a:schemeClr val="accent3"/>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A126D882-3EF4-840E-089F-7496F3CA62E7}"/>
                </a:ext>
              </a:extLst>
            </p:cNvPr>
            <p:cNvSpPr/>
            <p:nvPr/>
          </p:nvSpPr>
          <p:spPr bwMode="auto">
            <a:xfrm>
              <a:off x="8881717" y="3774800"/>
              <a:ext cx="639076" cy="152321"/>
            </a:xfrm>
            <a:prstGeom prst="rect">
              <a:avLst/>
            </a:prstGeom>
            <a:solidFill>
              <a:schemeClr val="accent1"/>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70654FDC-CF13-22B6-8873-BBC9D68C5478}"/>
              </a:ext>
            </a:extLst>
          </p:cNvPr>
          <p:cNvGrpSpPr/>
          <p:nvPr/>
        </p:nvGrpSpPr>
        <p:grpSpPr>
          <a:xfrm>
            <a:off x="9786947" y="4779418"/>
            <a:ext cx="639076" cy="151670"/>
            <a:chOff x="8881717" y="3732983"/>
            <a:chExt cx="639076" cy="151670"/>
          </a:xfrm>
        </p:grpSpPr>
        <p:sp>
          <p:nvSpPr>
            <p:cNvPr id="66" name="Rectangle 65">
              <a:extLst>
                <a:ext uri="{FF2B5EF4-FFF2-40B4-BE49-F238E27FC236}">
                  <a16:creationId xmlns:a16="http://schemas.microsoft.com/office/drawing/2014/main" id="{0809C19C-AAA3-8D80-942C-2B6C0D99E976}"/>
                </a:ext>
              </a:extLst>
            </p:cNvPr>
            <p:cNvSpPr/>
            <p:nvPr/>
          </p:nvSpPr>
          <p:spPr bwMode="auto">
            <a:xfrm>
              <a:off x="8881717" y="3732983"/>
              <a:ext cx="639076" cy="118775"/>
            </a:xfrm>
            <a:prstGeom prst="rect">
              <a:avLst/>
            </a:prstGeom>
            <a:solidFill>
              <a:schemeClr val="accent3"/>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94E4E315-C30B-BC48-7CE8-A6EAFB0C2784}"/>
                </a:ext>
              </a:extLst>
            </p:cNvPr>
            <p:cNvSpPr/>
            <p:nvPr/>
          </p:nvSpPr>
          <p:spPr bwMode="auto">
            <a:xfrm>
              <a:off x="8881717" y="3774801"/>
              <a:ext cx="639076" cy="109852"/>
            </a:xfrm>
            <a:prstGeom prst="rect">
              <a:avLst/>
            </a:prstGeom>
            <a:solidFill>
              <a:schemeClr val="accent1"/>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8" name="Group 67">
            <a:extLst>
              <a:ext uri="{FF2B5EF4-FFF2-40B4-BE49-F238E27FC236}">
                <a16:creationId xmlns:a16="http://schemas.microsoft.com/office/drawing/2014/main" id="{2E7C76C2-F5CF-B281-6D28-DF73AA2C84B5}"/>
              </a:ext>
            </a:extLst>
          </p:cNvPr>
          <p:cNvGrpSpPr/>
          <p:nvPr/>
        </p:nvGrpSpPr>
        <p:grpSpPr>
          <a:xfrm>
            <a:off x="10723753" y="4829464"/>
            <a:ext cx="639076" cy="87536"/>
            <a:chOff x="8881717" y="3732984"/>
            <a:chExt cx="639076" cy="87536"/>
          </a:xfrm>
        </p:grpSpPr>
        <p:sp>
          <p:nvSpPr>
            <p:cNvPr id="69" name="Rectangle 68">
              <a:extLst>
                <a:ext uri="{FF2B5EF4-FFF2-40B4-BE49-F238E27FC236}">
                  <a16:creationId xmlns:a16="http://schemas.microsoft.com/office/drawing/2014/main" id="{514B1CA0-0E0D-C70E-9F1D-FB15F7119CC6}"/>
                </a:ext>
              </a:extLst>
            </p:cNvPr>
            <p:cNvSpPr/>
            <p:nvPr/>
          </p:nvSpPr>
          <p:spPr bwMode="auto">
            <a:xfrm>
              <a:off x="8881717" y="3732984"/>
              <a:ext cx="639076" cy="45720"/>
            </a:xfrm>
            <a:prstGeom prst="rect">
              <a:avLst/>
            </a:prstGeom>
            <a:solidFill>
              <a:schemeClr val="accent3"/>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F1C91249-048E-E2CF-3FD7-E66E38D1393D}"/>
                </a:ext>
              </a:extLst>
            </p:cNvPr>
            <p:cNvSpPr/>
            <p:nvPr/>
          </p:nvSpPr>
          <p:spPr bwMode="auto">
            <a:xfrm>
              <a:off x="8881717" y="3774801"/>
              <a:ext cx="639076" cy="45719"/>
            </a:xfrm>
            <a:prstGeom prst="rect">
              <a:avLst/>
            </a:prstGeom>
            <a:solidFill>
              <a:schemeClr val="accent1"/>
            </a:solidFill>
            <a:ln w="952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1" name="TextBox 70">
            <a:extLst>
              <a:ext uri="{FF2B5EF4-FFF2-40B4-BE49-F238E27FC236}">
                <a16:creationId xmlns:a16="http://schemas.microsoft.com/office/drawing/2014/main" id="{A8390377-3081-5E7F-5C2D-EEE30C978444}"/>
              </a:ext>
            </a:extLst>
          </p:cNvPr>
          <p:cNvSpPr txBox="1"/>
          <p:nvPr/>
        </p:nvSpPr>
        <p:spPr bwMode="auto">
          <a:xfrm>
            <a:off x="7098788" y="4510924"/>
            <a:ext cx="639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1.3</a:t>
            </a:r>
          </a:p>
        </p:txBody>
      </p:sp>
      <p:sp>
        <p:nvSpPr>
          <p:cNvPr id="72" name="TextBox 71">
            <a:extLst>
              <a:ext uri="{FF2B5EF4-FFF2-40B4-BE49-F238E27FC236}">
                <a16:creationId xmlns:a16="http://schemas.microsoft.com/office/drawing/2014/main" id="{641CF416-164F-2001-D0AD-BF2CEFCF29CC}"/>
              </a:ext>
            </a:extLst>
          </p:cNvPr>
          <p:cNvSpPr txBox="1"/>
          <p:nvPr/>
        </p:nvSpPr>
        <p:spPr bwMode="auto">
          <a:xfrm>
            <a:off x="7098787" y="4714708"/>
            <a:ext cx="641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4.5</a:t>
            </a:r>
          </a:p>
        </p:txBody>
      </p:sp>
      <p:sp>
        <p:nvSpPr>
          <p:cNvPr id="73" name="TextBox 72">
            <a:extLst>
              <a:ext uri="{FF2B5EF4-FFF2-40B4-BE49-F238E27FC236}">
                <a16:creationId xmlns:a16="http://schemas.microsoft.com/office/drawing/2014/main" id="{C7811DA5-1E66-0096-D9BC-7B91E386526B}"/>
              </a:ext>
            </a:extLst>
          </p:cNvPr>
          <p:cNvSpPr txBox="1"/>
          <p:nvPr/>
        </p:nvSpPr>
        <p:spPr bwMode="auto">
          <a:xfrm>
            <a:off x="7958650" y="4647691"/>
            <a:ext cx="6517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9.8</a:t>
            </a:r>
          </a:p>
        </p:txBody>
      </p:sp>
      <p:sp>
        <p:nvSpPr>
          <p:cNvPr id="74" name="TextBox 73">
            <a:extLst>
              <a:ext uri="{FF2B5EF4-FFF2-40B4-BE49-F238E27FC236}">
                <a16:creationId xmlns:a16="http://schemas.microsoft.com/office/drawing/2014/main" id="{B894E1F8-0405-F808-AA23-22AD612FDB86}"/>
              </a:ext>
            </a:extLst>
          </p:cNvPr>
          <p:cNvSpPr txBox="1"/>
          <p:nvPr/>
        </p:nvSpPr>
        <p:spPr bwMode="auto">
          <a:xfrm>
            <a:off x="7958649" y="4322346"/>
            <a:ext cx="6517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75" name="TextBox 74">
            <a:extLst>
              <a:ext uri="{FF2B5EF4-FFF2-40B4-BE49-F238E27FC236}">
                <a16:creationId xmlns:a16="http://schemas.microsoft.com/office/drawing/2014/main" id="{8C758158-773D-9C97-3295-52B3DA9F18E2}"/>
              </a:ext>
            </a:extLst>
          </p:cNvPr>
          <p:cNvSpPr txBox="1"/>
          <p:nvPr/>
        </p:nvSpPr>
        <p:spPr bwMode="auto">
          <a:xfrm>
            <a:off x="8906745" y="3340866"/>
            <a:ext cx="627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76" name="TextBox 75">
            <a:extLst>
              <a:ext uri="{FF2B5EF4-FFF2-40B4-BE49-F238E27FC236}">
                <a16:creationId xmlns:a16="http://schemas.microsoft.com/office/drawing/2014/main" id="{056A6820-E930-C07A-E048-F4D52DB17F02}"/>
              </a:ext>
            </a:extLst>
          </p:cNvPr>
          <p:cNvSpPr txBox="1"/>
          <p:nvPr/>
        </p:nvSpPr>
        <p:spPr bwMode="auto">
          <a:xfrm>
            <a:off x="8906532" y="3746313"/>
            <a:ext cx="627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12.9</a:t>
            </a:r>
          </a:p>
        </p:txBody>
      </p:sp>
      <p:sp>
        <p:nvSpPr>
          <p:cNvPr id="77" name="TextBox 76">
            <a:extLst>
              <a:ext uri="{FF2B5EF4-FFF2-40B4-BE49-F238E27FC236}">
                <a16:creationId xmlns:a16="http://schemas.microsoft.com/office/drawing/2014/main" id="{E2109D9E-AD50-E7CE-B831-64D10E87D70E}"/>
              </a:ext>
            </a:extLst>
          </p:cNvPr>
          <p:cNvSpPr txBox="1"/>
          <p:nvPr/>
        </p:nvSpPr>
        <p:spPr bwMode="auto">
          <a:xfrm>
            <a:off x="8906532" y="4349478"/>
            <a:ext cx="627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27.2</a:t>
            </a:r>
          </a:p>
        </p:txBody>
      </p:sp>
      <p:sp>
        <p:nvSpPr>
          <p:cNvPr id="78" name="TextBox 77">
            <a:extLst>
              <a:ext uri="{FF2B5EF4-FFF2-40B4-BE49-F238E27FC236}">
                <a16:creationId xmlns:a16="http://schemas.microsoft.com/office/drawing/2014/main" id="{8378AA40-B75B-89B6-4010-5C50DA68FFD7}"/>
              </a:ext>
            </a:extLst>
          </p:cNvPr>
          <p:cNvSpPr txBox="1"/>
          <p:nvPr/>
        </p:nvSpPr>
        <p:spPr bwMode="auto">
          <a:xfrm>
            <a:off x="9660396" y="4545507"/>
            <a:ext cx="905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79" name="TextBox 78">
            <a:extLst>
              <a:ext uri="{FF2B5EF4-FFF2-40B4-BE49-F238E27FC236}">
                <a16:creationId xmlns:a16="http://schemas.microsoft.com/office/drawing/2014/main" id="{29C80C41-8232-6B8A-2749-C5CED8215CF5}"/>
              </a:ext>
            </a:extLst>
          </p:cNvPr>
          <p:cNvSpPr txBox="1"/>
          <p:nvPr/>
        </p:nvSpPr>
        <p:spPr bwMode="auto">
          <a:xfrm>
            <a:off x="9661725" y="4719120"/>
            <a:ext cx="905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3.5</a:t>
            </a:r>
          </a:p>
        </p:txBody>
      </p:sp>
      <p:sp>
        <p:nvSpPr>
          <p:cNvPr id="80" name="TextBox 79">
            <a:extLst>
              <a:ext uri="{FF2B5EF4-FFF2-40B4-BE49-F238E27FC236}">
                <a16:creationId xmlns:a16="http://schemas.microsoft.com/office/drawing/2014/main" id="{A14FD1FC-200D-01C6-3F5B-5155190A3A38}"/>
              </a:ext>
            </a:extLst>
          </p:cNvPr>
          <p:cNvSpPr txBox="1"/>
          <p:nvPr/>
        </p:nvSpPr>
        <p:spPr bwMode="auto">
          <a:xfrm>
            <a:off x="10602683" y="4597015"/>
            <a:ext cx="905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4" name="Title 1">
            <a:extLst>
              <a:ext uri="{FF2B5EF4-FFF2-40B4-BE49-F238E27FC236}">
                <a16:creationId xmlns:a16="http://schemas.microsoft.com/office/drawing/2014/main" id="{0970183D-B43A-B9D5-2D58-4386EA8286FB}"/>
              </a:ext>
            </a:extLst>
          </p:cNvPr>
          <p:cNvSpPr>
            <a:spLocks noGrp="1"/>
          </p:cNvSpPr>
          <p:nvPr>
            <p:ph type="title"/>
          </p:nvPr>
        </p:nvSpPr>
        <p:spPr/>
        <p:txBody>
          <a:bodyPr>
            <a:noAutofit/>
          </a:bodyPr>
          <a:lstStyle/>
          <a:p>
            <a:r>
              <a:rPr lang="en-US" dirty="0" err="1"/>
              <a:t>Epcoritamab</a:t>
            </a:r>
            <a:r>
              <a:rPr lang="en-US" dirty="0"/>
              <a:t> in R/R FL: CRS and ICANS</a:t>
            </a:r>
          </a:p>
        </p:txBody>
      </p:sp>
      <p:sp>
        <p:nvSpPr>
          <p:cNvPr id="2" name="TextBox 1">
            <a:extLst>
              <a:ext uri="{FF2B5EF4-FFF2-40B4-BE49-F238E27FC236}">
                <a16:creationId xmlns:a16="http://schemas.microsoft.com/office/drawing/2014/main" id="{B206CA20-28F3-0B1F-AFFB-44CF0C82DFF8}"/>
              </a:ext>
            </a:extLst>
          </p:cNvPr>
          <p:cNvSpPr txBox="1"/>
          <p:nvPr/>
        </p:nvSpPr>
        <p:spPr>
          <a:xfrm>
            <a:off x="402187" y="6541469"/>
            <a:ext cx="740349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1. </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Karimi. ASCO 2023. </a:t>
            </a:r>
            <a:r>
              <a:rPr kumimoji="0" lang="en-US" sz="1200" b="0" i="0" u="none" strike="noStrike" kern="1200" cap="none" spc="0" normalizeH="0" baseline="0" noProof="0" dirty="0" err="1">
                <a:ln>
                  <a:noFill/>
                </a:ln>
                <a:solidFill>
                  <a:srgbClr val="455560"/>
                </a:solidFill>
                <a:effectLst/>
                <a:uLnTx/>
                <a:uFillTx/>
                <a:latin typeface="Calibri"/>
                <a:ea typeface="+mn-ea"/>
                <a:cs typeface="Arial" panose="020B0604020202020204" pitchFamily="34" charset="0"/>
              </a:rPr>
              <a:t>Abstr</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 7525. 2. </a:t>
            </a: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Calibri" panose="020F0502020204030204" pitchFamily="34" charset="0"/>
              </a:rPr>
              <a:t>Thieblemont</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 EHA 2022. </a:t>
            </a: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Calibri" panose="020F0502020204030204" pitchFamily="34" charset="0"/>
              </a:rPr>
              <a:t>Abstr</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 LBA 2364. 3. </a:t>
            </a: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ＭＳ Ｐゴシック" pitchFamily="34" charset="-128"/>
                <a:cs typeface="Calibri" panose="020F0502020204030204" pitchFamily="34" charset="0"/>
              </a:rPr>
              <a:t>Thieblemont</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ＭＳ Ｐゴシック" pitchFamily="34" charset="-128"/>
                <a:cs typeface="Calibri" panose="020F0502020204030204" pitchFamily="34" charset="0"/>
              </a:rPr>
              <a:t>. JCO. 2023;41:223. </a:t>
            </a:r>
            <a:endPar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79583EA6-C8B0-C77C-453D-040F3B9575F6}"/>
              </a:ext>
            </a:extLst>
          </p:cNvPr>
          <p:cNvSpPr txBox="1"/>
          <p:nvPr/>
        </p:nvSpPr>
        <p:spPr bwMode="auto">
          <a:xfrm>
            <a:off x="6985406" y="1466599"/>
            <a:ext cx="44067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CRS by Dosing Period</a:t>
            </a:r>
            <a:r>
              <a:rPr kumimoji="0" lang="en-US" sz="2000" b="1"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2</a:t>
            </a:r>
            <a:endParaRPr kumimoji="0" lang="en-US" sz="20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322AC00E-5038-5B67-A47F-BE09A2A1B3FE}"/>
              </a:ext>
            </a:extLst>
          </p:cNvPr>
          <p:cNvSpPr txBox="1"/>
          <p:nvPr/>
        </p:nvSpPr>
        <p:spPr bwMode="auto">
          <a:xfrm>
            <a:off x="10764700" y="1925335"/>
            <a:ext cx="13881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Grade 1</a:t>
            </a:r>
            <a:b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Grade 2</a:t>
            </a:r>
            <a:b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Grade 3</a:t>
            </a:r>
          </a:p>
        </p:txBody>
      </p:sp>
      <p:sp>
        <p:nvSpPr>
          <p:cNvPr id="9" name="Rectangle 8">
            <a:extLst>
              <a:ext uri="{FF2B5EF4-FFF2-40B4-BE49-F238E27FC236}">
                <a16:creationId xmlns:a16="http://schemas.microsoft.com/office/drawing/2014/main" id="{98521CB0-937F-F94A-5F5C-71ABCBF41367}"/>
              </a:ext>
            </a:extLst>
          </p:cNvPr>
          <p:cNvSpPr/>
          <p:nvPr/>
        </p:nvSpPr>
        <p:spPr bwMode="auto">
          <a:xfrm>
            <a:off x="10661874" y="2027293"/>
            <a:ext cx="149735" cy="149735"/>
          </a:xfrm>
          <a:prstGeom prst="rect">
            <a:avLst/>
          </a:prstGeom>
          <a:solidFill>
            <a:schemeClr val="accent1"/>
          </a:solidFill>
          <a:ln w="9525">
            <a:solidFill>
              <a:schemeClr val="bg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B5E08A72-580C-3B43-A6A4-7FFA31286E7A}"/>
              </a:ext>
            </a:extLst>
          </p:cNvPr>
          <p:cNvSpPr/>
          <p:nvPr/>
        </p:nvSpPr>
        <p:spPr bwMode="auto">
          <a:xfrm>
            <a:off x="10661874" y="2306388"/>
            <a:ext cx="149735" cy="149735"/>
          </a:xfrm>
          <a:prstGeom prst="rect">
            <a:avLst/>
          </a:prstGeom>
          <a:solidFill>
            <a:schemeClr val="accent3"/>
          </a:solidFill>
          <a:ln w="9525">
            <a:solidFill>
              <a:schemeClr val="bg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76FC3F27-CD31-145E-AE7B-1487EE33597A}"/>
              </a:ext>
            </a:extLst>
          </p:cNvPr>
          <p:cNvSpPr/>
          <p:nvPr/>
        </p:nvSpPr>
        <p:spPr bwMode="auto">
          <a:xfrm>
            <a:off x="10661874" y="2585483"/>
            <a:ext cx="149735" cy="149735"/>
          </a:xfrm>
          <a:prstGeom prst="rect">
            <a:avLst/>
          </a:prstGeom>
          <a:solidFill>
            <a:schemeClr val="accent4"/>
          </a:solidFill>
          <a:ln w="9525">
            <a:solidFill>
              <a:schemeClr val="bg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30C67DEC-C5EA-EBEB-D986-EEAE91450E6F}"/>
              </a:ext>
            </a:extLst>
          </p:cNvPr>
          <p:cNvCxnSpPr>
            <a:cxnSpLocks/>
          </p:cNvCxnSpPr>
          <p:nvPr/>
        </p:nvCxnSpPr>
        <p:spPr bwMode="auto">
          <a:xfrm>
            <a:off x="6919813" y="4931245"/>
            <a:ext cx="4549967" cy="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DF5194E-7031-DD6B-B4F7-6E977F4776BC}"/>
              </a:ext>
            </a:extLst>
          </p:cNvPr>
          <p:cNvCxnSpPr>
            <a:cxnSpLocks/>
          </p:cNvCxnSpPr>
          <p:nvPr/>
        </p:nvCxnSpPr>
        <p:spPr bwMode="auto">
          <a:xfrm flipV="1">
            <a:off x="6930830" y="1834462"/>
            <a:ext cx="0" cy="3096783"/>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F7A24B2F-107D-522D-44DE-0154057A0589}"/>
              </a:ext>
            </a:extLst>
          </p:cNvPr>
          <p:cNvCxnSpPr>
            <a:cxnSpLocks/>
          </p:cNvCxnSpPr>
          <p:nvPr/>
        </p:nvCxnSpPr>
        <p:spPr bwMode="auto">
          <a:xfrm flipH="1">
            <a:off x="6870338" y="183446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D23353C2-E5E6-D31D-363D-AAC12375B47D}"/>
              </a:ext>
            </a:extLst>
          </p:cNvPr>
          <p:cNvCxnSpPr>
            <a:cxnSpLocks/>
          </p:cNvCxnSpPr>
          <p:nvPr/>
        </p:nvCxnSpPr>
        <p:spPr bwMode="auto">
          <a:xfrm flipH="1">
            <a:off x="6870338" y="245381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0071CCBF-F3C9-2573-AA83-8249B9E962E5}"/>
              </a:ext>
            </a:extLst>
          </p:cNvPr>
          <p:cNvCxnSpPr>
            <a:cxnSpLocks/>
          </p:cNvCxnSpPr>
          <p:nvPr/>
        </p:nvCxnSpPr>
        <p:spPr bwMode="auto">
          <a:xfrm flipH="1">
            <a:off x="6870338" y="307317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2DA71F6-31DC-67A9-3735-C0ADC616F55C}"/>
              </a:ext>
            </a:extLst>
          </p:cNvPr>
          <p:cNvCxnSpPr>
            <a:cxnSpLocks/>
          </p:cNvCxnSpPr>
          <p:nvPr/>
        </p:nvCxnSpPr>
        <p:spPr bwMode="auto">
          <a:xfrm flipH="1">
            <a:off x="6870338" y="369253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F78D2FD-79C2-4ACB-E518-FEFD092A21B5}"/>
              </a:ext>
            </a:extLst>
          </p:cNvPr>
          <p:cNvCxnSpPr>
            <a:cxnSpLocks/>
          </p:cNvCxnSpPr>
          <p:nvPr/>
        </p:nvCxnSpPr>
        <p:spPr bwMode="auto">
          <a:xfrm flipH="1">
            <a:off x="6870338" y="431188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E0D64F80-CF30-639D-007F-E82A92290C1C}"/>
              </a:ext>
            </a:extLst>
          </p:cNvPr>
          <p:cNvCxnSpPr>
            <a:cxnSpLocks/>
          </p:cNvCxnSpPr>
          <p:nvPr/>
        </p:nvCxnSpPr>
        <p:spPr bwMode="auto">
          <a:xfrm flipH="1">
            <a:off x="6870338" y="493124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6531B333-1102-7AF5-92EC-A5ED59C10CB6}"/>
              </a:ext>
            </a:extLst>
          </p:cNvPr>
          <p:cNvCxnSpPr>
            <a:cxnSpLocks/>
          </p:cNvCxnSpPr>
          <p:nvPr/>
        </p:nvCxnSpPr>
        <p:spPr bwMode="auto">
          <a:xfrm>
            <a:off x="6930830" y="493124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C59FF717-781D-E1E8-ACC8-96376FDB0323}"/>
              </a:ext>
            </a:extLst>
          </p:cNvPr>
          <p:cNvCxnSpPr>
            <a:cxnSpLocks/>
          </p:cNvCxnSpPr>
          <p:nvPr/>
        </p:nvCxnSpPr>
        <p:spPr bwMode="auto">
          <a:xfrm>
            <a:off x="7836417" y="493124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590AC5D7-201A-17A4-2118-74C6DC61B177}"/>
              </a:ext>
            </a:extLst>
          </p:cNvPr>
          <p:cNvCxnSpPr>
            <a:cxnSpLocks/>
          </p:cNvCxnSpPr>
          <p:nvPr/>
        </p:nvCxnSpPr>
        <p:spPr bwMode="auto">
          <a:xfrm>
            <a:off x="8742004" y="493124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BEB2414E-0CE3-6140-5135-2C19117754DF}"/>
              </a:ext>
            </a:extLst>
          </p:cNvPr>
          <p:cNvCxnSpPr>
            <a:cxnSpLocks/>
          </p:cNvCxnSpPr>
          <p:nvPr/>
        </p:nvCxnSpPr>
        <p:spPr bwMode="auto">
          <a:xfrm>
            <a:off x="9647591" y="493124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1538AFF5-24E1-B783-F1D4-C9C2A167DE3F}"/>
              </a:ext>
            </a:extLst>
          </p:cNvPr>
          <p:cNvCxnSpPr>
            <a:cxnSpLocks/>
          </p:cNvCxnSpPr>
          <p:nvPr/>
        </p:nvCxnSpPr>
        <p:spPr bwMode="auto">
          <a:xfrm>
            <a:off x="10553178" y="493124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12772033-F991-D9FF-574E-0FC78A3E5228}"/>
              </a:ext>
            </a:extLst>
          </p:cNvPr>
          <p:cNvCxnSpPr>
            <a:cxnSpLocks/>
          </p:cNvCxnSpPr>
          <p:nvPr/>
        </p:nvCxnSpPr>
        <p:spPr bwMode="auto">
          <a:xfrm>
            <a:off x="11458763" y="4931245"/>
            <a:ext cx="0" cy="64008"/>
          </a:xfrm>
          <a:prstGeom prst="line">
            <a:avLst/>
          </a:prstGeom>
          <a:noFill/>
          <a:ln w="28575" cap="flat" cmpd="sng" algn="ctr">
            <a:solidFill>
              <a:schemeClr val="bg1"/>
            </a:solidFill>
            <a:prstDash val="solid"/>
            <a:round/>
            <a:headEnd type="none" w="med" len="med"/>
            <a:tailEnd type="none" w="med" len="med"/>
          </a:ln>
          <a:effectLst/>
        </p:spPr>
      </p:cxnSp>
      <p:sp>
        <p:nvSpPr>
          <p:cNvPr id="35" name="Left Bracket 34">
            <a:extLst>
              <a:ext uri="{FF2B5EF4-FFF2-40B4-BE49-F238E27FC236}">
                <a16:creationId xmlns:a16="http://schemas.microsoft.com/office/drawing/2014/main" id="{F1E789F6-5DAC-86D4-17AD-68B4E79C0C05}"/>
              </a:ext>
            </a:extLst>
          </p:cNvPr>
          <p:cNvSpPr/>
          <p:nvPr/>
        </p:nvSpPr>
        <p:spPr bwMode="auto">
          <a:xfrm rot="16200000">
            <a:off x="8650660" y="3994153"/>
            <a:ext cx="256268" cy="3548747"/>
          </a:xfrm>
          <a:prstGeom prst="leftBracket">
            <a:avLst/>
          </a:prstGeom>
          <a:noFill/>
          <a:ln w="28575" cap="flat" cmpd="sng" algn="ctr">
            <a:solidFill>
              <a:schemeClr val="accent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B14413E-2DDB-5A47-F488-C8D837015158}"/>
              </a:ext>
            </a:extLst>
          </p:cNvPr>
          <p:cNvSpPr txBox="1"/>
          <p:nvPr/>
        </p:nvSpPr>
        <p:spPr bwMode="auto">
          <a:xfrm>
            <a:off x="7029983" y="5923412"/>
            <a:ext cx="3523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Cycle 1</a:t>
            </a:r>
          </a:p>
        </p:txBody>
      </p:sp>
      <p:sp>
        <p:nvSpPr>
          <p:cNvPr id="37" name="TextBox 36">
            <a:extLst>
              <a:ext uri="{FF2B5EF4-FFF2-40B4-BE49-F238E27FC236}">
                <a16:creationId xmlns:a16="http://schemas.microsoft.com/office/drawing/2014/main" id="{55974620-AD49-816F-E566-0037789AF71D}"/>
              </a:ext>
            </a:extLst>
          </p:cNvPr>
          <p:cNvSpPr txBox="1"/>
          <p:nvPr/>
        </p:nvSpPr>
        <p:spPr bwMode="auto">
          <a:xfrm rot="16200000">
            <a:off x="4695906" y="3165136"/>
            <a:ext cx="30967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a:t>
            </a:r>
          </a:p>
        </p:txBody>
      </p:sp>
      <p:sp>
        <p:nvSpPr>
          <p:cNvPr id="38" name="TextBox 37">
            <a:extLst>
              <a:ext uri="{FF2B5EF4-FFF2-40B4-BE49-F238E27FC236}">
                <a16:creationId xmlns:a16="http://schemas.microsoft.com/office/drawing/2014/main" id="{4F02887A-5561-07BE-C36B-3C30A76E4348}"/>
              </a:ext>
            </a:extLst>
          </p:cNvPr>
          <p:cNvSpPr txBox="1"/>
          <p:nvPr/>
        </p:nvSpPr>
        <p:spPr bwMode="auto">
          <a:xfrm>
            <a:off x="6173090" y="1658712"/>
            <a:ext cx="727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40" name="TextBox 39">
            <a:extLst>
              <a:ext uri="{FF2B5EF4-FFF2-40B4-BE49-F238E27FC236}">
                <a16:creationId xmlns:a16="http://schemas.microsoft.com/office/drawing/2014/main" id="{69AC67FA-B6F9-1F17-CECC-FA34097A2C67}"/>
              </a:ext>
            </a:extLst>
          </p:cNvPr>
          <p:cNvSpPr txBox="1"/>
          <p:nvPr/>
        </p:nvSpPr>
        <p:spPr bwMode="auto">
          <a:xfrm>
            <a:off x="6173090" y="2276372"/>
            <a:ext cx="727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42" name="TextBox 41">
            <a:extLst>
              <a:ext uri="{FF2B5EF4-FFF2-40B4-BE49-F238E27FC236}">
                <a16:creationId xmlns:a16="http://schemas.microsoft.com/office/drawing/2014/main" id="{D1275447-E9CA-22A8-CE64-92583E8E9340}"/>
              </a:ext>
            </a:extLst>
          </p:cNvPr>
          <p:cNvSpPr txBox="1"/>
          <p:nvPr/>
        </p:nvSpPr>
        <p:spPr bwMode="auto">
          <a:xfrm>
            <a:off x="6173090" y="2894032"/>
            <a:ext cx="727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44" name="TextBox 43">
            <a:extLst>
              <a:ext uri="{FF2B5EF4-FFF2-40B4-BE49-F238E27FC236}">
                <a16:creationId xmlns:a16="http://schemas.microsoft.com/office/drawing/2014/main" id="{33030364-9395-C401-4D7D-8E4A5925A3FE}"/>
              </a:ext>
            </a:extLst>
          </p:cNvPr>
          <p:cNvSpPr txBox="1"/>
          <p:nvPr/>
        </p:nvSpPr>
        <p:spPr bwMode="auto">
          <a:xfrm>
            <a:off x="6173090" y="3511692"/>
            <a:ext cx="727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46" name="TextBox 45">
            <a:extLst>
              <a:ext uri="{FF2B5EF4-FFF2-40B4-BE49-F238E27FC236}">
                <a16:creationId xmlns:a16="http://schemas.microsoft.com/office/drawing/2014/main" id="{AA359250-A1CD-1B8C-A567-CC8A1BA2F9A3}"/>
              </a:ext>
            </a:extLst>
          </p:cNvPr>
          <p:cNvSpPr txBox="1"/>
          <p:nvPr/>
        </p:nvSpPr>
        <p:spPr bwMode="auto">
          <a:xfrm>
            <a:off x="6173090" y="4129352"/>
            <a:ext cx="727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8" name="TextBox 47">
            <a:extLst>
              <a:ext uri="{FF2B5EF4-FFF2-40B4-BE49-F238E27FC236}">
                <a16:creationId xmlns:a16="http://schemas.microsoft.com/office/drawing/2014/main" id="{E80E844B-ED18-9715-6F8A-609AE9C10D94}"/>
              </a:ext>
            </a:extLst>
          </p:cNvPr>
          <p:cNvSpPr txBox="1"/>
          <p:nvPr/>
        </p:nvSpPr>
        <p:spPr bwMode="auto">
          <a:xfrm>
            <a:off x="6173090" y="4747010"/>
            <a:ext cx="727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9" name="TextBox 48">
            <a:extLst>
              <a:ext uri="{FF2B5EF4-FFF2-40B4-BE49-F238E27FC236}">
                <a16:creationId xmlns:a16="http://schemas.microsoft.com/office/drawing/2014/main" id="{A551DBA6-3F07-CA4A-48AE-0162AB34C139}"/>
              </a:ext>
            </a:extLst>
          </p:cNvPr>
          <p:cNvSpPr txBox="1"/>
          <p:nvPr/>
        </p:nvSpPr>
        <p:spPr bwMode="auto">
          <a:xfrm>
            <a:off x="6930830" y="4931244"/>
            <a:ext cx="9055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Priming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C1D1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0.16 mg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157</a:t>
            </a:r>
          </a:p>
        </p:txBody>
      </p:sp>
      <p:sp>
        <p:nvSpPr>
          <p:cNvPr id="50" name="TextBox 49">
            <a:extLst>
              <a:ext uri="{FF2B5EF4-FFF2-40B4-BE49-F238E27FC236}">
                <a16:creationId xmlns:a16="http://schemas.microsoft.com/office/drawing/2014/main" id="{D1789EA9-E686-BF8D-5B06-5DCD1B69602B}"/>
              </a:ext>
            </a:extLst>
          </p:cNvPr>
          <p:cNvSpPr txBox="1"/>
          <p:nvPr/>
        </p:nvSpPr>
        <p:spPr bwMode="auto">
          <a:xfrm>
            <a:off x="7666984" y="4931244"/>
            <a:ext cx="12182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Intermediate</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C1D8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0.8 mg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153</a:t>
            </a:r>
          </a:p>
        </p:txBody>
      </p:sp>
      <p:sp>
        <p:nvSpPr>
          <p:cNvPr id="51" name="TextBox 50">
            <a:extLst>
              <a:ext uri="{FF2B5EF4-FFF2-40B4-BE49-F238E27FC236}">
                <a16:creationId xmlns:a16="http://schemas.microsoft.com/office/drawing/2014/main" id="{816ADDDB-DD0E-6229-AF11-09B6542DD556}"/>
              </a:ext>
            </a:extLst>
          </p:cNvPr>
          <p:cNvSpPr txBox="1"/>
          <p:nvPr/>
        </p:nvSpPr>
        <p:spPr bwMode="auto">
          <a:xfrm>
            <a:off x="8753244" y="4931244"/>
            <a:ext cx="9055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1st full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C1D15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48 mg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147</a:t>
            </a:r>
          </a:p>
        </p:txBody>
      </p:sp>
      <p:sp>
        <p:nvSpPr>
          <p:cNvPr id="52" name="TextBox 51">
            <a:extLst>
              <a:ext uri="{FF2B5EF4-FFF2-40B4-BE49-F238E27FC236}">
                <a16:creationId xmlns:a16="http://schemas.microsoft.com/office/drawing/2014/main" id="{DCD14AF9-0D03-3060-1E11-5D4ADA80648F}"/>
              </a:ext>
            </a:extLst>
          </p:cNvPr>
          <p:cNvSpPr txBox="1"/>
          <p:nvPr/>
        </p:nvSpPr>
        <p:spPr bwMode="auto">
          <a:xfrm>
            <a:off x="9631400" y="4931244"/>
            <a:ext cx="9974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2nd full</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C1D22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48 mg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144</a:t>
            </a:r>
          </a:p>
        </p:txBody>
      </p:sp>
      <p:sp>
        <p:nvSpPr>
          <p:cNvPr id="53" name="TextBox 52">
            <a:extLst>
              <a:ext uri="{FF2B5EF4-FFF2-40B4-BE49-F238E27FC236}">
                <a16:creationId xmlns:a16="http://schemas.microsoft.com/office/drawing/2014/main" id="{8E3EFEBD-C065-8E96-711C-6D2823892C6E}"/>
              </a:ext>
            </a:extLst>
          </p:cNvPr>
          <p:cNvSpPr txBox="1"/>
          <p:nvPr/>
        </p:nvSpPr>
        <p:spPr bwMode="auto">
          <a:xfrm>
            <a:off x="10509498" y="4931244"/>
            <a:ext cx="10146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≥3rd full</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C2D1+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48 mg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136</a:t>
            </a:r>
          </a:p>
        </p:txBody>
      </p:sp>
      <p:sp>
        <p:nvSpPr>
          <p:cNvPr id="81" name="TextBox 80">
            <a:extLst>
              <a:ext uri="{FF2B5EF4-FFF2-40B4-BE49-F238E27FC236}">
                <a16:creationId xmlns:a16="http://schemas.microsoft.com/office/drawing/2014/main" id="{B1C93CAD-9DBC-77B3-748E-1E62F576F28F}"/>
              </a:ext>
            </a:extLst>
          </p:cNvPr>
          <p:cNvSpPr txBox="1"/>
          <p:nvPr/>
        </p:nvSpPr>
        <p:spPr bwMode="auto">
          <a:xfrm>
            <a:off x="10599784" y="4750689"/>
            <a:ext cx="905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1.5</a:t>
            </a:r>
          </a:p>
        </p:txBody>
      </p:sp>
      <p:graphicFrame>
        <p:nvGraphicFramePr>
          <p:cNvPr id="16" name="Group 3">
            <a:extLst>
              <a:ext uri="{FF2B5EF4-FFF2-40B4-BE49-F238E27FC236}">
                <a16:creationId xmlns:a16="http://schemas.microsoft.com/office/drawing/2014/main" id="{85E5CFFD-174D-5105-30F9-33213F779C9F}"/>
              </a:ext>
            </a:extLst>
          </p:cNvPr>
          <p:cNvGraphicFramePr>
            <a:graphicFrameLocks/>
          </p:cNvGraphicFramePr>
          <p:nvPr/>
        </p:nvGraphicFramePr>
        <p:xfrm>
          <a:off x="705979" y="1597916"/>
          <a:ext cx="5089011" cy="2774780"/>
        </p:xfrm>
        <a:graphic>
          <a:graphicData uri="http://schemas.openxmlformats.org/drawingml/2006/table">
            <a:tbl>
              <a:tblPr/>
              <a:tblGrid>
                <a:gridCol w="3758325">
                  <a:extLst>
                    <a:ext uri="{9D8B030D-6E8A-4147-A177-3AD203B41FA5}">
                      <a16:colId xmlns:a16="http://schemas.microsoft.com/office/drawing/2014/main" val="20000"/>
                    </a:ext>
                  </a:extLst>
                </a:gridCol>
                <a:gridCol w="1330686">
                  <a:extLst>
                    <a:ext uri="{9D8B030D-6E8A-4147-A177-3AD203B41FA5}">
                      <a16:colId xmlns:a16="http://schemas.microsoft.com/office/drawing/2014/main" val="20001"/>
                    </a:ext>
                  </a:extLst>
                </a:gridCol>
              </a:tblGrid>
              <a:tr h="28851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Calibri" panose="020F0502020204030204" pitchFamily="34" charset="0"/>
                        </a:rPr>
                        <a:t>CRS Parameter,</a:t>
                      </a:r>
                      <a:r>
                        <a:rPr kumimoji="0" lang="en-GB" sz="1400" b="1" i="0" u="none" strike="noStrike" cap="none" normalizeH="0" baseline="30000">
                          <a:ln>
                            <a:noFill/>
                          </a:ln>
                          <a:solidFill>
                            <a:schemeClr val="tx1"/>
                          </a:solidFill>
                          <a:effectLst/>
                          <a:latin typeface="Calibri" panose="020F0502020204030204" pitchFamily="34" charset="0"/>
                        </a:rPr>
                        <a:t>1</a:t>
                      </a:r>
                      <a:r>
                        <a:rPr kumimoji="0" lang="en-GB" sz="1400" b="1" i="0" u="none" strike="noStrike" cap="none" normalizeH="0" baseline="0">
                          <a:ln>
                            <a:noFill/>
                          </a:ln>
                          <a:solidFill>
                            <a:schemeClr val="tx1"/>
                          </a:solidFill>
                          <a:effectLst/>
                          <a:latin typeface="Calibri" panose="020F0502020204030204" pitchFamily="34" charset="0"/>
                        </a:rPr>
                        <a:t>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LBCL (N = 157)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894372">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Events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Grade 1</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Grade 2</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Grade 3</a:t>
                      </a:r>
                    </a:p>
                  </a:txBody>
                  <a:tcPr marL="121699" marR="121699" marT="45728" marB="45728" anchor="ctr" horzOverflow="overflow">
                    <a:lnL w="28575"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rgbClr val="CDCDCF"/>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80 (51)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50 (32)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25 (16)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5 (3)</a:t>
                      </a:r>
                    </a:p>
                  </a:txBody>
                  <a:tcPr marL="121699" marR="121699" marT="45728" marB="45728" anchor="ctr" horzOverflow="overflow">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28851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Resolution, n/n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79/80 (99)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3"/>
                  </a:ext>
                </a:extLst>
              </a:tr>
              <a:tr h="28851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Median onset from first full dose, hr</a:t>
                      </a:r>
                    </a:p>
                  </a:txBody>
                  <a:tcPr marL="121699" marR="121699" marT="45728" marB="45728" anchor="ctr" horzOverflow="overflow">
                    <a:lnL w="28575"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rgbClr val="CDCDCF"/>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20</a:t>
                      </a:r>
                    </a:p>
                  </a:txBody>
                  <a:tcPr marL="121699" marR="121699" marT="45728" marB="45728" anchor="ctr" horzOverflow="overflow">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4"/>
                  </a:ext>
                </a:extLst>
              </a:tr>
              <a:tr h="28851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Median duration, days (range)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 (1-27)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983248735"/>
                  </a:ext>
                </a:extLst>
              </a:tr>
              <a:tr h="30580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Received anti-cytokine treatment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23 (15)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40111519"/>
                  </a:ext>
                </a:extLst>
              </a:tr>
              <a:tr h="2885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Led to treatment discontinuation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1 (1)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2285166841"/>
                  </a:ext>
                </a:extLst>
              </a:tr>
            </a:tbl>
          </a:graphicData>
        </a:graphic>
      </p:graphicFrame>
      <p:sp>
        <p:nvSpPr>
          <p:cNvPr id="8" name="TextBox 7">
            <a:extLst>
              <a:ext uri="{FF2B5EF4-FFF2-40B4-BE49-F238E27FC236}">
                <a16:creationId xmlns:a16="http://schemas.microsoft.com/office/drawing/2014/main" id="{8EBE28C5-0CEB-AB28-69EA-1749C4629ABA}"/>
              </a:ext>
            </a:extLst>
          </p:cNvPr>
          <p:cNvSpPr txBox="1"/>
          <p:nvPr/>
        </p:nvSpPr>
        <p:spPr bwMode="auto">
          <a:xfrm>
            <a:off x="648646" y="4371996"/>
            <a:ext cx="58615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Median follow-up: 20 mo</a:t>
            </a: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Tocilizumab primarily used to address grade 2/3 CRS</a:t>
            </a: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ICANS</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6.4%</a:t>
            </a:r>
            <a:r>
              <a:rPr kumimoji="0" lang="en-US" sz="1800" b="0"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rPr>
              <a:t>2,3</a:t>
            </a:r>
          </a:p>
          <a:p>
            <a:pPr marL="742950" marR="0" lvl="1" indent="-285750" algn="l" defTabSz="914400" rtl="0" eaLnBrk="0" fontAlgn="base" latinLnBrk="0" hangingPunct="0">
              <a:lnSpc>
                <a:spcPct val="100000"/>
              </a:lnSpc>
              <a:spcBef>
                <a:spcPct val="50000"/>
              </a:spcBef>
              <a:spcAft>
                <a:spcPct val="0"/>
              </a:spcAft>
              <a:buClrTx/>
              <a:buSzTx/>
              <a:buFont typeface="Calibri" panose="020F050202020403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Median follow-up: ~11 mo</a:t>
            </a:r>
          </a:p>
          <a:p>
            <a:pPr marL="742950" marR="0" lvl="1" indent="-285750" algn="l" defTabSz="914400" rtl="0" eaLnBrk="0" fontAlgn="base" latinLnBrk="0" hangingPunct="0">
              <a:lnSpc>
                <a:spcPct val="100000"/>
              </a:lnSpc>
              <a:spcBef>
                <a:spcPct val="50000"/>
              </a:spcBef>
              <a:spcAft>
                <a:spcPct val="0"/>
              </a:spcAft>
              <a:buClrTx/>
              <a:buSzTx/>
              <a:buFont typeface="Calibri" panose="020F050202020403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All grade 1/2, except 1 grade 5 (with multiple confounders)</a:t>
            </a:r>
          </a:p>
        </p:txBody>
      </p:sp>
    </p:spTree>
    <p:extLst>
      <p:ext uri="{BB962C8B-B14F-4D97-AF65-F5344CB8AC3E}">
        <p14:creationId xmlns:p14="http://schemas.microsoft.com/office/powerpoint/2010/main" val="2595808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1516CF-B47E-E8D1-C758-D5AA6B749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70F3F-5A99-F481-9C9F-753C6B691802}"/>
              </a:ext>
            </a:extLst>
          </p:cNvPr>
          <p:cNvSpPr>
            <a:spLocks noGrp="1"/>
          </p:cNvSpPr>
          <p:nvPr>
            <p:ph type="title"/>
          </p:nvPr>
        </p:nvSpPr>
        <p:spPr/>
        <p:txBody>
          <a:bodyPr/>
          <a:lstStyle/>
          <a:p>
            <a:r>
              <a:rPr lang="en-US" altLang="en-US">
                <a:latin typeface="Calibri"/>
                <a:ea typeface="Calibri"/>
                <a:cs typeface="Calibri"/>
              </a:rPr>
              <a:t>Epcoritamab </a:t>
            </a:r>
            <a:r>
              <a:rPr lang="en-US"/>
              <a:t>in R/R FL: Safety in the Pivotal vs Optimization Cohorts</a:t>
            </a:r>
            <a:endParaRPr lang="en-US">
              <a:latin typeface="Calibri"/>
              <a:ea typeface="Calibri"/>
              <a:cs typeface="Calibri"/>
            </a:endParaRPr>
          </a:p>
        </p:txBody>
      </p:sp>
      <p:sp>
        <p:nvSpPr>
          <p:cNvPr id="6" name="Content Placeholder 5">
            <a:extLst>
              <a:ext uri="{FF2B5EF4-FFF2-40B4-BE49-F238E27FC236}">
                <a16:creationId xmlns:a16="http://schemas.microsoft.com/office/drawing/2014/main" id="{8E9169E7-0706-C6D7-FBBC-8B8E8930FE12}"/>
              </a:ext>
            </a:extLst>
          </p:cNvPr>
          <p:cNvSpPr>
            <a:spLocks noGrp="1"/>
          </p:cNvSpPr>
          <p:nvPr>
            <p:ph idx="1"/>
          </p:nvPr>
        </p:nvSpPr>
        <p:spPr>
          <a:xfrm>
            <a:off x="597935" y="5332718"/>
            <a:ext cx="10877529" cy="839481"/>
          </a:xfrm>
        </p:spPr>
        <p:txBody>
          <a:bodyPr/>
          <a:lstStyle/>
          <a:p>
            <a:r>
              <a:rPr lang="en-US" sz="2400"/>
              <a:t>In the cycle 1 optimization cohort, a second intermediate dose of 3 mg was administered on Day 15</a:t>
            </a:r>
          </a:p>
          <a:p>
            <a:endParaRPr lang="en-US" sz="2400"/>
          </a:p>
        </p:txBody>
      </p:sp>
      <p:sp>
        <p:nvSpPr>
          <p:cNvPr id="4" name="Text Box 15">
            <a:extLst>
              <a:ext uri="{FF2B5EF4-FFF2-40B4-BE49-F238E27FC236}">
                <a16:creationId xmlns:a16="http://schemas.microsoft.com/office/drawing/2014/main" id="{B7ACD0C8-66C5-34E5-B1EE-FB4FE62B23E0}"/>
              </a:ext>
            </a:extLst>
          </p:cNvPr>
          <p:cNvSpPr txBox="1">
            <a:spLocks noChangeArrowheads="1"/>
          </p:cNvSpPr>
          <p:nvPr/>
        </p:nvSpPr>
        <p:spPr bwMode="auto">
          <a:xfrm>
            <a:off x="389684" y="6365266"/>
            <a:ext cx="7661275"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Linton. Lancet Haematol 2024;11:E593.</a:t>
            </a:r>
            <a:endParaRPr kumimoji="0" lang="en-US" altLang="en-US" sz="1200" b="0" i="0" u="none" strike="noStrike" kern="1200" cap="none" spc="0" normalizeH="0" baseline="0" noProof="0">
              <a:ln>
                <a:noFill/>
              </a:ln>
              <a:solidFill>
                <a:srgbClr val="455560"/>
              </a:solidFill>
              <a:effectLst/>
              <a:uLnTx/>
              <a:uFillTx/>
              <a:latin typeface="Calibri" panose="020F0502020204030204" pitchFamily="34" charset="0"/>
              <a:ea typeface="+mn-ea"/>
              <a:cs typeface="Arial" panose="020B0604020202020204" pitchFamily="34" charset="0"/>
            </a:endParaRPr>
          </a:p>
        </p:txBody>
      </p:sp>
      <p:graphicFrame>
        <p:nvGraphicFramePr>
          <p:cNvPr id="15" name="Table 14">
            <a:extLst>
              <a:ext uri="{FF2B5EF4-FFF2-40B4-BE49-F238E27FC236}">
                <a16:creationId xmlns:a16="http://schemas.microsoft.com/office/drawing/2014/main" id="{39AF614D-6BF0-A0BD-0BFF-ADDA1C75665F}"/>
              </a:ext>
            </a:extLst>
          </p:cNvPr>
          <p:cNvGraphicFramePr>
            <a:graphicFrameLocks noGrp="1"/>
          </p:cNvGraphicFramePr>
          <p:nvPr/>
        </p:nvGraphicFramePr>
        <p:xfrm>
          <a:off x="711443" y="1600200"/>
          <a:ext cx="5248275" cy="3596640"/>
        </p:xfrm>
        <a:graphic>
          <a:graphicData uri="http://schemas.openxmlformats.org/drawingml/2006/table">
            <a:tbl>
              <a:tblPr/>
              <a:tblGrid>
                <a:gridCol w="1491975">
                  <a:extLst>
                    <a:ext uri="{9D8B030D-6E8A-4147-A177-3AD203B41FA5}">
                      <a16:colId xmlns:a16="http://schemas.microsoft.com/office/drawing/2014/main" val="153453308"/>
                    </a:ext>
                  </a:extLst>
                </a:gridCol>
                <a:gridCol w="1043709">
                  <a:extLst>
                    <a:ext uri="{9D8B030D-6E8A-4147-A177-3AD203B41FA5}">
                      <a16:colId xmlns:a16="http://schemas.microsoft.com/office/drawing/2014/main" val="848868301"/>
                    </a:ext>
                  </a:extLst>
                </a:gridCol>
                <a:gridCol w="942109">
                  <a:extLst>
                    <a:ext uri="{9D8B030D-6E8A-4147-A177-3AD203B41FA5}">
                      <a16:colId xmlns:a16="http://schemas.microsoft.com/office/drawing/2014/main" val="3902140025"/>
                    </a:ext>
                  </a:extLst>
                </a:gridCol>
                <a:gridCol w="886691">
                  <a:extLst>
                    <a:ext uri="{9D8B030D-6E8A-4147-A177-3AD203B41FA5}">
                      <a16:colId xmlns:a16="http://schemas.microsoft.com/office/drawing/2014/main" val="855476270"/>
                    </a:ext>
                  </a:extLst>
                </a:gridCol>
                <a:gridCol w="883791">
                  <a:extLst>
                    <a:ext uri="{9D8B030D-6E8A-4147-A177-3AD203B41FA5}">
                      <a16:colId xmlns:a16="http://schemas.microsoft.com/office/drawing/2014/main" val="3781513676"/>
                    </a:ext>
                  </a:extLst>
                </a:gridCol>
              </a:tblGrid>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effectLst/>
                          <a:latin typeface=" calibri"/>
                        </a:rPr>
                        <a:t>Event, 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gridSpan="4">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1" i="0">
                          <a:solidFill>
                            <a:schemeClr val="tx1"/>
                          </a:solidFill>
                          <a:effectLst/>
                          <a:latin typeface=" calibri"/>
                        </a:rPr>
                        <a:t>​Pivotal Cohort (n = 128)</a:t>
                      </a:r>
                      <a:r>
                        <a:rPr lang="en-US" sz="1600" b="0" i="0">
                          <a:solidFill>
                            <a:schemeClr val="tx1"/>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471D"/>
                    </a:solidFill>
                  </a:tcPr>
                </a:tc>
                <a:tc hMerge="1">
                  <a:txBody>
                    <a:bodyPr/>
                    <a:lstStyle/>
                    <a:p>
                      <a:pPr algn="l" fontAlgn="base">
                        <a:lnSpc>
                          <a:spcPts val="1425"/>
                        </a:lnSpc>
                      </a:pP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tc hMerge="1">
                  <a:txBody>
                    <a:bodyPr/>
                    <a:lstStyle/>
                    <a:p>
                      <a:pPr algn="l" fontAlgn="base">
                        <a:lnSpc>
                          <a:spcPts val="1425"/>
                        </a:lnSpc>
                      </a:pP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tc hMerge="1">
                  <a:txBody>
                    <a:bodyPr/>
                    <a:lstStyle/>
                    <a:p>
                      <a:pPr algn="ctr" fontAlgn="base">
                        <a:lnSpc>
                          <a:spcPts val="1425"/>
                        </a:lnSpc>
                      </a:pP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extLst>
                  <a:ext uri="{0D108BD9-81ED-4DB2-BD59-A6C34878D82A}">
                    <a16:rowId xmlns:a16="http://schemas.microsoft.com/office/drawing/2014/main" val="1748387531"/>
                  </a:ext>
                </a:extLst>
              </a:tr>
              <a:tr h="0">
                <a:tc vMerge="1">
                  <a:txBody>
                    <a:bodyPr/>
                    <a:lstStyle/>
                    <a:p>
                      <a:pPr marL="0" marR="0" lvl="0" indent="0" algn="l" defTabSz="914400" rtl="0" eaLnBrk="1" fontAlgn="auto" latinLnBrk="0" hangingPunct="1">
                        <a:lnSpc>
                          <a:spcPts val="1425"/>
                        </a:lnSpc>
                        <a:spcBef>
                          <a:spcPts val="0"/>
                        </a:spcBef>
                        <a:spcAft>
                          <a:spcPts val="0"/>
                        </a:spcAft>
                        <a:buClrTx/>
                        <a:buSzTx/>
                        <a:buFontTx/>
                        <a:buNone/>
                        <a:tabLst/>
                        <a:defRPr/>
                      </a:pPr>
                      <a:endParaRPr lang="en-US" sz="1200" b="0" i="0">
                        <a:solidFill>
                          <a:srgbClr val="455560"/>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tc>
                  <a:txBody>
                    <a:bodyPr/>
                    <a:lstStyle/>
                    <a:p>
                      <a:pPr algn="ctr" fontAlgn="base">
                        <a:lnSpc>
                          <a:spcPct val="100000"/>
                        </a:lnSpc>
                      </a:pPr>
                      <a:r>
                        <a:rPr lang="en-US" sz="1600" b="1" i="0">
                          <a:solidFill>
                            <a:schemeClr val="tx1"/>
                          </a:solidFill>
                          <a:effectLst/>
                          <a:latin typeface=" calibri"/>
                        </a:rPr>
                        <a:t>Grade 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a:txBody>
                    <a:bodyPr/>
                    <a:lstStyle/>
                    <a:p>
                      <a:pPr algn="ctr" fontAlgn="base">
                        <a:lnSpc>
                          <a:spcPct val="100000"/>
                        </a:lnSpc>
                      </a:pPr>
                      <a:r>
                        <a:rPr lang="en-US" sz="1600" b="1" i="0">
                          <a:solidFill>
                            <a:schemeClr val="tx1"/>
                          </a:solidFill>
                          <a:effectLst/>
                          <a:latin typeface=" calibri"/>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a:txBody>
                    <a:bodyPr/>
                    <a:lstStyle/>
                    <a:p>
                      <a:pPr algn="ctr" fontAlgn="base">
                        <a:lnSpc>
                          <a:spcPct val="100000"/>
                        </a:lnSpc>
                      </a:pPr>
                      <a:r>
                        <a:rPr lang="en-US" sz="1600" b="1" i="0">
                          <a:solidFill>
                            <a:schemeClr val="tx1"/>
                          </a:solidFill>
                          <a:effectLst/>
                          <a:latin typeface=" calibri"/>
                        </a:rPr>
                        <a:t>Grade 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a:txBody>
                    <a:bodyPr/>
                    <a:lstStyle/>
                    <a:p>
                      <a:pPr algn="ctr" fontAlgn="base">
                        <a:lnSpc>
                          <a:spcPct val="100000"/>
                        </a:lnSpc>
                      </a:pPr>
                      <a:r>
                        <a:rPr lang="en-US" sz="1600" b="1" i="0">
                          <a:solidFill>
                            <a:schemeClr val="tx1"/>
                          </a:solidFill>
                          <a:effectLst/>
                          <a:latin typeface=" calibri"/>
                        </a:rPr>
                        <a:t>Grade 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extLst>
                  <a:ext uri="{0D108BD9-81ED-4DB2-BD59-A6C34878D82A}">
                    <a16:rowId xmlns:a16="http://schemas.microsoft.com/office/drawing/2014/main" val="2472493725"/>
                  </a:ext>
                </a:extLst>
              </a:tr>
              <a:tr h="0">
                <a:tc>
                  <a:txBody>
                    <a:bodyPr/>
                    <a:lstStyle/>
                    <a:p>
                      <a:pPr algn="l" fontAlgn="base">
                        <a:lnSpc>
                          <a:spcPct val="100000"/>
                        </a:lnSpc>
                      </a:pPr>
                      <a:r>
                        <a:rPr lang="en-US" sz="1600" b="0" i="0">
                          <a:solidFill>
                            <a:srgbClr val="000000"/>
                          </a:solidFill>
                          <a:effectLst/>
                          <a:latin typeface=" calibri"/>
                        </a:rPr>
                        <a:t>CRS</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83 (65)</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2 (2)</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83038724"/>
                  </a:ext>
                </a:extLst>
              </a:tr>
              <a:tr h="0">
                <a:tc>
                  <a:txBody>
                    <a:bodyPr/>
                    <a:lstStyle/>
                    <a:p>
                      <a:pPr algn="l" fontAlgn="base">
                        <a:lnSpc>
                          <a:spcPct val="100000"/>
                        </a:lnSpc>
                      </a:pPr>
                      <a:r>
                        <a:rPr lang="en-US" sz="1600" b="0" i="0">
                          <a:solidFill>
                            <a:srgbClr val="000000"/>
                          </a:solidFill>
                          <a:effectLst/>
                          <a:latin typeface=" calibri"/>
                        </a:rPr>
                        <a:t>Injection-site reaction</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73 (57)</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850231639"/>
                  </a:ext>
                </a:extLst>
              </a:tr>
              <a:tr h="0">
                <a:tc>
                  <a:txBody>
                    <a:bodyPr/>
                    <a:lstStyle/>
                    <a:p>
                      <a:pPr algn="l" fontAlgn="base">
                        <a:lnSpc>
                          <a:spcPct val="100000"/>
                        </a:lnSpc>
                      </a:pPr>
                      <a:r>
                        <a:rPr lang="en-US" sz="1600" b="0" i="0">
                          <a:solidFill>
                            <a:srgbClr val="000000"/>
                          </a:solidFill>
                          <a:effectLst/>
                          <a:latin typeface=" calibri"/>
                        </a:rPr>
                        <a:t>COVID-19</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27 (21)</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18 (14)</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6 (5)</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49343914"/>
                  </a:ext>
                </a:extLst>
              </a:tr>
              <a:tr h="0">
                <a:tc>
                  <a:txBody>
                    <a:bodyPr/>
                    <a:lstStyle/>
                    <a:p>
                      <a:pPr algn="l" fontAlgn="base">
                        <a:lnSpc>
                          <a:spcPct val="100000"/>
                        </a:lnSpc>
                      </a:pPr>
                      <a:r>
                        <a:rPr lang="en-US" sz="1600" b="0" i="0">
                          <a:solidFill>
                            <a:srgbClr val="000000"/>
                          </a:solidFill>
                          <a:effectLst/>
                          <a:latin typeface=" calibri"/>
                        </a:rPr>
                        <a:t>Fatigue</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36 (28)</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3 (2)</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102014706"/>
                  </a:ext>
                </a:extLst>
              </a:tr>
              <a:tr h="0">
                <a:tc>
                  <a:txBody>
                    <a:bodyPr/>
                    <a:lstStyle/>
                    <a:p>
                      <a:pPr algn="l" fontAlgn="base">
                        <a:lnSpc>
                          <a:spcPct val="100000"/>
                        </a:lnSpc>
                      </a:pPr>
                      <a:r>
                        <a:rPr lang="en-US" sz="1600" b="0" i="0">
                          <a:solidFill>
                            <a:srgbClr val="000000"/>
                          </a:solidFill>
                          <a:effectLst/>
                          <a:latin typeface=" calibri"/>
                        </a:rPr>
                        <a:t>Neutropenia</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4 (3)</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16 (13)</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16 (13)</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760562115"/>
                  </a:ext>
                </a:extLst>
              </a:tr>
              <a:tr h="0">
                <a:tc>
                  <a:txBody>
                    <a:bodyPr/>
                    <a:lstStyle/>
                    <a:p>
                      <a:pPr algn="l" fontAlgn="base">
                        <a:lnSpc>
                          <a:spcPct val="100000"/>
                        </a:lnSpc>
                      </a:pPr>
                      <a:r>
                        <a:rPr lang="en-US" sz="1600" b="0" i="0">
                          <a:solidFill>
                            <a:srgbClr val="000000"/>
                          </a:solidFill>
                          <a:effectLst/>
                          <a:latin typeface=" calibri"/>
                        </a:rPr>
                        <a:t>Diarrhea</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32 (25)</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2 (2)</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601555848"/>
                  </a:ext>
                </a:extLst>
              </a:tr>
              <a:tr h="0">
                <a:tc>
                  <a:txBody>
                    <a:bodyPr/>
                    <a:lstStyle/>
                    <a:p>
                      <a:pPr algn="l" fontAlgn="base">
                        <a:lnSpc>
                          <a:spcPct val="100000"/>
                        </a:lnSpc>
                      </a:pPr>
                      <a:r>
                        <a:rPr lang="en-US" sz="1600" b="0" i="0">
                          <a:solidFill>
                            <a:srgbClr val="000000"/>
                          </a:solidFill>
                          <a:effectLst/>
                          <a:latin typeface=" calibri"/>
                        </a:rPr>
                        <a:t>Pyrexia</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29 (23)</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3 (2)</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47111815"/>
                  </a:ext>
                </a:extLst>
              </a:tr>
              <a:tr h="0">
                <a:tc>
                  <a:txBody>
                    <a:bodyPr/>
                    <a:lstStyle/>
                    <a:p>
                      <a:pPr algn="l" fontAlgn="base">
                        <a:lnSpc>
                          <a:spcPct val="100000"/>
                        </a:lnSpc>
                      </a:pPr>
                      <a:r>
                        <a:rPr lang="en-US" sz="1600" b="0" i="0">
                          <a:solidFill>
                            <a:srgbClr val="000000"/>
                          </a:solidFill>
                          <a:effectLst/>
                          <a:latin typeface=" calibri"/>
                        </a:rPr>
                        <a:t>Headache</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25 (20)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828685874"/>
                  </a:ext>
                </a:extLst>
              </a:tr>
            </a:tbl>
          </a:graphicData>
        </a:graphic>
      </p:graphicFrame>
      <p:sp>
        <p:nvSpPr>
          <p:cNvPr id="16" name="Rectangle 3">
            <a:extLst>
              <a:ext uri="{FF2B5EF4-FFF2-40B4-BE49-F238E27FC236}">
                <a16:creationId xmlns:a16="http://schemas.microsoft.com/office/drawing/2014/main" id="{8D1BBC88-5F72-E088-83A8-1F0182D48707}"/>
              </a:ext>
            </a:extLst>
          </p:cNvPr>
          <p:cNvSpPr>
            <a:spLocks noChangeArrowheads="1"/>
          </p:cNvSpPr>
          <p:nvPr/>
        </p:nvSpPr>
        <p:spPr bwMode="auto">
          <a:xfrm>
            <a:off x="3417888" y="185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7" name="Table 16">
            <a:extLst>
              <a:ext uri="{FF2B5EF4-FFF2-40B4-BE49-F238E27FC236}">
                <a16:creationId xmlns:a16="http://schemas.microsoft.com/office/drawing/2014/main" id="{7A3CA976-66FC-6DE5-C266-4EAF932D7CCD}"/>
              </a:ext>
            </a:extLst>
          </p:cNvPr>
          <p:cNvGraphicFramePr>
            <a:graphicFrameLocks noGrp="1"/>
          </p:cNvGraphicFramePr>
          <p:nvPr/>
        </p:nvGraphicFramePr>
        <p:xfrm>
          <a:off x="6254697" y="1600200"/>
          <a:ext cx="5248275" cy="3596640"/>
        </p:xfrm>
        <a:graphic>
          <a:graphicData uri="http://schemas.openxmlformats.org/drawingml/2006/table">
            <a:tbl>
              <a:tblPr/>
              <a:tblGrid>
                <a:gridCol w="1277071">
                  <a:extLst>
                    <a:ext uri="{9D8B030D-6E8A-4147-A177-3AD203B41FA5}">
                      <a16:colId xmlns:a16="http://schemas.microsoft.com/office/drawing/2014/main" val="2114842522"/>
                    </a:ext>
                  </a:extLst>
                </a:gridCol>
                <a:gridCol w="1111787">
                  <a:extLst>
                    <a:ext uri="{9D8B030D-6E8A-4147-A177-3AD203B41FA5}">
                      <a16:colId xmlns:a16="http://schemas.microsoft.com/office/drawing/2014/main" val="3193941680"/>
                    </a:ext>
                  </a:extLst>
                </a:gridCol>
                <a:gridCol w="1029834">
                  <a:extLst>
                    <a:ext uri="{9D8B030D-6E8A-4147-A177-3AD203B41FA5}">
                      <a16:colId xmlns:a16="http://schemas.microsoft.com/office/drawing/2014/main" val="3383052035"/>
                    </a:ext>
                  </a:extLst>
                </a:gridCol>
                <a:gridCol w="854243">
                  <a:extLst>
                    <a:ext uri="{9D8B030D-6E8A-4147-A177-3AD203B41FA5}">
                      <a16:colId xmlns:a16="http://schemas.microsoft.com/office/drawing/2014/main" val="346935346"/>
                    </a:ext>
                  </a:extLst>
                </a:gridCol>
                <a:gridCol w="975340">
                  <a:extLst>
                    <a:ext uri="{9D8B030D-6E8A-4147-A177-3AD203B41FA5}">
                      <a16:colId xmlns:a16="http://schemas.microsoft.com/office/drawing/2014/main" val="2205822017"/>
                    </a:ext>
                  </a:extLst>
                </a:gridCol>
              </a:tblGrid>
              <a:tr h="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rgbClr val="FFFFFF"/>
                          </a:solidFill>
                          <a:effectLst/>
                          <a:latin typeface=" calibri"/>
                        </a:rPr>
                        <a:t>​</a:t>
                      </a:r>
                      <a:r>
                        <a:rPr lang="en-US" sz="1600" b="1" i="0">
                          <a:solidFill>
                            <a:schemeClr val="tx1"/>
                          </a:solidFill>
                          <a:effectLst/>
                          <a:latin typeface=" calibri"/>
                        </a:rPr>
                        <a:t>Event 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gridSpan="4">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1" i="0">
                          <a:solidFill>
                            <a:srgbClr val="FFFFFF"/>
                          </a:solidFill>
                          <a:effectLst/>
                          <a:latin typeface=" calibri"/>
                        </a:rPr>
                        <a:t>Cycle 1 Optimization Cohort (n = 86)</a:t>
                      </a:r>
                      <a:r>
                        <a:rPr lang="en-US" sz="1600" b="0" i="0">
                          <a:solidFill>
                            <a:srgbClr val="455560"/>
                          </a:solidFill>
                          <a:effectLst/>
                          <a:latin typeface=" calibri"/>
                        </a:rPr>
                        <a:t>​</a:t>
                      </a:r>
                      <a:endParaRPr lang="en-US" sz="1600" b="1" i="0">
                        <a:solidFill>
                          <a:srgbClr val="FFFFFF"/>
                        </a:solidFill>
                        <a:effectLst/>
                        <a:latin typeface=" 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471D"/>
                    </a:solidFill>
                  </a:tcPr>
                </a:tc>
                <a:tc hMerge="1">
                  <a:txBody>
                    <a:bodyPr/>
                    <a:lstStyle/>
                    <a:p>
                      <a:pPr algn="l" fontAlgn="base">
                        <a:lnSpc>
                          <a:spcPts val="1425"/>
                        </a:lnSpc>
                      </a:pP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tc hMerge="1">
                  <a:txBody>
                    <a:bodyPr/>
                    <a:lstStyle/>
                    <a:p>
                      <a:pPr algn="l" fontAlgn="base">
                        <a:lnSpc>
                          <a:spcPts val="1425"/>
                        </a:lnSpc>
                      </a:pP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tc hMerge="1">
                  <a:txBody>
                    <a:bodyPr/>
                    <a:lstStyle/>
                    <a:p>
                      <a:pPr algn="ctr" fontAlgn="base">
                        <a:lnSpc>
                          <a:spcPts val="1425"/>
                        </a:lnSpc>
                      </a:pP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extLst>
                  <a:ext uri="{0D108BD9-81ED-4DB2-BD59-A6C34878D82A}">
                    <a16:rowId xmlns:a16="http://schemas.microsoft.com/office/drawing/2014/main" val="3697351180"/>
                  </a:ext>
                </a:extLst>
              </a:tr>
              <a:tr h="0">
                <a:tc vMerge="1">
                  <a:txBody>
                    <a:bodyPr/>
                    <a:lstStyle/>
                    <a:p>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471D"/>
                    </a:solidFill>
                  </a:tcPr>
                </a:tc>
                <a:tc>
                  <a:txBody>
                    <a:bodyPr/>
                    <a:lstStyle/>
                    <a:p>
                      <a:pPr algn="ctr" fontAlgn="base">
                        <a:lnSpc>
                          <a:spcPct val="100000"/>
                        </a:lnSpc>
                      </a:pPr>
                      <a:r>
                        <a:rPr lang="en-US" sz="1600" b="1" i="0">
                          <a:solidFill>
                            <a:schemeClr val="tx1"/>
                          </a:solidFill>
                          <a:effectLst/>
                          <a:latin typeface=" calibri"/>
                        </a:rPr>
                        <a:t>Grade 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a:txBody>
                    <a:bodyPr/>
                    <a:lstStyle/>
                    <a:p>
                      <a:pPr algn="ctr" fontAlgn="base">
                        <a:lnSpc>
                          <a:spcPct val="100000"/>
                        </a:lnSpc>
                      </a:pPr>
                      <a:r>
                        <a:rPr lang="en-US" sz="1600" b="1" i="0">
                          <a:solidFill>
                            <a:schemeClr val="tx1"/>
                          </a:solidFill>
                          <a:effectLst/>
                          <a:latin typeface=" calibri"/>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a:txBody>
                    <a:bodyPr/>
                    <a:lstStyle/>
                    <a:p>
                      <a:pPr algn="ctr" fontAlgn="base">
                        <a:lnSpc>
                          <a:spcPct val="100000"/>
                        </a:lnSpc>
                      </a:pPr>
                      <a:r>
                        <a:rPr lang="en-US" sz="1600" b="1" i="0">
                          <a:solidFill>
                            <a:schemeClr val="tx1"/>
                          </a:solidFill>
                          <a:effectLst/>
                          <a:latin typeface=" calibri"/>
                        </a:rPr>
                        <a:t>Grade 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tc>
                  <a:txBody>
                    <a:bodyPr/>
                    <a:lstStyle/>
                    <a:p>
                      <a:pPr algn="ctr" fontAlgn="base">
                        <a:lnSpc>
                          <a:spcPct val="100000"/>
                        </a:lnSpc>
                      </a:pPr>
                      <a:r>
                        <a:rPr lang="en-US" sz="1600" b="1" i="0">
                          <a:solidFill>
                            <a:schemeClr val="tx1"/>
                          </a:solidFill>
                          <a:effectLst/>
                          <a:latin typeface=" calibri"/>
                        </a:rPr>
                        <a:t>Grade 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471D"/>
                    </a:solidFill>
                  </a:tcPr>
                </a:tc>
                <a:extLst>
                  <a:ext uri="{0D108BD9-81ED-4DB2-BD59-A6C34878D82A}">
                    <a16:rowId xmlns:a16="http://schemas.microsoft.com/office/drawing/2014/main" val="2191297423"/>
                  </a:ext>
                </a:extLst>
              </a:tr>
              <a:tr h="0">
                <a:tc>
                  <a:txBody>
                    <a:bodyPr/>
                    <a:lstStyle/>
                    <a:p>
                      <a:pPr algn="l" fontAlgn="base">
                        <a:lnSpc>
                          <a:spcPct val="100000"/>
                        </a:lnSpc>
                      </a:pPr>
                      <a:r>
                        <a:rPr lang="en-US" sz="1600" b="0" i="0">
                          <a:solidFill>
                            <a:srgbClr val="000000"/>
                          </a:solidFill>
                          <a:effectLst/>
                          <a:latin typeface=" calibri"/>
                        </a:rPr>
                        <a:t>CRS</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42 (49)</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88542042"/>
                  </a:ext>
                </a:extLst>
              </a:tr>
              <a:tr h="0">
                <a:tc>
                  <a:txBody>
                    <a:bodyPr/>
                    <a:lstStyle/>
                    <a:p>
                      <a:pPr algn="l" fontAlgn="base">
                        <a:lnSpc>
                          <a:spcPct val="100000"/>
                        </a:lnSpc>
                      </a:pPr>
                      <a:r>
                        <a:rPr lang="en-US" sz="1600" b="0" i="0">
                          <a:solidFill>
                            <a:srgbClr val="000000"/>
                          </a:solidFill>
                          <a:effectLst/>
                          <a:latin typeface=" calibri"/>
                        </a:rPr>
                        <a:t>Injection-site reaction</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28 (33)</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114873453"/>
                  </a:ext>
                </a:extLst>
              </a:tr>
              <a:tr h="0">
                <a:tc>
                  <a:txBody>
                    <a:bodyPr/>
                    <a:lstStyle/>
                    <a:p>
                      <a:pPr algn="l" fontAlgn="base">
                        <a:lnSpc>
                          <a:spcPct val="100000"/>
                        </a:lnSpc>
                      </a:pPr>
                      <a:r>
                        <a:rPr lang="en-US" sz="1600" b="0" i="0">
                          <a:solidFill>
                            <a:srgbClr val="000000"/>
                          </a:solidFill>
                          <a:effectLst/>
                          <a:latin typeface=" calibri"/>
                        </a:rPr>
                        <a:t>Constipation</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18 (21)</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2289779"/>
                  </a:ext>
                </a:extLst>
              </a:tr>
              <a:tr h="0">
                <a:tc>
                  <a:txBody>
                    <a:bodyPr/>
                    <a:lstStyle/>
                    <a:p>
                      <a:pPr algn="l" fontAlgn="base">
                        <a:lnSpc>
                          <a:spcPct val="100000"/>
                        </a:lnSpc>
                      </a:pPr>
                      <a:r>
                        <a:rPr lang="en-US" sz="1600" b="0" i="0">
                          <a:solidFill>
                            <a:srgbClr val="000000"/>
                          </a:solidFill>
                          <a:effectLst/>
                          <a:latin typeface=" calibri"/>
                        </a:rPr>
                        <a:t>COVID-19</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13 (15)</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5 (6)</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786434341"/>
                  </a:ext>
                </a:extLst>
              </a:tr>
              <a:tr h="0">
                <a:tc>
                  <a:txBody>
                    <a:bodyPr/>
                    <a:lstStyle/>
                    <a:p>
                      <a:pPr algn="l" fontAlgn="base">
                        <a:lnSpc>
                          <a:spcPct val="100000"/>
                        </a:lnSpc>
                      </a:pPr>
                      <a:r>
                        <a:rPr lang="en-US" sz="1600" b="0" i="0">
                          <a:solidFill>
                            <a:srgbClr val="000000"/>
                          </a:solidFill>
                          <a:effectLst/>
                          <a:latin typeface=" calibri"/>
                        </a:rPr>
                        <a:t>Neutropenia</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1 (1)</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9 (10)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8 (9)</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64520207"/>
                  </a:ext>
                </a:extLst>
              </a:tr>
              <a:tr h="0">
                <a:tc>
                  <a:txBody>
                    <a:bodyPr/>
                    <a:lstStyle/>
                    <a:p>
                      <a:pPr algn="l" fontAlgn="base">
                        <a:lnSpc>
                          <a:spcPct val="100000"/>
                        </a:lnSpc>
                      </a:pPr>
                      <a:r>
                        <a:rPr lang="en-US" sz="1600" b="0" i="0">
                          <a:solidFill>
                            <a:srgbClr val="000000"/>
                          </a:solidFill>
                          <a:effectLst/>
                          <a:latin typeface=" calibri"/>
                        </a:rPr>
                        <a:t>Fatigue</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17 (20)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171954133"/>
                  </a:ext>
                </a:extLst>
              </a:tr>
              <a:tr h="0">
                <a:tc>
                  <a:txBody>
                    <a:bodyPr/>
                    <a:lstStyle/>
                    <a:p>
                      <a:pPr algn="l" fontAlgn="base">
                        <a:lnSpc>
                          <a:spcPct val="100000"/>
                        </a:lnSpc>
                      </a:pPr>
                      <a:r>
                        <a:rPr lang="en-US" sz="1600" b="0" i="0">
                          <a:solidFill>
                            <a:srgbClr val="000000"/>
                          </a:solidFill>
                          <a:effectLst/>
                          <a:latin typeface=" calibri"/>
                        </a:rPr>
                        <a:t>Cough</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14 (16)</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06786272"/>
                  </a:ext>
                </a:extLst>
              </a:tr>
              <a:tr h="0">
                <a:tc>
                  <a:txBody>
                    <a:bodyPr/>
                    <a:lstStyle/>
                    <a:p>
                      <a:pPr algn="l" fontAlgn="base">
                        <a:lnSpc>
                          <a:spcPct val="100000"/>
                        </a:lnSpc>
                      </a:pPr>
                      <a:r>
                        <a:rPr lang="en-US" sz="1600" b="0" i="0">
                          <a:solidFill>
                            <a:srgbClr val="000000"/>
                          </a:solidFill>
                          <a:effectLst/>
                          <a:latin typeface=" calibri"/>
                        </a:rPr>
                        <a:t>Headache</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11 (13)</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1 (1)</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fontAlgn="base">
                        <a:lnSpc>
                          <a:spcPct val="100000"/>
                        </a:lnSpc>
                      </a:pPr>
                      <a:r>
                        <a:rPr lang="en-US" sz="1600" b="0" i="0">
                          <a:solidFill>
                            <a:srgbClr val="000000"/>
                          </a:solidFill>
                          <a:effectLst/>
                          <a:latin typeface=" calibri"/>
                        </a:rPr>
                        <a:t>0</a:t>
                      </a:r>
                      <a:r>
                        <a:rPr lang="en-US" sz="1600" b="0" i="0">
                          <a:solidFill>
                            <a:srgbClr val="455560"/>
                          </a:solidFill>
                          <a:effectLst/>
                          <a:latin typeface=" calibri"/>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142224405"/>
                  </a:ext>
                </a:extLst>
              </a:tr>
            </a:tbl>
          </a:graphicData>
        </a:graphic>
      </p:graphicFrame>
      <p:sp>
        <p:nvSpPr>
          <p:cNvPr id="18" name="Rectangle 4">
            <a:extLst>
              <a:ext uri="{FF2B5EF4-FFF2-40B4-BE49-F238E27FC236}">
                <a16:creationId xmlns:a16="http://schemas.microsoft.com/office/drawing/2014/main" id="{0ACC902C-9299-A090-9EC4-0FE403BEC4C2}"/>
              </a:ext>
            </a:extLst>
          </p:cNvPr>
          <p:cNvSpPr>
            <a:spLocks noChangeArrowheads="1"/>
          </p:cNvSpPr>
          <p:nvPr/>
        </p:nvSpPr>
        <p:spPr bwMode="auto">
          <a:xfrm>
            <a:off x="3475038" y="185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0410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on the Current and Future Management of Immune Thrombocytopenia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56108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33449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16697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Hanny Al-</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Samkari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Francesco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Zaja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Tree>
    <p:custDataLst>
      <p:tags r:id="rId1"/>
    </p:custDataLst>
    <p:extLst>
      <p:ext uri="{BB962C8B-B14F-4D97-AF65-F5344CB8AC3E}">
        <p14:creationId xmlns:p14="http://schemas.microsoft.com/office/powerpoint/2010/main" val="402741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063C-819C-18F1-5EAE-53B1055B6717}"/>
              </a:ext>
            </a:extLst>
          </p:cNvPr>
          <p:cNvSpPr>
            <a:spLocks noGrp="1"/>
          </p:cNvSpPr>
          <p:nvPr>
            <p:ph type="title"/>
          </p:nvPr>
        </p:nvSpPr>
        <p:spPr/>
        <p:txBody>
          <a:bodyPr/>
          <a:lstStyle/>
          <a:p>
            <a:r>
              <a:rPr lang="en-US" dirty="0"/>
              <a:t>EPCORE FL-1: Trial in Patients With R/R FL </a:t>
            </a:r>
          </a:p>
        </p:txBody>
      </p:sp>
      <p:sp>
        <p:nvSpPr>
          <p:cNvPr id="3" name="Content Placeholder 2">
            <a:extLst>
              <a:ext uri="{FF2B5EF4-FFF2-40B4-BE49-F238E27FC236}">
                <a16:creationId xmlns:a16="http://schemas.microsoft.com/office/drawing/2014/main" id="{61E093C8-34CB-6A4E-5A1F-8E27977D0D09}"/>
              </a:ext>
            </a:extLst>
          </p:cNvPr>
          <p:cNvSpPr>
            <a:spLocks noGrp="1"/>
          </p:cNvSpPr>
          <p:nvPr>
            <p:ph idx="1"/>
          </p:nvPr>
        </p:nvSpPr>
        <p:spPr>
          <a:xfrm>
            <a:off x="604675" y="1224280"/>
            <a:ext cx="10977566" cy="4939453"/>
          </a:xfrm>
        </p:spPr>
        <p:txBody>
          <a:bodyPr/>
          <a:lstStyle/>
          <a:p>
            <a:r>
              <a:rPr lang="en-US" dirty="0"/>
              <a:t>Global, multicenter, open-label phase III study</a:t>
            </a:r>
          </a:p>
          <a:p>
            <a:endParaRPr lang="en-US" dirty="0"/>
          </a:p>
          <a:p>
            <a:endParaRPr lang="en-US" dirty="0"/>
          </a:p>
          <a:p>
            <a:pPr marL="0" indent="0">
              <a:buNone/>
            </a:pPr>
            <a:endParaRPr lang="en-US" dirty="0"/>
          </a:p>
          <a:p>
            <a:pPr marL="0" indent="0">
              <a:lnSpc>
                <a:spcPct val="50000"/>
              </a:lnSpc>
              <a:spcBef>
                <a:spcPts val="0"/>
              </a:spcBef>
              <a:spcAft>
                <a:spcPts val="0"/>
              </a:spcAft>
              <a:buNone/>
            </a:pPr>
            <a:endParaRPr lang="en-US" sz="1050" dirty="0"/>
          </a:p>
          <a:p>
            <a:pPr marL="0" indent="0">
              <a:lnSpc>
                <a:spcPct val="50000"/>
              </a:lnSpc>
              <a:spcBef>
                <a:spcPts val="0"/>
              </a:spcBef>
              <a:spcAft>
                <a:spcPts val="0"/>
              </a:spcAft>
              <a:buNone/>
            </a:pPr>
            <a:endParaRPr lang="en-US" sz="1050" dirty="0"/>
          </a:p>
          <a:p>
            <a:endParaRPr lang="en-US" b="1" dirty="0"/>
          </a:p>
          <a:p>
            <a:r>
              <a:rPr lang="en-US" b="1" dirty="0"/>
              <a:t>Primary endpoints: </a:t>
            </a:r>
            <a:r>
              <a:rPr lang="en-US" dirty="0"/>
              <a:t>ORR, and PFS as assessed by IRC per Lugano criteria</a:t>
            </a:r>
          </a:p>
          <a:p>
            <a:r>
              <a:rPr lang="en-US" b="1" dirty="0"/>
              <a:t>Key secondary endpoints: </a:t>
            </a:r>
            <a:r>
              <a:rPr lang="en-US" dirty="0"/>
              <a:t>CRR, BOR, OS, MRD</a:t>
            </a:r>
          </a:p>
          <a:p>
            <a:r>
              <a:rPr lang="en-US" dirty="0"/>
              <a:t>The trial met the primary endpoints; full FDA approval. </a:t>
            </a:r>
          </a:p>
          <a:p>
            <a:endParaRPr lang="en-US" dirty="0"/>
          </a:p>
        </p:txBody>
      </p:sp>
      <p:sp>
        <p:nvSpPr>
          <p:cNvPr id="4" name="Text Box 15">
            <a:extLst>
              <a:ext uri="{FF2B5EF4-FFF2-40B4-BE49-F238E27FC236}">
                <a16:creationId xmlns:a16="http://schemas.microsoft.com/office/drawing/2014/main" id="{E971B875-C0C1-0827-69F9-CC53EB36923E}"/>
              </a:ext>
            </a:extLst>
          </p:cNvPr>
          <p:cNvSpPr txBox="1">
            <a:spLocks noChangeArrowheads="1"/>
          </p:cNvSpPr>
          <p:nvPr/>
        </p:nvSpPr>
        <p:spPr bwMode="auto">
          <a:xfrm>
            <a:off x="401028" y="6180803"/>
            <a:ext cx="11790972"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FDA approves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epcoritamab</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bysp</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for follicular lymphoma indications. November 18, 2025. </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2"/>
              </a:rPr>
              <a:t>https://www.fda.gov/drugs/resources-information-approved-drugs/fda-approves-epcoritamab-bysp-follicular-lymphoma-indications</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NCT05409066. </a:t>
            </a:r>
          </a:p>
        </p:txBody>
      </p:sp>
      <p:sp>
        <p:nvSpPr>
          <p:cNvPr id="5" name="TextBox 4">
            <a:extLst>
              <a:ext uri="{FF2B5EF4-FFF2-40B4-BE49-F238E27FC236}">
                <a16:creationId xmlns:a16="http://schemas.microsoft.com/office/drawing/2014/main" id="{3FA22775-D8BD-CB51-93AB-CE0A6BD67CA4}"/>
              </a:ext>
            </a:extLst>
          </p:cNvPr>
          <p:cNvSpPr txBox="1"/>
          <p:nvPr/>
        </p:nvSpPr>
        <p:spPr bwMode="auto">
          <a:xfrm>
            <a:off x="298588" y="1909149"/>
            <a:ext cx="351937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Adults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 yr) with body scan and histologically confirmed R/R FL grade 1-3 with no evidence of histologic aggressive transformation; at least 1 systemic LOT;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CrCl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50mL/min; ECOG 0-2</a:t>
            </a:r>
          </a:p>
        </p:txBody>
      </p:sp>
      <p:cxnSp>
        <p:nvCxnSpPr>
          <p:cNvPr id="7" name="Straight Arrow Connector 6">
            <a:extLst>
              <a:ext uri="{FF2B5EF4-FFF2-40B4-BE49-F238E27FC236}">
                <a16:creationId xmlns:a16="http://schemas.microsoft.com/office/drawing/2014/main" id="{3928389E-4BB7-84BB-CAF8-33B6ED046303}"/>
              </a:ext>
            </a:extLst>
          </p:cNvPr>
          <p:cNvCxnSpPr>
            <a:cxnSpLocks/>
          </p:cNvCxnSpPr>
          <p:nvPr/>
        </p:nvCxnSpPr>
        <p:spPr bwMode="auto">
          <a:xfrm flipV="1">
            <a:off x="3806455" y="2468880"/>
            <a:ext cx="506465" cy="421173"/>
          </a:xfrm>
          <a:prstGeom prst="straightConnector1">
            <a:avLst/>
          </a:prstGeom>
          <a:noFill/>
          <a:ln w="28575" cap="flat" cmpd="sng" algn="ctr">
            <a:solidFill>
              <a:schemeClr val="bg1"/>
            </a:solidFill>
            <a:prstDash val="solid"/>
            <a:round/>
            <a:headEnd type="none" w="med" len="med"/>
            <a:tailEnd type="triangle"/>
          </a:ln>
          <a:effectLst/>
        </p:spPr>
      </p:cxnSp>
      <p:sp>
        <p:nvSpPr>
          <p:cNvPr id="8" name="TextBox 7">
            <a:extLst>
              <a:ext uri="{FF2B5EF4-FFF2-40B4-BE49-F238E27FC236}">
                <a16:creationId xmlns:a16="http://schemas.microsoft.com/office/drawing/2014/main" id="{585DAA92-2D03-76D5-75B0-64BE3A5B5897}"/>
              </a:ext>
            </a:extLst>
          </p:cNvPr>
          <p:cNvSpPr txBox="1"/>
          <p:nvPr/>
        </p:nvSpPr>
        <p:spPr bwMode="auto">
          <a:xfrm>
            <a:off x="4446578" y="1765063"/>
            <a:ext cx="3519376" cy="923330"/>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Epcoritamab</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IV</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48 mg for 12 cycles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Rituximab IV</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5 cycles</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Lenalidomide IV </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12 cycles </a:t>
            </a:r>
          </a:p>
        </p:txBody>
      </p:sp>
      <p:cxnSp>
        <p:nvCxnSpPr>
          <p:cNvPr id="10" name="Straight Arrow Connector 9">
            <a:extLst>
              <a:ext uri="{FF2B5EF4-FFF2-40B4-BE49-F238E27FC236}">
                <a16:creationId xmlns:a16="http://schemas.microsoft.com/office/drawing/2014/main" id="{769609AC-6489-C0D4-B5CF-2A80368A200E}"/>
              </a:ext>
            </a:extLst>
          </p:cNvPr>
          <p:cNvCxnSpPr/>
          <p:nvPr/>
        </p:nvCxnSpPr>
        <p:spPr bwMode="auto">
          <a:xfrm>
            <a:off x="8102247" y="2904448"/>
            <a:ext cx="669851" cy="0"/>
          </a:xfrm>
          <a:prstGeom prst="straightConnector1">
            <a:avLst/>
          </a:prstGeom>
          <a:noFill/>
          <a:ln w="28575" cap="flat" cmpd="sng" algn="ctr">
            <a:solidFill>
              <a:schemeClr val="bg1"/>
            </a:solidFill>
            <a:prstDash val="solid"/>
            <a:round/>
            <a:headEnd type="none" w="med" len="med"/>
            <a:tailEnd type="triangle"/>
          </a:ln>
          <a:effectLst/>
        </p:spPr>
      </p:cxnSp>
      <p:sp>
        <p:nvSpPr>
          <p:cNvPr id="11" name="TextBox 10">
            <a:extLst>
              <a:ext uri="{FF2B5EF4-FFF2-40B4-BE49-F238E27FC236}">
                <a16:creationId xmlns:a16="http://schemas.microsoft.com/office/drawing/2014/main" id="{97D51B12-6787-1302-6F72-27BF48809AA3}"/>
              </a:ext>
            </a:extLst>
          </p:cNvPr>
          <p:cNvSpPr txBox="1"/>
          <p:nvPr/>
        </p:nvSpPr>
        <p:spPr bwMode="auto">
          <a:xfrm>
            <a:off x="8671661" y="2427395"/>
            <a:ext cx="22048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Until 12 cycles of therapy, disease progression, or meets off-treatment criteria.</a:t>
            </a:r>
          </a:p>
        </p:txBody>
      </p:sp>
      <p:cxnSp>
        <p:nvCxnSpPr>
          <p:cNvPr id="13" name="Straight Arrow Connector 12">
            <a:extLst>
              <a:ext uri="{FF2B5EF4-FFF2-40B4-BE49-F238E27FC236}">
                <a16:creationId xmlns:a16="http://schemas.microsoft.com/office/drawing/2014/main" id="{1A6342A5-8B3F-5E04-4053-0BFBC0439EA8}"/>
              </a:ext>
            </a:extLst>
          </p:cNvPr>
          <p:cNvCxnSpPr>
            <a:cxnSpLocks/>
          </p:cNvCxnSpPr>
          <p:nvPr/>
        </p:nvCxnSpPr>
        <p:spPr bwMode="auto">
          <a:xfrm>
            <a:off x="3817964" y="2966721"/>
            <a:ext cx="470905" cy="340827"/>
          </a:xfrm>
          <a:prstGeom prst="straightConnector1">
            <a:avLst/>
          </a:prstGeom>
          <a:noFill/>
          <a:ln w="28575" cap="flat" cmpd="sng" algn="ctr">
            <a:solidFill>
              <a:schemeClr val="bg1"/>
            </a:solidFill>
            <a:prstDash val="solid"/>
            <a:round/>
            <a:headEnd type="none" w="med" len="med"/>
            <a:tailEnd type="triangle"/>
          </a:ln>
          <a:effectLst/>
        </p:spPr>
      </p:cxnSp>
      <p:sp>
        <p:nvSpPr>
          <p:cNvPr id="15" name="TextBox 14">
            <a:extLst>
              <a:ext uri="{FF2B5EF4-FFF2-40B4-BE49-F238E27FC236}">
                <a16:creationId xmlns:a16="http://schemas.microsoft.com/office/drawing/2014/main" id="{103FCCAF-10A0-6529-D13E-4A1B48C1B759}"/>
              </a:ext>
            </a:extLst>
          </p:cNvPr>
          <p:cNvSpPr txBox="1"/>
          <p:nvPr/>
        </p:nvSpPr>
        <p:spPr bwMode="auto">
          <a:xfrm>
            <a:off x="4446577" y="3043671"/>
            <a:ext cx="3519377" cy="646331"/>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Rituximab IV</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5 cycles</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Lenalidomide IV </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12 cycles </a:t>
            </a:r>
          </a:p>
        </p:txBody>
      </p:sp>
    </p:spTree>
    <p:extLst>
      <p:ext uri="{BB962C8B-B14F-4D97-AF65-F5344CB8AC3E}">
        <p14:creationId xmlns:p14="http://schemas.microsoft.com/office/powerpoint/2010/main" val="9994556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8C9D-EB5B-3E4F-4DA9-30189F351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E9595-D01E-8751-7423-F7169B2AB956}"/>
              </a:ext>
            </a:extLst>
          </p:cNvPr>
          <p:cNvSpPr>
            <a:spLocks noGrp="1"/>
          </p:cNvSpPr>
          <p:nvPr>
            <p:ph type="title"/>
          </p:nvPr>
        </p:nvSpPr>
        <p:spPr/>
        <p:txBody>
          <a:bodyPr/>
          <a:lstStyle/>
          <a:p>
            <a:r>
              <a:rPr lang="en-US" dirty="0"/>
              <a:t>ASH 2025 Update: Epcoritamab in EPCORE FL-1</a:t>
            </a:r>
          </a:p>
        </p:txBody>
      </p:sp>
      <p:sp>
        <p:nvSpPr>
          <p:cNvPr id="3" name="Content Placeholder 2">
            <a:extLst>
              <a:ext uri="{FF2B5EF4-FFF2-40B4-BE49-F238E27FC236}">
                <a16:creationId xmlns:a16="http://schemas.microsoft.com/office/drawing/2014/main" id="{68F4A57F-4F93-2B5E-C067-F956F026C0ED}"/>
              </a:ext>
            </a:extLst>
          </p:cNvPr>
          <p:cNvSpPr>
            <a:spLocks noGrp="1"/>
          </p:cNvSpPr>
          <p:nvPr>
            <p:ph idx="1"/>
          </p:nvPr>
        </p:nvSpPr>
        <p:spPr>
          <a:xfrm>
            <a:off x="657234" y="2723322"/>
            <a:ext cx="10877529" cy="2324587"/>
          </a:xfrm>
        </p:spPr>
        <p:txBody>
          <a:bodyPr/>
          <a:lstStyle/>
          <a:p>
            <a:pPr marL="0" indent="0">
              <a:buNone/>
            </a:pPr>
            <a:r>
              <a:rPr lang="en-US" sz="2000" b="1" dirty="0"/>
              <a:t>Key Results: </a:t>
            </a:r>
          </a:p>
          <a:p>
            <a:pPr marL="0" indent="0">
              <a:buNone/>
            </a:pPr>
            <a:r>
              <a:rPr lang="en-US" sz="2000" dirty="0"/>
              <a:t>As of the Jan 10, 2025 data cut-off, </a:t>
            </a:r>
            <a:r>
              <a:rPr lang="en-US" sz="2000" dirty="0">
                <a:solidFill>
                  <a:srgbClr val="0070C0"/>
                </a:solidFill>
              </a:rPr>
              <a:t>488 pts were randomized to receive E+R</a:t>
            </a:r>
            <a:r>
              <a:rPr lang="en-US" sz="2000" baseline="30000" dirty="0">
                <a:solidFill>
                  <a:srgbClr val="0070C0"/>
                </a:solidFill>
              </a:rPr>
              <a:t>2</a:t>
            </a:r>
            <a:r>
              <a:rPr lang="en-US" sz="2000" dirty="0">
                <a:solidFill>
                  <a:srgbClr val="0070C0"/>
                </a:solidFill>
              </a:rPr>
              <a:t> (N=243) or R</a:t>
            </a:r>
            <a:r>
              <a:rPr lang="en-US" sz="2000" baseline="30000" dirty="0">
                <a:solidFill>
                  <a:srgbClr val="0070C0"/>
                </a:solidFill>
              </a:rPr>
              <a:t>2</a:t>
            </a:r>
            <a:r>
              <a:rPr lang="en-US" sz="2000" dirty="0">
                <a:solidFill>
                  <a:srgbClr val="0070C0"/>
                </a:solidFill>
              </a:rPr>
              <a:t> alone (N=245)</a:t>
            </a:r>
            <a:r>
              <a:rPr lang="en-US" sz="2000" dirty="0"/>
              <a:t>. The median duration of follow-up was 10.4 months (95% CI: 9.8, 11.1). </a:t>
            </a:r>
          </a:p>
          <a:p>
            <a:pPr marL="0" indent="0">
              <a:buNone/>
            </a:pPr>
            <a:r>
              <a:rPr lang="en-US" sz="2000" dirty="0"/>
              <a:t>A preplanned interim analysis was conducted after the first 232 pts achieved 12 months of follow-up post-randomization, and the </a:t>
            </a:r>
            <a:r>
              <a:rPr lang="en-US" sz="2000" dirty="0">
                <a:solidFill>
                  <a:srgbClr val="0070C0"/>
                </a:solidFill>
              </a:rPr>
              <a:t>ORR was significantly improved in pts treated with E+R</a:t>
            </a:r>
            <a:r>
              <a:rPr lang="en-US" sz="2000" baseline="30000" dirty="0">
                <a:solidFill>
                  <a:srgbClr val="0070C0"/>
                </a:solidFill>
              </a:rPr>
              <a:t>2</a:t>
            </a:r>
            <a:r>
              <a:rPr lang="en-US" sz="2000" dirty="0">
                <a:solidFill>
                  <a:srgbClr val="0070C0"/>
                </a:solidFill>
              </a:rPr>
              <a:t> </a:t>
            </a:r>
            <a:r>
              <a:rPr lang="en-US" sz="2000" dirty="0"/>
              <a:t>(95.7% [95% CI: 90.2, 98.6]) vs R</a:t>
            </a:r>
            <a:r>
              <a:rPr lang="en-US" sz="2000" baseline="30000" dirty="0"/>
              <a:t>2</a:t>
            </a:r>
            <a:r>
              <a:rPr lang="en-US" sz="2000" dirty="0"/>
              <a:t> (81.0% [95% CI: 72.7, 87.7]; P&lt;.0001). The 12-month DOR was 91.4% (95% CI: 84.0, 95.4) vs 57.0% (95% CI: 44.2, 68.0), respectively. </a:t>
            </a:r>
          </a:p>
          <a:p>
            <a:pPr marL="0" indent="0">
              <a:buNone/>
            </a:pPr>
            <a:r>
              <a:rPr lang="en-US" sz="2000" dirty="0"/>
              <a:t>In the full ITT population (N=488), </a:t>
            </a:r>
            <a:r>
              <a:rPr lang="en-US" sz="2000" dirty="0">
                <a:solidFill>
                  <a:srgbClr val="0070C0"/>
                </a:solidFill>
              </a:rPr>
              <a:t>PFS was significantly longer in pts treated with E+R</a:t>
            </a:r>
            <a:r>
              <a:rPr lang="en-US" sz="2000" baseline="30000" dirty="0">
                <a:solidFill>
                  <a:srgbClr val="0070C0"/>
                </a:solidFill>
              </a:rPr>
              <a:t>2</a:t>
            </a:r>
            <a:r>
              <a:rPr lang="en-US" sz="2000" dirty="0">
                <a:solidFill>
                  <a:srgbClr val="0070C0"/>
                </a:solidFill>
              </a:rPr>
              <a:t> </a:t>
            </a:r>
            <a:r>
              <a:rPr lang="en-US" sz="2000" dirty="0"/>
              <a:t>vs those treated with R</a:t>
            </a:r>
            <a:r>
              <a:rPr lang="en-US" sz="2000" baseline="30000" dirty="0"/>
              <a:t>2</a:t>
            </a:r>
            <a:r>
              <a:rPr lang="en-US" sz="2000" dirty="0"/>
              <a:t> (hazard ratio [HR] 0.21; 95% CI: 0.13, 0.33; P&lt;.0001). </a:t>
            </a:r>
            <a:r>
              <a:rPr lang="en-US" sz="2000" dirty="0">
                <a:solidFill>
                  <a:srgbClr val="0070C0"/>
                </a:solidFill>
              </a:rPr>
              <a:t>Additionally, E+R</a:t>
            </a:r>
            <a:r>
              <a:rPr lang="en-US" sz="2000" baseline="30000" dirty="0">
                <a:solidFill>
                  <a:srgbClr val="0070C0"/>
                </a:solidFill>
              </a:rPr>
              <a:t>2</a:t>
            </a:r>
            <a:r>
              <a:rPr lang="en-US" sz="2000" dirty="0">
                <a:solidFill>
                  <a:srgbClr val="0070C0"/>
                </a:solidFill>
              </a:rPr>
              <a:t> led to a significant improvement in CRR vs R</a:t>
            </a:r>
            <a:r>
              <a:rPr lang="en-US" sz="2000" baseline="30000" dirty="0">
                <a:solidFill>
                  <a:srgbClr val="0070C0"/>
                </a:solidFill>
              </a:rPr>
              <a:t>2</a:t>
            </a:r>
            <a:r>
              <a:rPr lang="en-US" sz="2000" dirty="0">
                <a:solidFill>
                  <a:srgbClr val="0070C0"/>
                </a:solidFill>
              </a:rPr>
              <a:t> </a:t>
            </a:r>
            <a:r>
              <a:rPr lang="en-US" sz="2000" dirty="0"/>
              <a:t>(74.5% [95% CI: 68.5, 79.8] vs 43.3% [95% CI: 37.0, 49.7]; P&lt;.0001).</a:t>
            </a:r>
          </a:p>
        </p:txBody>
      </p:sp>
      <p:pic>
        <p:nvPicPr>
          <p:cNvPr id="4" name="Picture 3">
            <a:extLst>
              <a:ext uri="{FF2B5EF4-FFF2-40B4-BE49-F238E27FC236}">
                <a16:creationId xmlns:a16="http://schemas.microsoft.com/office/drawing/2014/main" id="{0672EC1F-6F53-0B5F-5A4A-ACF3A84EBC39}"/>
              </a:ext>
            </a:extLst>
          </p:cNvPr>
          <p:cNvPicPr>
            <a:picLocks noChangeAspect="1"/>
          </p:cNvPicPr>
          <p:nvPr/>
        </p:nvPicPr>
        <p:blipFill>
          <a:blip r:embed="rId3"/>
          <a:stretch>
            <a:fillRect/>
          </a:stretch>
        </p:blipFill>
        <p:spPr>
          <a:xfrm>
            <a:off x="168964" y="1411014"/>
            <a:ext cx="11854070" cy="1051099"/>
          </a:xfrm>
          <a:prstGeom prst="rect">
            <a:avLst/>
          </a:prstGeom>
        </p:spPr>
      </p:pic>
    </p:spTree>
    <p:extLst>
      <p:ext uri="{BB962C8B-B14F-4D97-AF65-F5344CB8AC3E}">
        <p14:creationId xmlns:p14="http://schemas.microsoft.com/office/powerpoint/2010/main" val="33858023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B782-F303-FC71-A36E-9DB8F35EE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DFA6C-CA74-1982-3205-579DFCE05823}"/>
              </a:ext>
            </a:extLst>
          </p:cNvPr>
          <p:cNvSpPr>
            <a:spLocks noGrp="1"/>
          </p:cNvSpPr>
          <p:nvPr>
            <p:ph type="title"/>
          </p:nvPr>
        </p:nvSpPr>
        <p:spPr>
          <a:xfrm>
            <a:off x="609759" y="238127"/>
            <a:ext cx="10872444" cy="785603"/>
          </a:xfrm>
        </p:spPr>
        <p:txBody>
          <a:bodyPr/>
          <a:lstStyle/>
          <a:p>
            <a:r>
              <a:rPr lang="en-US" dirty="0"/>
              <a:t>Phase III CELESTIMO: Mosunetuzumab + Lenalidomide</a:t>
            </a:r>
          </a:p>
        </p:txBody>
      </p:sp>
      <p:pic>
        <p:nvPicPr>
          <p:cNvPr id="7" name="Picture 6">
            <a:extLst>
              <a:ext uri="{FF2B5EF4-FFF2-40B4-BE49-F238E27FC236}">
                <a16:creationId xmlns:a16="http://schemas.microsoft.com/office/drawing/2014/main" id="{7CA27CF5-1A68-9836-3698-60AE8BAD54A6}"/>
              </a:ext>
            </a:extLst>
          </p:cNvPr>
          <p:cNvPicPr>
            <a:picLocks noChangeAspect="1"/>
          </p:cNvPicPr>
          <p:nvPr/>
        </p:nvPicPr>
        <p:blipFill>
          <a:blip r:embed="rId3"/>
          <a:stretch>
            <a:fillRect/>
          </a:stretch>
        </p:blipFill>
        <p:spPr>
          <a:xfrm>
            <a:off x="1078152" y="1130176"/>
            <a:ext cx="9935658" cy="5265828"/>
          </a:xfrm>
          <a:prstGeom prst="rect">
            <a:avLst/>
          </a:prstGeom>
        </p:spPr>
      </p:pic>
      <p:sp>
        <p:nvSpPr>
          <p:cNvPr id="9" name="TextBox 8">
            <a:extLst>
              <a:ext uri="{FF2B5EF4-FFF2-40B4-BE49-F238E27FC236}">
                <a16:creationId xmlns:a16="http://schemas.microsoft.com/office/drawing/2014/main" id="{9FC87A82-4229-38A7-8304-0886FAA77687}"/>
              </a:ext>
            </a:extLst>
          </p:cNvPr>
          <p:cNvSpPr txBox="1"/>
          <p:nvPr/>
        </p:nvSpPr>
        <p:spPr bwMode="auto">
          <a:xfrm>
            <a:off x="0" y="6502450"/>
            <a:ext cx="6102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Nastoupil</a:t>
            </a:r>
            <a:r>
              <a:rPr kumimoji="0" lang="en-US" sz="1400" b="0" i="0" u="none" strike="noStrike" kern="1200" cap="none" spc="0" normalizeH="0" baseline="0" noProof="0" dirty="0">
                <a:ln>
                  <a:noFill/>
                </a:ln>
                <a:solidFill>
                  <a:srgbClr val="000000"/>
                </a:solidFill>
                <a:effectLst/>
                <a:uLnTx/>
                <a:uFillTx/>
                <a:latin typeface="Calibri"/>
                <a:ea typeface="+mn-ea"/>
                <a:cs typeface="+mn-cs"/>
              </a:rPr>
              <a:t> L et al. ASCO 2022;Abstract TPS7588.</a:t>
            </a:r>
          </a:p>
        </p:txBody>
      </p:sp>
    </p:spTree>
    <p:extLst>
      <p:ext uri="{BB962C8B-B14F-4D97-AF65-F5344CB8AC3E}">
        <p14:creationId xmlns:p14="http://schemas.microsoft.com/office/powerpoint/2010/main" val="18621750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A418-6DA7-9954-F09F-68DFB7472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15057-4145-99CD-E308-FD363A814F34}"/>
              </a:ext>
            </a:extLst>
          </p:cNvPr>
          <p:cNvSpPr>
            <a:spLocks noGrp="1"/>
          </p:cNvSpPr>
          <p:nvPr>
            <p:ph type="title"/>
          </p:nvPr>
        </p:nvSpPr>
        <p:spPr/>
        <p:txBody>
          <a:bodyPr/>
          <a:lstStyle/>
          <a:p>
            <a:r>
              <a:rPr lang="en-US" sz="2800" dirty="0"/>
              <a:t>ASH 2025 Update: Mosunetuzumab/Lenalidomide in CELESTIMO</a:t>
            </a:r>
          </a:p>
        </p:txBody>
      </p:sp>
      <p:sp>
        <p:nvSpPr>
          <p:cNvPr id="3" name="Content Placeholder 2">
            <a:extLst>
              <a:ext uri="{FF2B5EF4-FFF2-40B4-BE49-F238E27FC236}">
                <a16:creationId xmlns:a16="http://schemas.microsoft.com/office/drawing/2014/main" id="{2394ED9A-08B3-244B-5D21-F2FB48793AC5}"/>
              </a:ext>
            </a:extLst>
          </p:cNvPr>
          <p:cNvSpPr>
            <a:spLocks noGrp="1"/>
          </p:cNvSpPr>
          <p:nvPr>
            <p:ph idx="1"/>
          </p:nvPr>
        </p:nvSpPr>
        <p:spPr>
          <a:xfrm>
            <a:off x="604674" y="2564296"/>
            <a:ext cx="10877529" cy="3338378"/>
          </a:xfrm>
        </p:spPr>
        <p:txBody>
          <a:bodyPr/>
          <a:lstStyle/>
          <a:p>
            <a:pPr marL="0" indent="0">
              <a:buNone/>
            </a:pPr>
            <a:r>
              <a:rPr lang="en-US" sz="1800" b="1" dirty="0"/>
              <a:t>Key Results: </a:t>
            </a:r>
            <a:endParaRPr lang="en-US" sz="1800" dirty="0"/>
          </a:p>
          <a:p>
            <a:pPr marL="0" indent="0">
              <a:buNone/>
            </a:pPr>
            <a:r>
              <a:rPr lang="en-US" sz="1800" dirty="0"/>
              <a:t>At data cut-off (June 9, 2025), </a:t>
            </a:r>
            <a:r>
              <a:rPr lang="en-US" sz="1800" dirty="0">
                <a:solidFill>
                  <a:srgbClr val="0070C0"/>
                </a:solidFill>
              </a:rPr>
              <a:t>54 patients </a:t>
            </a:r>
            <a:r>
              <a:rPr lang="en-US" sz="1800" dirty="0"/>
              <a:t>were enrolled in the </a:t>
            </a:r>
            <a:r>
              <a:rPr lang="en-US" sz="1800" dirty="0">
                <a:solidFill>
                  <a:srgbClr val="0070C0"/>
                </a:solidFill>
              </a:rPr>
              <a:t>US extension Arm C </a:t>
            </a:r>
            <a:r>
              <a:rPr lang="en-US" sz="1800" dirty="0"/>
              <a:t>of the CELESTIMO trial. Median age was 62 years (range: 37–82); 59.3% (32/54) of patients were male; 40.4% (21/52) had a Follicular Lymphoma International Prognostic Index score of ≥3; 29.6% (16/54) had progressive disease within 24 months of first systemic therapy; 39.6% (19/48) were refractory to prior anti-CD20 therapy; and 17.0% (9/53) of patients had double-refractory disease.</a:t>
            </a:r>
          </a:p>
          <a:p>
            <a:pPr marL="0" indent="0">
              <a:buNone/>
            </a:pPr>
            <a:r>
              <a:rPr lang="en-US" sz="1800" dirty="0"/>
              <a:t>Median duration of follow-up was 12.7 months (range: 5–20). </a:t>
            </a:r>
            <a:r>
              <a:rPr lang="en-US" sz="1800" dirty="0">
                <a:solidFill>
                  <a:srgbClr val="0070C0"/>
                </a:solidFill>
              </a:rPr>
              <a:t>ORR was 96.3% </a:t>
            </a:r>
            <a:r>
              <a:rPr lang="en-US" sz="1800" dirty="0"/>
              <a:t>(n=52/54; 95% confidence interval [CI] 90.3–100.0) and </a:t>
            </a:r>
            <a:r>
              <a:rPr lang="en-US" sz="1800" dirty="0">
                <a:solidFill>
                  <a:srgbClr val="0070C0"/>
                </a:solidFill>
              </a:rPr>
              <a:t>CRR was 87.0% </a:t>
            </a:r>
            <a:r>
              <a:rPr lang="en-US" sz="1800" dirty="0"/>
              <a:t>(n=47/54; 95% CI 75.1–94.6).</a:t>
            </a:r>
          </a:p>
          <a:p>
            <a:pPr marL="0" indent="0">
              <a:buNone/>
            </a:pPr>
            <a:r>
              <a:rPr lang="en-US" sz="1800" dirty="0">
                <a:solidFill>
                  <a:srgbClr val="0070C0"/>
                </a:solidFill>
              </a:rPr>
              <a:t>CRS was reported in 27.8% of patients </a:t>
            </a:r>
            <a:r>
              <a:rPr lang="en-US" sz="1800" dirty="0"/>
              <a:t>(Gr 1, 22.2%; Gr 2, 3.7%; Gr 3, 1.9%); all CRS events resolved. Median duration of CRS was 4 days (range: 1–23). Neutropenia occurred in 40.7% of patients (Gr 1, 3.7%; Gr 2, 3.7%, Gr 3, 22.2%; Gr 4, 11.1%) and febrile neutropenia occurred in 3.7% of patients (all Gr 3). Infections were reported in 57.4% of patients (most common: COVID-19, 20.4%; sinusitis, 18.5%; upper respiratory tract infection, 16.7%) and were mainly Gr 2 (44.4%) in severity.</a:t>
            </a:r>
          </a:p>
        </p:txBody>
      </p:sp>
      <p:pic>
        <p:nvPicPr>
          <p:cNvPr id="5" name="Picture 4">
            <a:extLst>
              <a:ext uri="{FF2B5EF4-FFF2-40B4-BE49-F238E27FC236}">
                <a16:creationId xmlns:a16="http://schemas.microsoft.com/office/drawing/2014/main" id="{269D88C1-A07B-095E-7135-0ED5D26803AB}"/>
              </a:ext>
            </a:extLst>
          </p:cNvPr>
          <p:cNvPicPr>
            <a:picLocks noChangeAspect="1"/>
          </p:cNvPicPr>
          <p:nvPr/>
        </p:nvPicPr>
        <p:blipFill>
          <a:blip r:embed="rId3"/>
          <a:stretch>
            <a:fillRect/>
          </a:stretch>
        </p:blipFill>
        <p:spPr>
          <a:xfrm>
            <a:off x="213032" y="1341440"/>
            <a:ext cx="11765935" cy="1103313"/>
          </a:xfrm>
          <a:prstGeom prst="rect">
            <a:avLst/>
          </a:prstGeom>
        </p:spPr>
      </p:pic>
    </p:spTree>
    <p:extLst>
      <p:ext uri="{BB962C8B-B14F-4D97-AF65-F5344CB8AC3E}">
        <p14:creationId xmlns:p14="http://schemas.microsoft.com/office/powerpoint/2010/main" val="1287669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7A794F5-4D36-AB7E-95D6-6ECFC520E8CC}"/>
            </a:ext>
          </a:extLst>
        </p:cNvPr>
        <p:cNvGrpSpPr/>
        <p:nvPr/>
      </p:nvGrpSpPr>
      <p:grpSpPr>
        <a:xfrm>
          <a:off x="0" y="0"/>
          <a:ext cx="0" cy="0"/>
          <a:chOff x="0" y="0"/>
          <a:chExt cx="0" cy="0"/>
        </a:xfrm>
      </p:grpSpPr>
      <p:sp>
        <p:nvSpPr>
          <p:cNvPr id="730" name="Title 729">
            <a:extLst>
              <a:ext uri="{FF2B5EF4-FFF2-40B4-BE49-F238E27FC236}">
                <a16:creationId xmlns:a16="http://schemas.microsoft.com/office/drawing/2014/main" id="{0A2BBB08-14F4-B70C-8E60-4C69F44EDB1F}"/>
              </a:ext>
            </a:extLst>
          </p:cNvPr>
          <p:cNvSpPr>
            <a:spLocks noGrp="1"/>
          </p:cNvSpPr>
          <p:nvPr>
            <p:ph type="title"/>
          </p:nvPr>
        </p:nvSpPr>
        <p:spPr/>
        <p:txBody>
          <a:bodyPr/>
          <a:lstStyle/>
          <a:p>
            <a:r>
              <a:rPr lang="en-US" dirty="0"/>
              <a:t>ELM-2 </a:t>
            </a:r>
            <a:r>
              <a:rPr lang="en-US" dirty="0" err="1"/>
              <a:t>Odronextamab</a:t>
            </a:r>
            <a:r>
              <a:rPr lang="en-US" dirty="0"/>
              <a:t> in R/R FL: PFS and OS</a:t>
            </a:r>
          </a:p>
        </p:txBody>
      </p:sp>
      <p:sp>
        <p:nvSpPr>
          <p:cNvPr id="4" name="TextBox 3">
            <a:extLst>
              <a:ext uri="{FF2B5EF4-FFF2-40B4-BE49-F238E27FC236}">
                <a16:creationId xmlns:a16="http://schemas.microsoft.com/office/drawing/2014/main" id="{249D8E11-B602-A1C6-58F6-334DAD70B8B6}"/>
              </a:ext>
            </a:extLst>
          </p:cNvPr>
          <p:cNvSpPr txBox="1"/>
          <p:nvPr/>
        </p:nvSpPr>
        <p:spPr bwMode="auto">
          <a:xfrm>
            <a:off x="360296" y="6518852"/>
            <a:ext cx="31568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40" tIns="45720" rIns="91440" bIns="45720" rtlCol="0" anchor="t">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fi-FI" altLang="en-US" sz="1200" b="0" i="0" u="none" strike="noStrike" kern="1200" cap="none" spc="-11" normalizeH="0" baseline="0" noProof="0" dirty="0" err="1">
                <a:ln>
                  <a:noFill/>
                </a:ln>
                <a:solidFill>
                  <a:srgbClr val="455560"/>
                </a:solidFill>
                <a:effectLst/>
                <a:uLnTx/>
                <a:uFillTx/>
                <a:latin typeface="Calibri"/>
                <a:ea typeface="+mn-ea"/>
                <a:cs typeface="Arial" panose="020B0604020202020204" pitchFamily="34" charset="0"/>
              </a:rPr>
              <a:t>Luminari</a:t>
            </a:r>
            <a:r>
              <a:rPr kumimoji="0" lang="fi-FI"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 EHA 2025</a:t>
            </a:r>
            <a:r>
              <a:rPr kumimoji="0" lang="en-US"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 </a:t>
            </a:r>
            <a:r>
              <a:rPr kumimoji="0" lang="en-US" altLang="en-US" sz="1200" b="0" i="0" u="none" strike="noStrike" kern="1200" cap="none" spc="-11" normalizeH="0" baseline="0" noProof="0" dirty="0" err="1">
                <a:ln>
                  <a:noFill/>
                </a:ln>
                <a:solidFill>
                  <a:srgbClr val="455560"/>
                </a:solidFill>
                <a:effectLst/>
                <a:uLnTx/>
                <a:uFillTx/>
                <a:latin typeface="Calibri"/>
                <a:ea typeface="+mn-ea"/>
                <a:cs typeface="Arial" panose="020B0604020202020204" pitchFamily="34" charset="0"/>
              </a:rPr>
              <a:t>Abstr</a:t>
            </a:r>
            <a:r>
              <a:rPr kumimoji="0" lang="en-US"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 S235.</a:t>
            </a:r>
            <a:endPar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Calibri"/>
              <a:cs typeface="Calibri"/>
            </a:endParaRPr>
          </a:p>
        </p:txBody>
      </p:sp>
      <p:sp>
        <p:nvSpPr>
          <p:cNvPr id="2" name="TextBox 1">
            <a:extLst>
              <a:ext uri="{FF2B5EF4-FFF2-40B4-BE49-F238E27FC236}">
                <a16:creationId xmlns:a16="http://schemas.microsoft.com/office/drawing/2014/main" id="{D179B2B0-C7F0-3F91-C7FC-0606117941A4}"/>
              </a:ext>
            </a:extLst>
          </p:cNvPr>
          <p:cNvSpPr txBox="1"/>
          <p:nvPr/>
        </p:nvSpPr>
        <p:spPr bwMode="auto">
          <a:xfrm>
            <a:off x="615671" y="5496672"/>
            <a:ext cx="4310517" cy="822661"/>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Median PFS in patients who were event-free at:</a:t>
            </a:r>
            <a:endParaRPr kumimoji="0" lang="en-US" sz="1600" b="0" i="0" u="none" strike="noStrike" kern="1200" cap="none" spc="0" normalizeH="0" baseline="30000" noProof="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ts val="1200"/>
              </a:lnSpc>
              <a:spcBef>
                <a:spcPts val="60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 year (n = 74): 43.7 mo (95% CI: 27.8-NE)</a:t>
            </a:r>
          </a:p>
          <a:p>
            <a:pPr marL="285750" marR="0" lvl="0" indent="-285750" algn="l" defTabSz="914400" rtl="0" eaLnBrk="1" fontAlgn="auto" latinLnBrk="0" hangingPunct="1">
              <a:lnSpc>
                <a:spcPts val="1200"/>
              </a:lnSpc>
              <a:spcBef>
                <a:spcPts val="60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 years (n = 44): 45.5 mo (95% CI: 38.0-NE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graphicFrame>
        <p:nvGraphicFramePr>
          <p:cNvPr id="3" name="Group 3">
            <a:extLst>
              <a:ext uri="{FF2B5EF4-FFF2-40B4-BE49-F238E27FC236}">
                <a16:creationId xmlns:a16="http://schemas.microsoft.com/office/drawing/2014/main" id="{43368DE5-DFBD-DFB7-FCE9-85164C7870A1}"/>
              </a:ext>
            </a:extLst>
          </p:cNvPr>
          <p:cNvGraphicFramePr>
            <a:graphicFrameLocks/>
          </p:cNvGraphicFramePr>
          <p:nvPr/>
        </p:nvGraphicFramePr>
        <p:xfrm>
          <a:off x="509995" y="4405375"/>
          <a:ext cx="5467058" cy="876316"/>
        </p:xfrm>
        <a:graphic>
          <a:graphicData uri="http://schemas.openxmlformats.org/drawingml/2006/table">
            <a:tbl>
              <a:tblPr/>
              <a:tblGrid>
                <a:gridCol w="1819846">
                  <a:extLst>
                    <a:ext uri="{9D8B030D-6E8A-4147-A177-3AD203B41FA5}">
                      <a16:colId xmlns:a16="http://schemas.microsoft.com/office/drawing/2014/main" val="20000"/>
                    </a:ext>
                  </a:extLst>
                </a:gridCol>
                <a:gridCol w="1327759">
                  <a:extLst>
                    <a:ext uri="{9D8B030D-6E8A-4147-A177-3AD203B41FA5}">
                      <a16:colId xmlns:a16="http://schemas.microsoft.com/office/drawing/2014/main" val="20001"/>
                    </a:ext>
                  </a:extLst>
                </a:gridCol>
                <a:gridCol w="1234824">
                  <a:extLst>
                    <a:ext uri="{9D8B030D-6E8A-4147-A177-3AD203B41FA5}">
                      <a16:colId xmlns:a16="http://schemas.microsoft.com/office/drawing/2014/main" val="1826731202"/>
                    </a:ext>
                  </a:extLst>
                </a:gridCol>
                <a:gridCol w="1084629">
                  <a:extLst>
                    <a:ext uri="{9D8B030D-6E8A-4147-A177-3AD203B41FA5}">
                      <a16:colId xmlns:a16="http://schemas.microsoft.com/office/drawing/2014/main" val="477656290"/>
                    </a:ext>
                  </a:extLst>
                </a:gridCol>
              </a:tblGrid>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Calibri"/>
                        </a:rPr>
                        <a:t>PFS Rate, %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lumOff val="2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N = 128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CR (n = 95)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PR (n = 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24 mo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49.8 (40.1-58.73)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62.8 (51.6-72.2)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0 (NE-NE)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36 mo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37.5 (27.2-47.8)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48.8 (35.9-60.6)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0 (NE-NE)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bl>
          </a:graphicData>
        </a:graphic>
      </p:graphicFrame>
      <p:graphicFrame>
        <p:nvGraphicFramePr>
          <p:cNvPr id="5" name="Group 3">
            <a:extLst>
              <a:ext uri="{FF2B5EF4-FFF2-40B4-BE49-F238E27FC236}">
                <a16:creationId xmlns:a16="http://schemas.microsoft.com/office/drawing/2014/main" id="{66F79566-6CC1-15C4-FD45-AA2D3D4594C0}"/>
              </a:ext>
            </a:extLst>
          </p:cNvPr>
          <p:cNvGraphicFramePr>
            <a:graphicFrameLocks/>
          </p:cNvGraphicFramePr>
          <p:nvPr/>
        </p:nvGraphicFramePr>
        <p:xfrm>
          <a:off x="6096000" y="4405375"/>
          <a:ext cx="5612232" cy="876316"/>
        </p:xfrm>
        <a:graphic>
          <a:graphicData uri="http://schemas.openxmlformats.org/drawingml/2006/table">
            <a:tbl>
              <a:tblPr/>
              <a:tblGrid>
                <a:gridCol w="1739994">
                  <a:extLst>
                    <a:ext uri="{9D8B030D-6E8A-4147-A177-3AD203B41FA5}">
                      <a16:colId xmlns:a16="http://schemas.microsoft.com/office/drawing/2014/main" val="20000"/>
                    </a:ext>
                  </a:extLst>
                </a:gridCol>
                <a:gridCol w="1362232">
                  <a:extLst>
                    <a:ext uri="{9D8B030D-6E8A-4147-A177-3AD203B41FA5}">
                      <a16:colId xmlns:a16="http://schemas.microsoft.com/office/drawing/2014/main" val="20001"/>
                    </a:ext>
                  </a:extLst>
                </a:gridCol>
                <a:gridCol w="1319397">
                  <a:extLst>
                    <a:ext uri="{9D8B030D-6E8A-4147-A177-3AD203B41FA5}">
                      <a16:colId xmlns:a16="http://schemas.microsoft.com/office/drawing/2014/main" val="1826731202"/>
                    </a:ext>
                  </a:extLst>
                </a:gridCol>
                <a:gridCol w="1190609">
                  <a:extLst>
                    <a:ext uri="{9D8B030D-6E8A-4147-A177-3AD203B41FA5}">
                      <a16:colId xmlns:a16="http://schemas.microsoft.com/office/drawing/2014/main" val="477656290"/>
                    </a:ext>
                  </a:extLst>
                </a:gridCol>
              </a:tblGrid>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Calibri"/>
                        </a:rPr>
                        <a:t>OS Rate, %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lumOff val="2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N = 128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CR (n = 95)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PR (n = 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24 mo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70.9 (61.7-78.3)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81.1 (71.3-87.8)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17.9 (0.8-53.8)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28575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36 mo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62.6 (52.1-71.5)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73.2 (61.0-82.1)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a:ln>
                            <a:noFill/>
                          </a:ln>
                          <a:solidFill>
                            <a:schemeClr val="bg2">
                              <a:lumMod val="10000"/>
                            </a:schemeClr>
                          </a:solidFill>
                          <a:effectLst/>
                          <a:latin typeface="Calibri"/>
                        </a:rPr>
                        <a:t>NE (NE-NE)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bl>
          </a:graphicData>
        </a:graphic>
      </p:graphicFrame>
      <p:sp>
        <p:nvSpPr>
          <p:cNvPr id="66" name="Rectangle 65">
            <a:extLst>
              <a:ext uri="{FF2B5EF4-FFF2-40B4-BE49-F238E27FC236}">
                <a16:creationId xmlns:a16="http://schemas.microsoft.com/office/drawing/2014/main" id="{A4DBB0EA-55A8-CF61-4FE9-0E53CAF077A7}"/>
              </a:ext>
            </a:extLst>
          </p:cNvPr>
          <p:cNvSpPr/>
          <p:nvPr/>
        </p:nvSpPr>
        <p:spPr>
          <a:xfrm rot="16200000">
            <a:off x="301256" y="2297912"/>
            <a:ext cx="1001620" cy="307777"/>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charset="0"/>
              </a:rPr>
              <a:t>Probability</a:t>
            </a:r>
          </a:p>
        </p:txBody>
      </p:sp>
      <p:sp>
        <p:nvSpPr>
          <p:cNvPr id="72" name="Rectangle 71">
            <a:extLst>
              <a:ext uri="{FF2B5EF4-FFF2-40B4-BE49-F238E27FC236}">
                <a16:creationId xmlns:a16="http://schemas.microsoft.com/office/drawing/2014/main" id="{EC32EADD-0D0F-79B2-8F95-F006A9CE0841}"/>
              </a:ext>
            </a:extLst>
          </p:cNvPr>
          <p:cNvSpPr/>
          <p:nvPr/>
        </p:nvSpPr>
        <p:spPr>
          <a:xfrm>
            <a:off x="3383299" y="3527694"/>
            <a:ext cx="488977"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charset="0"/>
              </a:rPr>
              <a:t>Mo</a:t>
            </a:r>
          </a:p>
        </p:txBody>
      </p:sp>
      <p:sp>
        <p:nvSpPr>
          <p:cNvPr id="86" name="Freeform 103">
            <a:extLst>
              <a:ext uri="{FF2B5EF4-FFF2-40B4-BE49-F238E27FC236}">
                <a16:creationId xmlns:a16="http://schemas.microsoft.com/office/drawing/2014/main" id="{532AE466-80EA-5540-239D-6762E9FA2437}"/>
              </a:ext>
            </a:extLst>
          </p:cNvPr>
          <p:cNvSpPr/>
          <p:nvPr/>
        </p:nvSpPr>
        <p:spPr>
          <a:xfrm>
            <a:off x="1325559" y="1600200"/>
            <a:ext cx="4470403" cy="1725276"/>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lgn="ctr">
            <a:solidFill>
              <a:srgbClr val="000000"/>
            </a:solidFill>
            <a:prstDash val="solid"/>
            <a:miter lim="800000"/>
          </a:ln>
          <a:effectLst/>
        </p:spPr>
        <p:txBody>
          <a:bodyPr rtlCol="0" anchor="ctr"/>
          <a:lstStyle/>
          <a:p>
            <a:pPr marL="0" marR="0" lvl="0" indent="0" algn="ctr" defTabSz="822692"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98" name="Group 97">
            <a:extLst>
              <a:ext uri="{FF2B5EF4-FFF2-40B4-BE49-F238E27FC236}">
                <a16:creationId xmlns:a16="http://schemas.microsoft.com/office/drawing/2014/main" id="{358CA0B1-E62C-4274-5A5C-3A7C5FC915B0}"/>
              </a:ext>
            </a:extLst>
          </p:cNvPr>
          <p:cNvGrpSpPr/>
          <p:nvPr/>
        </p:nvGrpSpPr>
        <p:grpSpPr>
          <a:xfrm>
            <a:off x="1259055" y="1720850"/>
            <a:ext cx="63500" cy="1604355"/>
            <a:chOff x="1555178" y="2102738"/>
            <a:chExt cx="93600" cy="1951102"/>
          </a:xfrm>
        </p:grpSpPr>
        <p:cxnSp>
          <p:nvCxnSpPr>
            <p:cNvPr id="109" name="Straight Connector 108">
              <a:extLst>
                <a:ext uri="{FF2B5EF4-FFF2-40B4-BE49-F238E27FC236}">
                  <a16:creationId xmlns:a16="http://schemas.microsoft.com/office/drawing/2014/main" id="{04D572FF-3C43-D337-8FF8-BBF755F1EB86}"/>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110" name="Straight Connector 109">
              <a:extLst>
                <a:ext uri="{FF2B5EF4-FFF2-40B4-BE49-F238E27FC236}">
                  <a16:creationId xmlns:a16="http://schemas.microsoft.com/office/drawing/2014/main" id="{1CD38561-5045-2FB9-05C2-034A6CD93D05}"/>
                </a:ext>
              </a:extLst>
            </p:cNvPr>
            <p:cNvCxnSpPr/>
            <p:nvPr/>
          </p:nvCxnSpPr>
          <p:spPr>
            <a:xfrm>
              <a:off x="1555178" y="2492541"/>
              <a:ext cx="93600" cy="0"/>
            </a:xfrm>
            <a:prstGeom prst="line">
              <a:avLst/>
            </a:prstGeom>
            <a:noFill/>
            <a:ln w="28575" cap="sq" cmpd="sng" algn="ctr">
              <a:solidFill>
                <a:srgbClr val="000000"/>
              </a:solidFill>
              <a:prstDash val="solid"/>
              <a:miter lim="800000"/>
            </a:ln>
            <a:effectLst/>
          </p:spPr>
        </p:cxnSp>
        <p:cxnSp>
          <p:nvCxnSpPr>
            <p:cNvPr id="257" name="Straight Connector 256">
              <a:extLst>
                <a:ext uri="{FF2B5EF4-FFF2-40B4-BE49-F238E27FC236}">
                  <a16:creationId xmlns:a16="http://schemas.microsoft.com/office/drawing/2014/main" id="{40F14B4D-AF01-2B49-C7DD-ADE2C6D900A4}"/>
                </a:ext>
              </a:extLst>
            </p:cNvPr>
            <p:cNvCxnSpPr/>
            <p:nvPr/>
          </p:nvCxnSpPr>
          <p:spPr>
            <a:xfrm>
              <a:off x="1555178" y="2870097"/>
              <a:ext cx="93600" cy="0"/>
            </a:xfrm>
            <a:prstGeom prst="line">
              <a:avLst/>
            </a:prstGeom>
            <a:noFill/>
            <a:ln w="28575" cap="sq" cmpd="sng" algn="ctr">
              <a:solidFill>
                <a:srgbClr val="000000"/>
              </a:solidFill>
              <a:prstDash val="solid"/>
              <a:miter lim="800000"/>
            </a:ln>
            <a:effectLst/>
          </p:spPr>
        </p:cxnSp>
        <p:cxnSp>
          <p:nvCxnSpPr>
            <p:cNvPr id="317" name="Straight Connector 316">
              <a:extLst>
                <a:ext uri="{FF2B5EF4-FFF2-40B4-BE49-F238E27FC236}">
                  <a16:creationId xmlns:a16="http://schemas.microsoft.com/office/drawing/2014/main" id="{CF3C19E9-B9A5-D02D-4160-8AF8E17B2E74}"/>
                </a:ext>
              </a:extLst>
            </p:cNvPr>
            <p:cNvCxnSpPr/>
            <p:nvPr/>
          </p:nvCxnSpPr>
          <p:spPr>
            <a:xfrm>
              <a:off x="1555178" y="3664035"/>
              <a:ext cx="93600" cy="0"/>
            </a:xfrm>
            <a:prstGeom prst="line">
              <a:avLst/>
            </a:prstGeom>
            <a:noFill/>
            <a:ln w="28575" cap="sq" cmpd="sng" algn="ctr">
              <a:solidFill>
                <a:srgbClr val="000000"/>
              </a:solidFill>
              <a:prstDash val="solid"/>
              <a:miter lim="800000"/>
            </a:ln>
            <a:effectLst/>
          </p:spPr>
        </p:cxnSp>
        <p:cxnSp>
          <p:nvCxnSpPr>
            <p:cNvPr id="318" name="Straight Connector 317">
              <a:extLst>
                <a:ext uri="{FF2B5EF4-FFF2-40B4-BE49-F238E27FC236}">
                  <a16:creationId xmlns:a16="http://schemas.microsoft.com/office/drawing/2014/main" id="{743672C1-471A-45A2-5B37-033B95578E9A}"/>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cxnSp>
          <p:nvCxnSpPr>
            <p:cNvPr id="319" name="Straight Connector 318">
              <a:extLst>
                <a:ext uri="{FF2B5EF4-FFF2-40B4-BE49-F238E27FC236}">
                  <a16:creationId xmlns:a16="http://schemas.microsoft.com/office/drawing/2014/main" id="{C4AC3D9E-3396-1C29-77BE-6E5B8DACC71F}"/>
                </a:ext>
              </a:extLst>
            </p:cNvPr>
            <p:cNvCxnSpPr/>
            <p:nvPr/>
          </p:nvCxnSpPr>
          <p:spPr>
            <a:xfrm>
              <a:off x="1555178" y="3268063"/>
              <a:ext cx="93600" cy="0"/>
            </a:xfrm>
            <a:prstGeom prst="line">
              <a:avLst/>
            </a:prstGeom>
            <a:noFill/>
            <a:ln w="28575" cap="sq" cmpd="sng" algn="ctr">
              <a:solidFill>
                <a:srgbClr val="000000"/>
              </a:solidFill>
              <a:prstDash val="solid"/>
              <a:miter lim="800000"/>
            </a:ln>
            <a:effectLst/>
          </p:spPr>
        </p:cxnSp>
      </p:grpSp>
      <p:grpSp>
        <p:nvGrpSpPr>
          <p:cNvPr id="320" name="Group 319">
            <a:extLst>
              <a:ext uri="{FF2B5EF4-FFF2-40B4-BE49-F238E27FC236}">
                <a16:creationId xmlns:a16="http://schemas.microsoft.com/office/drawing/2014/main" id="{FA794F41-895F-8538-173F-B78A92E6AD17}"/>
              </a:ext>
            </a:extLst>
          </p:cNvPr>
          <p:cNvGrpSpPr/>
          <p:nvPr/>
        </p:nvGrpSpPr>
        <p:grpSpPr>
          <a:xfrm>
            <a:off x="990581" y="1606550"/>
            <a:ext cx="227627" cy="1795763"/>
            <a:chOff x="6904673" y="2529898"/>
            <a:chExt cx="227627" cy="2181689"/>
          </a:xfrm>
        </p:grpSpPr>
        <p:sp>
          <p:nvSpPr>
            <p:cNvPr id="321" name="Rectangle 320">
              <a:extLst>
                <a:ext uri="{FF2B5EF4-FFF2-40B4-BE49-F238E27FC236}">
                  <a16:creationId xmlns:a16="http://schemas.microsoft.com/office/drawing/2014/main" id="{44A1BD08-E68A-D66E-338F-81387D69BDDB}"/>
                </a:ext>
              </a:extLst>
            </p:cNvPr>
            <p:cNvSpPr/>
            <p:nvPr/>
          </p:nvSpPr>
          <p:spPr>
            <a:xfrm>
              <a:off x="6904674" y="2529898"/>
              <a:ext cx="227626" cy="261745"/>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a:t>
              </a:r>
            </a:p>
          </p:txBody>
        </p:sp>
        <p:sp>
          <p:nvSpPr>
            <p:cNvPr id="322" name="Rectangle 321">
              <a:extLst>
                <a:ext uri="{FF2B5EF4-FFF2-40B4-BE49-F238E27FC236}">
                  <a16:creationId xmlns:a16="http://schemas.microsoft.com/office/drawing/2014/main" id="{FC2F24EA-10BC-D01B-1677-9B1C33046B56}"/>
                </a:ext>
              </a:extLst>
            </p:cNvPr>
            <p:cNvSpPr/>
            <p:nvPr/>
          </p:nvSpPr>
          <p:spPr>
            <a:xfrm>
              <a:off x="6904673" y="2933501"/>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0.8</a:t>
              </a:r>
            </a:p>
          </p:txBody>
        </p:sp>
        <p:sp>
          <p:nvSpPr>
            <p:cNvPr id="323" name="Rectangle 322">
              <a:extLst>
                <a:ext uri="{FF2B5EF4-FFF2-40B4-BE49-F238E27FC236}">
                  <a16:creationId xmlns:a16="http://schemas.microsoft.com/office/drawing/2014/main" id="{833EA366-6B3E-E671-A71B-FDEA96755EB5}"/>
                </a:ext>
              </a:extLst>
            </p:cNvPr>
            <p:cNvSpPr/>
            <p:nvPr/>
          </p:nvSpPr>
          <p:spPr>
            <a:xfrm>
              <a:off x="6904673" y="3326271"/>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0.6</a:t>
              </a:r>
            </a:p>
          </p:txBody>
        </p:sp>
        <p:sp>
          <p:nvSpPr>
            <p:cNvPr id="324" name="Rectangle 323">
              <a:extLst>
                <a:ext uri="{FF2B5EF4-FFF2-40B4-BE49-F238E27FC236}">
                  <a16:creationId xmlns:a16="http://schemas.microsoft.com/office/drawing/2014/main" id="{1787EA9C-29FB-BBBA-17F0-B159554F2CF8}"/>
                </a:ext>
              </a:extLst>
            </p:cNvPr>
            <p:cNvSpPr/>
            <p:nvPr/>
          </p:nvSpPr>
          <p:spPr>
            <a:xfrm>
              <a:off x="6904673" y="3709364"/>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0.4</a:t>
              </a:r>
            </a:p>
          </p:txBody>
        </p:sp>
        <p:sp>
          <p:nvSpPr>
            <p:cNvPr id="325" name="Rectangle 324">
              <a:extLst>
                <a:ext uri="{FF2B5EF4-FFF2-40B4-BE49-F238E27FC236}">
                  <a16:creationId xmlns:a16="http://schemas.microsoft.com/office/drawing/2014/main" id="{459A89E6-DCBE-4CAE-D5CF-8461DBEB805E}"/>
                </a:ext>
              </a:extLst>
            </p:cNvPr>
            <p:cNvSpPr/>
            <p:nvPr/>
          </p:nvSpPr>
          <p:spPr>
            <a:xfrm>
              <a:off x="7040928" y="4496143"/>
              <a:ext cx="91372"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sp>
          <p:nvSpPr>
            <p:cNvPr id="326" name="Rectangle 325">
              <a:extLst>
                <a:ext uri="{FF2B5EF4-FFF2-40B4-BE49-F238E27FC236}">
                  <a16:creationId xmlns:a16="http://schemas.microsoft.com/office/drawing/2014/main" id="{AE406C08-5A5A-6CD0-6899-1FCA3A980460}"/>
                </a:ext>
              </a:extLst>
            </p:cNvPr>
            <p:cNvSpPr/>
            <p:nvPr/>
          </p:nvSpPr>
          <p:spPr>
            <a:xfrm>
              <a:off x="6904673" y="4103724"/>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0.2</a:t>
              </a:r>
            </a:p>
          </p:txBody>
        </p:sp>
      </p:grpSp>
      <p:grpSp>
        <p:nvGrpSpPr>
          <p:cNvPr id="327" name="Group 326">
            <a:extLst>
              <a:ext uri="{FF2B5EF4-FFF2-40B4-BE49-F238E27FC236}">
                <a16:creationId xmlns:a16="http://schemas.microsoft.com/office/drawing/2014/main" id="{FEA90112-1627-5E36-FA11-ECE5264215EA}"/>
              </a:ext>
            </a:extLst>
          </p:cNvPr>
          <p:cNvGrpSpPr/>
          <p:nvPr/>
        </p:nvGrpSpPr>
        <p:grpSpPr>
          <a:xfrm>
            <a:off x="1200151" y="3361811"/>
            <a:ext cx="4611304" cy="215444"/>
            <a:chOff x="7130154" y="4718204"/>
            <a:chExt cx="4164162" cy="215444"/>
          </a:xfrm>
        </p:grpSpPr>
        <p:sp>
          <p:nvSpPr>
            <p:cNvPr id="328" name="Rectangle 327">
              <a:extLst>
                <a:ext uri="{FF2B5EF4-FFF2-40B4-BE49-F238E27FC236}">
                  <a16:creationId xmlns:a16="http://schemas.microsoft.com/office/drawing/2014/main" id="{F17A0B29-A593-0314-6DC1-E9705692A2E8}"/>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329" name="Rectangle 328">
              <a:extLst>
                <a:ext uri="{FF2B5EF4-FFF2-40B4-BE49-F238E27FC236}">
                  <a16:creationId xmlns:a16="http://schemas.microsoft.com/office/drawing/2014/main" id="{D4D2D371-0B2F-6430-94DB-24E24BCEBC44}"/>
                </a:ext>
              </a:extLst>
            </p:cNvPr>
            <p:cNvSpPr/>
            <p:nvPr/>
          </p:nvSpPr>
          <p:spPr>
            <a:xfrm>
              <a:off x="734859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a:t>
              </a:r>
            </a:p>
          </p:txBody>
        </p:sp>
        <p:sp>
          <p:nvSpPr>
            <p:cNvPr id="330" name="Rectangle 329">
              <a:extLst>
                <a:ext uri="{FF2B5EF4-FFF2-40B4-BE49-F238E27FC236}">
                  <a16:creationId xmlns:a16="http://schemas.microsoft.com/office/drawing/2014/main" id="{BF9E55C7-53B9-36C0-AD13-9E450A2C3DFC}"/>
                </a:ext>
              </a:extLst>
            </p:cNvPr>
            <p:cNvSpPr/>
            <p:nvPr/>
          </p:nvSpPr>
          <p:spPr>
            <a:xfrm>
              <a:off x="756704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331" name="Rectangle 330">
              <a:extLst>
                <a:ext uri="{FF2B5EF4-FFF2-40B4-BE49-F238E27FC236}">
                  <a16:creationId xmlns:a16="http://schemas.microsoft.com/office/drawing/2014/main" id="{8B8493A7-E9AE-67BE-E2BC-5415B04B2A44}"/>
                </a:ext>
              </a:extLst>
            </p:cNvPr>
            <p:cNvSpPr/>
            <p:nvPr/>
          </p:nvSpPr>
          <p:spPr>
            <a:xfrm>
              <a:off x="778548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9</a:t>
              </a:r>
            </a:p>
          </p:txBody>
        </p:sp>
        <p:sp>
          <p:nvSpPr>
            <p:cNvPr id="332" name="Rectangle 331">
              <a:extLst>
                <a:ext uri="{FF2B5EF4-FFF2-40B4-BE49-F238E27FC236}">
                  <a16:creationId xmlns:a16="http://schemas.microsoft.com/office/drawing/2014/main" id="{97B6F910-4D53-73C7-7B77-CB8EA72FF057}"/>
                </a:ext>
              </a:extLst>
            </p:cNvPr>
            <p:cNvSpPr/>
            <p:nvPr/>
          </p:nvSpPr>
          <p:spPr>
            <a:xfrm>
              <a:off x="800392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12</a:t>
              </a:r>
            </a:p>
          </p:txBody>
        </p:sp>
        <p:sp>
          <p:nvSpPr>
            <p:cNvPr id="333" name="Rectangle 332">
              <a:extLst>
                <a:ext uri="{FF2B5EF4-FFF2-40B4-BE49-F238E27FC236}">
                  <a16:creationId xmlns:a16="http://schemas.microsoft.com/office/drawing/2014/main" id="{0BE111FA-4B15-CDFA-4875-BFC2DAC3A796}"/>
                </a:ext>
              </a:extLst>
            </p:cNvPr>
            <p:cNvSpPr/>
            <p:nvPr/>
          </p:nvSpPr>
          <p:spPr>
            <a:xfrm>
              <a:off x="822237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15</a:t>
              </a:r>
            </a:p>
          </p:txBody>
        </p:sp>
        <p:sp>
          <p:nvSpPr>
            <p:cNvPr id="334" name="Rectangle 333">
              <a:extLst>
                <a:ext uri="{FF2B5EF4-FFF2-40B4-BE49-F238E27FC236}">
                  <a16:creationId xmlns:a16="http://schemas.microsoft.com/office/drawing/2014/main" id="{41D9775A-EBDC-FA88-6B42-5BC833034CBE}"/>
                </a:ext>
              </a:extLst>
            </p:cNvPr>
            <p:cNvSpPr/>
            <p:nvPr/>
          </p:nvSpPr>
          <p:spPr>
            <a:xfrm>
              <a:off x="844081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18</a:t>
              </a:r>
            </a:p>
          </p:txBody>
        </p:sp>
        <p:sp>
          <p:nvSpPr>
            <p:cNvPr id="335" name="Rectangle 334">
              <a:extLst>
                <a:ext uri="{FF2B5EF4-FFF2-40B4-BE49-F238E27FC236}">
                  <a16:creationId xmlns:a16="http://schemas.microsoft.com/office/drawing/2014/main" id="{C94E8612-6C88-7EBB-E26E-8E31AB3A037F}"/>
                </a:ext>
              </a:extLst>
            </p:cNvPr>
            <p:cNvSpPr/>
            <p:nvPr/>
          </p:nvSpPr>
          <p:spPr>
            <a:xfrm>
              <a:off x="865926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21</a:t>
              </a:r>
            </a:p>
          </p:txBody>
        </p:sp>
        <p:sp>
          <p:nvSpPr>
            <p:cNvPr id="336" name="Rectangle 335">
              <a:extLst>
                <a:ext uri="{FF2B5EF4-FFF2-40B4-BE49-F238E27FC236}">
                  <a16:creationId xmlns:a16="http://schemas.microsoft.com/office/drawing/2014/main" id="{E37C6134-EF67-58F7-4066-D4B7806E8ADD}"/>
                </a:ext>
              </a:extLst>
            </p:cNvPr>
            <p:cNvSpPr/>
            <p:nvPr/>
          </p:nvSpPr>
          <p:spPr>
            <a:xfrm>
              <a:off x="887770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337" name="Rectangle 336">
              <a:extLst>
                <a:ext uri="{FF2B5EF4-FFF2-40B4-BE49-F238E27FC236}">
                  <a16:creationId xmlns:a16="http://schemas.microsoft.com/office/drawing/2014/main" id="{5D2F2B4C-C413-E238-9B6F-C3D184B8BCE7}"/>
                </a:ext>
              </a:extLst>
            </p:cNvPr>
            <p:cNvSpPr/>
            <p:nvPr/>
          </p:nvSpPr>
          <p:spPr>
            <a:xfrm>
              <a:off x="90961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27</a:t>
              </a:r>
            </a:p>
          </p:txBody>
        </p:sp>
        <p:sp>
          <p:nvSpPr>
            <p:cNvPr id="338" name="Rectangle 337">
              <a:extLst>
                <a:ext uri="{FF2B5EF4-FFF2-40B4-BE49-F238E27FC236}">
                  <a16:creationId xmlns:a16="http://schemas.microsoft.com/office/drawing/2014/main" id="{10724BFD-A99E-A22F-7553-9BA5D606017B}"/>
                </a:ext>
              </a:extLst>
            </p:cNvPr>
            <p:cNvSpPr/>
            <p:nvPr/>
          </p:nvSpPr>
          <p:spPr>
            <a:xfrm>
              <a:off x="931459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sp>
          <p:nvSpPr>
            <p:cNvPr id="339" name="Rectangle 338">
              <a:extLst>
                <a:ext uri="{FF2B5EF4-FFF2-40B4-BE49-F238E27FC236}">
                  <a16:creationId xmlns:a16="http://schemas.microsoft.com/office/drawing/2014/main" id="{80CCCD93-E327-9F6E-7649-F5E26C348214}"/>
                </a:ext>
              </a:extLst>
            </p:cNvPr>
            <p:cNvSpPr/>
            <p:nvPr/>
          </p:nvSpPr>
          <p:spPr>
            <a:xfrm>
              <a:off x="953303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33</a:t>
              </a:r>
            </a:p>
          </p:txBody>
        </p:sp>
        <p:sp>
          <p:nvSpPr>
            <p:cNvPr id="340" name="Rectangle 339">
              <a:extLst>
                <a:ext uri="{FF2B5EF4-FFF2-40B4-BE49-F238E27FC236}">
                  <a16:creationId xmlns:a16="http://schemas.microsoft.com/office/drawing/2014/main" id="{659AD16D-CB64-1590-DB54-65DA5ED016A3}"/>
                </a:ext>
              </a:extLst>
            </p:cNvPr>
            <p:cNvSpPr/>
            <p:nvPr/>
          </p:nvSpPr>
          <p:spPr>
            <a:xfrm>
              <a:off x="975148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36</a:t>
              </a:r>
            </a:p>
          </p:txBody>
        </p:sp>
        <p:sp>
          <p:nvSpPr>
            <p:cNvPr id="341" name="Rectangle 340">
              <a:extLst>
                <a:ext uri="{FF2B5EF4-FFF2-40B4-BE49-F238E27FC236}">
                  <a16:creationId xmlns:a16="http://schemas.microsoft.com/office/drawing/2014/main" id="{299EADCE-F75E-97A1-2A45-8E2B65CA9B03}"/>
                </a:ext>
              </a:extLst>
            </p:cNvPr>
            <p:cNvSpPr/>
            <p:nvPr/>
          </p:nvSpPr>
          <p:spPr>
            <a:xfrm>
              <a:off x="996992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39</a:t>
              </a:r>
            </a:p>
          </p:txBody>
        </p:sp>
        <p:sp>
          <p:nvSpPr>
            <p:cNvPr id="342" name="Rectangle 341">
              <a:extLst>
                <a:ext uri="{FF2B5EF4-FFF2-40B4-BE49-F238E27FC236}">
                  <a16:creationId xmlns:a16="http://schemas.microsoft.com/office/drawing/2014/main" id="{13D5D03B-2772-0510-1155-C62468D42601}"/>
                </a:ext>
              </a:extLst>
            </p:cNvPr>
            <p:cNvSpPr/>
            <p:nvPr/>
          </p:nvSpPr>
          <p:spPr>
            <a:xfrm>
              <a:off x="1018836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42</a:t>
              </a:r>
            </a:p>
          </p:txBody>
        </p:sp>
        <p:sp>
          <p:nvSpPr>
            <p:cNvPr id="343" name="Rectangle 342">
              <a:extLst>
                <a:ext uri="{FF2B5EF4-FFF2-40B4-BE49-F238E27FC236}">
                  <a16:creationId xmlns:a16="http://schemas.microsoft.com/office/drawing/2014/main" id="{60B2ED30-B3B8-BEC8-C774-A1EC51924D80}"/>
                </a:ext>
              </a:extLst>
            </p:cNvPr>
            <p:cNvSpPr/>
            <p:nvPr/>
          </p:nvSpPr>
          <p:spPr>
            <a:xfrm>
              <a:off x="104068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45</a:t>
              </a:r>
            </a:p>
          </p:txBody>
        </p:sp>
        <p:sp>
          <p:nvSpPr>
            <p:cNvPr id="344" name="Rectangle 343">
              <a:extLst>
                <a:ext uri="{FF2B5EF4-FFF2-40B4-BE49-F238E27FC236}">
                  <a16:creationId xmlns:a16="http://schemas.microsoft.com/office/drawing/2014/main" id="{73E7E663-A60C-B432-23DE-19EA9F9B91CF}"/>
                </a:ext>
              </a:extLst>
            </p:cNvPr>
            <p:cNvSpPr/>
            <p:nvPr/>
          </p:nvSpPr>
          <p:spPr>
            <a:xfrm>
              <a:off x="1062525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48</a:t>
              </a:r>
            </a:p>
          </p:txBody>
        </p:sp>
        <p:sp>
          <p:nvSpPr>
            <p:cNvPr id="345" name="Rectangle 344">
              <a:extLst>
                <a:ext uri="{FF2B5EF4-FFF2-40B4-BE49-F238E27FC236}">
                  <a16:creationId xmlns:a16="http://schemas.microsoft.com/office/drawing/2014/main" id="{5ECA9755-6C15-CF59-6F0E-3ADE13CFAD79}"/>
                </a:ext>
              </a:extLst>
            </p:cNvPr>
            <p:cNvSpPr/>
            <p:nvPr/>
          </p:nvSpPr>
          <p:spPr>
            <a:xfrm>
              <a:off x="1084370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51</a:t>
              </a:r>
            </a:p>
          </p:txBody>
        </p:sp>
        <p:sp>
          <p:nvSpPr>
            <p:cNvPr id="346" name="Rectangle 345">
              <a:extLst>
                <a:ext uri="{FF2B5EF4-FFF2-40B4-BE49-F238E27FC236}">
                  <a16:creationId xmlns:a16="http://schemas.microsoft.com/office/drawing/2014/main" id="{2FD2961A-B2D1-4153-637B-1972F61E8B93}"/>
                </a:ext>
              </a:extLst>
            </p:cNvPr>
            <p:cNvSpPr/>
            <p:nvPr/>
          </p:nvSpPr>
          <p:spPr>
            <a:xfrm>
              <a:off x="1105982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54</a:t>
              </a:r>
            </a:p>
          </p:txBody>
        </p:sp>
      </p:grpSp>
      <p:grpSp>
        <p:nvGrpSpPr>
          <p:cNvPr id="347" name="Group 346">
            <a:extLst>
              <a:ext uri="{FF2B5EF4-FFF2-40B4-BE49-F238E27FC236}">
                <a16:creationId xmlns:a16="http://schemas.microsoft.com/office/drawing/2014/main" id="{B1652D08-B204-07D7-DE8A-296FC55565C3}"/>
              </a:ext>
            </a:extLst>
          </p:cNvPr>
          <p:cNvGrpSpPr/>
          <p:nvPr/>
        </p:nvGrpSpPr>
        <p:grpSpPr>
          <a:xfrm>
            <a:off x="1325677" y="3324934"/>
            <a:ext cx="4351222" cy="51963"/>
            <a:chOff x="7294035" y="4627949"/>
            <a:chExt cx="3936653" cy="70485"/>
          </a:xfrm>
        </p:grpSpPr>
        <p:cxnSp>
          <p:nvCxnSpPr>
            <p:cNvPr id="348" name="Straight Connector 347">
              <a:extLst>
                <a:ext uri="{FF2B5EF4-FFF2-40B4-BE49-F238E27FC236}">
                  <a16:creationId xmlns:a16="http://schemas.microsoft.com/office/drawing/2014/main" id="{D3531E88-700A-CB63-2D91-71CEF29E2402}"/>
                </a:ext>
              </a:extLst>
            </p:cNvPr>
            <p:cNvCxnSpPr/>
            <p:nvPr/>
          </p:nvCxnSpPr>
          <p:spPr>
            <a:xfrm rot="16200000" flipH="1">
              <a:off x="7258792" y="4663192"/>
              <a:ext cx="70485" cy="0"/>
            </a:xfrm>
            <a:prstGeom prst="line">
              <a:avLst/>
            </a:prstGeom>
            <a:noFill/>
            <a:ln w="28575" cap="sq" cmpd="sng" algn="ctr">
              <a:solidFill>
                <a:srgbClr val="000000"/>
              </a:solidFill>
              <a:prstDash val="solid"/>
              <a:miter lim="800000"/>
            </a:ln>
            <a:effectLst/>
          </p:spPr>
        </p:cxnSp>
        <p:cxnSp>
          <p:nvCxnSpPr>
            <p:cNvPr id="349" name="Straight Connector 348">
              <a:extLst>
                <a:ext uri="{FF2B5EF4-FFF2-40B4-BE49-F238E27FC236}">
                  <a16:creationId xmlns:a16="http://schemas.microsoft.com/office/drawing/2014/main" id="{1DE77B96-3713-1711-0774-C191F70E7F87}"/>
                </a:ext>
              </a:extLst>
            </p:cNvPr>
            <p:cNvCxnSpPr/>
            <p:nvPr/>
          </p:nvCxnSpPr>
          <p:spPr>
            <a:xfrm rot="16200000" flipH="1">
              <a:off x="7477181" y="4663192"/>
              <a:ext cx="70485" cy="0"/>
            </a:xfrm>
            <a:prstGeom prst="line">
              <a:avLst/>
            </a:prstGeom>
            <a:noFill/>
            <a:ln w="28575" cap="sq" cmpd="sng" algn="ctr">
              <a:solidFill>
                <a:srgbClr val="000000"/>
              </a:solidFill>
              <a:prstDash val="solid"/>
              <a:miter lim="800000"/>
            </a:ln>
            <a:effectLst/>
          </p:spPr>
        </p:cxnSp>
        <p:cxnSp>
          <p:nvCxnSpPr>
            <p:cNvPr id="350" name="Straight Connector 349">
              <a:extLst>
                <a:ext uri="{FF2B5EF4-FFF2-40B4-BE49-F238E27FC236}">
                  <a16:creationId xmlns:a16="http://schemas.microsoft.com/office/drawing/2014/main" id="{125E2C30-9AE4-DBEA-EFC6-3960FF8E1727}"/>
                </a:ext>
              </a:extLst>
            </p:cNvPr>
            <p:cNvCxnSpPr/>
            <p:nvPr/>
          </p:nvCxnSpPr>
          <p:spPr>
            <a:xfrm rot="16200000" flipH="1">
              <a:off x="7695569" y="4663192"/>
              <a:ext cx="70485" cy="0"/>
            </a:xfrm>
            <a:prstGeom prst="line">
              <a:avLst/>
            </a:prstGeom>
            <a:noFill/>
            <a:ln w="28575" cap="sq" cmpd="sng" algn="ctr">
              <a:solidFill>
                <a:srgbClr val="000000"/>
              </a:solidFill>
              <a:prstDash val="solid"/>
              <a:miter lim="800000"/>
            </a:ln>
            <a:effectLst/>
          </p:spPr>
        </p:cxnSp>
        <p:cxnSp>
          <p:nvCxnSpPr>
            <p:cNvPr id="351" name="Straight Connector 350">
              <a:extLst>
                <a:ext uri="{FF2B5EF4-FFF2-40B4-BE49-F238E27FC236}">
                  <a16:creationId xmlns:a16="http://schemas.microsoft.com/office/drawing/2014/main" id="{0AA5773C-BD70-F70E-97DB-E7CBFABFC444}"/>
                </a:ext>
              </a:extLst>
            </p:cNvPr>
            <p:cNvCxnSpPr/>
            <p:nvPr/>
          </p:nvCxnSpPr>
          <p:spPr>
            <a:xfrm rot="16200000" flipH="1">
              <a:off x="7913958" y="4663192"/>
              <a:ext cx="70485" cy="0"/>
            </a:xfrm>
            <a:prstGeom prst="line">
              <a:avLst/>
            </a:prstGeom>
            <a:noFill/>
            <a:ln w="28575" cap="sq" cmpd="sng" algn="ctr">
              <a:solidFill>
                <a:srgbClr val="000000"/>
              </a:solidFill>
              <a:prstDash val="solid"/>
              <a:miter lim="800000"/>
            </a:ln>
            <a:effectLst/>
          </p:spPr>
        </p:cxnSp>
        <p:cxnSp>
          <p:nvCxnSpPr>
            <p:cNvPr id="352" name="Straight Connector 351">
              <a:extLst>
                <a:ext uri="{FF2B5EF4-FFF2-40B4-BE49-F238E27FC236}">
                  <a16:creationId xmlns:a16="http://schemas.microsoft.com/office/drawing/2014/main" id="{D74E6FC0-B521-F141-8827-A7B86D85CC2E}"/>
                </a:ext>
              </a:extLst>
            </p:cNvPr>
            <p:cNvCxnSpPr/>
            <p:nvPr/>
          </p:nvCxnSpPr>
          <p:spPr>
            <a:xfrm rot="16200000" flipH="1">
              <a:off x="8132346" y="4663192"/>
              <a:ext cx="70485" cy="0"/>
            </a:xfrm>
            <a:prstGeom prst="line">
              <a:avLst/>
            </a:prstGeom>
            <a:noFill/>
            <a:ln w="28575" cap="sq" cmpd="sng" algn="ctr">
              <a:solidFill>
                <a:srgbClr val="000000"/>
              </a:solidFill>
              <a:prstDash val="solid"/>
              <a:miter lim="800000"/>
            </a:ln>
            <a:effectLst/>
          </p:spPr>
        </p:cxnSp>
        <p:cxnSp>
          <p:nvCxnSpPr>
            <p:cNvPr id="353" name="Straight Connector 352">
              <a:extLst>
                <a:ext uri="{FF2B5EF4-FFF2-40B4-BE49-F238E27FC236}">
                  <a16:creationId xmlns:a16="http://schemas.microsoft.com/office/drawing/2014/main" id="{DEC97ABE-14CD-BD75-A810-0C0B36B0B757}"/>
                </a:ext>
              </a:extLst>
            </p:cNvPr>
            <p:cNvCxnSpPr/>
            <p:nvPr/>
          </p:nvCxnSpPr>
          <p:spPr>
            <a:xfrm rot="16200000" flipH="1">
              <a:off x="8350733" y="4663192"/>
              <a:ext cx="70485" cy="0"/>
            </a:xfrm>
            <a:prstGeom prst="line">
              <a:avLst/>
            </a:prstGeom>
            <a:noFill/>
            <a:ln w="28575" cap="sq" cmpd="sng" algn="ctr">
              <a:solidFill>
                <a:srgbClr val="000000"/>
              </a:solidFill>
              <a:prstDash val="solid"/>
              <a:miter lim="800000"/>
            </a:ln>
            <a:effectLst/>
          </p:spPr>
        </p:cxnSp>
        <p:cxnSp>
          <p:nvCxnSpPr>
            <p:cNvPr id="354" name="Straight Connector 353">
              <a:extLst>
                <a:ext uri="{FF2B5EF4-FFF2-40B4-BE49-F238E27FC236}">
                  <a16:creationId xmlns:a16="http://schemas.microsoft.com/office/drawing/2014/main" id="{BF98D007-F0A9-91D4-BB37-4B4F3EBC3197}"/>
                </a:ext>
              </a:extLst>
            </p:cNvPr>
            <p:cNvCxnSpPr/>
            <p:nvPr/>
          </p:nvCxnSpPr>
          <p:spPr>
            <a:xfrm rot="16200000" flipH="1">
              <a:off x="8569122" y="4663192"/>
              <a:ext cx="70485" cy="0"/>
            </a:xfrm>
            <a:prstGeom prst="line">
              <a:avLst/>
            </a:prstGeom>
            <a:noFill/>
            <a:ln w="28575" cap="sq" cmpd="sng" algn="ctr">
              <a:solidFill>
                <a:srgbClr val="000000"/>
              </a:solidFill>
              <a:prstDash val="solid"/>
              <a:miter lim="800000"/>
            </a:ln>
            <a:effectLst/>
          </p:spPr>
        </p:cxnSp>
        <p:cxnSp>
          <p:nvCxnSpPr>
            <p:cNvPr id="355" name="Straight Connector 354">
              <a:extLst>
                <a:ext uri="{FF2B5EF4-FFF2-40B4-BE49-F238E27FC236}">
                  <a16:creationId xmlns:a16="http://schemas.microsoft.com/office/drawing/2014/main" id="{792BFDD7-55AF-63D9-5C30-ABC05BA519B5}"/>
                </a:ext>
              </a:extLst>
            </p:cNvPr>
            <p:cNvCxnSpPr/>
            <p:nvPr/>
          </p:nvCxnSpPr>
          <p:spPr>
            <a:xfrm rot="16200000" flipH="1">
              <a:off x="8787510" y="4663192"/>
              <a:ext cx="70485" cy="0"/>
            </a:xfrm>
            <a:prstGeom prst="line">
              <a:avLst/>
            </a:prstGeom>
            <a:noFill/>
            <a:ln w="28575" cap="sq" cmpd="sng" algn="ctr">
              <a:solidFill>
                <a:srgbClr val="000000"/>
              </a:solidFill>
              <a:prstDash val="solid"/>
              <a:miter lim="800000"/>
            </a:ln>
            <a:effectLst/>
          </p:spPr>
        </p:cxnSp>
        <p:cxnSp>
          <p:nvCxnSpPr>
            <p:cNvPr id="356" name="Straight Connector 355">
              <a:extLst>
                <a:ext uri="{FF2B5EF4-FFF2-40B4-BE49-F238E27FC236}">
                  <a16:creationId xmlns:a16="http://schemas.microsoft.com/office/drawing/2014/main" id="{5C1D07D4-5A56-BEE9-7E8A-FE2EA26B4A01}"/>
                </a:ext>
              </a:extLst>
            </p:cNvPr>
            <p:cNvCxnSpPr/>
            <p:nvPr/>
          </p:nvCxnSpPr>
          <p:spPr>
            <a:xfrm rot="16200000" flipH="1">
              <a:off x="9005898" y="4663192"/>
              <a:ext cx="70485" cy="0"/>
            </a:xfrm>
            <a:prstGeom prst="line">
              <a:avLst/>
            </a:prstGeom>
            <a:noFill/>
            <a:ln w="28575" cap="sq" cmpd="sng" algn="ctr">
              <a:solidFill>
                <a:srgbClr val="000000"/>
              </a:solidFill>
              <a:prstDash val="solid"/>
              <a:miter lim="800000"/>
            </a:ln>
            <a:effectLst/>
          </p:spPr>
        </p:cxnSp>
        <p:cxnSp>
          <p:nvCxnSpPr>
            <p:cNvPr id="357" name="Straight Connector 356">
              <a:extLst>
                <a:ext uri="{FF2B5EF4-FFF2-40B4-BE49-F238E27FC236}">
                  <a16:creationId xmlns:a16="http://schemas.microsoft.com/office/drawing/2014/main" id="{33EEEEE5-648F-D5C5-BF05-4C27845940E6}"/>
                </a:ext>
              </a:extLst>
            </p:cNvPr>
            <p:cNvCxnSpPr/>
            <p:nvPr/>
          </p:nvCxnSpPr>
          <p:spPr>
            <a:xfrm rot="16200000" flipH="1">
              <a:off x="9224285" y="4663192"/>
              <a:ext cx="70485" cy="0"/>
            </a:xfrm>
            <a:prstGeom prst="line">
              <a:avLst/>
            </a:prstGeom>
            <a:noFill/>
            <a:ln w="28575" cap="sq" cmpd="sng" algn="ctr">
              <a:solidFill>
                <a:srgbClr val="000000"/>
              </a:solidFill>
              <a:prstDash val="solid"/>
              <a:miter lim="800000"/>
            </a:ln>
            <a:effectLst/>
          </p:spPr>
        </p:cxnSp>
        <p:cxnSp>
          <p:nvCxnSpPr>
            <p:cNvPr id="358" name="Straight Connector 357">
              <a:extLst>
                <a:ext uri="{FF2B5EF4-FFF2-40B4-BE49-F238E27FC236}">
                  <a16:creationId xmlns:a16="http://schemas.microsoft.com/office/drawing/2014/main" id="{E7CDB8F1-C18E-C657-FD7E-4D14B3AEFFEA}"/>
                </a:ext>
              </a:extLst>
            </p:cNvPr>
            <p:cNvCxnSpPr/>
            <p:nvPr/>
          </p:nvCxnSpPr>
          <p:spPr>
            <a:xfrm rot="16200000" flipH="1">
              <a:off x="9442674" y="4663192"/>
              <a:ext cx="70485" cy="0"/>
            </a:xfrm>
            <a:prstGeom prst="line">
              <a:avLst/>
            </a:prstGeom>
            <a:noFill/>
            <a:ln w="28575" cap="sq" cmpd="sng" algn="ctr">
              <a:solidFill>
                <a:srgbClr val="000000"/>
              </a:solidFill>
              <a:prstDash val="solid"/>
              <a:miter lim="800000"/>
            </a:ln>
            <a:effectLst/>
          </p:spPr>
        </p:cxnSp>
        <p:cxnSp>
          <p:nvCxnSpPr>
            <p:cNvPr id="359" name="Straight Connector 358">
              <a:extLst>
                <a:ext uri="{FF2B5EF4-FFF2-40B4-BE49-F238E27FC236}">
                  <a16:creationId xmlns:a16="http://schemas.microsoft.com/office/drawing/2014/main" id="{334A9D6F-4A8A-8CF2-8269-B01DE0FE3544}"/>
                </a:ext>
              </a:extLst>
            </p:cNvPr>
            <p:cNvCxnSpPr/>
            <p:nvPr/>
          </p:nvCxnSpPr>
          <p:spPr>
            <a:xfrm rot="16200000" flipH="1">
              <a:off x="9661062" y="4663192"/>
              <a:ext cx="70485" cy="0"/>
            </a:xfrm>
            <a:prstGeom prst="line">
              <a:avLst/>
            </a:prstGeom>
            <a:noFill/>
            <a:ln w="28575" cap="sq" cmpd="sng" algn="ctr">
              <a:solidFill>
                <a:srgbClr val="000000"/>
              </a:solidFill>
              <a:prstDash val="solid"/>
              <a:miter lim="800000"/>
            </a:ln>
            <a:effectLst/>
          </p:spPr>
        </p:cxnSp>
        <p:cxnSp>
          <p:nvCxnSpPr>
            <p:cNvPr id="360" name="Straight Connector 359">
              <a:extLst>
                <a:ext uri="{FF2B5EF4-FFF2-40B4-BE49-F238E27FC236}">
                  <a16:creationId xmlns:a16="http://schemas.microsoft.com/office/drawing/2014/main" id="{EEE53AC9-DCEF-235B-16F0-9D8EBC895F96}"/>
                </a:ext>
              </a:extLst>
            </p:cNvPr>
            <p:cNvCxnSpPr/>
            <p:nvPr/>
          </p:nvCxnSpPr>
          <p:spPr>
            <a:xfrm rot="16200000" flipH="1">
              <a:off x="9879450" y="4663192"/>
              <a:ext cx="70485" cy="0"/>
            </a:xfrm>
            <a:prstGeom prst="line">
              <a:avLst/>
            </a:prstGeom>
            <a:noFill/>
            <a:ln w="28575" cap="sq" cmpd="sng" algn="ctr">
              <a:solidFill>
                <a:srgbClr val="000000"/>
              </a:solidFill>
              <a:prstDash val="solid"/>
              <a:miter lim="800000"/>
            </a:ln>
            <a:effectLst/>
          </p:spPr>
        </p:cxnSp>
        <p:cxnSp>
          <p:nvCxnSpPr>
            <p:cNvPr id="361" name="Straight Connector 360">
              <a:extLst>
                <a:ext uri="{FF2B5EF4-FFF2-40B4-BE49-F238E27FC236}">
                  <a16:creationId xmlns:a16="http://schemas.microsoft.com/office/drawing/2014/main" id="{7052C9F2-91AC-4857-A361-0CAB4B53A5F8}"/>
                </a:ext>
              </a:extLst>
            </p:cNvPr>
            <p:cNvCxnSpPr/>
            <p:nvPr/>
          </p:nvCxnSpPr>
          <p:spPr>
            <a:xfrm rot="16200000" flipH="1">
              <a:off x="10097839" y="4663192"/>
              <a:ext cx="70485" cy="0"/>
            </a:xfrm>
            <a:prstGeom prst="line">
              <a:avLst/>
            </a:prstGeom>
            <a:noFill/>
            <a:ln w="28575" cap="sq" cmpd="sng" algn="ctr">
              <a:solidFill>
                <a:srgbClr val="000000"/>
              </a:solidFill>
              <a:prstDash val="solid"/>
              <a:miter lim="800000"/>
            </a:ln>
            <a:effectLst/>
          </p:spPr>
        </p:cxnSp>
        <p:cxnSp>
          <p:nvCxnSpPr>
            <p:cNvPr id="362" name="Straight Connector 361">
              <a:extLst>
                <a:ext uri="{FF2B5EF4-FFF2-40B4-BE49-F238E27FC236}">
                  <a16:creationId xmlns:a16="http://schemas.microsoft.com/office/drawing/2014/main" id="{4ED7AF61-0514-4885-98F2-4ACD7BE106D3}"/>
                </a:ext>
              </a:extLst>
            </p:cNvPr>
            <p:cNvCxnSpPr/>
            <p:nvPr/>
          </p:nvCxnSpPr>
          <p:spPr>
            <a:xfrm rot="16200000" flipH="1">
              <a:off x="10316226" y="4663192"/>
              <a:ext cx="70485" cy="0"/>
            </a:xfrm>
            <a:prstGeom prst="line">
              <a:avLst/>
            </a:prstGeom>
            <a:noFill/>
            <a:ln w="28575" cap="sq" cmpd="sng" algn="ctr">
              <a:solidFill>
                <a:srgbClr val="000000"/>
              </a:solidFill>
              <a:prstDash val="solid"/>
              <a:miter lim="800000"/>
            </a:ln>
            <a:effectLst/>
          </p:spPr>
        </p:cxnSp>
        <p:cxnSp>
          <p:nvCxnSpPr>
            <p:cNvPr id="363" name="Straight Connector 362">
              <a:extLst>
                <a:ext uri="{FF2B5EF4-FFF2-40B4-BE49-F238E27FC236}">
                  <a16:creationId xmlns:a16="http://schemas.microsoft.com/office/drawing/2014/main" id="{9E53724A-2B19-00D8-2958-453CF1702531}"/>
                </a:ext>
              </a:extLst>
            </p:cNvPr>
            <p:cNvCxnSpPr/>
            <p:nvPr/>
          </p:nvCxnSpPr>
          <p:spPr>
            <a:xfrm rot="16200000" flipH="1">
              <a:off x="10534614" y="4663192"/>
              <a:ext cx="70485" cy="0"/>
            </a:xfrm>
            <a:prstGeom prst="line">
              <a:avLst/>
            </a:prstGeom>
            <a:noFill/>
            <a:ln w="28575" cap="sq" cmpd="sng" algn="ctr">
              <a:solidFill>
                <a:srgbClr val="000000"/>
              </a:solidFill>
              <a:prstDash val="solid"/>
              <a:miter lim="800000"/>
            </a:ln>
            <a:effectLst/>
          </p:spPr>
        </p:cxnSp>
        <p:cxnSp>
          <p:nvCxnSpPr>
            <p:cNvPr id="364" name="Straight Connector 363">
              <a:extLst>
                <a:ext uri="{FF2B5EF4-FFF2-40B4-BE49-F238E27FC236}">
                  <a16:creationId xmlns:a16="http://schemas.microsoft.com/office/drawing/2014/main" id="{0FDE04BA-AD24-C790-3F50-B42103396361}"/>
                </a:ext>
              </a:extLst>
            </p:cNvPr>
            <p:cNvCxnSpPr/>
            <p:nvPr/>
          </p:nvCxnSpPr>
          <p:spPr>
            <a:xfrm rot="16200000" flipH="1">
              <a:off x="10753002" y="4663192"/>
              <a:ext cx="70485" cy="0"/>
            </a:xfrm>
            <a:prstGeom prst="line">
              <a:avLst/>
            </a:prstGeom>
            <a:noFill/>
            <a:ln w="28575" cap="sq" cmpd="sng" algn="ctr">
              <a:solidFill>
                <a:srgbClr val="000000"/>
              </a:solidFill>
              <a:prstDash val="solid"/>
              <a:miter lim="800000"/>
            </a:ln>
            <a:effectLst/>
          </p:spPr>
        </p:cxnSp>
        <p:cxnSp>
          <p:nvCxnSpPr>
            <p:cNvPr id="365" name="Straight Connector 364">
              <a:extLst>
                <a:ext uri="{FF2B5EF4-FFF2-40B4-BE49-F238E27FC236}">
                  <a16:creationId xmlns:a16="http://schemas.microsoft.com/office/drawing/2014/main" id="{6A7221CC-F327-8D08-1D72-1C969D25A9A4}"/>
                </a:ext>
              </a:extLst>
            </p:cNvPr>
            <p:cNvCxnSpPr/>
            <p:nvPr/>
          </p:nvCxnSpPr>
          <p:spPr>
            <a:xfrm rot="16200000" flipH="1">
              <a:off x="10971391" y="4663192"/>
              <a:ext cx="70485" cy="0"/>
            </a:xfrm>
            <a:prstGeom prst="line">
              <a:avLst/>
            </a:prstGeom>
            <a:noFill/>
            <a:ln w="28575" cap="sq" cmpd="sng" algn="ctr">
              <a:solidFill>
                <a:srgbClr val="000000"/>
              </a:solidFill>
              <a:prstDash val="solid"/>
              <a:miter lim="800000"/>
            </a:ln>
            <a:effectLst/>
          </p:spPr>
        </p:cxnSp>
        <p:cxnSp>
          <p:nvCxnSpPr>
            <p:cNvPr id="366" name="Straight Connector 365">
              <a:extLst>
                <a:ext uri="{FF2B5EF4-FFF2-40B4-BE49-F238E27FC236}">
                  <a16:creationId xmlns:a16="http://schemas.microsoft.com/office/drawing/2014/main" id="{086B273E-01F7-16D1-52BF-9EBBC4546E3A}"/>
                </a:ext>
              </a:extLst>
            </p:cNvPr>
            <p:cNvCxnSpPr/>
            <p:nvPr/>
          </p:nvCxnSpPr>
          <p:spPr>
            <a:xfrm rot="16200000" flipH="1">
              <a:off x="11195445" y="4663192"/>
              <a:ext cx="70485" cy="0"/>
            </a:xfrm>
            <a:prstGeom prst="line">
              <a:avLst/>
            </a:prstGeom>
            <a:noFill/>
            <a:ln w="28575" cap="sq" cmpd="sng" algn="ctr">
              <a:solidFill>
                <a:srgbClr val="000000"/>
              </a:solidFill>
              <a:prstDash val="solid"/>
              <a:miter lim="800000"/>
            </a:ln>
            <a:effectLst/>
          </p:spPr>
        </p:cxnSp>
      </p:grpSp>
      <p:grpSp>
        <p:nvGrpSpPr>
          <p:cNvPr id="367" name="Group 366">
            <a:extLst>
              <a:ext uri="{FF2B5EF4-FFF2-40B4-BE49-F238E27FC236}">
                <a16:creationId xmlns:a16="http://schemas.microsoft.com/office/drawing/2014/main" id="{9F388FC3-8620-6366-988E-108D735519AB}"/>
              </a:ext>
            </a:extLst>
          </p:cNvPr>
          <p:cNvGrpSpPr/>
          <p:nvPr/>
        </p:nvGrpSpPr>
        <p:grpSpPr>
          <a:xfrm>
            <a:off x="5605418" y="1585789"/>
            <a:ext cx="834115" cy="646331"/>
            <a:chOff x="4236437" y="1434317"/>
            <a:chExt cx="834115" cy="646331"/>
          </a:xfrm>
        </p:grpSpPr>
        <p:sp>
          <p:nvSpPr>
            <p:cNvPr id="368" name="TextBox 367">
              <a:extLst>
                <a:ext uri="{FF2B5EF4-FFF2-40B4-BE49-F238E27FC236}">
                  <a16:creationId xmlns:a16="http://schemas.microsoft.com/office/drawing/2014/main" id="{8C93DC97-A2C3-666D-E2BA-DAF68B4DE81F}"/>
                </a:ext>
              </a:extLst>
            </p:cNvPr>
            <p:cNvSpPr txBox="1"/>
            <p:nvPr/>
          </p:nvSpPr>
          <p:spPr bwMode="auto">
            <a:xfrm>
              <a:off x="4447310" y="1434317"/>
              <a:ext cx="623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Overall</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CR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a:t>
              </a:r>
            </a:p>
          </p:txBody>
        </p:sp>
        <p:cxnSp>
          <p:nvCxnSpPr>
            <p:cNvPr id="369" name="Straight Connector 368">
              <a:extLst>
                <a:ext uri="{FF2B5EF4-FFF2-40B4-BE49-F238E27FC236}">
                  <a16:creationId xmlns:a16="http://schemas.microsoft.com/office/drawing/2014/main" id="{03CD9318-B803-81E0-8A5C-5AEC3124A4B9}"/>
                </a:ext>
              </a:extLst>
            </p:cNvPr>
            <p:cNvCxnSpPr/>
            <p:nvPr/>
          </p:nvCxnSpPr>
          <p:spPr bwMode="auto">
            <a:xfrm>
              <a:off x="4236437" y="1571622"/>
              <a:ext cx="252373" cy="0"/>
            </a:xfrm>
            <a:prstGeom prst="line">
              <a:avLst/>
            </a:prstGeom>
            <a:noFill/>
            <a:ln w="28575" cap="flat" cmpd="sng" algn="ctr">
              <a:solidFill>
                <a:schemeClr val="accent4"/>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82AAF4B0-4C75-C319-BEA9-29702A476966}"/>
                </a:ext>
              </a:extLst>
            </p:cNvPr>
            <p:cNvCxnSpPr/>
            <p:nvPr/>
          </p:nvCxnSpPr>
          <p:spPr bwMode="auto">
            <a:xfrm>
              <a:off x="4236437" y="1757482"/>
              <a:ext cx="252373" cy="0"/>
            </a:xfrm>
            <a:prstGeom prst="line">
              <a:avLst/>
            </a:prstGeom>
            <a:noFill/>
            <a:ln w="28575" cap="flat" cmpd="sng" algn="ctr">
              <a:solidFill>
                <a:schemeClr val="accent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3B60B027-FB2D-C2BD-DA19-21704C24BCD5}"/>
                </a:ext>
              </a:extLst>
            </p:cNvPr>
            <p:cNvCxnSpPr/>
            <p:nvPr/>
          </p:nvCxnSpPr>
          <p:spPr bwMode="auto">
            <a:xfrm>
              <a:off x="4236437" y="1938758"/>
              <a:ext cx="252373" cy="0"/>
            </a:xfrm>
            <a:prstGeom prst="line">
              <a:avLst/>
            </a:prstGeom>
            <a:noFill/>
            <a:ln w="28575" cap="flat" cmpd="sng" algn="ctr">
              <a:solidFill>
                <a:schemeClr val="accent3"/>
              </a:solidFill>
              <a:prstDash val="solid"/>
              <a:round/>
              <a:headEnd type="none" w="med" len="med"/>
              <a:tailEnd type="none" w="med" len="med"/>
            </a:ln>
            <a:effectLst/>
          </p:spPr>
        </p:cxnSp>
      </p:grpSp>
      <p:sp>
        <p:nvSpPr>
          <p:cNvPr id="372" name="Freeform: Shape 371">
            <a:extLst>
              <a:ext uri="{FF2B5EF4-FFF2-40B4-BE49-F238E27FC236}">
                <a16:creationId xmlns:a16="http://schemas.microsoft.com/office/drawing/2014/main" id="{98538A75-1816-66CA-6A26-85D75F4F8A3E}"/>
              </a:ext>
            </a:extLst>
          </p:cNvPr>
          <p:cNvSpPr/>
          <p:nvPr/>
        </p:nvSpPr>
        <p:spPr bwMode="auto">
          <a:xfrm>
            <a:off x="1666875" y="1820309"/>
            <a:ext cx="3975100" cy="1028700"/>
          </a:xfrm>
          <a:custGeom>
            <a:avLst/>
            <a:gdLst>
              <a:gd name="connsiteX0" fmla="*/ 3975100 w 3975100"/>
              <a:gd name="connsiteY0" fmla="*/ 1028700 h 1028700"/>
              <a:gd name="connsiteX1" fmla="*/ 3308350 w 3975100"/>
              <a:gd name="connsiteY1" fmla="*/ 1028700 h 1028700"/>
              <a:gd name="connsiteX2" fmla="*/ 3308350 w 3975100"/>
              <a:gd name="connsiteY2" fmla="*/ 930275 h 1028700"/>
              <a:gd name="connsiteX3" fmla="*/ 3286125 w 3975100"/>
              <a:gd name="connsiteY3" fmla="*/ 930275 h 1028700"/>
              <a:gd name="connsiteX4" fmla="*/ 3286125 w 3975100"/>
              <a:gd name="connsiteY4" fmla="*/ 844550 h 1028700"/>
              <a:gd name="connsiteX5" fmla="*/ 3175000 w 3975100"/>
              <a:gd name="connsiteY5" fmla="*/ 844550 h 1028700"/>
              <a:gd name="connsiteX6" fmla="*/ 3175000 w 3975100"/>
              <a:gd name="connsiteY6" fmla="*/ 774700 h 1028700"/>
              <a:gd name="connsiteX7" fmla="*/ 2714625 w 3975100"/>
              <a:gd name="connsiteY7" fmla="*/ 774700 h 1028700"/>
              <a:gd name="connsiteX8" fmla="*/ 2714625 w 3975100"/>
              <a:gd name="connsiteY8" fmla="*/ 727075 h 1028700"/>
              <a:gd name="connsiteX9" fmla="*/ 2438400 w 3975100"/>
              <a:gd name="connsiteY9" fmla="*/ 727075 h 1028700"/>
              <a:gd name="connsiteX10" fmla="*/ 2438400 w 3975100"/>
              <a:gd name="connsiteY10" fmla="*/ 676275 h 1028700"/>
              <a:gd name="connsiteX11" fmla="*/ 1990725 w 3975100"/>
              <a:gd name="connsiteY11" fmla="*/ 676275 h 1028700"/>
              <a:gd name="connsiteX12" fmla="*/ 1990725 w 3975100"/>
              <a:gd name="connsiteY12" fmla="*/ 638175 h 1028700"/>
              <a:gd name="connsiteX13" fmla="*/ 1901825 w 3975100"/>
              <a:gd name="connsiteY13" fmla="*/ 638175 h 1028700"/>
              <a:gd name="connsiteX14" fmla="*/ 1901825 w 3975100"/>
              <a:gd name="connsiteY14" fmla="*/ 606425 h 1028700"/>
              <a:gd name="connsiteX15" fmla="*/ 1863725 w 3975100"/>
              <a:gd name="connsiteY15" fmla="*/ 606425 h 1028700"/>
              <a:gd name="connsiteX16" fmla="*/ 1863725 w 3975100"/>
              <a:gd name="connsiteY16" fmla="*/ 581025 h 1028700"/>
              <a:gd name="connsiteX17" fmla="*/ 1676400 w 3975100"/>
              <a:gd name="connsiteY17" fmla="*/ 581025 h 1028700"/>
              <a:gd name="connsiteX18" fmla="*/ 1676400 w 3975100"/>
              <a:gd name="connsiteY18" fmla="*/ 549275 h 1028700"/>
              <a:gd name="connsiteX19" fmla="*/ 1638300 w 3975100"/>
              <a:gd name="connsiteY19" fmla="*/ 549275 h 1028700"/>
              <a:gd name="connsiteX20" fmla="*/ 1638300 w 3975100"/>
              <a:gd name="connsiteY20" fmla="*/ 523875 h 1028700"/>
              <a:gd name="connsiteX21" fmla="*/ 1600200 w 3975100"/>
              <a:gd name="connsiteY21" fmla="*/ 523875 h 1028700"/>
              <a:gd name="connsiteX22" fmla="*/ 1600200 w 3975100"/>
              <a:gd name="connsiteY22" fmla="*/ 508000 h 1028700"/>
              <a:gd name="connsiteX23" fmla="*/ 1511300 w 3975100"/>
              <a:gd name="connsiteY23" fmla="*/ 508000 h 1028700"/>
              <a:gd name="connsiteX24" fmla="*/ 1511300 w 3975100"/>
              <a:gd name="connsiteY24" fmla="*/ 476250 h 1028700"/>
              <a:gd name="connsiteX25" fmla="*/ 1492250 w 3975100"/>
              <a:gd name="connsiteY25" fmla="*/ 476250 h 1028700"/>
              <a:gd name="connsiteX26" fmla="*/ 1492250 w 3975100"/>
              <a:gd name="connsiteY26" fmla="*/ 457200 h 1028700"/>
              <a:gd name="connsiteX27" fmla="*/ 1371600 w 3975100"/>
              <a:gd name="connsiteY27" fmla="*/ 457200 h 1028700"/>
              <a:gd name="connsiteX28" fmla="*/ 1371600 w 3975100"/>
              <a:gd name="connsiteY28" fmla="*/ 434975 h 1028700"/>
              <a:gd name="connsiteX29" fmla="*/ 1317625 w 3975100"/>
              <a:gd name="connsiteY29" fmla="*/ 434975 h 1028700"/>
              <a:gd name="connsiteX30" fmla="*/ 1317625 w 3975100"/>
              <a:gd name="connsiteY30" fmla="*/ 419100 h 1028700"/>
              <a:gd name="connsiteX31" fmla="*/ 1289050 w 3975100"/>
              <a:gd name="connsiteY31" fmla="*/ 419100 h 1028700"/>
              <a:gd name="connsiteX32" fmla="*/ 1289050 w 3975100"/>
              <a:gd name="connsiteY32" fmla="*/ 406400 h 1028700"/>
              <a:gd name="connsiteX33" fmla="*/ 1266825 w 3975100"/>
              <a:gd name="connsiteY33" fmla="*/ 406400 h 1028700"/>
              <a:gd name="connsiteX34" fmla="*/ 1266825 w 3975100"/>
              <a:gd name="connsiteY34" fmla="*/ 381000 h 1028700"/>
              <a:gd name="connsiteX35" fmla="*/ 1228725 w 3975100"/>
              <a:gd name="connsiteY35" fmla="*/ 381000 h 1028700"/>
              <a:gd name="connsiteX36" fmla="*/ 1228725 w 3975100"/>
              <a:gd name="connsiteY36" fmla="*/ 352425 h 1028700"/>
              <a:gd name="connsiteX37" fmla="*/ 1190625 w 3975100"/>
              <a:gd name="connsiteY37" fmla="*/ 352425 h 1028700"/>
              <a:gd name="connsiteX38" fmla="*/ 1190625 w 3975100"/>
              <a:gd name="connsiteY38" fmla="*/ 336550 h 1028700"/>
              <a:gd name="connsiteX39" fmla="*/ 1076325 w 3975100"/>
              <a:gd name="connsiteY39" fmla="*/ 336550 h 1028700"/>
              <a:gd name="connsiteX40" fmla="*/ 1076325 w 3975100"/>
              <a:gd name="connsiteY40" fmla="*/ 314325 h 1028700"/>
              <a:gd name="connsiteX41" fmla="*/ 917575 w 3975100"/>
              <a:gd name="connsiteY41" fmla="*/ 314325 h 1028700"/>
              <a:gd name="connsiteX42" fmla="*/ 917575 w 3975100"/>
              <a:gd name="connsiteY42" fmla="*/ 301625 h 1028700"/>
              <a:gd name="connsiteX43" fmla="*/ 850900 w 3975100"/>
              <a:gd name="connsiteY43" fmla="*/ 301625 h 1028700"/>
              <a:gd name="connsiteX44" fmla="*/ 850900 w 3975100"/>
              <a:gd name="connsiteY44" fmla="*/ 288925 h 1028700"/>
              <a:gd name="connsiteX45" fmla="*/ 704850 w 3975100"/>
              <a:gd name="connsiteY45" fmla="*/ 288925 h 1028700"/>
              <a:gd name="connsiteX46" fmla="*/ 704850 w 3975100"/>
              <a:gd name="connsiteY46" fmla="*/ 266700 h 1028700"/>
              <a:gd name="connsiteX47" fmla="*/ 663575 w 3975100"/>
              <a:gd name="connsiteY47" fmla="*/ 266700 h 1028700"/>
              <a:gd name="connsiteX48" fmla="*/ 663575 w 3975100"/>
              <a:gd name="connsiteY48" fmla="*/ 247650 h 1028700"/>
              <a:gd name="connsiteX49" fmla="*/ 622300 w 3975100"/>
              <a:gd name="connsiteY49" fmla="*/ 247650 h 1028700"/>
              <a:gd name="connsiteX50" fmla="*/ 622300 w 3975100"/>
              <a:gd name="connsiteY50" fmla="*/ 228600 h 1028700"/>
              <a:gd name="connsiteX51" fmla="*/ 355600 w 3975100"/>
              <a:gd name="connsiteY51" fmla="*/ 228600 h 1028700"/>
              <a:gd name="connsiteX52" fmla="*/ 355600 w 3975100"/>
              <a:gd name="connsiteY52" fmla="*/ 206375 h 1028700"/>
              <a:gd name="connsiteX53" fmla="*/ 342900 w 3975100"/>
              <a:gd name="connsiteY53" fmla="*/ 206375 h 1028700"/>
              <a:gd name="connsiteX54" fmla="*/ 342900 w 3975100"/>
              <a:gd name="connsiteY54" fmla="*/ 190500 h 1028700"/>
              <a:gd name="connsiteX55" fmla="*/ 323850 w 3975100"/>
              <a:gd name="connsiteY55" fmla="*/ 190500 h 1028700"/>
              <a:gd name="connsiteX56" fmla="*/ 323850 w 3975100"/>
              <a:gd name="connsiteY56" fmla="*/ 139700 h 1028700"/>
              <a:gd name="connsiteX57" fmla="*/ 307975 w 3975100"/>
              <a:gd name="connsiteY57" fmla="*/ 139700 h 1028700"/>
              <a:gd name="connsiteX58" fmla="*/ 307975 w 3975100"/>
              <a:gd name="connsiteY58" fmla="*/ 92075 h 1028700"/>
              <a:gd name="connsiteX59" fmla="*/ 295275 w 3975100"/>
              <a:gd name="connsiteY59" fmla="*/ 92075 h 1028700"/>
              <a:gd name="connsiteX60" fmla="*/ 295275 w 3975100"/>
              <a:gd name="connsiteY60" fmla="*/ 79375 h 1028700"/>
              <a:gd name="connsiteX61" fmla="*/ 152400 w 3975100"/>
              <a:gd name="connsiteY61" fmla="*/ 79375 h 1028700"/>
              <a:gd name="connsiteX62" fmla="*/ 152400 w 3975100"/>
              <a:gd name="connsiteY62" fmla="*/ 63500 h 1028700"/>
              <a:gd name="connsiteX63" fmla="*/ 41275 w 3975100"/>
              <a:gd name="connsiteY63" fmla="*/ 63500 h 1028700"/>
              <a:gd name="connsiteX64" fmla="*/ 41275 w 3975100"/>
              <a:gd name="connsiteY64" fmla="*/ 34925 h 1028700"/>
              <a:gd name="connsiteX65" fmla="*/ 22225 w 3975100"/>
              <a:gd name="connsiteY65" fmla="*/ 34925 h 1028700"/>
              <a:gd name="connsiteX66" fmla="*/ 22225 w 3975100"/>
              <a:gd name="connsiteY66" fmla="*/ 0 h 1028700"/>
              <a:gd name="connsiteX67" fmla="*/ 0 w 3975100"/>
              <a:gd name="connsiteY67" fmla="*/ 0 h 1028700"/>
              <a:gd name="connsiteX0" fmla="*/ 3975100 w 3975100"/>
              <a:gd name="connsiteY0" fmla="*/ 1028700 h 1028700"/>
              <a:gd name="connsiteX1" fmla="*/ 3308350 w 3975100"/>
              <a:gd name="connsiteY1" fmla="*/ 1028700 h 1028700"/>
              <a:gd name="connsiteX2" fmla="*/ 3308350 w 3975100"/>
              <a:gd name="connsiteY2" fmla="*/ 930275 h 1028700"/>
              <a:gd name="connsiteX3" fmla="*/ 3286125 w 3975100"/>
              <a:gd name="connsiteY3" fmla="*/ 930275 h 1028700"/>
              <a:gd name="connsiteX4" fmla="*/ 3286125 w 3975100"/>
              <a:gd name="connsiteY4" fmla="*/ 844550 h 1028700"/>
              <a:gd name="connsiteX5" fmla="*/ 3175000 w 3975100"/>
              <a:gd name="connsiteY5" fmla="*/ 844550 h 1028700"/>
              <a:gd name="connsiteX6" fmla="*/ 3175000 w 3975100"/>
              <a:gd name="connsiteY6" fmla="*/ 774700 h 1028700"/>
              <a:gd name="connsiteX7" fmla="*/ 2714625 w 3975100"/>
              <a:gd name="connsiteY7" fmla="*/ 774700 h 1028700"/>
              <a:gd name="connsiteX8" fmla="*/ 2714625 w 3975100"/>
              <a:gd name="connsiteY8" fmla="*/ 727075 h 1028700"/>
              <a:gd name="connsiteX9" fmla="*/ 2438400 w 3975100"/>
              <a:gd name="connsiteY9" fmla="*/ 727075 h 1028700"/>
              <a:gd name="connsiteX10" fmla="*/ 2438400 w 3975100"/>
              <a:gd name="connsiteY10" fmla="*/ 676275 h 1028700"/>
              <a:gd name="connsiteX11" fmla="*/ 1990725 w 3975100"/>
              <a:gd name="connsiteY11" fmla="*/ 676275 h 1028700"/>
              <a:gd name="connsiteX12" fmla="*/ 1990725 w 3975100"/>
              <a:gd name="connsiteY12" fmla="*/ 638175 h 1028700"/>
              <a:gd name="connsiteX13" fmla="*/ 1901825 w 3975100"/>
              <a:gd name="connsiteY13" fmla="*/ 638175 h 1028700"/>
              <a:gd name="connsiteX14" fmla="*/ 1901825 w 3975100"/>
              <a:gd name="connsiteY14" fmla="*/ 606425 h 1028700"/>
              <a:gd name="connsiteX15" fmla="*/ 1863725 w 3975100"/>
              <a:gd name="connsiteY15" fmla="*/ 606425 h 1028700"/>
              <a:gd name="connsiteX16" fmla="*/ 1863725 w 3975100"/>
              <a:gd name="connsiteY16" fmla="*/ 581025 h 1028700"/>
              <a:gd name="connsiteX17" fmla="*/ 1676400 w 3975100"/>
              <a:gd name="connsiteY17" fmla="*/ 571500 h 1028700"/>
              <a:gd name="connsiteX18" fmla="*/ 1676400 w 3975100"/>
              <a:gd name="connsiteY18" fmla="*/ 549275 h 1028700"/>
              <a:gd name="connsiteX19" fmla="*/ 1638300 w 3975100"/>
              <a:gd name="connsiteY19" fmla="*/ 549275 h 1028700"/>
              <a:gd name="connsiteX20" fmla="*/ 1638300 w 3975100"/>
              <a:gd name="connsiteY20" fmla="*/ 523875 h 1028700"/>
              <a:gd name="connsiteX21" fmla="*/ 1600200 w 3975100"/>
              <a:gd name="connsiteY21" fmla="*/ 523875 h 1028700"/>
              <a:gd name="connsiteX22" fmla="*/ 1600200 w 3975100"/>
              <a:gd name="connsiteY22" fmla="*/ 508000 h 1028700"/>
              <a:gd name="connsiteX23" fmla="*/ 1511300 w 3975100"/>
              <a:gd name="connsiteY23" fmla="*/ 508000 h 1028700"/>
              <a:gd name="connsiteX24" fmla="*/ 1511300 w 3975100"/>
              <a:gd name="connsiteY24" fmla="*/ 476250 h 1028700"/>
              <a:gd name="connsiteX25" fmla="*/ 1492250 w 3975100"/>
              <a:gd name="connsiteY25" fmla="*/ 476250 h 1028700"/>
              <a:gd name="connsiteX26" fmla="*/ 1492250 w 3975100"/>
              <a:gd name="connsiteY26" fmla="*/ 457200 h 1028700"/>
              <a:gd name="connsiteX27" fmla="*/ 1371600 w 3975100"/>
              <a:gd name="connsiteY27" fmla="*/ 457200 h 1028700"/>
              <a:gd name="connsiteX28" fmla="*/ 1371600 w 3975100"/>
              <a:gd name="connsiteY28" fmla="*/ 434975 h 1028700"/>
              <a:gd name="connsiteX29" fmla="*/ 1317625 w 3975100"/>
              <a:gd name="connsiteY29" fmla="*/ 434975 h 1028700"/>
              <a:gd name="connsiteX30" fmla="*/ 1317625 w 3975100"/>
              <a:gd name="connsiteY30" fmla="*/ 419100 h 1028700"/>
              <a:gd name="connsiteX31" fmla="*/ 1289050 w 3975100"/>
              <a:gd name="connsiteY31" fmla="*/ 419100 h 1028700"/>
              <a:gd name="connsiteX32" fmla="*/ 1289050 w 3975100"/>
              <a:gd name="connsiteY32" fmla="*/ 406400 h 1028700"/>
              <a:gd name="connsiteX33" fmla="*/ 1266825 w 3975100"/>
              <a:gd name="connsiteY33" fmla="*/ 406400 h 1028700"/>
              <a:gd name="connsiteX34" fmla="*/ 1266825 w 3975100"/>
              <a:gd name="connsiteY34" fmla="*/ 381000 h 1028700"/>
              <a:gd name="connsiteX35" fmla="*/ 1228725 w 3975100"/>
              <a:gd name="connsiteY35" fmla="*/ 381000 h 1028700"/>
              <a:gd name="connsiteX36" fmla="*/ 1228725 w 3975100"/>
              <a:gd name="connsiteY36" fmla="*/ 352425 h 1028700"/>
              <a:gd name="connsiteX37" fmla="*/ 1190625 w 3975100"/>
              <a:gd name="connsiteY37" fmla="*/ 352425 h 1028700"/>
              <a:gd name="connsiteX38" fmla="*/ 1190625 w 3975100"/>
              <a:gd name="connsiteY38" fmla="*/ 336550 h 1028700"/>
              <a:gd name="connsiteX39" fmla="*/ 1076325 w 3975100"/>
              <a:gd name="connsiteY39" fmla="*/ 336550 h 1028700"/>
              <a:gd name="connsiteX40" fmla="*/ 1076325 w 3975100"/>
              <a:gd name="connsiteY40" fmla="*/ 314325 h 1028700"/>
              <a:gd name="connsiteX41" fmla="*/ 917575 w 3975100"/>
              <a:gd name="connsiteY41" fmla="*/ 314325 h 1028700"/>
              <a:gd name="connsiteX42" fmla="*/ 917575 w 3975100"/>
              <a:gd name="connsiteY42" fmla="*/ 301625 h 1028700"/>
              <a:gd name="connsiteX43" fmla="*/ 850900 w 3975100"/>
              <a:gd name="connsiteY43" fmla="*/ 301625 h 1028700"/>
              <a:gd name="connsiteX44" fmla="*/ 850900 w 3975100"/>
              <a:gd name="connsiteY44" fmla="*/ 288925 h 1028700"/>
              <a:gd name="connsiteX45" fmla="*/ 704850 w 3975100"/>
              <a:gd name="connsiteY45" fmla="*/ 288925 h 1028700"/>
              <a:gd name="connsiteX46" fmla="*/ 704850 w 3975100"/>
              <a:gd name="connsiteY46" fmla="*/ 266700 h 1028700"/>
              <a:gd name="connsiteX47" fmla="*/ 663575 w 3975100"/>
              <a:gd name="connsiteY47" fmla="*/ 266700 h 1028700"/>
              <a:gd name="connsiteX48" fmla="*/ 663575 w 3975100"/>
              <a:gd name="connsiteY48" fmla="*/ 247650 h 1028700"/>
              <a:gd name="connsiteX49" fmla="*/ 622300 w 3975100"/>
              <a:gd name="connsiteY49" fmla="*/ 247650 h 1028700"/>
              <a:gd name="connsiteX50" fmla="*/ 622300 w 3975100"/>
              <a:gd name="connsiteY50" fmla="*/ 228600 h 1028700"/>
              <a:gd name="connsiteX51" fmla="*/ 355600 w 3975100"/>
              <a:gd name="connsiteY51" fmla="*/ 228600 h 1028700"/>
              <a:gd name="connsiteX52" fmla="*/ 355600 w 3975100"/>
              <a:gd name="connsiteY52" fmla="*/ 206375 h 1028700"/>
              <a:gd name="connsiteX53" fmla="*/ 342900 w 3975100"/>
              <a:gd name="connsiteY53" fmla="*/ 206375 h 1028700"/>
              <a:gd name="connsiteX54" fmla="*/ 342900 w 3975100"/>
              <a:gd name="connsiteY54" fmla="*/ 190500 h 1028700"/>
              <a:gd name="connsiteX55" fmla="*/ 323850 w 3975100"/>
              <a:gd name="connsiteY55" fmla="*/ 190500 h 1028700"/>
              <a:gd name="connsiteX56" fmla="*/ 323850 w 3975100"/>
              <a:gd name="connsiteY56" fmla="*/ 139700 h 1028700"/>
              <a:gd name="connsiteX57" fmla="*/ 307975 w 3975100"/>
              <a:gd name="connsiteY57" fmla="*/ 139700 h 1028700"/>
              <a:gd name="connsiteX58" fmla="*/ 307975 w 3975100"/>
              <a:gd name="connsiteY58" fmla="*/ 92075 h 1028700"/>
              <a:gd name="connsiteX59" fmla="*/ 295275 w 3975100"/>
              <a:gd name="connsiteY59" fmla="*/ 92075 h 1028700"/>
              <a:gd name="connsiteX60" fmla="*/ 295275 w 3975100"/>
              <a:gd name="connsiteY60" fmla="*/ 79375 h 1028700"/>
              <a:gd name="connsiteX61" fmla="*/ 152400 w 3975100"/>
              <a:gd name="connsiteY61" fmla="*/ 79375 h 1028700"/>
              <a:gd name="connsiteX62" fmla="*/ 152400 w 3975100"/>
              <a:gd name="connsiteY62" fmla="*/ 63500 h 1028700"/>
              <a:gd name="connsiteX63" fmla="*/ 41275 w 3975100"/>
              <a:gd name="connsiteY63" fmla="*/ 63500 h 1028700"/>
              <a:gd name="connsiteX64" fmla="*/ 41275 w 3975100"/>
              <a:gd name="connsiteY64" fmla="*/ 34925 h 1028700"/>
              <a:gd name="connsiteX65" fmla="*/ 22225 w 3975100"/>
              <a:gd name="connsiteY65" fmla="*/ 34925 h 1028700"/>
              <a:gd name="connsiteX66" fmla="*/ 22225 w 3975100"/>
              <a:gd name="connsiteY66" fmla="*/ 0 h 1028700"/>
              <a:gd name="connsiteX67" fmla="*/ 0 w 3975100"/>
              <a:gd name="connsiteY67" fmla="*/ 0 h 1028700"/>
              <a:gd name="connsiteX0" fmla="*/ 3975100 w 3975100"/>
              <a:gd name="connsiteY0" fmla="*/ 1028700 h 1028700"/>
              <a:gd name="connsiteX1" fmla="*/ 3308350 w 3975100"/>
              <a:gd name="connsiteY1" fmla="*/ 1028700 h 1028700"/>
              <a:gd name="connsiteX2" fmla="*/ 3308350 w 3975100"/>
              <a:gd name="connsiteY2" fmla="*/ 930275 h 1028700"/>
              <a:gd name="connsiteX3" fmla="*/ 3286125 w 3975100"/>
              <a:gd name="connsiteY3" fmla="*/ 930275 h 1028700"/>
              <a:gd name="connsiteX4" fmla="*/ 3286125 w 3975100"/>
              <a:gd name="connsiteY4" fmla="*/ 844550 h 1028700"/>
              <a:gd name="connsiteX5" fmla="*/ 3175000 w 3975100"/>
              <a:gd name="connsiteY5" fmla="*/ 844550 h 1028700"/>
              <a:gd name="connsiteX6" fmla="*/ 3175000 w 3975100"/>
              <a:gd name="connsiteY6" fmla="*/ 774700 h 1028700"/>
              <a:gd name="connsiteX7" fmla="*/ 2714625 w 3975100"/>
              <a:gd name="connsiteY7" fmla="*/ 774700 h 1028700"/>
              <a:gd name="connsiteX8" fmla="*/ 2714625 w 3975100"/>
              <a:gd name="connsiteY8" fmla="*/ 727075 h 1028700"/>
              <a:gd name="connsiteX9" fmla="*/ 2438400 w 3975100"/>
              <a:gd name="connsiteY9" fmla="*/ 727075 h 1028700"/>
              <a:gd name="connsiteX10" fmla="*/ 2438400 w 3975100"/>
              <a:gd name="connsiteY10" fmla="*/ 676275 h 1028700"/>
              <a:gd name="connsiteX11" fmla="*/ 1990725 w 3975100"/>
              <a:gd name="connsiteY11" fmla="*/ 676275 h 1028700"/>
              <a:gd name="connsiteX12" fmla="*/ 1990725 w 3975100"/>
              <a:gd name="connsiteY12" fmla="*/ 638175 h 1028700"/>
              <a:gd name="connsiteX13" fmla="*/ 1901825 w 3975100"/>
              <a:gd name="connsiteY13" fmla="*/ 638175 h 1028700"/>
              <a:gd name="connsiteX14" fmla="*/ 1901825 w 3975100"/>
              <a:gd name="connsiteY14" fmla="*/ 606425 h 1028700"/>
              <a:gd name="connsiteX15" fmla="*/ 1863725 w 3975100"/>
              <a:gd name="connsiteY15" fmla="*/ 606425 h 1028700"/>
              <a:gd name="connsiteX16" fmla="*/ 1863725 w 3975100"/>
              <a:gd name="connsiteY16" fmla="*/ 571500 h 1028700"/>
              <a:gd name="connsiteX17" fmla="*/ 1676400 w 3975100"/>
              <a:gd name="connsiteY17" fmla="*/ 571500 h 1028700"/>
              <a:gd name="connsiteX18" fmla="*/ 1676400 w 3975100"/>
              <a:gd name="connsiteY18" fmla="*/ 549275 h 1028700"/>
              <a:gd name="connsiteX19" fmla="*/ 1638300 w 3975100"/>
              <a:gd name="connsiteY19" fmla="*/ 549275 h 1028700"/>
              <a:gd name="connsiteX20" fmla="*/ 1638300 w 3975100"/>
              <a:gd name="connsiteY20" fmla="*/ 523875 h 1028700"/>
              <a:gd name="connsiteX21" fmla="*/ 1600200 w 3975100"/>
              <a:gd name="connsiteY21" fmla="*/ 523875 h 1028700"/>
              <a:gd name="connsiteX22" fmla="*/ 1600200 w 3975100"/>
              <a:gd name="connsiteY22" fmla="*/ 508000 h 1028700"/>
              <a:gd name="connsiteX23" fmla="*/ 1511300 w 3975100"/>
              <a:gd name="connsiteY23" fmla="*/ 508000 h 1028700"/>
              <a:gd name="connsiteX24" fmla="*/ 1511300 w 3975100"/>
              <a:gd name="connsiteY24" fmla="*/ 476250 h 1028700"/>
              <a:gd name="connsiteX25" fmla="*/ 1492250 w 3975100"/>
              <a:gd name="connsiteY25" fmla="*/ 476250 h 1028700"/>
              <a:gd name="connsiteX26" fmla="*/ 1492250 w 3975100"/>
              <a:gd name="connsiteY26" fmla="*/ 457200 h 1028700"/>
              <a:gd name="connsiteX27" fmla="*/ 1371600 w 3975100"/>
              <a:gd name="connsiteY27" fmla="*/ 457200 h 1028700"/>
              <a:gd name="connsiteX28" fmla="*/ 1371600 w 3975100"/>
              <a:gd name="connsiteY28" fmla="*/ 434975 h 1028700"/>
              <a:gd name="connsiteX29" fmla="*/ 1317625 w 3975100"/>
              <a:gd name="connsiteY29" fmla="*/ 434975 h 1028700"/>
              <a:gd name="connsiteX30" fmla="*/ 1317625 w 3975100"/>
              <a:gd name="connsiteY30" fmla="*/ 419100 h 1028700"/>
              <a:gd name="connsiteX31" fmla="*/ 1289050 w 3975100"/>
              <a:gd name="connsiteY31" fmla="*/ 419100 h 1028700"/>
              <a:gd name="connsiteX32" fmla="*/ 1289050 w 3975100"/>
              <a:gd name="connsiteY32" fmla="*/ 406400 h 1028700"/>
              <a:gd name="connsiteX33" fmla="*/ 1266825 w 3975100"/>
              <a:gd name="connsiteY33" fmla="*/ 406400 h 1028700"/>
              <a:gd name="connsiteX34" fmla="*/ 1266825 w 3975100"/>
              <a:gd name="connsiteY34" fmla="*/ 381000 h 1028700"/>
              <a:gd name="connsiteX35" fmla="*/ 1228725 w 3975100"/>
              <a:gd name="connsiteY35" fmla="*/ 381000 h 1028700"/>
              <a:gd name="connsiteX36" fmla="*/ 1228725 w 3975100"/>
              <a:gd name="connsiteY36" fmla="*/ 352425 h 1028700"/>
              <a:gd name="connsiteX37" fmla="*/ 1190625 w 3975100"/>
              <a:gd name="connsiteY37" fmla="*/ 352425 h 1028700"/>
              <a:gd name="connsiteX38" fmla="*/ 1190625 w 3975100"/>
              <a:gd name="connsiteY38" fmla="*/ 336550 h 1028700"/>
              <a:gd name="connsiteX39" fmla="*/ 1076325 w 3975100"/>
              <a:gd name="connsiteY39" fmla="*/ 336550 h 1028700"/>
              <a:gd name="connsiteX40" fmla="*/ 1076325 w 3975100"/>
              <a:gd name="connsiteY40" fmla="*/ 314325 h 1028700"/>
              <a:gd name="connsiteX41" fmla="*/ 917575 w 3975100"/>
              <a:gd name="connsiteY41" fmla="*/ 314325 h 1028700"/>
              <a:gd name="connsiteX42" fmla="*/ 917575 w 3975100"/>
              <a:gd name="connsiteY42" fmla="*/ 301625 h 1028700"/>
              <a:gd name="connsiteX43" fmla="*/ 850900 w 3975100"/>
              <a:gd name="connsiteY43" fmla="*/ 301625 h 1028700"/>
              <a:gd name="connsiteX44" fmla="*/ 850900 w 3975100"/>
              <a:gd name="connsiteY44" fmla="*/ 288925 h 1028700"/>
              <a:gd name="connsiteX45" fmla="*/ 704850 w 3975100"/>
              <a:gd name="connsiteY45" fmla="*/ 288925 h 1028700"/>
              <a:gd name="connsiteX46" fmla="*/ 704850 w 3975100"/>
              <a:gd name="connsiteY46" fmla="*/ 266700 h 1028700"/>
              <a:gd name="connsiteX47" fmla="*/ 663575 w 3975100"/>
              <a:gd name="connsiteY47" fmla="*/ 266700 h 1028700"/>
              <a:gd name="connsiteX48" fmla="*/ 663575 w 3975100"/>
              <a:gd name="connsiteY48" fmla="*/ 247650 h 1028700"/>
              <a:gd name="connsiteX49" fmla="*/ 622300 w 3975100"/>
              <a:gd name="connsiteY49" fmla="*/ 247650 h 1028700"/>
              <a:gd name="connsiteX50" fmla="*/ 622300 w 3975100"/>
              <a:gd name="connsiteY50" fmla="*/ 228600 h 1028700"/>
              <a:gd name="connsiteX51" fmla="*/ 355600 w 3975100"/>
              <a:gd name="connsiteY51" fmla="*/ 228600 h 1028700"/>
              <a:gd name="connsiteX52" fmla="*/ 355600 w 3975100"/>
              <a:gd name="connsiteY52" fmla="*/ 206375 h 1028700"/>
              <a:gd name="connsiteX53" fmla="*/ 342900 w 3975100"/>
              <a:gd name="connsiteY53" fmla="*/ 206375 h 1028700"/>
              <a:gd name="connsiteX54" fmla="*/ 342900 w 3975100"/>
              <a:gd name="connsiteY54" fmla="*/ 190500 h 1028700"/>
              <a:gd name="connsiteX55" fmla="*/ 323850 w 3975100"/>
              <a:gd name="connsiteY55" fmla="*/ 190500 h 1028700"/>
              <a:gd name="connsiteX56" fmla="*/ 323850 w 3975100"/>
              <a:gd name="connsiteY56" fmla="*/ 139700 h 1028700"/>
              <a:gd name="connsiteX57" fmla="*/ 307975 w 3975100"/>
              <a:gd name="connsiteY57" fmla="*/ 139700 h 1028700"/>
              <a:gd name="connsiteX58" fmla="*/ 307975 w 3975100"/>
              <a:gd name="connsiteY58" fmla="*/ 92075 h 1028700"/>
              <a:gd name="connsiteX59" fmla="*/ 295275 w 3975100"/>
              <a:gd name="connsiteY59" fmla="*/ 92075 h 1028700"/>
              <a:gd name="connsiteX60" fmla="*/ 295275 w 3975100"/>
              <a:gd name="connsiteY60" fmla="*/ 79375 h 1028700"/>
              <a:gd name="connsiteX61" fmla="*/ 152400 w 3975100"/>
              <a:gd name="connsiteY61" fmla="*/ 79375 h 1028700"/>
              <a:gd name="connsiteX62" fmla="*/ 152400 w 3975100"/>
              <a:gd name="connsiteY62" fmla="*/ 63500 h 1028700"/>
              <a:gd name="connsiteX63" fmla="*/ 41275 w 3975100"/>
              <a:gd name="connsiteY63" fmla="*/ 63500 h 1028700"/>
              <a:gd name="connsiteX64" fmla="*/ 41275 w 3975100"/>
              <a:gd name="connsiteY64" fmla="*/ 34925 h 1028700"/>
              <a:gd name="connsiteX65" fmla="*/ 22225 w 3975100"/>
              <a:gd name="connsiteY65" fmla="*/ 34925 h 1028700"/>
              <a:gd name="connsiteX66" fmla="*/ 22225 w 3975100"/>
              <a:gd name="connsiteY66" fmla="*/ 0 h 1028700"/>
              <a:gd name="connsiteX67" fmla="*/ 0 w 3975100"/>
              <a:gd name="connsiteY67"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975100" h="1028700">
                <a:moveTo>
                  <a:pt x="3975100" y="1028700"/>
                </a:moveTo>
                <a:lnTo>
                  <a:pt x="3308350" y="1028700"/>
                </a:lnTo>
                <a:lnTo>
                  <a:pt x="3308350" y="930275"/>
                </a:lnTo>
                <a:lnTo>
                  <a:pt x="3286125" y="930275"/>
                </a:lnTo>
                <a:lnTo>
                  <a:pt x="3286125" y="844550"/>
                </a:lnTo>
                <a:lnTo>
                  <a:pt x="3175000" y="844550"/>
                </a:lnTo>
                <a:lnTo>
                  <a:pt x="3175000" y="774700"/>
                </a:lnTo>
                <a:lnTo>
                  <a:pt x="2714625" y="774700"/>
                </a:lnTo>
                <a:lnTo>
                  <a:pt x="2714625" y="727075"/>
                </a:lnTo>
                <a:lnTo>
                  <a:pt x="2438400" y="727075"/>
                </a:lnTo>
                <a:lnTo>
                  <a:pt x="2438400" y="676275"/>
                </a:lnTo>
                <a:lnTo>
                  <a:pt x="1990725" y="676275"/>
                </a:lnTo>
                <a:lnTo>
                  <a:pt x="1990725" y="638175"/>
                </a:lnTo>
                <a:lnTo>
                  <a:pt x="1901825" y="638175"/>
                </a:lnTo>
                <a:lnTo>
                  <a:pt x="1901825" y="606425"/>
                </a:lnTo>
                <a:lnTo>
                  <a:pt x="1863725" y="606425"/>
                </a:lnTo>
                <a:lnTo>
                  <a:pt x="1863725" y="571500"/>
                </a:lnTo>
                <a:lnTo>
                  <a:pt x="1676400" y="571500"/>
                </a:lnTo>
                <a:lnTo>
                  <a:pt x="1676400" y="549275"/>
                </a:lnTo>
                <a:lnTo>
                  <a:pt x="1638300" y="549275"/>
                </a:lnTo>
                <a:lnTo>
                  <a:pt x="1638300" y="523875"/>
                </a:lnTo>
                <a:lnTo>
                  <a:pt x="1600200" y="523875"/>
                </a:lnTo>
                <a:lnTo>
                  <a:pt x="1600200" y="508000"/>
                </a:lnTo>
                <a:lnTo>
                  <a:pt x="1511300" y="508000"/>
                </a:lnTo>
                <a:lnTo>
                  <a:pt x="1511300" y="476250"/>
                </a:lnTo>
                <a:lnTo>
                  <a:pt x="1492250" y="476250"/>
                </a:lnTo>
                <a:lnTo>
                  <a:pt x="1492250" y="457200"/>
                </a:lnTo>
                <a:lnTo>
                  <a:pt x="1371600" y="457200"/>
                </a:lnTo>
                <a:lnTo>
                  <a:pt x="1371600" y="434975"/>
                </a:lnTo>
                <a:lnTo>
                  <a:pt x="1317625" y="434975"/>
                </a:lnTo>
                <a:lnTo>
                  <a:pt x="1317625" y="419100"/>
                </a:lnTo>
                <a:lnTo>
                  <a:pt x="1289050" y="419100"/>
                </a:lnTo>
                <a:lnTo>
                  <a:pt x="1289050" y="406400"/>
                </a:lnTo>
                <a:lnTo>
                  <a:pt x="1266825" y="406400"/>
                </a:lnTo>
                <a:lnTo>
                  <a:pt x="1266825" y="381000"/>
                </a:lnTo>
                <a:lnTo>
                  <a:pt x="1228725" y="381000"/>
                </a:lnTo>
                <a:lnTo>
                  <a:pt x="1228725" y="352425"/>
                </a:lnTo>
                <a:lnTo>
                  <a:pt x="1190625" y="352425"/>
                </a:lnTo>
                <a:lnTo>
                  <a:pt x="1190625" y="336550"/>
                </a:lnTo>
                <a:lnTo>
                  <a:pt x="1076325" y="336550"/>
                </a:lnTo>
                <a:lnTo>
                  <a:pt x="1076325" y="314325"/>
                </a:lnTo>
                <a:lnTo>
                  <a:pt x="917575" y="314325"/>
                </a:lnTo>
                <a:lnTo>
                  <a:pt x="917575" y="301625"/>
                </a:lnTo>
                <a:lnTo>
                  <a:pt x="850900" y="301625"/>
                </a:lnTo>
                <a:lnTo>
                  <a:pt x="850900" y="288925"/>
                </a:lnTo>
                <a:lnTo>
                  <a:pt x="704850" y="288925"/>
                </a:lnTo>
                <a:lnTo>
                  <a:pt x="704850" y="266700"/>
                </a:lnTo>
                <a:lnTo>
                  <a:pt x="663575" y="266700"/>
                </a:lnTo>
                <a:lnTo>
                  <a:pt x="663575" y="247650"/>
                </a:lnTo>
                <a:lnTo>
                  <a:pt x="622300" y="247650"/>
                </a:lnTo>
                <a:lnTo>
                  <a:pt x="622300" y="228600"/>
                </a:lnTo>
                <a:lnTo>
                  <a:pt x="355600" y="228600"/>
                </a:lnTo>
                <a:lnTo>
                  <a:pt x="355600" y="206375"/>
                </a:lnTo>
                <a:lnTo>
                  <a:pt x="342900" y="206375"/>
                </a:lnTo>
                <a:lnTo>
                  <a:pt x="342900" y="190500"/>
                </a:lnTo>
                <a:lnTo>
                  <a:pt x="323850" y="190500"/>
                </a:lnTo>
                <a:lnTo>
                  <a:pt x="323850" y="139700"/>
                </a:lnTo>
                <a:lnTo>
                  <a:pt x="307975" y="139700"/>
                </a:lnTo>
                <a:lnTo>
                  <a:pt x="307975" y="92075"/>
                </a:lnTo>
                <a:lnTo>
                  <a:pt x="295275" y="92075"/>
                </a:lnTo>
                <a:lnTo>
                  <a:pt x="295275" y="79375"/>
                </a:lnTo>
                <a:lnTo>
                  <a:pt x="152400" y="79375"/>
                </a:lnTo>
                <a:lnTo>
                  <a:pt x="152400" y="63500"/>
                </a:lnTo>
                <a:lnTo>
                  <a:pt x="41275" y="63500"/>
                </a:lnTo>
                <a:lnTo>
                  <a:pt x="41275" y="34925"/>
                </a:lnTo>
                <a:lnTo>
                  <a:pt x="22225" y="34925"/>
                </a:lnTo>
                <a:lnTo>
                  <a:pt x="22225"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73" name="Group 372">
            <a:extLst>
              <a:ext uri="{FF2B5EF4-FFF2-40B4-BE49-F238E27FC236}">
                <a16:creationId xmlns:a16="http://schemas.microsoft.com/office/drawing/2014/main" id="{E44CE5A9-76FD-2D06-A711-E06BABA2BF90}"/>
              </a:ext>
            </a:extLst>
          </p:cNvPr>
          <p:cNvGrpSpPr/>
          <p:nvPr/>
        </p:nvGrpSpPr>
        <p:grpSpPr>
          <a:xfrm>
            <a:off x="1543050" y="1695216"/>
            <a:ext cx="4077688" cy="1188994"/>
            <a:chOff x="1543050" y="1695216"/>
            <a:chExt cx="4077688" cy="1188994"/>
          </a:xfrm>
        </p:grpSpPr>
        <p:cxnSp>
          <p:nvCxnSpPr>
            <p:cNvPr id="374" name="Straight Connector 373">
              <a:extLst>
                <a:ext uri="{FF2B5EF4-FFF2-40B4-BE49-F238E27FC236}">
                  <a16:creationId xmlns:a16="http://schemas.microsoft.com/office/drawing/2014/main" id="{3E76E566-8131-5706-638B-C4BC13307070}"/>
                </a:ext>
              </a:extLst>
            </p:cNvPr>
            <p:cNvCxnSpPr/>
            <p:nvPr/>
          </p:nvCxnSpPr>
          <p:spPr bwMode="auto">
            <a:xfrm>
              <a:off x="1711248" y="1831686"/>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1887D5ED-3319-6D90-4168-E9A3E00811B3}"/>
                </a:ext>
              </a:extLst>
            </p:cNvPr>
            <p:cNvCxnSpPr/>
            <p:nvPr/>
          </p:nvCxnSpPr>
          <p:spPr bwMode="auto">
            <a:xfrm>
              <a:off x="1543050" y="1695216"/>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9762BCE2-ED1B-AD51-7510-92A1FE17ABCD}"/>
                </a:ext>
              </a:extLst>
            </p:cNvPr>
            <p:cNvCxnSpPr/>
            <p:nvPr/>
          </p:nvCxnSpPr>
          <p:spPr bwMode="auto">
            <a:xfrm>
              <a:off x="2092248" y="2005966"/>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A28B3D4A-C40A-FDC0-04CE-3943580A54FB}"/>
                </a:ext>
              </a:extLst>
            </p:cNvPr>
            <p:cNvCxnSpPr/>
            <p:nvPr/>
          </p:nvCxnSpPr>
          <p:spPr bwMode="auto">
            <a:xfrm>
              <a:off x="2313385" y="201931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37" name="Straight Connector 436">
              <a:extLst>
                <a:ext uri="{FF2B5EF4-FFF2-40B4-BE49-F238E27FC236}">
                  <a16:creationId xmlns:a16="http://schemas.microsoft.com/office/drawing/2014/main" id="{44B65D28-4A7F-D19F-EB74-13A197121FD6}"/>
                </a:ext>
              </a:extLst>
            </p:cNvPr>
            <p:cNvCxnSpPr/>
            <p:nvPr/>
          </p:nvCxnSpPr>
          <p:spPr bwMode="auto">
            <a:xfrm>
              <a:off x="2484835" y="2064101"/>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38" name="Straight Connector 437">
              <a:extLst>
                <a:ext uri="{FF2B5EF4-FFF2-40B4-BE49-F238E27FC236}">
                  <a16:creationId xmlns:a16="http://schemas.microsoft.com/office/drawing/2014/main" id="{13769446-60C2-D79A-8B18-B81D01DB0D7A}"/>
                </a:ext>
              </a:extLst>
            </p:cNvPr>
            <p:cNvCxnSpPr/>
            <p:nvPr/>
          </p:nvCxnSpPr>
          <p:spPr bwMode="auto">
            <a:xfrm>
              <a:off x="2713435" y="2090379"/>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75A13AB0-DF44-53B1-FE43-8546119335D6}"/>
                </a:ext>
              </a:extLst>
            </p:cNvPr>
            <p:cNvCxnSpPr/>
            <p:nvPr/>
          </p:nvCxnSpPr>
          <p:spPr bwMode="auto">
            <a:xfrm>
              <a:off x="2745185" y="21099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6834541C-F945-D066-E5D0-2E95D7561104}"/>
                </a:ext>
              </a:extLst>
            </p:cNvPr>
            <p:cNvCxnSpPr/>
            <p:nvPr/>
          </p:nvCxnSpPr>
          <p:spPr bwMode="auto">
            <a:xfrm>
              <a:off x="2859485" y="213492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EA044F8F-802B-6A61-7AD0-C86E801BCF02}"/>
                </a:ext>
              </a:extLst>
            </p:cNvPr>
            <p:cNvCxnSpPr/>
            <p:nvPr/>
          </p:nvCxnSpPr>
          <p:spPr bwMode="auto">
            <a:xfrm>
              <a:off x="3162649" y="223797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0F4D5774-11DF-6BD1-5C5E-521019163122}"/>
                </a:ext>
              </a:extLst>
            </p:cNvPr>
            <p:cNvCxnSpPr/>
            <p:nvPr/>
          </p:nvCxnSpPr>
          <p:spPr bwMode="auto">
            <a:xfrm>
              <a:off x="3200749" y="228101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3" name="Straight Connector 442">
              <a:extLst>
                <a:ext uri="{FF2B5EF4-FFF2-40B4-BE49-F238E27FC236}">
                  <a16:creationId xmlns:a16="http://schemas.microsoft.com/office/drawing/2014/main" id="{0AD5D60E-55A3-8672-1565-3F0B774B17A0}"/>
                </a:ext>
              </a:extLst>
            </p:cNvPr>
            <p:cNvCxnSpPr/>
            <p:nvPr/>
          </p:nvCxnSpPr>
          <p:spPr bwMode="auto">
            <a:xfrm>
              <a:off x="3168999" y="228101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4" name="Straight Connector 443">
              <a:extLst>
                <a:ext uri="{FF2B5EF4-FFF2-40B4-BE49-F238E27FC236}">
                  <a16:creationId xmlns:a16="http://schemas.microsoft.com/office/drawing/2014/main" id="{C8E79B5E-0B12-B94C-528C-0A2511A7D3C8}"/>
                </a:ext>
              </a:extLst>
            </p:cNvPr>
            <p:cNvCxnSpPr/>
            <p:nvPr/>
          </p:nvCxnSpPr>
          <p:spPr bwMode="auto">
            <a:xfrm>
              <a:off x="3292824" y="2299891"/>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C184043D-3B84-706E-DDE0-51F96FF3ADB7}"/>
                </a:ext>
              </a:extLst>
            </p:cNvPr>
            <p:cNvCxnSpPr>
              <a:cxnSpLocks/>
            </p:cNvCxnSpPr>
            <p:nvPr/>
          </p:nvCxnSpPr>
          <p:spPr bwMode="auto">
            <a:xfrm>
              <a:off x="3340449" y="231642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6" name="Straight Connector 445">
              <a:extLst>
                <a:ext uri="{FF2B5EF4-FFF2-40B4-BE49-F238E27FC236}">
                  <a16:creationId xmlns:a16="http://schemas.microsoft.com/office/drawing/2014/main" id="{F70BF4A5-A944-CCE8-80C5-11D5AEC028EC}"/>
                </a:ext>
              </a:extLst>
            </p:cNvPr>
            <p:cNvCxnSpPr>
              <a:cxnSpLocks/>
            </p:cNvCxnSpPr>
            <p:nvPr/>
          </p:nvCxnSpPr>
          <p:spPr bwMode="auto">
            <a:xfrm>
              <a:off x="3377251" y="235183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7" name="Straight Connector 446">
              <a:extLst>
                <a:ext uri="{FF2B5EF4-FFF2-40B4-BE49-F238E27FC236}">
                  <a16:creationId xmlns:a16="http://schemas.microsoft.com/office/drawing/2014/main" id="{EE849C49-BA82-BE1C-4055-A7964915BD87}"/>
                </a:ext>
              </a:extLst>
            </p:cNvPr>
            <p:cNvCxnSpPr>
              <a:cxnSpLocks/>
            </p:cNvCxnSpPr>
            <p:nvPr/>
          </p:nvCxnSpPr>
          <p:spPr bwMode="auto">
            <a:xfrm>
              <a:off x="3418526" y="235183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8" name="Straight Connector 447">
              <a:extLst>
                <a:ext uri="{FF2B5EF4-FFF2-40B4-BE49-F238E27FC236}">
                  <a16:creationId xmlns:a16="http://schemas.microsoft.com/office/drawing/2014/main" id="{91760515-50DB-B1B2-3F8E-231C5D27D3ED}"/>
                </a:ext>
              </a:extLst>
            </p:cNvPr>
            <p:cNvCxnSpPr>
              <a:cxnSpLocks/>
            </p:cNvCxnSpPr>
            <p:nvPr/>
          </p:nvCxnSpPr>
          <p:spPr bwMode="auto">
            <a:xfrm>
              <a:off x="3450276" y="235183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49" name="Straight Connector 448">
              <a:extLst>
                <a:ext uri="{FF2B5EF4-FFF2-40B4-BE49-F238E27FC236}">
                  <a16:creationId xmlns:a16="http://schemas.microsoft.com/office/drawing/2014/main" id="{53C9C284-33D0-360C-F19E-82D279ABEB26}"/>
                </a:ext>
              </a:extLst>
            </p:cNvPr>
            <p:cNvCxnSpPr>
              <a:cxnSpLocks/>
            </p:cNvCxnSpPr>
            <p:nvPr/>
          </p:nvCxnSpPr>
          <p:spPr bwMode="auto">
            <a:xfrm>
              <a:off x="3482026" y="235183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0" name="Straight Connector 449">
              <a:extLst>
                <a:ext uri="{FF2B5EF4-FFF2-40B4-BE49-F238E27FC236}">
                  <a16:creationId xmlns:a16="http://schemas.microsoft.com/office/drawing/2014/main" id="{9D89E501-1193-5380-AB19-B40A6E0B24A2}"/>
                </a:ext>
              </a:extLst>
            </p:cNvPr>
            <p:cNvCxnSpPr>
              <a:cxnSpLocks/>
            </p:cNvCxnSpPr>
            <p:nvPr/>
          </p:nvCxnSpPr>
          <p:spPr bwMode="auto">
            <a:xfrm>
              <a:off x="3593151" y="241638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1A7EEA28-76BC-6480-BFCD-0CD9994629E6}"/>
                </a:ext>
              </a:extLst>
            </p:cNvPr>
            <p:cNvCxnSpPr>
              <a:cxnSpLocks/>
            </p:cNvCxnSpPr>
            <p:nvPr/>
          </p:nvCxnSpPr>
          <p:spPr bwMode="auto">
            <a:xfrm>
              <a:off x="3623663" y="241638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2" name="Straight Connector 451">
              <a:extLst>
                <a:ext uri="{FF2B5EF4-FFF2-40B4-BE49-F238E27FC236}">
                  <a16:creationId xmlns:a16="http://schemas.microsoft.com/office/drawing/2014/main" id="{60CF51C8-A5E9-DA65-565F-62694670212D}"/>
                </a:ext>
              </a:extLst>
            </p:cNvPr>
            <p:cNvCxnSpPr>
              <a:cxnSpLocks/>
            </p:cNvCxnSpPr>
            <p:nvPr/>
          </p:nvCxnSpPr>
          <p:spPr bwMode="auto">
            <a:xfrm>
              <a:off x="3649063" y="241638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3" name="Straight Connector 452">
              <a:extLst>
                <a:ext uri="{FF2B5EF4-FFF2-40B4-BE49-F238E27FC236}">
                  <a16:creationId xmlns:a16="http://schemas.microsoft.com/office/drawing/2014/main" id="{B653DD1A-3686-B667-8AB1-A9582A5FDC52}"/>
                </a:ext>
              </a:extLst>
            </p:cNvPr>
            <p:cNvCxnSpPr>
              <a:cxnSpLocks/>
            </p:cNvCxnSpPr>
            <p:nvPr/>
          </p:nvCxnSpPr>
          <p:spPr bwMode="auto">
            <a:xfrm>
              <a:off x="3957038" y="246283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215EE562-0714-E2DE-4DA4-A639611F3409}"/>
                </a:ext>
              </a:extLst>
            </p:cNvPr>
            <p:cNvCxnSpPr>
              <a:cxnSpLocks/>
            </p:cNvCxnSpPr>
            <p:nvPr/>
          </p:nvCxnSpPr>
          <p:spPr bwMode="auto">
            <a:xfrm>
              <a:off x="4052288" y="246283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5" name="Straight Connector 454">
              <a:extLst>
                <a:ext uri="{FF2B5EF4-FFF2-40B4-BE49-F238E27FC236}">
                  <a16:creationId xmlns:a16="http://schemas.microsoft.com/office/drawing/2014/main" id="{0ED1620E-5803-DDB4-17B5-D3F9889F3BF9}"/>
                </a:ext>
              </a:extLst>
            </p:cNvPr>
            <p:cNvCxnSpPr>
              <a:cxnSpLocks/>
            </p:cNvCxnSpPr>
            <p:nvPr/>
          </p:nvCxnSpPr>
          <p:spPr bwMode="auto">
            <a:xfrm>
              <a:off x="4160238" y="250412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6" name="Straight Connector 455">
              <a:extLst>
                <a:ext uri="{FF2B5EF4-FFF2-40B4-BE49-F238E27FC236}">
                  <a16:creationId xmlns:a16="http://schemas.microsoft.com/office/drawing/2014/main" id="{04571BE4-555D-C613-8DCA-8C831128D461}"/>
                </a:ext>
              </a:extLst>
            </p:cNvPr>
            <p:cNvCxnSpPr>
              <a:cxnSpLocks/>
            </p:cNvCxnSpPr>
            <p:nvPr/>
          </p:nvCxnSpPr>
          <p:spPr bwMode="auto">
            <a:xfrm>
              <a:off x="4328513" y="250412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7" name="Straight Connector 456">
              <a:extLst>
                <a:ext uri="{FF2B5EF4-FFF2-40B4-BE49-F238E27FC236}">
                  <a16:creationId xmlns:a16="http://schemas.microsoft.com/office/drawing/2014/main" id="{D3B7DAD0-E019-1F49-632F-6E9C002BD3C5}"/>
                </a:ext>
              </a:extLst>
            </p:cNvPr>
            <p:cNvCxnSpPr>
              <a:cxnSpLocks/>
            </p:cNvCxnSpPr>
            <p:nvPr/>
          </p:nvCxnSpPr>
          <p:spPr bwMode="auto">
            <a:xfrm>
              <a:off x="4496788" y="255223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8" name="Straight Connector 457">
              <a:extLst>
                <a:ext uri="{FF2B5EF4-FFF2-40B4-BE49-F238E27FC236}">
                  <a16:creationId xmlns:a16="http://schemas.microsoft.com/office/drawing/2014/main" id="{6202253B-496E-5BD2-A72A-DB845F6D69F1}"/>
                </a:ext>
              </a:extLst>
            </p:cNvPr>
            <p:cNvCxnSpPr>
              <a:cxnSpLocks/>
            </p:cNvCxnSpPr>
            <p:nvPr/>
          </p:nvCxnSpPr>
          <p:spPr bwMode="auto">
            <a:xfrm>
              <a:off x="4601563" y="255223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59" name="Straight Connector 458">
              <a:extLst>
                <a:ext uri="{FF2B5EF4-FFF2-40B4-BE49-F238E27FC236}">
                  <a16:creationId xmlns:a16="http://schemas.microsoft.com/office/drawing/2014/main" id="{84559505-5499-ACAE-349C-C0ED89423744}"/>
                </a:ext>
              </a:extLst>
            </p:cNvPr>
            <p:cNvCxnSpPr>
              <a:cxnSpLocks/>
            </p:cNvCxnSpPr>
            <p:nvPr/>
          </p:nvCxnSpPr>
          <p:spPr bwMode="auto">
            <a:xfrm>
              <a:off x="4782538" y="255223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E4F52A2C-E03E-08AD-371C-08D8427B46A2}"/>
                </a:ext>
              </a:extLst>
            </p:cNvPr>
            <p:cNvCxnSpPr>
              <a:cxnSpLocks/>
            </p:cNvCxnSpPr>
            <p:nvPr/>
          </p:nvCxnSpPr>
          <p:spPr bwMode="auto">
            <a:xfrm>
              <a:off x="4928588" y="262305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61" name="Straight Connector 460">
              <a:extLst>
                <a:ext uri="{FF2B5EF4-FFF2-40B4-BE49-F238E27FC236}">
                  <a16:creationId xmlns:a16="http://schemas.microsoft.com/office/drawing/2014/main" id="{FA830362-DE0F-AFFA-B314-7A587A0650D7}"/>
                </a:ext>
              </a:extLst>
            </p:cNvPr>
            <p:cNvCxnSpPr>
              <a:cxnSpLocks/>
            </p:cNvCxnSpPr>
            <p:nvPr/>
          </p:nvCxnSpPr>
          <p:spPr bwMode="auto">
            <a:xfrm>
              <a:off x="5020663" y="2813387"/>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62" name="Straight Connector 461">
              <a:extLst>
                <a:ext uri="{FF2B5EF4-FFF2-40B4-BE49-F238E27FC236}">
                  <a16:creationId xmlns:a16="http://schemas.microsoft.com/office/drawing/2014/main" id="{EB492C08-CE67-DF31-35C7-E16067051CA9}"/>
                </a:ext>
              </a:extLst>
            </p:cNvPr>
            <p:cNvCxnSpPr>
              <a:cxnSpLocks/>
            </p:cNvCxnSpPr>
            <p:nvPr/>
          </p:nvCxnSpPr>
          <p:spPr bwMode="auto">
            <a:xfrm>
              <a:off x="5106388" y="2813387"/>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63" name="Straight Connector 462">
              <a:extLst>
                <a:ext uri="{FF2B5EF4-FFF2-40B4-BE49-F238E27FC236}">
                  <a16:creationId xmlns:a16="http://schemas.microsoft.com/office/drawing/2014/main" id="{6A43C2CF-2C66-A29C-9272-6BDFD1DE2272}"/>
                </a:ext>
              </a:extLst>
            </p:cNvPr>
            <p:cNvCxnSpPr>
              <a:cxnSpLocks/>
            </p:cNvCxnSpPr>
            <p:nvPr/>
          </p:nvCxnSpPr>
          <p:spPr bwMode="auto">
            <a:xfrm>
              <a:off x="5325463" y="2813387"/>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64" name="Straight Connector 463">
              <a:extLst>
                <a:ext uri="{FF2B5EF4-FFF2-40B4-BE49-F238E27FC236}">
                  <a16:creationId xmlns:a16="http://schemas.microsoft.com/office/drawing/2014/main" id="{93C48E43-2731-6793-BF49-3FC5129BF862}"/>
                </a:ext>
              </a:extLst>
            </p:cNvPr>
            <p:cNvCxnSpPr>
              <a:cxnSpLocks/>
            </p:cNvCxnSpPr>
            <p:nvPr/>
          </p:nvCxnSpPr>
          <p:spPr bwMode="auto">
            <a:xfrm>
              <a:off x="5411188" y="2813387"/>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465" name="Straight Connector 464">
              <a:extLst>
                <a:ext uri="{FF2B5EF4-FFF2-40B4-BE49-F238E27FC236}">
                  <a16:creationId xmlns:a16="http://schemas.microsoft.com/office/drawing/2014/main" id="{E0536F34-268F-F4CA-39D8-3184252EBA79}"/>
                </a:ext>
              </a:extLst>
            </p:cNvPr>
            <p:cNvCxnSpPr>
              <a:cxnSpLocks/>
            </p:cNvCxnSpPr>
            <p:nvPr/>
          </p:nvCxnSpPr>
          <p:spPr bwMode="auto">
            <a:xfrm>
              <a:off x="5620738" y="2813387"/>
              <a:ext cx="0" cy="70823"/>
            </a:xfrm>
            <a:prstGeom prst="line">
              <a:avLst/>
            </a:prstGeom>
            <a:noFill/>
            <a:ln w="19050" cap="flat" cmpd="sng" algn="ctr">
              <a:solidFill>
                <a:schemeClr val="accent1"/>
              </a:solidFill>
              <a:prstDash val="solid"/>
              <a:round/>
              <a:headEnd type="none" w="med" len="med"/>
              <a:tailEnd type="none" w="med" len="med"/>
            </a:ln>
            <a:effectLst/>
          </p:spPr>
        </p:cxnSp>
      </p:grpSp>
      <p:sp>
        <p:nvSpPr>
          <p:cNvPr id="466" name="Freeform: Shape 465">
            <a:extLst>
              <a:ext uri="{FF2B5EF4-FFF2-40B4-BE49-F238E27FC236}">
                <a16:creationId xmlns:a16="http://schemas.microsoft.com/office/drawing/2014/main" id="{1B3532E5-DAC3-E628-6587-941EF1CF8EFA}"/>
              </a:ext>
            </a:extLst>
          </p:cNvPr>
          <p:cNvSpPr/>
          <p:nvPr/>
        </p:nvSpPr>
        <p:spPr bwMode="auto">
          <a:xfrm>
            <a:off x="1349375" y="1727200"/>
            <a:ext cx="1552575" cy="1590675"/>
          </a:xfrm>
          <a:custGeom>
            <a:avLst/>
            <a:gdLst>
              <a:gd name="connsiteX0" fmla="*/ 0 w 1552575"/>
              <a:gd name="connsiteY0" fmla="*/ 0 h 1590675"/>
              <a:gd name="connsiteX1" fmla="*/ 323850 w 1552575"/>
              <a:gd name="connsiteY1" fmla="*/ 0 h 1590675"/>
              <a:gd name="connsiteX2" fmla="*/ 323850 w 1552575"/>
              <a:gd name="connsiteY2" fmla="*/ 222250 h 1590675"/>
              <a:gd name="connsiteX3" fmla="*/ 342900 w 1552575"/>
              <a:gd name="connsiteY3" fmla="*/ 222250 h 1590675"/>
              <a:gd name="connsiteX4" fmla="*/ 342900 w 1552575"/>
              <a:gd name="connsiteY4" fmla="*/ 295275 h 1590675"/>
              <a:gd name="connsiteX5" fmla="*/ 358775 w 1552575"/>
              <a:gd name="connsiteY5" fmla="*/ 295275 h 1590675"/>
              <a:gd name="connsiteX6" fmla="*/ 358775 w 1552575"/>
              <a:gd name="connsiteY6" fmla="*/ 447675 h 1590675"/>
              <a:gd name="connsiteX7" fmla="*/ 415925 w 1552575"/>
              <a:gd name="connsiteY7" fmla="*/ 447675 h 1590675"/>
              <a:gd name="connsiteX8" fmla="*/ 415925 w 1552575"/>
              <a:gd name="connsiteY8" fmla="*/ 679450 h 1590675"/>
              <a:gd name="connsiteX9" fmla="*/ 768350 w 1552575"/>
              <a:gd name="connsiteY9" fmla="*/ 679450 h 1590675"/>
              <a:gd name="connsiteX10" fmla="*/ 768350 w 1552575"/>
              <a:gd name="connsiteY10" fmla="*/ 898525 h 1590675"/>
              <a:gd name="connsiteX11" fmla="*/ 1000125 w 1552575"/>
              <a:gd name="connsiteY11" fmla="*/ 898525 h 1590675"/>
              <a:gd name="connsiteX12" fmla="*/ 1000125 w 1552575"/>
              <a:gd name="connsiteY12" fmla="*/ 1133475 h 1590675"/>
              <a:gd name="connsiteX13" fmla="*/ 1355725 w 1552575"/>
              <a:gd name="connsiteY13" fmla="*/ 1133475 h 1590675"/>
              <a:gd name="connsiteX14" fmla="*/ 1355725 w 1552575"/>
              <a:gd name="connsiteY14" fmla="*/ 1352550 h 1590675"/>
              <a:gd name="connsiteX15" fmla="*/ 1552575 w 1552575"/>
              <a:gd name="connsiteY15" fmla="*/ 1352550 h 1590675"/>
              <a:gd name="connsiteX16" fmla="*/ 1552575 w 1552575"/>
              <a:gd name="connsiteY16" fmla="*/ 15906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2575" h="1590675">
                <a:moveTo>
                  <a:pt x="0" y="0"/>
                </a:moveTo>
                <a:lnTo>
                  <a:pt x="323850" y="0"/>
                </a:lnTo>
                <a:lnTo>
                  <a:pt x="323850" y="222250"/>
                </a:lnTo>
                <a:lnTo>
                  <a:pt x="342900" y="222250"/>
                </a:lnTo>
                <a:lnTo>
                  <a:pt x="342900" y="295275"/>
                </a:lnTo>
                <a:lnTo>
                  <a:pt x="358775" y="295275"/>
                </a:lnTo>
                <a:lnTo>
                  <a:pt x="358775" y="447675"/>
                </a:lnTo>
                <a:lnTo>
                  <a:pt x="415925" y="447675"/>
                </a:lnTo>
                <a:lnTo>
                  <a:pt x="415925" y="679450"/>
                </a:lnTo>
                <a:lnTo>
                  <a:pt x="768350" y="679450"/>
                </a:lnTo>
                <a:lnTo>
                  <a:pt x="768350" y="898525"/>
                </a:lnTo>
                <a:lnTo>
                  <a:pt x="1000125" y="898525"/>
                </a:lnTo>
                <a:lnTo>
                  <a:pt x="1000125" y="1133475"/>
                </a:lnTo>
                <a:lnTo>
                  <a:pt x="1355725" y="1133475"/>
                </a:lnTo>
                <a:lnTo>
                  <a:pt x="1355725" y="1352550"/>
                </a:lnTo>
                <a:lnTo>
                  <a:pt x="1552575" y="1352550"/>
                </a:lnTo>
                <a:lnTo>
                  <a:pt x="1552575" y="1590675"/>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67" name="Group 466">
            <a:extLst>
              <a:ext uri="{FF2B5EF4-FFF2-40B4-BE49-F238E27FC236}">
                <a16:creationId xmlns:a16="http://schemas.microsoft.com/office/drawing/2014/main" id="{332C4210-C403-98E4-7523-D2CD8320F66B}"/>
              </a:ext>
            </a:extLst>
          </p:cNvPr>
          <p:cNvGrpSpPr/>
          <p:nvPr/>
        </p:nvGrpSpPr>
        <p:grpSpPr>
          <a:xfrm>
            <a:off x="1547342" y="1820309"/>
            <a:ext cx="4067995" cy="1167713"/>
            <a:chOff x="1547342" y="1820309"/>
            <a:chExt cx="4067995" cy="1167713"/>
          </a:xfrm>
        </p:grpSpPr>
        <p:cxnSp>
          <p:nvCxnSpPr>
            <p:cNvPr id="468" name="Straight Connector 467">
              <a:extLst>
                <a:ext uri="{FF2B5EF4-FFF2-40B4-BE49-F238E27FC236}">
                  <a16:creationId xmlns:a16="http://schemas.microsoft.com/office/drawing/2014/main" id="{447EFC47-4115-04C3-D03E-EBE701EE3F4C}"/>
                </a:ext>
              </a:extLst>
            </p:cNvPr>
            <p:cNvCxnSpPr/>
            <p:nvPr/>
          </p:nvCxnSpPr>
          <p:spPr bwMode="auto">
            <a:xfrm>
              <a:off x="1547342" y="182030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69" name="Straight Connector 468">
              <a:extLst>
                <a:ext uri="{FF2B5EF4-FFF2-40B4-BE49-F238E27FC236}">
                  <a16:creationId xmlns:a16="http://schemas.microsoft.com/office/drawing/2014/main" id="{9A2186C9-AC2C-7AA4-3744-162B9E5EC7DF}"/>
                </a:ext>
              </a:extLst>
            </p:cNvPr>
            <p:cNvCxnSpPr/>
            <p:nvPr/>
          </p:nvCxnSpPr>
          <p:spPr bwMode="auto">
            <a:xfrm>
              <a:off x="2090267" y="218543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0" name="Straight Connector 469">
              <a:extLst>
                <a:ext uri="{FF2B5EF4-FFF2-40B4-BE49-F238E27FC236}">
                  <a16:creationId xmlns:a16="http://schemas.microsoft.com/office/drawing/2014/main" id="{7F474880-3EB8-0B85-EB67-38CD86D87EF5}"/>
                </a:ext>
              </a:extLst>
            </p:cNvPr>
            <p:cNvCxnSpPr/>
            <p:nvPr/>
          </p:nvCxnSpPr>
          <p:spPr bwMode="auto">
            <a:xfrm>
              <a:off x="2318867" y="222353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1" name="Straight Connector 470">
              <a:extLst>
                <a:ext uri="{FF2B5EF4-FFF2-40B4-BE49-F238E27FC236}">
                  <a16:creationId xmlns:a16="http://schemas.microsoft.com/office/drawing/2014/main" id="{F570063C-26C9-B97A-B02A-48B93D9A7E6A}"/>
                </a:ext>
              </a:extLst>
            </p:cNvPr>
            <p:cNvCxnSpPr/>
            <p:nvPr/>
          </p:nvCxnSpPr>
          <p:spPr bwMode="auto">
            <a:xfrm>
              <a:off x="2379192" y="227336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2" name="Straight Connector 471">
              <a:extLst>
                <a:ext uri="{FF2B5EF4-FFF2-40B4-BE49-F238E27FC236}">
                  <a16:creationId xmlns:a16="http://schemas.microsoft.com/office/drawing/2014/main" id="{CC7417AF-B945-D6B3-2DE8-10FE53E846EE}"/>
                </a:ext>
              </a:extLst>
            </p:cNvPr>
            <p:cNvCxnSpPr/>
            <p:nvPr/>
          </p:nvCxnSpPr>
          <p:spPr bwMode="auto">
            <a:xfrm>
              <a:off x="2493492" y="227336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3" name="Straight Connector 472">
              <a:extLst>
                <a:ext uri="{FF2B5EF4-FFF2-40B4-BE49-F238E27FC236}">
                  <a16:creationId xmlns:a16="http://schemas.microsoft.com/office/drawing/2014/main" id="{7A74A622-153F-783B-EA16-638B9B852197}"/>
                </a:ext>
              </a:extLst>
            </p:cNvPr>
            <p:cNvCxnSpPr/>
            <p:nvPr/>
          </p:nvCxnSpPr>
          <p:spPr bwMode="auto">
            <a:xfrm>
              <a:off x="2757017" y="234418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4" name="Straight Connector 473">
              <a:extLst>
                <a:ext uri="{FF2B5EF4-FFF2-40B4-BE49-F238E27FC236}">
                  <a16:creationId xmlns:a16="http://schemas.microsoft.com/office/drawing/2014/main" id="{4BA45A0C-F4B0-142B-02ED-C938DEF17050}"/>
                </a:ext>
              </a:extLst>
            </p:cNvPr>
            <p:cNvCxnSpPr/>
            <p:nvPr/>
          </p:nvCxnSpPr>
          <p:spPr bwMode="auto">
            <a:xfrm>
              <a:off x="2737967" y="233465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5" name="Straight Connector 474">
              <a:extLst>
                <a:ext uri="{FF2B5EF4-FFF2-40B4-BE49-F238E27FC236}">
                  <a16:creationId xmlns:a16="http://schemas.microsoft.com/office/drawing/2014/main" id="{35482B26-503B-6F10-0B84-D4E6CDC44CEE}"/>
                </a:ext>
              </a:extLst>
            </p:cNvPr>
            <p:cNvCxnSpPr/>
            <p:nvPr/>
          </p:nvCxnSpPr>
          <p:spPr bwMode="auto">
            <a:xfrm>
              <a:off x="3179292" y="2487125"/>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6" name="Straight Connector 475">
              <a:extLst>
                <a:ext uri="{FF2B5EF4-FFF2-40B4-BE49-F238E27FC236}">
                  <a16:creationId xmlns:a16="http://schemas.microsoft.com/office/drawing/2014/main" id="{B94ED2A2-6B0A-BD5A-91BA-3F40391D341B}"/>
                </a:ext>
              </a:extLst>
            </p:cNvPr>
            <p:cNvCxnSpPr/>
            <p:nvPr/>
          </p:nvCxnSpPr>
          <p:spPr bwMode="auto">
            <a:xfrm>
              <a:off x="3201517" y="2487125"/>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7" name="Straight Connector 476">
              <a:extLst>
                <a:ext uri="{FF2B5EF4-FFF2-40B4-BE49-F238E27FC236}">
                  <a16:creationId xmlns:a16="http://schemas.microsoft.com/office/drawing/2014/main" id="{76FFB6F8-B75C-2CB2-74D2-133647DA56D0}"/>
                </a:ext>
              </a:extLst>
            </p:cNvPr>
            <p:cNvCxnSpPr/>
            <p:nvPr/>
          </p:nvCxnSpPr>
          <p:spPr bwMode="auto">
            <a:xfrm>
              <a:off x="3157067" y="245171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8" name="Straight Connector 477">
              <a:extLst>
                <a:ext uri="{FF2B5EF4-FFF2-40B4-BE49-F238E27FC236}">
                  <a16:creationId xmlns:a16="http://schemas.microsoft.com/office/drawing/2014/main" id="{933DCF03-4621-A709-C78E-53FE64F04A9E}"/>
                </a:ext>
              </a:extLst>
            </p:cNvPr>
            <p:cNvCxnSpPr/>
            <p:nvPr/>
          </p:nvCxnSpPr>
          <p:spPr bwMode="auto">
            <a:xfrm>
              <a:off x="3299942" y="250727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79" name="Straight Connector 478">
              <a:extLst>
                <a:ext uri="{FF2B5EF4-FFF2-40B4-BE49-F238E27FC236}">
                  <a16:creationId xmlns:a16="http://schemas.microsoft.com/office/drawing/2014/main" id="{03B0EA0E-2E73-6281-15C5-8A4E6A1B0F75}"/>
                </a:ext>
              </a:extLst>
            </p:cNvPr>
            <p:cNvCxnSpPr/>
            <p:nvPr/>
          </p:nvCxnSpPr>
          <p:spPr bwMode="auto">
            <a:xfrm>
              <a:off x="3328517" y="2522536"/>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0" name="Straight Connector 479">
              <a:extLst>
                <a:ext uri="{FF2B5EF4-FFF2-40B4-BE49-F238E27FC236}">
                  <a16:creationId xmlns:a16="http://schemas.microsoft.com/office/drawing/2014/main" id="{4B7E1F06-B59B-4F35-7938-B26BF1483051}"/>
                </a:ext>
              </a:extLst>
            </p:cNvPr>
            <p:cNvCxnSpPr/>
            <p:nvPr/>
          </p:nvCxnSpPr>
          <p:spPr bwMode="auto">
            <a:xfrm>
              <a:off x="3350742" y="253095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1" name="Straight Connector 480">
              <a:extLst>
                <a:ext uri="{FF2B5EF4-FFF2-40B4-BE49-F238E27FC236}">
                  <a16:creationId xmlns:a16="http://schemas.microsoft.com/office/drawing/2014/main" id="{CA5C6F00-D18A-141D-ECBA-F22B3E2CA991}"/>
                </a:ext>
              </a:extLst>
            </p:cNvPr>
            <p:cNvCxnSpPr/>
            <p:nvPr/>
          </p:nvCxnSpPr>
          <p:spPr bwMode="auto">
            <a:xfrm>
              <a:off x="3373774" y="253095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2" name="Straight Connector 481">
              <a:extLst>
                <a:ext uri="{FF2B5EF4-FFF2-40B4-BE49-F238E27FC236}">
                  <a16:creationId xmlns:a16="http://schemas.microsoft.com/office/drawing/2014/main" id="{9E70C05B-1FEF-A2A1-0D55-73E1613F0A4D}"/>
                </a:ext>
              </a:extLst>
            </p:cNvPr>
            <p:cNvCxnSpPr/>
            <p:nvPr/>
          </p:nvCxnSpPr>
          <p:spPr bwMode="auto">
            <a:xfrm>
              <a:off x="3411874" y="2542685"/>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3" name="Straight Connector 482">
              <a:extLst>
                <a:ext uri="{FF2B5EF4-FFF2-40B4-BE49-F238E27FC236}">
                  <a16:creationId xmlns:a16="http://schemas.microsoft.com/office/drawing/2014/main" id="{239AC1FC-94FE-741A-A195-91D82A911B6F}"/>
                </a:ext>
              </a:extLst>
            </p:cNvPr>
            <p:cNvCxnSpPr/>
            <p:nvPr/>
          </p:nvCxnSpPr>
          <p:spPr bwMode="auto">
            <a:xfrm>
              <a:off x="3434099" y="2542685"/>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4" name="Straight Connector 483">
              <a:extLst>
                <a:ext uri="{FF2B5EF4-FFF2-40B4-BE49-F238E27FC236}">
                  <a16:creationId xmlns:a16="http://schemas.microsoft.com/office/drawing/2014/main" id="{9223650A-BE82-73E9-99DD-B20C30ECD7AE}"/>
                </a:ext>
              </a:extLst>
            </p:cNvPr>
            <p:cNvCxnSpPr/>
            <p:nvPr/>
          </p:nvCxnSpPr>
          <p:spPr bwMode="auto">
            <a:xfrm>
              <a:off x="3456324" y="2545856"/>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5" name="Straight Connector 484">
              <a:extLst>
                <a:ext uri="{FF2B5EF4-FFF2-40B4-BE49-F238E27FC236}">
                  <a16:creationId xmlns:a16="http://schemas.microsoft.com/office/drawing/2014/main" id="{B9F82A81-CCB0-28A1-4C77-AF59CAEA7B59}"/>
                </a:ext>
              </a:extLst>
            </p:cNvPr>
            <p:cNvCxnSpPr/>
            <p:nvPr/>
          </p:nvCxnSpPr>
          <p:spPr bwMode="auto">
            <a:xfrm>
              <a:off x="3481724" y="256636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6" name="Straight Connector 485">
              <a:extLst>
                <a:ext uri="{FF2B5EF4-FFF2-40B4-BE49-F238E27FC236}">
                  <a16:creationId xmlns:a16="http://schemas.microsoft.com/office/drawing/2014/main" id="{389B3CFC-27FD-3FE5-2E51-CAC9F81E94EC}"/>
                </a:ext>
              </a:extLst>
            </p:cNvPr>
            <p:cNvCxnSpPr/>
            <p:nvPr/>
          </p:nvCxnSpPr>
          <p:spPr bwMode="auto">
            <a:xfrm>
              <a:off x="3592849" y="2613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7" name="Straight Connector 486">
              <a:extLst>
                <a:ext uri="{FF2B5EF4-FFF2-40B4-BE49-F238E27FC236}">
                  <a16:creationId xmlns:a16="http://schemas.microsoft.com/office/drawing/2014/main" id="{86DFA260-002A-4BB8-C30D-DED7E45E2B8F}"/>
                </a:ext>
              </a:extLst>
            </p:cNvPr>
            <p:cNvCxnSpPr/>
            <p:nvPr/>
          </p:nvCxnSpPr>
          <p:spPr bwMode="auto">
            <a:xfrm>
              <a:off x="3615087" y="2613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8" name="Straight Connector 487">
              <a:extLst>
                <a:ext uri="{FF2B5EF4-FFF2-40B4-BE49-F238E27FC236}">
                  <a16:creationId xmlns:a16="http://schemas.microsoft.com/office/drawing/2014/main" id="{51EC9108-6F9A-71BB-94AE-8A9118E938A7}"/>
                </a:ext>
              </a:extLst>
            </p:cNvPr>
            <p:cNvCxnSpPr/>
            <p:nvPr/>
          </p:nvCxnSpPr>
          <p:spPr bwMode="auto">
            <a:xfrm>
              <a:off x="3646837" y="26176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89" name="Straight Connector 488">
              <a:extLst>
                <a:ext uri="{FF2B5EF4-FFF2-40B4-BE49-F238E27FC236}">
                  <a16:creationId xmlns:a16="http://schemas.microsoft.com/office/drawing/2014/main" id="{15595424-F933-A4C5-CC17-C54CA0AAF43E}"/>
                </a:ext>
              </a:extLst>
            </p:cNvPr>
            <p:cNvCxnSpPr/>
            <p:nvPr/>
          </p:nvCxnSpPr>
          <p:spPr bwMode="auto">
            <a:xfrm>
              <a:off x="3964337" y="264891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0" name="Straight Connector 489">
              <a:extLst>
                <a:ext uri="{FF2B5EF4-FFF2-40B4-BE49-F238E27FC236}">
                  <a16:creationId xmlns:a16="http://schemas.microsoft.com/office/drawing/2014/main" id="{2953B5AD-9725-2D75-BE96-C752EF82A004}"/>
                </a:ext>
              </a:extLst>
            </p:cNvPr>
            <p:cNvCxnSpPr/>
            <p:nvPr/>
          </p:nvCxnSpPr>
          <p:spPr bwMode="auto">
            <a:xfrm>
              <a:off x="4050062" y="264891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1" name="Straight Connector 490">
              <a:extLst>
                <a:ext uri="{FF2B5EF4-FFF2-40B4-BE49-F238E27FC236}">
                  <a16:creationId xmlns:a16="http://schemas.microsoft.com/office/drawing/2014/main" id="{7346D964-48B8-430F-CE80-B687D854FB06}"/>
                </a:ext>
              </a:extLst>
            </p:cNvPr>
            <p:cNvCxnSpPr/>
            <p:nvPr/>
          </p:nvCxnSpPr>
          <p:spPr bwMode="auto">
            <a:xfrm>
              <a:off x="4158012" y="268433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2" name="Straight Connector 491">
              <a:extLst>
                <a:ext uri="{FF2B5EF4-FFF2-40B4-BE49-F238E27FC236}">
                  <a16:creationId xmlns:a16="http://schemas.microsoft.com/office/drawing/2014/main" id="{5ABEA7DF-72D1-F8C4-B8D8-1C0457E818D8}"/>
                </a:ext>
              </a:extLst>
            </p:cNvPr>
            <p:cNvCxnSpPr/>
            <p:nvPr/>
          </p:nvCxnSpPr>
          <p:spPr bwMode="auto">
            <a:xfrm>
              <a:off x="4332637" y="268433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3" name="Straight Connector 492">
              <a:extLst>
                <a:ext uri="{FF2B5EF4-FFF2-40B4-BE49-F238E27FC236}">
                  <a16:creationId xmlns:a16="http://schemas.microsoft.com/office/drawing/2014/main" id="{20FA7DF8-C1D9-FE09-FB0A-08E5C5C2EC97}"/>
                </a:ext>
              </a:extLst>
            </p:cNvPr>
            <p:cNvCxnSpPr/>
            <p:nvPr/>
          </p:nvCxnSpPr>
          <p:spPr bwMode="auto">
            <a:xfrm>
              <a:off x="4500912" y="271974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4" name="Straight Connector 493">
              <a:extLst>
                <a:ext uri="{FF2B5EF4-FFF2-40B4-BE49-F238E27FC236}">
                  <a16:creationId xmlns:a16="http://schemas.microsoft.com/office/drawing/2014/main" id="{BEAD73B1-5AB7-8C5A-92DC-FEEE5A443AD7}"/>
                </a:ext>
              </a:extLst>
            </p:cNvPr>
            <p:cNvCxnSpPr/>
            <p:nvPr/>
          </p:nvCxnSpPr>
          <p:spPr bwMode="auto">
            <a:xfrm>
              <a:off x="4602512" y="271974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5" name="Straight Connector 494">
              <a:extLst>
                <a:ext uri="{FF2B5EF4-FFF2-40B4-BE49-F238E27FC236}">
                  <a16:creationId xmlns:a16="http://schemas.microsoft.com/office/drawing/2014/main" id="{59C8A33F-D129-41A7-0F7C-B1072CEE3EBA}"/>
                </a:ext>
              </a:extLst>
            </p:cNvPr>
            <p:cNvCxnSpPr/>
            <p:nvPr/>
          </p:nvCxnSpPr>
          <p:spPr bwMode="auto">
            <a:xfrm>
              <a:off x="4780312" y="271974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6" name="Straight Connector 495">
              <a:extLst>
                <a:ext uri="{FF2B5EF4-FFF2-40B4-BE49-F238E27FC236}">
                  <a16:creationId xmlns:a16="http://schemas.microsoft.com/office/drawing/2014/main" id="{E5A82185-3B6E-9A21-1F81-19B00FE8D578}"/>
                </a:ext>
              </a:extLst>
            </p:cNvPr>
            <p:cNvCxnSpPr/>
            <p:nvPr/>
          </p:nvCxnSpPr>
          <p:spPr bwMode="auto">
            <a:xfrm>
              <a:off x="4869212" y="2764677"/>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7" name="Straight Connector 496">
              <a:extLst>
                <a:ext uri="{FF2B5EF4-FFF2-40B4-BE49-F238E27FC236}">
                  <a16:creationId xmlns:a16="http://schemas.microsoft.com/office/drawing/2014/main" id="{BC18C825-B4CF-53F3-65AD-217BA1CA1C7E}"/>
                </a:ext>
              </a:extLst>
            </p:cNvPr>
            <p:cNvCxnSpPr/>
            <p:nvPr/>
          </p:nvCxnSpPr>
          <p:spPr bwMode="auto">
            <a:xfrm>
              <a:off x="4932712" y="2764677"/>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8" name="Straight Connector 497">
              <a:extLst>
                <a:ext uri="{FF2B5EF4-FFF2-40B4-BE49-F238E27FC236}">
                  <a16:creationId xmlns:a16="http://schemas.microsoft.com/office/drawing/2014/main" id="{A6AFEF36-E130-C3EB-47BC-B5859D2AD4AA}"/>
                </a:ext>
              </a:extLst>
            </p:cNvPr>
            <p:cNvCxnSpPr/>
            <p:nvPr/>
          </p:nvCxnSpPr>
          <p:spPr bwMode="auto">
            <a:xfrm>
              <a:off x="5034312" y="291719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499" name="Straight Connector 498">
              <a:extLst>
                <a:ext uri="{FF2B5EF4-FFF2-40B4-BE49-F238E27FC236}">
                  <a16:creationId xmlns:a16="http://schemas.microsoft.com/office/drawing/2014/main" id="{ACE94F66-CC03-A176-85B6-70C308273A4D}"/>
                </a:ext>
              </a:extLst>
            </p:cNvPr>
            <p:cNvCxnSpPr/>
            <p:nvPr/>
          </p:nvCxnSpPr>
          <p:spPr bwMode="auto">
            <a:xfrm>
              <a:off x="5110512" y="291719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500" name="Straight Connector 499">
              <a:extLst>
                <a:ext uri="{FF2B5EF4-FFF2-40B4-BE49-F238E27FC236}">
                  <a16:creationId xmlns:a16="http://schemas.microsoft.com/office/drawing/2014/main" id="{A6B87188-E352-3AD6-D180-FE4FC42FEA7E}"/>
                </a:ext>
              </a:extLst>
            </p:cNvPr>
            <p:cNvCxnSpPr/>
            <p:nvPr/>
          </p:nvCxnSpPr>
          <p:spPr bwMode="auto">
            <a:xfrm>
              <a:off x="5335937" y="291719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501" name="Straight Connector 500">
              <a:extLst>
                <a:ext uri="{FF2B5EF4-FFF2-40B4-BE49-F238E27FC236}">
                  <a16:creationId xmlns:a16="http://schemas.microsoft.com/office/drawing/2014/main" id="{BB6CBA48-88BB-32C9-1D5B-B68AF7980E49}"/>
                </a:ext>
              </a:extLst>
            </p:cNvPr>
            <p:cNvCxnSpPr/>
            <p:nvPr/>
          </p:nvCxnSpPr>
          <p:spPr bwMode="auto">
            <a:xfrm>
              <a:off x="5412137" y="291719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502" name="Straight Connector 501">
              <a:extLst>
                <a:ext uri="{FF2B5EF4-FFF2-40B4-BE49-F238E27FC236}">
                  <a16:creationId xmlns:a16="http://schemas.microsoft.com/office/drawing/2014/main" id="{A0EDEAE2-BE84-4EFE-75C7-8BB82A310340}"/>
                </a:ext>
              </a:extLst>
            </p:cNvPr>
            <p:cNvCxnSpPr/>
            <p:nvPr/>
          </p:nvCxnSpPr>
          <p:spPr bwMode="auto">
            <a:xfrm>
              <a:off x="5615337" y="2917199"/>
              <a:ext cx="0" cy="70823"/>
            </a:xfrm>
            <a:prstGeom prst="line">
              <a:avLst/>
            </a:prstGeom>
            <a:noFill/>
            <a:ln w="19050" cap="flat" cmpd="sng" algn="ctr">
              <a:solidFill>
                <a:schemeClr val="accent4"/>
              </a:solidFill>
              <a:prstDash val="solid"/>
              <a:round/>
              <a:headEnd type="none" w="med" len="med"/>
              <a:tailEnd type="none" w="med" len="med"/>
            </a:ln>
            <a:effectLst/>
          </p:spPr>
        </p:cxnSp>
      </p:grpSp>
      <p:sp>
        <p:nvSpPr>
          <p:cNvPr id="503" name="Freeform: Shape 502">
            <a:extLst>
              <a:ext uri="{FF2B5EF4-FFF2-40B4-BE49-F238E27FC236}">
                <a16:creationId xmlns:a16="http://schemas.microsoft.com/office/drawing/2014/main" id="{C50F707B-D4DD-682E-85BD-A166B4A1B6F4}"/>
              </a:ext>
            </a:extLst>
          </p:cNvPr>
          <p:cNvSpPr/>
          <p:nvPr/>
        </p:nvSpPr>
        <p:spPr bwMode="auto">
          <a:xfrm>
            <a:off x="1339850" y="1727200"/>
            <a:ext cx="4302125" cy="1228725"/>
          </a:xfrm>
          <a:custGeom>
            <a:avLst/>
            <a:gdLst>
              <a:gd name="connsiteX0" fmla="*/ 4302125 w 4302125"/>
              <a:gd name="connsiteY0" fmla="*/ 1228725 h 1228725"/>
              <a:gd name="connsiteX1" fmla="*/ 3638550 w 4302125"/>
              <a:gd name="connsiteY1" fmla="*/ 1228725 h 1228725"/>
              <a:gd name="connsiteX2" fmla="*/ 3638550 w 4302125"/>
              <a:gd name="connsiteY2" fmla="*/ 1155700 h 1228725"/>
              <a:gd name="connsiteX3" fmla="*/ 3613150 w 4302125"/>
              <a:gd name="connsiteY3" fmla="*/ 1155700 h 1228725"/>
              <a:gd name="connsiteX4" fmla="*/ 3613150 w 4302125"/>
              <a:gd name="connsiteY4" fmla="*/ 1076325 h 1228725"/>
              <a:gd name="connsiteX5" fmla="*/ 3498850 w 4302125"/>
              <a:gd name="connsiteY5" fmla="*/ 1076325 h 1228725"/>
              <a:gd name="connsiteX6" fmla="*/ 3498850 w 4302125"/>
              <a:gd name="connsiteY6" fmla="*/ 1028700 h 1228725"/>
              <a:gd name="connsiteX7" fmla="*/ 3041650 w 4302125"/>
              <a:gd name="connsiteY7" fmla="*/ 1028700 h 1228725"/>
              <a:gd name="connsiteX8" fmla="*/ 3041650 w 4302125"/>
              <a:gd name="connsiteY8" fmla="*/ 987425 h 1228725"/>
              <a:gd name="connsiteX9" fmla="*/ 2759075 w 4302125"/>
              <a:gd name="connsiteY9" fmla="*/ 987425 h 1228725"/>
              <a:gd name="connsiteX10" fmla="*/ 2759075 w 4302125"/>
              <a:gd name="connsiteY10" fmla="*/ 962025 h 1228725"/>
              <a:gd name="connsiteX11" fmla="*/ 2317750 w 4302125"/>
              <a:gd name="connsiteY11" fmla="*/ 962025 h 1228725"/>
              <a:gd name="connsiteX12" fmla="*/ 2317750 w 4302125"/>
              <a:gd name="connsiteY12" fmla="*/ 917575 h 1228725"/>
              <a:gd name="connsiteX13" fmla="*/ 2225675 w 4302125"/>
              <a:gd name="connsiteY13" fmla="*/ 917575 h 1228725"/>
              <a:gd name="connsiteX14" fmla="*/ 2225675 w 4302125"/>
              <a:gd name="connsiteY14" fmla="*/ 917575 h 1228725"/>
              <a:gd name="connsiteX15" fmla="*/ 2225675 w 4302125"/>
              <a:gd name="connsiteY15" fmla="*/ 895350 h 1228725"/>
              <a:gd name="connsiteX16" fmla="*/ 2187575 w 4302125"/>
              <a:gd name="connsiteY16" fmla="*/ 895350 h 1228725"/>
              <a:gd name="connsiteX17" fmla="*/ 2187575 w 4302125"/>
              <a:gd name="connsiteY17" fmla="*/ 873125 h 1228725"/>
              <a:gd name="connsiteX18" fmla="*/ 2082800 w 4302125"/>
              <a:gd name="connsiteY18" fmla="*/ 873125 h 1228725"/>
              <a:gd name="connsiteX19" fmla="*/ 2082800 w 4302125"/>
              <a:gd name="connsiteY19" fmla="*/ 847725 h 1228725"/>
              <a:gd name="connsiteX20" fmla="*/ 2009775 w 4302125"/>
              <a:gd name="connsiteY20" fmla="*/ 847725 h 1228725"/>
              <a:gd name="connsiteX21" fmla="*/ 2009775 w 4302125"/>
              <a:gd name="connsiteY21" fmla="*/ 831850 h 1228725"/>
              <a:gd name="connsiteX22" fmla="*/ 1974850 w 4302125"/>
              <a:gd name="connsiteY22" fmla="*/ 831850 h 1228725"/>
              <a:gd name="connsiteX23" fmla="*/ 1974850 w 4302125"/>
              <a:gd name="connsiteY23" fmla="*/ 819150 h 1228725"/>
              <a:gd name="connsiteX24" fmla="*/ 1933575 w 4302125"/>
              <a:gd name="connsiteY24" fmla="*/ 819150 h 1228725"/>
              <a:gd name="connsiteX25" fmla="*/ 1933575 w 4302125"/>
              <a:gd name="connsiteY25" fmla="*/ 806450 h 1228725"/>
              <a:gd name="connsiteX26" fmla="*/ 1917700 w 4302125"/>
              <a:gd name="connsiteY26" fmla="*/ 806450 h 1228725"/>
              <a:gd name="connsiteX27" fmla="*/ 1917700 w 4302125"/>
              <a:gd name="connsiteY27" fmla="*/ 790575 h 1228725"/>
              <a:gd name="connsiteX28" fmla="*/ 1838325 w 4302125"/>
              <a:gd name="connsiteY28" fmla="*/ 790575 h 1228725"/>
              <a:gd name="connsiteX29" fmla="*/ 1838325 w 4302125"/>
              <a:gd name="connsiteY29" fmla="*/ 755650 h 1228725"/>
              <a:gd name="connsiteX30" fmla="*/ 1695450 w 4302125"/>
              <a:gd name="connsiteY30" fmla="*/ 755650 h 1228725"/>
              <a:gd name="connsiteX31" fmla="*/ 1695450 w 4302125"/>
              <a:gd name="connsiteY31" fmla="*/ 742950 h 1228725"/>
              <a:gd name="connsiteX32" fmla="*/ 1647825 w 4302125"/>
              <a:gd name="connsiteY32" fmla="*/ 742950 h 1228725"/>
              <a:gd name="connsiteX33" fmla="*/ 1647825 w 4302125"/>
              <a:gd name="connsiteY33" fmla="*/ 727075 h 1228725"/>
              <a:gd name="connsiteX34" fmla="*/ 1606550 w 4302125"/>
              <a:gd name="connsiteY34" fmla="*/ 727075 h 1228725"/>
              <a:gd name="connsiteX35" fmla="*/ 1606550 w 4302125"/>
              <a:gd name="connsiteY35" fmla="*/ 717550 h 1228725"/>
              <a:gd name="connsiteX36" fmla="*/ 1593850 w 4302125"/>
              <a:gd name="connsiteY36" fmla="*/ 717550 h 1228725"/>
              <a:gd name="connsiteX37" fmla="*/ 1603375 w 4302125"/>
              <a:gd name="connsiteY37" fmla="*/ 708025 h 1228725"/>
              <a:gd name="connsiteX38" fmla="*/ 1568450 w 4302125"/>
              <a:gd name="connsiteY38" fmla="*/ 708025 h 1228725"/>
              <a:gd name="connsiteX39" fmla="*/ 1533525 w 4302125"/>
              <a:gd name="connsiteY39" fmla="*/ 666750 h 1228725"/>
              <a:gd name="connsiteX40" fmla="*/ 1520825 w 4302125"/>
              <a:gd name="connsiteY40" fmla="*/ 666750 h 1228725"/>
              <a:gd name="connsiteX41" fmla="*/ 1520825 w 4302125"/>
              <a:gd name="connsiteY41" fmla="*/ 650875 h 1228725"/>
              <a:gd name="connsiteX42" fmla="*/ 1400175 w 4302125"/>
              <a:gd name="connsiteY42" fmla="*/ 650875 h 1228725"/>
              <a:gd name="connsiteX43" fmla="*/ 1377950 w 4302125"/>
              <a:gd name="connsiteY43" fmla="*/ 628650 h 1228725"/>
              <a:gd name="connsiteX44" fmla="*/ 1323975 w 4302125"/>
              <a:gd name="connsiteY44" fmla="*/ 628650 h 1228725"/>
              <a:gd name="connsiteX45" fmla="*/ 1323975 w 4302125"/>
              <a:gd name="connsiteY45" fmla="*/ 609600 h 1228725"/>
              <a:gd name="connsiteX46" fmla="*/ 1244600 w 4302125"/>
              <a:gd name="connsiteY46" fmla="*/ 609600 h 1228725"/>
              <a:gd name="connsiteX47" fmla="*/ 1244600 w 4302125"/>
              <a:gd name="connsiteY47" fmla="*/ 593725 h 1228725"/>
              <a:gd name="connsiteX48" fmla="*/ 1171575 w 4302125"/>
              <a:gd name="connsiteY48" fmla="*/ 593725 h 1228725"/>
              <a:gd name="connsiteX49" fmla="*/ 1171575 w 4302125"/>
              <a:gd name="connsiteY49" fmla="*/ 577850 h 1228725"/>
              <a:gd name="connsiteX50" fmla="*/ 1019175 w 4302125"/>
              <a:gd name="connsiteY50" fmla="*/ 577850 h 1228725"/>
              <a:gd name="connsiteX51" fmla="*/ 1019175 w 4302125"/>
              <a:gd name="connsiteY51" fmla="*/ 558800 h 1228725"/>
              <a:gd name="connsiteX52" fmla="*/ 1003300 w 4302125"/>
              <a:gd name="connsiteY52" fmla="*/ 558800 h 1228725"/>
              <a:gd name="connsiteX53" fmla="*/ 1003300 w 4302125"/>
              <a:gd name="connsiteY53" fmla="*/ 549275 h 1228725"/>
              <a:gd name="connsiteX54" fmla="*/ 990600 w 4302125"/>
              <a:gd name="connsiteY54" fmla="*/ 549275 h 1228725"/>
              <a:gd name="connsiteX55" fmla="*/ 990600 w 4302125"/>
              <a:gd name="connsiteY55" fmla="*/ 530225 h 1228725"/>
              <a:gd name="connsiteX56" fmla="*/ 955675 w 4302125"/>
              <a:gd name="connsiteY56" fmla="*/ 530225 h 1228725"/>
              <a:gd name="connsiteX57" fmla="*/ 949325 w 4302125"/>
              <a:gd name="connsiteY57" fmla="*/ 523875 h 1228725"/>
              <a:gd name="connsiteX58" fmla="*/ 879475 w 4302125"/>
              <a:gd name="connsiteY58" fmla="*/ 523875 h 1228725"/>
              <a:gd name="connsiteX59" fmla="*/ 879475 w 4302125"/>
              <a:gd name="connsiteY59" fmla="*/ 501650 h 1228725"/>
              <a:gd name="connsiteX60" fmla="*/ 787400 w 4302125"/>
              <a:gd name="connsiteY60" fmla="*/ 501650 h 1228725"/>
              <a:gd name="connsiteX61" fmla="*/ 787400 w 4302125"/>
              <a:gd name="connsiteY61" fmla="*/ 488950 h 1228725"/>
              <a:gd name="connsiteX62" fmla="*/ 688975 w 4302125"/>
              <a:gd name="connsiteY62" fmla="*/ 488950 h 1228725"/>
              <a:gd name="connsiteX63" fmla="*/ 660400 w 4302125"/>
              <a:gd name="connsiteY63" fmla="*/ 454025 h 1228725"/>
              <a:gd name="connsiteX64" fmla="*/ 660400 w 4302125"/>
              <a:gd name="connsiteY64" fmla="*/ 425450 h 1228725"/>
              <a:gd name="connsiteX65" fmla="*/ 641350 w 4302125"/>
              <a:gd name="connsiteY65" fmla="*/ 425450 h 1228725"/>
              <a:gd name="connsiteX66" fmla="*/ 641350 w 4302125"/>
              <a:gd name="connsiteY66" fmla="*/ 393700 h 1228725"/>
              <a:gd name="connsiteX67" fmla="*/ 625475 w 4302125"/>
              <a:gd name="connsiteY67" fmla="*/ 393700 h 1228725"/>
              <a:gd name="connsiteX68" fmla="*/ 625475 w 4302125"/>
              <a:gd name="connsiteY68" fmla="*/ 381000 h 1228725"/>
              <a:gd name="connsiteX69" fmla="*/ 498475 w 4302125"/>
              <a:gd name="connsiteY69" fmla="*/ 381000 h 1228725"/>
              <a:gd name="connsiteX70" fmla="*/ 498475 w 4302125"/>
              <a:gd name="connsiteY70" fmla="*/ 365125 h 1228725"/>
              <a:gd name="connsiteX71" fmla="*/ 482600 w 4302125"/>
              <a:gd name="connsiteY71" fmla="*/ 365125 h 1228725"/>
              <a:gd name="connsiteX72" fmla="*/ 482600 w 4302125"/>
              <a:gd name="connsiteY72" fmla="*/ 358775 h 1228725"/>
              <a:gd name="connsiteX73" fmla="*/ 454025 w 4302125"/>
              <a:gd name="connsiteY73" fmla="*/ 358775 h 1228725"/>
              <a:gd name="connsiteX74" fmla="*/ 454025 w 4302125"/>
              <a:gd name="connsiteY74" fmla="*/ 342900 h 1228725"/>
              <a:gd name="connsiteX75" fmla="*/ 431800 w 4302125"/>
              <a:gd name="connsiteY75" fmla="*/ 342900 h 1228725"/>
              <a:gd name="connsiteX76" fmla="*/ 431800 w 4302125"/>
              <a:gd name="connsiteY76" fmla="*/ 323850 h 1228725"/>
              <a:gd name="connsiteX77" fmla="*/ 381000 w 4302125"/>
              <a:gd name="connsiteY77" fmla="*/ 323850 h 1228725"/>
              <a:gd name="connsiteX78" fmla="*/ 381000 w 4302125"/>
              <a:gd name="connsiteY78" fmla="*/ 307975 h 1228725"/>
              <a:gd name="connsiteX79" fmla="*/ 352425 w 4302125"/>
              <a:gd name="connsiteY79" fmla="*/ 307975 h 1228725"/>
              <a:gd name="connsiteX80" fmla="*/ 352425 w 4302125"/>
              <a:gd name="connsiteY80" fmla="*/ 212725 h 1228725"/>
              <a:gd name="connsiteX81" fmla="*/ 333375 w 4302125"/>
              <a:gd name="connsiteY81" fmla="*/ 212725 h 1228725"/>
              <a:gd name="connsiteX82" fmla="*/ 333375 w 4302125"/>
              <a:gd name="connsiteY82" fmla="*/ 180975 h 1228725"/>
              <a:gd name="connsiteX83" fmla="*/ 314325 w 4302125"/>
              <a:gd name="connsiteY83" fmla="*/ 180975 h 1228725"/>
              <a:gd name="connsiteX84" fmla="*/ 298450 w 4302125"/>
              <a:gd name="connsiteY84" fmla="*/ 146050 h 1228725"/>
              <a:gd name="connsiteX85" fmla="*/ 219075 w 4302125"/>
              <a:gd name="connsiteY85" fmla="*/ 146050 h 1228725"/>
              <a:gd name="connsiteX86" fmla="*/ 219075 w 4302125"/>
              <a:gd name="connsiteY86" fmla="*/ 127000 h 1228725"/>
              <a:gd name="connsiteX87" fmla="*/ 203200 w 4302125"/>
              <a:gd name="connsiteY87" fmla="*/ 127000 h 1228725"/>
              <a:gd name="connsiteX88" fmla="*/ 203200 w 4302125"/>
              <a:gd name="connsiteY88" fmla="*/ 92075 h 1228725"/>
              <a:gd name="connsiteX89" fmla="*/ 184150 w 4302125"/>
              <a:gd name="connsiteY89" fmla="*/ 92075 h 1228725"/>
              <a:gd name="connsiteX90" fmla="*/ 184150 w 4302125"/>
              <a:gd name="connsiteY90" fmla="*/ 76200 h 1228725"/>
              <a:gd name="connsiteX91" fmla="*/ 127000 w 4302125"/>
              <a:gd name="connsiteY91" fmla="*/ 76200 h 1228725"/>
              <a:gd name="connsiteX92" fmla="*/ 127000 w 4302125"/>
              <a:gd name="connsiteY92" fmla="*/ 60325 h 1228725"/>
              <a:gd name="connsiteX93" fmla="*/ 92075 w 4302125"/>
              <a:gd name="connsiteY93" fmla="*/ 60325 h 1228725"/>
              <a:gd name="connsiteX94" fmla="*/ 92075 w 4302125"/>
              <a:gd name="connsiteY94" fmla="*/ 53975 h 1228725"/>
              <a:gd name="connsiteX95" fmla="*/ 53975 w 4302125"/>
              <a:gd name="connsiteY95" fmla="*/ 53975 h 1228725"/>
              <a:gd name="connsiteX96" fmla="*/ 53975 w 4302125"/>
              <a:gd name="connsiteY96" fmla="*/ 25400 h 1228725"/>
              <a:gd name="connsiteX97" fmla="*/ 28575 w 4302125"/>
              <a:gd name="connsiteY97" fmla="*/ 25400 h 1228725"/>
              <a:gd name="connsiteX98" fmla="*/ 28575 w 4302125"/>
              <a:gd name="connsiteY98" fmla="*/ 0 h 1228725"/>
              <a:gd name="connsiteX99" fmla="*/ 0 w 4302125"/>
              <a:gd name="connsiteY99" fmla="*/ 0 h 1228725"/>
              <a:gd name="connsiteX0" fmla="*/ 4302125 w 4302125"/>
              <a:gd name="connsiteY0" fmla="*/ 1228725 h 1228725"/>
              <a:gd name="connsiteX1" fmla="*/ 3638550 w 4302125"/>
              <a:gd name="connsiteY1" fmla="*/ 1228725 h 1228725"/>
              <a:gd name="connsiteX2" fmla="*/ 3638550 w 4302125"/>
              <a:gd name="connsiteY2" fmla="*/ 1155700 h 1228725"/>
              <a:gd name="connsiteX3" fmla="*/ 3613150 w 4302125"/>
              <a:gd name="connsiteY3" fmla="*/ 1155700 h 1228725"/>
              <a:gd name="connsiteX4" fmla="*/ 3613150 w 4302125"/>
              <a:gd name="connsiteY4" fmla="*/ 1076325 h 1228725"/>
              <a:gd name="connsiteX5" fmla="*/ 3498850 w 4302125"/>
              <a:gd name="connsiteY5" fmla="*/ 1076325 h 1228725"/>
              <a:gd name="connsiteX6" fmla="*/ 3498850 w 4302125"/>
              <a:gd name="connsiteY6" fmla="*/ 1028700 h 1228725"/>
              <a:gd name="connsiteX7" fmla="*/ 3041650 w 4302125"/>
              <a:gd name="connsiteY7" fmla="*/ 1028700 h 1228725"/>
              <a:gd name="connsiteX8" fmla="*/ 3041650 w 4302125"/>
              <a:gd name="connsiteY8" fmla="*/ 987425 h 1228725"/>
              <a:gd name="connsiteX9" fmla="*/ 2759075 w 4302125"/>
              <a:gd name="connsiteY9" fmla="*/ 987425 h 1228725"/>
              <a:gd name="connsiteX10" fmla="*/ 2759075 w 4302125"/>
              <a:gd name="connsiteY10" fmla="*/ 962025 h 1228725"/>
              <a:gd name="connsiteX11" fmla="*/ 2317750 w 4302125"/>
              <a:gd name="connsiteY11" fmla="*/ 962025 h 1228725"/>
              <a:gd name="connsiteX12" fmla="*/ 2317750 w 4302125"/>
              <a:gd name="connsiteY12" fmla="*/ 917575 h 1228725"/>
              <a:gd name="connsiteX13" fmla="*/ 2225675 w 4302125"/>
              <a:gd name="connsiteY13" fmla="*/ 917575 h 1228725"/>
              <a:gd name="connsiteX14" fmla="*/ 2225675 w 4302125"/>
              <a:gd name="connsiteY14" fmla="*/ 917575 h 1228725"/>
              <a:gd name="connsiteX15" fmla="*/ 2225675 w 4302125"/>
              <a:gd name="connsiteY15" fmla="*/ 895350 h 1228725"/>
              <a:gd name="connsiteX16" fmla="*/ 2187575 w 4302125"/>
              <a:gd name="connsiteY16" fmla="*/ 895350 h 1228725"/>
              <a:gd name="connsiteX17" fmla="*/ 2187575 w 4302125"/>
              <a:gd name="connsiteY17" fmla="*/ 873125 h 1228725"/>
              <a:gd name="connsiteX18" fmla="*/ 2082800 w 4302125"/>
              <a:gd name="connsiteY18" fmla="*/ 873125 h 1228725"/>
              <a:gd name="connsiteX19" fmla="*/ 2082800 w 4302125"/>
              <a:gd name="connsiteY19" fmla="*/ 847725 h 1228725"/>
              <a:gd name="connsiteX20" fmla="*/ 2009775 w 4302125"/>
              <a:gd name="connsiteY20" fmla="*/ 847725 h 1228725"/>
              <a:gd name="connsiteX21" fmla="*/ 2009775 w 4302125"/>
              <a:gd name="connsiteY21" fmla="*/ 831850 h 1228725"/>
              <a:gd name="connsiteX22" fmla="*/ 1974850 w 4302125"/>
              <a:gd name="connsiteY22" fmla="*/ 831850 h 1228725"/>
              <a:gd name="connsiteX23" fmla="*/ 1974850 w 4302125"/>
              <a:gd name="connsiteY23" fmla="*/ 819150 h 1228725"/>
              <a:gd name="connsiteX24" fmla="*/ 1933575 w 4302125"/>
              <a:gd name="connsiteY24" fmla="*/ 819150 h 1228725"/>
              <a:gd name="connsiteX25" fmla="*/ 1933575 w 4302125"/>
              <a:gd name="connsiteY25" fmla="*/ 806450 h 1228725"/>
              <a:gd name="connsiteX26" fmla="*/ 1917700 w 4302125"/>
              <a:gd name="connsiteY26" fmla="*/ 806450 h 1228725"/>
              <a:gd name="connsiteX27" fmla="*/ 1917700 w 4302125"/>
              <a:gd name="connsiteY27" fmla="*/ 790575 h 1228725"/>
              <a:gd name="connsiteX28" fmla="*/ 1838325 w 4302125"/>
              <a:gd name="connsiteY28" fmla="*/ 790575 h 1228725"/>
              <a:gd name="connsiteX29" fmla="*/ 1838325 w 4302125"/>
              <a:gd name="connsiteY29" fmla="*/ 755650 h 1228725"/>
              <a:gd name="connsiteX30" fmla="*/ 1695450 w 4302125"/>
              <a:gd name="connsiteY30" fmla="*/ 755650 h 1228725"/>
              <a:gd name="connsiteX31" fmla="*/ 1695450 w 4302125"/>
              <a:gd name="connsiteY31" fmla="*/ 742950 h 1228725"/>
              <a:gd name="connsiteX32" fmla="*/ 1647825 w 4302125"/>
              <a:gd name="connsiteY32" fmla="*/ 742950 h 1228725"/>
              <a:gd name="connsiteX33" fmla="*/ 1647825 w 4302125"/>
              <a:gd name="connsiteY33" fmla="*/ 727075 h 1228725"/>
              <a:gd name="connsiteX34" fmla="*/ 1606550 w 4302125"/>
              <a:gd name="connsiteY34" fmla="*/ 727075 h 1228725"/>
              <a:gd name="connsiteX35" fmla="*/ 1606550 w 4302125"/>
              <a:gd name="connsiteY35" fmla="*/ 717550 h 1228725"/>
              <a:gd name="connsiteX36" fmla="*/ 1593850 w 4302125"/>
              <a:gd name="connsiteY36" fmla="*/ 717550 h 1228725"/>
              <a:gd name="connsiteX37" fmla="*/ 1593850 w 4302125"/>
              <a:gd name="connsiteY37" fmla="*/ 708025 h 1228725"/>
              <a:gd name="connsiteX38" fmla="*/ 1568450 w 4302125"/>
              <a:gd name="connsiteY38" fmla="*/ 708025 h 1228725"/>
              <a:gd name="connsiteX39" fmla="*/ 1533525 w 4302125"/>
              <a:gd name="connsiteY39" fmla="*/ 666750 h 1228725"/>
              <a:gd name="connsiteX40" fmla="*/ 1520825 w 4302125"/>
              <a:gd name="connsiteY40" fmla="*/ 666750 h 1228725"/>
              <a:gd name="connsiteX41" fmla="*/ 1520825 w 4302125"/>
              <a:gd name="connsiteY41" fmla="*/ 650875 h 1228725"/>
              <a:gd name="connsiteX42" fmla="*/ 1400175 w 4302125"/>
              <a:gd name="connsiteY42" fmla="*/ 650875 h 1228725"/>
              <a:gd name="connsiteX43" fmla="*/ 1377950 w 4302125"/>
              <a:gd name="connsiteY43" fmla="*/ 628650 h 1228725"/>
              <a:gd name="connsiteX44" fmla="*/ 1323975 w 4302125"/>
              <a:gd name="connsiteY44" fmla="*/ 628650 h 1228725"/>
              <a:gd name="connsiteX45" fmla="*/ 1323975 w 4302125"/>
              <a:gd name="connsiteY45" fmla="*/ 609600 h 1228725"/>
              <a:gd name="connsiteX46" fmla="*/ 1244600 w 4302125"/>
              <a:gd name="connsiteY46" fmla="*/ 609600 h 1228725"/>
              <a:gd name="connsiteX47" fmla="*/ 1244600 w 4302125"/>
              <a:gd name="connsiteY47" fmla="*/ 593725 h 1228725"/>
              <a:gd name="connsiteX48" fmla="*/ 1171575 w 4302125"/>
              <a:gd name="connsiteY48" fmla="*/ 593725 h 1228725"/>
              <a:gd name="connsiteX49" fmla="*/ 1171575 w 4302125"/>
              <a:gd name="connsiteY49" fmla="*/ 577850 h 1228725"/>
              <a:gd name="connsiteX50" fmla="*/ 1019175 w 4302125"/>
              <a:gd name="connsiteY50" fmla="*/ 577850 h 1228725"/>
              <a:gd name="connsiteX51" fmla="*/ 1019175 w 4302125"/>
              <a:gd name="connsiteY51" fmla="*/ 558800 h 1228725"/>
              <a:gd name="connsiteX52" fmla="*/ 1003300 w 4302125"/>
              <a:gd name="connsiteY52" fmla="*/ 558800 h 1228725"/>
              <a:gd name="connsiteX53" fmla="*/ 1003300 w 4302125"/>
              <a:gd name="connsiteY53" fmla="*/ 549275 h 1228725"/>
              <a:gd name="connsiteX54" fmla="*/ 990600 w 4302125"/>
              <a:gd name="connsiteY54" fmla="*/ 549275 h 1228725"/>
              <a:gd name="connsiteX55" fmla="*/ 990600 w 4302125"/>
              <a:gd name="connsiteY55" fmla="*/ 530225 h 1228725"/>
              <a:gd name="connsiteX56" fmla="*/ 955675 w 4302125"/>
              <a:gd name="connsiteY56" fmla="*/ 530225 h 1228725"/>
              <a:gd name="connsiteX57" fmla="*/ 949325 w 4302125"/>
              <a:gd name="connsiteY57" fmla="*/ 523875 h 1228725"/>
              <a:gd name="connsiteX58" fmla="*/ 879475 w 4302125"/>
              <a:gd name="connsiteY58" fmla="*/ 523875 h 1228725"/>
              <a:gd name="connsiteX59" fmla="*/ 879475 w 4302125"/>
              <a:gd name="connsiteY59" fmla="*/ 501650 h 1228725"/>
              <a:gd name="connsiteX60" fmla="*/ 787400 w 4302125"/>
              <a:gd name="connsiteY60" fmla="*/ 501650 h 1228725"/>
              <a:gd name="connsiteX61" fmla="*/ 787400 w 4302125"/>
              <a:gd name="connsiteY61" fmla="*/ 488950 h 1228725"/>
              <a:gd name="connsiteX62" fmla="*/ 688975 w 4302125"/>
              <a:gd name="connsiteY62" fmla="*/ 488950 h 1228725"/>
              <a:gd name="connsiteX63" fmla="*/ 660400 w 4302125"/>
              <a:gd name="connsiteY63" fmla="*/ 454025 h 1228725"/>
              <a:gd name="connsiteX64" fmla="*/ 660400 w 4302125"/>
              <a:gd name="connsiteY64" fmla="*/ 425450 h 1228725"/>
              <a:gd name="connsiteX65" fmla="*/ 641350 w 4302125"/>
              <a:gd name="connsiteY65" fmla="*/ 425450 h 1228725"/>
              <a:gd name="connsiteX66" fmla="*/ 641350 w 4302125"/>
              <a:gd name="connsiteY66" fmla="*/ 393700 h 1228725"/>
              <a:gd name="connsiteX67" fmla="*/ 625475 w 4302125"/>
              <a:gd name="connsiteY67" fmla="*/ 393700 h 1228725"/>
              <a:gd name="connsiteX68" fmla="*/ 625475 w 4302125"/>
              <a:gd name="connsiteY68" fmla="*/ 381000 h 1228725"/>
              <a:gd name="connsiteX69" fmla="*/ 498475 w 4302125"/>
              <a:gd name="connsiteY69" fmla="*/ 381000 h 1228725"/>
              <a:gd name="connsiteX70" fmla="*/ 498475 w 4302125"/>
              <a:gd name="connsiteY70" fmla="*/ 365125 h 1228725"/>
              <a:gd name="connsiteX71" fmla="*/ 482600 w 4302125"/>
              <a:gd name="connsiteY71" fmla="*/ 365125 h 1228725"/>
              <a:gd name="connsiteX72" fmla="*/ 482600 w 4302125"/>
              <a:gd name="connsiteY72" fmla="*/ 358775 h 1228725"/>
              <a:gd name="connsiteX73" fmla="*/ 454025 w 4302125"/>
              <a:gd name="connsiteY73" fmla="*/ 358775 h 1228725"/>
              <a:gd name="connsiteX74" fmla="*/ 454025 w 4302125"/>
              <a:gd name="connsiteY74" fmla="*/ 342900 h 1228725"/>
              <a:gd name="connsiteX75" fmla="*/ 431800 w 4302125"/>
              <a:gd name="connsiteY75" fmla="*/ 342900 h 1228725"/>
              <a:gd name="connsiteX76" fmla="*/ 431800 w 4302125"/>
              <a:gd name="connsiteY76" fmla="*/ 323850 h 1228725"/>
              <a:gd name="connsiteX77" fmla="*/ 381000 w 4302125"/>
              <a:gd name="connsiteY77" fmla="*/ 323850 h 1228725"/>
              <a:gd name="connsiteX78" fmla="*/ 381000 w 4302125"/>
              <a:gd name="connsiteY78" fmla="*/ 307975 h 1228725"/>
              <a:gd name="connsiteX79" fmla="*/ 352425 w 4302125"/>
              <a:gd name="connsiteY79" fmla="*/ 307975 h 1228725"/>
              <a:gd name="connsiteX80" fmla="*/ 352425 w 4302125"/>
              <a:gd name="connsiteY80" fmla="*/ 212725 h 1228725"/>
              <a:gd name="connsiteX81" fmla="*/ 333375 w 4302125"/>
              <a:gd name="connsiteY81" fmla="*/ 212725 h 1228725"/>
              <a:gd name="connsiteX82" fmla="*/ 333375 w 4302125"/>
              <a:gd name="connsiteY82" fmla="*/ 180975 h 1228725"/>
              <a:gd name="connsiteX83" fmla="*/ 314325 w 4302125"/>
              <a:gd name="connsiteY83" fmla="*/ 180975 h 1228725"/>
              <a:gd name="connsiteX84" fmla="*/ 298450 w 4302125"/>
              <a:gd name="connsiteY84" fmla="*/ 146050 h 1228725"/>
              <a:gd name="connsiteX85" fmla="*/ 219075 w 4302125"/>
              <a:gd name="connsiteY85" fmla="*/ 146050 h 1228725"/>
              <a:gd name="connsiteX86" fmla="*/ 219075 w 4302125"/>
              <a:gd name="connsiteY86" fmla="*/ 127000 h 1228725"/>
              <a:gd name="connsiteX87" fmla="*/ 203200 w 4302125"/>
              <a:gd name="connsiteY87" fmla="*/ 127000 h 1228725"/>
              <a:gd name="connsiteX88" fmla="*/ 203200 w 4302125"/>
              <a:gd name="connsiteY88" fmla="*/ 92075 h 1228725"/>
              <a:gd name="connsiteX89" fmla="*/ 184150 w 4302125"/>
              <a:gd name="connsiteY89" fmla="*/ 92075 h 1228725"/>
              <a:gd name="connsiteX90" fmla="*/ 184150 w 4302125"/>
              <a:gd name="connsiteY90" fmla="*/ 76200 h 1228725"/>
              <a:gd name="connsiteX91" fmla="*/ 127000 w 4302125"/>
              <a:gd name="connsiteY91" fmla="*/ 76200 h 1228725"/>
              <a:gd name="connsiteX92" fmla="*/ 127000 w 4302125"/>
              <a:gd name="connsiteY92" fmla="*/ 60325 h 1228725"/>
              <a:gd name="connsiteX93" fmla="*/ 92075 w 4302125"/>
              <a:gd name="connsiteY93" fmla="*/ 60325 h 1228725"/>
              <a:gd name="connsiteX94" fmla="*/ 92075 w 4302125"/>
              <a:gd name="connsiteY94" fmla="*/ 53975 h 1228725"/>
              <a:gd name="connsiteX95" fmla="*/ 53975 w 4302125"/>
              <a:gd name="connsiteY95" fmla="*/ 53975 h 1228725"/>
              <a:gd name="connsiteX96" fmla="*/ 53975 w 4302125"/>
              <a:gd name="connsiteY96" fmla="*/ 25400 h 1228725"/>
              <a:gd name="connsiteX97" fmla="*/ 28575 w 4302125"/>
              <a:gd name="connsiteY97" fmla="*/ 25400 h 1228725"/>
              <a:gd name="connsiteX98" fmla="*/ 28575 w 4302125"/>
              <a:gd name="connsiteY98" fmla="*/ 0 h 1228725"/>
              <a:gd name="connsiteX99" fmla="*/ 0 w 4302125"/>
              <a:gd name="connsiteY99"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02125" h="1228725">
                <a:moveTo>
                  <a:pt x="4302125" y="1228725"/>
                </a:moveTo>
                <a:lnTo>
                  <a:pt x="3638550" y="1228725"/>
                </a:lnTo>
                <a:lnTo>
                  <a:pt x="3638550" y="1155700"/>
                </a:lnTo>
                <a:lnTo>
                  <a:pt x="3613150" y="1155700"/>
                </a:lnTo>
                <a:lnTo>
                  <a:pt x="3613150" y="1076325"/>
                </a:lnTo>
                <a:lnTo>
                  <a:pt x="3498850" y="1076325"/>
                </a:lnTo>
                <a:lnTo>
                  <a:pt x="3498850" y="1028700"/>
                </a:lnTo>
                <a:lnTo>
                  <a:pt x="3041650" y="1028700"/>
                </a:lnTo>
                <a:lnTo>
                  <a:pt x="3041650" y="987425"/>
                </a:lnTo>
                <a:lnTo>
                  <a:pt x="2759075" y="987425"/>
                </a:lnTo>
                <a:lnTo>
                  <a:pt x="2759075" y="962025"/>
                </a:lnTo>
                <a:lnTo>
                  <a:pt x="2317750" y="962025"/>
                </a:lnTo>
                <a:lnTo>
                  <a:pt x="2317750" y="917575"/>
                </a:lnTo>
                <a:lnTo>
                  <a:pt x="2225675" y="917575"/>
                </a:lnTo>
                <a:lnTo>
                  <a:pt x="2225675" y="917575"/>
                </a:lnTo>
                <a:lnTo>
                  <a:pt x="2225675" y="895350"/>
                </a:lnTo>
                <a:lnTo>
                  <a:pt x="2187575" y="895350"/>
                </a:lnTo>
                <a:lnTo>
                  <a:pt x="2187575" y="873125"/>
                </a:lnTo>
                <a:lnTo>
                  <a:pt x="2082800" y="873125"/>
                </a:lnTo>
                <a:lnTo>
                  <a:pt x="2082800" y="847725"/>
                </a:lnTo>
                <a:lnTo>
                  <a:pt x="2009775" y="847725"/>
                </a:lnTo>
                <a:lnTo>
                  <a:pt x="2009775" y="831850"/>
                </a:lnTo>
                <a:lnTo>
                  <a:pt x="1974850" y="831850"/>
                </a:lnTo>
                <a:lnTo>
                  <a:pt x="1974850" y="819150"/>
                </a:lnTo>
                <a:lnTo>
                  <a:pt x="1933575" y="819150"/>
                </a:lnTo>
                <a:lnTo>
                  <a:pt x="1933575" y="806450"/>
                </a:lnTo>
                <a:lnTo>
                  <a:pt x="1917700" y="806450"/>
                </a:lnTo>
                <a:lnTo>
                  <a:pt x="1917700" y="790575"/>
                </a:lnTo>
                <a:lnTo>
                  <a:pt x="1838325" y="790575"/>
                </a:lnTo>
                <a:lnTo>
                  <a:pt x="1838325" y="755650"/>
                </a:lnTo>
                <a:lnTo>
                  <a:pt x="1695450" y="755650"/>
                </a:lnTo>
                <a:lnTo>
                  <a:pt x="1695450" y="742950"/>
                </a:lnTo>
                <a:lnTo>
                  <a:pt x="1647825" y="742950"/>
                </a:lnTo>
                <a:lnTo>
                  <a:pt x="1647825" y="727075"/>
                </a:lnTo>
                <a:lnTo>
                  <a:pt x="1606550" y="727075"/>
                </a:lnTo>
                <a:lnTo>
                  <a:pt x="1606550" y="717550"/>
                </a:lnTo>
                <a:lnTo>
                  <a:pt x="1593850" y="717550"/>
                </a:lnTo>
                <a:lnTo>
                  <a:pt x="1593850" y="708025"/>
                </a:lnTo>
                <a:lnTo>
                  <a:pt x="1568450" y="708025"/>
                </a:lnTo>
                <a:lnTo>
                  <a:pt x="1533525" y="666750"/>
                </a:lnTo>
                <a:lnTo>
                  <a:pt x="1520825" y="666750"/>
                </a:lnTo>
                <a:lnTo>
                  <a:pt x="1520825" y="650875"/>
                </a:lnTo>
                <a:lnTo>
                  <a:pt x="1400175" y="650875"/>
                </a:lnTo>
                <a:lnTo>
                  <a:pt x="1377950" y="628650"/>
                </a:lnTo>
                <a:lnTo>
                  <a:pt x="1323975" y="628650"/>
                </a:lnTo>
                <a:lnTo>
                  <a:pt x="1323975" y="609600"/>
                </a:lnTo>
                <a:lnTo>
                  <a:pt x="1244600" y="609600"/>
                </a:lnTo>
                <a:lnTo>
                  <a:pt x="1244600" y="593725"/>
                </a:lnTo>
                <a:lnTo>
                  <a:pt x="1171575" y="593725"/>
                </a:lnTo>
                <a:lnTo>
                  <a:pt x="1171575" y="577850"/>
                </a:lnTo>
                <a:lnTo>
                  <a:pt x="1019175" y="577850"/>
                </a:lnTo>
                <a:lnTo>
                  <a:pt x="1019175" y="558800"/>
                </a:lnTo>
                <a:lnTo>
                  <a:pt x="1003300" y="558800"/>
                </a:lnTo>
                <a:lnTo>
                  <a:pt x="1003300" y="549275"/>
                </a:lnTo>
                <a:lnTo>
                  <a:pt x="990600" y="549275"/>
                </a:lnTo>
                <a:lnTo>
                  <a:pt x="990600" y="530225"/>
                </a:lnTo>
                <a:lnTo>
                  <a:pt x="955675" y="530225"/>
                </a:lnTo>
                <a:lnTo>
                  <a:pt x="949325" y="523875"/>
                </a:lnTo>
                <a:lnTo>
                  <a:pt x="879475" y="523875"/>
                </a:lnTo>
                <a:lnTo>
                  <a:pt x="879475" y="501650"/>
                </a:lnTo>
                <a:lnTo>
                  <a:pt x="787400" y="501650"/>
                </a:lnTo>
                <a:lnTo>
                  <a:pt x="787400" y="488950"/>
                </a:lnTo>
                <a:lnTo>
                  <a:pt x="688975" y="488950"/>
                </a:lnTo>
                <a:lnTo>
                  <a:pt x="660400" y="454025"/>
                </a:lnTo>
                <a:lnTo>
                  <a:pt x="660400" y="425450"/>
                </a:lnTo>
                <a:lnTo>
                  <a:pt x="641350" y="425450"/>
                </a:lnTo>
                <a:lnTo>
                  <a:pt x="641350" y="393700"/>
                </a:lnTo>
                <a:lnTo>
                  <a:pt x="625475" y="393700"/>
                </a:lnTo>
                <a:lnTo>
                  <a:pt x="625475" y="381000"/>
                </a:lnTo>
                <a:lnTo>
                  <a:pt x="498475" y="381000"/>
                </a:lnTo>
                <a:lnTo>
                  <a:pt x="498475" y="365125"/>
                </a:lnTo>
                <a:lnTo>
                  <a:pt x="482600" y="365125"/>
                </a:lnTo>
                <a:lnTo>
                  <a:pt x="482600" y="358775"/>
                </a:lnTo>
                <a:lnTo>
                  <a:pt x="454025" y="358775"/>
                </a:lnTo>
                <a:lnTo>
                  <a:pt x="454025" y="342900"/>
                </a:lnTo>
                <a:lnTo>
                  <a:pt x="431800" y="342900"/>
                </a:lnTo>
                <a:lnTo>
                  <a:pt x="431800" y="323850"/>
                </a:lnTo>
                <a:lnTo>
                  <a:pt x="381000" y="323850"/>
                </a:lnTo>
                <a:lnTo>
                  <a:pt x="381000" y="307975"/>
                </a:lnTo>
                <a:lnTo>
                  <a:pt x="352425" y="307975"/>
                </a:lnTo>
                <a:lnTo>
                  <a:pt x="352425" y="212725"/>
                </a:lnTo>
                <a:lnTo>
                  <a:pt x="333375" y="212725"/>
                </a:lnTo>
                <a:lnTo>
                  <a:pt x="333375" y="180975"/>
                </a:lnTo>
                <a:lnTo>
                  <a:pt x="314325" y="180975"/>
                </a:lnTo>
                <a:lnTo>
                  <a:pt x="298450" y="146050"/>
                </a:lnTo>
                <a:lnTo>
                  <a:pt x="219075" y="146050"/>
                </a:lnTo>
                <a:lnTo>
                  <a:pt x="219075" y="127000"/>
                </a:lnTo>
                <a:lnTo>
                  <a:pt x="203200" y="127000"/>
                </a:lnTo>
                <a:lnTo>
                  <a:pt x="203200" y="92075"/>
                </a:lnTo>
                <a:lnTo>
                  <a:pt x="184150" y="92075"/>
                </a:lnTo>
                <a:lnTo>
                  <a:pt x="184150" y="76200"/>
                </a:lnTo>
                <a:lnTo>
                  <a:pt x="127000" y="76200"/>
                </a:lnTo>
                <a:lnTo>
                  <a:pt x="127000" y="60325"/>
                </a:lnTo>
                <a:lnTo>
                  <a:pt x="92075" y="60325"/>
                </a:lnTo>
                <a:lnTo>
                  <a:pt x="92075" y="53975"/>
                </a:lnTo>
                <a:lnTo>
                  <a:pt x="53975" y="53975"/>
                </a:lnTo>
                <a:lnTo>
                  <a:pt x="53975" y="25400"/>
                </a:lnTo>
                <a:lnTo>
                  <a:pt x="28575" y="25400"/>
                </a:lnTo>
                <a:lnTo>
                  <a:pt x="28575" y="0"/>
                </a:lnTo>
                <a:lnTo>
                  <a:pt x="0" y="0"/>
                </a:lnTo>
              </a:path>
            </a:pathLst>
          </a:custGeom>
          <a:noFill/>
          <a:ln w="28575">
            <a:solidFill>
              <a:schemeClr val="accent4"/>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4" name="Rectangle 503">
            <a:extLst>
              <a:ext uri="{FF2B5EF4-FFF2-40B4-BE49-F238E27FC236}">
                <a16:creationId xmlns:a16="http://schemas.microsoft.com/office/drawing/2014/main" id="{E049E381-D885-F607-DD34-367AAA933EFB}"/>
              </a:ext>
            </a:extLst>
          </p:cNvPr>
          <p:cNvSpPr/>
          <p:nvPr/>
        </p:nvSpPr>
        <p:spPr>
          <a:xfrm rot="16200000">
            <a:off x="5993316" y="2316964"/>
            <a:ext cx="1001620" cy="307777"/>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charset="0"/>
              </a:rPr>
              <a:t>Probability</a:t>
            </a:r>
          </a:p>
        </p:txBody>
      </p:sp>
      <p:sp>
        <p:nvSpPr>
          <p:cNvPr id="505" name="Rectangle 504">
            <a:extLst>
              <a:ext uri="{FF2B5EF4-FFF2-40B4-BE49-F238E27FC236}">
                <a16:creationId xmlns:a16="http://schemas.microsoft.com/office/drawing/2014/main" id="{08ECADE7-2259-6F12-594E-E314ED17BA9B}"/>
              </a:ext>
            </a:extLst>
          </p:cNvPr>
          <p:cNvSpPr/>
          <p:nvPr/>
        </p:nvSpPr>
        <p:spPr>
          <a:xfrm>
            <a:off x="9075359" y="3546746"/>
            <a:ext cx="488977"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charset="0"/>
              </a:rPr>
              <a:t>Mo</a:t>
            </a:r>
          </a:p>
        </p:txBody>
      </p:sp>
      <p:sp>
        <p:nvSpPr>
          <p:cNvPr id="506" name="Freeform 103">
            <a:extLst>
              <a:ext uri="{FF2B5EF4-FFF2-40B4-BE49-F238E27FC236}">
                <a16:creationId xmlns:a16="http://schemas.microsoft.com/office/drawing/2014/main" id="{B4E4C357-B861-16AA-B091-C335A011FA10}"/>
              </a:ext>
            </a:extLst>
          </p:cNvPr>
          <p:cNvSpPr/>
          <p:nvPr/>
        </p:nvSpPr>
        <p:spPr>
          <a:xfrm>
            <a:off x="7017619" y="1619252"/>
            <a:ext cx="4470403" cy="1690686"/>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lgn="ctr">
            <a:solidFill>
              <a:srgbClr val="000000"/>
            </a:solidFill>
            <a:prstDash val="solid"/>
            <a:miter lim="800000"/>
          </a:ln>
          <a:effectLst/>
        </p:spPr>
        <p:txBody>
          <a:bodyPr rtlCol="0" anchor="ctr"/>
          <a:lstStyle/>
          <a:p>
            <a:pPr marL="0" marR="0" lvl="0" indent="0" algn="ctr" defTabSz="822692"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507" name="Group 506">
            <a:extLst>
              <a:ext uri="{FF2B5EF4-FFF2-40B4-BE49-F238E27FC236}">
                <a16:creationId xmlns:a16="http://schemas.microsoft.com/office/drawing/2014/main" id="{5D42FE3C-C5E6-5A64-7A28-9DD06E4D9C95}"/>
              </a:ext>
            </a:extLst>
          </p:cNvPr>
          <p:cNvGrpSpPr/>
          <p:nvPr/>
        </p:nvGrpSpPr>
        <p:grpSpPr>
          <a:xfrm>
            <a:off x="6951114" y="1739902"/>
            <a:ext cx="64049" cy="1565273"/>
            <a:chOff x="1555178" y="2102738"/>
            <a:chExt cx="93600" cy="1951102"/>
          </a:xfrm>
        </p:grpSpPr>
        <p:cxnSp>
          <p:nvCxnSpPr>
            <p:cNvPr id="508" name="Straight Connector 507">
              <a:extLst>
                <a:ext uri="{FF2B5EF4-FFF2-40B4-BE49-F238E27FC236}">
                  <a16:creationId xmlns:a16="http://schemas.microsoft.com/office/drawing/2014/main" id="{BE8211CE-574C-CADD-D4C4-3C82BB7D7BE0}"/>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509" name="Straight Connector 508">
              <a:extLst>
                <a:ext uri="{FF2B5EF4-FFF2-40B4-BE49-F238E27FC236}">
                  <a16:creationId xmlns:a16="http://schemas.microsoft.com/office/drawing/2014/main" id="{76E768C3-47C1-5251-A217-ED68BF1A3B27}"/>
                </a:ext>
              </a:extLst>
            </p:cNvPr>
            <p:cNvCxnSpPr/>
            <p:nvPr/>
          </p:nvCxnSpPr>
          <p:spPr>
            <a:xfrm>
              <a:off x="1555178" y="2492541"/>
              <a:ext cx="93600" cy="0"/>
            </a:xfrm>
            <a:prstGeom prst="line">
              <a:avLst/>
            </a:prstGeom>
            <a:noFill/>
            <a:ln w="28575" cap="sq" cmpd="sng" algn="ctr">
              <a:solidFill>
                <a:srgbClr val="000000"/>
              </a:solidFill>
              <a:prstDash val="solid"/>
              <a:miter lim="800000"/>
            </a:ln>
            <a:effectLst/>
          </p:spPr>
        </p:cxnSp>
        <p:cxnSp>
          <p:nvCxnSpPr>
            <p:cNvPr id="510" name="Straight Connector 509">
              <a:extLst>
                <a:ext uri="{FF2B5EF4-FFF2-40B4-BE49-F238E27FC236}">
                  <a16:creationId xmlns:a16="http://schemas.microsoft.com/office/drawing/2014/main" id="{610A6825-E04E-2982-627C-45518DEE418F}"/>
                </a:ext>
              </a:extLst>
            </p:cNvPr>
            <p:cNvCxnSpPr/>
            <p:nvPr/>
          </p:nvCxnSpPr>
          <p:spPr>
            <a:xfrm>
              <a:off x="1555178" y="2870097"/>
              <a:ext cx="93600" cy="0"/>
            </a:xfrm>
            <a:prstGeom prst="line">
              <a:avLst/>
            </a:prstGeom>
            <a:noFill/>
            <a:ln w="28575" cap="sq" cmpd="sng" algn="ctr">
              <a:solidFill>
                <a:srgbClr val="000000"/>
              </a:solidFill>
              <a:prstDash val="solid"/>
              <a:miter lim="800000"/>
            </a:ln>
            <a:effectLst/>
          </p:spPr>
        </p:cxnSp>
        <p:cxnSp>
          <p:nvCxnSpPr>
            <p:cNvPr id="511" name="Straight Connector 510">
              <a:extLst>
                <a:ext uri="{FF2B5EF4-FFF2-40B4-BE49-F238E27FC236}">
                  <a16:creationId xmlns:a16="http://schemas.microsoft.com/office/drawing/2014/main" id="{3866A022-D3C7-6D0F-B4C3-86B7E76A60F1}"/>
                </a:ext>
              </a:extLst>
            </p:cNvPr>
            <p:cNvCxnSpPr/>
            <p:nvPr/>
          </p:nvCxnSpPr>
          <p:spPr>
            <a:xfrm>
              <a:off x="1555178" y="3664035"/>
              <a:ext cx="93600" cy="0"/>
            </a:xfrm>
            <a:prstGeom prst="line">
              <a:avLst/>
            </a:prstGeom>
            <a:noFill/>
            <a:ln w="28575" cap="sq" cmpd="sng" algn="ctr">
              <a:solidFill>
                <a:srgbClr val="000000"/>
              </a:solidFill>
              <a:prstDash val="solid"/>
              <a:miter lim="800000"/>
            </a:ln>
            <a:effectLst/>
          </p:spPr>
        </p:cxnSp>
        <p:cxnSp>
          <p:nvCxnSpPr>
            <p:cNvPr id="512" name="Straight Connector 511">
              <a:extLst>
                <a:ext uri="{FF2B5EF4-FFF2-40B4-BE49-F238E27FC236}">
                  <a16:creationId xmlns:a16="http://schemas.microsoft.com/office/drawing/2014/main" id="{271E3C72-5D38-BAF1-7089-E571E61F0A2E}"/>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cxnSp>
          <p:nvCxnSpPr>
            <p:cNvPr id="513" name="Straight Connector 512">
              <a:extLst>
                <a:ext uri="{FF2B5EF4-FFF2-40B4-BE49-F238E27FC236}">
                  <a16:creationId xmlns:a16="http://schemas.microsoft.com/office/drawing/2014/main" id="{D5A5B475-D7D0-982D-D3DB-077E1970A2F7}"/>
                </a:ext>
              </a:extLst>
            </p:cNvPr>
            <p:cNvCxnSpPr/>
            <p:nvPr/>
          </p:nvCxnSpPr>
          <p:spPr>
            <a:xfrm>
              <a:off x="1555178" y="3268063"/>
              <a:ext cx="93600" cy="0"/>
            </a:xfrm>
            <a:prstGeom prst="line">
              <a:avLst/>
            </a:prstGeom>
            <a:noFill/>
            <a:ln w="28575" cap="sq" cmpd="sng" algn="ctr">
              <a:solidFill>
                <a:srgbClr val="000000"/>
              </a:solidFill>
              <a:prstDash val="solid"/>
              <a:miter lim="800000"/>
            </a:ln>
            <a:effectLst/>
          </p:spPr>
        </p:cxnSp>
      </p:grpSp>
      <p:grpSp>
        <p:nvGrpSpPr>
          <p:cNvPr id="514" name="Group 513">
            <a:extLst>
              <a:ext uri="{FF2B5EF4-FFF2-40B4-BE49-F238E27FC236}">
                <a16:creationId xmlns:a16="http://schemas.microsoft.com/office/drawing/2014/main" id="{AC89FAED-74BD-C7F5-6116-601DF17C725E}"/>
              </a:ext>
            </a:extLst>
          </p:cNvPr>
          <p:cNvGrpSpPr/>
          <p:nvPr/>
        </p:nvGrpSpPr>
        <p:grpSpPr>
          <a:xfrm>
            <a:off x="6682641" y="1625602"/>
            <a:ext cx="227627" cy="1755773"/>
            <a:chOff x="6904673" y="2529898"/>
            <a:chExt cx="227627" cy="2181689"/>
          </a:xfrm>
        </p:grpSpPr>
        <p:sp>
          <p:nvSpPr>
            <p:cNvPr id="515" name="Rectangle 514">
              <a:extLst>
                <a:ext uri="{FF2B5EF4-FFF2-40B4-BE49-F238E27FC236}">
                  <a16:creationId xmlns:a16="http://schemas.microsoft.com/office/drawing/2014/main" id="{268E8492-1906-3B3E-6463-DC8D7B413F29}"/>
                </a:ext>
              </a:extLst>
            </p:cNvPr>
            <p:cNvSpPr/>
            <p:nvPr/>
          </p:nvSpPr>
          <p:spPr>
            <a:xfrm>
              <a:off x="6904674" y="2529898"/>
              <a:ext cx="227626" cy="267706"/>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a:t>
              </a:r>
            </a:p>
          </p:txBody>
        </p:sp>
        <p:sp>
          <p:nvSpPr>
            <p:cNvPr id="516" name="Rectangle 515">
              <a:extLst>
                <a:ext uri="{FF2B5EF4-FFF2-40B4-BE49-F238E27FC236}">
                  <a16:creationId xmlns:a16="http://schemas.microsoft.com/office/drawing/2014/main" id="{1D2D0F86-873D-E179-D91F-4410EE17957C}"/>
                </a:ext>
              </a:extLst>
            </p:cNvPr>
            <p:cNvSpPr/>
            <p:nvPr/>
          </p:nvSpPr>
          <p:spPr>
            <a:xfrm>
              <a:off x="6904673" y="2933501"/>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0.8</a:t>
              </a:r>
            </a:p>
          </p:txBody>
        </p:sp>
        <p:sp>
          <p:nvSpPr>
            <p:cNvPr id="517" name="Rectangle 516">
              <a:extLst>
                <a:ext uri="{FF2B5EF4-FFF2-40B4-BE49-F238E27FC236}">
                  <a16:creationId xmlns:a16="http://schemas.microsoft.com/office/drawing/2014/main" id="{E2C23AA4-6D20-C226-3BD1-FB4F0879B94F}"/>
                </a:ext>
              </a:extLst>
            </p:cNvPr>
            <p:cNvSpPr/>
            <p:nvPr/>
          </p:nvSpPr>
          <p:spPr>
            <a:xfrm>
              <a:off x="6904673" y="3326271"/>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0.6</a:t>
              </a:r>
            </a:p>
          </p:txBody>
        </p:sp>
        <p:sp>
          <p:nvSpPr>
            <p:cNvPr id="518" name="Rectangle 517">
              <a:extLst>
                <a:ext uri="{FF2B5EF4-FFF2-40B4-BE49-F238E27FC236}">
                  <a16:creationId xmlns:a16="http://schemas.microsoft.com/office/drawing/2014/main" id="{BA0E99FE-0367-C49A-43C8-92E0CFD4AFCE}"/>
                </a:ext>
              </a:extLst>
            </p:cNvPr>
            <p:cNvSpPr/>
            <p:nvPr/>
          </p:nvSpPr>
          <p:spPr>
            <a:xfrm>
              <a:off x="6904673" y="3709364"/>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0.4</a:t>
              </a:r>
            </a:p>
          </p:txBody>
        </p:sp>
        <p:sp>
          <p:nvSpPr>
            <p:cNvPr id="519" name="Rectangle 518">
              <a:extLst>
                <a:ext uri="{FF2B5EF4-FFF2-40B4-BE49-F238E27FC236}">
                  <a16:creationId xmlns:a16="http://schemas.microsoft.com/office/drawing/2014/main" id="{27015364-2678-360C-8ED1-D3AA6D6824AE}"/>
                </a:ext>
              </a:extLst>
            </p:cNvPr>
            <p:cNvSpPr/>
            <p:nvPr/>
          </p:nvSpPr>
          <p:spPr>
            <a:xfrm>
              <a:off x="7040928" y="4496143"/>
              <a:ext cx="91372"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sp>
          <p:nvSpPr>
            <p:cNvPr id="520" name="Rectangle 519">
              <a:extLst>
                <a:ext uri="{FF2B5EF4-FFF2-40B4-BE49-F238E27FC236}">
                  <a16:creationId xmlns:a16="http://schemas.microsoft.com/office/drawing/2014/main" id="{76810B12-27E9-2156-7F9F-78FAD188CE20}"/>
                </a:ext>
              </a:extLst>
            </p:cNvPr>
            <p:cNvSpPr/>
            <p:nvPr/>
          </p:nvSpPr>
          <p:spPr>
            <a:xfrm>
              <a:off x="6904673" y="4103724"/>
              <a:ext cx="227627" cy="277231"/>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0.2</a:t>
              </a:r>
            </a:p>
          </p:txBody>
        </p:sp>
      </p:grpSp>
      <p:grpSp>
        <p:nvGrpSpPr>
          <p:cNvPr id="521" name="Group 520">
            <a:extLst>
              <a:ext uri="{FF2B5EF4-FFF2-40B4-BE49-F238E27FC236}">
                <a16:creationId xmlns:a16="http://schemas.microsoft.com/office/drawing/2014/main" id="{34ED2DDE-18AF-E99D-4D1C-02A5E2E841DE}"/>
              </a:ext>
            </a:extLst>
          </p:cNvPr>
          <p:cNvGrpSpPr/>
          <p:nvPr/>
        </p:nvGrpSpPr>
        <p:grpSpPr>
          <a:xfrm>
            <a:off x="6892210" y="3352285"/>
            <a:ext cx="4595811" cy="215444"/>
            <a:chOff x="7130154" y="4718204"/>
            <a:chExt cx="4383009" cy="215444"/>
          </a:xfrm>
        </p:grpSpPr>
        <p:sp>
          <p:nvSpPr>
            <p:cNvPr id="522" name="Rectangle 521">
              <a:extLst>
                <a:ext uri="{FF2B5EF4-FFF2-40B4-BE49-F238E27FC236}">
                  <a16:creationId xmlns:a16="http://schemas.microsoft.com/office/drawing/2014/main" id="{914112D0-C146-82A5-71A6-68657A289A9D}"/>
                </a:ext>
              </a:extLst>
            </p:cNvPr>
            <p:cNvSpPr/>
            <p:nvPr/>
          </p:nvSpPr>
          <p:spPr>
            <a:xfrm>
              <a:off x="713015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523" name="Rectangle 522">
              <a:extLst>
                <a:ext uri="{FF2B5EF4-FFF2-40B4-BE49-F238E27FC236}">
                  <a16:creationId xmlns:a16="http://schemas.microsoft.com/office/drawing/2014/main" id="{BB1D0EE2-CAE7-BE35-4301-1BE851594A1C}"/>
                </a:ext>
              </a:extLst>
            </p:cNvPr>
            <p:cNvSpPr/>
            <p:nvPr/>
          </p:nvSpPr>
          <p:spPr>
            <a:xfrm>
              <a:off x="734859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a:t>
              </a:r>
            </a:p>
          </p:txBody>
        </p:sp>
        <p:sp>
          <p:nvSpPr>
            <p:cNvPr id="524" name="Rectangle 523">
              <a:extLst>
                <a:ext uri="{FF2B5EF4-FFF2-40B4-BE49-F238E27FC236}">
                  <a16:creationId xmlns:a16="http://schemas.microsoft.com/office/drawing/2014/main" id="{349ED1C8-2C3E-2FB6-8F2C-70F032AF776A}"/>
                </a:ext>
              </a:extLst>
            </p:cNvPr>
            <p:cNvSpPr/>
            <p:nvPr/>
          </p:nvSpPr>
          <p:spPr>
            <a:xfrm>
              <a:off x="756704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6</a:t>
              </a:r>
            </a:p>
          </p:txBody>
        </p:sp>
        <p:sp>
          <p:nvSpPr>
            <p:cNvPr id="525" name="Rectangle 524">
              <a:extLst>
                <a:ext uri="{FF2B5EF4-FFF2-40B4-BE49-F238E27FC236}">
                  <a16:creationId xmlns:a16="http://schemas.microsoft.com/office/drawing/2014/main" id="{A5E61A05-0534-AAED-F0B6-57C4FA062335}"/>
                </a:ext>
              </a:extLst>
            </p:cNvPr>
            <p:cNvSpPr/>
            <p:nvPr/>
          </p:nvSpPr>
          <p:spPr>
            <a:xfrm>
              <a:off x="778548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9</a:t>
              </a:r>
            </a:p>
          </p:txBody>
        </p:sp>
        <p:sp>
          <p:nvSpPr>
            <p:cNvPr id="526" name="Rectangle 525">
              <a:extLst>
                <a:ext uri="{FF2B5EF4-FFF2-40B4-BE49-F238E27FC236}">
                  <a16:creationId xmlns:a16="http://schemas.microsoft.com/office/drawing/2014/main" id="{80180BA5-D6DA-A195-ACD5-E3626A91FF57}"/>
                </a:ext>
              </a:extLst>
            </p:cNvPr>
            <p:cNvSpPr/>
            <p:nvPr/>
          </p:nvSpPr>
          <p:spPr>
            <a:xfrm>
              <a:off x="8003929"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12</a:t>
              </a:r>
            </a:p>
          </p:txBody>
        </p:sp>
        <p:sp>
          <p:nvSpPr>
            <p:cNvPr id="527" name="Rectangle 526">
              <a:extLst>
                <a:ext uri="{FF2B5EF4-FFF2-40B4-BE49-F238E27FC236}">
                  <a16:creationId xmlns:a16="http://schemas.microsoft.com/office/drawing/2014/main" id="{F4EA0CA2-54AD-8240-1179-9D935BF4AFAF}"/>
                </a:ext>
              </a:extLst>
            </p:cNvPr>
            <p:cNvSpPr/>
            <p:nvPr/>
          </p:nvSpPr>
          <p:spPr>
            <a:xfrm>
              <a:off x="822237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15</a:t>
              </a:r>
            </a:p>
          </p:txBody>
        </p:sp>
        <p:sp>
          <p:nvSpPr>
            <p:cNvPr id="528" name="Rectangle 527">
              <a:extLst>
                <a:ext uri="{FF2B5EF4-FFF2-40B4-BE49-F238E27FC236}">
                  <a16:creationId xmlns:a16="http://schemas.microsoft.com/office/drawing/2014/main" id="{CEB90712-7AFB-2324-2739-7B67F5547EE1}"/>
                </a:ext>
              </a:extLst>
            </p:cNvPr>
            <p:cNvSpPr/>
            <p:nvPr/>
          </p:nvSpPr>
          <p:spPr>
            <a:xfrm>
              <a:off x="844081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18</a:t>
              </a:r>
            </a:p>
          </p:txBody>
        </p:sp>
        <p:sp>
          <p:nvSpPr>
            <p:cNvPr id="529" name="Rectangle 528">
              <a:extLst>
                <a:ext uri="{FF2B5EF4-FFF2-40B4-BE49-F238E27FC236}">
                  <a16:creationId xmlns:a16="http://schemas.microsoft.com/office/drawing/2014/main" id="{0DE21C41-240B-19EC-9F97-821B699E38C6}"/>
                </a:ext>
              </a:extLst>
            </p:cNvPr>
            <p:cNvSpPr/>
            <p:nvPr/>
          </p:nvSpPr>
          <p:spPr>
            <a:xfrm>
              <a:off x="8659261"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21</a:t>
              </a:r>
            </a:p>
          </p:txBody>
        </p:sp>
        <p:sp>
          <p:nvSpPr>
            <p:cNvPr id="530" name="Rectangle 529">
              <a:extLst>
                <a:ext uri="{FF2B5EF4-FFF2-40B4-BE49-F238E27FC236}">
                  <a16:creationId xmlns:a16="http://schemas.microsoft.com/office/drawing/2014/main" id="{2C3BB954-A301-8A8A-4011-1ED4966E9707}"/>
                </a:ext>
              </a:extLst>
            </p:cNvPr>
            <p:cNvSpPr/>
            <p:nvPr/>
          </p:nvSpPr>
          <p:spPr>
            <a:xfrm>
              <a:off x="8877705"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24</a:t>
              </a:r>
            </a:p>
          </p:txBody>
        </p:sp>
        <p:sp>
          <p:nvSpPr>
            <p:cNvPr id="531" name="Rectangle 530">
              <a:extLst>
                <a:ext uri="{FF2B5EF4-FFF2-40B4-BE49-F238E27FC236}">
                  <a16:creationId xmlns:a16="http://schemas.microsoft.com/office/drawing/2014/main" id="{F779A628-4459-33F1-7095-0A798C00B24C}"/>
                </a:ext>
              </a:extLst>
            </p:cNvPr>
            <p:cNvSpPr/>
            <p:nvPr/>
          </p:nvSpPr>
          <p:spPr>
            <a:xfrm>
              <a:off x="909614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27</a:t>
              </a:r>
            </a:p>
          </p:txBody>
        </p:sp>
        <p:sp>
          <p:nvSpPr>
            <p:cNvPr id="532" name="Rectangle 531">
              <a:extLst>
                <a:ext uri="{FF2B5EF4-FFF2-40B4-BE49-F238E27FC236}">
                  <a16:creationId xmlns:a16="http://schemas.microsoft.com/office/drawing/2014/main" id="{24A8AF0F-D00F-A664-45EC-D00812043341}"/>
                </a:ext>
              </a:extLst>
            </p:cNvPr>
            <p:cNvSpPr/>
            <p:nvPr/>
          </p:nvSpPr>
          <p:spPr>
            <a:xfrm>
              <a:off x="931459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30</a:t>
              </a:r>
            </a:p>
          </p:txBody>
        </p:sp>
        <p:sp>
          <p:nvSpPr>
            <p:cNvPr id="533" name="Rectangle 532">
              <a:extLst>
                <a:ext uri="{FF2B5EF4-FFF2-40B4-BE49-F238E27FC236}">
                  <a16:creationId xmlns:a16="http://schemas.microsoft.com/office/drawing/2014/main" id="{2DD7FB26-1E48-B19A-C76B-364A8CB40BBA}"/>
                </a:ext>
              </a:extLst>
            </p:cNvPr>
            <p:cNvSpPr/>
            <p:nvPr/>
          </p:nvSpPr>
          <p:spPr>
            <a:xfrm>
              <a:off x="9533037"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33</a:t>
              </a:r>
            </a:p>
          </p:txBody>
        </p:sp>
        <p:sp>
          <p:nvSpPr>
            <p:cNvPr id="534" name="Rectangle 533">
              <a:extLst>
                <a:ext uri="{FF2B5EF4-FFF2-40B4-BE49-F238E27FC236}">
                  <a16:creationId xmlns:a16="http://schemas.microsoft.com/office/drawing/2014/main" id="{1D7A58DD-B21F-096B-1CB2-A83B9EC5F323}"/>
                </a:ext>
              </a:extLst>
            </p:cNvPr>
            <p:cNvSpPr/>
            <p:nvPr/>
          </p:nvSpPr>
          <p:spPr>
            <a:xfrm>
              <a:off x="975148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36</a:t>
              </a:r>
            </a:p>
          </p:txBody>
        </p:sp>
        <p:sp>
          <p:nvSpPr>
            <p:cNvPr id="535" name="Rectangle 534">
              <a:extLst>
                <a:ext uri="{FF2B5EF4-FFF2-40B4-BE49-F238E27FC236}">
                  <a16:creationId xmlns:a16="http://schemas.microsoft.com/office/drawing/2014/main" id="{459738D4-03F1-B04F-94AC-7386D3FA5104}"/>
                </a:ext>
              </a:extLst>
            </p:cNvPr>
            <p:cNvSpPr/>
            <p:nvPr/>
          </p:nvSpPr>
          <p:spPr>
            <a:xfrm>
              <a:off x="9969924"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39</a:t>
              </a:r>
            </a:p>
          </p:txBody>
        </p:sp>
        <p:sp>
          <p:nvSpPr>
            <p:cNvPr id="536" name="Rectangle 535">
              <a:extLst>
                <a:ext uri="{FF2B5EF4-FFF2-40B4-BE49-F238E27FC236}">
                  <a16:creationId xmlns:a16="http://schemas.microsoft.com/office/drawing/2014/main" id="{8D1C6710-1350-51D7-92D7-63B5F06A0B8C}"/>
                </a:ext>
              </a:extLst>
            </p:cNvPr>
            <p:cNvSpPr/>
            <p:nvPr/>
          </p:nvSpPr>
          <p:spPr>
            <a:xfrm>
              <a:off x="10188368"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42</a:t>
              </a:r>
            </a:p>
          </p:txBody>
        </p:sp>
        <p:sp>
          <p:nvSpPr>
            <p:cNvPr id="537" name="Rectangle 536">
              <a:extLst>
                <a:ext uri="{FF2B5EF4-FFF2-40B4-BE49-F238E27FC236}">
                  <a16:creationId xmlns:a16="http://schemas.microsoft.com/office/drawing/2014/main" id="{78EE5A9B-D9F9-55DD-C0A4-88905E1D24ED}"/>
                </a:ext>
              </a:extLst>
            </p:cNvPr>
            <p:cNvSpPr/>
            <p:nvPr/>
          </p:nvSpPr>
          <p:spPr>
            <a:xfrm>
              <a:off x="10406812"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45</a:t>
              </a:r>
            </a:p>
          </p:txBody>
        </p:sp>
        <p:sp>
          <p:nvSpPr>
            <p:cNvPr id="538" name="Rectangle 537">
              <a:extLst>
                <a:ext uri="{FF2B5EF4-FFF2-40B4-BE49-F238E27FC236}">
                  <a16:creationId xmlns:a16="http://schemas.microsoft.com/office/drawing/2014/main" id="{F9088D10-A5FE-EFC3-0031-D9159B76F5D4}"/>
                </a:ext>
              </a:extLst>
            </p:cNvPr>
            <p:cNvSpPr/>
            <p:nvPr/>
          </p:nvSpPr>
          <p:spPr>
            <a:xfrm>
              <a:off x="10625256"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48</a:t>
              </a:r>
            </a:p>
          </p:txBody>
        </p:sp>
        <p:sp>
          <p:nvSpPr>
            <p:cNvPr id="539" name="Rectangle 538">
              <a:extLst>
                <a:ext uri="{FF2B5EF4-FFF2-40B4-BE49-F238E27FC236}">
                  <a16:creationId xmlns:a16="http://schemas.microsoft.com/office/drawing/2014/main" id="{6D12E9DE-C9F8-1DEC-D46A-6440635EE707}"/>
                </a:ext>
              </a:extLst>
            </p:cNvPr>
            <p:cNvSpPr/>
            <p:nvPr/>
          </p:nvSpPr>
          <p:spPr>
            <a:xfrm>
              <a:off x="1084370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51</a:t>
              </a:r>
            </a:p>
          </p:txBody>
        </p:sp>
        <p:sp>
          <p:nvSpPr>
            <p:cNvPr id="540" name="Rectangle 539">
              <a:extLst>
                <a:ext uri="{FF2B5EF4-FFF2-40B4-BE49-F238E27FC236}">
                  <a16:creationId xmlns:a16="http://schemas.microsoft.com/office/drawing/2014/main" id="{214D802B-9AB2-BF13-E67C-E49EE74B2667}"/>
                </a:ext>
              </a:extLst>
            </p:cNvPr>
            <p:cNvSpPr/>
            <p:nvPr/>
          </p:nvSpPr>
          <p:spPr>
            <a:xfrm>
              <a:off x="11059823"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54</a:t>
              </a:r>
            </a:p>
          </p:txBody>
        </p:sp>
        <p:sp>
          <p:nvSpPr>
            <p:cNvPr id="541" name="Rectangle 540">
              <a:extLst>
                <a:ext uri="{FF2B5EF4-FFF2-40B4-BE49-F238E27FC236}">
                  <a16:creationId xmlns:a16="http://schemas.microsoft.com/office/drawing/2014/main" id="{5DA5B8F7-7E80-38C3-CB53-B5661B528B7D}"/>
                </a:ext>
              </a:extLst>
            </p:cNvPr>
            <p:cNvSpPr/>
            <p:nvPr/>
          </p:nvSpPr>
          <p:spPr>
            <a:xfrm>
              <a:off x="11278670" y="4718204"/>
              <a:ext cx="234493" cy="215444"/>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40" normalizeH="0" baseline="0" noProof="0">
                  <a:ln>
                    <a:noFill/>
                  </a:ln>
                  <a:solidFill>
                    <a:srgbClr val="000000"/>
                  </a:solidFill>
                  <a:effectLst/>
                  <a:uLnTx/>
                  <a:uFillTx/>
                  <a:latin typeface="Calibri"/>
                  <a:ea typeface="+mn-ea"/>
                  <a:cs typeface="Arial" charset="0"/>
                </a:rPr>
                <a:t>57</a:t>
              </a:r>
            </a:p>
          </p:txBody>
        </p:sp>
      </p:grpSp>
      <p:grpSp>
        <p:nvGrpSpPr>
          <p:cNvPr id="542" name="Group 541">
            <a:extLst>
              <a:ext uri="{FF2B5EF4-FFF2-40B4-BE49-F238E27FC236}">
                <a16:creationId xmlns:a16="http://schemas.microsoft.com/office/drawing/2014/main" id="{BDF14939-8E55-44F0-071D-5CF87E0DE679}"/>
              </a:ext>
            </a:extLst>
          </p:cNvPr>
          <p:cNvGrpSpPr/>
          <p:nvPr/>
        </p:nvGrpSpPr>
        <p:grpSpPr>
          <a:xfrm>
            <a:off x="7017736" y="3314700"/>
            <a:ext cx="4331300" cy="62740"/>
            <a:chOff x="7294035" y="4627949"/>
            <a:chExt cx="4151182" cy="70485"/>
          </a:xfrm>
        </p:grpSpPr>
        <p:cxnSp>
          <p:nvCxnSpPr>
            <p:cNvPr id="543" name="Straight Connector 542">
              <a:extLst>
                <a:ext uri="{FF2B5EF4-FFF2-40B4-BE49-F238E27FC236}">
                  <a16:creationId xmlns:a16="http://schemas.microsoft.com/office/drawing/2014/main" id="{DAC3C6A2-DBB4-E6E7-282F-618623EDDA15}"/>
                </a:ext>
              </a:extLst>
            </p:cNvPr>
            <p:cNvCxnSpPr/>
            <p:nvPr/>
          </p:nvCxnSpPr>
          <p:spPr>
            <a:xfrm rot="16200000" flipH="1">
              <a:off x="7258792" y="4663192"/>
              <a:ext cx="70485" cy="0"/>
            </a:xfrm>
            <a:prstGeom prst="line">
              <a:avLst/>
            </a:prstGeom>
            <a:noFill/>
            <a:ln w="28575" cap="sq" cmpd="sng" algn="ctr">
              <a:solidFill>
                <a:srgbClr val="000000"/>
              </a:solidFill>
              <a:prstDash val="solid"/>
              <a:miter lim="800000"/>
            </a:ln>
            <a:effectLst/>
          </p:spPr>
        </p:cxnSp>
        <p:cxnSp>
          <p:nvCxnSpPr>
            <p:cNvPr id="544" name="Straight Connector 543">
              <a:extLst>
                <a:ext uri="{FF2B5EF4-FFF2-40B4-BE49-F238E27FC236}">
                  <a16:creationId xmlns:a16="http://schemas.microsoft.com/office/drawing/2014/main" id="{A672170D-0104-CDBB-EDBA-9293D0CE56B2}"/>
                </a:ext>
              </a:extLst>
            </p:cNvPr>
            <p:cNvCxnSpPr/>
            <p:nvPr/>
          </p:nvCxnSpPr>
          <p:spPr>
            <a:xfrm rot="16200000" flipH="1">
              <a:off x="7477181" y="4663192"/>
              <a:ext cx="70485" cy="0"/>
            </a:xfrm>
            <a:prstGeom prst="line">
              <a:avLst/>
            </a:prstGeom>
            <a:noFill/>
            <a:ln w="28575" cap="sq" cmpd="sng" algn="ctr">
              <a:solidFill>
                <a:srgbClr val="000000"/>
              </a:solidFill>
              <a:prstDash val="solid"/>
              <a:miter lim="800000"/>
            </a:ln>
            <a:effectLst/>
          </p:spPr>
        </p:cxnSp>
        <p:cxnSp>
          <p:nvCxnSpPr>
            <p:cNvPr id="545" name="Straight Connector 544">
              <a:extLst>
                <a:ext uri="{FF2B5EF4-FFF2-40B4-BE49-F238E27FC236}">
                  <a16:creationId xmlns:a16="http://schemas.microsoft.com/office/drawing/2014/main" id="{10799C1D-D00D-5589-3E3A-144EAD446689}"/>
                </a:ext>
              </a:extLst>
            </p:cNvPr>
            <p:cNvCxnSpPr/>
            <p:nvPr/>
          </p:nvCxnSpPr>
          <p:spPr>
            <a:xfrm rot="16200000" flipH="1">
              <a:off x="7695569" y="4663192"/>
              <a:ext cx="70485" cy="0"/>
            </a:xfrm>
            <a:prstGeom prst="line">
              <a:avLst/>
            </a:prstGeom>
            <a:noFill/>
            <a:ln w="28575" cap="sq" cmpd="sng" algn="ctr">
              <a:solidFill>
                <a:srgbClr val="000000"/>
              </a:solidFill>
              <a:prstDash val="solid"/>
              <a:miter lim="800000"/>
            </a:ln>
            <a:effectLst/>
          </p:spPr>
        </p:cxnSp>
        <p:cxnSp>
          <p:nvCxnSpPr>
            <p:cNvPr id="546" name="Straight Connector 545">
              <a:extLst>
                <a:ext uri="{FF2B5EF4-FFF2-40B4-BE49-F238E27FC236}">
                  <a16:creationId xmlns:a16="http://schemas.microsoft.com/office/drawing/2014/main" id="{91F8E2D7-0955-E87D-D3DE-63F16F9D7AB3}"/>
                </a:ext>
              </a:extLst>
            </p:cNvPr>
            <p:cNvCxnSpPr/>
            <p:nvPr/>
          </p:nvCxnSpPr>
          <p:spPr>
            <a:xfrm rot="16200000" flipH="1">
              <a:off x="7913958" y="4663192"/>
              <a:ext cx="70485" cy="0"/>
            </a:xfrm>
            <a:prstGeom prst="line">
              <a:avLst/>
            </a:prstGeom>
            <a:noFill/>
            <a:ln w="28575" cap="sq" cmpd="sng" algn="ctr">
              <a:solidFill>
                <a:srgbClr val="000000"/>
              </a:solidFill>
              <a:prstDash val="solid"/>
              <a:miter lim="800000"/>
            </a:ln>
            <a:effectLst/>
          </p:spPr>
        </p:cxnSp>
        <p:cxnSp>
          <p:nvCxnSpPr>
            <p:cNvPr id="547" name="Straight Connector 546">
              <a:extLst>
                <a:ext uri="{FF2B5EF4-FFF2-40B4-BE49-F238E27FC236}">
                  <a16:creationId xmlns:a16="http://schemas.microsoft.com/office/drawing/2014/main" id="{5ADDAE77-1E69-8D46-2B68-445C689CEC0D}"/>
                </a:ext>
              </a:extLst>
            </p:cNvPr>
            <p:cNvCxnSpPr/>
            <p:nvPr/>
          </p:nvCxnSpPr>
          <p:spPr>
            <a:xfrm rot="16200000" flipH="1">
              <a:off x="8132346" y="4663192"/>
              <a:ext cx="70485" cy="0"/>
            </a:xfrm>
            <a:prstGeom prst="line">
              <a:avLst/>
            </a:prstGeom>
            <a:noFill/>
            <a:ln w="28575" cap="sq" cmpd="sng" algn="ctr">
              <a:solidFill>
                <a:srgbClr val="000000"/>
              </a:solidFill>
              <a:prstDash val="solid"/>
              <a:miter lim="800000"/>
            </a:ln>
            <a:effectLst/>
          </p:spPr>
        </p:cxnSp>
        <p:cxnSp>
          <p:nvCxnSpPr>
            <p:cNvPr id="548" name="Straight Connector 547">
              <a:extLst>
                <a:ext uri="{FF2B5EF4-FFF2-40B4-BE49-F238E27FC236}">
                  <a16:creationId xmlns:a16="http://schemas.microsoft.com/office/drawing/2014/main" id="{13DE6BCC-12D5-60AF-C2A3-DA112332F12B}"/>
                </a:ext>
              </a:extLst>
            </p:cNvPr>
            <p:cNvCxnSpPr/>
            <p:nvPr/>
          </p:nvCxnSpPr>
          <p:spPr>
            <a:xfrm rot="16200000" flipH="1">
              <a:off x="8350733" y="4663192"/>
              <a:ext cx="70485" cy="0"/>
            </a:xfrm>
            <a:prstGeom prst="line">
              <a:avLst/>
            </a:prstGeom>
            <a:noFill/>
            <a:ln w="28575" cap="sq" cmpd="sng" algn="ctr">
              <a:solidFill>
                <a:srgbClr val="000000"/>
              </a:solidFill>
              <a:prstDash val="solid"/>
              <a:miter lim="800000"/>
            </a:ln>
            <a:effectLst/>
          </p:spPr>
        </p:cxnSp>
        <p:cxnSp>
          <p:nvCxnSpPr>
            <p:cNvPr id="549" name="Straight Connector 548">
              <a:extLst>
                <a:ext uri="{FF2B5EF4-FFF2-40B4-BE49-F238E27FC236}">
                  <a16:creationId xmlns:a16="http://schemas.microsoft.com/office/drawing/2014/main" id="{7E73CA27-9F00-6BB4-6ABE-76AFDA70E5E8}"/>
                </a:ext>
              </a:extLst>
            </p:cNvPr>
            <p:cNvCxnSpPr/>
            <p:nvPr/>
          </p:nvCxnSpPr>
          <p:spPr>
            <a:xfrm rot="16200000" flipH="1">
              <a:off x="8569122" y="4663192"/>
              <a:ext cx="70485" cy="0"/>
            </a:xfrm>
            <a:prstGeom prst="line">
              <a:avLst/>
            </a:prstGeom>
            <a:noFill/>
            <a:ln w="28575" cap="sq" cmpd="sng" algn="ctr">
              <a:solidFill>
                <a:srgbClr val="000000"/>
              </a:solidFill>
              <a:prstDash val="solid"/>
              <a:miter lim="800000"/>
            </a:ln>
            <a:effectLst/>
          </p:spPr>
        </p:cxnSp>
        <p:cxnSp>
          <p:nvCxnSpPr>
            <p:cNvPr id="550" name="Straight Connector 549">
              <a:extLst>
                <a:ext uri="{FF2B5EF4-FFF2-40B4-BE49-F238E27FC236}">
                  <a16:creationId xmlns:a16="http://schemas.microsoft.com/office/drawing/2014/main" id="{55F7A391-93FA-EB3C-F4CD-7B986A8BA939}"/>
                </a:ext>
              </a:extLst>
            </p:cNvPr>
            <p:cNvCxnSpPr/>
            <p:nvPr/>
          </p:nvCxnSpPr>
          <p:spPr>
            <a:xfrm rot="16200000" flipH="1">
              <a:off x="8787510" y="4663192"/>
              <a:ext cx="70485" cy="0"/>
            </a:xfrm>
            <a:prstGeom prst="line">
              <a:avLst/>
            </a:prstGeom>
            <a:noFill/>
            <a:ln w="28575" cap="sq" cmpd="sng" algn="ctr">
              <a:solidFill>
                <a:srgbClr val="000000"/>
              </a:solidFill>
              <a:prstDash val="solid"/>
              <a:miter lim="800000"/>
            </a:ln>
            <a:effectLst/>
          </p:spPr>
        </p:cxnSp>
        <p:cxnSp>
          <p:nvCxnSpPr>
            <p:cNvPr id="551" name="Straight Connector 550">
              <a:extLst>
                <a:ext uri="{FF2B5EF4-FFF2-40B4-BE49-F238E27FC236}">
                  <a16:creationId xmlns:a16="http://schemas.microsoft.com/office/drawing/2014/main" id="{C90F6831-B9B0-42E2-D4E6-DF7F5941A3C4}"/>
                </a:ext>
              </a:extLst>
            </p:cNvPr>
            <p:cNvCxnSpPr/>
            <p:nvPr/>
          </p:nvCxnSpPr>
          <p:spPr>
            <a:xfrm rot="16200000" flipH="1">
              <a:off x="9005898" y="4663192"/>
              <a:ext cx="70485" cy="0"/>
            </a:xfrm>
            <a:prstGeom prst="line">
              <a:avLst/>
            </a:prstGeom>
            <a:noFill/>
            <a:ln w="28575" cap="sq" cmpd="sng" algn="ctr">
              <a:solidFill>
                <a:srgbClr val="000000"/>
              </a:solidFill>
              <a:prstDash val="solid"/>
              <a:miter lim="800000"/>
            </a:ln>
            <a:effectLst/>
          </p:spPr>
        </p:cxnSp>
        <p:cxnSp>
          <p:nvCxnSpPr>
            <p:cNvPr id="552" name="Straight Connector 551">
              <a:extLst>
                <a:ext uri="{FF2B5EF4-FFF2-40B4-BE49-F238E27FC236}">
                  <a16:creationId xmlns:a16="http://schemas.microsoft.com/office/drawing/2014/main" id="{B3435A07-9DE3-88D7-BC5A-6BA7E6922088}"/>
                </a:ext>
              </a:extLst>
            </p:cNvPr>
            <p:cNvCxnSpPr/>
            <p:nvPr/>
          </p:nvCxnSpPr>
          <p:spPr>
            <a:xfrm rot="16200000" flipH="1">
              <a:off x="9224285" y="4663192"/>
              <a:ext cx="70485" cy="0"/>
            </a:xfrm>
            <a:prstGeom prst="line">
              <a:avLst/>
            </a:prstGeom>
            <a:noFill/>
            <a:ln w="28575" cap="sq" cmpd="sng" algn="ctr">
              <a:solidFill>
                <a:srgbClr val="000000"/>
              </a:solidFill>
              <a:prstDash val="solid"/>
              <a:miter lim="800000"/>
            </a:ln>
            <a:effectLst/>
          </p:spPr>
        </p:cxnSp>
        <p:cxnSp>
          <p:nvCxnSpPr>
            <p:cNvPr id="553" name="Straight Connector 552">
              <a:extLst>
                <a:ext uri="{FF2B5EF4-FFF2-40B4-BE49-F238E27FC236}">
                  <a16:creationId xmlns:a16="http://schemas.microsoft.com/office/drawing/2014/main" id="{6194CBAC-5A62-74CB-7845-780014B9462C}"/>
                </a:ext>
              </a:extLst>
            </p:cNvPr>
            <p:cNvCxnSpPr/>
            <p:nvPr/>
          </p:nvCxnSpPr>
          <p:spPr>
            <a:xfrm rot="16200000" flipH="1">
              <a:off x="9442674" y="4663192"/>
              <a:ext cx="70485" cy="0"/>
            </a:xfrm>
            <a:prstGeom prst="line">
              <a:avLst/>
            </a:prstGeom>
            <a:noFill/>
            <a:ln w="28575" cap="sq" cmpd="sng" algn="ctr">
              <a:solidFill>
                <a:srgbClr val="000000"/>
              </a:solidFill>
              <a:prstDash val="solid"/>
              <a:miter lim="800000"/>
            </a:ln>
            <a:effectLst/>
          </p:spPr>
        </p:cxnSp>
        <p:cxnSp>
          <p:nvCxnSpPr>
            <p:cNvPr id="554" name="Straight Connector 553">
              <a:extLst>
                <a:ext uri="{FF2B5EF4-FFF2-40B4-BE49-F238E27FC236}">
                  <a16:creationId xmlns:a16="http://schemas.microsoft.com/office/drawing/2014/main" id="{F1B794B1-1408-5A2C-AE3B-02D417ECD9F9}"/>
                </a:ext>
              </a:extLst>
            </p:cNvPr>
            <p:cNvCxnSpPr/>
            <p:nvPr/>
          </p:nvCxnSpPr>
          <p:spPr>
            <a:xfrm rot="16200000" flipH="1">
              <a:off x="9661062" y="4663192"/>
              <a:ext cx="70485" cy="0"/>
            </a:xfrm>
            <a:prstGeom prst="line">
              <a:avLst/>
            </a:prstGeom>
            <a:noFill/>
            <a:ln w="28575" cap="sq" cmpd="sng" algn="ctr">
              <a:solidFill>
                <a:srgbClr val="000000"/>
              </a:solidFill>
              <a:prstDash val="solid"/>
              <a:miter lim="800000"/>
            </a:ln>
            <a:effectLst/>
          </p:spPr>
        </p:cxnSp>
        <p:cxnSp>
          <p:nvCxnSpPr>
            <p:cNvPr id="555" name="Straight Connector 554">
              <a:extLst>
                <a:ext uri="{FF2B5EF4-FFF2-40B4-BE49-F238E27FC236}">
                  <a16:creationId xmlns:a16="http://schemas.microsoft.com/office/drawing/2014/main" id="{BD872B9F-2EE4-5AA1-AD68-A00249E291BF}"/>
                </a:ext>
              </a:extLst>
            </p:cNvPr>
            <p:cNvCxnSpPr/>
            <p:nvPr/>
          </p:nvCxnSpPr>
          <p:spPr>
            <a:xfrm rot="16200000" flipH="1">
              <a:off x="9879450" y="4663192"/>
              <a:ext cx="70485" cy="0"/>
            </a:xfrm>
            <a:prstGeom prst="line">
              <a:avLst/>
            </a:prstGeom>
            <a:noFill/>
            <a:ln w="28575" cap="sq" cmpd="sng" algn="ctr">
              <a:solidFill>
                <a:srgbClr val="000000"/>
              </a:solidFill>
              <a:prstDash val="solid"/>
              <a:miter lim="800000"/>
            </a:ln>
            <a:effectLst/>
          </p:spPr>
        </p:cxnSp>
        <p:cxnSp>
          <p:nvCxnSpPr>
            <p:cNvPr id="556" name="Straight Connector 555">
              <a:extLst>
                <a:ext uri="{FF2B5EF4-FFF2-40B4-BE49-F238E27FC236}">
                  <a16:creationId xmlns:a16="http://schemas.microsoft.com/office/drawing/2014/main" id="{10A10637-57CF-AD8C-6A63-AF0EDA06C387}"/>
                </a:ext>
              </a:extLst>
            </p:cNvPr>
            <p:cNvCxnSpPr/>
            <p:nvPr/>
          </p:nvCxnSpPr>
          <p:spPr>
            <a:xfrm rot="16200000" flipH="1">
              <a:off x="10097839" y="4663192"/>
              <a:ext cx="70485" cy="0"/>
            </a:xfrm>
            <a:prstGeom prst="line">
              <a:avLst/>
            </a:prstGeom>
            <a:noFill/>
            <a:ln w="28575" cap="sq" cmpd="sng" algn="ctr">
              <a:solidFill>
                <a:srgbClr val="000000"/>
              </a:solidFill>
              <a:prstDash val="solid"/>
              <a:miter lim="800000"/>
            </a:ln>
            <a:effectLst/>
          </p:spPr>
        </p:cxnSp>
        <p:cxnSp>
          <p:nvCxnSpPr>
            <p:cNvPr id="557" name="Straight Connector 556">
              <a:extLst>
                <a:ext uri="{FF2B5EF4-FFF2-40B4-BE49-F238E27FC236}">
                  <a16:creationId xmlns:a16="http://schemas.microsoft.com/office/drawing/2014/main" id="{30F5480C-CE19-BDCC-96E0-3A4F97345CFA}"/>
                </a:ext>
              </a:extLst>
            </p:cNvPr>
            <p:cNvCxnSpPr/>
            <p:nvPr/>
          </p:nvCxnSpPr>
          <p:spPr>
            <a:xfrm rot="16200000" flipH="1">
              <a:off x="10316226" y="4663192"/>
              <a:ext cx="70485" cy="0"/>
            </a:xfrm>
            <a:prstGeom prst="line">
              <a:avLst/>
            </a:prstGeom>
            <a:noFill/>
            <a:ln w="28575" cap="sq" cmpd="sng" algn="ctr">
              <a:solidFill>
                <a:srgbClr val="000000"/>
              </a:solidFill>
              <a:prstDash val="solid"/>
              <a:miter lim="800000"/>
            </a:ln>
            <a:effectLst/>
          </p:spPr>
        </p:cxnSp>
        <p:cxnSp>
          <p:nvCxnSpPr>
            <p:cNvPr id="558" name="Straight Connector 557">
              <a:extLst>
                <a:ext uri="{FF2B5EF4-FFF2-40B4-BE49-F238E27FC236}">
                  <a16:creationId xmlns:a16="http://schemas.microsoft.com/office/drawing/2014/main" id="{E5FD3343-D99F-2BF8-8191-F1C3A2A78E6B}"/>
                </a:ext>
              </a:extLst>
            </p:cNvPr>
            <p:cNvCxnSpPr/>
            <p:nvPr/>
          </p:nvCxnSpPr>
          <p:spPr>
            <a:xfrm rot="16200000" flipH="1">
              <a:off x="10534614" y="4663192"/>
              <a:ext cx="70485" cy="0"/>
            </a:xfrm>
            <a:prstGeom prst="line">
              <a:avLst/>
            </a:prstGeom>
            <a:noFill/>
            <a:ln w="28575" cap="sq" cmpd="sng" algn="ctr">
              <a:solidFill>
                <a:srgbClr val="000000"/>
              </a:solidFill>
              <a:prstDash val="solid"/>
              <a:miter lim="800000"/>
            </a:ln>
            <a:effectLst/>
          </p:spPr>
        </p:cxnSp>
        <p:cxnSp>
          <p:nvCxnSpPr>
            <p:cNvPr id="559" name="Straight Connector 558">
              <a:extLst>
                <a:ext uri="{FF2B5EF4-FFF2-40B4-BE49-F238E27FC236}">
                  <a16:creationId xmlns:a16="http://schemas.microsoft.com/office/drawing/2014/main" id="{A2E275D5-E6B3-F8B9-8CEC-F9F4D6C9FD06}"/>
                </a:ext>
              </a:extLst>
            </p:cNvPr>
            <p:cNvCxnSpPr/>
            <p:nvPr/>
          </p:nvCxnSpPr>
          <p:spPr>
            <a:xfrm rot="16200000" flipH="1">
              <a:off x="10753002" y="4663192"/>
              <a:ext cx="70485" cy="0"/>
            </a:xfrm>
            <a:prstGeom prst="line">
              <a:avLst/>
            </a:prstGeom>
            <a:noFill/>
            <a:ln w="28575" cap="sq" cmpd="sng" algn="ctr">
              <a:solidFill>
                <a:srgbClr val="000000"/>
              </a:solidFill>
              <a:prstDash val="solid"/>
              <a:miter lim="800000"/>
            </a:ln>
            <a:effectLst/>
          </p:spPr>
        </p:cxnSp>
        <p:cxnSp>
          <p:nvCxnSpPr>
            <p:cNvPr id="560" name="Straight Connector 559">
              <a:extLst>
                <a:ext uri="{FF2B5EF4-FFF2-40B4-BE49-F238E27FC236}">
                  <a16:creationId xmlns:a16="http://schemas.microsoft.com/office/drawing/2014/main" id="{9EFD0B3A-5B46-807C-E01E-CF91D8E1D490}"/>
                </a:ext>
              </a:extLst>
            </p:cNvPr>
            <p:cNvCxnSpPr/>
            <p:nvPr/>
          </p:nvCxnSpPr>
          <p:spPr>
            <a:xfrm rot="16200000" flipH="1">
              <a:off x="10971391" y="4663192"/>
              <a:ext cx="70485" cy="0"/>
            </a:xfrm>
            <a:prstGeom prst="line">
              <a:avLst/>
            </a:prstGeom>
            <a:noFill/>
            <a:ln w="28575" cap="sq" cmpd="sng" algn="ctr">
              <a:solidFill>
                <a:srgbClr val="000000"/>
              </a:solidFill>
              <a:prstDash val="solid"/>
              <a:miter lim="800000"/>
            </a:ln>
            <a:effectLst/>
          </p:spPr>
        </p:cxnSp>
        <p:cxnSp>
          <p:nvCxnSpPr>
            <p:cNvPr id="561" name="Straight Connector 560">
              <a:extLst>
                <a:ext uri="{FF2B5EF4-FFF2-40B4-BE49-F238E27FC236}">
                  <a16:creationId xmlns:a16="http://schemas.microsoft.com/office/drawing/2014/main" id="{5EA1A953-45A5-003E-5F05-7AD75609E3AF}"/>
                </a:ext>
              </a:extLst>
            </p:cNvPr>
            <p:cNvCxnSpPr/>
            <p:nvPr/>
          </p:nvCxnSpPr>
          <p:spPr>
            <a:xfrm rot="16200000" flipH="1">
              <a:off x="11195445" y="4663192"/>
              <a:ext cx="70485" cy="0"/>
            </a:xfrm>
            <a:prstGeom prst="line">
              <a:avLst/>
            </a:prstGeom>
            <a:noFill/>
            <a:ln w="28575" cap="sq" cmpd="sng" algn="ctr">
              <a:solidFill>
                <a:srgbClr val="000000"/>
              </a:solidFill>
              <a:prstDash val="solid"/>
              <a:miter lim="800000"/>
            </a:ln>
            <a:effectLst/>
          </p:spPr>
        </p:cxnSp>
        <p:cxnSp>
          <p:nvCxnSpPr>
            <p:cNvPr id="562" name="Straight Connector 561">
              <a:extLst>
                <a:ext uri="{FF2B5EF4-FFF2-40B4-BE49-F238E27FC236}">
                  <a16:creationId xmlns:a16="http://schemas.microsoft.com/office/drawing/2014/main" id="{B4147C01-4963-1D78-22B0-8C1C64237366}"/>
                </a:ext>
              </a:extLst>
            </p:cNvPr>
            <p:cNvCxnSpPr/>
            <p:nvPr/>
          </p:nvCxnSpPr>
          <p:spPr>
            <a:xfrm rot="16200000" flipH="1">
              <a:off x="11409974" y="4663192"/>
              <a:ext cx="70485" cy="0"/>
            </a:xfrm>
            <a:prstGeom prst="line">
              <a:avLst/>
            </a:prstGeom>
            <a:noFill/>
            <a:ln w="28575" cap="sq" cmpd="sng" algn="ctr">
              <a:solidFill>
                <a:srgbClr val="000000"/>
              </a:solidFill>
              <a:prstDash val="solid"/>
              <a:miter lim="800000"/>
            </a:ln>
            <a:effectLst/>
          </p:spPr>
        </p:cxnSp>
      </p:grpSp>
      <p:grpSp>
        <p:nvGrpSpPr>
          <p:cNvPr id="563" name="Group 562">
            <a:extLst>
              <a:ext uri="{FF2B5EF4-FFF2-40B4-BE49-F238E27FC236}">
                <a16:creationId xmlns:a16="http://schemas.microsoft.com/office/drawing/2014/main" id="{3A1BF9FF-A6F5-76C3-461F-0492FFA35968}"/>
              </a:ext>
            </a:extLst>
          </p:cNvPr>
          <p:cNvGrpSpPr/>
          <p:nvPr/>
        </p:nvGrpSpPr>
        <p:grpSpPr>
          <a:xfrm>
            <a:off x="7378894" y="1761391"/>
            <a:ext cx="3788802" cy="1063441"/>
            <a:chOff x="7378894" y="1761391"/>
            <a:chExt cx="3788802" cy="1063441"/>
          </a:xfrm>
        </p:grpSpPr>
        <p:cxnSp>
          <p:nvCxnSpPr>
            <p:cNvPr id="564" name="Straight Connector 563">
              <a:extLst>
                <a:ext uri="{FF2B5EF4-FFF2-40B4-BE49-F238E27FC236}">
                  <a16:creationId xmlns:a16="http://schemas.microsoft.com/office/drawing/2014/main" id="{08565DF5-DEFA-B6A4-CD0C-05681E5516D9}"/>
                </a:ext>
              </a:extLst>
            </p:cNvPr>
            <p:cNvCxnSpPr>
              <a:cxnSpLocks/>
            </p:cNvCxnSpPr>
            <p:nvPr/>
          </p:nvCxnSpPr>
          <p:spPr bwMode="auto">
            <a:xfrm>
              <a:off x="7378894" y="1761391"/>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65" name="Straight Connector 564">
              <a:extLst>
                <a:ext uri="{FF2B5EF4-FFF2-40B4-BE49-F238E27FC236}">
                  <a16:creationId xmlns:a16="http://schemas.microsoft.com/office/drawing/2014/main" id="{95024883-094A-29AA-74A9-45D2CE6B56DE}"/>
                </a:ext>
              </a:extLst>
            </p:cNvPr>
            <p:cNvCxnSpPr>
              <a:cxnSpLocks/>
            </p:cNvCxnSpPr>
            <p:nvPr/>
          </p:nvCxnSpPr>
          <p:spPr bwMode="auto">
            <a:xfrm>
              <a:off x="7662263" y="1784897"/>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66" name="Straight Connector 565">
              <a:extLst>
                <a:ext uri="{FF2B5EF4-FFF2-40B4-BE49-F238E27FC236}">
                  <a16:creationId xmlns:a16="http://schemas.microsoft.com/office/drawing/2014/main" id="{4A95A15F-F691-922C-3155-1A6168212323}"/>
                </a:ext>
              </a:extLst>
            </p:cNvPr>
            <p:cNvCxnSpPr>
              <a:cxnSpLocks/>
            </p:cNvCxnSpPr>
            <p:nvPr/>
          </p:nvCxnSpPr>
          <p:spPr bwMode="auto">
            <a:xfrm>
              <a:off x="8138513" y="182030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67" name="Straight Connector 566">
              <a:extLst>
                <a:ext uri="{FF2B5EF4-FFF2-40B4-BE49-F238E27FC236}">
                  <a16:creationId xmlns:a16="http://schemas.microsoft.com/office/drawing/2014/main" id="{D3A37D26-1112-5CC7-FCBC-706D7B4DFCB7}"/>
                </a:ext>
              </a:extLst>
            </p:cNvPr>
            <p:cNvCxnSpPr>
              <a:cxnSpLocks/>
            </p:cNvCxnSpPr>
            <p:nvPr/>
          </p:nvCxnSpPr>
          <p:spPr bwMode="auto">
            <a:xfrm>
              <a:off x="8188519" y="1820308"/>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68" name="Straight Connector 567">
              <a:extLst>
                <a:ext uri="{FF2B5EF4-FFF2-40B4-BE49-F238E27FC236}">
                  <a16:creationId xmlns:a16="http://schemas.microsoft.com/office/drawing/2014/main" id="{3184B4C2-B587-4117-6549-0F6308E53BE5}"/>
                </a:ext>
              </a:extLst>
            </p:cNvPr>
            <p:cNvCxnSpPr>
              <a:cxnSpLocks/>
            </p:cNvCxnSpPr>
            <p:nvPr/>
          </p:nvCxnSpPr>
          <p:spPr bwMode="auto">
            <a:xfrm>
              <a:off x="8312344" y="187302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69" name="Straight Connector 568">
              <a:extLst>
                <a:ext uri="{FF2B5EF4-FFF2-40B4-BE49-F238E27FC236}">
                  <a16:creationId xmlns:a16="http://schemas.microsoft.com/office/drawing/2014/main" id="{939C6CC3-E222-C8A0-0E3E-88862F5E6EB9}"/>
                </a:ext>
              </a:extLst>
            </p:cNvPr>
            <p:cNvCxnSpPr>
              <a:cxnSpLocks/>
            </p:cNvCxnSpPr>
            <p:nvPr/>
          </p:nvCxnSpPr>
          <p:spPr bwMode="auto">
            <a:xfrm>
              <a:off x="8343301" y="187302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0" name="Straight Connector 569">
              <a:extLst>
                <a:ext uri="{FF2B5EF4-FFF2-40B4-BE49-F238E27FC236}">
                  <a16:creationId xmlns:a16="http://schemas.microsoft.com/office/drawing/2014/main" id="{7CBDF260-3678-3CD7-2D54-CD7939411A88}"/>
                </a:ext>
              </a:extLst>
            </p:cNvPr>
            <p:cNvCxnSpPr>
              <a:cxnSpLocks/>
            </p:cNvCxnSpPr>
            <p:nvPr/>
          </p:nvCxnSpPr>
          <p:spPr bwMode="auto">
            <a:xfrm>
              <a:off x="8431407" y="1891131"/>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1" name="Straight Connector 570">
              <a:extLst>
                <a:ext uri="{FF2B5EF4-FFF2-40B4-BE49-F238E27FC236}">
                  <a16:creationId xmlns:a16="http://schemas.microsoft.com/office/drawing/2014/main" id="{1CA0524F-FE86-1208-DAB8-C47C6C1FCF7F}"/>
                </a:ext>
              </a:extLst>
            </p:cNvPr>
            <p:cNvCxnSpPr>
              <a:cxnSpLocks/>
            </p:cNvCxnSpPr>
            <p:nvPr/>
          </p:nvCxnSpPr>
          <p:spPr bwMode="auto">
            <a:xfrm>
              <a:off x="8652863" y="199352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2" name="Straight Connector 571">
              <a:extLst>
                <a:ext uri="{FF2B5EF4-FFF2-40B4-BE49-F238E27FC236}">
                  <a16:creationId xmlns:a16="http://schemas.microsoft.com/office/drawing/2014/main" id="{4B733E0B-3CCF-978E-D2B3-0F034D3F2167}"/>
                </a:ext>
              </a:extLst>
            </p:cNvPr>
            <p:cNvCxnSpPr>
              <a:cxnSpLocks/>
            </p:cNvCxnSpPr>
            <p:nvPr/>
          </p:nvCxnSpPr>
          <p:spPr bwMode="auto">
            <a:xfrm>
              <a:off x="8790976"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3" name="Straight Connector 572">
              <a:extLst>
                <a:ext uri="{FF2B5EF4-FFF2-40B4-BE49-F238E27FC236}">
                  <a16:creationId xmlns:a16="http://schemas.microsoft.com/office/drawing/2014/main" id="{F22CB6D3-F571-FEEF-CB89-B3FAB69EBC51}"/>
                </a:ext>
              </a:extLst>
            </p:cNvPr>
            <p:cNvCxnSpPr>
              <a:cxnSpLocks/>
            </p:cNvCxnSpPr>
            <p:nvPr/>
          </p:nvCxnSpPr>
          <p:spPr bwMode="auto">
            <a:xfrm>
              <a:off x="8848126"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4" name="Straight Connector 573">
              <a:extLst>
                <a:ext uri="{FF2B5EF4-FFF2-40B4-BE49-F238E27FC236}">
                  <a16:creationId xmlns:a16="http://schemas.microsoft.com/office/drawing/2014/main" id="{513779D3-2F46-453F-603E-18AF1E942F55}"/>
                </a:ext>
              </a:extLst>
            </p:cNvPr>
            <p:cNvCxnSpPr>
              <a:cxnSpLocks/>
            </p:cNvCxnSpPr>
            <p:nvPr/>
          </p:nvCxnSpPr>
          <p:spPr bwMode="auto">
            <a:xfrm>
              <a:off x="8899136"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5" name="Straight Connector 574">
              <a:extLst>
                <a:ext uri="{FF2B5EF4-FFF2-40B4-BE49-F238E27FC236}">
                  <a16:creationId xmlns:a16="http://schemas.microsoft.com/office/drawing/2014/main" id="{344F7CB6-A1DA-D637-F8C4-AA63C399C2FC}"/>
                </a:ext>
              </a:extLst>
            </p:cNvPr>
            <p:cNvCxnSpPr>
              <a:cxnSpLocks/>
            </p:cNvCxnSpPr>
            <p:nvPr/>
          </p:nvCxnSpPr>
          <p:spPr bwMode="auto">
            <a:xfrm>
              <a:off x="8925330"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6" name="Straight Connector 575">
              <a:extLst>
                <a:ext uri="{FF2B5EF4-FFF2-40B4-BE49-F238E27FC236}">
                  <a16:creationId xmlns:a16="http://schemas.microsoft.com/office/drawing/2014/main" id="{4E19CC3D-D638-64CA-EAD7-C1422B34E345}"/>
                </a:ext>
              </a:extLst>
            </p:cNvPr>
            <p:cNvCxnSpPr>
              <a:cxnSpLocks/>
            </p:cNvCxnSpPr>
            <p:nvPr/>
          </p:nvCxnSpPr>
          <p:spPr bwMode="auto">
            <a:xfrm>
              <a:off x="8951523"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7" name="Straight Connector 576">
              <a:extLst>
                <a:ext uri="{FF2B5EF4-FFF2-40B4-BE49-F238E27FC236}">
                  <a16:creationId xmlns:a16="http://schemas.microsoft.com/office/drawing/2014/main" id="{44D5388B-C2E1-BC54-D1FA-D53DA723E455}"/>
                </a:ext>
              </a:extLst>
            </p:cNvPr>
            <p:cNvCxnSpPr>
              <a:cxnSpLocks/>
            </p:cNvCxnSpPr>
            <p:nvPr/>
          </p:nvCxnSpPr>
          <p:spPr bwMode="auto">
            <a:xfrm>
              <a:off x="8975336"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8" name="Straight Connector 577">
              <a:extLst>
                <a:ext uri="{FF2B5EF4-FFF2-40B4-BE49-F238E27FC236}">
                  <a16:creationId xmlns:a16="http://schemas.microsoft.com/office/drawing/2014/main" id="{8C8B3B9D-A970-D06D-DC6F-E9AA44C2FBD8}"/>
                </a:ext>
              </a:extLst>
            </p:cNvPr>
            <p:cNvCxnSpPr>
              <a:cxnSpLocks/>
            </p:cNvCxnSpPr>
            <p:nvPr/>
          </p:nvCxnSpPr>
          <p:spPr bwMode="auto">
            <a:xfrm>
              <a:off x="8996768"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79" name="Straight Connector 578">
              <a:extLst>
                <a:ext uri="{FF2B5EF4-FFF2-40B4-BE49-F238E27FC236}">
                  <a16:creationId xmlns:a16="http://schemas.microsoft.com/office/drawing/2014/main" id="{0DD6D185-87F3-BBF4-4E53-0A27E8E15306}"/>
                </a:ext>
              </a:extLst>
            </p:cNvPr>
            <p:cNvCxnSpPr>
              <a:cxnSpLocks/>
            </p:cNvCxnSpPr>
            <p:nvPr/>
          </p:nvCxnSpPr>
          <p:spPr bwMode="auto">
            <a:xfrm>
              <a:off x="9034868" y="2010302"/>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0" name="Straight Connector 579">
              <a:extLst>
                <a:ext uri="{FF2B5EF4-FFF2-40B4-BE49-F238E27FC236}">
                  <a16:creationId xmlns:a16="http://schemas.microsoft.com/office/drawing/2014/main" id="{7A08E037-ACF8-38D3-3698-C79E0E395A6A}"/>
                </a:ext>
              </a:extLst>
            </p:cNvPr>
            <p:cNvCxnSpPr>
              <a:cxnSpLocks/>
            </p:cNvCxnSpPr>
            <p:nvPr/>
          </p:nvCxnSpPr>
          <p:spPr bwMode="auto">
            <a:xfrm>
              <a:off x="9066239" y="2024809"/>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1" name="Straight Connector 580">
              <a:extLst>
                <a:ext uri="{FF2B5EF4-FFF2-40B4-BE49-F238E27FC236}">
                  <a16:creationId xmlns:a16="http://schemas.microsoft.com/office/drawing/2014/main" id="{DDE08853-BD09-5EE1-2B69-FCBB328D4C4D}"/>
                </a:ext>
              </a:extLst>
            </p:cNvPr>
            <p:cNvCxnSpPr>
              <a:cxnSpLocks/>
            </p:cNvCxnSpPr>
            <p:nvPr/>
          </p:nvCxnSpPr>
          <p:spPr bwMode="auto">
            <a:xfrm>
              <a:off x="9104339" y="2024809"/>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2" name="Straight Connector 581">
              <a:extLst>
                <a:ext uri="{FF2B5EF4-FFF2-40B4-BE49-F238E27FC236}">
                  <a16:creationId xmlns:a16="http://schemas.microsoft.com/office/drawing/2014/main" id="{200D7A7E-C02E-3F0F-B359-7677417BE571}"/>
                </a:ext>
              </a:extLst>
            </p:cNvPr>
            <p:cNvCxnSpPr>
              <a:cxnSpLocks/>
            </p:cNvCxnSpPr>
            <p:nvPr/>
          </p:nvCxnSpPr>
          <p:spPr bwMode="auto">
            <a:xfrm>
              <a:off x="9235308" y="2060220"/>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3" name="Straight Connector 582">
              <a:extLst>
                <a:ext uri="{FF2B5EF4-FFF2-40B4-BE49-F238E27FC236}">
                  <a16:creationId xmlns:a16="http://schemas.microsoft.com/office/drawing/2014/main" id="{AC6A3BA0-6628-A0AA-7AC9-A991B8921145}"/>
                </a:ext>
              </a:extLst>
            </p:cNvPr>
            <p:cNvCxnSpPr>
              <a:cxnSpLocks/>
            </p:cNvCxnSpPr>
            <p:nvPr/>
          </p:nvCxnSpPr>
          <p:spPr bwMode="auto">
            <a:xfrm>
              <a:off x="9275789" y="2060220"/>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4" name="Straight Connector 583">
              <a:extLst>
                <a:ext uri="{FF2B5EF4-FFF2-40B4-BE49-F238E27FC236}">
                  <a16:creationId xmlns:a16="http://schemas.microsoft.com/office/drawing/2014/main" id="{D5F80A57-5EFC-F107-A5B7-7DA519BCCF26}"/>
                </a:ext>
              </a:extLst>
            </p:cNvPr>
            <p:cNvCxnSpPr>
              <a:cxnSpLocks/>
            </p:cNvCxnSpPr>
            <p:nvPr/>
          </p:nvCxnSpPr>
          <p:spPr bwMode="auto">
            <a:xfrm>
              <a:off x="9319847" y="2060220"/>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5" name="Straight Connector 584">
              <a:extLst>
                <a:ext uri="{FF2B5EF4-FFF2-40B4-BE49-F238E27FC236}">
                  <a16:creationId xmlns:a16="http://schemas.microsoft.com/office/drawing/2014/main" id="{D6DA9CCE-C748-9B90-3305-8ECAA92CB809}"/>
                </a:ext>
              </a:extLst>
            </p:cNvPr>
            <p:cNvCxnSpPr>
              <a:cxnSpLocks/>
            </p:cNvCxnSpPr>
            <p:nvPr/>
          </p:nvCxnSpPr>
          <p:spPr bwMode="auto">
            <a:xfrm>
              <a:off x="9374616" y="2060220"/>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6" name="Straight Connector 585">
              <a:extLst>
                <a:ext uri="{FF2B5EF4-FFF2-40B4-BE49-F238E27FC236}">
                  <a16:creationId xmlns:a16="http://schemas.microsoft.com/office/drawing/2014/main" id="{DE048F08-8533-AE0D-BC4E-4B199A4AF6EE}"/>
                </a:ext>
              </a:extLst>
            </p:cNvPr>
            <p:cNvCxnSpPr>
              <a:cxnSpLocks/>
            </p:cNvCxnSpPr>
            <p:nvPr/>
          </p:nvCxnSpPr>
          <p:spPr bwMode="auto">
            <a:xfrm>
              <a:off x="9412716" y="2060220"/>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7" name="Straight Connector 586">
              <a:extLst>
                <a:ext uri="{FF2B5EF4-FFF2-40B4-BE49-F238E27FC236}">
                  <a16:creationId xmlns:a16="http://schemas.microsoft.com/office/drawing/2014/main" id="{7F217148-B976-339A-78DF-52C327469DB1}"/>
                </a:ext>
              </a:extLst>
            </p:cNvPr>
            <p:cNvCxnSpPr>
              <a:cxnSpLocks/>
            </p:cNvCxnSpPr>
            <p:nvPr/>
          </p:nvCxnSpPr>
          <p:spPr bwMode="auto">
            <a:xfrm>
              <a:off x="9515110" y="213104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8" name="Straight Connector 587">
              <a:extLst>
                <a:ext uri="{FF2B5EF4-FFF2-40B4-BE49-F238E27FC236}">
                  <a16:creationId xmlns:a16="http://schemas.microsoft.com/office/drawing/2014/main" id="{A2608C03-74D1-0F88-D869-B41D238D3374}"/>
                </a:ext>
              </a:extLst>
            </p:cNvPr>
            <p:cNvCxnSpPr>
              <a:cxnSpLocks/>
            </p:cNvCxnSpPr>
            <p:nvPr/>
          </p:nvCxnSpPr>
          <p:spPr bwMode="auto">
            <a:xfrm>
              <a:off x="9641316" y="213104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89" name="Straight Connector 588">
              <a:extLst>
                <a:ext uri="{FF2B5EF4-FFF2-40B4-BE49-F238E27FC236}">
                  <a16:creationId xmlns:a16="http://schemas.microsoft.com/office/drawing/2014/main" id="{FB4693AC-2A1F-4298-289C-F53F216FA4E5}"/>
                </a:ext>
              </a:extLst>
            </p:cNvPr>
            <p:cNvCxnSpPr>
              <a:cxnSpLocks/>
            </p:cNvCxnSpPr>
            <p:nvPr/>
          </p:nvCxnSpPr>
          <p:spPr bwMode="auto">
            <a:xfrm>
              <a:off x="9822291" y="213104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0" name="Straight Connector 589">
              <a:extLst>
                <a:ext uri="{FF2B5EF4-FFF2-40B4-BE49-F238E27FC236}">
                  <a16:creationId xmlns:a16="http://schemas.microsoft.com/office/drawing/2014/main" id="{E632E9C4-2C96-AD31-9F4D-70B057501A4A}"/>
                </a:ext>
              </a:extLst>
            </p:cNvPr>
            <p:cNvCxnSpPr>
              <a:cxnSpLocks/>
            </p:cNvCxnSpPr>
            <p:nvPr/>
          </p:nvCxnSpPr>
          <p:spPr bwMode="auto">
            <a:xfrm>
              <a:off x="9874679" y="213104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1" name="Straight Connector 590">
              <a:extLst>
                <a:ext uri="{FF2B5EF4-FFF2-40B4-BE49-F238E27FC236}">
                  <a16:creationId xmlns:a16="http://schemas.microsoft.com/office/drawing/2014/main" id="{752AB0A2-881A-AE35-2E21-4D6752A077A6}"/>
                </a:ext>
              </a:extLst>
            </p:cNvPr>
            <p:cNvCxnSpPr>
              <a:cxnSpLocks/>
            </p:cNvCxnSpPr>
            <p:nvPr/>
          </p:nvCxnSpPr>
          <p:spPr bwMode="auto">
            <a:xfrm>
              <a:off x="10005647" y="213104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2" name="Straight Connector 591">
              <a:extLst>
                <a:ext uri="{FF2B5EF4-FFF2-40B4-BE49-F238E27FC236}">
                  <a16:creationId xmlns:a16="http://schemas.microsoft.com/office/drawing/2014/main" id="{4F87FA92-7FDC-10B5-B8C5-FBEE4F2BE862}"/>
                </a:ext>
              </a:extLst>
            </p:cNvPr>
            <p:cNvCxnSpPr>
              <a:cxnSpLocks/>
            </p:cNvCxnSpPr>
            <p:nvPr/>
          </p:nvCxnSpPr>
          <p:spPr bwMode="auto">
            <a:xfrm>
              <a:off x="10036604" y="2131043"/>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3" name="Straight Connector 592">
              <a:extLst>
                <a:ext uri="{FF2B5EF4-FFF2-40B4-BE49-F238E27FC236}">
                  <a16:creationId xmlns:a16="http://schemas.microsoft.com/office/drawing/2014/main" id="{28BD3D51-9A28-8E03-98D3-5D374E4CFF14}"/>
                </a:ext>
              </a:extLst>
            </p:cNvPr>
            <p:cNvCxnSpPr>
              <a:cxnSpLocks/>
            </p:cNvCxnSpPr>
            <p:nvPr/>
          </p:nvCxnSpPr>
          <p:spPr bwMode="auto">
            <a:xfrm>
              <a:off x="10248535" y="216645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4" name="Straight Connector 593">
              <a:extLst>
                <a:ext uri="{FF2B5EF4-FFF2-40B4-BE49-F238E27FC236}">
                  <a16:creationId xmlns:a16="http://schemas.microsoft.com/office/drawing/2014/main" id="{FFBB4C9D-461F-3334-BE03-D777E07E6EA0}"/>
                </a:ext>
              </a:extLst>
            </p:cNvPr>
            <p:cNvCxnSpPr>
              <a:cxnSpLocks/>
            </p:cNvCxnSpPr>
            <p:nvPr/>
          </p:nvCxnSpPr>
          <p:spPr bwMode="auto">
            <a:xfrm>
              <a:off x="10289016" y="2166454"/>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5" name="Straight Connector 594">
              <a:extLst>
                <a:ext uri="{FF2B5EF4-FFF2-40B4-BE49-F238E27FC236}">
                  <a16:creationId xmlns:a16="http://schemas.microsoft.com/office/drawing/2014/main" id="{1F33F825-8737-67A7-CA0B-F788C0C223F4}"/>
                </a:ext>
              </a:extLst>
            </p:cNvPr>
            <p:cNvCxnSpPr>
              <a:cxnSpLocks/>
            </p:cNvCxnSpPr>
            <p:nvPr/>
          </p:nvCxnSpPr>
          <p:spPr bwMode="auto">
            <a:xfrm>
              <a:off x="10348547"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6" name="Straight Connector 595">
              <a:extLst>
                <a:ext uri="{FF2B5EF4-FFF2-40B4-BE49-F238E27FC236}">
                  <a16:creationId xmlns:a16="http://schemas.microsoft.com/office/drawing/2014/main" id="{465D4356-C4D1-1B85-B60B-1A6FA05D8ED0}"/>
                </a:ext>
              </a:extLst>
            </p:cNvPr>
            <p:cNvCxnSpPr>
              <a:cxnSpLocks/>
            </p:cNvCxnSpPr>
            <p:nvPr/>
          </p:nvCxnSpPr>
          <p:spPr bwMode="auto">
            <a:xfrm>
              <a:off x="10374741"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7" name="Straight Connector 596">
              <a:extLst>
                <a:ext uri="{FF2B5EF4-FFF2-40B4-BE49-F238E27FC236}">
                  <a16:creationId xmlns:a16="http://schemas.microsoft.com/office/drawing/2014/main" id="{838947C4-516E-10A6-64CB-797013B56456}"/>
                </a:ext>
              </a:extLst>
            </p:cNvPr>
            <p:cNvCxnSpPr>
              <a:cxnSpLocks/>
            </p:cNvCxnSpPr>
            <p:nvPr/>
          </p:nvCxnSpPr>
          <p:spPr bwMode="auto">
            <a:xfrm>
              <a:off x="10424747"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8" name="Straight Connector 597">
              <a:extLst>
                <a:ext uri="{FF2B5EF4-FFF2-40B4-BE49-F238E27FC236}">
                  <a16:creationId xmlns:a16="http://schemas.microsoft.com/office/drawing/2014/main" id="{BF1468FA-BFAB-34FD-5A5D-0FDA73B61C0F}"/>
                </a:ext>
              </a:extLst>
            </p:cNvPr>
            <p:cNvCxnSpPr>
              <a:cxnSpLocks/>
            </p:cNvCxnSpPr>
            <p:nvPr/>
          </p:nvCxnSpPr>
          <p:spPr bwMode="auto">
            <a:xfrm>
              <a:off x="10448559"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599" name="Straight Connector 598">
              <a:extLst>
                <a:ext uri="{FF2B5EF4-FFF2-40B4-BE49-F238E27FC236}">
                  <a16:creationId xmlns:a16="http://schemas.microsoft.com/office/drawing/2014/main" id="{3E383AA4-D00E-C6EA-0E3B-13613900B7DF}"/>
                </a:ext>
              </a:extLst>
            </p:cNvPr>
            <p:cNvCxnSpPr>
              <a:cxnSpLocks/>
            </p:cNvCxnSpPr>
            <p:nvPr/>
          </p:nvCxnSpPr>
          <p:spPr bwMode="auto">
            <a:xfrm>
              <a:off x="10512853"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0" name="Straight Connector 599">
              <a:extLst>
                <a:ext uri="{FF2B5EF4-FFF2-40B4-BE49-F238E27FC236}">
                  <a16:creationId xmlns:a16="http://schemas.microsoft.com/office/drawing/2014/main" id="{D3DC653C-57D0-698C-BC69-A0DF36C9651D}"/>
                </a:ext>
              </a:extLst>
            </p:cNvPr>
            <p:cNvCxnSpPr>
              <a:cxnSpLocks/>
            </p:cNvCxnSpPr>
            <p:nvPr/>
          </p:nvCxnSpPr>
          <p:spPr bwMode="auto">
            <a:xfrm>
              <a:off x="10589053"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1" name="Straight Connector 600">
              <a:extLst>
                <a:ext uri="{FF2B5EF4-FFF2-40B4-BE49-F238E27FC236}">
                  <a16:creationId xmlns:a16="http://schemas.microsoft.com/office/drawing/2014/main" id="{5BA9C2D6-B4FA-4A58-E552-D2F28D59709F}"/>
                </a:ext>
              </a:extLst>
            </p:cNvPr>
            <p:cNvCxnSpPr>
              <a:cxnSpLocks/>
            </p:cNvCxnSpPr>
            <p:nvPr/>
          </p:nvCxnSpPr>
          <p:spPr bwMode="auto">
            <a:xfrm>
              <a:off x="10624771"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2" name="Straight Connector 601">
              <a:extLst>
                <a:ext uri="{FF2B5EF4-FFF2-40B4-BE49-F238E27FC236}">
                  <a16:creationId xmlns:a16="http://schemas.microsoft.com/office/drawing/2014/main" id="{98A581D7-3998-729A-E47F-D35B9EE324DE}"/>
                </a:ext>
              </a:extLst>
            </p:cNvPr>
            <p:cNvCxnSpPr>
              <a:cxnSpLocks/>
            </p:cNvCxnSpPr>
            <p:nvPr/>
          </p:nvCxnSpPr>
          <p:spPr bwMode="auto">
            <a:xfrm>
              <a:off x="10643821"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3" name="Straight Connector 602">
              <a:extLst>
                <a:ext uri="{FF2B5EF4-FFF2-40B4-BE49-F238E27FC236}">
                  <a16:creationId xmlns:a16="http://schemas.microsoft.com/office/drawing/2014/main" id="{50E762A0-CCF6-E3FA-0044-21572CBA685A}"/>
                </a:ext>
              </a:extLst>
            </p:cNvPr>
            <p:cNvCxnSpPr>
              <a:cxnSpLocks/>
            </p:cNvCxnSpPr>
            <p:nvPr/>
          </p:nvCxnSpPr>
          <p:spPr bwMode="auto">
            <a:xfrm>
              <a:off x="10746215"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4" name="Straight Connector 603">
              <a:extLst>
                <a:ext uri="{FF2B5EF4-FFF2-40B4-BE49-F238E27FC236}">
                  <a16:creationId xmlns:a16="http://schemas.microsoft.com/office/drawing/2014/main" id="{787C0ED9-0870-E0B0-3034-E3D9CDA0223D}"/>
                </a:ext>
              </a:extLst>
            </p:cNvPr>
            <p:cNvCxnSpPr>
              <a:cxnSpLocks/>
            </p:cNvCxnSpPr>
            <p:nvPr/>
          </p:nvCxnSpPr>
          <p:spPr bwMode="auto">
            <a:xfrm>
              <a:off x="10774790"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5" name="Straight Connector 604">
              <a:extLst>
                <a:ext uri="{FF2B5EF4-FFF2-40B4-BE49-F238E27FC236}">
                  <a16:creationId xmlns:a16="http://schemas.microsoft.com/office/drawing/2014/main" id="{4CECF187-A9D3-9C6B-C066-DD2663138809}"/>
                </a:ext>
              </a:extLst>
            </p:cNvPr>
            <p:cNvCxnSpPr>
              <a:cxnSpLocks/>
            </p:cNvCxnSpPr>
            <p:nvPr/>
          </p:nvCxnSpPr>
          <p:spPr bwMode="auto">
            <a:xfrm>
              <a:off x="10834321"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6" name="Straight Connector 605">
              <a:extLst>
                <a:ext uri="{FF2B5EF4-FFF2-40B4-BE49-F238E27FC236}">
                  <a16:creationId xmlns:a16="http://schemas.microsoft.com/office/drawing/2014/main" id="{2D4949BA-5A67-6523-0214-F620B0D5E7C2}"/>
                </a:ext>
              </a:extLst>
            </p:cNvPr>
            <p:cNvCxnSpPr>
              <a:cxnSpLocks/>
            </p:cNvCxnSpPr>
            <p:nvPr/>
          </p:nvCxnSpPr>
          <p:spPr bwMode="auto">
            <a:xfrm>
              <a:off x="10872421"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7" name="Straight Connector 606">
              <a:extLst>
                <a:ext uri="{FF2B5EF4-FFF2-40B4-BE49-F238E27FC236}">
                  <a16:creationId xmlns:a16="http://schemas.microsoft.com/office/drawing/2014/main" id="{554BDB3D-DFFC-6599-2C41-C168241927AF}"/>
                </a:ext>
              </a:extLst>
            </p:cNvPr>
            <p:cNvCxnSpPr>
              <a:cxnSpLocks/>
            </p:cNvCxnSpPr>
            <p:nvPr/>
          </p:nvCxnSpPr>
          <p:spPr bwMode="auto">
            <a:xfrm>
              <a:off x="11027202"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8" name="Straight Connector 607">
              <a:extLst>
                <a:ext uri="{FF2B5EF4-FFF2-40B4-BE49-F238E27FC236}">
                  <a16:creationId xmlns:a16="http://schemas.microsoft.com/office/drawing/2014/main" id="{EE804DA6-98A3-2DF8-D1DF-606FEDE2747F}"/>
                </a:ext>
              </a:extLst>
            </p:cNvPr>
            <p:cNvCxnSpPr>
              <a:cxnSpLocks/>
            </p:cNvCxnSpPr>
            <p:nvPr/>
          </p:nvCxnSpPr>
          <p:spPr bwMode="auto">
            <a:xfrm>
              <a:off x="11072446"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09" name="Straight Connector 608">
              <a:extLst>
                <a:ext uri="{FF2B5EF4-FFF2-40B4-BE49-F238E27FC236}">
                  <a16:creationId xmlns:a16="http://schemas.microsoft.com/office/drawing/2014/main" id="{D9E4A563-0F98-11DB-CB1A-DBC4554DA48E}"/>
                </a:ext>
              </a:extLst>
            </p:cNvPr>
            <p:cNvCxnSpPr>
              <a:cxnSpLocks/>
            </p:cNvCxnSpPr>
            <p:nvPr/>
          </p:nvCxnSpPr>
          <p:spPr bwMode="auto">
            <a:xfrm>
              <a:off x="11105783" y="2232515"/>
              <a:ext cx="0" cy="70823"/>
            </a:xfrm>
            <a:prstGeom prst="line">
              <a:avLst/>
            </a:prstGeom>
            <a:noFill/>
            <a:ln w="19050" cap="flat" cmpd="sng" algn="ctr">
              <a:solidFill>
                <a:schemeClr val="accent1"/>
              </a:solidFill>
              <a:prstDash val="solid"/>
              <a:round/>
              <a:headEnd type="none" w="med" len="med"/>
              <a:tailEnd type="none" w="med" len="med"/>
            </a:ln>
            <a:effectLst/>
          </p:spPr>
        </p:cxnSp>
        <p:cxnSp>
          <p:nvCxnSpPr>
            <p:cNvPr id="610" name="Straight Connector 609">
              <a:extLst>
                <a:ext uri="{FF2B5EF4-FFF2-40B4-BE49-F238E27FC236}">
                  <a16:creationId xmlns:a16="http://schemas.microsoft.com/office/drawing/2014/main" id="{2EC9C6C2-2012-34C9-2B68-805DE321EC63}"/>
                </a:ext>
              </a:extLst>
            </p:cNvPr>
            <p:cNvCxnSpPr>
              <a:cxnSpLocks/>
            </p:cNvCxnSpPr>
            <p:nvPr/>
          </p:nvCxnSpPr>
          <p:spPr bwMode="auto">
            <a:xfrm>
              <a:off x="11167696" y="2754009"/>
              <a:ext cx="0" cy="70823"/>
            </a:xfrm>
            <a:prstGeom prst="line">
              <a:avLst/>
            </a:prstGeom>
            <a:noFill/>
            <a:ln w="19050" cap="flat" cmpd="sng" algn="ctr">
              <a:solidFill>
                <a:schemeClr val="accent1"/>
              </a:solidFill>
              <a:prstDash val="solid"/>
              <a:round/>
              <a:headEnd type="none" w="med" len="med"/>
              <a:tailEnd type="none" w="med" len="med"/>
            </a:ln>
            <a:effectLst/>
          </p:spPr>
        </p:cxnSp>
      </p:grpSp>
      <p:sp>
        <p:nvSpPr>
          <p:cNvPr id="611" name="Freeform: Shape 610">
            <a:extLst>
              <a:ext uri="{FF2B5EF4-FFF2-40B4-BE49-F238E27FC236}">
                <a16:creationId xmlns:a16="http://schemas.microsoft.com/office/drawing/2014/main" id="{F64605F4-8828-7880-683A-8B060ED62C41}"/>
              </a:ext>
            </a:extLst>
          </p:cNvPr>
          <p:cNvSpPr/>
          <p:nvPr/>
        </p:nvSpPr>
        <p:spPr bwMode="auto">
          <a:xfrm>
            <a:off x="7353300" y="1749425"/>
            <a:ext cx="3838575" cy="1031875"/>
          </a:xfrm>
          <a:custGeom>
            <a:avLst/>
            <a:gdLst>
              <a:gd name="connsiteX0" fmla="*/ 3838575 w 3838575"/>
              <a:gd name="connsiteY0" fmla="*/ 1031875 h 1031875"/>
              <a:gd name="connsiteX1" fmla="*/ 3787775 w 3838575"/>
              <a:gd name="connsiteY1" fmla="*/ 1031875 h 1031875"/>
              <a:gd name="connsiteX2" fmla="*/ 3787775 w 3838575"/>
              <a:gd name="connsiteY2" fmla="*/ 511175 h 1031875"/>
              <a:gd name="connsiteX3" fmla="*/ 2990850 w 3838575"/>
              <a:gd name="connsiteY3" fmla="*/ 511175 h 1031875"/>
              <a:gd name="connsiteX4" fmla="*/ 2990850 w 3838575"/>
              <a:gd name="connsiteY4" fmla="*/ 450850 h 1031875"/>
              <a:gd name="connsiteX5" fmla="*/ 2733675 w 3838575"/>
              <a:gd name="connsiteY5" fmla="*/ 450850 h 1031875"/>
              <a:gd name="connsiteX6" fmla="*/ 2733675 w 3838575"/>
              <a:gd name="connsiteY6" fmla="*/ 412750 h 1031875"/>
              <a:gd name="connsiteX7" fmla="*/ 2133600 w 3838575"/>
              <a:gd name="connsiteY7" fmla="*/ 412750 h 1031875"/>
              <a:gd name="connsiteX8" fmla="*/ 2133600 w 3838575"/>
              <a:gd name="connsiteY8" fmla="*/ 371475 h 1031875"/>
              <a:gd name="connsiteX9" fmla="*/ 2139950 w 3838575"/>
              <a:gd name="connsiteY9" fmla="*/ 371475 h 1031875"/>
              <a:gd name="connsiteX10" fmla="*/ 2066925 w 3838575"/>
              <a:gd name="connsiteY10" fmla="*/ 371475 h 1031875"/>
              <a:gd name="connsiteX11" fmla="*/ 2066925 w 3838575"/>
              <a:gd name="connsiteY11" fmla="*/ 333375 h 1031875"/>
              <a:gd name="connsiteX12" fmla="*/ 1755775 w 3838575"/>
              <a:gd name="connsiteY12" fmla="*/ 333375 h 1031875"/>
              <a:gd name="connsiteX13" fmla="*/ 1755775 w 3838575"/>
              <a:gd name="connsiteY13" fmla="*/ 301625 h 1031875"/>
              <a:gd name="connsiteX14" fmla="*/ 1692275 w 3838575"/>
              <a:gd name="connsiteY14" fmla="*/ 301625 h 1031875"/>
              <a:gd name="connsiteX15" fmla="*/ 1692275 w 3838575"/>
              <a:gd name="connsiteY15" fmla="*/ 295275 h 1031875"/>
              <a:gd name="connsiteX16" fmla="*/ 1660525 w 3838575"/>
              <a:gd name="connsiteY16" fmla="*/ 295275 h 1031875"/>
              <a:gd name="connsiteX17" fmla="*/ 1660525 w 3838575"/>
              <a:gd name="connsiteY17" fmla="*/ 282575 h 1031875"/>
              <a:gd name="connsiteX18" fmla="*/ 1416050 w 3838575"/>
              <a:gd name="connsiteY18" fmla="*/ 282575 h 1031875"/>
              <a:gd name="connsiteX19" fmla="*/ 1416050 w 3838575"/>
              <a:gd name="connsiteY19" fmla="*/ 263525 h 1031875"/>
              <a:gd name="connsiteX20" fmla="*/ 1285875 w 3838575"/>
              <a:gd name="connsiteY20" fmla="*/ 263525 h 1031875"/>
              <a:gd name="connsiteX21" fmla="*/ 1285875 w 3838575"/>
              <a:gd name="connsiteY21" fmla="*/ 247650 h 1031875"/>
              <a:gd name="connsiteX22" fmla="*/ 1241425 w 3838575"/>
              <a:gd name="connsiteY22" fmla="*/ 247650 h 1031875"/>
              <a:gd name="connsiteX23" fmla="*/ 1241425 w 3838575"/>
              <a:gd name="connsiteY23" fmla="*/ 234950 h 1031875"/>
              <a:gd name="connsiteX24" fmla="*/ 1222375 w 3838575"/>
              <a:gd name="connsiteY24" fmla="*/ 234950 h 1031875"/>
              <a:gd name="connsiteX25" fmla="*/ 1222375 w 3838575"/>
              <a:gd name="connsiteY25" fmla="*/ 212725 h 1031875"/>
              <a:gd name="connsiteX26" fmla="*/ 1143000 w 3838575"/>
              <a:gd name="connsiteY26" fmla="*/ 212725 h 1031875"/>
              <a:gd name="connsiteX27" fmla="*/ 1143000 w 3838575"/>
              <a:gd name="connsiteY27" fmla="*/ 196850 h 1031875"/>
              <a:gd name="connsiteX28" fmla="*/ 1130300 w 3838575"/>
              <a:gd name="connsiteY28" fmla="*/ 196850 h 1031875"/>
              <a:gd name="connsiteX29" fmla="*/ 1130300 w 3838575"/>
              <a:gd name="connsiteY29" fmla="*/ 177800 h 1031875"/>
              <a:gd name="connsiteX30" fmla="*/ 1038225 w 3838575"/>
              <a:gd name="connsiteY30" fmla="*/ 177800 h 1031875"/>
              <a:gd name="connsiteX31" fmla="*/ 1038225 w 3838575"/>
              <a:gd name="connsiteY31" fmla="*/ 158750 h 1031875"/>
              <a:gd name="connsiteX32" fmla="*/ 901700 w 3838575"/>
              <a:gd name="connsiteY32" fmla="*/ 158750 h 1031875"/>
              <a:gd name="connsiteX33" fmla="*/ 901700 w 3838575"/>
              <a:gd name="connsiteY33" fmla="*/ 139700 h 1031875"/>
              <a:gd name="connsiteX34" fmla="*/ 889000 w 3838575"/>
              <a:gd name="connsiteY34" fmla="*/ 139700 h 1031875"/>
              <a:gd name="connsiteX35" fmla="*/ 889000 w 3838575"/>
              <a:gd name="connsiteY35" fmla="*/ 123825 h 1031875"/>
              <a:gd name="connsiteX36" fmla="*/ 860425 w 3838575"/>
              <a:gd name="connsiteY36" fmla="*/ 123825 h 1031875"/>
              <a:gd name="connsiteX37" fmla="*/ 860425 w 3838575"/>
              <a:gd name="connsiteY37" fmla="*/ 101600 h 1031875"/>
              <a:gd name="connsiteX38" fmla="*/ 501650 w 3838575"/>
              <a:gd name="connsiteY38" fmla="*/ 101600 h 1031875"/>
              <a:gd name="connsiteX39" fmla="*/ 501650 w 3838575"/>
              <a:gd name="connsiteY39" fmla="*/ 85725 h 1031875"/>
              <a:gd name="connsiteX40" fmla="*/ 428625 w 3838575"/>
              <a:gd name="connsiteY40" fmla="*/ 85725 h 1031875"/>
              <a:gd name="connsiteX41" fmla="*/ 428625 w 3838575"/>
              <a:gd name="connsiteY41" fmla="*/ 66675 h 1031875"/>
              <a:gd name="connsiteX42" fmla="*/ 301625 w 3838575"/>
              <a:gd name="connsiteY42" fmla="*/ 66675 h 1031875"/>
              <a:gd name="connsiteX43" fmla="*/ 301625 w 3838575"/>
              <a:gd name="connsiteY43" fmla="*/ 50800 h 1031875"/>
              <a:gd name="connsiteX44" fmla="*/ 25400 w 3838575"/>
              <a:gd name="connsiteY44" fmla="*/ 50800 h 1031875"/>
              <a:gd name="connsiteX45" fmla="*/ 25400 w 3838575"/>
              <a:gd name="connsiteY45" fmla="*/ 15875 h 1031875"/>
              <a:gd name="connsiteX46" fmla="*/ 0 w 3838575"/>
              <a:gd name="connsiteY46" fmla="*/ 15875 h 1031875"/>
              <a:gd name="connsiteX47" fmla="*/ 0 w 3838575"/>
              <a:gd name="connsiteY47" fmla="*/ 0 h 1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38575" h="1031875">
                <a:moveTo>
                  <a:pt x="3838575" y="1031875"/>
                </a:moveTo>
                <a:lnTo>
                  <a:pt x="3787775" y="1031875"/>
                </a:lnTo>
                <a:lnTo>
                  <a:pt x="3787775" y="511175"/>
                </a:lnTo>
                <a:lnTo>
                  <a:pt x="2990850" y="511175"/>
                </a:lnTo>
                <a:lnTo>
                  <a:pt x="2990850" y="450850"/>
                </a:lnTo>
                <a:lnTo>
                  <a:pt x="2733675" y="450850"/>
                </a:lnTo>
                <a:lnTo>
                  <a:pt x="2733675" y="412750"/>
                </a:lnTo>
                <a:lnTo>
                  <a:pt x="2133600" y="412750"/>
                </a:lnTo>
                <a:lnTo>
                  <a:pt x="2133600" y="371475"/>
                </a:lnTo>
                <a:lnTo>
                  <a:pt x="2139950" y="371475"/>
                </a:lnTo>
                <a:lnTo>
                  <a:pt x="2066925" y="371475"/>
                </a:lnTo>
                <a:lnTo>
                  <a:pt x="2066925" y="333375"/>
                </a:lnTo>
                <a:lnTo>
                  <a:pt x="1755775" y="333375"/>
                </a:lnTo>
                <a:lnTo>
                  <a:pt x="1755775" y="301625"/>
                </a:lnTo>
                <a:lnTo>
                  <a:pt x="1692275" y="301625"/>
                </a:lnTo>
                <a:lnTo>
                  <a:pt x="1692275" y="295275"/>
                </a:lnTo>
                <a:lnTo>
                  <a:pt x="1660525" y="295275"/>
                </a:lnTo>
                <a:lnTo>
                  <a:pt x="1660525" y="282575"/>
                </a:lnTo>
                <a:lnTo>
                  <a:pt x="1416050" y="282575"/>
                </a:lnTo>
                <a:lnTo>
                  <a:pt x="1416050" y="263525"/>
                </a:lnTo>
                <a:lnTo>
                  <a:pt x="1285875" y="263525"/>
                </a:lnTo>
                <a:lnTo>
                  <a:pt x="1285875" y="247650"/>
                </a:lnTo>
                <a:lnTo>
                  <a:pt x="1241425" y="247650"/>
                </a:lnTo>
                <a:lnTo>
                  <a:pt x="1241425" y="234950"/>
                </a:lnTo>
                <a:lnTo>
                  <a:pt x="1222375" y="234950"/>
                </a:lnTo>
                <a:lnTo>
                  <a:pt x="1222375" y="212725"/>
                </a:lnTo>
                <a:lnTo>
                  <a:pt x="1143000" y="212725"/>
                </a:lnTo>
                <a:lnTo>
                  <a:pt x="1143000" y="196850"/>
                </a:lnTo>
                <a:lnTo>
                  <a:pt x="1130300" y="196850"/>
                </a:lnTo>
                <a:lnTo>
                  <a:pt x="1130300" y="177800"/>
                </a:lnTo>
                <a:lnTo>
                  <a:pt x="1038225" y="177800"/>
                </a:lnTo>
                <a:lnTo>
                  <a:pt x="1038225" y="158750"/>
                </a:lnTo>
                <a:lnTo>
                  <a:pt x="901700" y="158750"/>
                </a:lnTo>
                <a:lnTo>
                  <a:pt x="901700" y="139700"/>
                </a:lnTo>
                <a:lnTo>
                  <a:pt x="889000" y="139700"/>
                </a:lnTo>
                <a:lnTo>
                  <a:pt x="889000" y="123825"/>
                </a:lnTo>
                <a:lnTo>
                  <a:pt x="860425" y="123825"/>
                </a:lnTo>
                <a:lnTo>
                  <a:pt x="860425" y="101600"/>
                </a:lnTo>
                <a:lnTo>
                  <a:pt x="501650" y="101600"/>
                </a:lnTo>
                <a:lnTo>
                  <a:pt x="501650" y="85725"/>
                </a:lnTo>
                <a:lnTo>
                  <a:pt x="428625" y="85725"/>
                </a:lnTo>
                <a:lnTo>
                  <a:pt x="428625" y="66675"/>
                </a:lnTo>
                <a:lnTo>
                  <a:pt x="301625" y="66675"/>
                </a:lnTo>
                <a:lnTo>
                  <a:pt x="301625" y="50800"/>
                </a:lnTo>
                <a:lnTo>
                  <a:pt x="25400" y="50800"/>
                </a:lnTo>
                <a:lnTo>
                  <a:pt x="25400" y="15875"/>
                </a:lnTo>
                <a:lnTo>
                  <a:pt x="0" y="15875"/>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12" name="Group 611">
            <a:extLst>
              <a:ext uri="{FF2B5EF4-FFF2-40B4-BE49-F238E27FC236}">
                <a16:creationId xmlns:a16="http://schemas.microsoft.com/office/drawing/2014/main" id="{2ECE7557-E01C-A12D-EB29-2BDCD4060903}"/>
              </a:ext>
            </a:extLst>
          </p:cNvPr>
          <p:cNvGrpSpPr/>
          <p:nvPr/>
        </p:nvGrpSpPr>
        <p:grpSpPr>
          <a:xfrm>
            <a:off x="7037262" y="1714013"/>
            <a:ext cx="4128446" cy="1170539"/>
            <a:chOff x="7037262" y="1714013"/>
            <a:chExt cx="4128446" cy="1170539"/>
          </a:xfrm>
        </p:grpSpPr>
        <p:cxnSp>
          <p:nvCxnSpPr>
            <p:cNvPr id="613" name="Straight Connector 612">
              <a:extLst>
                <a:ext uri="{FF2B5EF4-FFF2-40B4-BE49-F238E27FC236}">
                  <a16:creationId xmlns:a16="http://schemas.microsoft.com/office/drawing/2014/main" id="{06E8CA95-17C2-9AE6-6D1E-C76B2E74932E}"/>
                </a:ext>
              </a:extLst>
            </p:cNvPr>
            <p:cNvCxnSpPr>
              <a:cxnSpLocks/>
            </p:cNvCxnSpPr>
            <p:nvPr/>
          </p:nvCxnSpPr>
          <p:spPr bwMode="auto">
            <a:xfrm>
              <a:off x="11165708" y="281372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14" name="Straight Connector 613">
              <a:extLst>
                <a:ext uri="{FF2B5EF4-FFF2-40B4-BE49-F238E27FC236}">
                  <a16:creationId xmlns:a16="http://schemas.microsoft.com/office/drawing/2014/main" id="{6104ABAB-4345-7135-64EC-0419F32B37B7}"/>
                </a:ext>
              </a:extLst>
            </p:cNvPr>
            <p:cNvCxnSpPr>
              <a:cxnSpLocks/>
            </p:cNvCxnSpPr>
            <p:nvPr/>
          </p:nvCxnSpPr>
          <p:spPr bwMode="auto">
            <a:xfrm>
              <a:off x="1102918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15" name="Straight Connector 614">
              <a:extLst>
                <a:ext uri="{FF2B5EF4-FFF2-40B4-BE49-F238E27FC236}">
                  <a16:creationId xmlns:a16="http://schemas.microsoft.com/office/drawing/2014/main" id="{3699831F-A865-1CD6-3754-0432A21758F8}"/>
                </a:ext>
              </a:extLst>
            </p:cNvPr>
            <p:cNvCxnSpPr>
              <a:cxnSpLocks/>
            </p:cNvCxnSpPr>
            <p:nvPr/>
          </p:nvCxnSpPr>
          <p:spPr bwMode="auto">
            <a:xfrm>
              <a:off x="1106728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16" name="Straight Connector 615">
              <a:extLst>
                <a:ext uri="{FF2B5EF4-FFF2-40B4-BE49-F238E27FC236}">
                  <a16:creationId xmlns:a16="http://schemas.microsoft.com/office/drawing/2014/main" id="{AB8AE748-E9E2-52F8-DB16-C1CADFD9187D}"/>
                </a:ext>
              </a:extLst>
            </p:cNvPr>
            <p:cNvCxnSpPr>
              <a:cxnSpLocks/>
            </p:cNvCxnSpPr>
            <p:nvPr/>
          </p:nvCxnSpPr>
          <p:spPr bwMode="auto">
            <a:xfrm>
              <a:off x="1109903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17" name="Straight Connector 616">
              <a:extLst>
                <a:ext uri="{FF2B5EF4-FFF2-40B4-BE49-F238E27FC236}">
                  <a16:creationId xmlns:a16="http://schemas.microsoft.com/office/drawing/2014/main" id="{AE775B27-8427-DD63-EF70-2BF63F074D92}"/>
                </a:ext>
              </a:extLst>
            </p:cNvPr>
            <p:cNvCxnSpPr>
              <a:cxnSpLocks/>
            </p:cNvCxnSpPr>
            <p:nvPr/>
          </p:nvCxnSpPr>
          <p:spPr bwMode="auto">
            <a:xfrm>
              <a:off x="1113078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18" name="Straight Connector 617">
              <a:extLst>
                <a:ext uri="{FF2B5EF4-FFF2-40B4-BE49-F238E27FC236}">
                  <a16:creationId xmlns:a16="http://schemas.microsoft.com/office/drawing/2014/main" id="{9BB192AD-8A37-54DB-6204-31117C187A0C}"/>
                </a:ext>
              </a:extLst>
            </p:cNvPr>
            <p:cNvCxnSpPr>
              <a:cxnSpLocks/>
            </p:cNvCxnSpPr>
            <p:nvPr/>
          </p:nvCxnSpPr>
          <p:spPr bwMode="auto">
            <a:xfrm>
              <a:off x="1087995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19" name="Straight Connector 618">
              <a:extLst>
                <a:ext uri="{FF2B5EF4-FFF2-40B4-BE49-F238E27FC236}">
                  <a16:creationId xmlns:a16="http://schemas.microsoft.com/office/drawing/2014/main" id="{58F34FF2-8204-99F7-511D-5EE2DAE1A84B}"/>
                </a:ext>
              </a:extLst>
            </p:cNvPr>
            <p:cNvCxnSpPr>
              <a:cxnSpLocks/>
            </p:cNvCxnSpPr>
            <p:nvPr/>
          </p:nvCxnSpPr>
          <p:spPr bwMode="auto">
            <a:xfrm>
              <a:off x="1081963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0" name="Straight Connector 619">
              <a:extLst>
                <a:ext uri="{FF2B5EF4-FFF2-40B4-BE49-F238E27FC236}">
                  <a16:creationId xmlns:a16="http://schemas.microsoft.com/office/drawing/2014/main" id="{D99BAF7F-A658-CA45-D52B-98A7BB0D2B52}"/>
                </a:ext>
              </a:extLst>
            </p:cNvPr>
            <p:cNvCxnSpPr>
              <a:cxnSpLocks/>
            </p:cNvCxnSpPr>
            <p:nvPr/>
          </p:nvCxnSpPr>
          <p:spPr bwMode="auto">
            <a:xfrm>
              <a:off x="1077835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1" name="Straight Connector 620">
              <a:extLst>
                <a:ext uri="{FF2B5EF4-FFF2-40B4-BE49-F238E27FC236}">
                  <a16:creationId xmlns:a16="http://schemas.microsoft.com/office/drawing/2014/main" id="{81003A47-35F4-134F-470C-4C15D615ABCE}"/>
                </a:ext>
              </a:extLst>
            </p:cNvPr>
            <p:cNvCxnSpPr>
              <a:cxnSpLocks/>
            </p:cNvCxnSpPr>
            <p:nvPr/>
          </p:nvCxnSpPr>
          <p:spPr bwMode="auto">
            <a:xfrm>
              <a:off x="1074978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2" name="Straight Connector 621">
              <a:extLst>
                <a:ext uri="{FF2B5EF4-FFF2-40B4-BE49-F238E27FC236}">
                  <a16:creationId xmlns:a16="http://schemas.microsoft.com/office/drawing/2014/main" id="{F3285007-D788-5006-45CC-7FE3BF2AF151}"/>
                </a:ext>
              </a:extLst>
            </p:cNvPr>
            <p:cNvCxnSpPr>
              <a:cxnSpLocks/>
            </p:cNvCxnSpPr>
            <p:nvPr/>
          </p:nvCxnSpPr>
          <p:spPr bwMode="auto">
            <a:xfrm>
              <a:off x="1064818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3" name="Straight Connector 622">
              <a:extLst>
                <a:ext uri="{FF2B5EF4-FFF2-40B4-BE49-F238E27FC236}">
                  <a16:creationId xmlns:a16="http://schemas.microsoft.com/office/drawing/2014/main" id="{A933DD37-20A4-1087-54E6-FBBE72D8CB23}"/>
                </a:ext>
              </a:extLst>
            </p:cNvPr>
            <p:cNvCxnSpPr>
              <a:cxnSpLocks/>
            </p:cNvCxnSpPr>
            <p:nvPr/>
          </p:nvCxnSpPr>
          <p:spPr bwMode="auto">
            <a:xfrm>
              <a:off x="1062595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4" name="Straight Connector 623">
              <a:extLst>
                <a:ext uri="{FF2B5EF4-FFF2-40B4-BE49-F238E27FC236}">
                  <a16:creationId xmlns:a16="http://schemas.microsoft.com/office/drawing/2014/main" id="{45EFE4C7-C3F6-ED6B-6F28-779D9932B937}"/>
                </a:ext>
              </a:extLst>
            </p:cNvPr>
            <p:cNvCxnSpPr>
              <a:cxnSpLocks/>
            </p:cNvCxnSpPr>
            <p:nvPr/>
          </p:nvCxnSpPr>
          <p:spPr bwMode="auto">
            <a:xfrm>
              <a:off x="1059420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5" name="Straight Connector 624">
              <a:extLst>
                <a:ext uri="{FF2B5EF4-FFF2-40B4-BE49-F238E27FC236}">
                  <a16:creationId xmlns:a16="http://schemas.microsoft.com/office/drawing/2014/main" id="{A5F1146B-D291-5DAC-00AE-DA8A7B27FC08}"/>
                </a:ext>
              </a:extLst>
            </p:cNvPr>
            <p:cNvCxnSpPr>
              <a:cxnSpLocks/>
            </p:cNvCxnSpPr>
            <p:nvPr/>
          </p:nvCxnSpPr>
          <p:spPr bwMode="auto">
            <a:xfrm>
              <a:off x="1052435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6" name="Straight Connector 625">
              <a:extLst>
                <a:ext uri="{FF2B5EF4-FFF2-40B4-BE49-F238E27FC236}">
                  <a16:creationId xmlns:a16="http://schemas.microsoft.com/office/drawing/2014/main" id="{C5C5D432-3984-1F67-7CA6-EDF1483777FD}"/>
                </a:ext>
              </a:extLst>
            </p:cNvPr>
            <p:cNvCxnSpPr>
              <a:cxnSpLocks/>
            </p:cNvCxnSpPr>
            <p:nvPr/>
          </p:nvCxnSpPr>
          <p:spPr bwMode="auto">
            <a:xfrm>
              <a:off x="10464033"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7" name="Straight Connector 626">
              <a:extLst>
                <a:ext uri="{FF2B5EF4-FFF2-40B4-BE49-F238E27FC236}">
                  <a16:creationId xmlns:a16="http://schemas.microsoft.com/office/drawing/2014/main" id="{FB5653EB-AF4F-FD11-41D7-88C0CAFE4C44}"/>
                </a:ext>
              </a:extLst>
            </p:cNvPr>
            <p:cNvCxnSpPr>
              <a:cxnSpLocks/>
            </p:cNvCxnSpPr>
            <p:nvPr/>
          </p:nvCxnSpPr>
          <p:spPr bwMode="auto">
            <a:xfrm>
              <a:off x="1042910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8" name="Straight Connector 627">
              <a:extLst>
                <a:ext uri="{FF2B5EF4-FFF2-40B4-BE49-F238E27FC236}">
                  <a16:creationId xmlns:a16="http://schemas.microsoft.com/office/drawing/2014/main" id="{222616D0-0442-4C13-B691-77129FD36442}"/>
                </a:ext>
              </a:extLst>
            </p:cNvPr>
            <p:cNvCxnSpPr>
              <a:cxnSpLocks/>
            </p:cNvCxnSpPr>
            <p:nvPr/>
          </p:nvCxnSpPr>
          <p:spPr bwMode="auto">
            <a:xfrm>
              <a:off x="1037830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29" name="Straight Connector 628">
              <a:extLst>
                <a:ext uri="{FF2B5EF4-FFF2-40B4-BE49-F238E27FC236}">
                  <a16:creationId xmlns:a16="http://schemas.microsoft.com/office/drawing/2014/main" id="{DC7B1D62-9CFE-5EA2-8D72-8C551C0E13E6}"/>
                </a:ext>
              </a:extLst>
            </p:cNvPr>
            <p:cNvCxnSpPr>
              <a:cxnSpLocks/>
            </p:cNvCxnSpPr>
            <p:nvPr/>
          </p:nvCxnSpPr>
          <p:spPr bwMode="auto">
            <a:xfrm>
              <a:off x="10346558" y="2371452"/>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0" name="Straight Connector 629">
              <a:extLst>
                <a:ext uri="{FF2B5EF4-FFF2-40B4-BE49-F238E27FC236}">
                  <a16:creationId xmlns:a16="http://schemas.microsoft.com/office/drawing/2014/main" id="{6762D6B0-7303-9AC4-BCA8-EC1FCD1B158D}"/>
                </a:ext>
              </a:extLst>
            </p:cNvPr>
            <p:cNvCxnSpPr>
              <a:cxnSpLocks/>
            </p:cNvCxnSpPr>
            <p:nvPr/>
          </p:nvCxnSpPr>
          <p:spPr bwMode="auto">
            <a:xfrm>
              <a:off x="10292583" y="232513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1" name="Straight Connector 630">
              <a:extLst>
                <a:ext uri="{FF2B5EF4-FFF2-40B4-BE49-F238E27FC236}">
                  <a16:creationId xmlns:a16="http://schemas.microsoft.com/office/drawing/2014/main" id="{3014CD19-65B9-20E6-A71D-4B1481828E37}"/>
                </a:ext>
              </a:extLst>
            </p:cNvPr>
            <p:cNvCxnSpPr>
              <a:cxnSpLocks/>
            </p:cNvCxnSpPr>
            <p:nvPr/>
          </p:nvCxnSpPr>
          <p:spPr bwMode="auto">
            <a:xfrm>
              <a:off x="10251308" y="232513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2" name="Straight Connector 631">
              <a:extLst>
                <a:ext uri="{FF2B5EF4-FFF2-40B4-BE49-F238E27FC236}">
                  <a16:creationId xmlns:a16="http://schemas.microsoft.com/office/drawing/2014/main" id="{C3B9B5F8-3BB7-A26F-8102-C9A91CCCF4E5}"/>
                </a:ext>
              </a:extLst>
            </p:cNvPr>
            <p:cNvCxnSpPr>
              <a:cxnSpLocks/>
            </p:cNvCxnSpPr>
            <p:nvPr/>
          </p:nvCxnSpPr>
          <p:spPr bwMode="auto">
            <a:xfrm>
              <a:off x="10032233" y="229124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3" name="Straight Connector 632">
              <a:extLst>
                <a:ext uri="{FF2B5EF4-FFF2-40B4-BE49-F238E27FC236}">
                  <a16:creationId xmlns:a16="http://schemas.microsoft.com/office/drawing/2014/main" id="{5B9299C1-46CB-96C5-0588-E0F860538D92}"/>
                </a:ext>
              </a:extLst>
            </p:cNvPr>
            <p:cNvCxnSpPr>
              <a:cxnSpLocks/>
            </p:cNvCxnSpPr>
            <p:nvPr/>
          </p:nvCxnSpPr>
          <p:spPr bwMode="auto">
            <a:xfrm>
              <a:off x="10006833" y="229124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4" name="Straight Connector 633">
              <a:extLst>
                <a:ext uri="{FF2B5EF4-FFF2-40B4-BE49-F238E27FC236}">
                  <a16:creationId xmlns:a16="http://schemas.microsoft.com/office/drawing/2014/main" id="{59FAB70B-178F-BA83-D3F3-788026C05D74}"/>
                </a:ext>
              </a:extLst>
            </p:cNvPr>
            <p:cNvCxnSpPr>
              <a:cxnSpLocks/>
            </p:cNvCxnSpPr>
            <p:nvPr/>
          </p:nvCxnSpPr>
          <p:spPr bwMode="auto">
            <a:xfrm>
              <a:off x="9876658" y="229124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5" name="Straight Connector 634">
              <a:extLst>
                <a:ext uri="{FF2B5EF4-FFF2-40B4-BE49-F238E27FC236}">
                  <a16:creationId xmlns:a16="http://schemas.microsoft.com/office/drawing/2014/main" id="{2C290552-2BB5-B078-99D0-EBEA6AFD6BC0}"/>
                </a:ext>
              </a:extLst>
            </p:cNvPr>
            <p:cNvCxnSpPr>
              <a:cxnSpLocks/>
            </p:cNvCxnSpPr>
            <p:nvPr/>
          </p:nvCxnSpPr>
          <p:spPr bwMode="auto">
            <a:xfrm>
              <a:off x="9819508" y="229124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6" name="Straight Connector 635">
              <a:extLst>
                <a:ext uri="{FF2B5EF4-FFF2-40B4-BE49-F238E27FC236}">
                  <a16:creationId xmlns:a16="http://schemas.microsoft.com/office/drawing/2014/main" id="{F99FBE91-29C8-9093-DA4D-5D88CD95E114}"/>
                </a:ext>
              </a:extLst>
            </p:cNvPr>
            <p:cNvCxnSpPr>
              <a:cxnSpLocks/>
            </p:cNvCxnSpPr>
            <p:nvPr/>
          </p:nvCxnSpPr>
          <p:spPr bwMode="auto">
            <a:xfrm>
              <a:off x="9648058" y="229124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7" name="Straight Connector 636">
              <a:extLst>
                <a:ext uri="{FF2B5EF4-FFF2-40B4-BE49-F238E27FC236}">
                  <a16:creationId xmlns:a16="http://schemas.microsoft.com/office/drawing/2014/main" id="{88D8598F-3BF8-B302-6818-0CE16F55B407}"/>
                </a:ext>
              </a:extLst>
            </p:cNvPr>
            <p:cNvCxnSpPr>
              <a:cxnSpLocks/>
            </p:cNvCxnSpPr>
            <p:nvPr/>
          </p:nvCxnSpPr>
          <p:spPr bwMode="auto">
            <a:xfrm>
              <a:off x="9508358" y="229124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8" name="Straight Connector 637">
              <a:extLst>
                <a:ext uri="{FF2B5EF4-FFF2-40B4-BE49-F238E27FC236}">
                  <a16:creationId xmlns:a16="http://schemas.microsoft.com/office/drawing/2014/main" id="{134D3D5F-6252-79E3-B5CC-E7A7939EA9F8}"/>
                </a:ext>
              </a:extLst>
            </p:cNvPr>
            <p:cNvCxnSpPr>
              <a:cxnSpLocks/>
            </p:cNvCxnSpPr>
            <p:nvPr/>
          </p:nvCxnSpPr>
          <p:spPr bwMode="auto">
            <a:xfrm>
              <a:off x="9403583"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39" name="Straight Connector 638">
              <a:extLst>
                <a:ext uri="{FF2B5EF4-FFF2-40B4-BE49-F238E27FC236}">
                  <a16:creationId xmlns:a16="http://schemas.microsoft.com/office/drawing/2014/main" id="{0563F601-3367-7904-0BD1-89D0B5D1FFC1}"/>
                </a:ext>
              </a:extLst>
            </p:cNvPr>
            <p:cNvCxnSpPr>
              <a:cxnSpLocks/>
            </p:cNvCxnSpPr>
            <p:nvPr/>
          </p:nvCxnSpPr>
          <p:spPr bwMode="auto">
            <a:xfrm>
              <a:off x="9371833"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0" name="Straight Connector 639">
              <a:extLst>
                <a:ext uri="{FF2B5EF4-FFF2-40B4-BE49-F238E27FC236}">
                  <a16:creationId xmlns:a16="http://schemas.microsoft.com/office/drawing/2014/main" id="{CD5EFB79-BF64-4975-8DCE-84EE09E244B5}"/>
                </a:ext>
              </a:extLst>
            </p:cNvPr>
            <p:cNvCxnSpPr>
              <a:cxnSpLocks/>
            </p:cNvCxnSpPr>
            <p:nvPr/>
          </p:nvCxnSpPr>
          <p:spPr bwMode="auto">
            <a:xfrm>
              <a:off x="9342500"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1" name="Straight Connector 640">
              <a:extLst>
                <a:ext uri="{FF2B5EF4-FFF2-40B4-BE49-F238E27FC236}">
                  <a16:creationId xmlns:a16="http://schemas.microsoft.com/office/drawing/2014/main" id="{7B009395-4D7E-3084-D2F3-BB32710EC9E6}"/>
                </a:ext>
              </a:extLst>
            </p:cNvPr>
            <p:cNvCxnSpPr>
              <a:cxnSpLocks/>
            </p:cNvCxnSpPr>
            <p:nvPr/>
          </p:nvCxnSpPr>
          <p:spPr bwMode="auto">
            <a:xfrm>
              <a:off x="9317466"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2" name="Straight Connector 641">
              <a:extLst>
                <a:ext uri="{FF2B5EF4-FFF2-40B4-BE49-F238E27FC236}">
                  <a16:creationId xmlns:a16="http://schemas.microsoft.com/office/drawing/2014/main" id="{E0E78E28-5F2C-929B-3FE5-0781F2FE8AFC}"/>
                </a:ext>
              </a:extLst>
            </p:cNvPr>
            <p:cNvCxnSpPr>
              <a:cxnSpLocks/>
            </p:cNvCxnSpPr>
            <p:nvPr/>
          </p:nvCxnSpPr>
          <p:spPr bwMode="auto">
            <a:xfrm>
              <a:off x="9276984"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3" name="Straight Connector 642">
              <a:extLst>
                <a:ext uri="{FF2B5EF4-FFF2-40B4-BE49-F238E27FC236}">
                  <a16:creationId xmlns:a16="http://schemas.microsoft.com/office/drawing/2014/main" id="{82FD96BD-A7FD-50EE-05EE-D505F012AC29}"/>
                </a:ext>
              </a:extLst>
            </p:cNvPr>
            <p:cNvCxnSpPr>
              <a:cxnSpLocks/>
            </p:cNvCxnSpPr>
            <p:nvPr/>
          </p:nvCxnSpPr>
          <p:spPr bwMode="auto">
            <a:xfrm>
              <a:off x="9252454"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4" name="Straight Connector 643">
              <a:extLst>
                <a:ext uri="{FF2B5EF4-FFF2-40B4-BE49-F238E27FC236}">
                  <a16:creationId xmlns:a16="http://schemas.microsoft.com/office/drawing/2014/main" id="{59C84B9D-0FA8-D3A0-A95C-18618228074B}"/>
                </a:ext>
              </a:extLst>
            </p:cNvPr>
            <p:cNvCxnSpPr>
              <a:cxnSpLocks/>
            </p:cNvCxnSpPr>
            <p:nvPr/>
          </p:nvCxnSpPr>
          <p:spPr bwMode="auto">
            <a:xfrm>
              <a:off x="9231023"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5" name="Straight Connector 644">
              <a:extLst>
                <a:ext uri="{FF2B5EF4-FFF2-40B4-BE49-F238E27FC236}">
                  <a16:creationId xmlns:a16="http://schemas.microsoft.com/office/drawing/2014/main" id="{F58CEB52-0D96-229A-D7AD-05C16CEC5C75}"/>
                </a:ext>
              </a:extLst>
            </p:cNvPr>
            <p:cNvCxnSpPr>
              <a:cxnSpLocks/>
            </p:cNvCxnSpPr>
            <p:nvPr/>
          </p:nvCxnSpPr>
          <p:spPr bwMode="auto">
            <a:xfrm>
              <a:off x="9200067" y="222995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6" name="Straight Connector 645">
              <a:extLst>
                <a:ext uri="{FF2B5EF4-FFF2-40B4-BE49-F238E27FC236}">
                  <a16:creationId xmlns:a16="http://schemas.microsoft.com/office/drawing/2014/main" id="{38C23C56-2770-5C38-0AF2-FDC099984F6A}"/>
                </a:ext>
              </a:extLst>
            </p:cNvPr>
            <p:cNvCxnSpPr>
              <a:cxnSpLocks/>
            </p:cNvCxnSpPr>
            <p:nvPr/>
          </p:nvCxnSpPr>
          <p:spPr bwMode="auto">
            <a:xfrm>
              <a:off x="9107198" y="222042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7" name="Straight Connector 646">
              <a:extLst>
                <a:ext uri="{FF2B5EF4-FFF2-40B4-BE49-F238E27FC236}">
                  <a16:creationId xmlns:a16="http://schemas.microsoft.com/office/drawing/2014/main" id="{B613C9D9-C47E-200F-E17B-B1B8FB7BDF81}"/>
                </a:ext>
              </a:extLst>
            </p:cNvPr>
            <p:cNvCxnSpPr>
              <a:cxnSpLocks/>
            </p:cNvCxnSpPr>
            <p:nvPr/>
          </p:nvCxnSpPr>
          <p:spPr bwMode="auto">
            <a:xfrm>
              <a:off x="9067132" y="222042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8" name="Straight Connector 647">
              <a:extLst>
                <a:ext uri="{FF2B5EF4-FFF2-40B4-BE49-F238E27FC236}">
                  <a16:creationId xmlns:a16="http://schemas.microsoft.com/office/drawing/2014/main" id="{A7D08A2E-97DC-E872-BD8C-EBCAD43D3967}"/>
                </a:ext>
              </a:extLst>
            </p:cNvPr>
            <p:cNvCxnSpPr>
              <a:cxnSpLocks/>
            </p:cNvCxnSpPr>
            <p:nvPr/>
          </p:nvCxnSpPr>
          <p:spPr bwMode="auto">
            <a:xfrm>
              <a:off x="9014745" y="218103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49" name="Straight Connector 648">
              <a:extLst>
                <a:ext uri="{FF2B5EF4-FFF2-40B4-BE49-F238E27FC236}">
                  <a16:creationId xmlns:a16="http://schemas.microsoft.com/office/drawing/2014/main" id="{DF54E6A3-F7FB-50BB-5D54-230292DA29C5}"/>
                </a:ext>
              </a:extLst>
            </p:cNvPr>
            <p:cNvCxnSpPr>
              <a:cxnSpLocks/>
            </p:cNvCxnSpPr>
            <p:nvPr/>
          </p:nvCxnSpPr>
          <p:spPr bwMode="auto">
            <a:xfrm>
              <a:off x="8988551" y="218103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B8810A55-A6D7-766D-6989-187C71360BBE}"/>
                </a:ext>
              </a:extLst>
            </p:cNvPr>
            <p:cNvCxnSpPr>
              <a:cxnSpLocks/>
            </p:cNvCxnSpPr>
            <p:nvPr/>
          </p:nvCxnSpPr>
          <p:spPr bwMode="auto">
            <a:xfrm>
              <a:off x="8955213" y="2181039"/>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1" name="Straight Connector 650">
              <a:extLst>
                <a:ext uri="{FF2B5EF4-FFF2-40B4-BE49-F238E27FC236}">
                  <a16:creationId xmlns:a16="http://schemas.microsoft.com/office/drawing/2014/main" id="{DB0579D0-36C1-4582-4826-61228AB09F7F}"/>
                </a:ext>
              </a:extLst>
            </p:cNvPr>
            <p:cNvCxnSpPr>
              <a:cxnSpLocks/>
            </p:cNvCxnSpPr>
            <p:nvPr/>
          </p:nvCxnSpPr>
          <p:spPr bwMode="auto">
            <a:xfrm>
              <a:off x="8933781" y="2161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2" name="Straight Connector 651">
              <a:extLst>
                <a:ext uri="{FF2B5EF4-FFF2-40B4-BE49-F238E27FC236}">
                  <a16:creationId xmlns:a16="http://schemas.microsoft.com/office/drawing/2014/main" id="{E9E6523A-1B81-2D3B-CB3A-77476D0574FF}"/>
                </a:ext>
              </a:extLst>
            </p:cNvPr>
            <p:cNvCxnSpPr>
              <a:cxnSpLocks/>
            </p:cNvCxnSpPr>
            <p:nvPr/>
          </p:nvCxnSpPr>
          <p:spPr bwMode="auto">
            <a:xfrm>
              <a:off x="8903828" y="2161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3" name="Straight Connector 652">
              <a:extLst>
                <a:ext uri="{FF2B5EF4-FFF2-40B4-BE49-F238E27FC236}">
                  <a16:creationId xmlns:a16="http://schemas.microsoft.com/office/drawing/2014/main" id="{661A24EB-E4C2-73C7-19C3-1974E50D4602}"/>
                </a:ext>
              </a:extLst>
            </p:cNvPr>
            <p:cNvCxnSpPr>
              <a:cxnSpLocks/>
            </p:cNvCxnSpPr>
            <p:nvPr/>
          </p:nvCxnSpPr>
          <p:spPr bwMode="auto">
            <a:xfrm>
              <a:off x="8841916" y="2161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4" name="Straight Connector 653">
              <a:extLst>
                <a:ext uri="{FF2B5EF4-FFF2-40B4-BE49-F238E27FC236}">
                  <a16:creationId xmlns:a16="http://schemas.microsoft.com/office/drawing/2014/main" id="{DC3DB045-F474-D689-02EB-921803EC36DB}"/>
                </a:ext>
              </a:extLst>
            </p:cNvPr>
            <p:cNvCxnSpPr>
              <a:cxnSpLocks/>
            </p:cNvCxnSpPr>
            <p:nvPr/>
          </p:nvCxnSpPr>
          <p:spPr bwMode="auto">
            <a:xfrm>
              <a:off x="8789528" y="2161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5" name="Straight Connector 654">
              <a:extLst>
                <a:ext uri="{FF2B5EF4-FFF2-40B4-BE49-F238E27FC236}">
                  <a16:creationId xmlns:a16="http://schemas.microsoft.com/office/drawing/2014/main" id="{3EF4E105-F90C-70E0-8FBA-9F13834365BC}"/>
                </a:ext>
              </a:extLst>
            </p:cNvPr>
            <p:cNvCxnSpPr>
              <a:cxnSpLocks/>
            </p:cNvCxnSpPr>
            <p:nvPr/>
          </p:nvCxnSpPr>
          <p:spPr bwMode="auto">
            <a:xfrm>
              <a:off x="8665703" y="216150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6" name="Straight Connector 655">
              <a:extLst>
                <a:ext uri="{FF2B5EF4-FFF2-40B4-BE49-F238E27FC236}">
                  <a16:creationId xmlns:a16="http://schemas.microsoft.com/office/drawing/2014/main" id="{459D806C-F63E-204A-390D-EECBEF5736DE}"/>
                </a:ext>
              </a:extLst>
            </p:cNvPr>
            <p:cNvCxnSpPr>
              <a:cxnSpLocks/>
            </p:cNvCxnSpPr>
            <p:nvPr/>
          </p:nvCxnSpPr>
          <p:spPr bwMode="auto">
            <a:xfrm>
              <a:off x="8439485" y="2061495"/>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7" name="Straight Connector 656">
              <a:extLst>
                <a:ext uri="{FF2B5EF4-FFF2-40B4-BE49-F238E27FC236}">
                  <a16:creationId xmlns:a16="http://schemas.microsoft.com/office/drawing/2014/main" id="{C50F67CD-DC9E-BF61-A03C-50BB03A140CF}"/>
                </a:ext>
              </a:extLst>
            </p:cNvPr>
            <p:cNvCxnSpPr>
              <a:cxnSpLocks/>
            </p:cNvCxnSpPr>
            <p:nvPr/>
          </p:nvCxnSpPr>
          <p:spPr bwMode="auto">
            <a:xfrm>
              <a:off x="8341853" y="202608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8" name="Straight Connector 657">
              <a:extLst>
                <a:ext uri="{FF2B5EF4-FFF2-40B4-BE49-F238E27FC236}">
                  <a16:creationId xmlns:a16="http://schemas.microsoft.com/office/drawing/2014/main" id="{6E532D66-F25F-4F73-42DB-91D9093DB71F}"/>
                </a:ext>
              </a:extLst>
            </p:cNvPr>
            <p:cNvCxnSpPr>
              <a:cxnSpLocks/>
            </p:cNvCxnSpPr>
            <p:nvPr/>
          </p:nvCxnSpPr>
          <p:spPr bwMode="auto">
            <a:xfrm>
              <a:off x="8313612" y="2013507"/>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59" name="Straight Connector 658">
              <a:extLst>
                <a:ext uri="{FF2B5EF4-FFF2-40B4-BE49-F238E27FC236}">
                  <a16:creationId xmlns:a16="http://schemas.microsoft.com/office/drawing/2014/main" id="{D5C977DE-446A-E477-9DE9-8D214F1E79B6}"/>
                </a:ext>
              </a:extLst>
            </p:cNvPr>
            <p:cNvCxnSpPr>
              <a:cxnSpLocks/>
            </p:cNvCxnSpPr>
            <p:nvPr/>
          </p:nvCxnSpPr>
          <p:spPr bwMode="auto">
            <a:xfrm>
              <a:off x="8187407" y="195764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0" name="Straight Connector 659">
              <a:extLst>
                <a:ext uri="{FF2B5EF4-FFF2-40B4-BE49-F238E27FC236}">
                  <a16:creationId xmlns:a16="http://schemas.microsoft.com/office/drawing/2014/main" id="{B73DD61A-4ECE-49FA-7E2F-854B703255DE}"/>
                </a:ext>
              </a:extLst>
            </p:cNvPr>
            <p:cNvCxnSpPr>
              <a:cxnSpLocks/>
            </p:cNvCxnSpPr>
            <p:nvPr/>
          </p:nvCxnSpPr>
          <p:spPr bwMode="auto">
            <a:xfrm>
              <a:off x="8146926" y="195764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1" name="Straight Connector 660">
              <a:extLst>
                <a:ext uri="{FF2B5EF4-FFF2-40B4-BE49-F238E27FC236}">
                  <a16:creationId xmlns:a16="http://schemas.microsoft.com/office/drawing/2014/main" id="{9729B052-9FF7-A068-0B54-C0BB664A7C9B}"/>
                </a:ext>
              </a:extLst>
            </p:cNvPr>
            <p:cNvCxnSpPr>
              <a:cxnSpLocks/>
            </p:cNvCxnSpPr>
            <p:nvPr/>
          </p:nvCxnSpPr>
          <p:spPr bwMode="auto">
            <a:xfrm>
              <a:off x="8113589" y="1957641"/>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2" name="Straight Connector 661">
              <a:extLst>
                <a:ext uri="{FF2B5EF4-FFF2-40B4-BE49-F238E27FC236}">
                  <a16:creationId xmlns:a16="http://schemas.microsoft.com/office/drawing/2014/main" id="{074B0068-FF95-5363-FDBE-885588247F83}"/>
                </a:ext>
              </a:extLst>
            </p:cNvPr>
            <p:cNvCxnSpPr>
              <a:cxnSpLocks/>
            </p:cNvCxnSpPr>
            <p:nvPr/>
          </p:nvCxnSpPr>
          <p:spPr bwMode="auto">
            <a:xfrm>
              <a:off x="7668295" y="1886818"/>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3" name="Straight Connector 662">
              <a:extLst>
                <a:ext uri="{FF2B5EF4-FFF2-40B4-BE49-F238E27FC236}">
                  <a16:creationId xmlns:a16="http://schemas.microsoft.com/office/drawing/2014/main" id="{0C493779-ED1C-34CA-8E7A-8F3670F780E2}"/>
                </a:ext>
              </a:extLst>
            </p:cNvPr>
            <p:cNvCxnSpPr>
              <a:cxnSpLocks/>
            </p:cNvCxnSpPr>
            <p:nvPr/>
          </p:nvCxnSpPr>
          <p:spPr bwMode="auto">
            <a:xfrm>
              <a:off x="7625432" y="186350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4" name="Straight Connector 663">
              <a:extLst>
                <a:ext uri="{FF2B5EF4-FFF2-40B4-BE49-F238E27FC236}">
                  <a16:creationId xmlns:a16="http://schemas.microsoft.com/office/drawing/2014/main" id="{C46EF34F-EEB4-1A00-8B98-E9C3C0ED5B5F}"/>
                </a:ext>
              </a:extLst>
            </p:cNvPr>
            <p:cNvCxnSpPr>
              <a:cxnSpLocks/>
            </p:cNvCxnSpPr>
            <p:nvPr/>
          </p:nvCxnSpPr>
          <p:spPr bwMode="auto">
            <a:xfrm>
              <a:off x="7501607" y="186350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5" name="Straight Connector 664">
              <a:extLst>
                <a:ext uri="{FF2B5EF4-FFF2-40B4-BE49-F238E27FC236}">
                  <a16:creationId xmlns:a16="http://schemas.microsoft.com/office/drawing/2014/main" id="{DD9A0CF8-2B23-E0A8-C0A7-79271B76751B}"/>
                </a:ext>
              </a:extLst>
            </p:cNvPr>
            <p:cNvCxnSpPr>
              <a:cxnSpLocks/>
            </p:cNvCxnSpPr>
            <p:nvPr/>
          </p:nvCxnSpPr>
          <p:spPr bwMode="auto">
            <a:xfrm>
              <a:off x="7413500" y="185008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6" name="Straight Connector 665">
              <a:extLst>
                <a:ext uri="{FF2B5EF4-FFF2-40B4-BE49-F238E27FC236}">
                  <a16:creationId xmlns:a16="http://schemas.microsoft.com/office/drawing/2014/main" id="{4E60F76C-3395-6011-83DF-0A72B574CA14}"/>
                </a:ext>
              </a:extLst>
            </p:cNvPr>
            <p:cNvCxnSpPr>
              <a:cxnSpLocks/>
            </p:cNvCxnSpPr>
            <p:nvPr/>
          </p:nvCxnSpPr>
          <p:spPr bwMode="auto">
            <a:xfrm>
              <a:off x="7382544" y="1850080"/>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7" name="Straight Connector 666">
              <a:extLst>
                <a:ext uri="{FF2B5EF4-FFF2-40B4-BE49-F238E27FC236}">
                  <a16:creationId xmlns:a16="http://schemas.microsoft.com/office/drawing/2014/main" id="{BFFD87C4-38DB-79D5-4955-5B4657206424}"/>
                </a:ext>
              </a:extLst>
            </p:cNvPr>
            <p:cNvCxnSpPr>
              <a:cxnSpLocks/>
            </p:cNvCxnSpPr>
            <p:nvPr/>
          </p:nvCxnSpPr>
          <p:spPr bwMode="auto">
            <a:xfrm>
              <a:off x="7363494" y="1834774"/>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8" name="Straight Connector 667">
              <a:extLst>
                <a:ext uri="{FF2B5EF4-FFF2-40B4-BE49-F238E27FC236}">
                  <a16:creationId xmlns:a16="http://schemas.microsoft.com/office/drawing/2014/main" id="{279CEC15-9049-CAB9-7CAE-8D02D283C19E}"/>
                </a:ext>
              </a:extLst>
            </p:cNvPr>
            <p:cNvCxnSpPr>
              <a:cxnSpLocks/>
            </p:cNvCxnSpPr>
            <p:nvPr/>
          </p:nvCxnSpPr>
          <p:spPr bwMode="auto">
            <a:xfrm>
              <a:off x="7096794" y="1749486"/>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69" name="Straight Connector 668">
              <a:extLst>
                <a:ext uri="{FF2B5EF4-FFF2-40B4-BE49-F238E27FC236}">
                  <a16:creationId xmlns:a16="http://schemas.microsoft.com/office/drawing/2014/main" id="{7C70EBFB-6B02-8FE8-1B5C-AB756194B717}"/>
                </a:ext>
              </a:extLst>
            </p:cNvPr>
            <p:cNvCxnSpPr>
              <a:cxnSpLocks/>
            </p:cNvCxnSpPr>
            <p:nvPr/>
          </p:nvCxnSpPr>
          <p:spPr bwMode="auto">
            <a:xfrm>
              <a:off x="7063456" y="1714013"/>
              <a:ext cx="0" cy="70823"/>
            </a:xfrm>
            <a:prstGeom prst="line">
              <a:avLst/>
            </a:prstGeom>
            <a:noFill/>
            <a:ln w="19050" cap="flat" cmpd="sng" algn="ctr">
              <a:solidFill>
                <a:schemeClr val="accent4"/>
              </a:solidFill>
              <a:prstDash val="solid"/>
              <a:round/>
              <a:headEnd type="none" w="med" len="med"/>
              <a:tailEnd type="none" w="med" len="med"/>
            </a:ln>
            <a:effectLst/>
          </p:spPr>
        </p:cxnSp>
        <p:cxnSp>
          <p:nvCxnSpPr>
            <p:cNvPr id="670" name="Straight Connector 669">
              <a:extLst>
                <a:ext uri="{FF2B5EF4-FFF2-40B4-BE49-F238E27FC236}">
                  <a16:creationId xmlns:a16="http://schemas.microsoft.com/office/drawing/2014/main" id="{4C34879D-403C-A7D0-B4F7-A134E4109D4F}"/>
                </a:ext>
              </a:extLst>
            </p:cNvPr>
            <p:cNvCxnSpPr>
              <a:cxnSpLocks/>
            </p:cNvCxnSpPr>
            <p:nvPr/>
          </p:nvCxnSpPr>
          <p:spPr bwMode="auto">
            <a:xfrm>
              <a:off x="7037262" y="1714013"/>
              <a:ext cx="0" cy="70823"/>
            </a:xfrm>
            <a:prstGeom prst="line">
              <a:avLst/>
            </a:prstGeom>
            <a:noFill/>
            <a:ln w="19050" cap="flat" cmpd="sng" algn="ctr">
              <a:solidFill>
                <a:schemeClr val="accent4"/>
              </a:solidFill>
              <a:prstDash val="solid"/>
              <a:round/>
              <a:headEnd type="none" w="med" len="med"/>
              <a:tailEnd type="none" w="med" len="med"/>
            </a:ln>
            <a:effectLst/>
          </p:spPr>
        </p:cxnSp>
      </p:grpSp>
      <p:grpSp>
        <p:nvGrpSpPr>
          <p:cNvPr id="671" name="Group 670">
            <a:extLst>
              <a:ext uri="{FF2B5EF4-FFF2-40B4-BE49-F238E27FC236}">
                <a16:creationId xmlns:a16="http://schemas.microsoft.com/office/drawing/2014/main" id="{38A5767A-400D-A87A-6015-2636B33B668C}"/>
              </a:ext>
            </a:extLst>
          </p:cNvPr>
          <p:cNvGrpSpPr/>
          <p:nvPr/>
        </p:nvGrpSpPr>
        <p:grpSpPr>
          <a:xfrm>
            <a:off x="7359650" y="1714013"/>
            <a:ext cx="1570858" cy="1359253"/>
            <a:chOff x="7359650" y="1714013"/>
            <a:chExt cx="1570858" cy="1359253"/>
          </a:xfrm>
        </p:grpSpPr>
        <p:cxnSp>
          <p:nvCxnSpPr>
            <p:cNvPr id="672" name="Straight Connector 671">
              <a:extLst>
                <a:ext uri="{FF2B5EF4-FFF2-40B4-BE49-F238E27FC236}">
                  <a16:creationId xmlns:a16="http://schemas.microsoft.com/office/drawing/2014/main" id="{A13BC167-71D4-7DDB-74B7-7E5DCC99E7A1}"/>
                </a:ext>
              </a:extLst>
            </p:cNvPr>
            <p:cNvCxnSpPr>
              <a:cxnSpLocks/>
            </p:cNvCxnSpPr>
            <p:nvPr/>
          </p:nvCxnSpPr>
          <p:spPr bwMode="auto">
            <a:xfrm>
              <a:off x="8930508" y="3002443"/>
              <a:ext cx="0" cy="70823"/>
            </a:xfrm>
            <a:prstGeom prst="line">
              <a:avLst/>
            </a:prstGeom>
            <a:noFill/>
            <a:ln w="19050" cap="flat" cmpd="sng" algn="ctr">
              <a:solidFill>
                <a:schemeClr val="accent3"/>
              </a:solidFill>
              <a:prstDash val="solid"/>
              <a:round/>
              <a:headEnd type="none" w="med" len="med"/>
              <a:tailEnd type="none" w="med" len="med"/>
            </a:ln>
            <a:effectLst/>
          </p:spPr>
        </p:cxnSp>
        <p:cxnSp>
          <p:nvCxnSpPr>
            <p:cNvPr id="673" name="Straight Connector 672">
              <a:extLst>
                <a:ext uri="{FF2B5EF4-FFF2-40B4-BE49-F238E27FC236}">
                  <a16:creationId xmlns:a16="http://schemas.microsoft.com/office/drawing/2014/main" id="{6ACCF2D2-E78A-FED8-7CE5-D04D81541D6A}"/>
                </a:ext>
              </a:extLst>
            </p:cNvPr>
            <p:cNvCxnSpPr>
              <a:cxnSpLocks/>
            </p:cNvCxnSpPr>
            <p:nvPr/>
          </p:nvCxnSpPr>
          <p:spPr bwMode="auto">
            <a:xfrm>
              <a:off x="8114533" y="2151543"/>
              <a:ext cx="0" cy="70823"/>
            </a:xfrm>
            <a:prstGeom prst="line">
              <a:avLst/>
            </a:prstGeom>
            <a:noFill/>
            <a:ln w="19050" cap="flat" cmpd="sng" algn="ctr">
              <a:solidFill>
                <a:schemeClr val="accent3"/>
              </a:solidFill>
              <a:prstDash val="solid"/>
              <a:round/>
              <a:headEnd type="none" w="med" len="med"/>
              <a:tailEnd type="none" w="med" len="med"/>
            </a:ln>
            <a:effectLst/>
          </p:spPr>
        </p:cxnSp>
        <p:cxnSp>
          <p:nvCxnSpPr>
            <p:cNvPr id="674" name="Straight Connector 673">
              <a:extLst>
                <a:ext uri="{FF2B5EF4-FFF2-40B4-BE49-F238E27FC236}">
                  <a16:creationId xmlns:a16="http://schemas.microsoft.com/office/drawing/2014/main" id="{D78D6509-8F12-C11F-E965-9410127522E5}"/>
                </a:ext>
              </a:extLst>
            </p:cNvPr>
            <p:cNvCxnSpPr>
              <a:cxnSpLocks/>
            </p:cNvCxnSpPr>
            <p:nvPr/>
          </p:nvCxnSpPr>
          <p:spPr bwMode="auto">
            <a:xfrm>
              <a:off x="7359650" y="1714013"/>
              <a:ext cx="0" cy="70823"/>
            </a:xfrm>
            <a:prstGeom prst="line">
              <a:avLst/>
            </a:prstGeom>
            <a:noFill/>
            <a:ln w="19050" cap="flat" cmpd="sng" algn="ctr">
              <a:solidFill>
                <a:schemeClr val="accent3"/>
              </a:solidFill>
              <a:prstDash val="solid"/>
              <a:round/>
              <a:headEnd type="none" w="med" len="med"/>
              <a:tailEnd type="none" w="med" len="med"/>
            </a:ln>
            <a:effectLst/>
          </p:spPr>
        </p:cxnSp>
      </p:grpSp>
      <p:sp>
        <p:nvSpPr>
          <p:cNvPr id="675" name="Freeform: Shape 674">
            <a:extLst>
              <a:ext uri="{FF2B5EF4-FFF2-40B4-BE49-F238E27FC236}">
                <a16:creationId xmlns:a16="http://schemas.microsoft.com/office/drawing/2014/main" id="{47394F6E-8523-56CF-DF8B-10C0DDB43A72}"/>
              </a:ext>
            </a:extLst>
          </p:cNvPr>
          <p:cNvSpPr/>
          <p:nvPr/>
        </p:nvSpPr>
        <p:spPr bwMode="auto">
          <a:xfrm>
            <a:off x="7031831" y="1743075"/>
            <a:ext cx="1924050" cy="1288256"/>
          </a:xfrm>
          <a:custGeom>
            <a:avLst/>
            <a:gdLst>
              <a:gd name="connsiteX0" fmla="*/ 1924050 w 1924050"/>
              <a:gd name="connsiteY0" fmla="*/ 1288256 h 1288256"/>
              <a:gd name="connsiteX1" fmla="*/ 1464469 w 1924050"/>
              <a:gd name="connsiteY1" fmla="*/ 1288256 h 1288256"/>
              <a:gd name="connsiteX2" fmla="*/ 1464469 w 1924050"/>
              <a:gd name="connsiteY2" fmla="*/ 1004888 h 1288256"/>
              <a:gd name="connsiteX3" fmla="*/ 1381125 w 1924050"/>
              <a:gd name="connsiteY3" fmla="*/ 1004888 h 1288256"/>
              <a:gd name="connsiteX4" fmla="*/ 1381125 w 1924050"/>
              <a:gd name="connsiteY4" fmla="*/ 719138 h 1288256"/>
              <a:gd name="connsiteX5" fmla="*/ 1290638 w 1924050"/>
              <a:gd name="connsiteY5" fmla="*/ 719138 h 1288256"/>
              <a:gd name="connsiteX6" fmla="*/ 1290638 w 1924050"/>
              <a:gd name="connsiteY6" fmla="*/ 442913 h 1288256"/>
              <a:gd name="connsiteX7" fmla="*/ 969169 w 1924050"/>
              <a:gd name="connsiteY7" fmla="*/ 442913 h 1288256"/>
              <a:gd name="connsiteX8" fmla="*/ 969169 w 1924050"/>
              <a:gd name="connsiteY8" fmla="*/ 219075 h 1288256"/>
              <a:gd name="connsiteX9" fmla="*/ 945357 w 1924050"/>
              <a:gd name="connsiteY9" fmla="*/ 219075 h 1288256"/>
              <a:gd name="connsiteX10" fmla="*/ 945357 w 1924050"/>
              <a:gd name="connsiteY10" fmla="*/ 0 h 1288256"/>
              <a:gd name="connsiteX11" fmla="*/ 0 w 1924050"/>
              <a:gd name="connsiteY11" fmla="*/ 0 h 128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4050" h="1288256">
                <a:moveTo>
                  <a:pt x="1924050" y="1288256"/>
                </a:moveTo>
                <a:lnTo>
                  <a:pt x="1464469" y="1288256"/>
                </a:lnTo>
                <a:lnTo>
                  <a:pt x="1464469" y="1004888"/>
                </a:lnTo>
                <a:lnTo>
                  <a:pt x="1381125" y="1004888"/>
                </a:lnTo>
                <a:lnTo>
                  <a:pt x="1381125" y="719138"/>
                </a:lnTo>
                <a:lnTo>
                  <a:pt x="1290638" y="719138"/>
                </a:lnTo>
                <a:lnTo>
                  <a:pt x="1290638" y="442913"/>
                </a:lnTo>
                <a:lnTo>
                  <a:pt x="969169" y="442913"/>
                </a:lnTo>
                <a:lnTo>
                  <a:pt x="969169" y="219075"/>
                </a:lnTo>
                <a:lnTo>
                  <a:pt x="945357" y="219075"/>
                </a:lnTo>
                <a:lnTo>
                  <a:pt x="945357" y="0"/>
                </a:lnTo>
                <a:lnTo>
                  <a:pt x="0" y="0"/>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6" name="Freeform: Shape 675">
            <a:extLst>
              <a:ext uri="{FF2B5EF4-FFF2-40B4-BE49-F238E27FC236}">
                <a16:creationId xmlns:a16="http://schemas.microsoft.com/office/drawing/2014/main" id="{701BF222-528D-C52F-03C2-DA63945C483B}"/>
              </a:ext>
            </a:extLst>
          </p:cNvPr>
          <p:cNvSpPr/>
          <p:nvPr/>
        </p:nvSpPr>
        <p:spPr bwMode="auto">
          <a:xfrm>
            <a:off x="7023100" y="1749425"/>
            <a:ext cx="4168775" cy="1101725"/>
          </a:xfrm>
          <a:custGeom>
            <a:avLst/>
            <a:gdLst>
              <a:gd name="connsiteX0" fmla="*/ 4168775 w 4168775"/>
              <a:gd name="connsiteY0" fmla="*/ 1101725 h 1101725"/>
              <a:gd name="connsiteX1" fmla="*/ 4114800 w 4168775"/>
              <a:gd name="connsiteY1" fmla="*/ 1101725 h 1101725"/>
              <a:gd name="connsiteX2" fmla="*/ 4114800 w 4168775"/>
              <a:gd name="connsiteY2" fmla="*/ 650875 h 1101725"/>
              <a:gd name="connsiteX3" fmla="*/ 3321050 w 4168775"/>
              <a:gd name="connsiteY3" fmla="*/ 650875 h 1101725"/>
              <a:gd name="connsiteX4" fmla="*/ 3321050 w 4168775"/>
              <a:gd name="connsiteY4" fmla="*/ 612775 h 1101725"/>
              <a:gd name="connsiteX5" fmla="*/ 3073400 w 4168775"/>
              <a:gd name="connsiteY5" fmla="*/ 612775 h 1101725"/>
              <a:gd name="connsiteX6" fmla="*/ 3073400 w 4168775"/>
              <a:gd name="connsiteY6" fmla="*/ 571500 h 1101725"/>
              <a:gd name="connsiteX7" fmla="*/ 2463800 w 4168775"/>
              <a:gd name="connsiteY7" fmla="*/ 571500 h 1101725"/>
              <a:gd name="connsiteX8" fmla="*/ 2463800 w 4168775"/>
              <a:gd name="connsiteY8" fmla="*/ 546100 h 1101725"/>
              <a:gd name="connsiteX9" fmla="*/ 2403475 w 4168775"/>
              <a:gd name="connsiteY9" fmla="*/ 546100 h 1101725"/>
              <a:gd name="connsiteX10" fmla="*/ 2403475 w 4168775"/>
              <a:gd name="connsiteY10" fmla="*/ 520700 h 1101725"/>
              <a:gd name="connsiteX11" fmla="*/ 2092325 w 4168775"/>
              <a:gd name="connsiteY11" fmla="*/ 520700 h 1101725"/>
              <a:gd name="connsiteX12" fmla="*/ 2092325 w 4168775"/>
              <a:gd name="connsiteY12" fmla="*/ 501650 h 1101725"/>
              <a:gd name="connsiteX13" fmla="*/ 2012950 w 4168775"/>
              <a:gd name="connsiteY13" fmla="*/ 501650 h 1101725"/>
              <a:gd name="connsiteX14" fmla="*/ 2012950 w 4168775"/>
              <a:gd name="connsiteY14" fmla="*/ 469900 h 1101725"/>
              <a:gd name="connsiteX15" fmla="*/ 1943100 w 4168775"/>
              <a:gd name="connsiteY15" fmla="*/ 469900 h 1101725"/>
              <a:gd name="connsiteX16" fmla="*/ 1943100 w 4168775"/>
              <a:gd name="connsiteY16" fmla="*/ 454025 h 1101725"/>
              <a:gd name="connsiteX17" fmla="*/ 1905000 w 4168775"/>
              <a:gd name="connsiteY17" fmla="*/ 454025 h 1101725"/>
              <a:gd name="connsiteX18" fmla="*/ 1911350 w 4168775"/>
              <a:gd name="connsiteY18" fmla="*/ 447675 h 1101725"/>
              <a:gd name="connsiteX19" fmla="*/ 1752600 w 4168775"/>
              <a:gd name="connsiteY19" fmla="*/ 447675 h 1101725"/>
              <a:gd name="connsiteX20" fmla="*/ 1746250 w 4168775"/>
              <a:gd name="connsiteY20" fmla="*/ 431800 h 1101725"/>
              <a:gd name="connsiteX21" fmla="*/ 1619250 w 4168775"/>
              <a:gd name="connsiteY21" fmla="*/ 431800 h 1101725"/>
              <a:gd name="connsiteX22" fmla="*/ 1619250 w 4168775"/>
              <a:gd name="connsiteY22" fmla="*/ 419100 h 1101725"/>
              <a:gd name="connsiteX23" fmla="*/ 1571625 w 4168775"/>
              <a:gd name="connsiteY23" fmla="*/ 419100 h 1101725"/>
              <a:gd name="connsiteX24" fmla="*/ 1552575 w 4168775"/>
              <a:gd name="connsiteY24" fmla="*/ 393700 h 1101725"/>
              <a:gd name="connsiteX25" fmla="*/ 1489075 w 4168775"/>
              <a:gd name="connsiteY25" fmla="*/ 393700 h 1101725"/>
              <a:gd name="connsiteX26" fmla="*/ 1476375 w 4168775"/>
              <a:gd name="connsiteY26" fmla="*/ 361950 h 1101725"/>
              <a:gd name="connsiteX27" fmla="*/ 1457325 w 4168775"/>
              <a:gd name="connsiteY27" fmla="*/ 361950 h 1101725"/>
              <a:gd name="connsiteX28" fmla="*/ 1457325 w 4168775"/>
              <a:gd name="connsiteY28" fmla="*/ 346075 h 1101725"/>
              <a:gd name="connsiteX29" fmla="*/ 1403350 w 4168775"/>
              <a:gd name="connsiteY29" fmla="*/ 346075 h 1101725"/>
              <a:gd name="connsiteX30" fmla="*/ 1403350 w 4168775"/>
              <a:gd name="connsiteY30" fmla="*/ 336550 h 1101725"/>
              <a:gd name="connsiteX31" fmla="*/ 1362075 w 4168775"/>
              <a:gd name="connsiteY31" fmla="*/ 336550 h 1101725"/>
              <a:gd name="connsiteX32" fmla="*/ 1362075 w 4168775"/>
              <a:gd name="connsiteY32" fmla="*/ 320675 h 1101725"/>
              <a:gd name="connsiteX33" fmla="*/ 1292225 w 4168775"/>
              <a:gd name="connsiteY33" fmla="*/ 320675 h 1101725"/>
              <a:gd name="connsiteX34" fmla="*/ 1292225 w 4168775"/>
              <a:gd name="connsiteY34" fmla="*/ 304800 h 1101725"/>
              <a:gd name="connsiteX35" fmla="*/ 1216025 w 4168775"/>
              <a:gd name="connsiteY35" fmla="*/ 304800 h 1101725"/>
              <a:gd name="connsiteX36" fmla="*/ 1216025 w 4168775"/>
              <a:gd name="connsiteY36" fmla="*/ 282575 h 1101725"/>
              <a:gd name="connsiteX37" fmla="*/ 1209675 w 4168775"/>
              <a:gd name="connsiteY37" fmla="*/ 282575 h 1101725"/>
              <a:gd name="connsiteX38" fmla="*/ 1209675 w 4168775"/>
              <a:gd name="connsiteY38" fmla="*/ 260350 h 1101725"/>
              <a:gd name="connsiteX39" fmla="*/ 1187450 w 4168775"/>
              <a:gd name="connsiteY39" fmla="*/ 260350 h 1101725"/>
              <a:gd name="connsiteX40" fmla="*/ 1187450 w 4168775"/>
              <a:gd name="connsiteY40" fmla="*/ 241300 h 1101725"/>
              <a:gd name="connsiteX41" fmla="*/ 1063625 w 4168775"/>
              <a:gd name="connsiteY41" fmla="*/ 241300 h 1101725"/>
              <a:gd name="connsiteX42" fmla="*/ 1063625 w 4168775"/>
              <a:gd name="connsiteY42" fmla="*/ 234950 h 1101725"/>
              <a:gd name="connsiteX43" fmla="*/ 974725 w 4168775"/>
              <a:gd name="connsiteY43" fmla="*/ 234950 h 1101725"/>
              <a:gd name="connsiteX44" fmla="*/ 974725 w 4168775"/>
              <a:gd name="connsiteY44" fmla="*/ 209550 h 1101725"/>
              <a:gd name="connsiteX45" fmla="*/ 841375 w 4168775"/>
              <a:gd name="connsiteY45" fmla="*/ 209550 h 1101725"/>
              <a:gd name="connsiteX46" fmla="*/ 841375 w 4168775"/>
              <a:gd name="connsiteY46" fmla="*/ 190500 h 1101725"/>
              <a:gd name="connsiteX47" fmla="*/ 793750 w 4168775"/>
              <a:gd name="connsiteY47" fmla="*/ 190500 h 1101725"/>
              <a:gd name="connsiteX48" fmla="*/ 784225 w 4168775"/>
              <a:gd name="connsiteY48" fmla="*/ 180975 h 1101725"/>
              <a:gd name="connsiteX49" fmla="*/ 755650 w 4168775"/>
              <a:gd name="connsiteY49" fmla="*/ 180975 h 1101725"/>
              <a:gd name="connsiteX50" fmla="*/ 755650 w 4168775"/>
              <a:gd name="connsiteY50" fmla="*/ 171450 h 1101725"/>
              <a:gd name="connsiteX51" fmla="*/ 638175 w 4168775"/>
              <a:gd name="connsiteY51" fmla="*/ 171450 h 1101725"/>
              <a:gd name="connsiteX52" fmla="*/ 638175 w 4168775"/>
              <a:gd name="connsiteY52" fmla="*/ 152400 h 1101725"/>
              <a:gd name="connsiteX53" fmla="*/ 454025 w 4168775"/>
              <a:gd name="connsiteY53" fmla="*/ 152400 h 1101725"/>
              <a:gd name="connsiteX54" fmla="*/ 454025 w 4168775"/>
              <a:gd name="connsiteY54" fmla="*/ 139700 h 1101725"/>
              <a:gd name="connsiteX55" fmla="*/ 339725 w 4168775"/>
              <a:gd name="connsiteY55" fmla="*/ 139700 h 1101725"/>
              <a:gd name="connsiteX56" fmla="*/ 339725 w 4168775"/>
              <a:gd name="connsiteY56" fmla="*/ 111125 h 1101725"/>
              <a:gd name="connsiteX57" fmla="*/ 320675 w 4168775"/>
              <a:gd name="connsiteY57" fmla="*/ 111125 h 1101725"/>
              <a:gd name="connsiteX58" fmla="*/ 320675 w 4168775"/>
              <a:gd name="connsiteY58" fmla="*/ 88900 h 1101725"/>
              <a:gd name="connsiteX59" fmla="*/ 295275 w 4168775"/>
              <a:gd name="connsiteY59" fmla="*/ 88900 h 1101725"/>
              <a:gd name="connsiteX60" fmla="*/ 295275 w 4168775"/>
              <a:gd name="connsiteY60" fmla="*/ 73025 h 1101725"/>
              <a:gd name="connsiteX61" fmla="*/ 234950 w 4168775"/>
              <a:gd name="connsiteY61" fmla="*/ 73025 h 1101725"/>
              <a:gd name="connsiteX62" fmla="*/ 206375 w 4168775"/>
              <a:gd name="connsiteY62" fmla="*/ 50800 h 1101725"/>
              <a:gd name="connsiteX63" fmla="*/ 104775 w 4168775"/>
              <a:gd name="connsiteY63" fmla="*/ 50800 h 1101725"/>
              <a:gd name="connsiteX64" fmla="*/ 104775 w 4168775"/>
              <a:gd name="connsiteY64" fmla="*/ 38100 h 1101725"/>
              <a:gd name="connsiteX65" fmla="*/ 63500 w 4168775"/>
              <a:gd name="connsiteY65" fmla="*/ 38100 h 1101725"/>
              <a:gd name="connsiteX66" fmla="*/ 63500 w 4168775"/>
              <a:gd name="connsiteY66" fmla="*/ 0 h 1101725"/>
              <a:gd name="connsiteX67" fmla="*/ 0 w 4168775"/>
              <a:gd name="connsiteY67" fmla="*/ 0 h 110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68775" h="1101725">
                <a:moveTo>
                  <a:pt x="4168775" y="1101725"/>
                </a:moveTo>
                <a:lnTo>
                  <a:pt x="4114800" y="1101725"/>
                </a:lnTo>
                <a:lnTo>
                  <a:pt x="4114800" y="650875"/>
                </a:lnTo>
                <a:lnTo>
                  <a:pt x="3321050" y="650875"/>
                </a:lnTo>
                <a:lnTo>
                  <a:pt x="3321050" y="612775"/>
                </a:lnTo>
                <a:lnTo>
                  <a:pt x="3073400" y="612775"/>
                </a:lnTo>
                <a:lnTo>
                  <a:pt x="3073400" y="571500"/>
                </a:lnTo>
                <a:lnTo>
                  <a:pt x="2463800" y="571500"/>
                </a:lnTo>
                <a:lnTo>
                  <a:pt x="2463800" y="546100"/>
                </a:lnTo>
                <a:lnTo>
                  <a:pt x="2403475" y="546100"/>
                </a:lnTo>
                <a:lnTo>
                  <a:pt x="2403475" y="520700"/>
                </a:lnTo>
                <a:lnTo>
                  <a:pt x="2092325" y="520700"/>
                </a:lnTo>
                <a:lnTo>
                  <a:pt x="2092325" y="501650"/>
                </a:lnTo>
                <a:lnTo>
                  <a:pt x="2012950" y="501650"/>
                </a:lnTo>
                <a:lnTo>
                  <a:pt x="2012950" y="469900"/>
                </a:lnTo>
                <a:lnTo>
                  <a:pt x="1943100" y="469900"/>
                </a:lnTo>
                <a:lnTo>
                  <a:pt x="1943100" y="454025"/>
                </a:lnTo>
                <a:lnTo>
                  <a:pt x="1905000" y="454025"/>
                </a:lnTo>
                <a:lnTo>
                  <a:pt x="1911350" y="447675"/>
                </a:lnTo>
                <a:lnTo>
                  <a:pt x="1752600" y="447675"/>
                </a:lnTo>
                <a:lnTo>
                  <a:pt x="1746250" y="431800"/>
                </a:lnTo>
                <a:lnTo>
                  <a:pt x="1619250" y="431800"/>
                </a:lnTo>
                <a:lnTo>
                  <a:pt x="1619250" y="419100"/>
                </a:lnTo>
                <a:lnTo>
                  <a:pt x="1571625" y="419100"/>
                </a:lnTo>
                <a:lnTo>
                  <a:pt x="1552575" y="393700"/>
                </a:lnTo>
                <a:lnTo>
                  <a:pt x="1489075" y="393700"/>
                </a:lnTo>
                <a:lnTo>
                  <a:pt x="1476375" y="361950"/>
                </a:lnTo>
                <a:lnTo>
                  <a:pt x="1457325" y="361950"/>
                </a:lnTo>
                <a:lnTo>
                  <a:pt x="1457325" y="346075"/>
                </a:lnTo>
                <a:lnTo>
                  <a:pt x="1403350" y="346075"/>
                </a:lnTo>
                <a:lnTo>
                  <a:pt x="1403350" y="336550"/>
                </a:lnTo>
                <a:lnTo>
                  <a:pt x="1362075" y="336550"/>
                </a:lnTo>
                <a:lnTo>
                  <a:pt x="1362075" y="320675"/>
                </a:lnTo>
                <a:lnTo>
                  <a:pt x="1292225" y="320675"/>
                </a:lnTo>
                <a:lnTo>
                  <a:pt x="1292225" y="304800"/>
                </a:lnTo>
                <a:lnTo>
                  <a:pt x="1216025" y="304800"/>
                </a:lnTo>
                <a:lnTo>
                  <a:pt x="1216025" y="282575"/>
                </a:lnTo>
                <a:lnTo>
                  <a:pt x="1209675" y="282575"/>
                </a:lnTo>
                <a:lnTo>
                  <a:pt x="1209675" y="260350"/>
                </a:lnTo>
                <a:lnTo>
                  <a:pt x="1187450" y="260350"/>
                </a:lnTo>
                <a:lnTo>
                  <a:pt x="1187450" y="241300"/>
                </a:lnTo>
                <a:lnTo>
                  <a:pt x="1063625" y="241300"/>
                </a:lnTo>
                <a:lnTo>
                  <a:pt x="1063625" y="234950"/>
                </a:lnTo>
                <a:lnTo>
                  <a:pt x="974725" y="234950"/>
                </a:lnTo>
                <a:lnTo>
                  <a:pt x="974725" y="209550"/>
                </a:lnTo>
                <a:lnTo>
                  <a:pt x="841375" y="209550"/>
                </a:lnTo>
                <a:lnTo>
                  <a:pt x="841375" y="190500"/>
                </a:lnTo>
                <a:lnTo>
                  <a:pt x="793750" y="190500"/>
                </a:lnTo>
                <a:lnTo>
                  <a:pt x="784225" y="180975"/>
                </a:lnTo>
                <a:lnTo>
                  <a:pt x="755650" y="180975"/>
                </a:lnTo>
                <a:lnTo>
                  <a:pt x="755650" y="171450"/>
                </a:lnTo>
                <a:lnTo>
                  <a:pt x="638175" y="171450"/>
                </a:lnTo>
                <a:lnTo>
                  <a:pt x="638175" y="152400"/>
                </a:lnTo>
                <a:lnTo>
                  <a:pt x="454025" y="152400"/>
                </a:lnTo>
                <a:lnTo>
                  <a:pt x="454025" y="139700"/>
                </a:lnTo>
                <a:lnTo>
                  <a:pt x="339725" y="139700"/>
                </a:lnTo>
                <a:lnTo>
                  <a:pt x="339725" y="111125"/>
                </a:lnTo>
                <a:lnTo>
                  <a:pt x="320675" y="111125"/>
                </a:lnTo>
                <a:lnTo>
                  <a:pt x="320675" y="88900"/>
                </a:lnTo>
                <a:lnTo>
                  <a:pt x="295275" y="88900"/>
                </a:lnTo>
                <a:lnTo>
                  <a:pt x="295275" y="73025"/>
                </a:lnTo>
                <a:lnTo>
                  <a:pt x="234950" y="73025"/>
                </a:lnTo>
                <a:lnTo>
                  <a:pt x="206375" y="50800"/>
                </a:lnTo>
                <a:lnTo>
                  <a:pt x="104775" y="50800"/>
                </a:lnTo>
                <a:lnTo>
                  <a:pt x="104775" y="38100"/>
                </a:lnTo>
                <a:lnTo>
                  <a:pt x="63500" y="38100"/>
                </a:lnTo>
                <a:lnTo>
                  <a:pt x="63500" y="0"/>
                </a:lnTo>
                <a:lnTo>
                  <a:pt x="0" y="0"/>
                </a:lnTo>
              </a:path>
            </a:pathLst>
          </a:custGeom>
          <a:noFill/>
          <a:ln w="28575">
            <a:solidFill>
              <a:schemeClr val="accent4"/>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7" name="TextBox 676">
            <a:extLst>
              <a:ext uri="{FF2B5EF4-FFF2-40B4-BE49-F238E27FC236}">
                <a16:creationId xmlns:a16="http://schemas.microsoft.com/office/drawing/2014/main" id="{4E33E3F9-DFA8-81C8-6F3B-AB687DFE5130}"/>
              </a:ext>
            </a:extLst>
          </p:cNvPr>
          <p:cNvSpPr txBox="1"/>
          <p:nvPr/>
        </p:nvSpPr>
        <p:spPr bwMode="auto">
          <a:xfrm>
            <a:off x="3654425" y="2034529"/>
            <a:ext cx="1561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Median PFS: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34.5 mo </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(95% CI: 24.6-45.5)</a:t>
            </a:r>
          </a:p>
        </p:txBody>
      </p:sp>
      <p:sp>
        <p:nvSpPr>
          <p:cNvPr id="678" name="TextBox 677">
            <a:extLst>
              <a:ext uri="{FF2B5EF4-FFF2-40B4-BE49-F238E27FC236}">
                <a16:creationId xmlns:a16="http://schemas.microsoft.com/office/drawing/2014/main" id="{C83C800E-FD1B-D4CA-AF8C-0D095882BE51}"/>
              </a:ext>
            </a:extLst>
          </p:cNvPr>
          <p:cNvSpPr txBox="1"/>
          <p:nvPr/>
        </p:nvSpPr>
        <p:spPr bwMode="auto">
          <a:xfrm>
            <a:off x="2990955" y="2719286"/>
            <a:ext cx="1561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Median PFS: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23.0 mo </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(95% CI: 17.7-29.0)</a:t>
            </a:r>
          </a:p>
        </p:txBody>
      </p:sp>
      <p:sp>
        <p:nvSpPr>
          <p:cNvPr id="679" name="TextBox 678">
            <a:extLst>
              <a:ext uri="{FF2B5EF4-FFF2-40B4-BE49-F238E27FC236}">
                <a16:creationId xmlns:a16="http://schemas.microsoft.com/office/drawing/2014/main" id="{0CFD3BD1-CFC0-44F3-7AAB-732D5ABD3609}"/>
              </a:ext>
            </a:extLst>
          </p:cNvPr>
          <p:cNvSpPr txBox="1"/>
          <p:nvPr/>
        </p:nvSpPr>
        <p:spPr bwMode="auto">
          <a:xfrm>
            <a:off x="1288280" y="2906068"/>
            <a:ext cx="1482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Median PFS: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9.9 mo </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(95% CI: 4.4-17.2)</a:t>
            </a:r>
          </a:p>
        </p:txBody>
      </p:sp>
      <p:sp>
        <p:nvSpPr>
          <p:cNvPr id="680" name="TextBox 679">
            <a:extLst>
              <a:ext uri="{FF2B5EF4-FFF2-40B4-BE49-F238E27FC236}">
                <a16:creationId xmlns:a16="http://schemas.microsoft.com/office/drawing/2014/main" id="{4B796691-445D-06F4-9F36-E7099DB0E4BE}"/>
              </a:ext>
            </a:extLst>
          </p:cNvPr>
          <p:cNvSpPr txBox="1"/>
          <p:nvPr/>
        </p:nvSpPr>
        <p:spPr bwMode="auto">
          <a:xfrm>
            <a:off x="9543082" y="1697147"/>
            <a:ext cx="1515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Median OS: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54.2 mo </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(95% CI: 54.2-NE)</a:t>
            </a:r>
          </a:p>
        </p:txBody>
      </p:sp>
      <p:sp>
        <p:nvSpPr>
          <p:cNvPr id="681" name="TextBox 680">
            <a:extLst>
              <a:ext uri="{FF2B5EF4-FFF2-40B4-BE49-F238E27FC236}">
                <a16:creationId xmlns:a16="http://schemas.microsoft.com/office/drawing/2014/main" id="{7E91B8F9-FD0A-2F79-130A-F9F4EC326CB5}"/>
              </a:ext>
            </a:extLst>
          </p:cNvPr>
          <p:cNvSpPr txBox="1"/>
          <p:nvPr/>
        </p:nvSpPr>
        <p:spPr bwMode="auto">
          <a:xfrm>
            <a:off x="3300817" y="1351626"/>
            <a:ext cx="519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PFS</a:t>
            </a:r>
          </a:p>
        </p:txBody>
      </p:sp>
      <p:sp>
        <p:nvSpPr>
          <p:cNvPr id="682" name="TextBox 681">
            <a:extLst>
              <a:ext uri="{FF2B5EF4-FFF2-40B4-BE49-F238E27FC236}">
                <a16:creationId xmlns:a16="http://schemas.microsoft.com/office/drawing/2014/main" id="{04768A16-7775-D346-7938-EBE3B74EF592}"/>
              </a:ext>
            </a:extLst>
          </p:cNvPr>
          <p:cNvSpPr txBox="1"/>
          <p:nvPr/>
        </p:nvSpPr>
        <p:spPr bwMode="auto">
          <a:xfrm>
            <a:off x="9004083" y="1351626"/>
            <a:ext cx="449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OS</a:t>
            </a:r>
          </a:p>
        </p:txBody>
      </p:sp>
      <p:sp>
        <p:nvSpPr>
          <p:cNvPr id="683" name="TextBox 682">
            <a:extLst>
              <a:ext uri="{FF2B5EF4-FFF2-40B4-BE49-F238E27FC236}">
                <a16:creationId xmlns:a16="http://schemas.microsoft.com/office/drawing/2014/main" id="{6DA0CC50-908B-62C0-05A6-7AD33CB7C1E5}"/>
              </a:ext>
            </a:extLst>
          </p:cNvPr>
          <p:cNvSpPr txBox="1"/>
          <p:nvPr/>
        </p:nvSpPr>
        <p:spPr bwMode="auto">
          <a:xfrm>
            <a:off x="9201045" y="2370075"/>
            <a:ext cx="1515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Median OS: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54.2 mo </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(95% CI: 40.4-NE)</a:t>
            </a:r>
          </a:p>
        </p:txBody>
      </p:sp>
      <p:sp>
        <p:nvSpPr>
          <p:cNvPr id="684" name="TextBox 683">
            <a:extLst>
              <a:ext uri="{FF2B5EF4-FFF2-40B4-BE49-F238E27FC236}">
                <a16:creationId xmlns:a16="http://schemas.microsoft.com/office/drawing/2014/main" id="{D0C5766E-98F8-9BAA-A84B-C2CCD3739594}"/>
              </a:ext>
            </a:extLst>
          </p:cNvPr>
          <p:cNvSpPr txBox="1"/>
          <p:nvPr/>
        </p:nvSpPr>
        <p:spPr bwMode="auto">
          <a:xfrm>
            <a:off x="8902116" y="2863811"/>
            <a:ext cx="1515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Median OS: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18.4 mo </a:t>
            </a:r>
            <a:b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(95% CI: 12.6-NE)</a:t>
            </a:r>
          </a:p>
        </p:txBody>
      </p:sp>
      <p:grpSp>
        <p:nvGrpSpPr>
          <p:cNvPr id="685" name="Group 684">
            <a:extLst>
              <a:ext uri="{FF2B5EF4-FFF2-40B4-BE49-F238E27FC236}">
                <a16:creationId xmlns:a16="http://schemas.microsoft.com/office/drawing/2014/main" id="{5DC6DC0F-9D54-D164-8090-F2A7C7A76053}"/>
              </a:ext>
            </a:extLst>
          </p:cNvPr>
          <p:cNvGrpSpPr/>
          <p:nvPr/>
        </p:nvGrpSpPr>
        <p:grpSpPr>
          <a:xfrm>
            <a:off x="6892210" y="3816043"/>
            <a:ext cx="4595811" cy="498598"/>
            <a:chOff x="7130154" y="4718204"/>
            <a:chExt cx="4383009" cy="498598"/>
          </a:xfrm>
        </p:grpSpPr>
        <p:sp>
          <p:nvSpPr>
            <p:cNvPr id="686" name="Rectangle 685">
              <a:extLst>
                <a:ext uri="{FF2B5EF4-FFF2-40B4-BE49-F238E27FC236}">
                  <a16:creationId xmlns:a16="http://schemas.microsoft.com/office/drawing/2014/main" id="{A008D9C6-83C0-4B28-3D8F-584B2E9856B0}"/>
                </a:ext>
              </a:extLst>
            </p:cNvPr>
            <p:cNvSpPr/>
            <p:nvPr/>
          </p:nvSpPr>
          <p:spPr>
            <a:xfrm>
              <a:off x="7130154"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95</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687" name="Rectangle 686">
              <a:extLst>
                <a:ext uri="{FF2B5EF4-FFF2-40B4-BE49-F238E27FC236}">
                  <a16:creationId xmlns:a16="http://schemas.microsoft.com/office/drawing/2014/main" id="{750B3248-C21B-1FDB-8D1B-689AEAE566EC}"/>
                </a:ext>
              </a:extLst>
            </p:cNvPr>
            <p:cNvSpPr/>
            <p:nvPr/>
          </p:nvSpPr>
          <p:spPr>
            <a:xfrm>
              <a:off x="7348597"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118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95</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688" name="Rectangle 687">
              <a:extLst>
                <a:ext uri="{FF2B5EF4-FFF2-40B4-BE49-F238E27FC236}">
                  <a16:creationId xmlns:a16="http://schemas.microsoft.com/office/drawing/2014/main" id="{B7598990-0A9C-E2EE-4078-8C957C315424}"/>
                </a:ext>
              </a:extLst>
            </p:cNvPr>
            <p:cNvSpPr/>
            <p:nvPr/>
          </p:nvSpPr>
          <p:spPr>
            <a:xfrm>
              <a:off x="7567041"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108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a:t>
              </a:r>
            </a:p>
          </p:txBody>
        </p:sp>
        <p:sp>
          <p:nvSpPr>
            <p:cNvPr id="689" name="Rectangle 688">
              <a:extLst>
                <a:ext uri="{FF2B5EF4-FFF2-40B4-BE49-F238E27FC236}">
                  <a16:creationId xmlns:a16="http://schemas.microsoft.com/office/drawing/2014/main" id="{22658C87-B2CC-7AAD-409B-48993F9DFABF}"/>
                </a:ext>
              </a:extLst>
            </p:cNvPr>
            <p:cNvSpPr/>
            <p:nvPr/>
          </p:nvSpPr>
          <p:spPr>
            <a:xfrm>
              <a:off x="7785486"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104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a:t>
              </a:r>
            </a:p>
          </p:txBody>
        </p:sp>
        <p:sp>
          <p:nvSpPr>
            <p:cNvPr id="690" name="Rectangle 689">
              <a:extLst>
                <a:ext uri="{FF2B5EF4-FFF2-40B4-BE49-F238E27FC236}">
                  <a16:creationId xmlns:a16="http://schemas.microsoft.com/office/drawing/2014/main" id="{D861FDC8-BA29-1216-5AEE-B3BE737393B9}"/>
                </a:ext>
              </a:extLst>
            </p:cNvPr>
            <p:cNvSpPr/>
            <p:nvPr/>
          </p:nvSpPr>
          <p:spPr>
            <a:xfrm>
              <a:off x="8003929"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101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85</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a:t>
              </a:r>
            </a:p>
          </p:txBody>
        </p:sp>
        <p:sp>
          <p:nvSpPr>
            <p:cNvPr id="691" name="Rectangle 690">
              <a:extLst>
                <a:ext uri="{FF2B5EF4-FFF2-40B4-BE49-F238E27FC236}">
                  <a16:creationId xmlns:a16="http://schemas.microsoft.com/office/drawing/2014/main" id="{CD3D6532-754F-9462-B762-A2E0164143DC}"/>
                </a:ext>
              </a:extLst>
            </p:cNvPr>
            <p:cNvSpPr/>
            <p:nvPr/>
          </p:nvSpPr>
          <p:spPr>
            <a:xfrm>
              <a:off x="8222373"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95</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692" name="Rectangle 691">
              <a:extLst>
                <a:ext uri="{FF2B5EF4-FFF2-40B4-BE49-F238E27FC236}">
                  <a16:creationId xmlns:a16="http://schemas.microsoft.com/office/drawing/2014/main" id="{84227622-2497-AB13-33B6-74FA7B6C4FDD}"/>
                </a:ext>
              </a:extLst>
            </p:cNvPr>
            <p:cNvSpPr/>
            <p:nvPr/>
          </p:nvSpPr>
          <p:spPr>
            <a:xfrm>
              <a:off x="8440816"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86</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p>
          </p:txBody>
        </p:sp>
        <p:sp>
          <p:nvSpPr>
            <p:cNvPr id="693" name="Rectangle 692">
              <a:extLst>
                <a:ext uri="{FF2B5EF4-FFF2-40B4-BE49-F238E27FC236}">
                  <a16:creationId xmlns:a16="http://schemas.microsoft.com/office/drawing/2014/main" id="{1FADD138-657F-5F65-6EE4-51EC92F0812F}"/>
                </a:ext>
              </a:extLst>
            </p:cNvPr>
            <p:cNvSpPr/>
            <p:nvPr/>
          </p:nvSpPr>
          <p:spPr>
            <a:xfrm>
              <a:off x="8659261"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72</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a:t>
              </a:r>
            </a:p>
          </p:txBody>
        </p:sp>
        <p:sp>
          <p:nvSpPr>
            <p:cNvPr id="694" name="Rectangle 693">
              <a:extLst>
                <a:ext uri="{FF2B5EF4-FFF2-40B4-BE49-F238E27FC236}">
                  <a16:creationId xmlns:a16="http://schemas.microsoft.com/office/drawing/2014/main" id="{9A63BA2D-8C60-5EFB-FAC7-C22901D7F8FE}"/>
                </a:ext>
              </a:extLst>
            </p:cNvPr>
            <p:cNvSpPr/>
            <p:nvPr/>
          </p:nvSpPr>
          <p:spPr>
            <a:xfrm>
              <a:off x="8877705"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75</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a:t>
              </a:r>
            </a:p>
          </p:txBody>
        </p:sp>
        <p:sp>
          <p:nvSpPr>
            <p:cNvPr id="695" name="Rectangle 694">
              <a:extLst>
                <a:ext uri="{FF2B5EF4-FFF2-40B4-BE49-F238E27FC236}">
                  <a16:creationId xmlns:a16="http://schemas.microsoft.com/office/drawing/2014/main" id="{5AD3806A-4EF8-BB36-D3B5-84D2B541529C}"/>
                </a:ext>
              </a:extLst>
            </p:cNvPr>
            <p:cNvSpPr/>
            <p:nvPr/>
          </p:nvSpPr>
          <p:spPr>
            <a:xfrm>
              <a:off x="9096148"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53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696" name="Rectangle 695">
              <a:extLst>
                <a:ext uri="{FF2B5EF4-FFF2-40B4-BE49-F238E27FC236}">
                  <a16:creationId xmlns:a16="http://schemas.microsoft.com/office/drawing/2014/main" id="{79AF16EB-3285-74CB-970D-01F4C0BE807C}"/>
                </a:ext>
              </a:extLst>
            </p:cNvPr>
            <p:cNvSpPr/>
            <p:nvPr/>
          </p:nvSpPr>
          <p:spPr>
            <a:xfrm>
              <a:off x="9314593"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697" name="Rectangle 696">
              <a:extLst>
                <a:ext uri="{FF2B5EF4-FFF2-40B4-BE49-F238E27FC236}">
                  <a16:creationId xmlns:a16="http://schemas.microsoft.com/office/drawing/2014/main" id="{0CA24B75-6E22-A3A4-0D09-D2D5F5EC2B6B}"/>
                </a:ext>
              </a:extLst>
            </p:cNvPr>
            <p:cNvSpPr/>
            <p:nvPr/>
          </p:nvSpPr>
          <p:spPr>
            <a:xfrm>
              <a:off x="9533037"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698" name="Rectangle 697">
              <a:extLst>
                <a:ext uri="{FF2B5EF4-FFF2-40B4-BE49-F238E27FC236}">
                  <a16:creationId xmlns:a16="http://schemas.microsoft.com/office/drawing/2014/main" id="{A6067249-45D1-9980-D59B-80C738BE8CBE}"/>
                </a:ext>
              </a:extLst>
            </p:cNvPr>
            <p:cNvSpPr/>
            <p:nvPr/>
          </p:nvSpPr>
          <p:spPr>
            <a:xfrm>
              <a:off x="9751480"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699" name="Rectangle 698">
              <a:extLst>
                <a:ext uri="{FF2B5EF4-FFF2-40B4-BE49-F238E27FC236}">
                  <a16:creationId xmlns:a16="http://schemas.microsoft.com/office/drawing/2014/main" id="{217FB1BF-F5A1-91B9-23B4-E3E2DCE9FFC8}"/>
                </a:ext>
              </a:extLst>
            </p:cNvPr>
            <p:cNvSpPr/>
            <p:nvPr/>
          </p:nvSpPr>
          <p:spPr>
            <a:xfrm>
              <a:off x="9969924"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00" name="Rectangle 699">
              <a:extLst>
                <a:ext uri="{FF2B5EF4-FFF2-40B4-BE49-F238E27FC236}">
                  <a16:creationId xmlns:a16="http://schemas.microsoft.com/office/drawing/2014/main" id="{73866FEF-E91E-11E3-6EB4-C857BBAE5072}"/>
                </a:ext>
              </a:extLst>
            </p:cNvPr>
            <p:cNvSpPr/>
            <p:nvPr/>
          </p:nvSpPr>
          <p:spPr>
            <a:xfrm>
              <a:off x="10188368"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01" name="Rectangle 700">
              <a:extLst>
                <a:ext uri="{FF2B5EF4-FFF2-40B4-BE49-F238E27FC236}">
                  <a16:creationId xmlns:a16="http://schemas.microsoft.com/office/drawing/2014/main" id="{58D3E8D1-23EF-6790-AB0C-1212D5D424CB}"/>
                </a:ext>
              </a:extLst>
            </p:cNvPr>
            <p:cNvSpPr/>
            <p:nvPr/>
          </p:nvSpPr>
          <p:spPr>
            <a:xfrm>
              <a:off x="10406812"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02" name="Rectangle 701">
              <a:extLst>
                <a:ext uri="{FF2B5EF4-FFF2-40B4-BE49-F238E27FC236}">
                  <a16:creationId xmlns:a16="http://schemas.microsoft.com/office/drawing/2014/main" id="{4F73A74B-C4F3-FC67-8717-0415BB08C704}"/>
                </a:ext>
              </a:extLst>
            </p:cNvPr>
            <p:cNvSpPr/>
            <p:nvPr/>
          </p:nvSpPr>
          <p:spPr>
            <a:xfrm>
              <a:off x="10625256"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03" name="Rectangle 702">
              <a:extLst>
                <a:ext uri="{FF2B5EF4-FFF2-40B4-BE49-F238E27FC236}">
                  <a16:creationId xmlns:a16="http://schemas.microsoft.com/office/drawing/2014/main" id="{779942B0-AAA6-AB44-6B7A-6AC7CA75DE69}"/>
                </a:ext>
              </a:extLst>
            </p:cNvPr>
            <p:cNvSpPr/>
            <p:nvPr/>
          </p:nvSpPr>
          <p:spPr>
            <a:xfrm>
              <a:off x="10843700"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04" name="Rectangle 703">
              <a:extLst>
                <a:ext uri="{FF2B5EF4-FFF2-40B4-BE49-F238E27FC236}">
                  <a16:creationId xmlns:a16="http://schemas.microsoft.com/office/drawing/2014/main" id="{FA464E64-ED68-64C9-408C-0A12FAD3DCDE}"/>
                </a:ext>
              </a:extLst>
            </p:cNvPr>
            <p:cNvSpPr/>
            <p:nvPr/>
          </p:nvSpPr>
          <p:spPr>
            <a:xfrm>
              <a:off x="11059823"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05" name="Rectangle 704">
              <a:extLst>
                <a:ext uri="{FF2B5EF4-FFF2-40B4-BE49-F238E27FC236}">
                  <a16:creationId xmlns:a16="http://schemas.microsoft.com/office/drawing/2014/main" id="{5FEABA3B-4D1F-1447-9B75-5464CFC9264A}"/>
                </a:ext>
              </a:extLst>
            </p:cNvPr>
            <p:cNvSpPr/>
            <p:nvPr/>
          </p:nvSpPr>
          <p:spPr>
            <a:xfrm>
              <a:off x="11278670"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grpSp>
      <p:grpSp>
        <p:nvGrpSpPr>
          <p:cNvPr id="706" name="Group 705">
            <a:extLst>
              <a:ext uri="{FF2B5EF4-FFF2-40B4-BE49-F238E27FC236}">
                <a16:creationId xmlns:a16="http://schemas.microsoft.com/office/drawing/2014/main" id="{EC3E02C0-1A01-5D55-4250-18750ACBD861}"/>
              </a:ext>
            </a:extLst>
          </p:cNvPr>
          <p:cNvGrpSpPr/>
          <p:nvPr/>
        </p:nvGrpSpPr>
        <p:grpSpPr>
          <a:xfrm>
            <a:off x="1200151" y="3816043"/>
            <a:ext cx="4611304" cy="498598"/>
            <a:chOff x="7130154" y="4718204"/>
            <a:chExt cx="4164162" cy="498598"/>
          </a:xfrm>
        </p:grpSpPr>
        <p:sp>
          <p:nvSpPr>
            <p:cNvPr id="707" name="Rectangle 706">
              <a:extLst>
                <a:ext uri="{FF2B5EF4-FFF2-40B4-BE49-F238E27FC236}">
                  <a16:creationId xmlns:a16="http://schemas.microsoft.com/office/drawing/2014/main" id="{FCC75FDF-9B41-F227-CC52-86DC2B2A8445}"/>
                </a:ext>
              </a:extLst>
            </p:cNvPr>
            <p:cNvSpPr/>
            <p:nvPr/>
          </p:nvSpPr>
          <p:spPr>
            <a:xfrm>
              <a:off x="7130154"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95</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708" name="Rectangle 707">
              <a:extLst>
                <a:ext uri="{FF2B5EF4-FFF2-40B4-BE49-F238E27FC236}">
                  <a16:creationId xmlns:a16="http://schemas.microsoft.com/office/drawing/2014/main" id="{B6902914-FB8D-7C84-D0AF-D92144CCFD48}"/>
                </a:ext>
              </a:extLst>
            </p:cNvPr>
            <p:cNvSpPr/>
            <p:nvPr/>
          </p:nvSpPr>
          <p:spPr>
            <a:xfrm>
              <a:off x="7348597"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109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a:t>
              </a:r>
            </a:p>
          </p:txBody>
        </p:sp>
        <p:sp>
          <p:nvSpPr>
            <p:cNvPr id="709" name="Rectangle 708">
              <a:extLst>
                <a:ext uri="{FF2B5EF4-FFF2-40B4-BE49-F238E27FC236}">
                  <a16:creationId xmlns:a16="http://schemas.microsoft.com/office/drawing/2014/main" id="{37B6D934-6D77-0A7A-3E3D-D66042AD439E}"/>
                </a:ext>
              </a:extLst>
            </p:cNvPr>
            <p:cNvSpPr/>
            <p:nvPr/>
          </p:nvSpPr>
          <p:spPr>
            <a:xfrm>
              <a:off x="7567041"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90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82</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710" name="Rectangle 709">
              <a:extLst>
                <a:ext uri="{FF2B5EF4-FFF2-40B4-BE49-F238E27FC236}">
                  <a16:creationId xmlns:a16="http://schemas.microsoft.com/office/drawing/2014/main" id="{9B9D5782-4BE6-E1BE-A36A-C1524AE149A5}"/>
                </a:ext>
              </a:extLst>
            </p:cNvPr>
            <p:cNvSpPr/>
            <p:nvPr/>
          </p:nvSpPr>
          <p:spPr>
            <a:xfrm>
              <a:off x="7785486"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a:t>
              </a:r>
            </a:p>
          </p:txBody>
        </p:sp>
        <p:sp>
          <p:nvSpPr>
            <p:cNvPr id="711" name="Rectangle 710">
              <a:extLst>
                <a:ext uri="{FF2B5EF4-FFF2-40B4-BE49-F238E27FC236}">
                  <a16:creationId xmlns:a16="http://schemas.microsoft.com/office/drawing/2014/main" id="{BB6DB810-B8D5-0F9B-EAFF-6A57741DEB82}"/>
                </a:ext>
              </a:extLst>
            </p:cNvPr>
            <p:cNvSpPr/>
            <p:nvPr/>
          </p:nvSpPr>
          <p:spPr>
            <a:xfrm>
              <a:off x="8003929"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p>
          </p:txBody>
        </p:sp>
        <p:sp>
          <p:nvSpPr>
            <p:cNvPr id="712" name="Rectangle 711">
              <a:extLst>
                <a:ext uri="{FF2B5EF4-FFF2-40B4-BE49-F238E27FC236}">
                  <a16:creationId xmlns:a16="http://schemas.microsoft.com/office/drawing/2014/main" id="{0F794340-60CB-4433-E63F-EBB28508FB1D}"/>
                </a:ext>
              </a:extLst>
            </p:cNvPr>
            <p:cNvSpPr/>
            <p:nvPr/>
          </p:nvSpPr>
          <p:spPr>
            <a:xfrm>
              <a:off x="8222373"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a:t>
              </a:r>
            </a:p>
          </p:txBody>
        </p:sp>
        <p:sp>
          <p:nvSpPr>
            <p:cNvPr id="713" name="Rectangle 712">
              <a:extLst>
                <a:ext uri="{FF2B5EF4-FFF2-40B4-BE49-F238E27FC236}">
                  <a16:creationId xmlns:a16="http://schemas.microsoft.com/office/drawing/2014/main" id="{D7785C48-FEC4-9D4A-E953-ED16868CC744}"/>
                </a:ext>
              </a:extLst>
            </p:cNvPr>
            <p:cNvSpPr/>
            <p:nvPr/>
          </p:nvSpPr>
          <p:spPr>
            <a:xfrm>
              <a:off x="8440816"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60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58</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a:t>
              </a:r>
            </a:p>
          </p:txBody>
        </p:sp>
        <p:sp>
          <p:nvSpPr>
            <p:cNvPr id="714" name="Rectangle 713">
              <a:extLst>
                <a:ext uri="{FF2B5EF4-FFF2-40B4-BE49-F238E27FC236}">
                  <a16:creationId xmlns:a16="http://schemas.microsoft.com/office/drawing/2014/main" id="{C0D1F72B-0B48-EE48-1754-9D34B0EEADA8}"/>
                </a:ext>
              </a:extLst>
            </p:cNvPr>
            <p:cNvSpPr/>
            <p:nvPr/>
          </p:nvSpPr>
          <p:spPr>
            <a:xfrm>
              <a:off x="8659261"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53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52</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15" name="Rectangle 714">
              <a:extLst>
                <a:ext uri="{FF2B5EF4-FFF2-40B4-BE49-F238E27FC236}">
                  <a16:creationId xmlns:a16="http://schemas.microsoft.com/office/drawing/2014/main" id="{FB3F1781-57BF-58EF-5363-8E8850C54CEF}"/>
                </a:ext>
              </a:extLst>
            </p:cNvPr>
            <p:cNvSpPr/>
            <p:nvPr/>
          </p:nvSpPr>
          <p:spPr>
            <a:xfrm>
              <a:off x="8877705"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43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16" name="Rectangle 715">
              <a:extLst>
                <a:ext uri="{FF2B5EF4-FFF2-40B4-BE49-F238E27FC236}">
                  <a16:creationId xmlns:a16="http://schemas.microsoft.com/office/drawing/2014/main" id="{30660EEC-58AB-E673-4BC9-6B80A51927BE}"/>
                </a:ext>
              </a:extLst>
            </p:cNvPr>
            <p:cNvSpPr/>
            <p:nvPr/>
          </p:nvSpPr>
          <p:spPr>
            <a:xfrm>
              <a:off x="9096148"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17" name="Rectangle 716">
              <a:extLst>
                <a:ext uri="{FF2B5EF4-FFF2-40B4-BE49-F238E27FC236}">
                  <a16:creationId xmlns:a16="http://schemas.microsoft.com/office/drawing/2014/main" id="{FBF3D0E7-6B23-0FDC-D685-585DA41A5958}"/>
                </a:ext>
              </a:extLst>
            </p:cNvPr>
            <p:cNvSpPr/>
            <p:nvPr/>
          </p:nvSpPr>
          <p:spPr>
            <a:xfrm>
              <a:off x="9314593"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20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18" name="Rectangle 717">
              <a:extLst>
                <a:ext uri="{FF2B5EF4-FFF2-40B4-BE49-F238E27FC236}">
                  <a16:creationId xmlns:a16="http://schemas.microsoft.com/office/drawing/2014/main" id="{4C97B750-FD13-238C-64E5-C6C2D3201D46}"/>
                </a:ext>
              </a:extLst>
            </p:cNvPr>
            <p:cNvSpPr/>
            <p:nvPr/>
          </p:nvSpPr>
          <p:spPr>
            <a:xfrm>
              <a:off x="9533037"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19</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19" name="Rectangle 718">
              <a:extLst>
                <a:ext uri="{FF2B5EF4-FFF2-40B4-BE49-F238E27FC236}">
                  <a16:creationId xmlns:a16="http://schemas.microsoft.com/office/drawing/2014/main" id="{540F3423-2BE4-D632-6172-E6EC924FBE29}"/>
                </a:ext>
              </a:extLst>
            </p:cNvPr>
            <p:cNvSpPr/>
            <p:nvPr/>
          </p:nvSpPr>
          <p:spPr>
            <a:xfrm>
              <a:off x="9751480"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16</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16</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20" name="Rectangle 719">
              <a:extLst>
                <a:ext uri="{FF2B5EF4-FFF2-40B4-BE49-F238E27FC236}">
                  <a16:creationId xmlns:a16="http://schemas.microsoft.com/office/drawing/2014/main" id="{97ACEABA-F53B-FDF7-B8BD-FDADF2B41851}"/>
                </a:ext>
              </a:extLst>
            </p:cNvPr>
            <p:cNvSpPr/>
            <p:nvPr/>
          </p:nvSpPr>
          <p:spPr>
            <a:xfrm>
              <a:off x="9969924"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14</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21" name="Rectangle 720">
              <a:extLst>
                <a:ext uri="{FF2B5EF4-FFF2-40B4-BE49-F238E27FC236}">
                  <a16:creationId xmlns:a16="http://schemas.microsoft.com/office/drawing/2014/main" id="{638159F9-DE25-FCC4-3495-9A241D3A3F70}"/>
                </a:ext>
              </a:extLst>
            </p:cNvPr>
            <p:cNvSpPr/>
            <p:nvPr/>
          </p:nvSpPr>
          <p:spPr>
            <a:xfrm>
              <a:off x="10188368"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12</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22" name="Rectangle 721">
              <a:extLst>
                <a:ext uri="{FF2B5EF4-FFF2-40B4-BE49-F238E27FC236}">
                  <a16:creationId xmlns:a16="http://schemas.microsoft.com/office/drawing/2014/main" id="{CB22E7D7-CB68-2435-DA6B-8FBE30B2AAFD}"/>
                </a:ext>
              </a:extLst>
            </p:cNvPr>
            <p:cNvSpPr/>
            <p:nvPr/>
          </p:nvSpPr>
          <p:spPr>
            <a:xfrm>
              <a:off x="10406812"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7</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23" name="Rectangle 722">
              <a:extLst>
                <a:ext uri="{FF2B5EF4-FFF2-40B4-BE49-F238E27FC236}">
                  <a16:creationId xmlns:a16="http://schemas.microsoft.com/office/drawing/2014/main" id="{24F935C3-071E-B37B-8051-230C258F72B1}"/>
                </a:ext>
              </a:extLst>
            </p:cNvPr>
            <p:cNvSpPr/>
            <p:nvPr/>
          </p:nvSpPr>
          <p:spPr>
            <a:xfrm>
              <a:off x="10625256"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3</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24" name="Rectangle 723">
              <a:extLst>
                <a:ext uri="{FF2B5EF4-FFF2-40B4-BE49-F238E27FC236}">
                  <a16:creationId xmlns:a16="http://schemas.microsoft.com/office/drawing/2014/main" id="{A9869422-DA70-5599-891E-DE8F18CE9646}"/>
                </a:ext>
              </a:extLst>
            </p:cNvPr>
            <p:cNvSpPr/>
            <p:nvPr/>
          </p:nvSpPr>
          <p:spPr>
            <a:xfrm>
              <a:off x="10843700"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1</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sp>
          <p:nvSpPr>
            <p:cNvPr id="725" name="Rectangle 724">
              <a:extLst>
                <a:ext uri="{FF2B5EF4-FFF2-40B4-BE49-F238E27FC236}">
                  <a16:creationId xmlns:a16="http://schemas.microsoft.com/office/drawing/2014/main" id="{5130864B-2EAC-8522-6115-CE3EC259323F}"/>
                </a:ext>
              </a:extLst>
            </p:cNvPr>
            <p:cNvSpPr/>
            <p:nvPr/>
          </p:nvSpPr>
          <p:spPr>
            <a:xfrm>
              <a:off x="11059823" y="4718204"/>
              <a:ext cx="234493" cy="498598"/>
            </a:xfrm>
            <a:prstGeom prst="rect">
              <a:avLst/>
            </a:prstGeom>
          </p:spPr>
          <p:txBody>
            <a:bodyPr wrap="square" lIns="0" tIns="0" rIns="0" bIns="0">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40" normalizeH="0" baseline="0" noProof="0">
                  <a:ln>
                    <a:noFill/>
                  </a:ln>
                  <a:solidFill>
                    <a:srgbClr val="000000"/>
                  </a:solidFill>
                  <a:effectLst/>
                  <a:uLnTx/>
                  <a:uFillTx/>
                  <a:latin typeface="Calibri"/>
                  <a:ea typeface="+mn-ea"/>
                  <a:cs typeface="Arial" charset="0"/>
                </a:rPr>
                <a:t>0</a:t>
              </a:r>
            </a:p>
          </p:txBody>
        </p:sp>
      </p:grpSp>
      <p:sp>
        <p:nvSpPr>
          <p:cNvPr id="726" name="TextBox 725">
            <a:extLst>
              <a:ext uri="{FF2B5EF4-FFF2-40B4-BE49-F238E27FC236}">
                <a16:creationId xmlns:a16="http://schemas.microsoft.com/office/drawing/2014/main" id="{A51D85F9-44C7-6A1D-3A08-B2EF86673AE2}"/>
              </a:ext>
            </a:extLst>
          </p:cNvPr>
          <p:cNvSpPr txBox="1"/>
          <p:nvPr/>
        </p:nvSpPr>
        <p:spPr bwMode="auto">
          <a:xfrm>
            <a:off x="542344" y="3766252"/>
            <a:ext cx="71780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90000"/>
              </a:lnSpc>
              <a:spcBef>
                <a:spcPts val="0"/>
              </a:spcBef>
              <a:spcAft>
                <a:spcPct val="0"/>
              </a:spcAft>
              <a:buClrTx/>
              <a:buSzTx/>
              <a:buFontTx/>
              <a:buNone/>
              <a:tabLst/>
              <a:defRPr/>
            </a:pPr>
            <a:r>
              <a:rPr kumimoji="0" lang="en-US" sz="1200" b="1" i="0" u="none" strike="noStrike" kern="1200" cap="none" spc="0" normalizeH="0" baseline="0" noProof="0">
                <a:ln>
                  <a:noFill/>
                </a:ln>
                <a:solidFill>
                  <a:srgbClr val="00823B"/>
                </a:solidFill>
                <a:effectLst/>
                <a:uLnTx/>
                <a:uFillTx/>
                <a:latin typeface="Calibri" panose="020F0502020204030204" pitchFamily="34" charset="0"/>
                <a:ea typeface="+mn-ea"/>
                <a:cs typeface="+mn-cs"/>
              </a:rPr>
              <a:t>Overall</a:t>
            </a:r>
          </a:p>
          <a:p>
            <a:pPr marL="0" marR="0" lvl="0" indent="0" algn="r" defTabSz="914400" rtl="0" eaLnBrk="1" fontAlgn="auto" latinLnBrk="0" hangingPunct="1">
              <a:lnSpc>
                <a:spcPct val="90000"/>
              </a:lnSpc>
              <a:spcBef>
                <a:spcPts val="0"/>
              </a:spcBef>
              <a:spcAft>
                <a:spcPct val="0"/>
              </a:spcAft>
              <a:buClrTx/>
              <a:buSzTx/>
              <a:buFontTx/>
              <a:buNone/>
              <a:tabLst/>
              <a:defRPr/>
            </a:pPr>
            <a: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mn-cs"/>
              </a:rPr>
              <a:t>CR </a:t>
            </a:r>
          </a:p>
          <a:p>
            <a:pPr marL="0" marR="0" lvl="0" indent="0" algn="r" defTabSz="914400" rtl="0" eaLnBrk="1" fontAlgn="auto" latinLnBrk="0" hangingPunct="1">
              <a:lnSpc>
                <a:spcPct val="90000"/>
              </a:lnSpc>
              <a:spcBef>
                <a:spcPts val="0"/>
              </a:spcBef>
              <a:spcAft>
                <a:spcPct val="0"/>
              </a:spcAft>
              <a:buClrTx/>
              <a:buSzTx/>
              <a:buFontTx/>
              <a:buNone/>
              <a:tabLst/>
              <a:defRPr/>
            </a:pPr>
            <a: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mn-cs"/>
              </a:rPr>
              <a:t>PR</a:t>
            </a:r>
          </a:p>
        </p:txBody>
      </p:sp>
      <p:sp>
        <p:nvSpPr>
          <p:cNvPr id="727" name="Rectangle 726">
            <a:extLst>
              <a:ext uri="{FF2B5EF4-FFF2-40B4-BE49-F238E27FC236}">
                <a16:creationId xmlns:a16="http://schemas.microsoft.com/office/drawing/2014/main" id="{F0C7D67F-FF7C-7D16-2632-0403E65950B4}"/>
              </a:ext>
            </a:extLst>
          </p:cNvPr>
          <p:cNvSpPr/>
          <p:nvPr/>
        </p:nvSpPr>
        <p:spPr>
          <a:xfrm>
            <a:off x="717550" y="3635416"/>
            <a:ext cx="1059583" cy="166199"/>
          </a:xfrm>
          <a:prstGeom prst="rect">
            <a:avLst/>
          </a:prstGeom>
        </p:spPr>
        <p:txBody>
          <a:bodyPr wrap="square" lIns="0" tIns="0" rIns="0" bIns="0">
            <a:spAutoFit/>
          </a:bodyPr>
          <a:lstStyle/>
          <a:p>
            <a:pPr marL="0" marR="0" lvl="0" indent="0" algn="r" defTabSz="822692"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40" normalizeH="0" baseline="0" noProof="0">
                <a:ln>
                  <a:noFill/>
                </a:ln>
                <a:solidFill>
                  <a:srgbClr val="000000"/>
                </a:solidFill>
                <a:effectLst/>
                <a:uLnTx/>
                <a:uFillTx/>
                <a:latin typeface="Calibri"/>
                <a:ea typeface="+mn-ea"/>
                <a:cs typeface="Arial" charset="0"/>
              </a:rPr>
              <a:t>Patients at Risk, n</a:t>
            </a:r>
          </a:p>
        </p:txBody>
      </p:sp>
      <p:sp>
        <p:nvSpPr>
          <p:cNvPr id="728" name="TextBox 727">
            <a:extLst>
              <a:ext uri="{FF2B5EF4-FFF2-40B4-BE49-F238E27FC236}">
                <a16:creationId xmlns:a16="http://schemas.microsoft.com/office/drawing/2014/main" id="{7C3B2A2D-CE6D-2687-1F27-AC5186B91E3B}"/>
              </a:ext>
            </a:extLst>
          </p:cNvPr>
          <p:cNvSpPr txBox="1"/>
          <p:nvPr/>
        </p:nvSpPr>
        <p:spPr bwMode="auto">
          <a:xfrm>
            <a:off x="6247752" y="3769928"/>
            <a:ext cx="71780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90000"/>
              </a:lnSpc>
              <a:spcBef>
                <a:spcPts val="0"/>
              </a:spcBef>
              <a:spcAft>
                <a:spcPct val="0"/>
              </a:spcAft>
              <a:buClrTx/>
              <a:buSzTx/>
              <a:buFontTx/>
              <a:buNone/>
              <a:tabLst/>
              <a:defRPr/>
            </a:pPr>
            <a:r>
              <a:rPr kumimoji="0" lang="en-US" sz="1200" b="1" i="0" u="none" strike="noStrike" kern="1200" cap="none" spc="0" normalizeH="0" baseline="0" noProof="0">
                <a:ln>
                  <a:noFill/>
                </a:ln>
                <a:solidFill>
                  <a:srgbClr val="00823B"/>
                </a:solidFill>
                <a:effectLst/>
                <a:uLnTx/>
                <a:uFillTx/>
                <a:latin typeface="Calibri" panose="020F0502020204030204" pitchFamily="34" charset="0"/>
                <a:ea typeface="+mn-ea"/>
                <a:cs typeface="+mn-cs"/>
              </a:rPr>
              <a:t>Overall</a:t>
            </a:r>
          </a:p>
          <a:p>
            <a:pPr marL="0" marR="0" lvl="0" indent="0" algn="r" defTabSz="914400" rtl="0" eaLnBrk="1" fontAlgn="auto" latinLnBrk="0" hangingPunct="1">
              <a:lnSpc>
                <a:spcPct val="90000"/>
              </a:lnSpc>
              <a:spcBef>
                <a:spcPts val="0"/>
              </a:spcBef>
              <a:spcAft>
                <a:spcPct val="0"/>
              </a:spcAft>
              <a:buClrTx/>
              <a:buSzTx/>
              <a:buFontTx/>
              <a:buNone/>
              <a:tabLst/>
              <a:defRPr/>
            </a:pPr>
            <a:r>
              <a:rPr kumimoji="0" lang="en-US" sz="1200" b="1" i="0" u="none" strike="noStrike" kern="1200" cap="none" spc="0" normalizeH="0" baseline="0" noProof="0">
                <a:ln>
                  <a:noFill/>
                </a:ln>
                <a:solidFill>
                  <a:srgbClr val="015873"/>
                </a:solidFill>
                <a:effectLst/>
                <a:uLnTx/>
                <a:uFillTx/>
                <a:latin typeface="Calibri" panose="020F0502020204030204" pitchFamily="34" charset="0"/>
                <a:ea typeface="+mn-ea"/>
                <a:cs typeface="+mn-cs"/>
              </a:rPr>
              <a:t>CR </a:t>
            </a:r>
          </a:p>
          <a:p>
            <a:pPr marL="0" marR="0" lvl="0" indent="0" algn="r" defTabSz="914400" rtl="0" eaLnBrk="1" fontAlgn="auto" latinLnBrk="0" hangingPunct="1">
              <a:lnSpc>
                <a:spcPct val="90000"/>
              </a:lnSpc>
              <a:spcBef>
                <a:spcPts val="0"/>
              </a:spcBef>
              <a:spcAft>
                <a:spcPct val="0"/>
              </a:spcAft>
              <a:buClrTx/>
              <a:buSzTx/>
              <a:buFontTx/>
              <a:buNone/>
              <a:tabLst/>
              <a:defRPr/>
            </a:pPr>
            <a:r>
              <a:rPr kumimoji="0" lang="en-US" sz="1200" b="1" i="0" u="none" strike="noStrike" kern="1200" cap="none" spc="0" normalizeH="0" baseline="0" noProof="0">
                <a:ln>
                  <a:noFill/>
                </a:ln>
                <a:solidFill>
                  <a:srgbClr val="E1471D"/>
                </a:solidFill>
                <a:effectLst/>
                <a:uLnTx/>
                <a:uFillTx/>
                <a:latin typeface="Calibri" panose="020F0502020204030204" pitchFamily="34" charset="0"/>
                <a:ea typeface="+mn-ea"/>
                <a:cs typeface="+mn-cs"/>
              </a:rPr>
              <a:t>PR</a:t>
            </a:r>
          </a:p>
        </p:txBody>
      </p:sp>
      <p:sp>
        <p:nvSpPr>
          <p:cNvPr id="729" name="Rectangle 728">
            <a:extLst>
              <a:ext uri="{FF2B5EF4-FFF2-40B4-BE49-F238E27FC236}">
                <a16:creationId xmlns:a16="http://schemas.microsoft.com/office/drawing/2014/main" id="{5D0BDA54-127F-20FC-F96E-0319BCD9EA0D}"/>
              </a:ext>
            </a:extLst>
          </p:cNvPr>
          <p:cNvSpPr/>
          <p:nvPr/>
        </p:nvSpPr>
        <p:spPr>
          <a:xfrm>
            <a:off x="6487312" y="3673520"/>
            <a:ext cx="1059583" cy="166199"/>
          </a:xfrm>
          <a:prstGeom prst="rect">
            <a:avLst/>
          </a:prstGeom>
        </p:spPr>
        <p:txBody>
          <a:bodyPr wrap="square" lIns="0" tIns="0" rIns="0" bIns="0">
            <a:spAutoFit/>
          </a:bodyPr>
          <a:lstStyle/>
          <a:p>
            <a:pPr marL="0" marR="0" lvl="0" indent="0" algn="r" defTabSz="822692"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40" normalizeH="0" baseline="0" noProof="0">
                <a:ln>
                  <a:noFill/>
                </a:ln>
                <a:solidFill>
                  <a:srgbClr val="000000"/>
                </a:solidFill>
                <a:effectLst/>
                <a:uLnTx/>
                <a:uFillTx/>
                <a:latin typeface="Calibri"/>
                <a:ea typeface="+mn-ea"/>
                <a:cs typeface="Arial" charset="0"/>
              </a:rPr>
              <a:t>Patients at Risk, n</a:t>
            </a:r>
          </a:p>
        </p:txBody>
      </p:sp>
    </p:spTree>
    <p:extLst>
      <p:ext uri="{BB962C8B-B14F-4D97-AF65-F5344CB8AC3E}">
        <p14:creationId xmlns:p14="http://schemas.microsoft.com/office/powerpoint/2010/main" val="14593035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4D41EA0-2740-F9B3-E1EB-37AE72374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1C121-5520-1212-A668-C000425A7A92}"/>
              </a:ext>
            </a:extLst>
          </p:cNvPr>
          <p:cNvSpPr>
            <a:spLocks noGrp="1"/>
          </p:cNvSpPr>
          <p:nvPr>
            <p:ph type="title"/>
          </p:nvPr>
        </p:nvSpPr>
        <p:spPr>
          <a:xfrm>
            <a:off x="210066" y="238127"/>
            <a:ext cx="11761106" cy="1103313"/>
          </a:xfrm>
        </p:spPr>
        <p:txBody>
          <a:bodyPr/>
          <a:lstStyle/>
          <a:p>
            <a:pPr algn="ctr"/>
            <a:r>
              <a:rPr lang="en-US" sz="3600" dirty="0" err="1"/>
              <a:t>Surovatamig</a:t>
            </a:r>
            <a:r>
              <a:rPr lang="en-US" sz="3600" dirty="0"/>
              <a:t> </a:t>
            </a:r>
            <a:r>
              <a:rPr lang="en-US" dirty="0"/>
              <a:t>(AZD-0486) in R/R FL</a:t>
            </a:r>
            <a:r>
              <a:rPr lang="en-US" sz="3600" dirty="0"/>
              <a:t>: Double Step-up </a:t>
            </a:r>
            <a:r>
              <a:rPr lang="en-US" dirty="0"/>
              <a:t>D</a:t>
            </a:r>
            <a:r>
              <a:rPr lang="en-US" sz="3600" dirty="0"/>
              <a:t>osing</a:t>
            </a:r>
            <a:endParaRPr lang="en-US" dirty="0"/>
          </a:p>
        </p:txBody>
      </p:sp>
      <p:sp>
        <p:nvSpPr>
          <p:cNvPr id="3" name="Text Box 15">
            <a:extLst>
              <a:ext uri="{FF2B5EF4-FFF2-40B4-BE49-F238E27FC236}">
                <a16:creationId xmlns:a16="http://schemas.microsoft.com/office/drawing/2014/main" id="{003C9DF8-DB57-4641-5EE0-4B9D08A6FC32}"/>
              </a:ext>
            </a:extLst>
          </p:cNvPr>
          <p:cNvSpPr txBox="1">
            <a:spLocks noChangeArrowheads="1"/>
          </p:cNvSpPr>
          <p:nvPr/>
        </p:nvSpPr>
        <p:spPr bwMode="auto">
          <a:xfrm>
            <a:off x="401600" y="6358730"/>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Devata. EHA 2024.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P1131.</a:t>
            </a:r>
          </a:p>
        </p:txBody>
      </p:sp>
      <p:sp>
        <p:nvSpPr>
          <p:cNvPr id="7" name="TextBox 6">
            <a:extLst>
              <a:ext uri="{FF2B5EF4-FFF2-40B4-BE49-F238E27FC236}">
                <a16:creationId xmlns:a16="http://schemas.microsoft.com/office/drawing/2014/main" id="{CCBE1DE5-ACEF-252B-13A9-189C68B1771E}"/>
              </a:ext>
            </a:extLst>
          </p:cNvPr>
          <p:cNvSpPr txBox="1"/>
          <p:nvPr/>
        </p:nvSpPr>
        <p:spPr bwMode="auto">
          <a:xfrm>
            <a:off x="638943" y="1499612"/>
            <a:ext cx="1423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Study Design</a:t>
            </a:r>
          </a:p>
        </p:txBody>
      </p:sp>
      <p:sp>
        <p:nvSpPr>
          <p:cNvPr id="8" name="Rounded Rectangle 7">
            <a:extLst>
              <a:ext uri="{FF2B5EF4-FFF2-40B4-BE49-F238E27FC236}">
                <a16:creationId xmlns:a16="http://schemas.microsoft.com/office/drawing/2014/main" id="{6702D459-67B4-7D65-0C54-2C1DB8A378DC}"/>
              </a:ext>
            </a:extLst>
          </p:cNvPr>
          <p:cNvSpPr/>
          <p:nvPr/>
        </p:nvSpPr>
        <p:spPr bwMode="auto">
          <a:xfrm>
            <a:off x="495300" y="5161085"/>
            <a:ext cx="7312269" cy="342900"/>
          </a:xfrm>
          <a:prstGeom prst="roundRect">
            <a:avLst/>
          </a:prstGeom>
          <a:solidFill>
            <a:schemeClr val="accent1"/>
          </a:solidFill>
          <a:ln w="0">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Treatment Schedule</a:t>
            </a:r>
          </a:p>
        </p:txBody>
      </p:sp>
      <p:sp>
        <p:nvSpPr>
          <p:cNvPr id="9" name="Rounded Rectangle 8">
            <a:extLst>
              <a:ext uri="{FF2B5EF4-FFF2-40B4-BE49-F238E27FC236}">
                <a16:creationId xmlns:a16="http://schemas.microsoft.com/office/drawing/2014/main" id="{5E03018B-685F-AFF3-6212-3B58DD51B1D5}"/>
              </a:ext>
            </a:extLst>
          </p:cNvPr>
          <p:cNvSpPr/>
          <p:nvPr/>
        </p:nvSpPr>
        <p:spPr bwMode="auto">
          <a:xfrm>
            <a:off x="7965831" y="5161085"/>
            <a:ext cx="3807069" cy="342900"/>
          </a:xfrm>
          <a:prstGeom prst="roundRect">
            <a:avLst/>
          </a:prstGeom>
          <a:solidFill>
            <a:schemeClr val="accent1"/>
          </a:solidFill>
          <a:ln w="0">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Endpoints</a:t>
            </a:r>
          </a:p>
        </p:txBody>
      </p:sp>
      <p:sp>
        <p:nvSpPr>
          <p:cNvPr id="10" name="TextBox 9">
            <a:extLst>
              <a:ext uri="{FF2B5EF4-FFF2-40B4-BE49-F238E27FC236}">
                <a16:creationId xmlns:a16="http://schemas.microsoft.com/office/drawing/2014/main" id="{278889A8-C2BC-7F12-B688-2D99E675F4B5}"/>
              </a:ext>
            </a:extLst>
          </p:cNvPr>
          <p:cNvSpPr txBox="1"/>
          <p:nvPr/>
        </p:nvSpPr>
        <p:spPr bwMode="auto">
          <a:xfrm>
            <a:off x="495300" y="5494247"/>
            <a:ext cx="7312269" cy="789960"/>
          </a:xfrm>
          <a:prstGeom prst="rect">
            <a:avLst/>
          </a:prstGeom>
          <a:solidFill>
            <a:schemeClr val="tx1"/>
          </a:solidFill>
          <a:ln>
            <a:noFill/>
          </a:ln>
        </p:spPr>
        <p:txBody>
          <a:bodyPr wrap="square" rtlCol="0">
            <a:spAutoFit/>
          </a:bodyPr>
          <a:lstStyle/>
          <a:p>
            <a:pPr marL="285750" marR="0" lvl="0" indent="-285750" algn="l" defTabSz="914400" rtl="0" eaLnBrk="0" fontAlgn="base" latinLnBrk="0" hangingPunct="0">
              <a:lnSpc>
                <a:spcPct val="100000"/>
              </a:lnSpc>
              <a:spcBef>
                <a:spcPts val="200"/>
              </a:spcBef>
              <a:spcAft>
                <a:spcPct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AZD-0486 administered by IV infusion every 2 wk (28-day cycles) for up to 2 yr</a:t>
            </a:r>
          </a:p>
          <a:p>
            <a:pPr marL="515938" marR="0" lvl="1" indent="-227013" algn="l" defTabSz="914400" rtl="0" eaLnBrk="0" fontAlgn="base" latinLnBrk="0" hangingPunct="0">
              <a:lnSpc>
                <a:spcPct val="100000"/>
              </a:lnSpc>
              <a:spcBef>
                <a:spcPts val="200"/>
              </a:spcBef>
              <a:spcAft>
                <a:spcPct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 cycle 1 for double SUD, step-up dosing occurred in D1 and D8, with target dose on D15</a:t>
            </a:r>
          </a:p>
          <a:p>
            <a:pPr marL="285750" marR="0" lvl="0" indent="-285750" algn="l" defTabSz="914400" rtl="0" eaLnBrk="0" fontAlgn="base" latinLnBrk="0" hangingPunct="0">
              <a:lnSpc>
                <a:spcPct val="100000"/>
              </a:lnSpc>
              <a:spcBef>
                <a:spcPts val="200"/>
              </a:spcBef>
              <a:spcAft>
                <a:spcPct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Q4W dosing was considered for patients in CR after C6</a:t>
            </a:r>
          </a:p>
        </p:txBody>
      </p:sp>
      <p:sp>
        <p:nvSpPr>
          <p:cNvPr id="11" name="TextBox 10">
            <a:extLst>
              <a:ext uri="{FF2B5EF4-FFF2-40B4-BE49-F238E27FC236}">
                <a16:creationId xmlns:a16="http://schemas.microsoft.com/office/drawing/2014/main" id="{39CA2635-D3B3-B96A-940D-8A546F6AE67B}"/>
              </a:ext>
            </a:extLst>
          </p:cNvPr>
          <p:cNvSpPr txBox="1"/>
          <p:nvPr/>
        </p:nvSpPr>
        <p:spPr bwMode="auto">
          <a:xfrm>
            <a:off x="7983393" y="5496232"/>
            <a:ext cx="3987779" cy="548868"/>
          </a:xfrm>
          <a:prstGeom prst="rect">
            <a:avLst/>
          </a:prstGeom>
          <a:solidFill>
            <a:schemeClr val="tx1"/>
          </a:solidFill>
          <a:ln>
            <a:noFill/>
          </a:ln>
        </p:spPr>
        <p:txBody>
          <a:bodyPr wrap="square" rtlCol="0">
            <a:spAutoFit/>
          </a:bodyPr>
          <a:lstStyle/>
          <a:p>
            <a:pPr marL="285750" marR="0" lvl="0" indent="-285750" algn="l" defTabSz="914400" rtl="0" eaLnBrk="0" fontAlgn="base" latinLnBrk="0" hangingPunct="0">
              <a:lnSpc>
                <a:spcPct val="100000"/>
              </a:lnSpc>
              <a:spcBef>
                <a:spcPts val="200"/>
              </a:spcBef>
              <a:spcAft>
                <a:spcPct val="0"/>
              </a:spcAft>
              <a:buClrTx/>
              <a:buSzTx/>
              <a:buFont typeface="Wingdings" pitchFamily="2" charset="2"/>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Primary:</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safety, tolerability, PK/PD</a:t>
            </a:r>
          </a:p>
          <a:p>
            <a:pPr marL="285750" marR="0" lvl="0" indent="-285750" algn="l" defTabSz="914400" rtl="0" eaLnBrk="0" fontAlgn="base" latinLnBrk="0" hangingPunct="0">
              <a:lnSpc>
                <a:spcPct val="100000"/>
              </a:lnSpc>
              <a:spcBef>
                <a:spcPts val="200"/>
              </a:spcBef>
              <a:spcAft>
                <a:spcPct val="0"/>
              </a:spcAft>
              <a:buClrTx/>
              <a:buSzTx/>
              <a:buFont typeface="Wingdings" pitchFamily="2" charset="2"/>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Secondary:</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antitumor activity</a:t>
            </a: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70FA27BF-8624-9333-660F-1A444FD3E8E9}"/>
              </a:ext>
            </a:extLst>
          </p:cNvPr>
          <p:cNvSpPr txBox="1"/>
          <p:nvPr/>
        </p:nvSpPr>
        <p:spPr bwMode="auto">
          <a:xfrm>
            <a:off x="401600" y="4770902"/>
            <a:ext cx="77440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Enrollment for each dose may be expanded for up to N = 15 for dose optimization and RP2D selection </a:t>
            </a:r>
          </a:p>
        </p:txBody>
      </p:sp>
      <p:sp>
        <p:nvSpPr>
          <p:cNvPr id="13" name="Left Bracket 12">
            <a:extLst>
              <a:ext uri="{FF2B5EF4-FFF2-40B4-BE49-F238E27FC236}">
                <a16:creationId xmlns:a16="http://schemas.microsoft.com/office/drawing/2014/main" id="{A95F173C-7B87-F691-5095-4B2D80E57E60}"/>
              </a:ext>
            </a:extLst>
          </p:cNvPr>
          <p:cNvSpPr/>
          <p:nvPr/>
        </p:nvSpPr>
        <p:spPr bwMode="auto">
          <a:xfrm rot="16200000">
            <a:off x="4175785" y="1082225"/>
            <a:ext cx="119082" cy="7194576"/>
          </a:xfrm>
          <a:prstGeom prst="leftBracket">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ounded Rectangle 13">
            <a:extLst>
              <a:ext uri="{FF2B5EF4-FFF2-40B4-BE49-F238E27FC236}">
                <a16:creationId xmlns:a16="http://schemas.microsoft.com/office/drawing/2014/main" id="{F9DCCDC1-BF78-F7EB-8AEE-BE6E5F8D8A0A}"/>
              </a:ext>
            </a:extLst>
          </p:cNvPr>
          <p:cNvSpPr/>
          <p:nvPr/>
        </p:nvSpPr>
        <p:spPr bwMode="auto">
          <a:xfrm>
            <a:off x="2300739" y="1909713"/>
            <a:ext cx="1450731" cy="388273"/>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Fixed dose</a:t>
            </a:r>
          </a:p>
        </p:txBody>
      </p:sp>
      <p:sp>
        <p:nvSpPr>
          <p:cNvPr id="15" name="Rounded Rectangle 14">
            <a:extLst>
              <a:ext uri="{FF2B5EF4-FFF2-40B4-BE49-F238E27FC236}">
                <a16:creationId xmlns:a16="http://schemas.microsoft.com/office/drawing/2014/main" id="{6AFADFDC-658B-9A26-5932-EA3E010C87D5}"/>
              </a:ext>
            </a:extLst>
          </p:cNvPr>
          <p:cNvSpPr/>
          <p:nvPr/>
        </p:nvSpPr>
        <p:spPr bwMode="auto">
          <a:xfrm>
            <a:off x="1982790" y="2392225"/>
            <a:ext cx="1450731" cy="388273"/>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2.4 mg</a:t>
            </a:r>
          </a:p>
        </p:txBody>
      </p:sp>
      <p:sp>
        <p:nvSpPr>
          <p:cNvPr id="16" name="Rounded Rectangle 15">
            <a:extLst>
              <a:ext uri="{FF2B5EF4-FFF2-40B4-BE49-F238E27FC236}">
                <a16:creationId xmlns:a16="http://schemas.microsoft.com/office/drawing/2014/main" id="{999D0A07-F153-2AB1-C7E9-AD49FF820D05}"/>
              </a:ext>
            </a:extLst>
          </p:cNvPr>
          <p:cNvSpPr/>
          <p:nvPr/>
        </p:nvSpPr>
        <p:spPr bwMode="auto">
          <a:xfrm>
            <a:off x="1664231" y="2843056"/>
            <a:ext cx="1450731" cy="388273"/>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0.8 mg</a:t>
            </a:r>
          </a:p>
        </p:txBody>
      </p:sp>
      <p:sp>
        <p:nvSpPr>
          <p:cNvPr id="17" name="Rounded Rectangle 16">
            <a:extLst>
              <a:ext uri="{FF2B5EF4-FFF2-40B4-BE49-F238E27FC236}">
                <a16:creationId xmlns:a16="http://schemas.microsoft.com/office/drawing/2014/main" id="{03557B95-8542-BCE8-DDBB-0E9B76F78D0D}"/>
              </a:ext>
            </a:extLst>
          </p:cNvPr>
          <p:cNvSpPr/>
          <p:nvPr/>
        </p:nvSpPr>
        <p:spPr bwMode="auto">
          <a:xfrm>
            <a:off x="1346282" y="3325568"/>
            <a:ext cx="1450731" cy="388273"/>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0.27 mg</a:t>
            </a:r>
          </a:p>
        </p:txBody>
      </p:sp>
      <p:sp>
        <p:nvSpPr>
          <p:cNvPr id="18" name="Rounded Rectangle 17">
            <a:extLst>
              <a:ext uri="{FF2B5EF4-FFF2-40B4-BE49-F238E27FC236}">
                <a16:creationId xmlns:a16="http://schemas.microsoft.com/office/drawing/2014/main" id="{09B79FD7-0638-530B-8261-E175CD901F98}"/>
              </a:ext>
            </a:extLst>
          </p:cNvPr>
          <p:cNvSpPr/>
          <p:nvPr/>
        </p:nvSpPr>
        <p:spPr bwMode="auto">
          <a:xfrm>
            <a:off x="1027637" y="3761827"/>
            <a:ext cx="1450731" cy="388273"/>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0.09 mg</a:t>
            </a:r>
          </a:p>
        </p:txBody>
      </p:sp>
      <p:sp>
        <p:nvSpPr>
          <p:cNvPr id="19" name="Rounded Rectangle 18">
            <a:extLst>
              <a:ext uri="{FF2B5EF4-FFF2-40B4-BE49-F238E27FC236}">
                <a16:creationId xmlns:a16="http://schemas.microsoft.com/office/drawing/2014/main" id="{93350A3C-2E3D-F52E-21E3-254C0851241F}"/>
              </a:ext>
            </a:extLst>
          </p:cNvPr>
          <p:cNvSpPr/>
          <p:nvPr/>
        </p:nvSpPr>
        <p:spPr bwMode="auto">
          <a:xfrm>
            <a:off x="709688" y="4244339"/>
            <a:ext cx="1450731" cy="388273"/>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0.03 mg</a:t>
            </a:r>
          </a:p>
        </p:txBody>
      </p:sp>
      <p:sp>
        <p:nvSpPr>
          <p:cNvPr id="26" name="Rounded Rectangle 25">
            <a:extLst>
              <a:ext uri="{FF2B5EF4-FFF2-40B4-BE49-F238E27FC236}">
                <a16:creationId xmlns:a16="http://schemas.microsoft.com/office/drawing/2014/main" id="{1944951B-A91C-0E99-FFDB-7EE9D6289C58}"/>
              </a:ext>
            </a:extLst>
          </p:cNvPr>
          <p:cNvSpPr/>
          <p:nvPr/>
        </p:nvSpPr>
        <p:spPr bwMode="auto">
          <a:xfrm>
            <a:off x="4311309" y="1909713"/>
            <a:ext cx="1755384" cy="388273"/>
          </a:xfrm>
          <a:prstGeom prst="roundRect">
            <a:avLst/>
          </a:pr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Single SUD</a:t>
            </a:r>
          </a:p>
        </p:txBody>
      </p:sp>
      <p:sp>
        <p:nvSpPr>
          <p:cNvPr id="27" name="Rounded Rectangle 26">
            <a:extLst>
              <a:ext uri="{FF2B5EF4-FFF2-40B4-BE49-F238E27FC236}">
                <a16:creationId xmlns:a16="http://schemas.microsoft.com/office/drawing/2014/main" id="{06B8D8CB-5D0B-EDD1-A057-D2A125EC1E31}"/>
              </a:ext>
            </a:extLst>
          </p:cNvPr>
          <p:cNvSpPr/>
          <p:nvPr/>
        </p:nvSpPr>
        <p:spPr bwMode="auto">
          <a:xfrm>
            <a:off x="3993360" y="2392225"/>
            <a:ext cx="1755384" cy="388273"/>
          </a:xfrm>
          <a:prstGeom prst="roundRect">
            <a:avLst/>
          </a:pr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1.0 mg/10 mg</a:t>
            </a:r>
          </a:p>
        </p:txBody>
      </p:sp>
      <p:sp>
        <p:nvSpPr>
          <p:cNvPr id="28" name="Rounded Rectangle 27">
            <a:extLst>
              <a:ext uri="{FF2B5EF4-FFF2-40B4-BE49-F238E27FC236}">
                <a16:creationId xmlns:a16="http://schemas.microsoft.com/office/drawing/2014/main" id="{DD14DD69-B2FA-9AA6-7C24-920B6E10D405}"/>
              </a:ext>
            </a:extLst>
          </p:cNvPr>
          <p:cNvSpPr/>
          <p:nvPr/>
        </p:nvSpPr>
        <p:spPr bwMode="auto">
          <a:xfrm>
            <a:off x="3674801" y="2843056"/>
            <a:ext cx="1755384" cy="388273"/>
          </a:xfrm>
          <a:prstGeom prst="roundRect">
            <a:avLst/>
          </a:pr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1.0 mg/7.2 mg</a:t>
            </a:r>
          </a:p>
        </p:txBody>
      </p:sp>
      <p:sp>
        <p:nvSpPr>
          <p:cNvPr id="29" name="Rounded Rectangle 28">
            <a:extLst>
              <a:ext uri="{FF2B5EF4-FFF2-40B4-BE49-F238E27FC236}">
                <a16:creationId xmlns:a16="http://schemas.microsoft.com/office/drawing/2014/main" id="{89FD8EB6-E258-709D-6AF9-D558D1B7D848}"/>
              </a:ext>
            </a:extLst>
          </p:cNvPr>
          <p:cNvSpPr/>
          <p:nvPr/>
        </p:nvSpPr>
        <p:spPr bwMode="auto">
          <a:xfrm>
            <a:off x="3356852" y="3325568"/>
            <a:ext cx="1755384" cy="388273"/>
          </a:xfrm>
          <a:prstGeom prst="roundRect">
            <a:avLst/>
          </a:pr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0.27 mg/2.4 mg</a:t>
            </a:r>
          </a:p>
        </p:txBody>
      </p:sp>
      <p:sp>
        <p:nvSpPr>
          <p:cNvPr id="30" name="Rounded Rectangle 29">
            <a:extLst>
              <a:ext uri="{FF2B5EF4-FFF2-40B4-BE49-F238E27FC236}">
                <a16:creationId xmlns:a16="http://schemas.microsoft.com/office/drawing/2014/main" id="{06AD0358-F478-049F-5870-BE218074FBF7}"/>
              </a:ext>
            </a:extLst>
          </p:cNvPr>
          <p:cNvSpPr/>
          <p:nvPr/>
        </p:nvSpPr>
        <p:spPr bwMode="auto">
          <a:xfrm>
            <a:off x="3038207" y="3761827"/>
            <a:ext cx="1755384" cy="388273"/>
          </a:xfrm>
          <a:prstGeom prst="roundRect">
            <a:avLst/>
          </a:pr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0.27 mg/0.8 mg</a:t>
            </a:r>
          </a:p>
        </p:txBody>
      </p:sp>
      <p:sp>
        <p:nvSpPr>
          <p:cNvPr id="32" name="Rounded Rectangle 31">
            <a:extLst>
              <a:ext uri="{FF2B5EF4-FFF2-40B4-BE49-F238E27FC236}">
                <a16:creationId xmlns:a16="http://schemas.microsoft.com/office/drawing/2014/main" id="{D088B6FC-F26D-F7B3-F9F7-CE0E3B05D2C9}"/>
              </a:ext>
            </a:extLst>
          </p:cNvPr>
          <p:cNvSpPr/>
          <p:nvPr/>
        </p:nvSpPr>
        <p:spPr bwMode="auto">
          <a:xfrm>
            <a:off x="6349926" y="1909713"/>
            <a:ext cx="2570057" cy="388273"/>
          </a:xfrm>
          <a:prstGeom prst="round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Double SUD</a:t>
            </a:r>
          </a:p>
        </p:txBody>
      </p:sp>
      <p:sp>
        <p:nvSpPr>
          <p:cNvPr id="33" name="Rounded Rectangle 32">
            <a:extLst>
              <a:ext uri="{FF2B5EF4-FFF2-40B4-BE49-F238E27FC236}">
                <a16:creationId xmlns:a16="http://schemas.microsoft.com/office/drawing/2014/main" id="{3A6F58B6-668B-6D98-E01F-22C2F17936C8}"/>
              </a:ext>
            </a:extLst>
          </p:cNvPr>
          <p:cNvSpPr/>
          <p:nvPr/>
        </p:nvSpPr>
        <p:spPr bwMode="auto">
          <a:xfrm>
            <a:off x="6031977" y="2392225"/>
            <a:ext cx="2570057" cy="388273"/>
          </a:xfrm>
          <a:prstGeom prst="round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0.27 mg/1.0 mg/7.2 mg</a:t>
            </a:r>
          </a:p>
        </p:txBody>
      </p:sp>
      <p:sp>
        <p:nvSpPr>
          <p:cNvPr id="34" name="Rounded Rectangle 33">
            <a:extLst>
              <a:ext uri="{FF2B5EF4-FFF2-40B4-BE49-F238E27FC236}">
                <a16:creationId xmlns:a16="http://schemas.microsoft.com/office/drawing/2014/main" id="{85174300-2A46-325D-EAB6-354B75B2E59C}"/>
              </a:ext>
            </a:extLst>
          </p:cNvPr>
          <p:cNvSpPr/>
          <p:nvPr/>
        </p:nvSpPr>
        <p:spPr bwMode="auto">
          <a:xfrm>
            <a:off x="5713418" y="2843056"/>
            <a:ext cx="2570057" cy="388273"/>
          </a:xfrm>
          <a:prstGeom prst="round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0.27 mg/1.0 mg/2.4 mg</a:t>
            </a:r>
          </a:p>
        </p:txBody>
      </p:sp>
      <p:cxnSp>
        <p:nvCxnSpPr>
          <p:cNvPr id="38" name="Straight Arrow Connector 37">
            <a:extLst>
              <a:ext uri="{FF2B5EF4-FFF2-40B4-BE49-F238E27FC236}">
                <a16:creationId xmlns:a16="http://schemas.microsoft.com/office/drawing/2014/main" id="{61BC5CA9-DC4A-3C71-0DD1-58BFA9E9B454}"/>
              </a:ext>
            </a:extLst>
          </p:cNvPr>
          <p:cNvCxnSpPr>
            <a:stCxn id="14" idx="3"/>
            <a:endCxn id="26" idx="1"/>
          </p:cNvCxnSpPr>
          <p:nvPr/>
        </p:nvCxnSpPr>
        <p:spPr bwMode="auto">
          <a:xfrm>
            <a:off x="3751470" y="2103850"/>
            <a:ext cx="559839"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0" name="Straight Arrow Connector 39">
            <a:extLst>
              <a:ext uri="{FF2B5EF4-FFF2-40B4-BE49-F238E27FC236}">
                <a16:creationId xmlns:a16="http://schemas.microsoft.com/office/drawing/2014/main" id="{61B65398-E09D-754E-2770-1AE32E7A48D4}"/>
              </a:ext>
            </a:extLst>
          </p:cNvPr>
          <p:cNvCxnSpPr>
            <a:stCxn id="26" idx="3"/>
            <a:endCxn id="32" idx="1"/>
          </p:cNvCxnSpPr>
          <p:nvPr/>
        </p:nvCxnSpPr>
        <p:spPr bwMode="auto">
          <a:xfrm>
            <a:off x="6066693" y="2103850"/>
            <a:ext cx="283233" cy="0"/>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2" name="Elbow Connector 41">
            <a:extLst>
              <a:ext uri="{FF2B5EF4-FFF2-40B4-BE49-F238E27FC236}">
                <a16:creationId xmlns:a16="http://schemas.microsoft.com/office/drawing/2014/main" id="{7253603F-6D0D-D5D2-8192-7E714FAA2CEA}"/>
              </a:ext>
            </a:extLst>
          </p:cNvPr>
          <p:cNvCxnSpPr>
            <a:stCxn id="19" idx="3"/>
          </p:cNvCxnSpPr>
          <p:nvPr/>
        </p:nvCxnSpPr>
        <p:spPr bwMode="auto">
          <a:xfrm flipV="1">
            <a:off x="2160419" y="4150100"/>
            <a:ext cx="140320" cy="288376"/>
          </a:xfrm>
          <a:prstGeom prst="bentConnector2">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3" name="Elbow Connector 42">
            <a:extLst>
              <a:ext uri="{FF2B5EF4-FFF2-40B4-BE49-F238E27FC236}">
                <a16:creationId xmlns:a16="http://schemas.microsoft.com/office/drawing/2014/main" id="{FCB8FACE-C321-8BB0-6A3B-80B508E9F580}"/>
              </a:ext>
            </a:extLst>
          </p:cNvPr>
          <p:cNvCxnSpPr/>
          <p:nvPr/>
        </p:nvCxnSpPr>
        <p:spPr bwMode="auto">
          <a:xfrm flipV="1">
            <a:off x="2478368" y="3687095"/>
            <a:ext cx="140320" cy="288376"/>
          </a:xfrm>
          <a:prstGeom prst="bentConnector2">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4" name="Elbow Connector 43">
            <a:extLst>
              <a:ext uri="{FF2B5EF4-FFF2-40B4-BE49-F238E27FC236}">
                <a16:creationId xmlns:a16="http://schemas.microsoft.com/office/drawing/2014/main" id="{081C23F3-8DAD-6C7F-E392-1632618E934C}"/>
              </a:ext>
            </a:extLst>
          </p:cNvPr>
          <p:cNvCxnSpPr/>
          <p:nvPr/>
        </p:nvCxnSpPr>
        <p:spPr bwMode="auto">
          <a:xfrm flipV="1">
            <a:off x="2780504" y="3222622"/>
            <a:ext cx="140320" cy="288376"/>
          </a:xfrm>
          <a:prstGeom prst="bentConnector2">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5" name="Elbow Connector 44">
            <a:extLst>
              <a:ext uri="{FF2B5EF4-FFF2-40B4-BE49-F238E27FC236}">
                <a16:creationId xmlns:a16="http://schemas.microsoft.com/office/drawing/2014/main" id="{7046FA39-4AE1-8B51-43A5-11BC9955B880}"/>
              </a:ext>
            </a:extLst>
          </p:cNvPr>
          <p:cNvCxnSpPr/>
          <p:nvPr/>
        </p:nvCxnSpPr>
        <p:spPr bwMode="auto">
          <a:xfrm flipV="1">
            <a:off x="3114962" y="2764657"/>
            <a:ext cx="140320" cy="288376"/>
          </a:xfrm>
          <a:prstGeom prst="bentConnector2">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7" name="Elbow Connector 46">
            <a:extLst>
              <a:ext uri="{FF2B5EF4-FFF2-40B4-BE49-F238E27FC236}">
                <a16:creationId xmlns:a16="http://schemas.microsoft.com/office/drawing/2014/main" id="{CF0B2F7B-DA34-87D9-C6B5-D1BBC5BC7651}"/>
              </a:ext>
            </a:extLst>
          </p:cNvPr>
          <p:cNvCxnSpPr/>
          <p:nvPr/>
        </p:nvCxnSpPr>
        <p:spPr bwMode="auto">
          <a:xfrm flipV="1">
            <a:off x="4796350" y="3710547"/>
            <a:ext cx="140320" cy="288376"/>
          </a:xfrm>
          <a:prstGeom prst="bentConnector2">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8" name="Elbow Connector 47">
            <a:extLst>
              <a:ext uri="{FF2B5EF4-FFF2-40B4-BE49-F238E27FC236}">
                <a16:creationId xmlns:a16="http://schemas.microsoft.com/office/drawing/2014/main" id="{6890C178-89C7-FDBE-DEED-B8DDEC863369}"/>
              </a:ext>
            </a:extLst>
          </p:cNvPr>
          <p:cNvCxnSpPr/>
          <p:nvPr/>
        </p:nvCxnSpPr>
        <p:spPr bwMode="auto">
          <a:xfrm flipV="1">
            <a:off x="5098486" y="3246074"/>
            <a:ext cx="140320" cy="288376"/>
          </a:xfrm>
          <a:prstGeom prst="bentConnector2">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49" name="Elbow Connector 48">
            <a:extLst>
              <a:ext uri="{FF2B5EF4-FFF2-40B4-BE49-F238E27FC236}">
                <a16:creationId xmlns:a16="http://schemas.microsoft.com/office/drawing/2014/main" id="{08BEBD79-9DB2-C510-07C2-A5B46CBF7927}"/>
              </a:ext>
            </a:extLst>
          </p:cNvPr>
          <p:cNvCxnSpPr/>
          <p:nvPr/>
        </p:nvCxnSpPr>
        <p:spPr bwMode="auto">
          <a:xfrm flipV="1">
            <a:off x="5432944" y="2788109"/>
            <a:ext cx="140320" cy="288376"/>
          </a:xfrm>
          <a:prstGeom prst="bentConnector2">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1" name="Elbow Connector 50">
            <a:extLst>
              <a:ext uri="{FF2B5EF4-FFF2-40B4-BE49-F238E27FC236}">
                <a16:creationId xmlns:a16="http://schemas.microsoft.com/office/drawing/2014/main" id="{45D11093-0965-F7A5-1DE8-74E7DEDDC4A4}"/>
              </a:ext>
            </a:extLst>
          </p:cNvPr>
          <p:cNvCxnSpPr/>
          <p:nvPr/>
        </p:nvCxnSpPr>
        <p:spPr bwMode="auto">
          <a:xfrm flipV="1">
            <a:off x="8275615" y="2788109"/>
            <a:ext cx="140320" cy="288376"/>
          </a:xfrm>
          <a:prstGeom prst="bentConnector2">
            <a:avLst/>
          </a:prstGeom>
          <a:ln w="28575">
            <a:solidFill>
              <a:schemeClr val="accent4"/>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53" name="Rectangle 52">
            <a:extLst>
              <a:ext uri="{FF2B5EF4-FFF2-40B4-BE49-F238E27FC236}">
                <a16:creationId xmlns:a16="http://schemas.microsoft.com/office/drawing/2014/main" id="{6C6B5228-8F36-3D47-66C0-75429D6CF3AE}"/>
              </a:ext>
            </a:extLst>
          </p:cNvPr>
          <p:cNvSpPr/>
          <p:nvPr/>
        </p:nvSpPr>
        <p:spPr bwMode="auto">
          <a:xfrm>
            <a:off x="9019912" y="1354015"/>
            <a:ext cx="2752988" cy="3635042"/>
          </a:xfrm>
          <a:prstGeom prst="rect">
            <a:avLst/>
          </a:prstGeom>
          <a:solidFill>
            <a:schemeClr val="accent5">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6ADA7CE8-E182-9067-9348-BE54822668FA}"/>
              </a:ext>
            </a:extLst>
          </p:cNvPr>
          <p:cNvSpPr txBox="1"/>
          <p:nvPr/>
        </p:nvSpPr>
        <p:spPr bwMode="auto">
          <a:xfrm>
            <a:off x="9118265" y="1513238"/>
            <a:ext cx="17180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Activating ⍺CD3</a:t>
            </a:r>
          </a:p>
        </p:txBody>
      </p:sp>
      <p:sp>
        <p:nvSpPr>
          <p:cNvPr id="55" name="TextBox 54">
            <a:extLst>
              <a:ext uri="{FF2B5EF4-FFF2-40B4-BE49-F238E27FC236}">
                <a16:creationId xmlns:a16="http://schemas.microsoft.com/office/drawing/2014/main" id="{A0E78BDE-7E29-D36F-58CC-3A2859DEBDFB}"/>
              </a:ext>
            </a:extLst>
          </p:cNvPr>
          <p:cNvSpPr txBox="1"/>
          <p:nvPr/>
        </p:nvSpPr>
        <p:spPr bwMode="auto">
          <a:xfrm>
            <a:off x="9618598" y="2008997"/>
            <a:ext cx="10344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Unique ⍺CD3 binding site to reduce cytokine release </a:t>
            </a:r>
          </a:p>
        </p:txBody>
      </p:sp>
      <p:sp>
        <p:nvSpPr>
          <p:cNvPr id="56" name="TextBox 55">
            <a:extLst>
              <a:ext uri="{FF2B5EF4-FFF2-40B4-BE49-F238E27FC236}">
                <a16:creationId xmlns:a16="http://schemas.microsoft.com/office/drawing/2014/main" id="{DAED5CC8-3408-B0C1-A695-36C8E8721D57}"/>
              </a:ext>
            </a:extLst>
          </p:cNvPr>
          <p:cNvSpPr txBox="1"/>
          <p:nvPr/>
        </p:nvSpPr>
        <p:spPr bwMode="auto">
          <a:xfrm>
            <a:off x="10890406" y="2577083"/>
            <a:ext cx="8899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High-affinity, heavy chain–only ⍺CD19 domain </a:t>
            </a:r>
          </a:p>
        </p:txBody>
      </p:sp>
      <p:sp>
        <p:nvSpPr>
          <p:cNvPr id="57" name="TextBox 56">
            <a:extLst>
              <a:ext uri="{FF2B5EF4-FFF2-40B4-BE49-F238E27FC236}">
                <a16:creationId xmlns:a16="http://schemas.microsoft.com/office/drawing/2014/main" id="{2B79DFC0-2960-9F23-EADC-B2EA914CF339}"/>
              </a:ext>
            </a:extLst>
          </p:cNvPr>
          <p:cNvSpPr txBox="1"/>
          <p:nvPr/>
        </p:nvSpPr>
        <p:spPr bwMode="auto">
          <a:xfrm>
            <a:off x="10698540" y="4544317"/>
            <a:ext cx="10658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Silenced lgG4 Fc tail</a:t>
            </a:r>
          </a:p>
        </p:txBody>
      </p:sp>
      <p:cxnSp>
        <p:nvCxnSpPr>
          <p:cNvPr id="82" name="Elbow Connector 81">
            <a:extLst>
              <a:ext uri="{FF2B5EF4-FFF2-40B4-BE49-F238E27FC236}">
                <a16:creationId xmlns:a16="http://schemas.microsoft.com/office/drawing/2014/main" id="{EC1C1DB5-24A7-B00E-3105-0E3629DA7B06}"/>
              </a:ext>
            </a:extLst>
          </p:cNvPr>
          <p:cNvCxnSpPr>
            <a:cxnSpLocks/>
            <a:stCxn id="55" idx="0"/>
            <a:endCxn id="58" idx="0"/>
          </p:cNvCxnSpPr>
          <p:nvPr/>
        </p:nvCxnSpPr>
        <p:spPr bwMode="auto">
          <a:xfrm rot="16200000" flipH="1" flipV="1">
            <a:off x="9366069" y="2024145"/>
            <a:ext cx="784893" cy="754595"/>
          </a:xfrm>
          <a:prstGeom prst="bentConnector3">
            <a:avLst>
              <a:gd name="adj1" fmla="val -4481"/>
            </a:avLst>
          </a:prstGeom>
          <a:noFill/>
          <a:ln w="28575" cap="flat" cmpd="sng" algn="ctr">
            <a:solidFill>
              <a:schemeClr val="accent6"/>
            </a:solidFill>
            <a:prstDash val="solid"/>
            <a:round/>
            <a:headEnd type="none" w="med" len="med"/>
            <a:tailEnd type="triangle"/>
          </a:ln>
          <a:effectLst/>
        </p:spPr>
      </p:cxnSp>
      <p:sp>
        <p:nvSpPr>
          <p:cNvPr id="89" name="Oval 88">
            <a:extLst>
              <a:ext uri="{FF2B5EF4-FFF2-40B4-BE49-F238E27FC236}">
                <a16:creationId xmlns:a16="http://schemas.microsoft.com/office/drawing/2014/main" id="{73F4AB96-FCA5-CD1C-E1FF-D2736E6BB2E2}"/>
              </a:ext>
            </a:extLst>
          </p:cNvPr>
          <p:cNvSpPr/>
          <p:nvPr/>
        </p:nvSpPr>
        <p:spPr bwMode="auto">
          <a:xfrm rot="1800000">
            <a:off x="10607728" y="3124187"/>
            <a:ext cx="194579" cy="449290"/>
          </a:xfrm>
          <a:prstGeom prst="ellipse">
            <a:avLst/>
          </a:prstGeom>
          <a:solidFill>
            <a:schemeClr val="accent1">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91" name="Elbow Connector 90">
            <a:extLst>
              <a:ext uri="{FF2B5EF4-FFF2-40B4-BE49-F238E27FC236}">
                <a16:creationId xmlns:a16="http://schemas.microsoft.com/office/drawing/2014/main" id="{CD5B7A36-1737-F1CE-0E32-676460528B35}"/>
              </a:ext>
            </a:extLst>
          </p:cNvPr>
          <p:cNvCxnSpPr>
            <a:cxnSpLocks/>
            <a:stCxn id="56" idx="2"/>
            <a:endCxn id="89" idx="6"/>
          </p:cNvCxnSpPr>
          <p:nvPr/>
        </p:nvCxnSpPr>
        <p:spPr bwMode="auto">
          <a:xfrm rot="5400000" flipH="1">
            <a:off x="10872358" y="3314393"/>
            <a:ext cx="379935" cy="546105"/>
          </a:xfrm>
          <a:prstGeom prst="bentConnector4">
            <a:avLst>
              <a:gd name="adj1" fmla="val -60168"/>
              <a:gd name="adj2" fmla="val 36417"/>
            </a:avLst>
          </a:prstGeom>
          <a:noFill/>
          <a:ln w="28575" cap="flat" cmpd="sng" algn="ctr">
            <a:solidFill>
              <a:schemeClr val="accent2"/>
            </a:solidFill>
            <a:prstDash val="solid"/>
            <a:round/>
            <a:headEnd type="none" w="med" len="med"/>
            <a:tailEnd type="triangle"/>
          </a:ln>
          <a:effectLst/>
        </p:spPr>
      </p:cxnSp>
      <p:cxnSp>
        <p:nvCxnSpPr>
          <p:cNvPr id="96" name="Elbow Connector 95">
            <a:extLst>
              <a:ext uri="{FF2B5EF4-FFF2-40B4-BE49-F238E27FC236}">
                <a16:creationId xmlns:a16="http://schemas.microsoft.com/office/drawing/2014/main" id="{ABB6CF04-F011-9FB8-710D-3D58DE26E630}"/>
              </a:ext>
            </a:extLst>
          </p:cNvPr>
          <p:cNvCxnSpPr>
            <a:stCxn id="57" idx="0"/>
            <a:endCxn id="65" idx="6"/>
          </p:cNvCxnSpPr>
          <p:nvPr/>
        </p:nvCxnSpPr>
        <p:spPr bwMode="auto">
          <a:xfrm rot="16200000" flipH="1" flipV="1">
            <a:off x="10951000" y="4291856"/>
            <a:ext cx="28001" cy="532922"/>
          </a:xfrm>
          <a:prstGeom prst="bentConnector4">
            <a:avLst>
              <a:gd name="adj1" fmla="val -1518674"/>
              <a:gd name="adj2" fmla="val -142895"/>
            </a:avLst>
          </a:prstGeom>
          <a:noFill/>
          <a:ln w="28575" cap="flat" cmpd="sng" algn="ctr">
            <a:solidFill>
              <a:schemeClr val="accent2">
                <a:lumMod val="50000"/>
              </a:schemeClr>
            </a:solidFill>
            <a:prstDash val="solid"/>
            <a:round/>
            <a:headEnd type="none" w="med" len="med"/>
            <a:tailEnd type="triangle"/>
          </a:ln>
          <a:effectLst/>
        </p:spPr>
      </p:cxnSp>
      <p:cxnSp>
        <p:nvCxnSpPr>
          <p:cNvPr id="99" name="Straight Connector 98">
            <a:extLst>
              <a:ext uri="{FF2B5EF4-FFF2-40B4-BE49-F238E27FC236}">
                <a16:creationId xmlns:a16="http://schemas.microsoft.com/office/drawing/2014/main" id="{D7496F36-2448-7FEE-C7C6-D51C825AD2D0}"/>
              </a:ext>
            </a:extLst>
          </p:cNvPr>
          <p:cNvCxnSpPr>
            <a:cxnSpLocks/>
          </p:cNvCxnSpPr>
          <p:nvPr/>
        </p:nvCxnSpPr>
        <p:spPr bwMode="auto">
          <a:xfrm flipV="1">
            <a:off x="9995711" y="3415730"/>
            <a:ext cx="123132" cy="98962"/>
          </a:xfrm>
          <a:prstGeom prst="line">
            <a:avLst/>
          </a:prstGeom>
          <a:noFill/>
          <a:ln w="28575" cap="flat" cmpd="sng" algn="ctr">
            <a:solidFill>
              <a:schemeClr val="tx2">
                <a:lumMod val="90000"/>
              </a:schemeClr>
            </a:solidFill>
            <a:prstDash val="solid"/>
            <a:round/>
            <a:headEnd type="none" w="med" len="med"/>
            <a:tailEnd type="none" w="med" len="med"/>
          </a:ln>
          <a:effectLst/>
        </p:spPr>
      </p:cxnSp>
      <p:grpSp>
        <p:nvGrpSpPr>
          <p:cNvPr id="80" name="Group 79">
            <a:extLst>
              <a:ext uri="{FF2B5EF4-FFF2-40B4-BE49-F238E27FC236}">
                <a16:creationId xmlns:a16="http://schemas.microsoft.com/office/drawing/2014/main" id="{48EA2A34-3B43-EF24-4918-0B610E34E4ED}"/>
              </a:ext>
            </a:extLst>
          </p:cNvPr>
          <p:cNvGrpSpPr/>
          <p:nvPr/>
        </p:nvGrpSpPr>
        <p:grpSpPr>
          <a:xfrm>
            <a:off x="9434070" y="2569362"/>
            <a:ext cx="1264470" cy="2235465"/>
            <a:chOff x="-2488205" y="1907821"/>
            <a:chExt cx="1596162" cy="2821865"/>
          </a:xfrm>
        </p:grpSpPr>
        <p:cxnSp>
          <p:nvCxnSpPr>
            <p:cNvPr id="74" name="Straight Connector 73">
              <a:extLst>
                <a:ext uri="{FF2B5EF4-FFF2-40B4-BE49-F238E27FC236}">
                  <a16:creationId xmlns:a16="http://schemas.microsoft.com/office/drawing/2014/main" id="{35C1AA42-251C-357D-B666-EB5060DAA5C4}"/>
                </a:ext>
              </a:extLst>
            </p:cNvPr>
            <p:cNvCxnSpPr>
              <a:cxnSpLocks/>
            </p:cNvCxnSpPr>
            <p:nvPr/>
          </p:nvCxnSpPr>
          <p:spPr bwMode="auto">
            <a:xfrm flipV="1">
              <a:off x="-1827334" y="2928112"/>
              <a:ext cx="155432" cy="124921"/>
            </a:xfrm>
            <a:prstGeom prst="line">
              <a:avLst/>
            </a:prstGeom>
            <a:noFill/>
            <a:ln w="28575" cap="flat" cmpd="sng" algn="ctr">
              <a:solidFill>
                <a:schemeClr val="bg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200A11EF-822A-7C60-B767-8E0CCCC5CA75}"/>
                </a:ext>
              </a:extLst>
            </p:cNvPr>
            <p:cNvCxnSpPr>
              <a:cxnSpLocks/>
              <a:stCxn id="72" idx="6"/>
            </p:cNvCxnSpPr>
            <p:nvPr/>
          </p:nvCxnSpPr>
          <p:spPr bwMode="auto">
            <a:xfrm flipH="1" flipV="1">
              <a:off x="-1435807" y="3304365"/>
              <a:ext cx="474769" cy="2844"/>
            </a:xfrm>
            <a:prstGeom prst="line">
              <a:avLst/>
            </a:prstGeom>
            <a:noFill/>
            <a:ln w="28575" cap="flat" cmpd="sng" algn="ctr">
              <a:solidFill>
                <a:schemeClr val="bg1"/>
              </a:solidFill>
              <a:prstDash val="solid"/>
              <a:round/>
              <a:headEnd type="none" w="med" len="med"/>
              <a:tailEnd type="none" w="med" len="med"/>
            </a:ln>
            <a:effectLst/>
          </p:spPr>
        </p:cxnSp>
        <p:sp>
          <p:nvSpPr>
            <p:cNvPr id="58" name="Oval 57">
              <a:extLst>
                <a:ext uri="{FF2B5EF4-FFF2-40B4-BE49-F238E27FC236}">
                  <a16:creationId xmlns:a16="http://schemas.microsoft.com/office/drawing/2014/main" id="{BC84F334-E941-D9AD-8404-9F27EF90A29D}"/>
                </a:ext>
              </a:extLst>
            </p:cNvPr>
            <p:cNvSpPr/>
            <p:nvPr/>
          </p:nvSpPr>
          <p:spPr bwMode="auto">
            <a:xfrm rot="19408462">
              <a:off x="-2488205" y="2110412"/>
              <a:ext cx="356484" cy="823133"/>
            </a:xfrm>
            <a:prstGeom prst="ellipse">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 name="Oval 58">
              <a:extLst>
                <a:ext uri="{FF2B5EF4-FFF2-40B4-BE49-F238E27FC236}">
                  <a16:creationId xmlns:a16="http://schemas.microsoft.com/office/drawing/2014/main" id="{310EB8E1-6E6C-22D9-A783-325432366D45}"/>
                </a:ext>
              </a:extLst>
            </p:cNvPr>
            <p:cNvSpPr/>
            <p:nvPr/>
          </p:nvSpPr>
          <p:spPr bwMode="auto">
            <a:xfrm rot="19408462">
              <a:off x="-2173519" y="1907821"/>
              <a:ext cx="356484" cy="823133"/>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EA89BEE8-6FB5-395B-43C6-B0606E88F0C5}"/>
                </a:ext>
              </a:extLst>
            </p:cNvPr>
            <p:cNvSpPr/>
            <p:nvPr/>
          </p:nvSpPr>
          <p:spPr bwMode="auto">
            <a:xfrm rot="19408462">
              <a:off x="-1997363" y="2840669"/>
              <a:ext cx="245621" cy="5671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Oval 60">
              <a:extLst>
                <a:ext uri="{FF2B5EF4-FFF2-40B4-BE49-F238E27FC236}">
                  <a16:creationId xmlns:a16="http://schemas.microsoft.com/office/drawing/2014/main" id="{2ACEC798-2DB4-DB4B-E74F-0F156956DDC9}"/>
                </a:ext>
              </a:extLst>
            </p:cNvPr>
            <p:cNvSpPr/>
            <p:nvPr/>
          </p:nvSpPr>
          <p:spPr bwMode="auto">
            <a:xfrm rot="19408462">
              <a:off x="-1682677" y="2638078"/>
              <a:ext cx="245621" cy="5671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5377C077-4ED3-558E-D5FB-2102D33287CB}"/>
                </a:ext>
              </a:extLst>
            </p:cNvPr>
            <p:cNvSpPr/>
            <p:nvPr/>
          </p:nvSpPr>
          <p:spPr bwMode="auto">
            <a:xfrm>
              <a:off x="-1546218" y="3474124"/>
              <a:ext cx="245621" cy="5671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1AB6FD4C-2E82-2D1E-12E7-EF455B263443}"/>
                </a:ext>
              </a:extLst>
            </p:cNvPr>
            <p:cNvSpPr/>
            <p:nvPr/>
          </p:nvSpPr>
          <p:spPr bwMode="auto">
            <a:xfrm>
              <a:off x="-1153506" y="3464197"/>
              <a:ext cx="245621" cy="5671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 name="Oval 63">
              <a:extLst>
                <a:ext uri="{FF2B5EF4-FFF2-40B4-BE49-F238E27FC236}">
                  <a16:creationId xmlns:a16="http://schemas.microsoft.com/office/drawing/2014/main" id="{B3B2D387-01C4-F2EA-652E-EF4E79269921}"/>
                </a:ext>
              </a:extLst>
            </p:cNvPr>
            <p:cNvSpPr/>
            <p:nvPr/>
          </p:nvSpPr>
          <p:spPr bwMode="auto">
            <a:xfrm>
              <a:off x="-1530376" y="4162540"/>
              <a:ext cx="245621" cy="5671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 name="Oval 64">
              <a:extLst>
                <a:ext uri="{FF2B5EF4-FFF2-40B4-BE49-F238E27FC236}">
                  <a16:creationId xmlns:a16="http://schemas.microsoft.com/office/drawing/2014/main" id="{D37A5820-1E9A-1FA9-C9AB-122E1984CBC0}"/>
                </a:ext>
              </a:extLst>
            </p:cNvPr>
            <p:cNvSpPr/>
            <p:nvPr/>
          </p:nvSpPr>
          <p:spPr bwMode="auto">
            <a:xfrm>
              <a:off x="-1137664" y="4152613"/>
              <a:ext cx="245621" cy="5671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Oval 65">
              <a:extLst>
                <a:ext uri="{FF2B5EF4-FFF2-40B4-BE49-F238E27FC236}">
                  <a16:creationId xmlns:a16="http://schemas.microsoft.com/office/drawing/2014/main" id="{65879618-3C1D-8E88-61DE-6A4748F1749F}"/>
                </a:ext>
              </a:extLst>
            </p:cNvPr>
            <p:cNvSpPr/>
            <p:nvPr/>
          </p:nvSpPr>
          <p:spPr bwMode="auto">
            <a:xfrm>
              <a:off x="-1344011" y="4314916"/>
              <a:ext cx="118511" cy="2736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 name="Oval 66">
              <a:extLst>
                <a:ext uri="{FF2B5EF4-FFF2-40B4-BE49-F238E27FC236}">
                  <a16:creationId xmlns:a16="http://schemas.microsoft.com/office/drawing/2014/main" id="{A6FAAEF4-95A7-D0E2-8250-9CB8759AD5D5}"/>
                </a:ext>
              </a:extLst>
            </p:cNvPr>
            <p:cNvSpPr/>
            <p:nvPr/>
          </p:nvSpPr>
          <p:spPr bwMode="auto">
            <a:xfrm>
              <a:off x="-1197235" y="4314916"/>
              <a:ext cx="118511" cy="273646"/>
            </a:xfrm>
            <a:prstGeom prst="ellipse">
              <a:avLst/>
            </a:prstGeom>
            <a:solidFill>
              <a:schemeClr val="accent5">
                <a:lumMod val="20000"/>
                <a:lumOff val="8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1" name="Oval 70">
              <a:extLst>
                <a:ext uri="{FF2B5EF4-FFF2-40B4-BE49-F238E27FC236}">
                  <a16:creationId xmlns:a16="http://schemas.microsoft.com/office/drawing/2014/main" id="{3D1A4D36-2D16-0B28-32C8-7F1014183F0A}"/>
                </a:ext>
              </a:extLst>
            </p:cNvPr>
            <p:cNvSpPr/>
            <p:nvPr/>
          </p:nvSpPr>
          <p:spPr bwMode="auto">
            <a:xfrm rot="963656">
              <a:off x="-1472430" y="3167542"/>
              <a:ext cx="118511" cy="2736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2" name="Oval 71">
              <a:extLst>
                <a:ext uri="{FF2B5EF4-FFF2-40B4-BE49-F238E27FC236}">
                  <a16:creationId xmlns:a16="http://schemas.microsoft.com/office/drawing/2014/main" id="{170CDA08-78E7-7F5C-A828-59E137D2BC68}"/>
                </a:ext>
              </a:extLst>
            </p:cNvPr>
            <p:cNvSpPr/>
            <p:nvPr/>
          </p:nvSpPr>
          <p:spPr bwMode="auto">
            <a:xfrm rot="21153651">
              <a:off x="-1079050" y="3178058"/>
              <a:ext cx="118511" cy="273646"/>
            </a:xfrm>
            <a:prstGeom prst="ellipse">
              <a:avLst/>
            </a:prstGeom>
            <a:solidFill>
              <a:schemeClr val="accent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3485312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217AF2-11E6-33AA-8A9B-8778B1B92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0A273-ED5D-FE55-AA5E-C5EAA130B53E}"/>
              </a:ext>
            </a:extLst>
          </p:cNvPr>
          <p:cNvSpPr>
            <a:spLocks noGrp="1"/>
          </p:cNvSpPr>
          <p:nvPr>
            <p:ph type="title"/>
          </p:nvPr>
        </p:nvSpPr>
        <p:spPr/>
        <p:txBody>
          <a:bodyPr/>
          <a:lstStyle/>
          <a:p>
            <a:r>
              <a:rPr lang="en-US" dirty="0" err="1"/>
              <a:t>Surovatamig</a:t>
            </a:r>
            <a:r>
              <a:rPr lang="en-US" dirty="0"/>
              <a:t> (AZD-0486): </a:t>
            </a:r>
            <a:r>
              <a:rPr lang="en-US" sz="3600" dirty="0"/>
              <a:t>Efficacy in R/R FL</a:t>
            </a:r>
            <a:endParaRPr lang="en-US" dirty="0"/>
          </a:p>
        </p:txBody>
      </p:sp>
      <p:sp>
        <p:nvSpPr>
          <p:cNvPr id="6" name="TextBox 5">
            <a:extLst>
              <a:ext uri="{FF2B5EF4-FFF2-40B4-BE49-F238E27FC236}">
                <a16:creationId xmlns:a16="http://schemas.microsoft.com/office/drawing/2014/main" id="{4E0F8367-60F3-FDD8-BCE7-E05BFEC33AFD}"/>
              </a:ext>
            </a:extLst>
          </p:cNvPr>
          <p:cNvSpPr txBox="1"/>
          <p:nvPr/>
        </p:nvSpPr>
        <p:spPr bwMode="auto">
          <a:xfrm>
            <a:off x="2889361" y="1508350"/>
            <a:ext cx="76035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 Rate by Central Review in Patients With FL Who Received Doses at ≥2.4 mg </a:t>
            </a:r>
          </a:p>
        </p:txBody>
      </p:sp>
      <p:sp>
        <p:nvSpPr>
          <p:cNvPr id="4" name="Text Box 15">
            <a:extLst>
              <a:ext uri="{FF2B5EF4-FFF2-40B4-BE49-F238E27FC236}">
                <a16:creationId xmlns:a16="http://schemas.microsoft.com/office/drawing/2014/main" id="{B7C02B19-04B8-FFED-167B-3A06BB992081}"/>
              </a:ext>
            </a:extLst>
          </p:cNvPr>
          <p:cNvSpPr txBox="1">
            <a:spLocks noChangeArrowheads="1"/>
          </p:cNvSpPr>
          <p:nvPr/>
        </p:nvSpPr>
        <p:spPr bwMode="auto">
          <a:xfrm>
            <a:off x="401600" y="6358730"/>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Devata. EHA 2024. Abstr P1131.</a:t>
            </a:r>
          </a:p>
        </p:txBody>
      </p:sp>
      <p:sp>
        <p:nvSpPr>
          <p:cNvPr id="3" name="TextBox 2">
            <a:extLst>
              <a:ext uri="{FF2B5EF4-FFF2-40B4-BE49-F238E27FC236}">
                <a16:creationId xmlns:a16="http://schemas.microsoft.com/office/drawing/2014/main" id="{8897C830-98D1-2EFB-C5C8-80D9C004B3CB}"/>
              </a:ext>
            </a:extLst>
          </p:cNvPr>
          <p:cNvSpPr txBox="1"/>
          <p:nvPr/>
        </p:nvSpPr>
        <p:spPr bwMode="auto">
          <a:xfrm rot="16200000">
            <a:off x="-52453" y="3125587"/>
            <a:ext cx="302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Maximum Percent Reduction From Baseline (N = 19)</a:t>
            </a:r>
            <a:endParaRPr kumimoji="0" lang="en-US" sz="1800" b="1" i="0" u="none" strike="noStrike" kern="1200" cap="none" spc="0" normalizeH="0" baseline="3000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61AFDB6-0A36-0222-13AD-BB556CBA9EDE}"/>
              </a:ext>
            </a:extLst>
          </p:cNvPr>
          <p:cNvSpPr txBox="1"/>
          <p:nvPr/>
        </p:nvSpPr>
        <p:spPr bwMode="auto">
          <a:xfrm>
            <a:off x="2396612" y="4394898"/>
            <a:ext cx="13484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Prior CAR T-cell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Prior TCE</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CD20 negative</a:t>
            </a:r>
          </a:p>
        </p:txBody>
      </p:sp>
      <p:sp>
        <p:nvSpPr>
          <p:cNvPr id="9" name="Oval 8">
            <a:extLst>
              <a:ext uri="{FF2B5EF4-FFF2-40B4-BE49-F238E27FC236}">
                <a16:creationId xmlns:a16="http://schemas.microsoft.com/office/drawing/2014/main" id="{9EBF31AF-9614-1AFD-0BF7-D7C8E9B18818}"/>
              </a:ext>
            </a:extLst>
          </p:cNvPr>
          <p:cNvSpPr/>
          <p:nvPr/>
        </p:nvSpPr>
        <p:spPr bwMode="auto">
          <a:xfrm>
            <a:off x="2323660" y="4700342"/>
            <a:ext cx="127776" cy="127776"/>
          </a:xfrm>
          <a:prstGeom prst="ellipse">
            <a:avLst/>
          </a:prstGeom>
          <a:solidFill>
            <a:schemeClr val="accent5">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D0335CCC-3179-49F8-2CA3-97F3900F01FA}"/>
              </a:ext>
            </a:extLst>
          </p:cNvPr>
          <p:cNvSpPr/>
          <p:nvPr/>
        </p:nvSpPr>
        <p:spPr bwMode="auto">
          <a:xfrm>
            <a:off x="2335798" y="4918346"/>
            <a:ext cx="103501" cy="103501"/>
          </a:xfrm>
          <a:prstGeom prst="rect">
            <a:avLst/>
          </a:prstGeom>
          <a:solidFill>
            <a:schemeClr val="accent6">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 name="Triangle 10">
            <a:extLst>
              <a:ext uri="{FF2B5EF4-FFF2-40B4-BE49-F238E27FC236}">
                <a16:creationId xmlns:a16="http://schemas.microsoft.com/office/drawing/2014/main" id="{8EFD8847-E5F0-A949-6894-E19B72C4F04F}"/>
              </a:ext>
            </a:extLst>
          </p:cNvPr>
          <p:cNvSpPr/>
          <p:nvPr/>
        </p:nvSpPr>
        <p:spPr bwMode="auto">
          <a:xfrm>
            <a:off x="2317671" y="4472779"/>
            <a:ext cx="139755" cy="120478"/>
          </a:xfrm>
          <a:prstGeom prst="triangle">
            <a:avLst/>
          </a:prstGeom>
          <a:solidFill>
            <a:schemeClr val="accent4">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98B290F2-2E5F-2273-DE97-48A67FE7406E}"/>
              </a:ext>
            </a:extLst>
          </p:cNvPr>
          <p:cNvCxnSpPr>
            <a:cxnSpLocks/>
          </p:cNvCxnSpPr>
          <p:nvPr/>
        </p:nvCxnSpPr>
        <p:spPr bwMode="auto">
          <a:xfrm>
            <a:off x="2220920" y="2371107"/>
            <a:ext cx="8133768" cy="0"/>
          </a:xfrm>
          <a:prstGeom prst="line">
            <a:avLst/>
          </a:prstGeom>
          <a:noFill/>
          <a:ln w="28575" cap="flat" cmpd="sng" algn="ctr">
            <a:solidFill>
              <a:schemeClr val="tx2">
                <a:lumMod val="90000"/>
              </a:schemeClr>
            </a:solidFill>
            <a:prstDash val="sysDash"/>
            <a:round/>
            <a:headEnd type="none" w="med" len="med"/>
            <a:tailEnd type="none" w="med" len="med"/>
          </a:ln>
          <a:effectLst/>
        </p:spPr>
      </p:cxnSp>
      <p:cxnSp>
        <p:nvCxnSpPr>
          <p:cNvPr id="18" name="Straight Connector 17">
            <a:extLst>
              <a:ext uri="{FF2B5EF4-FFF2-40B4-BE49-F238E27FC236}">
                <a16:creationId xmlns:a16="http://schemas.microsoft.com/office/drawing/2014/main" id="{824BD100-9D89-2A3B-53E7-FBE700DE321C}"/>
              </a:ext>
            </a:extLst>
          </p:cNvPr>
          <p:cNvCxnSpPr>
            <a:cxnSpLocks/>
          </p:cNvCxnSpPr>
          <p:nvPr/>
        </p:nvCxnSpPr>
        <p:spPr bwMode="auto">
          <a:xfrm>
            <a:off x="2220920" y="3137433"/>
            <a:ext cx="8133768" cy="0"/>
          </a:xfrm>
          <a:prstGeom prst="line">
            <a:avLst/>
          </a:prstGeom>
          <a:noFill/>
          <a:ln w="28575" cap="flat" cmpd="sng" algn="ctr">
            <a:solidFill>
              <a:schemeClr val="tx2">
                <a:lumMod val="90000"/>
              </a:schemeClr>
            </a:solidFill>
            <a:prstDash val="sysDash"/>
            <a:round/>
            <a:headEnd type="none" w="med" len="med"/>
            <a:tailEnd type="none" w="med" len="med"/>
          </a:ln>
          <a:effectLst/>
        </p:spPr>
      </p:cxnSp>
      <p:cxnSp>
        <p:nvCxnSpPr>
          <p:cNvPr id="19" name="Straight Connector 18">
            <a:extLst>
              <a:ext uri="{FF2B5EF4-FFF2-40B4-BE49-F238E27FC236}">
                <a16:creationId xmlns:a16="http://schemas.microsoft.com/office/drawing/2014/main" id="{EBF00AE4-3BE6-9C33-2ECD-7A88CF8D2C6B}"/>
              </a:ext>
            </a:extLst>
          </p:cNvPr>
          <p:cNvCxnSpPr>
            <a:cxnSpLocks/>
          </p:cNvCxnSpPr>
          <p:nvPr/>
        </p:nvCxnSpPr>
        <p:spPr bwMode="auto">
          <a:xfrm>
            <a:off x="2220920" y="3524422"/>
            <a:ext cx="8133768" cy="0"/>
          </a:xfrm>
          <a:prstGeom prst="line">
            <a:avLst/>
          </a:prstGeom>
          <a:noFill/>
          <a:ln w="28575" cap="flat" cmpd="sng" algn="ctr">
            <a:solidFill>
              <a:schemeClr val="tx2">
                <a:lumMod val="90000"/>
              </a:schemeClr>
            </a:solidFill>
            <a:prstDash val="sysDash"/>
            <a:round/>
            <a:headEnd type="none" w="med" len="med"/>
            <a:tailEnd type="none" w="med" len="med"/>
          </a:ln>
          <a:effectLst/>
        </p:spPr>
      </p:cxnSp>
      <p:sp>
        <p:nvSpPr>
          <p:cNvPr id="20" name="TextBox 19">
            <a:extLst>
              <a:ext uri="{FF2B5EF4-FFF2-40B4-BE49-F238E27FC236}">
                <a16:creationId xmlns:a16="http://schemas.microsoft.com/office/drawing/2014/main" id="{AE11036C-4BED-9763-BA4D-5A0B0EECC25E}"/>
              </a:ext>
            </a:extLst>
          </p:cNvPr>
          <p:cNvSpPr txBox="1"/>
          <p:nvPr/>
        </p:nvSpPr>
        <p:spPr bwMode="auto">
          <a:xfrm>
            <a:off x="2272060" y="1725103"/>
            <a:ext cx="3882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PD</a:t>
            </a:r>
          </a:p>
        </p:txBody>
      </p:sp>
      <p:sp>
        <p:nvSpPr>
          <p:cNvPr id="21" name="TextBox 20">
            <a:extLst>
              <a:ext uri="{FF2B5EF4-FFF2-40B4-BE49-F238E27FC236}">
                <a16:creationId xmlns:a16="http://schemas.microsoft.com/office/drawing/2014/main" id="{BDF23A8A-C19D-7EA8-0742-C09AFDAB74D0}"/>
              </a:ext>
            </a:extLst>
          </p:cNvPr>
          <p:cNvSpPr txBox="1"/>
          <p:nvPr/>
        </p:nvSpPr>
        <p:spPr bwMode="auto">
          <a:xfrm>
            <a:off x="2711087"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a:t>
            </a:r>
          </a:p>
        </p:txBody>
      </p:sp>
      <p:sp>
        <p:nvSpPr>
          <p:cNvPr id="22" name="TextBox 21">
            <a:extLst>
              <a:ext uri="{FF2B5EF4-FFF2-40B4-BE49-F238E27FC236}">
                <a16:creationId xmlns:a16="http://schemas.microsoft.com/office/drawing/2014/main" id="{F9A23832-ADA9-3E21-EEE1-C4261CB7AB09}"/>
              </a:ext>
            </a:extLst>
          </p:cNvPr>
          <p:cNvSpPr txBox="1"/>
          <p:nvPr/>
        </p:nvSpPr>
        <p:spPr bwMode="auto">
          <a:xfrm>
            <a:off x="3549620"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a:t>
            </a:r>
          </a:p>
        </p:txBody>
      </p:sp>
      <p:sp>
        <p:nvSpPr>
          <p:cNvPr id="23" name="TextBox 22">
            <a:extLst>
              <a:ext uri="{FF2B5EF4-FFF2-40B4-BE49-F238E27FC236}">
                <a16:creationId xmlns:a16="http://schemas.microsoft.com/office/drawing/2014/main" id="{FB4710F9-8F24-6F84-0714-23ABCDCAD509}"/>
              </a:ext>
            </a:extLst>
          </p:cNvPr>
          <p:cNvSpPr txBox="1"/>
          <p:nvPr/>
        </p:nvSpPr>
        <p:spPr bwMode="auto">
          <a:xfrm>
            <a:off x="3136691"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24" name="TextBox 23">
            <a:extLst>
              <a:ext uri="{FF2B5EF4-FFF2-40B4-BE49-F238E27FC236}">
                <a16:creationId xmlns:a16="http://schemas.microsoft.com/office/drawing/2014/main" id="{AE879FBA-9D84-6423-17A7-F228D8745115}"/>
              </a:ext>
            </a:extLst>
          </p:cNvPr>
          <p:cNvSpPr txBox="1"/>
          <p:nvPr/>
        </p:nvSpPr>
        <p:spPr bwMode="auto">
          <a:xfrm>
            <a:off x="3975224"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27" name="TextBox 26">
            <a:extLst>
              <a:ext uri="{FF2B5EF4-FFF2-40B4-BE49-F238E27FC236}">
                <a16:creationId xmlns:a16="http://schemas.microsoft.com/office/drawing/2014/main" id="{89E03C4E-0237-9DF3-A6DD-0B6D35EF4863}"/>
              </a:ext>
            </a:extLst>
          </p:cNvPr>
          <p:cNvSpPr txBox="1"/>
          <p:nvPr/>
        </p:nvSpPr>
        <p:spPr bwMode="auto">
          <a:xfrm>
            <a:off x="4386504"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28" name="TextBox 27">
            <a:extLst>
              <a:ext uri="{FF2B5EF4-FFF2-40B4-BE49-F238E27FC236}">
                <a16:creationId xmlns:a16="http://schemas.microsoft.com/office/drawing/2014/main" id="{7A3329F3-9172-262F-BD42-446925DD7D35}"/>
              </a:ext>
            </a:extLst>
          </p:cNvPr>
          <p:cNvSpPr txBox="1"/>
          <p:nvPr/>
        </p:nvSpPr>
        <p:spPr bwMode="auto">
          <a:xfrm>
            <a:off x="5237780"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29" name="TextBox 28">
            <a:extLst>
              <a:ext uri="{FF2B5EF4-FFF2-40B4-BE49-F238E27FC236}">
                <a16:creationId xmlns:a16="http://schemas.microsoft.com/office/drawing/2014/main" id="{A2C9DAC1-2A27-DC5A-70F3-81DA4B8141EC}"/>
              </a:ext>
            </a:extLst>
          </p:cNvPr>
          <p:cNvSpPr txBox="1"/>
          <p:nvPr/>
        </p:nvSpPr>
        <p:spPr bwMode="auto">
          <a:xfrm>
            <a:off x="4812142"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0" name="TextBox 29">
            <a:extLst>
              <a:ext uri="{FF2B5EF4-FFF2-40B4-BE49-F238E27FC236}">
                <a16:creationId xmlns:a16="http://schemas.microsoft.com/office/drawing/2014/main" id="{9238F443-EECF-4193-8B8F-AF2775EB8E85}"/>
              </a:ext>
            </a:extLst>
          </p:cNvPr>
          <p:cNvSpPr txBox="1"/>
          <p:nvPr/>
        </p:nvSpPr>
        <p:spPr bwMode="auto">
          <a:xfrm>
            <a:off x="5663418"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1" name="TextBox 30">
            <a:extLst>
              <a:ext uri="{FF2B5EF4-FFF2-40B4-BE49-F238E27FC236}">
                <a16:creationId xmlns:a16="http://schemas.microsoft.com/office/drawing/2014/main" id="{8BAD7AB4-3C22-12FB-2256-455A445F9A70}"/>
              </a:ext>
            </a:extLst>
          </p:cNvPr>
          <p:cNvSpPr txBox="1"/>
          <p:nvPr/>
        </p:nvSpPr>
        <p:spPr bwMode="auto">
          <a:xfrm>
            <a:off x="6089056"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2" name="TextBox 31">
            <a:extLst>
              <a:ext uri="{FF2B5EF4-FFF2-40B4-BE49-F238E27FC236}">
                <a16:creationId xmlns:a16="http://schemas.microsoft.com/office/drawing/2014/main" id="{A0AB5002-4283-855A-0C2C-2FCF875639F3}"/>
              </a:ext>
            </a:extLst>
          </p:cNvPr>
          <p:cNvSpPr txBox="1"/>
          <p:nvPr/>
        </p:nvSpPr>
        <p:spPr bwMode="auto">
          <a:xfrm>
            <a:off x="6940332"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3" name="TextBox 32">
            <a:extLst>
              <a:ext uri="{FF2B5EF4-FFF2-40B4-BE49-F238E27FC236}">
                <a16:creationId xmlns:a16="http://schemas.microsoft.com/office/drawing/2014/main" id="{AA5FC56F-EDE8-6521-C90B-60C712EDD0CB}"/>
              </a:ext>
            </a:extLst>
          </p:cNvPr>
          <p:cNvSpPr txBox="1"/>
          <p:nvPr/>
        </p:nvSpPr>
        <p:spPr bwMode="auto">
          <a:xfrm>
            <a:off x="6514694"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4" name="TextBox 33">
            <a:extLst>
              <a:ext uri="{FF2B5EF4-FFF2-40B4-BE49-F238E27FC236}">
                <a16:creationId xmlns:a16="http://schemas.microsoft.com/office/drawing/2014/main" id="{70DF5D02-6A78-487B-C1D2-6E1FB2ABADDE}"/>
              </a:ext>
            </a:extLst>
          </p:cNvPr>
          <p:cNvSpPr txBox="1"/>
          <p:nvPr/>
        </p:nvSpPr>
        <p:spPr bwMode="auto">
          <a:xfrm>
            <a:off x="7365970"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5" name="TextBox 34">
            <a:extLst>
              <a:ext uri="{FF2B5EF4-FFF2-40B4-BE49-F238E27FC236}">
                <a16:creationId xmlns:a16="http://schemas.microsoft.com/office/drawing/2014/main" id="{48B310EB-8FDD-8A09-7218-243C6D914C04}"/>
              </a:ext>
            </a:extLst>
          </p:cNvPr>
          <p:cNvSpPr txBox="1"/>
          <p:nvPr/>
        </p:nvSpPr>
        <p:spPr bwMode="auto">
          <a:xfrm>
            <a:off x="7791608"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6" name="TextBox 35">
            <a:extLst>
              <a:ext uri="{FF2B5EF4-FFF2-40B4-BE49-F238E27FC236}">
                <a16:creationId xmlns:a16="http://schemas.microsoft.com/office/drawing/2014/main" id="{96AA306D-57AC-7AE4-12DA-9E3469A76741}"/>
              </a:ext>
            </a:extLst>
          </p:cNvPr>
          <p:cNvSpPr txBox="1"/>
          <p:nvPr/>
        </p:nvSpPr>
        <p:spPr bwMode="auto">
          <a:xfrm>
            <a:off x="8642884"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7" name="TextBox 36">
            <a:extLst>
              <a:ext uri="{FF2B5EF4-FFF2-40B4-BE49-F238E27FC236}">
                <a16:creationId xmlns:a16="http://schemas.microsoft.com/office/drawing/2014/main" id="{B63AE042-818E-53FD-CE9D-DE280095752F}"/>
              </a:ext>
            </a:extLst>
          </p:cNvPr>
          <p:cNvSpPr txBox="1"/>
          <p:nvPr/>
        </p:nvSpPr>
        <p:spPr bwMode="auto">
          <a:xfrm>
            <a:off x="8217246"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8" name="TextBox 37">
            <a:extLst>
              <a:ext uri="{FF2B5EF4-FFF2-40B4-BE49-F238E27FC236}">
                <a16:creationId xmlns:a16="http://schemas.microsoft.com/office/drawing/2014/main" id="{AA7D2CB9-6864-05AC-CD2E-E53511AC04C6}"/>
              </a:ext>
            </a:extLst>
          </p:cNvPr>
          <p:cNvSpPr txBox="1"/>
          <p:nvPr/>
        </p:nvSpPr>
        <p:spPr bwMode="auto">
          <a:xfrm>
            <a:off x="9068522"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39" name="TextBox 38">
            <a:extLst>
              <a:ext uri="{FF2B5EF4-FFF2-40B4-BE49-F238E27FC236}">
                <a16:creationId xmlns:a16="http://schemas.microsoft.com/office/drawing/2014/main" id="{956128E3-0E6E-A7B3-E528-FA3E84448627}"/>
              </a:ext>
            </a:extLst>
          </p:cNvPr>
          <p:cNvSpPr txBox="1"/>
          <p:nvPr/>
        </p:nvSpPr>
        <p:spPr bwMode="auto">
          <a:xfrm>
            <a:off x="9494160"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cxnSp>
        <p:nvCxnSpPr>
          <p:cNvPr id="13" name="Straight Connector 12">
            <a:extLst>
              <a:ext uri="{FF2B5EF4-FFF2-40B4-BE49-F238E27FC236}">
                <a16:creationId xmlns:a16="http://schemas.microsoft.com/office/drawing/2014/main" id="{2056B447-029E-E0C0-4F1B-5A5267F44089}"/>
              </a:ext>
            </a:extLst>
          </p:cNvPr>
          <p:cNvCxnSpPr/>
          <p:nvPr/>
        </p:nvCxnSpPr>
        <p:spPr bwMode="auto">
          <a:xfrm>
            <a:off x="2220920" y="1787461"/>
            <a:ext cx="0" cy="3279242"/>
          </a:xfrm>
          <a:prstGeom prst="line">
            <a:avLst/>
          </a:prstGeom>
          <a:noFill/>
          <a:ln w="28575" cap="flat" cmpd="sng" algn="ctr">
            <a:solidFill>
              <a:schemeClr val="bg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F8B87846-6B70-EF52-4B2D-9B5D2442EBCE}"/>
              </a:ext>
            </a:extLst>
          </p:cNvPr>
          <p:cNvSpPr/>
          <p:nvPr/>
        </p:nvSpPr>
        <p:spPr bwMode="auto">
          <a:xfrm>
            <a:off x="2335798" y="1991104"/>
            <a:ext cx="280431" cy="95433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F047229A-BBDA-D8E3-8621-0CC6A2C84AAA}"/>
              </a:ext>
            </a:extLst>
          </p:cNvPr>
          <p:cNvSpPr/>
          <p:nvPr/>
        </p:nvSpPr>
        <p:spPr bwMode="auto">
          <a:xfrm>
            <a:off x="2749146" y="2942170"/>
            <a:ext cx="280431" cy="633649"/>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C3C00CF6-50D4-815A-5DE5-457A7F7AB273}"/>
              </a:ext>
            </a:extLst>
          </p:cNvPr>
          <p:cNvSpPr/>
          <p:nvPr/>
        </p:nvSpPr>
        <p:spPr bwMode="auto">
          <a:xfrm>
            <a:off x="3178662" y="2942170"/>
            <a:ext cx="280431" cy="849075"/>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617D0D9A-7795-E544-B89F-B4334C48A9C7}"/>
              </a:ext>
            </a:extLst>
          </p:cNvPr>
          <p:cNvSpPr/>
          <p:nvPr/>
        </p:nvSpPr>
        <p:spPr bwMode="auto">
          <a:xfrm>
            <a:off x="3604259" y="2942170"/>
            <a:ext cx="280431" cy="88435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77050F13-7CB4-8762-F486-BE7BFF1C08C1}"/>
              </a:ext>
            </a:extLst>
          </p:cNvPr>
          <p:cNvSpPr/>
          <p:nvPr/>
        </p:nvSpPr>
        <p:spPr bwMode="auto">
          <a:xfrm>
            <a:off x="4026713" y="2948701"/>
            <a:ext cx="280431" cy="1116263"/>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7969E46B-85BE-167E-7898-19C9BE4B2D92}"/>
              </a:ext>
            </a:extLst>
          </p:cNvPr>
          <p:cNvSpPr/>
          <p:nvPr/>
        </p:nvSpPr>
        <p:spPr bwMode="auto">
          <a:xfrm>
            <a:off x="4447646" y="2942171"/>
            <a:ext cx="280431" cy="1232606"/>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46C5D7E9-125D-6A38-D4FF-56D33A098BC9}"/>
              </a:ext>
            </a:extLst>
          </p:cNvPr>
          <p:cNvSpPr/>
          <p:nvPr/>
        </p:nvSpPr>
        <p:spPr bwMode="auto">
          <a:xfrm>
            <a:off x="4868579" y="2948700"/>
            <a:ext cx="280431" cy="1237543"/>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7F204567-1637-315A-A98E-E02C13EF57FB}"/>
              </a:ext>
            </a:extLst>
          </p:cNvPr>
          <p:cNvSpPr/>
          <p:nvPr/>
        </p:nvSpPr>
        <p:spPr bwMode="auto">
          <a:xfrm>
            <a:off x="5291383" y="2945436"/>
            <a:ext cx="280431" cy="126948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F3366675-B9B2-31DA-7B27-A2EF7D1CD455}"/>
              </a:ext>
            </a:extLst>
          </p:cNvPr>
          <p:cNvSpPr/>
          <p:nvPr/>
        </p:nvSpPr>
        <p:spPr bwMode="auto">
          <a:xfrm>
            <a:off x="5718900" y="2948700"/>
            <a:ext cx="280431" cy="1355393"/>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515069AE-9257-6CC5-51D1-CEE8C653B149}"/>
              </a:ext>
            </a:extLst>
          </p:cNvPr>
          <p:cNvSpPr/>
          <p:nvPr/>
        </p:nvSpPr>
        <p:spPr bwMode="auto">
          <a:xfrm>
            <a:off x="6135030" y="2942170"/>
            <a:ext cx="280431" cy="143395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C0AE4D85-8555-7191-2057-E302B1F59762}"/>
              </a:ext>
            </a:extLst>
          </p:cNvPr>
          <p:cNvSpPr/>
          <p:nvPr/>
        </p:nvSpPr>
        <p:spPr bwMode="auto">
          <a:xfrm>
            <a:off x="6562190" y="2948700"/>
            <a:ext cx="280431" cy="145088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9750663D-7B01-5E63-16D9-C7A215C90075}"/>
              </a:ext>
            </a:extLst>
          </p:cNvPr>
          <p:cNvSpPr/>
          <p:nvPr/>
        </p:nvSpPr>
        <p:spPr bwMode="auto">
          <a:xfrm>
            <a:off x="6989350" y="2956031"/>
            <a:ext cx="280431" cy="145088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82086A25-C5A7-134F-0081-113C676231AB}"/>
              </a:ext>
            </a:extLst>
          </p:cNvPr>
          <p:cNvSpPr/>
          <p:nvPr/>
        </p:nvSpPr>
        <p:spPr bwMode="auto">
          <a:xfrm>
            <a:off x="7407565" y="2948700"/>
            <a:ext cx="280431" cy="148624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D6FDE8F7-F1A4-4AC3-3D5B-A1B4E4FF0FE6}"/>
              </a:ext>
            </a:extLst>
          </p:cNvPr>
          <p:cNvSpPr/>
          <p:nvPr/>
        </p:nvSpPr>
        <p:spPr bwMode="auto">
          <a:xfrm>
            <a:off x="7835183" y="2948700"/>
            <a:ext cx="280431" cy="1684869"/>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CEEFCBD9-C0F7-A162-B2DF-34466ED284FE}"/>
              </a:ext>
            </a:extLst>
          </p:cNvPr>
          <p:cNvSpPr/>
          <p:nvPr/>
        </p:nvSpPr>
        <p:spPr bwMode="auto">
          <a:xfrm>
            <a:off x="8258668" y="2945435"/>
            <a:ext cx="280431" cy="1917747"/>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C547BBF8-A7B1-1000-F881-F1F7C2FF09BB}"/>
              </a:ext>
            </a:extLst>
          </p:cNvPr>
          <p:cNvSpPr/>
          <p:nvPr/>
        </p:nvSpPr>
        <p:spPr bwMode="auto">
          <a:xfrm>
            <a:off x="8682153" y="2945435"/>
            <a:ext cx="280431" cy="192055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2CF06552-9FCF-7027-0519-2B204577FA01}"/>
              </a:ext>
            </a:extLst>
          </p:cNvPr>
          <p:cNvSpPr/>
          <p:nvPr/>
        </p:nvSpPr>
        <p:spPr bwMode="auto">
          <a:xfrm>
            <a:off x="9106035" y="2948700"/>
            <a:ext cx="280431" cy="191402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F8E5BDD4-CD09-ABB6-9B45-B5005F267713}"/>
              </a:ext>
            </a:extLst>
          </p:cNvPr>
          <p:cNvSpPr/>
          <p:nvPr/>
        </p:nvSpPr>
        <p:spPr bwMode="auto">
          <a:xfrm>
            <a:off x="9531762" y="2949531"/>
            <a:ext cx="280431" cy="191402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 name="Rectangle 58">
            <a:extLst>
              <a:ext uri="{FF2B5EF4-FFF2-40B4-BE49-F238E27FC236}">
                <a16:creationId xmlns:a16="http://schemas.microsoft.com/office/drawing/2014/main" id="{6106200E-2239-2C4A-8EAE-74B8156F7BEF}"/>
              </a:ext>
            </a:extLst>
          </p:cNvPr>
          <p:cNvSpPr/>
          <p:nvPr/>
        </p:nvSpPr>
        <p:spPr bwMode="auto">
          <a:xfrm>
            <a:off x="9957400" y="2946720"/>
            <a:ext cx="280431" cy="191402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2CD0EEA-69A6-C8FD-76A0-264218189995}"/>
              </a:ext>
            </a:extLst>
          </p:cNvPr>
          <p:cNvSpPr txBox="1"/>
          <p:nvPr/>
        </p:nvSpPr>
        <p:spPr bwMode="auto">
          <a:xfrm>
            <a:off x="9919799" y="2653051"/>
            <a:ext cx="37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CR</a:t>
            </a:r>
          </a:p>
        </p:txBody>
      </p:sp>
      <p:cxnSp>
        <p:nvCxnSpPr>
          <p:cNvPr id="15" name="Straight Connector 14">
            <a:extLst>
              <a:ext uri="{FF2B5EF4-FFF2-40B4-BE49-F238E27FC236}">
                <a16:creationId xmlns:a16="http://schemas.microsoft.com/office/drawing/2014/main" id="{9E66EFE7-1369-BC01-A2D3-26C4ADF4433E}"/>
              </a:ext>
            </a:extLst>
          </p:cNvPr>
          <p:cNvCxnSpPr>
            <a:cxnSpLocks/>
          </p:cNvCxnSpPr>
          <p:nvPr/>
        </p:nvCxnSpPr>
        <p:spPr bwMode="auto">
          <a:xfrm>
            <a:off x="2220920" y="2945435"/>
            <a:ext cx="8133768" cy="0"/>
          </a:xfrm>
          <a:prstGeom prst="line">
            <a:avLst/>
          </a:prstGeom>
          <a:noFill/>
          <a:ln w="28575" cap="flat" cmpd="sng" algn="ctr">
            <a:solidFill>
              <a:schemeClr val="bg1"/>
            </a:solidFill>
            <a:prstDash val="solid"/>
            <a:round/>
            <a:headEnd type="none" w="med" len="med"/>
            <a:tailEnd type="none" w="med" len="med"/>
          </a:ln>
          <a:effectLst/>
        </p:spPr>
      </p:cxnSp>
      <p:sp>
        <p:nvSpPr>
          <p:cNvPr id="60" name="Oval 59">
            <a:extLst>
              <a:ext uri="{FF2B5EF4-FFF2-40B4-BE49-F238E27FC236}">
                <a16:creationId xmlns:a16="http://schemas.microsoft.com/office/drawing/2014/main" id="{8C39527C-61FB-1B70-9FC4-FB2E6011D07F}"/>
              </a:ext>
            </a:extLst>
          </p:cNvPr>
          <p:cNvSpPr/>
          <p:nvPr/>
        </p:nvSpPr>
        <p:spPr bwMode="auto">
          <a:xfrm>
            <a:off x="6223244" y="3708496"/>
            <a:ext cx="127776" cy="127776"/>
          </a:xfrm>
          <a:prstGeom prst="ellipse">
            <a:avLst/>
          </a:prstGeom>
          <a:solidFill>
            <a:schemeClr val="accent5">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44770275-A6DF-10D1-A7AC-06280E3C71D0}"/>
              </a:ext>
            </a:extLst>
          </p:cNvPr>
          <p:cNvSpPr/>
          <p:nvPr/>
        </p:nvSpPr>
        <p:spPr bwMode="auto">
          <a:xfrm>
            <a:off x="4957295" y="3285389"/>
            <a:ext cx="103501" cy="103501"/>
          </a:xfrm>
          <a:prstGeom prst="rect">
            <a:avLst/>
          </a:prstGeom>
          <a:solidFill>
            <a:schemeClr val="accent6">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 name="Triangle 61">
            <a:extLst>
              <a:ext uri="{FF2B5EF4-FFF2-40B4-BE49-F238E27FC236}">
                <a16:creationId xmlns:a16="http://schemas.microsoft.com/office/drawing/2014/main" id="{1475F182-B0C5-2904-24EA-34E28A40FBC8}"/>
              </a:ext>
            </a:extLst>
          </p:cNvPr>
          <p:cNvSpPr/>
          <p:nvPr/>
        </p:nvSpPr>
        <p:spPr bwMode="auto">
          <a:xfrm>
            <a:off x="2402176" y="2302234"/>
            <a:ext cx="139755" cy="120478"/>
          </a:xfrm>
          <a:prstGeom prst="triangle">
            <a:avLst/>
          </a:prstGeom>
          <a:solidFill>
            <a:schemeClr val="accent4">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 name="Triangle 62">
            <a:extLst>
              <a:ext uri="{FF2B5EF4-FFF2-40B4-BE49-F238E27FC236}">
                <a16:creationId xmlns:a16="http://schemas.microsoft.com/office/drawing/2014/main" id="{4A06805C-695C-CBE1-B2C3-618E4CA6CC6B}"/>
              </a:ext>
            </a:extLst>
          </p:cNvPr>
          <p:cNvSpPr/>
          <p:nvPr/>
        </p:nvSpPr>
        <p:spPr bwMode="auto">
          <a:xfrm>
            <a:off x="4098968" y="3275587"/>
            <a:ext cx="139755" cy="120478"/>
          </a:xfrm>
          <a:prstGeom prst="triangle">
            <a:avLst/>
          </a:prstGeom>
          <a:solidFill>
            <a:schemeClr val="accent4">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 name="Triangle 63">
            <a:extLst>
              <a:ext uri="{FF2B5EF4-FFF2-40B4-BE49-F238E27FC236}">
                <a16:creationId xmlns:a16="http://schemas.microsoft.com/office/drawing/2014/main" id="{697F2071-739C-3DA0-4335-27F1614171E7}"/>
              </a:ext>
            </a:extLst>
          </p:cNvPr>
          <p:cNvSpPr/>
          <p:nvPr/>
        </p:nvSpPr>
        <p:spPr bwMode="auto">
          <a:xfrm>
            <a:off x="4947590" y="3569509"/>
            <a:ext cx="139755" cy="120478"/>
          </a:xfrm>
          <a:prstGeom prst="triangle">
            <a:avLst/>
          </a:prstGeom>
          <a:solidFill>
            <a:schemeClr val="accent4">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1350A3BB-A2B8-F1CA-935F-CAA41A64AF77}"/>
              </a:ext>
            </a:extLst>
          </p:cNvPr>
          <p:cNvSpPr/>
          <p:nvPr/>
        </p:nvSpPr>
        <p:spPr bwMode="auto">
          <a:xfrm>
            <a:off x="6236053" y="3355954"/>
            <a:ext cx="103501" cy="103501"/>
          </a:xfrm>
          <a:prstGeom prst="rect">
            <a:avLst/>
          </a:prstGeom>
          <a:solidFill>
            <a:schemeClr val="accent6">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CB6D853C-E1F6-3270-1546-B542EF5E288F}"/>
              </a:ext>
            </a:extLst>
          </p:cNvPr>
          <p:cNvSpPr/>
          <p:nvPr/>
        </p:nvSpPr>
        <p:spPr bwMode="auto">
          <a:xfrm>
            <a:off x="7078672" y="3328588"/>
            <a:ext cx="103501" cy="103501"/>
          </a:xfrm>
          <a:prstGeom prst="rect">
            <a:avLst/>
          </a:prstGeom>
          <a:solidFill>
            <a:schemeClr val="accent6">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8" name="Rectangle 67">
            <a:extLst>
              <a:ext uri="{FF2B5EF4-FFF2-40B4-BE49-F238E27FC236}">
                <a16:creationId xmlns:a16="http://schemas.microsoft.com/office/drawing/2014/main" id="{987AE52C-486F-835C-AE45-EC74C0BC9301}"/>
              </a:ext>
            </a:extLst>
          </p:cNvPr>
          <p:cNvSpPr/>
          <p:nvPr/>
        </p:nvSpPr>
        <p:spPr bwMode="auto">
          <a:xfrm>
            <a:off x="9630121" y="3694411"/>
            <a:ext cx="103501" cy="103501"/>
          </a:xfrm>
          <a:prstGeom prst="rect">
            <a:avLst/>
          </a:prstGeom>
          <a:solidFill>
            <a:schemeClr val="accent6">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9" name="Rectangle 68">
            <a:extLst>
              <a:ext uri="{FF2B5EF4-FFF2-40B4-BE49-F238E27FC236}">
                <a16:creationId xmlns:a16="http://schemas.microsoft.com/office/drawing/2014/main" id="{D35362DE-EC19-958C-1106-8DCBD6B121F5}"/>
              </a:ext>
            </a:extLst>
          </p:cNvPr>
          <p:cNvSpPr/>
          <p:nvPr/>
        </p:nvSpPr>
        <p:spPr bwMode="auto">
          <a:xfrm>
            <a:off x="10053695" y="3694348"/>
            <a:ext cx="103501" cy="103501"/>
          </a:xfrm>
          <a:prstGeom prst="rect">
            <a:avLst/>
          </a:prstGeom>
          <a:solidFill>
            <a:schemeClr val="accent6">
              <a:lumMod val="20000"/>
              <a:lumOff val="8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0" name="Oval 69">
            <a:extLst>
              <a:ext uri="{FF2B5EF4-FFF2-40B4-BE49-F238E27FC236}">
                <a16:creationId xmlns:a16="http://schemas.microsoft.com/office/drawing/2014/main" id="{44EE3535-CDB9-EB4B-093B-9DCF7006598F}"/>
              </a:ext>
            </a:extLst>
          </p:cNvPr>
          <p:cNvSpPr/>
          <p:nvPr/>
        </p:nvSpPr>
        <p:spPr bwMode="auto">
          <a:xfrm>
            <a:off x="10036106" y="3967709"/>
            <a:ext cx="127776" cy="127776"/>
          </a:xfrm>
          <a:prstGeom prst="ellipse">
            <a:avLst/>
          </a:prstGeom>
          <a:solidFill>
            <a:schemeClr val="accent5">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17305EE2-379C-CC77-F54F-78F3631C1B84}"/>
              </a:ext>
            </a:extLst>
          </p:cNvPr>
          <p:cNvSpPr txBox="1"/>
          <p:nvPr/>
        </p:nvSpPr>
        <p:spPr bwMode="auto">
          <a:xfrm>
            <a:off x="1832673" y="1633572"/>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72" name="TextBox 71">
            <a:extLst>
              <a:ext uri="{FF2B5EF4-FFF2-40B4-BE49-F238E27FC236}">
                <a16:creationId xmlns:a16="http://schemas.microsoft.com/office/drawing/2014/main" id="{B0D9DE35-1184-3EF1-D891-AC8487A831B0}"/>
              </a:ext>
            </a:extLst>
          </p:cNvPr>
          <p:cNvSpPr txBox="1"/>
          <p:nvPr/>
        </p:nvSpPr>
        <p:spPr bwMode="auto">
          <a:xfrm>
            <a:off x="1832673" y="1828227"/>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73" name="TextBox 72">
            <a:extLst>
              <a:ext uri="{FF2B5EF4-FFF2-40B4-BE49-F238E27FC236}">
                <a16:creationId xmlns:a16="http://schemas.microsoft.com/office/drawing/2014/main" id="{38F0FC1E-6780-4B06-6F0C-22A448568B54}"/>
              </a:ext>
            </a:extLst>
          </p:cNvPr>
          <p:cNvSpPr txBox="1"/>
          <p:nvPr/>
        </p:nvSpPr>
        <p:spPr bwMode="auto">
          <a:xfrm>
            <a:off x="1832673" y="2014994"/>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74" name="TextBox 73">
            <a:extLst>
              <a:ext uri="{FF2B5EF4-FFF2-40B4-BE49-F238E27FC236}">
                <a16:creationId xmlns:a16="http://schemas.microsoft.com/office/drawing/2014/main" id="{693D01A6-38F1-F239-BA0B-102F6F582849}"/>
              </a:ext>
            </a:extLst>
          </p:cNvPr>
          <p:cNvSpPr txBox="1"/>
          <p:nvPr/>
        </p:nvSpPr>
        <p:spPr bwMode="auto">
          <a:xfrm>
            <a:off x="1832673" y="221721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75" name="TextBox 74">
            <a:extLst>
              <a:ext uri="{FF2B5EF4-FFF2-40B4-BE49-F238E27FC236}">
                <a16:creationId xmlns:a16="http://schemas.microsoft.com/office/drawing/2014/main" id="{12BA0201-DA8B-78E0-B1FC-FF02C626CE2B}"/>
              </a:ext>
            </a:extLst>
          </p:cNvPr>
          <p:cNvSpPr txBox="1"/>
          <p:nvPr/>
        </p:nvSpPr>
        <p:spPr bwMode="auto">
          <a:xfrm>
            <a:off x="1832673" y="2411873"/>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76" name="TextBox 75">
            <a:extLst>
              <a:ext uri="{FF2B5EF4-FFF2-40B4-BE49-F238E27FC236}">
                <a16:creationId xmlns:a16="http://schemas.microsoft.com/office/drawing/2014/main" id="{A503F816-5997-B66C-7474-8ED1F74F1B0D}"/>
              </a:ext>
            </a:extLst>
          </p:cNvPr>
          <p:cNvSpPr txBox="1"/>
          <p:nvPr/>
        </p:nvSpPr>
        <p:spPr bwMode="auto">
          <a:xfrm>
            <a:off x="1832673" y="2598640"/>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77" name="TextBox 76">
            <a:extLst>
              <a:ext uri="{FF2B5EF4-FFF2-40B4-BE49-F238E27FC236}">
                <a16:creationId xmlns:a16="http://schemas.microsoft.com/office/drawing/2014/main" id="{89668B52-FB20-F898-6241-C383F157AE9E}"/>
              </a:ext>
            </a:extLst>
          </p:cNvPr>
          <p:cNvSpPr txBox="1"/>
          <p:nvPr/>
        </p:nvSpPr>
        <p:spPr bwMode="auto">
          <a:xfrm>
            <a:off x="1923085" y="2791546"/>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8" name="TextBox 77">
            <a:extLst>
              <a:ext uri="{FF2B5EF4-FFF2-40B4-BE49-F238E27FC236}">
                <a16:creationId xmlns:a16="http://schemas.microsoft.com/office/drawing/2014/main" id="{73FAC678-5D78-E0EC-48BC-AFE79B8F7EF6}"/>
              </a:ext>
            </a:extLst>
          </p:cNvPr>
          <p:cNvSpPr txBox="1"/>
          <p:nvPr/>
        </p:nvSpPr>
        <p:spPr bwMode="auto">
          <a:xfrm>
            <a:off x="1777211" y="2986201"/>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79" name="TextBox 78">
            <a:extLst>
              <a:ext uri="{FF2B5EF4-FFF2-40B4-BE49-F238E27FC236}">
                <a16:creationId xmlns:a16="http://schemas.microsoft.com/office/drawing/2014/main" id="{A2965E4A-7881-C07A-F3A0-B830703E82D1}"/>
              </a:ext>
            </a:extLst>
          </p:cNvPr>
          <p:cNvSpPr txBox="1"/>
          <p:nvPr/>
        </p:nvSpPr>
        <p:spPr bwMode="auto">
          <a:xfrm>
            <a:off x="1777211" y="3172968"/>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80" name="TextBox 79">
            <a:extLst>
              <a:ext uri="{FF2B5EF4-FFF2-40B4-BE49-F238E27FC236}">
                <a16:creationId xmlns:a16="http://schemas.microsoft.com/office/drawing/2014/main" id="{11133F31-35C2-0307-CB22-054572606823}"/>
              </a:ext>
            </a:extLst>
          </p:cNvPr>
          <p:cNvSpPr txBox="1"/>
          <p:nvPr/>
        </p:nvSpPr>
        <p:spPr bwMode="auto">
          <a:xfrm>
            <a:off x="1777211" y="3375192"/>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81" name="TextBox 80">
            <a:extLst>
              <a:ext uri="{FF2B5EF4-FFF2-40B4-BE49-F238E27FC236}">
                <a16:creationId xmlns:a16="http://schemas.microsoft.com/office/drawing/2014/main" id="{04BFAC2A-5155-9B96-8580-14CBB829D1C6}"/>
              </a:ext>
            </a:extLst>
          </p:cNvPr>
          <p:cNvSpPr txBox="1"/>
          <p:nvPr/>
        </p:nvSpPr>
        <p:spPr bwMode="auto">
          <a:xfrm>
            <a:off x="1777211" y="3569847"/>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82" name="TextBox 81">
            <a:extLst>
              <a:ext uri="{FF2B5EF4-FFF2-40B4-BE49-F238E27FC236}">
                <a16:creationId xmlns:a16="http://schemas.microsoft.com/office/drawing/2014/main" id="{AC202A32-F9B8-5A86-6B41-7B59D3A9A7AE}"/>
              </a:ext>
            </a:extLst>
          </p:cNvPr>
          <p:cNvSpPr txBox="1"/>
          <p:nvPr/>
        </p:nvSpPr>
        <p:spPr bwMode="auto">
          <a:xfrm>
            <a:off x="1777211" y="3756614"/>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83" name="TextBox 82">
            <a:extLst>
              <a:ext uri="{FF2B5EF4-FFF2-40B4-BE49-F238E27FC236}">
                <a16:creationId xmlns:a16="http://schemas.microsoft.com/office/drawing/2014/main" id="{6F7F33A8-7500-79FF-37AE-D060DEEE0F51}"/>
              </a:ext>
            </a:extLst>
          </p:cNvPr>
          <p:cNvSpPr txBox="1"/>
          <p:nvPr/>
        </p:nvSpPr>
        <p:spPr bwMode="auto">
          <a:xfrm>
            <a:off x="1780783" y="3941280"/>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84" name="TextBox 83">
            <a:extLst>
              <a:ext uri="{FF2B5EF4-FFF2-40B4-BE49-F238E27FC236}">
                <a16:creationId xmlns:a16="http://schemas.microsoft.com/office/drawing/2014/main" id="{7073B295-E16D-1320-E28B-CC330A8019D8}"/>
              </a:ext>
            </a:extLst>
          </p:cNvPr>
          <p:cNvSpPr txBox="1"/>
          <p:nvPr/>
        </p:nvSpPr>
        <p:spPr bwMode="auto">
          <a:xfrm>
            <a:off x="1780783" y="4135935"/>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-70</a:t>
            </a:r>
          </a:p>
        </p:txBody>
      </p:sp>
      <p:sp>
        <p:nvSpPr>
          <p:cNvPr id="85" name="TextBox 84">
            <a:extLst>
              <a:ext uri="{FF2B5EF4-FFF2-40B4-BE49-F238E27FC236}">
                <a16:creationId xmlns:a16="http://schemas.microsoft.com/office/drawing/2014/main" id="{3C8B327D-0CC6-984F-18A6-78A31B663C28}"/>
              </a:ext>
            </a:extLst>
          </p:cNvPr>
          <p:cNvSpPr txBox="1"/>
          <p:nvPr/>
        </p:nvSpPr>
        <p:spPr bwMode="auto">
          <a:xfrm>
            <a:off x="1780783" y="4322702"/>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86" name="TextBox 85">
            <a:extLst>
              <a:ext uri="{FF2B5EF4-FFF2-40B4-BE49-F238E27FC236}">
                <a16:creationId xmlns:a16="http://schemas.microsoft.com/office/drawing/2014/main" id="{7CF4741D-13E9-4C7E-C270-4508622FE4C5}"/>
              </a:ext>
            </a:extLst>
          </p:cNvPr>
          <p:cNvSpPr txBox="1"/>
          <p:nvPr/>
        </p:nvSpPr>
        <p:spPr bwMode="auto">
          <a:xfrm>
            <a:off x="1780783" y="4524926"/>
            <a:ext cx="42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-90</a:t>
            </a:r>
          </a:p>
        </p:txBody>
      </p:sp>
      <p:sp>
        <p:nvSpPr>
          <p:cNvPr id="87" name="TextBox 86">
            <a:extLst>
              <a:ext uri="{FF2B5EF4-FFF2-40B4-BE49-F238E27FC236}">
                <a16:creationId xmlns:a16="http://schemas.microsoft.com/office/drawing/2014/main" id="{9D1655B6-40E6-E36C-F058-48F74FFDB4C9}"/>
              </a:ext>
            </a:extLst>
          </p:cNvPr>
          <p:cNvSpPr txBox="1"/>
          <p:nvPr/>
        </p:nvSpPr>
        <p:spPr bwMode="auto">
          <a:xfrm>
            <a:off x="1689412" y="4719581"/>
            <a:ext cx="5132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88" name="TextBox 87">
            <a:extLst>
              <a:ext uri="{FF2B5EF4-FFF2-40B4-BE49-F238E27FC236}">
                <a16:creationId xmlns:a16="http://schemas.microsoft.com/office/drawing/2014/main" id="{0563D1F0-0303-37C5-7E06-4A5B8B247AF4}"/>
              </a:ext>
            </a:extLst>
          </p:cNvPr>
          <p:cNvSpPr txBox="1"/>
          <p:nvPr/>
        </p:nvSpPr>
        <p:spPr bwMode="auto">
          <a:xfrm>
            <a:off x="1689412" y="4906348"/>
            <a:ext cx="5132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-110</a:t>
            </a:r>
          </a:p>
        </p:txBody>
      </p:sp>
      <p:cxnSp>
        <p:nvCxnSpPr>
          <p:cNvPr id="90" name="Straight Connector 89">
            <a:extLst>
              <a:ext uri="{FF2B5EF4-FFF2-40B4-BE49-F238E27FC236}">
                <a16:creationId xmlns:a16="http://schemas.microsoft.com/office/drawing/2014/main" id="{F36B5F50-94E9-9685-656B-F941353F2A97}"/>
              </a:ext>
            </a:extLst>
          </p:cNvPr>
          <p:cNvCxnSpPr>
            <a:cxnSpLocks/>
          </p:cNvCxnSpPr>
          <p:nvPr/>
        </p:nvCxnSpPr>
        <p:spPr bwMode="auto">
          <a:xfrm>
            <a:off x="2141166" y="1788842"/>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2FC52669-C9E9-62A4-927E-68EF4F8F2FA7}"/>
              </a:ext>
            </a:extLst>
          </p:cNvPr>
          <p:cNvCxnSpPr>
            <a:cxnSpLocks/>
          </p:cNvCxnSpPr>
          <p:nvPr/>
        </p:nvCxnSpPr>
        <p:spPr bwMode="auto">
          <a:xfrm>
            <a:off x="2141166" y="1981440"/>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00A59E66-86C4-2659-3A37-5448D8D0BF6E}"/>
              </a:ext>
            </a:extLst>
          </p:cNvPr>
          <p:cNvCxnSpPr>
            <a:cxnSpLocks/>
          </p:cNvCxnSpPr>
          <p:nvPr/>
        </p:nvCxnSpPr>
        <p:spPr bwMode="auto">
          <a:xfrm>
            <a:off x="2141166" y="2174038"/>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A815D76-419C-6AB3-2926-A1FF0331732A}"/>
              </a:ext>
            </a:extLst>
          </p:cNvPr>
          <p:cNvCxnSpPr>
            <a:cxnSpLocks/>
          </p:cNvCxnSpPr>
          <p:nvPr/>
        </p:nvCxnSpPr>
        <p:spPr bwMode="auto">
          <a:xfrm>
            <a:off x="2141166" y="2366636"/>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06DC1CD-08FD-9425-4BB0-F553E6CBD6E5}"/>
              </a:ext>
            </a:extLst>
          </p:cNvPr>
          <p:cNvCxnSpPr>
            <a:cxnSpLocks/>
          </p:cNvCxnSpPr>
          <p:nvPr/>
        </p:nvCxnSpPr>
        <p:spPr bwMode="auto">
          <a:xfrm>
            <a:off x="2141166" y="2559234"/>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375F91C7-B5C2-D75E-2A85-1CE84464FCA5}"/>
              </a:ext>
            </a:extLst>
          </p:cNvPr>
          <p:cNvCxnSpPr>
            <a:cxnSpLocks/>
          </p:cNvCxnSpPr>
          <p:nvPr/>
        </p:nvCxnSpPr>
        <p:spPr bwMode="auto">
          <a:xfrm>
            <a:off x="2141166" y="2751832"/>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7F4CAC7F-B49C-AE05-4D16-39114C536E5D}"/>
              </a:ext>
            </a:extLst>
          </p:cNvPr>
          <p:cNvCxnSpPr>
            <a:cxnSpLocks/>
          </p:cNvCxnSpPr>
          <p:nvPr/>
        </p:nvCxnSpPr>
        <p:spPr bwMode="auto">
          <a:xfrm>
            <a:off x="2141166" y="2944430"/>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3EE64B94-6746-97A3-FA53-614D10DFD1DB}"/>
              </a:ext>
            </a:extLst>
          </p:cNvPr>
          <p:cNvCxnSpPr>
            <a:cxnSpLocks/>
          </p:cNvCxnSpPr>
          <p:nvPr/>
        </p:nvCxnSpPr>
        <p:spPr bwMode="auto">
          <a:xfrm>
            <a:off x="2141166" y="3137028"/>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053E0146-96EC-4AD0-56E1-7BA1DE77827E}"/>
              </a:ext>
            </a:extLst>
          </p:cNvPr>
          <p:cNvCxnSpPr>
            <a:cxnSpLocks/>
          </p:cNvCxnSpPr>
          <p:nvPr/>
        </p:nvCxnSpPr>
        <p:spPr bwMode="auto">
          <a:xfrm>
            <a:off x="2141166" y="3329626"/>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5819EC60-15B3-CB87-8581-4917F8487578}"/>
              </a:ext>
            </a:extLst>
          </p:cNvPr>
          <p:cNvCxnSpPr>
            <a:cxnSpLocks/>
          </p:cNvCxnSpPr>
          <p:nvPr/>
        </p:nvCxnSpPr>
        <p:spPr bwMode="auto">
          <a:xfrm>
            <a:off x="2141166" y="3522224"/>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DAEFC6CA-FCFA-E980-55BD-1FCBF85DC7F0}"/>
              </a:ext>
            </a:extLst>
          </p:cNvPr>
          <p:cNvCxnSpPr>
            <a:cxnSpLocks/>
          </p:cNvCxnSpPr>
          <p:nvPr/>
        </p:nvCxnSpPr>
        <p:spPr bwMode="auto">
          <a:xfrm>
            <a:off x="2141166" y="3714822"/>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33D575D7-6295-4F6E-504C-7AFEDFAFC2D2}"/>
              </a:ext>
            </a:extLst>
          </p:cNvPr>
          <p:cNvCxnSpPr>
            <a:cxnSpLocks/>
          </p:cNvCxnSpPr>
          <p:nvPr/>
        </p:nvCxnSpPr>
        <p:spPr bwMode="auto">
          <a:xfrm>
            <a:off x="2141166" y="3907420"/>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AB4F4D0B-B254-9364-2261-28655B2B06BB}"/>
              </a:ext>
            </a:extLst>
          </p:cNvPr>
          <p:cNvCxnSpPr>
            <a:cxnSpLocks/>
          </p:cNvCxnSpPr>
          <p:nvPr/>
        </p:nvCxnSpPr>
        <p:spPr bwMode="auto">
          <a:xfrm>
            <a:off x="2141166" y="4100018"/>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86F00649-4F7A-7CA5-3338-CCF0E8C985F5}"/>
              </a:ext>
            </a:extLst>
          </p:cNvPr>
          <p:cNvCxnSpPr>
            <a:cxnSpLocks/>
          </p:cNvCxnSpPr>
          <p:nvPr/>
        </p:nvCxnSpPr>
        <p:spPr bwMode="auto">
          <a:xfrm>
            <a:off x="2141166" y="4292616"/>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FFF2C0A2-CAAC-AD6A-A118-764F09AB02ED}"/>
              </a:ext>
            </a:extLst>
          </p:cNvPr>
          <p:cNvCxnSpPr>
            <a:cxnSpLocks/>
          </p:cNvCxnSpPr>
          <p:nvPr/>
        </p:nvCxnSpPr>
        <p:spPr bwMode="auto">
          <a:xfrm>
            <a:off x="2141166" y="4485214"/>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EF12FAC8-7491-C3E9-C2F9-A6E086565591}"/>
              </a:ext>
            </a:extLst>
          </p:cNvPr>
          <p:cNvCxnSpPr>
            <a:cxnSpLocks/>
          </p:cNvCxnSpPr>
          <p:nvPr/>
        </p:nvCxnSpPr>
        <p:spPr bwMode="auto">
          <a:xfrm>
            <a:off x="2141166" y="4677812"/>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0E2F0087-9E54-8910-225B-49FA50978E06}"/>
              </a:ext>
            </a:extLst>
          </p:cNvPr>
          <p:cNvCxnSpPr>
            <a:cxnSpLocks/>
          </p:cNvCxnSpPr>
          <p:nvPr/>
        </p:nvCxnSpPr>
        <p:spPr bwMode="auto">
          <a:xfrm>
            <a:off x="2141166" y="4870410"/>
            <a:ext cx="76453" cy="0"/>
          </a:xfrm>
          <a:prstGeom prst="line">
            <a:avLst/>
          </a:prstGeom>
          <a:noFill/>
          <a:ln w="28575" cap="flat" cmpd="sng" algn="ctr">
            <a:solidFill>
              <a:schemeClr val="bg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757F5825-AC84-C9D2-59F9-3B4618949B76}"/>
              </a:ext>
            </a:extLst>
          </p:cNvPr>
          <p:cNvCxnSpPr>
            <a:cxnSpLocks/>
          </p:cNvCxnSpPr>
          <p:nvPr/>
        </p:nvCxnSpPr>
        <p:spPr bwMode="auto">
          <a:xfrm>
            <a:off x="2141166" y="5063004"/>
            <a:ext cx="76453" cy="0"/>
          </a:xfrm>
          <a:prstGeom prst="line">
            <a:avLst/>
          </a:prstGeom>
          <a:noFill/>
          <a:ln w="28575" cap="flat" cmpd="sng" algn="ctr">
            <a:solidFill>
              <a:schemeClr val="bg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B1956226-AF44-6513-8F89-71B84F0EF235}"/>
              </a:ext>
            </a:extLst>
          </p:cNvPr>
          <p:cNvSpPr txBox="1"/>
          <p:nvPr/>
        </p:nvSpPr>
        <p:spPr>
          <a:xfrm>
            <a:off x="8962584" y="61522"/>
            <a:ext cx="3170738" cy="923330"/>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Monday, 12/8/25, 4:30-6:00 PM, Tangerine Ballroom 2, Presentation ID 1005</a:t>
            </a:r>
          </a:p>
        </p:txBody>
      </p:sp>
    </p:spTree>
    <p:extLst>
      <p:ext uri="{BB962C8B-B14F-4D97-AF65-F5344CB8AC3E}">
        <p14:creationId xmlns:p14="http://schemas.microsoft.com/office/powerpoint/2010/main" val="21050006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43D3-FB1F-08F3-69E1-D66C476D196D}"/>
              </a:ext>
            </a:extLst>
          </p:cNvPr>
          <p:cNvSpPr>
            <a:spLocks noGrp="1"/>
          </p:cNvSpPr>
          <p:nvPr>
            <p:ph type="title"/>
          </p:nvPr>
        </p:nvSpPr>
        <p:spPr/>
        <p:txBody>
          <a:bodyPr/>
          <a:lstStyle/>
          <a:p>
            <a:r>
              <a:rPr lang="en-US"/>
              <a:t>MorningSun: Subcutaneous Mosunetuzumab in Patients With Previously Untreated FL</a:t>
            </a:r>
          </a:p>
        </p:txBody>
      </p:sp>
      <p:sp>
        <p:nvSpPr>
          <p:cNvPr id="3" name="Content Placeholder 2">
            <a:extLst>
              <a:ext uri="{FF2B5EF4-FFF2-40B4-BE49-F238E27FC236}">
                <a16:creationId xmlns:a16="http://schemas.microsoft.com/office/drawing/2014/main" id="{584CEC8E-845C-FD80-BF50-100F1FC12E69}"/>
              </a:ext>
            </a:extLst>
          </p:cNvPr>
          <p:cNvSpPr>
            <a:spLocks noGrp="1"/>
          </p:cNvSpPr>
          <p:nvPr>
            <p:ph idx="1"/>
          </p:nvPr>
        </p:nvSpPr>
        <p:spPr/>
        <p:txBody>
          <a:bodyPr/>
          <a:lstStyle/>
          <a:p>
            <a:r>
              <a:rPr lang="en-US"/>
              <a:t>Multicenter, multicohort, open-label phase II trial in patients with NHL</a:t>
            </a:r>
          </a:p>
          <a:p>
            <a:endParaRPr lang="en-US"/>
          </a:p>
          <a:p>
            <a:endParaRPr lang="en-US"/>
          </a:p>
          <a:p>
            <a:endParaRPr lang="en-US"/>
          </a:p>
          <a:p>
            <a:endParaRPr lang="en-US"/>
          </a:p>
          <a:p>
            <a:pPr marL="0" indent="0">
              <a:buNone/>
            </a:pPr>
            <a:endParaRPr lang="en-US"/>
          </a:p>
          <a:p>
            <a:r>
              <a:rPr lang="en-US" b="1"/>
              <a:t>Primary endpoint: </a:t>
            </a:r>
            <a:r>
              <a:rPr lang="en-US"/>
              <a:t>PFS at 24 mo</a:t>
            </a:r>
          </a:p>
          <a:p>
            <a:r>
              <a:rPr lang="en-US" b="1"/>
              <a:t>Key secondary endpoints: </a:t>
            </a:r>
            <a:r>
              <a:rPr lang="en-US"/>
              <a:t>ORR, TTR, safety</a:t>
            </a:r>
          </a:p>
          <a:p>
            <a:endParaRPr lang="en-US"/>
          </a:p>
        </p:txBody>
      </p:sp>
      <p:sp>
        <p:nvSpPr>
          <p:cNvPr id="4" name="TextBox 3">
            <a:extLst>
              <a:ext uri="{FF2B5EF4-FFF2-40B4-BE49-F238E27FC236}">
                <a16:creationId xmlns:a16="http://schemas.microsoft.com/office/drawing/2014/main" id="{4D20C417-0E47-C0D3-D3D7-244105A32EB1}"/>
              </a:ext>
            </a:extLst>
          </p:cNvPr>
          <p:cNvSpPr txBox="1"/>
          <p:nvPr/>
        </p:nvSpPr>
        <p:spPr bwMode="auto">
          <a:xfrm>
            <a:off x="0" y="2462051"/>
            <a:ext cx="297198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FL Cohort:</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Adults with previously untreated FL; high tumor burden by GELF criteria; ECOG PS 0-2</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 = 102)</a:t>
            </a:r>
          </a:p>
        </p:txBody>
      </p:sp>
      <p:cxnSp>
        <p:nvCxnSpPr>
          <p:cNvPr id="6" name="Straight Arrow Connector 5">
            <a:extLst>
              <a:ext uri="{FF2B5EF4-FFF2-40B4-BE49-F238E27FC236}">
                <a16:creationId xmlns:a16="http://schemas.microsoft.com/office/drawing/2014/main" id="{90B0B85A-9C97-46BF-B6EB-AA1060736C7B}"/>
              </a:ext>
            </a:extLst>
          </p:cNvPr>
          <p:cNvCxnSpPr/>
          <p:nvPr/>
        </p:nvCxnSpPr>
        <p:spPr bwMode="auto">
          <a:xfrm>
            <a:off x="2714717" y="3320336"/>
            <a:ext cx="523875" cy="0"/>
          </a:xfrm>
          <a:prstGeom prst="straightConnector1">
            <a:avLst/>
          </a:prstGeom>
          <a:noFill/>
          <a:ln w="28575" cap="flat" cmpd="sng" algn="ctr">
            <a:solidFill>
              <a:schemeClr val="bg1"/>
            </a:solidFill>
            <a:prstDash val="solid"/>
            <a:round/>
            <a:headEnd type="none" w="med" len="med"/>
            <a:tailEnd type="triangle"/>
          </a:ln>
          <a:effectLst/>
        </p:spPr>
      </p:cxnSp>
      <p:sp>
        <p:nvSpPr>
          <p:cNvPr id="7" name="TextBox 6">
            <a:extLst>
              <a:ext uri="{FF2B5EF4-FFF2-40B4-BE49-F238E27FC236}">
                <a16:creationId xmlns:a16="http://schemas.microsoft.com/office/drawing/2014/main" id="{0A250C87-2742-81E7-2C3A-83D570D1C371}"/>
              </a:ext>
            </a:extLst>
          </p:cNvPr>
          <p:cNvSpPr txBox="1"/>
          <p:nvPr/>
        </p:nvSpPr>
        <p:spPr bwMode="auto">
          <a:xfrm>
            <a:off x="3309846" y="2997170"/>
            <a:ext cx="2343150" cy="646331"/>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Mosunetuzumab</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SC step-up dosing*</a:t>
            </a:r>
          </a:p>
        </p:txBody>
      </p:sp>
      <p:sp>
        <p:nvSpPr>
          <p:cNvPr id="9" name="TextBox 8">
            <a:extLst>
              <a:ext uri="{FF2B5EF4-FFF2-40B4-BE49-F238E27FC236}">
                <a16:creationId xmlns:a16="http://schemas.microsoft.com/office/drawing/2014/main" id="{AE2CEF40-4A20-5CB2-B6D9-81867A5079C4}"/>
              </a:ext>
            </a:extLst>
          </p:cNvPr>
          <p:cNvSpPr txBox="1"/>
          <p:nvPr/>
        </p:nvSpPr>
        <p:spPr bwMode="auto">
          <a:xfrm>
            <a:off x="4071846" y="2572813"/>
            <a:ext cx="976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Cycle 1</a:t>
            </a:r>
          </a:p>
        </p:txBody>
      </p:sp>
      <p:sp>
        <p:nvSpPr>
          <p:cNvPr id="10" name="TextBox 9">
            <a:extLst>
              <a:ext uri="{FF2B5EF4-FFF2-40B4-BE49-F238E27FC236}">
                <a16:creationId xmlns:a16="http://schemas.microsoft.com/office/drawing/2014/main" id="{E6199BA1-A872-3C8D-B3A1-C9483D023B9B}"/>
              </a:ext>
            </a:extLst>
          </p:cNvPr>
          <p:cNvSpPr txBox="1"/>
          <p:nvPr/>
        </p:nvSpPr>
        <p:spPr bwMode="auto">
          <a:xfrm>
            <a:off x="6457675" y="2572813"/>
            <a:ext cx="976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Cycle 2</a:t>
            </a:r>
          </a:p>
        </p:txBody>
      </p:sp>
      <p:sp>
        <p:nvSpPr>
          <p:cNvPr id="11" name="TextBox 10">
            <a:extLst>
              <a:ext uri="{FF2B5EF4-FFF2-40B4-BE49-F238E27FC236}">
                <a16:creationId xmlns:a16="http://schemas.microsoft.com/office/drawing/2014/main" id="{9217392B-46B5-3104-A77D-4FC1975EEB94}"/>
              </a:ext>
            </a:extLst>
          </p:cNvPr>
          <p:cNvSpPr txBox="1"/>
          <p:nvPr/>
        </p:nvSpPr>
        <p:spPr bwMode="auto">
          <a:xfrm>
            <a:off x="5771967" y="2997170"/>
            <a:ext cx="2343150" cy="646331"/>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Mosunetuzumab</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45 mg SC on D1</a:t>
            </a:r>
          </a:p>
        </p:txBody>
      </p:sp>
      <p:cxnSp>
        <p:nvCxnSpPr>
          <p:cNvPr id="12" name="Straight Arrow Connector 11">
            <a:extLst>
              <a:ext uri="{FF2B5EF4-FFF2-40B4-BE49-F238E27FC236}">
                <a16:creationId xmlns:a16="http://schemas.microsoft.com/office/drawing/2014/main" id="{B8F0FE63-0A68-2A0D-B412-BDB83DE8BED5}"/>
              </a:ext>
            </a:extLst>
          </p:cNvPr>
          <p:cNvCxnSpPr>
            <a:cxnSpLocks/>
          </p:cNvCxnSpPr>
          <p:nvPr/>
        </p:nvCxnSpPr>
        <p:spPr bwMode="auto">
          <a:xfrm>
            <a:off x="8229692" y="3320336"/>
            <a:ext cx="1188720" cy="0"/>
          </a:xfrm>
          <a:prstGeom prst="straightConnector1">
            <a:avLst/>
          </a:prstGeom>
          <a:noFill/>
          <a:ln w="28575" cap="flat" cmpd="sng" algn="ctr">
            <a:solidFill>
              <a:schemeClr val="bg1"/>
            </a:solidFill>
            <a:prstDash val="solid"/>
            <a:round/>
            <a:headEnd type="none" w="med" len="med"/>
            <a:tailEnd type="triangle"/>
          </a:ln>
          <a:effectLst/>
        </p:spPr>
      </p:cxnSp>
      <p:sp>
        <p:nvSpPr>
          <p:cNvPr id="14" name="TextBox 13">
            <a:extLst>
              <a:ext uri="{FF2B5EF4-FFF2-40B4-BE49-F238E27FC236}">
                <a16:creationId xmlns:a16="http://schemas.microsoft.com/office/drawing/2014/main" id="{9CC6CCF6-7690-1ABF-A365-8A361F1FF28D}"/>
              </a:ext>
            </a:extLst>
          </p:cNvPr>
          <p:cNvSpPr txBox="1"/>
          <p:nvPr/>
        </p:nvSpPr>
        <p:spPr bwMode="auto">
          <a:xfrm>
            <a:off x="10296157" y="2572129"/>
            <a:ext cx="976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Cycle 17</a:t>
            </a:r>
          </a:p>
        </p:txBody>
      </p:sp>
      <p:sp>
        <p:nvSpPr>
          <p:cNvPr id="15" name="TextBox 14">
            <a:extLst>
              <a:ext uri="{FF2B5EF4-FFF2-40B4-BE49-F238E27FC236}">
                <a16:creationId xmlns:a16="http://schemas.microsoft.com/office/drawing/2014/main" id="{0E95CC35-F339-47BF-3ADA-55D3DBB1A1F1}"/>
              </a:ext>
            </a:extLst>
          </p:cNvPr>
          <p:cNvSpPr txBox="1"/>
          <p:nvPr/>
        </p:nvSpPr>
        <p:spPr bwMode="auto">
          <a:xfrm>
            <a:off x="9553575" y="2991534"/>
            <a:ext cx="2343150" cy="646331"/>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Mosunetuzumab</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45 mg SC on D1</a:t>
            </a:r>
            <a:r>
              <a:rPr kumimoji="0" lang="en-US" sz="1800" b="0" i="0" u="none" strike="noStrike" kern="1200" cap="none" spc="0" normalizeH="0" baseline="30000" noProof="0">
                <a:ln>
                  <a:noFill/>
                </a:ln>
                <a:solidFill>
                  <a:srgbClr val="FFFFFF"/>
                </a:solidFill>
                <a:effectLst/>
                <a:uLnTx/>
                <a:uFillTx/>
                <a:latin typeface="Calibri" panose="020F0502020204030204" pitchFamily="34" charset="0"/>
                <a:ea typeface="+mn-ea"/>
                <a:cs typeface="+mn-cs"/>
              </a:rPr>
              <a:t>†</a:t>
            </a:r>
          </a:p>
        </p:txBody>
      </p:sp>
      <p:sp>
        <p:nvSpPr>
          <p:cNvPr id="16" name="TextBox 15">
            <a:extLst>
              <a:ext uri="{FF2B5EF4-FFF2-40B4-BE49-F238E27FC236}">
                <a16:creationId xmlns:a16="http://schemas.microsoft.com/office/drawing/2014/main" id="{DC97ED8F-BE13-09F2-226A-FAC42862CEB4}"/>
              </a:ext>
            </a:extLst>
          </p:cNvPr>
          <p:cNvSpPr txBox="1"/>
          <p:nvPr/>
        </p:nvSpPr>
        <p:spPr bwMode="auto">
          <a:xfrm>
            <a:off x="3238592" y="3657720"/>
            <a:ext cx="29719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 mg on D1, 45 mg on D8, 45 mg on D15.</a:t>
            </a:r>
          </a:p>
          <a:p>
            <a:pPr marL="0" marR="0" lvl="0" indent="0" algn="l" defTabSz="914400" rtl="0" eaLnBrk="1" fontAlgn="auto"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A239AD0A-ADB9-3770-2456-E06230E85584}"/>
              </a:ext>
            </a:extLst>
          </p:cNvPr>
          <p:cNvSpPr txBox="1"/>
          <p:nvPr/>
        </p:nvSpPr>
        <p:spPr bwMode="auto">
          <a:xfrm>
            <a:off x="8181792" y="3045022"/>
            <a:ext cx="14576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Up to 17 cycles</a:t>
            </a:r>
          </a:p>
        </p:txBody>
      </p:sp>
      <p:sp>
        <p:nvSpPr>
          <p:cNvPr id="18" name="TextBox 17">
            <a:extLst>
              <a:ext uri="{FF2B5EF4-FFF2-40B4-BE49-F238E27FC236}">
                <a16:creationId xmlns:a16="http://schemas.microsoft.com/office/drawing/2014/main" id="{DF06796D-AE30-F9E9-3068-B65640FA6AB0}"/>
              </a:ext>
            </a:extLst>
          </p:cNvPr>
          <p:cNvSpPr txBox="1"/>
          <p:nvPr/>
        </p:nvSpPr>
        <p:spPr bwMode="auto">
          <a:xfrm>
            <a:off x="9482321" y="3657720"/>
            <a:ext cx="24144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†Patients achieving PMR or CMR after C17 could receive additional Mosun maintenance (45 mg SC Q8W) up to 1 yr.</a:t>
            </a:r>
          </a:p>
        </p:txBody>
      </p:sp>
      <p:sp>
        <p:nvSpPr>
          <p:cNvPr id="19" name="Text Box 15">
            <a:extLst>
              <a:ext uri="{FF2B5EF4-FFF2-40B4-BE49-F238E27FC236}">
                <a16:creationId xmlns:a16="http://schemas.microsoft.com/office/drawing/2014/main" id="{419FD89B-4187-0EE5-BC15-1668F0CE99B7}"/>
              </a:ext>
            </a:extLst>
          </p:cNvPr>
          <p:cNvSpPr txBox="1">
            <a:spLocks noChangeArrowheads="1"/>
          </p:cNvSpPr>
          <p:nvPr/>
        </p:nvSpPr>
        <p:spPr bwMode="auto">
          <a:xfrm>
            <a:off x="403581" y="6364711"/>
            <a:ext cx="7853363"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Flinn. ASCO 2025. </a:t>
            </a:r>
            <a:r>
              <a:rPr kumimoji="0" lang="en-US" altLang="en-US" sz="1200" b="0" i="0" u="none" strike="noStrike" kern="1200" cap="none" spc="-11" normalizeH="0" baseline="0" noProof="0" dirty="0" err="1">
                <a:ln>
                  <a:noFill/>
                </a:ln>
                <a:solidFill>
                  <a:srgbClr val="455560"/>
                </a:solidFill>
                <a:effectLst/>
                <a:uLnTx/>
                <a:uFillTx/>
                <a:latin typeface="Calibri"/>
                <a:ea typeface="+mn-ea"/>
                <a:cs typeface="Arial" panose="020B0604020202020204" pitchFamily="34" charset="0"/>
              </a:rPr>
              <a:t>Abstr</a:t>
            </a:r>
            <a:r>
              <a:rPr kumimoji="0" lang="en-US"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 7014. </a:t>
            </a:r>
            <a:r>
              <a:rPr kumimoji="0" lang="en-US" sz="1200" b="0" i="0" u="none" strike="noStrike" kern="1200" cap="none" spc="0" normalizeH="0" baseline="0" noProof="0" dirty="0">
                <a:ln>
                  <a:noFill/>
                </a:ln>
                <a:solidFill>
                  <a:srgbClr val="455560"/>
                </a:solidFill>
                <a:effectLst/>
                <a:uLnTx/>
                <a:uFillTx/>
                <a:latin typeface="Calibri"/>
                <a:ea typeface="+mn-ea"/>
                <a:cs typeface="+mn-cs"/>
              </a:rPr>
              <a:t>NCT05207670.</a:t>
            </a:r>
            <a:endPar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194115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8277F-BC6F-C14D-9F27-DA67BD9C65A7}"/>
              </a:ext>
            </a:extLst>
          </p:cNvPr>
          <p:cNvSpPr>
            <a:spLocks noGrp="1"/>
          </p:cNvSpPr>
          <p:nvPr>
            <p:ph type="title"/>
          </p:nvPr>
        </p:nvSpPr>
        <p:spPr/>
        <p:txBody>
          <a:bodyPr/>
          <a:lstStyle/>
          <a:p>
            <a:r>
              <a:rPr lang="en-US" dirty="0" err="1"/>
              <a:t>MorningSun</a:t>
            </a:r>
            <a:r>
              <a:rPr lang="en-US" dirty="0"/>
              <a:t> 1L FL Cohort: PFS with </a:t>
            </a:r>
            <a:r>
              <a:rPr lang="en-US" dirty="0" err="1"/>
              <a:t>Mosunetuzumab</a:t>
            </a:r>
            <a:r>
              <a:rPr lang="en-US" dirty="0"/>
              <a:t> SC</a:t>
            </a:r>
            <a:endParaRPr lang="en-US" dirty="0">
              <a:ea typeface="Calibri" panose="020F0502020204030204" pitchFamily="34" charset="0"/>
              <a:cs typeface="Calibri" panose="020F0502020204030204" pitchFamily="34" charset="0"/>
            </a:endParaRPr>
          </a:p>
        </p:txBody>
      </p:sp>
      <p:sp>
        <p:nvSpPr>
          <p:cNvPr id="4" name="Text Box 15">
            <a:extLst>
              <a:ext uri="{FF2B5EF4-FFF2-40B4-BE49-F238E27FC236}">
                <a16:creationId xmlns:a16="http://schemas.microsoft.com/office/drawing/2014/main" id="{FA8EDE4B-9AAE-8EE2-1095-422E7E2E9DE6}"/>
              </a:ext>
            </a:extLst>
          </p:cNvPr>
          <p:cNvSpPr txBox="1">
            <a:spLocks noChangeArrowheads="1"/>
          </p:cNvSpPr>
          <p:nvPr/>
        </p:nvSpPr>
        <p:spPr bwMode="auto">
          <a:xfrm>
            <a:off x="403581" y="6364711"/>
            <a:ext cx="7853363"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1" normalizeH="0" baseline="0" noProof="0">
                <a:ln>
                  <a:noFill/>
                </a:ln>
                <a:solidFill>
                  <a:srgbClr val="455560"/>
                </a:solidFill>
                <a:effectLst/>
                <a:uLnTx/>
                <a:uFillTx/>
                <a:latin typeface="Calibri"/>
                <a:ea typeface="+mn-ea"/>
                <a:cs typeface="Arial" panose="020B0604020202020204" pitchFamily="34" charset="0"/>
              </a:rPr>
              <a:t>Flinn. ASCO 2025. Abstr 7014. </a:t>
            </a:r>
            <a:endParaRPr kumimoji="0" lang="en-US" altLang="en-US" sz="1200" b="0" i="0" u="none" strike="noStrike" kern="1200" cap="none" spc="0" normalizeH="0" baseline="0" noProof="0">
              <a:ln>
                <a:noFill/>
              </a:ln>
              <a:solidFill>
                <a:srgbClr val="455560"/>
              </a:solidFill>
              <a:effectLst/>
              <a:uLnTx/>
              <a:uFillTx/>
              <a:latin typeface="Calibri"/>
              <a:ea typeface="+mn-ea"/>
              <a:cs typeface="Arial" panose="020B0604020202020204" pitchFamily="34" charset="0"/>
            </a:endParaRPr>
          </a:p>
        </p:txBody>
      </p:sp>
      <p:graphicFrame>
        <p:nvGraphicFramePr>
          <p:cNvPr id="3" name="Group 3">
            <a:extLst>
              <a:ext uri="{FF2B5EF4-FFF2-40B4-BE49-F238E27FC236}">
                <a16:creationId xmlns:a16="http://schemas.microsoft.com/office/drawing/2014/main" id="{E52A28E3-A41D-B7AE-F5D6-81A3F63CAB3A}"/>
              </a:ext>
            </a:extLst>
          </p:cNvPr>
          <p:cNvGraphicFramePr>
            <a:graphicFrameLocks/>
          </p:cNvGraphicFramePr>
          <p:nvPr/>
        </p:nvGraphicFramePr>
        <p:xfrm>
          <a:off x="1278674" y="4848866"/>
          <a:ext cx="9520146" cy="1323334"/>
        </p:xfrm>
        <a:graphic>
          <a:graphicData uri="http://schemas.openxmlformats.org/drawingml/2006/table">
            <a:tbl>
              <a:tblPr/>
              <a:tblGrid>
                <a:gridCol w="6330302">
                  <a:extLst>
                    <a:ext uri="{9D8B030D-6E8A-4147-A177-3AD203B41FA5}">
                      <a16:colId xmlns:a16="http://schemas.microsoft.com/office/drawing/2014/main" val="20000"/>
                    </a:ext>
                  </a:extLst>
                </a:gridCol>
                <a:gridCol w="3189844">
                  <a:extLst>
                    <a:ext uri="{9D8B030D-6E8A-4147-A177-3AD203B41FA5}">
                      <a16:colId xmlns:a16="http://schemas.microsoft.com/office/drawing/2014/main" val="20001"/>
                    </a:ext>
                  </a:extLst>
                </a:gridCol>
              </a:tblGrid>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400" b="1" i="0" u="none" strike="noStrike" cap="none" normalizeH="0" baseline="0">
                        <a:ln>
                          <a:noFill/>
                        </a:ln>
                        <a:solidFill>
                          <a:schemeClr val="tx1"/>
                        </a:solidFill>
                        <a:effectLst/>
                        <a:latin typeface="Calibri"/>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N = 102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32978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12-month PFS rate, %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82.8 (73.0-89.3)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32137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Patients with progressive disease/relapse,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10 (9.8)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36735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Patients who died,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5 (4.9)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868507067"/>
                  </a:ext>
                </a:extLst>
              </a:tr>
            </a:tbl>
          </a:graphicData>
        </a:graphic>
      </p:graphicFrame>
      <p:sp>
        <p:nvSpPr>
          <p:cNvPr id="23" name="Rectangle 22">
            <a:extLst>
              <a:ext uri="{FF2B5EF4-FFF2-40B4-BE49-F238E27FC236}">
                <a16:creationId xmlns:a16="http://schemas.microsoft.com/office/drawing/2014/main" id="{74A3C70F-D3EC-FE3A-27A3-502DFCECA619}"/>
              </a:ext>
            </a:extLst>
          </p:cNvPr>
          <p:cNvSpPr/>
          <p:nvPr/>
        </p:nvSpPr>
        <p:spPr>
          <a:xfrm rot="16200000">
            <a:off x="1580111" y="2701744"/>
            <a:ext cx="1115112" cy="338554"/>
          </a:xfrm>
          <a:prstGeom prst="rect">
            <a:avLst/>
          </a:prstGeom>
        </p:spPr>
        <p:txBody>
          <a:bodyPr wrap="none">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Arial" charset="0"/>
              </a:rPr>
              <a:t>Probability</a:t>
            </a:r>
          </a:p>
        </p:txBody>
      </p:sp>
      <p:sp>
        <p:nvSpPr>
          <p:cNvPr id="24" name="Rectangle 23">
            <a:extLst>
              <a:ext uri="{FF2B5EF4-FFF2-40B4-BE49-F238E27FC236}">
                <a16:creationId xmlns:a16="http://schemas.microsoft.com/office/drawing/2014/main" id="{758F1C5D-BB45-8A51-36C2-495A67B2F2C0}"/>
              </a:ext>
            </a:extLst>
          </p:cNvPr>
          <p:cNvSpPr/>
          <p:nvPr/>
        </p:nvSpPr>
        <p:spPr>
          <a:xfrm>
            <a:off x="5804635" y="4158854"/>
            <a:ext cx="842741" cy="276999"/>
          </a:xfrm>
          <a:prstGeom prst="rect">
            <a:avLst/>
          </a:prstGeom>
        </p:spPr>
        <p:txBody>
          <a:bodyPr wrap="squar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a:ea typeface="+mn-ea"/>
                <a:cs typeface="Arial" charset="0"/>
              </a:rPr>
              <a:t>Mo</a:t>
            </a:r>
          </a:p>
        </p:txBody>
      </p:sp>
      <p:sp>
        <p:nvSpPr>
          <p:cNvPr id="25" name="Freeform 103">
            <a:extLst>
              <a:ext uri="{FF2B5EF4-FFF2-40B4-BE49-F238E27FC236}">
                <a16:creationId xmlns:a16="http://schemas.microsoft.com/office/drawing/2014/main" id="{B6DC8816-4D45-020C-064F-D8CE9E6FDAD5}"/>
              </a:ext>
            </a:extLst>
          </p:cNvPr>
          <p:cNvSpPr/>
          <p:nvPr/>
        </p:nvSpPr>
        <p:spPr>
          <a:xfrm>
            <a:off x="2779410" y="1699260"/>
            <a:ext cx="6905610" cy="2238665"/>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lgn="ctr">
            <a:solidFill>
              <a:srgbClr val="000000"/>
            </a:solidFill>
            <a:prstDash val="solid"/>
            <a:miter lim="800000"/>
          </a:ln>
          <a:effectLst/>
        </p:spPr>
        <p:txBody>
          <a:bodyPr rtlCol="0" anchor="ctr"/>
          <a:lstStyle/>
          <a:p>
            <a:pPr marL="0" marR="0" lvl="0" indent="0" algn="ctr" defTabSz="822692"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26" name="Group 25">
            <a:extLst>
              <a:ext uri="{FF2B5EF4-FFF2-40B4-BE49-F238E27FC236}">
                <a16:creationId xmlns:a16="http://schemas.microsoft.com/office/drawing/2014/main" id="{A5C93C90-A042-E5A8-BFAA-64E48DF83EA4}"/>
              </a:ext>
            </a:extLst>
          </p:cNvPr>
          <p:cNvGrpSpPr/>
          <p:nvPr/>
        </p:nvGrpSpPr>
        <p:grpSpPr>
          <a:xfrm>
            <a:off x="2705100" y="1689129"/>
            <a:ext cx="74310" cy="2248796"/>
            <a:chOff x="1555178" y="1599088"/>
            <a:chExt cx="109439" cy="2454752"/>
          </a:xfrm>
        </p:grpSpPr>
        <p:cxnSp>
          <p:nvCxnSpPr>
            <p:cNvPr id="27" name="Straight Connector 26">
              <a:extLst>
                <a:ext uri="{FF2B5EF4-FFF2-40B4-BE49-F238E27FC236}">
                  <a16:creationId xmlns:a16="http://schemas.microsoft.com/office/drawing/2014/main" id="{8F3EDA83-4BDF-946B-CA04-C98C3B978F24}"/>
                </a:ext>
              </a:extLst>
            </p:cNvPr>
            <p:cNvCxnSpPr>
              <a:cxnSpLocks/>
            </p:cNvCxnSpPr>
            <p:nvPr/>
          </p:nvCxnSpPr>
          <p:spPr>
            <a:xfrm>
              <a:off x="1555178" y="1599088"/>
              <a:ext cx="109439" cy="0"/>
            </a:xfrm>
            <a:prstGeom prst="line">
              <a:avLst/>
            </a:prstGeom>
            <a:noFill/>
            <a:ln w="28575" cap="sq" cmpd="sng" algn="ctr">
              <a:solidFill>
                <a:srgbClr val="000000"/>
              </a:solidFill>
              <a:prstDash val="solid"/>
              <a:miter lim="800000"/>
            </a:ln>
            <a:effectLst/>
          </p:spPr>
        </p:cxnSp>
        <p:cxnSp>
          <p:nvCxnSpPr>
            <p:cNvPr id="28" name="Straight Connector 27">
              <a:extLst>
                <a:ext uri="{FF2B5EF4-FFF2-40B4-BE49-F238E27FC236}">
                  <a16:creationId xmlns:a16="http://schemas.microsoft.com/office/drawing/2014/main" id="{ED2BA1A8-F1E5-755E-8E03-2626E3E8E506}"/>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29" name="Straight Connector 28">
              <a:extLst>
                <a:ext uri="{FF2B5EF4-FFF2-40B4-BE49-F238E27FC236}">
                  <a16:creationId xmlns:a16="http://schemas.microsoft.com/office/drawing/2014/main" id="{7D119E88-1DFC-EAF7-DA59-9CCA73FDDB10}"/>
                </a:ext>
              </a:extLst>
            </p:cNvPr>
            <p:cNvCxnSpPr/>
            <p:nvPr/>
          </p:nvCxnSpPr>
          <p:spPr>
            <a:xfrm>
              <a:off x="1555178" y="2590513"/>
              <a:ext cx="93600" cy="0"/>
            </a:xfrm>
            <a:prstGeom prst="line">
              <a:avLst/>
            </a:prstGeom>
            <a:noFill/>
            <a:ln w="28575" cap="sq" cmpd="sng" algn="ctr">
              <a:solidFill>
                <a:srgbClr val="000000"/>
              </a:solidFill>
              <a:prstDash val="solid"/>
              <a:miter lim="800000"/>
            </a:ln>
            <a:effectLst/>
          </p:spPr>
        </p:cxnSp>
        <p:cxnSp>
          <p:nvCxnSpPr>
            <p:cNvPr id="30" name="Straight Connector 29">
              <a:extLst>
                <a:ext uri="{FF2B5EF4-FFF2-40B4-BE49-F238E27FC236}">
                  <a16:creationId xmlns:a16="http://schemas.microsoft.com/office/drawing/2014/main" id="{576E6181-14B9-40D4-F714-E575B4984B81}"/>
                </a:ext>
              </a:extLst>
            </p:cNvPr>
            <p:cNvCxnSpPr/>
            <p:nvPr/>
          </p:nvCxnSpPr>
          <p:spPr>
            <a:xfrm>
              <a:off x="1555178" y="3078288"/>
              <a:ext cx="93600" cy="0"/>
            </a:xfrm>
            <a:prstGeom prst="line">
              <a:avLst/>
            </a:prstGeom>
            <a:noFill/>
            <a:ln w="28575" cap="sq" cmpd="sng" algn="ctr">
              <a:solidFill>
                <a:srgbClr val="000000"/>
              </a:solidFill>
              <a:prstDash val="solid"/>
              <a:miter lim="800000"/>
            </a:ln>
            <a:effectLst/>
          </p:spPr>
        </p:cxnSp>
        <p:cxnSp>
          <p:nvCxnSpPr>
            <p:cNvPr id="31" name="Straight Connector 30">
              <a:extLst>
                <a:ext uri="{FF2B5EF4-FFF2-40B4-BE49-F238E27FC236}">
                  <a16:creationId xmlns:a16="http://schemas.microsoft.com/office/drawing/2014/main" id="{F60131FE-80CE-D524-69EE-7D29756F3E61}"/>
                </a:ext>
              </a:extLst>
            </p:cNvPr>
            <p:cNvCxnSpPr/>
            <p:nvPr/>
          </p:nvCxnSpPr>
          <p:spPr>
            <a:xfrm>
              <a:off x="1555178" y="3566063"/>
              <a:ext cx="93600" cy="0"/>
            </a:xfrm>
            <a:prstGeom prst="line">
              <a:avLst/>
            </a:prstGeom>
            <a:noFill/>
            <a:ln w="28575" cap="sq" cmpd="sng" algn="ctr">
              <a:solidFill>
                <a:srgbClr val="000000"/>
              </a:solidFill>
              <a:prstDash val="solid"/>
              <a:miter lim="800000"/>
            </a:ln>
            <a:effectLst/>
          </p:spPr>
        </p:cxnSp>
        <p:cxnSp>
          <p:nvCxnSpPr>
            <p:cNvPr id="32" name="Straight Connector 31">
              <a:extLst>
                <a:ext uri="{FF2B5EF4-FFF2-40B4-BE49-F238E27FC236}">
                  <a16:creationId xmlns:a16="http://schemas.microsoft.com/office/drawing/2014/main" id="{02492E05-308F-4A7A-0AF7-70085A93C507}"/>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grpSp>
      <p:grpSp>
        <p:nvGrpSpPr>
          <p:cNvPr id="33" name="Group 32">
            <a:extLst>
              <a:ext uri="{FF2B5EF4-FFF2-40B4-BE49-F238E27FC236}">
                <a16:creationId xmlns:a16="http://schemas.microsoft.com/office/drawing/2014/main" id="{BDBE3EE2-B40D-6FC6-23AB-23BC6FD2DF51}"/>
              </a:ext>
            </a:extLst>
          </p:cNvPr>
          <p:cNvGrpSpPr/>
          <p:nvPr/>
        </p:nvGrpSpPr>
        <p:grpSpPr>
          <a:xfrm>
            <a:off x="2359319" y="1546860"/>
            <a:ext cx="291748" cy="2552701"/>
            <a:chOff x="6840552" y="2038332"/>
            <a:chExt cx="291748" cy="2755915"/>
          </a:xfrm>
        </p:grpSpPr>
        <p:sp>
          <p:nvSpPr>
            <p:cNvPr id="34" name="Rectangle 33">
              <a:extLst>
                <a:ext uri="{FF2B5EF4-FFF2-40B4-BE49-F238E27FC236}">
                  <a16:creationId xmlns:a16="http://schemas.microsoft.com/office/drawing/2014/main" id="{0C510100-6A5B-7157-E791-CDAF4B5A2B32}"/>
                </a:ext>
              </a:extLst>
            </p:cNvPr>
            <p:cNvSpPr/>
            <p:nvPr/>
          </p:nvSpPr>
          <p:spPr>
            <a:xfrm>
              <a:off x="6840552" y="2038332"/>
              <a:ext cx="291748" cy="29810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Arial" charset="0"/>
                </a:rPr>
                <a:t>1.0</a:t>
              </a:r>
            </a:p>
          </p:txBody>
        </p:sp>
        <p:sp>
          <p:nvSpPr>
            <p:cNvPr id="35" name="Rectangle 34">
              <a:extLst>
                <a:ext uri="{FF2B5EF4-FFF2-40B4-BE49-F238E27FC236}">
                  <a16:creationId xmlns:a16="http://schemas.microsoft.com/office/drawing/2014/main" id="{555D010E-1453-8F4E-0850-46A5DE6EA0FE}"/>
                </a:ext>
              </a:extLst>
            </p:cNvPr>
            <p:cNvSpPr/>
            <p:nvPr/>
          </p:nvSpPr>
          <p:spPr>
            <a:xfrm>
              <a:off x="6840552" y="2529898"/>
              <a:ext cx="291748" cy="29810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Arial" charset="0"/>
                </a:rPr>
                <a:t>0.8</a:t>
              </a:r>
            </a:p>
          </p:txBody>
        </p:sp>
        <p:sp>
          <p:nvSpPr>
            <p:cNvPr id="36" name="Rectangle 35">
              <a:extLst>
                <a:ext uri="{FF2B5EF4-FFF2-40B4-BE49-F238E27FC236}">
                  <a16:creationId xmlns:a16="http://schemas.microsoft.com/office/drawing/2014/main" id="{220AB80A-5ECA-DD85-5C9F-263FF573B163}"/>
                </a:ext>
              </a:extLst>
            </p:cNvPr>
            <p:cNvSpPr/>
            <p:nvPr/>
          </p:nvSpPr>
          <p:spPr>
            <a:xfrm>
              <a:off x="6840552" y="3021460"/>
              <a:ext cx="291748" cy="29810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Arial" charset="0"/>
                </a:rPr>
                <a:t>0.6</a:t>
              </a:r>
            </a:p>
          </p:txBody>
        </p:sp>
        <p:sp>
          <p:nvSpPr>
            <p:cNvPr id="37" name="Rectangle 36">
              <a:extLst>
                <a:ext uri="{FF2B5EF4-FFF2-40B4-BE49-F238E27FC236}">
                  <a16:creationId xmlns:a16="http://schemas.microsoft.com/office/drawing/2014/main" id="{10B67A43-677B-23C3-0A99-2AB6855D9DA5}"/>
                </a:ext>
              </a:extLst>
            </p:cNvPr>
            <p:cNvSpPr/>
            <p:nvPr/>
          </p:nvSpPr>
          <p:spPr>
            <a:xfrm>
              <a:off x="6840552" y="3513020"/>
              <a:ext cx="291748" cy="29810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Arial" charset="0"/>
                </a:rPr>
                <a:t>0.4</a:t>
              </a:r>
            </a:p>
          </p:txBody>
        </p:sp>
        <p:sp>
          <p:nvSpPr>
            <p:cNvPr id="38" name="Rectangle 37">
              <a:extLst>
                <a:ext uri="{FF2B5EF4-FFF2-40B4-BE49-F238E27FC236}">
                  <a16:creationId xmlns:a16="http://schemas.microsoft.com/office/drawing/2014/main" id="{8FBEC5EC-4445-F8EB-EC34-84FF36BFB5EF}"/>
                </a:ext>
              </a:extLst>
            </p:cNvPr>
            <p:cNvSpPr/>
            <p:nvPr/>
          </p:nvSpPr>
          <p:spPr>
            <a:xfrm>
              <a:off x="6840552" y="4004584"/>
              <a:ext cx="291748" cy="29810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Arial" charset="0"/>
                </a:rPr>
                <a:t>0.2</a:t>
              </a:r>
            </a:p>
          </p:txBody>
        </p:sp>
        <p:sp>
          <p:nvSpPr>
            <p:cNvPr id="39" name="Rectangle 38">
              <a:extLst>
                <a:ext uri="{FF2B5EF4-FFF2-40B4-BE49-F238E27FC236}">
                  <a16:creationId xmlns:a16="http://schemas.microsoft.com/office/drawing/2014/main" id="{D5374395-D325-B760-F973-D44A29F35CB3}"/>
                </a:ext>
              </a:extLst>
            </p:cNvPr>
            <p:cNvSpPr/>
            <p:nvPr/>
          </p:nvSpPr>
          <p:spPr>
            <a:xfrm>
              <a:off x="7015280" y="4496143"/>
              <a:ext cx="117020" cy="29810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Arial" charset="0"/>
                </a:rPr>
                <a:t>0</a:t>
              </a:r>
            </a:p>
          </p:txBody>
        </p:sp>
      </p:grpSp>
      <p:grpSp>
        <p:nvGrpSpPr>
          <p:cNvPr id="40" name="Group 39">
            <a:extLst>
              <a:ext uri="{FF2B5EF4-FFF2-40B4-BE49-F238E27FC236}">
                <a16:creationId xmlns:a16="http://schemas.microsoft.com/office/drawing/2014/main" id="{EEAB5BCB-1F40-6839-C95C-5CBC2656ADA0}"/>
              </a:ext>
            </a:extLst>
          </p:cNvPr>
          <p:cNvGrpSpPr/>
          <p:nvPr/>
        </p:nvGrpSpPr>
        <p:grpSpPr>
          <a:xfrm>
            <a:off x="2633052" y="3954824"/>
            <a:ext cx="7242676" cy="369332"/>
            <a:chOff x="2633052" y="3954824"/>
            <a:chExt cx="7242676" cy="369332"/>
          </a:xfrm>
        </p:grpSpPr>
        <p:sp>
          <p:nvSpPr>
            <p:cNvPr id="41" name="TextBox 40">
              <a:extLst>
                <a:ext uri="{FF2B5EF4-FFF2-40B4-BE49-F238E27FC236}">
                  <a16:creationId xmlns:a16="http://schemas.microsoft.com/office/drawing/2014/main" id="{7D21580E-8864-BA0D-2E3A-BB4C777A68C3}"/>
                </a:ext>
              </a:extLst>
            </p:cNvPr>
            <p:cNvSpPr txBox="1"/>
            <p:nvPr/>
          </p:nvSpPr>
          <p:spPr bwMode="auto">
            <a:xfrm>
              <a:off x="2633052" y="395482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sp>
          <p:nvSpPr>
            <p:cNvPr id="42" name="TextBox 41">
              <a:extLst>
                <a:ext uri="{FF2B5EF4-FFF2-40B4-BE49-F238E27FC236}">
                  <a16:creationId xmlns:a16="http://schemas.microsoft.com/office/drawing/2014/main" id="{37C897D4-4ECD-501B-872B-45A240BD02D0}"/>
                </a:ext>
              </a:extLst>
            </p:cNvPr>
            <p:cNvSpPr txBox="1"/>
            <p:nvPr/>
          </p:nvSpPr>
          <p:spPr bwMode="auto">
            <a:xfrm>
              <a:off x="4018071" y="395482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p>
          </p:txBody>
        </p:sp>
        <p:sp>
          <p:nvSpPr>
            <p:cNvPr id="43" name="TextBox 42">
              <a:extLst>
                <a:ext uri="{FF2B5EF4-FFF2-40B4-BE49-F238E27FC236}">
                  <a16:creationId xmlns:a16="http://schemas.microsoft.com/office/drawing/2014/main" id="{E1649237-9D47-16FA-879B-75BABF49F6FC}"/>
                </a:ext>
              </a:extLst>
            </p:cNvPr>
            <p:cNvSpPr txBox="1"/>
            <p:nvPr/>
          </p:nvSpPr>
          <p:spPr bwMode="auto">
            <a:xfrm>
              <a:off x="5344581"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p>
          </p:txBody>
        </p:sp>
        <p:sp>
          <p:nvSpPr>
            <p:cNvPr id="44" name="TextBox 43">
              <a:extLst>
                <a:ext uri="{FF2B5EF4-FFF2-40B4-BE49-F238E27FC236}">
                  <a16:creationId xmlns:a16="http://schemas.microsoft.com/office/drawing/2014/main" id="{4C968463-FEAC-BA29-9F82-2828B4E7B0AB}"/>
                </a:ext>
              </a:extLst>
            </p:cNvPr>
            <p:cNvSpPr txBox="1"/>
            <p:nvPr/>
          </p:nvSpPr>
          <p:spPr bwMode="auto">
            <a:xfrm>
              <a:off x="6729600"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15</a:t>
              </a:r>
            </a:p>
          </p:txBody>
        </p:sp>
        <p:sp>
          <p:nvSpPr>
            <p:cNvPr id="45" name="TextBox 44">
              <a:extLst>
                <a:ext uri="{FF2B5EF4-FFF2-40B4-BE49-F238E27FC236}">
                  <a16:creationId xmlns:a16="http://schemas.microsoft.com/office/drawing/2014/main" id="{D60BB78C-EC96-5622-845E-8933FA44B8D4}"/>
                </a:ext>
              </a:extLst>
            </p:cNvPr>
            <p:cNvSpPr txBox="1"/>
            <p:nvPr/>
          </p:nvSpPr>
          <p:spPr bwMode="auto">
            <a:xfrm>
              <a:off x="8093312"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a:t>
              </a:r>
            </a:p>
          </p:txBody>
        </p:sp>
        <p:sp>
          <p:nvSpPr>
            <p:cNvPr id="46" name="TextBox 45">
              <a:extLst>
                <a:ext uri="{FF2B5EF4-FFF2-40B4-BE49-F238E27FC236}">
                  <a16:creationId xmlns:a16="http://schemas.microsoft.com/office/drawing/2014/main" id="{BD22FB00-1125-3C13-2D24-40ABCBF3EFF6}"/>
                </a:ext>
              </a:extLst>
            </p:cNvPr>
            <p:cNvSpPr txBox="1"/>
            <p:nvPr/>
          </p:nvSpPr>
          <p:spPr bwMode="auto">
            <a:xfrm>
              <a:off x="9457024"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25</a:t>
              </a:r>
            </a:p>
          </p:txBody>
        </p:sp>
      </p:grpSp>
      <p:grpSp>
        <p:nvGrpSpPr>
          <p:cNvPr id="47" name="Group 46">
            <a:extLst>
              <a:ext uri="{FF2B5EF4-FFF2-40B4-BE49-F238E27FC236}">
                <a16:creationId xmlns:a16="http://schemas.microsoft.com/office/drawing/2014/main" id="{BEE3CA8C-F8EC-C89F-7AB6-6767D56734DD}"/>
              </a:ext>
            </a:extLst>
          </p:cNvPr>
          <p:cNvGrpSpPr/>
          <p:nvPr/>
        </p:nvGrpSpPr>
        <p:grpSpPr>
          <a:xfrm rot="5400000">
            <a:off x="6187651" y="536161"/>
            <a:ext cx="76151" cy="6882909"/>
            <a:chOff x="1555178" y="1613517"/>
            <a:chExt cx="109439" cy="2440323"/>
          </a:xfrm>
        </p:grpSpPr>
        <p:cxnSp>
          <p:nvCxnSpPr>
            <p:cNvPr id="48" name="Straight Connector 47">
              <a:extLst>
                <a:ext uri="{FF2B5EF4-FFF2-40B4-BE49-F238E27FC236}">
                  <a16:creationId xmlns:a16="http://schemas.microsoft.com/office/drawing/2014/main" id="{E73CCB21-22EA-E080-F9E1-EDC5907C42BD}"/>
                </a:ext>
              </a:extLst>
            </p:cNvPr>
            <p:cNvCxnSpPr>
              <a:cxnSpLocks/>
            </p:cNvCxnSpPr>
            <p:nvPr/>
          </p:nvCxnSpPr>
          <p:spPr>
            <a:xfrm>
              <a:off x="1555178" y="1613517"/>
              <a:ext cx="109439" cy="0"/>
            </a:xfrm>
            <a:prstGeom prst="line">
              <a:avLst/>
            </a:prstGeom>
            <a:noFill/>
            <a:ln w="28575" cap="sq" cmpd="sng" algn="ctr">
              <a:solidFill>
                <a:srgbClr val="000000"/>
              </a:solidFill>
              <a:prstDash val="solid"/>
              <a:miter lim="800000"/>
            </a:ln>
            <a:effectLst/>
          </p:spPr>
        </p:cxnSp>
        <p:cxnSp>
          <p:nvCxnSpPr>
            <p:cNvPr id="49" name="Straight Connector 48">
              <a:extLst>
                <a:ext uri="{FF2B5EF4-FFF2-40B4-BE49-F238E27FC236}">
                  <a16:creationId xmlns:a16="http://schemas.microsoft.com/office/drawing/2014/main" id="{B9EFF665-610E-F1FB-73BF-6C6139BCBB2F}"/>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50" name="Straight Connector 49">
              <a:extLst>
                <a:ext uri="{FF2B5EF4-FFF2-40B4-BE49-F238E27FC236}">
                  <a16:creationId xmlns:a16="http://schemas.microsoft.com/office/drawing/2014/main" id="{790A0617-2EA5-A821-82BB-DD43C26EAC5B}"/>
                </a:ext>
              </a:extLst>
            </p:cNvPr>
            <p:cNvCxnSpPr/>
            <p:nvPr/>
          </p:nvCxnSpPr>
          <p:spPr>
            <a:xfrm>
              <a:off x="1555178" y="2590513"/>
              <a:ext cx="93600" cy="0"/>
            </a:xfrm>
            <a:prstGeom prst="line">
              <a:avLst/>
            </a:prstGeom>
            <a:noFill/>
            <a:ln w="28575" cap="sq" cmpd="sng" algn="ctr">
              <a:solidFill>
                <a:srgbClr val="000000"/>
              </a:solidFill>
              <a:prstDash val="solid"/>
              <a:miter lim="800000"/>
            </a:ln>
            <a:effectLst/>
          </p:spPr>
        </p:cxnSp>
        <p:cxnSp>
          <p:nvCxnSpPr>
            <p:cNvPr id="51" name="Straight Connector 50">
              <a:extLst>
                <a:ext uri="{FF2B5EF4-FFF2-40B4-BE49-F238E27FC236}">
                  <a16:creationId xmlns:a16="http://schemas.microsoft.com/office/drawing/2014/main" id="{90DF7F87-90A6-CAA9-89D7-C82F7AA85C7E}"/>
                </a:ext>
              </a:extLst>
            </p:cNvPr>
            <p:cNvCxnSpPr/>
            <p:nvPr/>
          </p:nvCxnSpPr>
          <p:spPr>
            <a:xfrm>
              <a:off x="1555178" y="3078288"/>
              <a:ext cx="93600" cy="0"/>
            </a:xfrm>
            <a:prstGeom prst="line">
              <a:avLst/>
            </a:prstGeom>
            <a:noFill/>
            <a:ln w="28575" cap="sq" cmpd="sng" algn="ctr">
              <a:solidFill>
                <a:srgbClr val="000000"/>
              </a:solidFill>
              <a:prstDash val="solid"/>
              <a:miter lim="800000"/>
            </a:ln>
            <a:effectLst/>
          </p:spPr>
        </p:cxnSp>
        <p:cxnSp>
          <p:nvCxnSpPr>
            <p:cNvPr id="52" name="Straight Connector 51">
              <a:extLst>
                <a:ext uri="{FF2B5EF4-FFF2-40B4-BE49-F238E27FC236}">
                  <a16:creationId xmlns:a16="http://schemas.microsoft.com/office/drawing/2014/main" id="{CB6B8C9D-3B90-1E1A-B9CD-B962CF25EC4D}"/>
                </a:ext>
              </a:extLst>
            </p:cNvPr>
            <p:cNvCxnSpPr/>
            <p:nvPr/>
          </p:nvCxnSpPr>
          <p:spPr>
            <a:xfrm>
              <a:off x="1555178" y="3566063"/>
              <a:ext cx="93600" cy="0"/>
            </a:xfrm>
            <a:prstGeom prst="line">
              <a:avLst/>
            </a:prstGeom>
            <a:noFill/>
            <a:ln w="28575" cap="sq" cmpd="sng" algn="ctr">
              <a:solidFill>
                <a:srgbClr val="000000"/>
              </a:solidFill>
              <a:prstDash val="solid"/>
              <a:miter lim="800000"/>
            </a:ln>
            <a:effectLst/>
          </p:spPr>
        </p:cxnSp>
        <p:cxnSp>
          <p:nvCxnSpPr>
            <p:cNvPr id="53" name="Straight Connector 52">
              <a:extLst>
                <a:ext uri="{FF2B5EF4-FFF2-40B4-BE49-F238E27FC236}">
                  <a16:creationId xmlns:a16="http://schemas.microsoft.com/office/drawing/2014/main" id="{72503A0A-BBDE-0F98-B353-043612F09E70}"/>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grpSp>
      <p:grpSp>
        <p:nvGrpSpPr>
          <p:cNvPr id="54" name="Group 53">
            <a:extLst>
              <a:ext uri="{FF2B5EF4-FFF2-40B4-BE49-F238E27FC236}">
                <a16:creationId xmlns:a16="http://schemas.microsoft.com/office/drawing/2014/main" id="{E172E842-0E90-E4E3-B5C6-5D74CC5E5C87}"/>
              </a:ext>
            </a:extLst>
          </p:cNvPr>
          <p:cNvGrpSpPr/>
          <p:nvPr/>
        </p:nvGrpSpPr>
        <p:grpSpPr>
          <a:xfrm>
            <a:off x="2534048" y="4370183"/>
            <a:ext cx="7301185" cy="369332"/>
            <a:chOff x="2516033" y="3954824"/>
            <a:chExt cx="7301185" cy="369332"/>
          </a:xfrm>
        </p:grpSpPr>
        <p:sp>
          <p:nvSpPr>
            <p:cNvPr id="55" name="TextBox 54">
              <a:extLst>
                <a:ext uri="{FF2B5EF4-FFF2-40B4-BE49-F238E27FC236}">
                  <a16:creationId xmlns:a16="http://schemas.microsoft.com/office/drawing/2014/main" id="{F18AACDF-2FBE-4265-7653-E92D99A46FAA}"/>
                </a:ext>
              </a:extLst>
            </p:cNvPr>
            <p:cNvSpPr txBox="1"/>
            <p:nvPr/>
          </p:nvSpPr>
          <p:spPr bwMode="auto">
            <a:xfrm>
              <a:off x="2516033" y="3954824"/>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102</a:t>
              </a:r>
            </a:p>
          </p:txBody>
        </p:sp>
        <p:sp>
          <p:nvSpPr>
            <p:cNvPr id="56" name="TextBox 55">
              <a:extLst>
                <a:ext uri="{FF2B5EF4-FFF2-40B4-BE49-F238E27FC236}">
                  <a16:creationId xmlns:a16="http://schemas.microsoft.com/office/drawing/2014/main" id="{0AABDE3F-9CEF-4500-C3EF-747C6DC4A1F4}"/>
                </a:ext>
              </a:extLst>
            </p:cNvPr>
            <p:cNvSpPr txBox="1"/>
            <p:nvPr/>
          </p:nvSpPr>
          <p:spPr bwMode="auto">
            <a:xfrm>
              <a:off x="3959562"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89</a:t>
              </a:r>
            </a:p>
          </p:txBody>
        </p:sp>
        <p:sp>
          <p:nvSpPr>
            <p:cNvPr id="57" name="TextBox 56">
              <a:extLst>
                <a:ext uri="{FF2B5EF4-FFF2-40B4-BE49-F238E27FC236}">
                  <a16:creationId xmlns:a16="http://schemas.microsoft.com/office/drawing/2014/main" id="{D297549E-A388-38FE-6FED-5A8D34C7124D}"/>
                </a:ext>
              </a:extLst>
            </p:cNvPr>
            <p:cNvSpPr txBox="1"/>
            <p:nvPr/>
          </p:nvSpPr>
          <p:spPr bwMode="auto">
            <a:xfrm>
              <a:off x="5344581"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57</a:t>
              </a:r>
            </a:p>
          </p:txBody>
        </p:sp>
        <p:sp>
          <p:nvSpPr>
            <p:cNvPr id="58" name="TextBox 57">
              <a:extLst>
                <a:ext uri="{FF2B5EF4-FFF2-40B4-BE49-F238E27FC236}">
                  <a16:creationId xmlns:a16="http://schemas.microsoft.com/office/drawing/2014/main" id="{37A5457E-6084-149C-C098-6199350E2D80}"/>
                </a:ext>
              </a:extLst>
            </p:cNvPr>
            <p:cNvSpPr txBox="1"/>
            <p:nvPr/>
          </p:nvSpPr>
          <p:spPr bwMode="auto">
            <a:xfrm>
              <a:off x="6729600" y="395482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23</a:t>
              </a:r>
            </a:p>
          </p:txBody>
        </p:sp>
        <p:sp>
          <p:nvSpPr>
            <p:cNvPr id="59" name="TextBox 58">
              <a:extLst>
                <a:ext uri="{FF2B5EF4-FFF2-40B4-BE49-F238E27FC236}">
                  <a16:creationId xmlns:a16="http://schemas.microsoft.com/office/drawing/2014/main" id="{8751787B-D880-B490-F213-570DA155040F}"/>
                </a:ext>
              </a:extLst>
            </p:cNvPr>
            <p:cNvSpPr txBox="1"/>
            <p:nvPr/>
          </p:nvSpPr>
          <p:spPr bwMode="auto">
            <a:xfrm>
              <a:off x="8151821" y="3954824"/>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p>
          </p:txBody>
        </p:sp>
        <p:sp>
          <p:nvSpPr>
            <p:cNvPr id="60" name="TextBox 59">
              <a:extLst>
                <a:ext uri="{FF2B5EF4-FFF2-40B4-BE49-F238E27FC236}">
                  <a16:creationId xmlns:a16="http://schemas.microsoft.com/office/drawing/2014/main" id="{5D76CB63-2B18-AAF0-6364-A914E3882ACD}"/>
                </a:ext>
              </a:extLst>
            </p:cNvPr>
            <p:cNvSpPr txBox="1"/>
            <p:nvPr/>
          </p:nvSpPr>
          <p:spPr bwMode="auto">
            <a:xfrm>
              <a:off x="9515533" y="3954824"/>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a:t>
              </a:r>
            </a:p>
          </p:txBody>
        </p:sp>
      </p:grpSp>
      <p:sp>
        <p:nvSpPr>
          <p:cNvPr id="61" name="Rectangle 60">
            <a:extLst>
              <a:ext uri="{FF2B5EF4-FFF2-40B4-BE49-F238E27FC236}">
                <a16:creationId xmlns:a16="http://schemas.microsoft.com/office/drawing/2014/main" id="{2BC213B5-1312-36D2-DFB7-A66ADBC31C4D}"/>
              </a:ext>
            </a:extLst>
          </p:cNvPr>
          <p:cNvSpPr/>
          <p:nvPr/>
        </p:nvSpPr>
        <p:spPr>
          <a:xfrm>
            <a:off x="1328020" y="4266023"/>
            <a:ext cx="1682755" cy="237501"/>
          </a:xfrm>
          <a:prstGeom prst="rect">
            <a:avLst/>
          </a:prstGeom>
        </p:spPr>
        <p:txBody>
          <a:bodyPr wrap="square" lIns="0" tIns="0" rIns="0" bIns="0">
            <a:spAutoFit/>
          </a:bodyPr>
          <a:lstStyle/>
          <a:p>
            <a:pPr marL="0" marR="0" lvl="0" indent="0" algn="r" defTabSz="822692"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Patients at Risk, n</a:t>
            </a:r>
            <a:endParaRPr kumimoji="0" lang="en-GB" sz="1800" b="1" i="0" u="none" strike="noStrike" kern="1200" cap="none" spc="0" normalizeH="0" baseline="0" noProof="0">
              <a:ln>
                <a:noFill/>
              </a:ln>
              <a:solidFill>
                <a:srgbClr val="000000"/>
              </a:solidFill>
              <a:effectLst/>
              <a:uLnTx/>
              <a:uFillTx/>
              <a:latin typeface="Calibri"/>
              <a:ea typeface="+mn-ea"/>
              <a:cs typeface="Arial" charset="0"/>
            </a:endParaRPr>
          </a:p>
        </p:txBody>
      </p:sp>
      <p:sp>
        <p:nvSpPr>
          <p:cNvPr id="62" name="Rectangle 61">
            <a:extLst>
              <a:ext uri="{FF2B5EF4-FFF2-40B4-BE49-F238E27FC236}">
                <a16:creationId xmlns:a16="http://schemas.microsoft.com/office/drawing/2014/main" id="{54A431E5-67B0-316F-D9EA-A7A026EEC21B}"/>
              </a:ext>
            </a:extLst>
          </p:cNvPr>
          <p:cNvSpPr/>
          <p:nvPr/>
        </p:nvSpPr>
        <p:spPr>
          <a:xfrm>
            <a:off x="6259396" y="2316488"/>
            <a:ext cx="3274152" cy="237501"/>
          </a:xfrm>
          <a:prstGeom prst="rect">
            <a:avLst/>
          </a:prstGeom>
        </p:spPr>
        <p:txBody>
          <a:bodyPr wrap="square" lIns="0" tIns="0" rIns="0" bIns="0">
            <a:spAutoFit/>
          </a:bodyPr>
          <a:lstStyle/>
          <a:p>
            <a:pPr marL="0" marR="0" lvl="0" indent="0" algn="r" defTabSz="822692" rtl="0" eaLnBrk="1" fontAlgn="base" latinLnBrk="0" hangingPunct="1">
              <a:lnSpc>
                <a:spcPct val="85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Median PFS:* NR (95% CI: NE-NE)</a:t>
            </a:r>
            <a:endParaRPr kumimoji="0" lang="en-GB" sz="18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64" name="Rectangle 63">
            <a:extLst>
              <a:ext uri="{FF2B5EF4-FFF2-40B4-BE49-F238E27FC236}">
                <a16:creationId xmlns:a16="http://schemas.microsoft.com/office/drawing/2014/main" id="{E2A1850A-E78A-6B71-931D-951BD2AA8E1D}"/>
              </a:ext>
            </a:extLst>
          </p:cNvPr>
          <p:cNvSpPr/>
          <p:nvPr/>
        </p:nvSpPr>
        <p:spPr>
          <a:xfrm>
            <a:off x="3384861" y="3454968"/>
            <a:ext cx="934896" cy="237501"/>
          </a:xfrm>
          <a:prstGeom prst="rect">
            <a:avLst/>
          </a:prstGeom>
        </p:spPr>
        <p:txBody>
          <a:bodyPr wrap="square" lIns="0" tIns="0" rIns="0" bIns="0">
            <a:spAutoFit/>
          </a:bodyPr>
          <a:lstStyle/>
          <a:p>
            <a:pPr marL="0" marR="0" lvl="0" indent="0" algn="l" defTabSz="822692" rtl="0" eaLnBrk="1" fontAlgn="base" latinLnBrk="0" hangingPunct="1">
              <a:lnSpc>
                <a:spcPct val="85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Censored</a:t>
            </a:r>
            <a:endParaRPr kumimoji="0" lang="en-GB" sz="1800" b="0" i="0" u="none" strike="noStrike" kern="1200" cap="none" spc="0" normalizeH="0" baseline="0" noProof="0">
              <a:ln>
                <a:noFill/>
              </a:ln>
              <a:solidFill>
                <a:srgbClr val="000000"/>
              </a:solidFill>
              <a:effectLst/>
              <a:uLnTx/>
              <a:uFillTx/>
              <a:latin typeface="Calibri"/>
              <a:ea typeface="+mn-ea"/>
              <a:cs typeface="Arial" charset="0"/>
            </a:endParaRPr>
          </a:p>
        </p:txBody>
      </p:sp>
      <p:grpSp>
        <p:nvGrpSpPr>
          <p:cNvPr id="88" name="Group 87">
            <a:extLst>
              <a:ext uri="{FF2B5EF4-FFF2-40B4-BE49-F238E27FC236}">
                <a16:creationId xmlns:a16="http://schemas.microsoft.com/office/drawing/2014/main" id="{24A28EF5-3491-5E16-A5DB-850FC2062861}"/>
              </a:ext>
            </a:extLst>
          </p:cNvPr>
          <p:cNvGrpSpPr/>
          <p:nvPr/>
        </p:nvGrpSpPr>
        <p:grpSpPr>
          <a:xfrm>
            <a:off x="3181274" y="3504010"/>
            <a:ext cx="139416" cy="139416"/>
            <a:chOff x="7130064" y="2733618"/>
            <a:chExt cx="179190" cy="179190"/>
          </a:xfrm>
        </p:grpSpPr>
        <p:cxnSp>
          <p:nvCxnSpPr>
            <p:cNvPr id="174" name="Straight Connector 173">
              <a:extLst>
                <a:ext uri="{FF2B5EF4-FFF2-40B4-BE49-F238E27FC236}">
                  <a16:creationId xmlns:a16="http://schemas.microsoft.com/office/drawing/2014/main" id="{68D54C11-64CB-C3DC-1B3B-48BE51988F54}"/>
                </a:ext>
              </a:extLst>
            </p:cNvPr>
            <p:cNvCxnSpPr>
              <a:cxnSpLocks/>
            </p:cNvCxnSpPr>
            <p:nvPr/>
          </p:nvCxnSpPr>
          <p:spPr bwMode="auto">
            <a:xfrm>
              <a:off x="7219659" y="2733618"/>
              <a:ext cx="0" cy="179190"/>
            </a:xfrm>
            <a:prstGeom prst="line">
              <a:avLst/>
            </a:prstGeom>
            <a:noFill/>
            <a:ln w="2857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4A399784-6F57-09B6-0ECE-DB5585CCE550}"/>
                </a:ext>
              </a:extLst>
            </p:cNvPr>
            <p:cNvCxnSpPr>
              <a:cxnSpLocks/>
            </p:cNvCxnSpPr>
            <p:nvPr/>
          </p:nvCxnSpPr>
          <p:spPr bwMode="auto">
            <a:xfrm rot="16200000">
              <a:off x="7219659" y="2733619"/>
              <a:ext cx="0" cy="179190"/>
            </a:xfrm>
            <a:prstGeom prst="line">
              <a:avLst/>
            </a:prstGeom>
            <a:noFill/>
            <a:ln w="28575" cap="flat" cmpd="sng" algn="ctr">
              <a:solidFill>
                <a:schemeClr val="bg1"/>
              </a:solidFill>
              <a:prstDash val="solid"/>
              <a:round/>
              <a:headEnd type="none" w="med" len="med"/>
              <a:tailEnd type="none" w="med" len="med"/>
            </a:ln>
            <a:effectLst/>
          </p:spPr>
        </p:cxnSp>
      </p:grpSp>
      <p:grpSp>
        <p:nvGrpSpPr>
          <p:cNvPr id="176" name="Group 175">
            <a:extLst>
              <a:ext uri="{FF2B5EF4-FFF2-40B4-BE49-F238E27FC236}">
                <a16:creationId xmlns:a16="http://schemas.microsoft.com/office/drawing/2014/main" id="{CD62A7F7-91F5-DC56-72F2-AF924E01F218}"/>
              </a:ext>
            </a:extLst>
          </p:cNvPr>
          <p:cNvGrpSpPr/>
          <p:nvPr/>
        </p:nvGrpSpPr>
        <p:grpSpPr>
          <a:xfrm>
            <a:off x="2726862" y="1612653"/>
            <a:ext cx="6787009" cy="533505"/>
            <a:chOff x="2726862" y="1612653"/>
            <a:chExt cx="6787009" cy="533505"/>
          </a:xfrm>
        </p:grpSpPr>
        <p:sp>
          <p:nvSpPr>
            <p:cNvPr id="177" name="Freeform: Shape 176">
              <a:extLst>
                <a:ext uri="{FF2B5EF4-FFF2-40B4-BE49-F238E27FC236}">
                  <a16:creationId xmlns:a16="http://schemas.microsoft.com/office/drawing/2014/main" id="{F414D57E-F35B-95A4-70F4-46EC34BCC374}"/>
                </a:ext>
              </a:extLst>
            </p:cNvPr>
            <p:cNvSpPr/>
            <p:nvPr/>
          </p:nvSpPr>
          <p:spPr bwMode="auto">
            <a:xfrm>
              <a:off x="2762250" y="1685925"/>
              <a:ext cx="6719888" cy="390525"/>
            </a:xfrm>
            <a:custGeom>
              <a:avLst/>
              <a:gdLst>
                <a:gd name="connsiteX0" fmla="*/ 6719888 w 6719888"/>
                <a:gd name="connsiteY0" fmla="*/ 390525 h 390525"/>
                <a:gd name="connsiteX1" fmla="*/ 2595563 w 6719888"/>
                <a:gd name="connsiteY1" fmla="*/ 390525 h 390525"/>
                <a:gd name="connsiteX2" fmla="*/ 2595563 w 6719888"/>
                <a:gd name="connsiteY2" fmla="*/ 357188 h 390525"/>
                <a:gd name="connsiteX3" fmla="*/ 2500313 w 6719888"/>
                <a:gd name="connsiteY3" fmla="*/ 357188 h 390525"/>
                <a:gd name="connsiteX4" fmla="*/ 2500313 w 6719888"/>
                <a:gd name="connsiteY4" fmla="*/ 319088 h 390525"/>
                <a:gd name="connsiteX5" fmla="*/ 2419350 w 6719888"/>
                <a:gd name="connsiteY5" fmla="*/ 319088 h 390525"/>
                <a:gd name="connsiteX6" fmla="*/ 2419350 w 6719888"/>
                <a:gd name="connsiteY6" fmla="*/ 295275 h 390525"/>
                <a:gd name="connsiteX7" fmla="*/ 2314575 w 6719888"/>
                <a:gd name="connsiteY7" fmla="*/ 295275 h 390525"/>
                <a:gd name="connsiteX8" fmla="*/ 2314575 w 6719888"/>
                <a:gd name="connsiteY8" fmla="*/ 266700 h 390525"/>
                <a:gd name="connsiteX9" fmla="*/ 2119313 w 6719888"/>
                <a:gd name="connsiteY9" fmla="*/ 266700 h 390525"/>
                <a:gd name="connsiteX10" fmla="*/ 2119313 w 6719888"/>
                <a:gd name="connsiteY10" fmla="*/ 180975 h 390525"/>
                <a:gd name="connsiteX11" fmla="*/ 1738313 w 6719888"/>
                <a:gd name="connsiteY11" fmla="*/ 180975 h 390525"/>
                <a:gd name="connsiteX12" fmla="*/ 1738313 w 6719888"/>
                <a:gd name="connsiteY12" fmla="*/ 161925 h 390525"/>
                <a:gd name="connsiteX13" fmla="*/ 1585913 w 6719888"/>
                <a:gd name="connsiteY13" fmla="*/ 161925 h 390525"/>
                <a:gd name="connsiteX14" fmla="*/ 1585913 w 6719888"/>
                <a:gd name="connsiteY14" fmla="*/ 138113 h 390525"/>
                <a:gd name="connsiteX15" fmla="*/ 1543050 w 6719888"/>
                <a:gd name="connsiteY15" fmla="*/ 138113 h 390525"/>
                <a:gd name="connsiteX16" fmla="*/ 1543050 w 6719888"/>
                <a:gd name="connsiteY16" fmla="*/ 109538 h 390525"/>
                <a:gd name="connsiteX17" fmla="*/ 795338 w 6719888"/>
                <a:gd name="connsiteY17" fmla="*/ 109538 h 390525"/>
                <a:gd name="connsiteX18" fmla="*/ 795338 w 6719888"/>
                <a:gd name="connsiteY18" fmla="*/ 76200 h 390525"/>
                <a:gd name="connsiteX19" fmla="*/ 566738 w 6719888"/>
                <a:gd name="connsiteY19" fmla="*/ 76200 h 390525"/>
                <a:gd name="connsiteX20" fmla="*/ 566738 w 6719888"/>
                <a:gd name="connsiteY20" fmla="*/ 66675 h 390525"/>
                <a:gd name="connsiteX21" fmla="*/ 533400 w 6719888"/>
                <a:gd name="connsiteY21" fmla="*/ 66675 h 390525"/>
                <a:gd name="connsiteX22" fmla="*/ 533400 w 6719888"/>
                <a:gd name="connsiteY22" fmla="*/ 47625 h 390525"/>
                <a:gd name="connsiteX23" fmla="*/ 419100 w 6719888"/>
                <a:gd name="connsiteY23" fmla="*/ 47625 h 390525"/>
                <a:gd name="connsiteX24" fmla="*/ 419100 w 6719888"/>
                <a:gd name="connsiteY24" fmla="*/ 9525 h 390525"/>
                <a:gd name="connsiteX25" fmla="*/ 200025 w 6719888"/>
                <a:gd name="connsiteY25" fmla="*/ 9525 h 390525"/>
                <a:gd name="connsiteX26" fmla="*/ 200025 w 6719888"/>
                <a:gd name="connsiteY26" fmla="*/ 0 h 390525"/>
                <a:gd name="connsiteX27" fmla="*/ 0 w 6719888"/>
                <a:gd name="connsiteY2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888" h="390525">
                  <a:moveTo>
                    <a:pt x="6719888" y="390525"/>
                  </a:moveTo>
                  <a:lnTo>
                    <a:pt x="2595563" y="390525"/>
                  </a:lnTo>
                  <a:lnTo>
                    <a:pt x="2595563" y="357188"/>
                  </a:lnTo>
                  <a:lnTo>
                    <a:pt x="2500313" y="357188"/>
                  </a:lnTo>
                  <a:lnTo>
                    <a:pt x="2500313" y="319088"/>
                  </a:lnTo>
                  <a:lnTo>
                    <a:pt x="2419350" y="319088"/>
                  </a:lnTo>
                  <a:lnTo>
                    <a:pt x="2419350" y="295275"/>
                  </a:lnTo>
                  <a:lnTo>
                    <a:pt x="2314575" y="295275"/>
                  </a:lnTo>
                  <a:lnTo>
                    <a:pt x="2314575" y="266700"/>
                  </a:lnTo>
                  <a:lnTo>
                    <a:pt x="2119313" y="266700"/>
                  </a:lnTo>
                  <a:lnTo>
                    <a:pt x="2119313" y="180975"/>
                  </a:lnTo>
                  <a:lnTo>
                    <a:pt x="1738313" y="180975"/>
                  </a:lnTo>
                  <a:lnTo>
                    <a:pt x="1738313" y="161925"/>
                  </a:lnTo>
                  <a:lnTo>
                    <a:pt x="1585913" y="161925"/>
                  </a:lnTo>
                  <a:lnTo>
                    <a:pt x="1585913" y="138113"/>
                  </a:lnTo>
                  <a:lnTo>
                    <a:pt x="1543050" y="138113"/>
                  </a:lnTo>
                  <a:lnTo>
                    <a:pt x="1543050" y="109538"/>
                  </a:lnTo>
                  <a:lnTo>
                    <a:pt x="795338" y="109538"/>
                  </a:lnTo>
                  <a:lnTo>
                    <a:pt x="795338" y="76200"/>
                  </a:lnTo>
                  <a:lnTo>
                    <a:pt x="566738" y="76200"/>
                  </a:lnTo>
                  <a:lnTo>
                    <a:pt x="566738" y="66675"/>
                  </a:lnTo>
                  <a:lnTo>
                    <a:pt x="533400" y="66675"/>
                  </a:lnTo>
                  <a:lnTo>
                    <a:pt x="533400" y="47625"/>
                  </a:lnTo>
                  <a:lnTo>
                    <a:pt x="419100" y="47625"/>
                  </a:lnTo>
                  <a:lnTo>
                    <a:pt x="419100" y="9525"/>
                  </a:lnTo>
                  <a:lnTo>
                    <a:pt x="200025" y="9525"/>
                  </a:lnTo>
                  <a:lnTo>
                    <a:pt x="200025" y="0"/>
                  </a:lnTo>
                  <a:lnTo>
                    <a:pt x="0" y="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36" name="Group 235">
              <a:extLst>
                <a:ext uri="{FF2B5EF4-FFF2-40B4-BE49-F238E27FC236}">
                  <a16:creationId xmlns:a16="http://schemas.microsoft.com/office/drawing/2014/main" id="{0C5CAA4C-A9F8-BBA4-D7FE-E9F83E2277BF}"/>
                </a:ext>
              </a:extLst>
            </p:cNvPr>
            <p:cNvGrpSpPr/>
            <p:nvPr/>
          </p:nvGrpSpPr>
          <p:grpSpPr>
            <a:xfrm>
              <a:off x="3326961" y="1689129"/>
              <a:ext cx="139416" cy="139416"/>
              <a:chOff x="7130064" y="2733618"/>
              <a:chExt cx="179190" cy="179190"/>
            </a:xfrm>
          </p:grpSpPr>
          <p:cxnSp>
            <p:nvCxnSpPr>
              <p:cNvPr id="372" name="Straight Connector 371">
                <a:extLst>
                  <a:ext uri="{FF2B5EF4-FFF2-40B4-BE49-F238E27FC236}">
                    <a16:creationId xmlns:a16="http://schemas.microsoft.com/office/drawing/2014/main" id="{0E20FC6E-63D8-62B3-842E-B29923608C4B}"/>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0B7D2D84-0CA4-6F1C-DB5C-1327A17CEB62}"/>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37" name="Group 236">
              <a:extLst>
                <a:ext uri="{FF2B5EF4-FFF2-40B4-BE49-F238E27FC236}">
                  <a16:creationId xmlns:a16="http://schemas.microsoft.com/office/drawing/2014/main" id="{297E60EE-069A-6039-88DD-D594229CFC64}"/>
                </a:ext>
              </a:extLst>
            </p:cNvPr>
            <p:cNvGrpSpPr/>
            <p:nvPr/>
          </p:nvGrpSpPr>
          <p:grpSpPr>
            <a:xfrm>
              <a:off x="3420484" y="1689129"/>
              <a:ext cx="139416" cy="139416"/>
              <a:chOff x="7130064" y="2733618"/>
              <a:chExt cx="179190" cy="179190"/>
            </a:xfrm>
          </p:grpSpPr>
          <p:cxnSp>
            <p:nvCxnSpPr>
              <p:cNvPr id="370" name="Straight Connector 369">
                <a:extLst>
                  <a:ext uri="{FF2B5EF4-FFF2-40B4-BE49-F238E27FC236}">
                    <a16:creationId xmlns:a16="http://schemas.microsoft.com/office/drawing/2014/main" id="{7606C676-DF9D-E8E2-78F0-D3B05AC433C5}"/>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2C96C16A-D116-43AE-14DA-FE6F053E6C8F}"/>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38" name="Group 237">
              <a:extLst>
                <a:ext uri="{FF2B5EF4-FFF2-40B4-BE49-F238E27FC236}">
                  <a16:creationId xmlns:a16="http://schemas.microsoft.com/office/drawing/2014/main" id="{C06A248F-CC84-C11D-A8C0-083F72CA23BB}"/>
                </a:ext>
              </a:extLst>
            </p:cNvPr>
            <p:cNvGrpSpPr/>
            <p:nvPr/>
          </p:nvGrpSpPr>
          <p:grpSpPr>
            <a:xfrm>
              <a:off x="2726862" y="1612653"/>
              <a:ext cx="139416" cy="139416"/>
              <a:chOff x="7130064" y="2733618"/>
              <a:chExt cx="179190" cy="179190"/>
            </a:xfrm>
          </p:grpSpPr>
          <p:cxnSp>
            <p:nvCxnSpPr>
              <p:cNvPr id="368" name="Straight Connector 367">
                <a:extLst>
                  <a:ext uri="{FF2B5EF4-FFF2-40B4-BE49-F238E27FC236}">
                    <a16:creationId xmlns:a16="http://schemas.microsoft.com/office/drawing/2014/main" id="{B2018C81-919E-6A46-AE0A-EB606B997372}"/>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3115C3BE-2233-1DE3-3E5E-79870096EA8D}"/>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39" name="Group 238">
              <a:extLst>
                <a:ext uri="{FF2B5EF4-FFF2-40B4-BE49-F238E27FC236}">
                  <a16:creationId xmlns:a16="http://schemas.microsoft.com/office/drawing/2014/main" id="{B4F63B66-6172-88C3-5A6A-78F683AFF7B8}"/>
                </a:ext>
              </a:extLst>
            </p:cNvPr>
            <p:cNvGrpSpPr/>
            <p:nvPr/>
          </p:nvGrpSpPr>
          <p:grpSpPr>
            <a:xfrm>
              <a:off x="3804190" y="1723387"/>
              <a:ext cx="139416" cy="139416"/>
              <a:chOff x="7130064" y="2733618"/>
              <a:chExt cx="179190" cy="179190"/>
            </a:xfrm>
          </p:grpSpPr>
          <p:cxnSp>
            <p:nvCxnSpPr>
              <p:cNvPr id="366" name="Straight Connector 365">
                <a:extLst>
                  <a:ext uri="{FF2B5EF4-FFF2-40B4-BE49-F238E27FC236}">
                    <a16:creationId xmlns:a16="http://schemas.microsoft.com/office/drawing/2014/main" id="{B68340BE-105E-12AA-AC19-EE232FCC74DB}"/>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CEE5CB2A-C7DE-438F-C26F-6EF6F50E4D4C}"/>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0" name="Group 239">
              <a:extLst>
                <a:ext uri="{FF2B5EF4-FFF2-40B4-BE49-F238E27FC236}">
                  <a16:creationId xmlns:a16="http://schemas.microsoft.com/office/drawing/2014/main" id="{8D8B09C8-E441-111A-3AC8-4B2809A8DBE3}"/>
                </a:ext>
              </a:extLst>
            </p:cNvPr>
            <p:cNvGrpSpPr/>
            <p:nvPr/>
          </p:nvGrpSpPr>
          <p:grpSpPr>
            <a:xfrm>
              <a:off x="3944220" y="1723387"/>
              <a:ext cx="139416" cy="139416"/>
              <a:chOff x="7130064" y="2733618"/>
              <a:chExt cx="179190" cy="179190"/>
            </a:xfrm>
          </p:grpSpPr>
          <p:cxnSp>
            <p:nvCxnSpPr>
              <p:cNvPr id="364" name="Straight Connector 363">
                <a:extLst>
                  <a:ext uri="{FF2B5EF4-FFF2-40B4-BE49-F238E27FC236}">
                    <a16:creationId xmlns:a16="http://schemas.microsoft.com/office/drawing/2014/main" id="{777930D4-7B96-0186-C176-A1793CB93725}"/>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1C5D7B72-6A1E-0A35-FE0C-E94A404E9CD0}"/>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1" name="Group 240">
              <a:extLst>
                <a:ext uri="{FF2B5EF4-FFF2-40B4-BE49-F238E27FC236}">
                  <a16:creationId xmlns:a16="http://schemas.microsoft.com/office/drawing/2014/main" id="{F254A873-EC27-0EDA-BA35-572A2B4AE0A7}"/>
                </a:ext>
              </a:extLst>
            </p:cNvPr>
            <p:cNvGrpSpPr/>
            <p:nvPr/>
          </p:nvGrpSpPr>
          <p:grpSpPr>
            <a:xfrm>
              <a:off x="4177159" y="1723895"/>
              <a:ext cx="139416" cy="139416"/>
              <a:chOff x="7130064" y="2733618"/>
              <a:chExt cx="179190" cy="179190"/>
            </a:xfrm>
          </p:grpSpPr>
          <p:cxnSp>
            <p:nvCxnSpPr>
              <p:cNvPr id="362" name="Straight Connector 361">
                <a:extLst>
                  <a:ext uri="{FF2B5EF4-FFF2-40B4-BE49-F238E27FC236}">
                    <a16:creationId xmlns:a16="http://schemas.microsoft.com/office/drawing/2014/main" id="{FB0F52E6-7427-20B2-6ADC-53C268A10E27}"/>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EE1DED35-F7F5-D91D-1321-B93A64EDB5C3}"/>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2" name="Group 241">
              <a:extLst>
                <a:ext uri="{FF2B5EF4-FFF2-40B4-BE49-F238E27FC236}">
                  <a16:creationId xmlns:a16="http://schemas.microsoft.com/office/drawing/2014/main" id="{BB7DE221-52AC-2ADC-2713-961E875BA457}"/>
                </a:ext>
              </a:extLst>
            </p:cNvPr>
            <p:cNvGrpSpPr/>
            <p:nvPr/>
          </p:nvGrpSpPr>
          <p:grpSpPr>
            <a:xfrm>
              <a:off x="4223665" y="1723387"/>
              <a:ext cx="139416" cy="139416"/>
              <a:chOff x="7130064" y="2733618"/>
              <a:chExt cx="179190" cy="179190"/>
            </a:xfrm>
          </p:grpSpPr>
          <p:cxnSp>
            <p:nvCxnSpPr>
              <p:cNvPr id="360" name="Straight Connector 359">
                <a:extLst>
                  <a:ext uri="{FF2B5EF4-FFF2-40B4-BE49-F238E27FC236}">
                    <a16:creationId xmlns:a16="http://schemas.microsoft.com/office/drawing/2014/main" id="{47DEE930-E9EB-1951-A578-50CA9E570AA4}"/>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FE6B58A6-19BB-58AD-8D47-7FCD7607BD40}"/>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3" name="Group 242">
              <a:extLst>
                <a:ext uri="{FF2B5EF4-FFF2-40B4-BE49-F238E27FC236}">
                  <a16:creationId xmlns:a16="http://schemas.microsoft.com/office/drawing/2014/main" id="{D272412C-781B-9330-CC24-EBC236387715}"/>
                </a:ext>
              </a:extLst>
            </p:cNvPr>
            <p:cNvGrpSpPr/>
            <p:nvPr/>
          </p:nvGrpSpPr>
          <p:grpSpPr>
            <a:xfrm>
              <a:off x="4281418" y="1773698"/>
              <a:ext cx="139416" cy="139416"/>
              <a:chOff x="7130064" y="2733618"/>
              <a:chExt cx="179190" cy="179190"/>
            </a:xfrm>
          </p:grpSpPr>
          <p:cxnSp>
            <p:nvCxnSpPr>
              <p:cNvPr id="358" name="Straight Connector 357">
                <a:extLst>
                  <a:ext uri="{FF2B5EF4-FFF2-40B4-BE49-F238E27FC236}">
                    <a16:creationId xmlns:a16="http://schemas.microsoft.com/office/drawing/2014/main" id="{F4EE4F5E-45B7-AE51-90E8-0C5050D3E36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EBB8DC36-5061-64C4-A5B7-45108BC436D6}"/>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4" name="Group 243">
              <a:extLst>
                <a:ext uri="{FF2B5EF4-FFF2-40B4-BE49-F238E27FC236}">
                  <a16:creationId xmlns:a16="http://schemas.microsoft.com/office/drawing/2014/main" id="{FAD84E8F-37C7-2A4E-04FA-37EC236377E4}"/>
                </a:ext>
              </a:extLst>
            </p:cNvPr>
            <p:cNvGrpSpPr/>
            <p:nvPr/>
          </p:nvGrpSpPr>
          <p:grpSpPr>
            <a:xfrm>
              <a:off x="4319757" y="1773698"/>
              <a:ext cx="139416" cy="139416"/>
              <a:chOff x="7130064" y="2733618"/>
              <a:chExt cx="179190" cy="179190"/>
            </a:xfrm>
          </p:grpSpPr>
          <p:cxnSp>
            <p:nvCxnSpPr>
              <p:cNvPr id="356" name="Straight Connector 355">
                <a:extLst>
                  <a:ext uri="{FF2B5EF4-FFF2-40B4-BE49-F238E27FC236}">
                    <a16:creationId xmlns:a16="http://schemas.microsoft.com/office/drawing/2014/main" id="{94171A20-99AB-3449-0D08-2D52591C2C4B}"/>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D753D979-CE89-0D2D-B971-28420A0A35B1}"/>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5" name="Group 244">
              <a:extLst>
                <a:ext uri="{FF2B5EF4-FFF2-40B4-BE49-F238E27FC236}">
                  <a16:creationId xmlns:a16="http://schemas.microsoft.com/office/drawing/2014/main" id="{A3830814-D8D5-27B4-30B5-83E7C23EF96F}"/>
                </a:ext>
              </a:extLst>
            </p:cNvPr>
            <p:cNvGrpSpPr/>
            <p:nvPr/>
          </p:nvGrpSpPr>
          <p:grpSpPr>
            <a:xfrm>
              <a:off x="4380685" y="1773698"/>
              <a:ext cx="139416" cy="139416"/>
              <a:chOff x="7130064" y="2733618"/>
              <a:chExt cx="179190" cy="179190"/>
            </a:xfrm>
          </p:grpSpPr>
          <p:cxnSp>
            <p:nvCxnSpPr>
              <p:cNvPr id="354" name="Straight Connector 353">
                <a:extLst>
                  <a:ext uri="{FF2B5EF4-FFF2-40B4-BE49-F238E27FC236}">
                    <a16:creationId xmlns:a16="http://schemas.microsoft.com/office/drawing/2014/main" id="{6A176DFE-6111-941B-C8B8-F4B07EEE20D6}"/>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2F6708FA-A8E4-DE7F-3B22-BFD0CBEAF72F}"/>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6" name="Group 245">
              <a:extLst>
                <a:ext uri="{FF2B5EF4-FFF2-40B4-BE49-F238E27FC236}">
                  <a16:creationId xmlns:a16="http://schemas.microsoft.com/office/drawing/2014/main" id="{9C0F0954-C026-7B59-D286-09F2BC3A4E72}"/>
                </a:ext>
              </a:extLst>
            </p:cNvPr>
            <p:cNvGrpSpPr/>
            <p:nvPr/>
          </p:nvGrpSpPr>
          <p:grpSpPr>
            <a:xfrm>
              <a:off x="4876835" y="1883691"/>
              <a:ext cx="139416" cy="139416"/>
              <a:chOff x="7130064" y="2733618"/>
              <a:chExt cx="179190" cy="179190"/>
            </a:xfrm>
          </p:grpSpPr>
          <p:cxnSp>
            <p:nvCxnSpPr>
              <p:cNvPr id="352" name="Straight Connector 351">
                <a:extLst>
                  <a:ext uri="{FF2B5EF4-FFF2-40B4-BE49-F238E27FC236}">
                    <a16:creationId xmlns:a16="http://schemas.microsoft.com/office/drawing/2014/main" id="{6A87ADCC-6F77-272B-2CC0-B1EA61BE65DA}"/>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53" name="Straight Connector 352">
                <a:extLst>
                  <a:ext uri="{FF2B5EF4-FFF2-40B4-BE49-F238E27FC236}">
                    <a16:creationId xmlns:a16="http://schemas.microsoft.com/office/drawing/2014/main" id="{3F0E8BA1-2824-23C1-A596-A51CFA002451}"/>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7" name="Group 246">
              <a:extLst>
                <a:ext uri="{FF2B5EF4-FFF2-40B4-BE49-F238E27FC236}">
                  <a16:creationId xmlns:a16="http://schemas.microsoft.com/office/drawing/2014/main" id="{76E99F48-9DA9-2397-0770-E06A1056DD3A}"/>
                </a:ext>
              </a:extLst>
            </p:cNvPr>
            <p:cNvGrpSpPr/>
            <p:nvPr/>
          </p:nvGrpSpPr>
          <p:grpSpPr>
            <a:xfrm>
              <a:off x="4957815" y="1883691"/>
              <a:ext cx="139416" cy="139416"/>
              <a:chOff x="7130064" y="2733618"/>
              <a:chExt cx="179190" cy="179190"/>
            </a:xfrm>
          </p:grpSpPr>
          <p:cxnSp>
            <p:nvCxnSpPr>
              <p:cNvPr id="350" name="Straight Connector 349">
                <a:extLst>
                  <a:ext uri="{FF2B5EF4-FFF2-40B4-BE49-F238E27FC236}">
                    <a16:creationId xmlns:a16="http://schemas.microsoft.com/office/drawing/2014/main" id="{EDA9E30C-0AFA-7896-6DCC-E04F3EE771FF}"/>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2C4C31C4-2BFE-E3B2-77D8-B8EAFAD7E8A6}"/>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8" name="Group 247">
              <a:extLst>
                <a:ext uri="{FF2B5EF4-FFF2-40B4-BE49-F238E27FC236}">
                  <a16:creationId xmlns:a16="http://schemas.microsoft.com/office/drawing/2014/main" id="{CD539DE6-6716-36CA-D710-BE4B5C066BC5}"/>
                </a:ext>
              </a:extLst>
            </p:cNvPr>
            <p:cNvGrpSpPr/>
            <p:nvPr/>
          </p:nvGrpSpPr>
          <p:grpSpPr>
            <a:xfrm>
              <a:off x="5005179" y="1904362"/>
              <a:ext cx="139416" cy="139416"/>
              <a:chOff x="7130064" y="2733618"/>
              <a:chExt cx="179190" cy="179190"/>
            </a:xfrm>
          </p:grpSpPr>
          <p:cxnSp>
            <p:nvCxnSpPr>
              <p:cNvPr id="348" name="Straight Connector 347">
                <a:extLst>
                  <a:ext uri="{FF2B5EF4-FFF2-40B4-BE49-F238E27FC236}">
                    <a16:creationId xmlns:a16="http://schemas.microsoft.com/office/drawing/2014/main" id="{EF8B9207-0C56-EB60-F4FA-8FE18109B28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C3714BE3-89B9-B006-FD1C-63F12ED20409}"/>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9" name="Group 248">
              <a:extLst>
                <a:ext uri="{FF2B5EF4-FFF2-40B4-BE49-F238E27FC236}">
                  <a16:creationId xmlns:a16="http://schemas.microsoft.com/office/drawing/2014/main" id="{036919C5-0A4E-3DB7-6D0D-7479D3C0B9E4}"/>
                </a:ext>
              </a:extLst>
            </p:cNvPr>
            <p:cNvGrpSpPr/>
            <p:nvPr/>
          </p:nvGrpSpPr>
          <p:grpSpPr>
            <a:xfrm>
              <a:off x="5038278" y="1904362"/>
              <a:ext cx="139416" cy="139416"/>
              <a:chOff x="7130064" y="2733618"/>
              <a:chExt cx="179190" cy="179190"/>
            </a:xfrm>
          </p:grpSpPr>
          <p:cxnSp>
            <p:nvCxnSpPr>
              <p:cNvPr id="346" name="Straight Connector 345">
                <a:extLst>
                  <a:ext uri="{FF2B5EF4-FFF2-40B4-BE49-F238E27FC236}">
                    <a16:creationId xmlns:a16="http://schemas.microsoft.com/office/drawing/2014/main" id="{BC61AB6C-5C09-D3C8-78F1-84574534E43B}"/>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BF132C51-C26B-F772-2A56-3B73142ABCA1}"/>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0" name="Group 249">
              <a:extLst>
                <a:ext uri="{FF2B5EF4-FFF2-40B4-BE49-F238E27FC236}">
                  <a16:creationId xmlns:a16="http://schemas.microsoft.com/office/drawing/2014/main" id="{8F6CF56F-DAA7-0133-C7DF-185813666316}"/>
                </a:ext>
              </a:extLst>
            </p:cNvPr>
            <p:cNvGrpSpPr/>
            <p:nvPr/>
          </p:nvGrpSpPr>
          <p:grpSpPr>
            <a:xfrm>
              <a:off x="5074886" y="1904362"/>
              <a:ext cx="139416" cy="139416"/>
              <a:chOff x="7130064" y="2733618"/>
              <a:chExt cx="179190" cy="179190"/>
            </a:xfrm>
          </p:grpSpPr>
          <p:cxnSp>
            <p:nvCxnSpPr>
              <p:cNvPr id="344" name="Straight Connector 343">
                <a:extLst>
                  <a:ext uri="{FF2B5EF4-FFF2-40B4-BE49-F238E27FC236}">
                    <a16:creationId xmlns:a16="http://schemas.microsoft.com/office/drawing/2014/main" id="{8E832AB4-4458-00C3-6C3A-8EF9E34B96D0}"/>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4A5BD808-4563-086B-4A01-EA9C1DFC3024}"/>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1" name="Group 250">
              <a:extLst>
                <a:ext uri="{FF2B5EF4-FFF2-40B4-BE49-F238E27FC236}">
                  <a16:creationId xmlns:a16="http://schemas.microsoft.com/office/drawing/2014/main" id="{A5DDB727-5B7A-F1A8-AEB1-315E1FCE033B}"/>
                </a:ext>
              </a:extLst>
            </p:cNvPr>
            <p:cNvGrpSpPr/>
            <p:nvPr/>
          </p:nvGrpSpPr>
          <p:grpSpPr>
            <a:xfrm>
              <a:off x="5187915" y="1929336"/>
              <a:ext cx="139416" cy="139416"/>
              <a:chOff x="7130064" y="2733618"/>
              <a:chExt cx="179190" cy="179190"/>
            </a:xfrm>
          </p:grpSpPr>
          <p:cxnSp>
            <p:nvCxnSpPr>
              <p:cNvPr id="342" name="Straight Connector 341">
                <a:extLst>
                  <a:ext uri="{FF2B5EF4-FFF2-40B4-BE49-F238E27FC236}">
                    <a16:creationId xmlns:a16="http://schemas.microsoft.com/office/drawing/2014/main" id="{5D753186-4F79-5440-D4CD-68C209E4FB8D}"/>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52F70FB6-09BA-64EE-9E72-EB6573EDFF86}"/>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2" name="Group 251">
              <a:extLst>
                <a:ext uri="{FF2B5EF4-FFF2-40B4-BE49-F238E27FC236}">
                  <a16:creationId xmlns:a16="http://schemas.microsoft.com/office/drawing/2014/main" id="{6E4D2B60-C7EE-BD6E-0F2D-FAA87D4BE0E8}"/>
                </a:ext>
              </a:extLst>
            </p:cNvPr>
            <p:cNvGrpSpPr/>
            <p:nvPr/>
          </p:nvGrpSpPr>
          <p:grpSpPr>
            <a:xfrm>
              <a:off x="5329658" y="2005830"/>
              <a:ext cx="139416" cy="139416"/>
              <a:chOff x="7130064" y="2733618"/>
              <a:chExt cx="179190" cy="179190"/>
            </a:xfrm>
          </p:grpSpPr>
          <p:cxnSp>
            <p:nvCxnSpPr>
              <p:cNvPr id="340" name="Straight Connector 339">
                <a:extLst>
                  <a:ext uri="{FF2B5EF4-FFF2-40B4-BE49-F238E27FC236}">
                    <a16:creationId xmlns:a16="http://schemas.microsoft.com/office/drawing/2014/main" id="{35C52798-DDB0-8574-4185-2F70AFA268F2}"/>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41" name="Straight Connector 340">
                <a:extLst>
                  <a:ext uri="{FF2B5EF4-FFF2-40B4-BE49-F238E27FC236}">
                    <a16:creationId xmlns:a16="http://schemas.microsoft.com/office/drawing/2014/main" id="{6734A48B-E375-A18A-0BA8-99726ADE0742}"/>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3" name="Group 252">
              <a:extLst>
                <a:ext uri="{FF2B5EF4-FFF2-40B4-BE49-F238E27FC236}">
                  <a16:creationId xmlns:a16="http://schemas.microsoft.com/office/drawing/2014/main" id="{A82AB1AF-4F67-A95C-AAB8-CBE40E330155}"/>
                </a:ext>
              </a:extLst>
            </p:cNvPr>
            <p:cNvGrpSpPr/>
            <p:nvPr/>
          </p:nvGrpSpPr>
          <p:grpSpPr>
            <a:xfrm>
              <a:off x="5362596" y="2005830"/>
              <a:ext cx="139416" cy="139416"/>
              <a:chOff x="7130064" y="2733618"/>
              <a:chExt cx="179190" cy="179190"/>
            </a:xfrm>
          </p:grpSpPr>
          <p:cxnSp>
            <p:nvCxnSpPr>
              <p:cNvPr id="338" name="Straight Connector 337">
                <a:extLst>
                  <a:ext uri="{FF2B5EF4-FFF2-40B4-BE49-F238E27FC236}">
                    <a16:creationId xmlns:a16="http://schemas.microsoft.com/office/drawing/2014/main" id="{E241765F-CB5A-24D1-442B-0669A77147B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39" name="Straight Connector 338">
                <a:extLst>
                  <a:ext uri="{FF2B5EF4-FFF2-40B4-BE49-F238E27FC236}">
                    <a16:creationId xmlns:a16="http://schemas.microsoft.com/office/drawing/2014/main" id="{CE74A41E-C705-10BA-A2F7-B3586B13499C}"/>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4" name="Group 253">
              <a:extLst>
                <a:ext uri="{FF2B5EF4-FFF2-40B4-BE49-F238E27FC236}">
                  <a16:creationId xmlns:a16="http://schemas.microsoft.com/office/drawing/2014/main" id="{D1B6FAEA-8029-6A5C-634B-878EA8E8B56B}"/>
                </a:ext>
              </a:extLst>
            </p:cNvPr>
            <p:cNvGrpSpPr/>
            <p:nvPr/>
          </p:nvGrpSpPr>
          <p:grpSpPr>
            <a:xfrm>
              <a:off x="5692146" y="2005830"/>
              <a:ext cx="139416" cy="139416"/>
              <a:chOff x="7130064" y="2733618"/>
              <a:chExt cx="179190" cy="179190"/>
            </a:xfrm>
          </p:grpSpPr>
          <p:cxnSp>
            <p:nvCxnSpPr>
              <p:cNvPr id="336" name="Straight Connector 335">
                <a:extLst>
                  <a:ext uri="{FF2B5EF4-FFF2-40B4-BE49-F238E27FC236}">
                    <a16:creationId xmlns:a16="http://schemas.microsoft.com/office/drawing/2014/main" id="{E28E76F6-57AF-8587-BA17-D74114CF890E}"/>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E5B581B2-6185-097F-E4C2-F1E8EC52FCFE}"/>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5" name="Group 254">
              <a:extLst>
                <a:ext uri="{FF2B5EF4-FFF2-40B4-BE49-F238E27FC236}">
                  <a16:creationId xmlns:a16="http://schemas.microsoft.com/office/drawing/2014/main" id="{4ABDD956-DBA0-7AC7-7A39-9955DBEDA6FB}"/>
                </a:ext>
              </a:extLst>
            </p:cNvPr>
            <p:cNvGrpSpPr/>
            <p:nvPr/>
          </p:nvGrpSpPr>
          <p:grpSpPr>
            <a:xfrm>
              <a:off x="5875516" y="2005830"/>
              <a:ext cx="139416" cy="139416"/>
              <a:chOff x="7130064" y="2733618"/>
              <a:chExt cx="179190" cy="179190"/>
            </a:xfrm>
          </p:grpSpPr>
          <p:cxnSp>
            <p:nvCxnSpPr>
              <p:cNvPr id="334" name="Straight Connector 333">
                <a:extLst>
                  <a:ext uri="{FF2B5EF4-FFF2-40B4-BE49-F238E27FC236}">
                    <a16:creationId xmlns:a16="http://schemas.microsoft.com/office/drawing/2014/main" id="{7F753692-9D30-A138-7993-5F3D9DFF8351}"/>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35" name="Straight Connector 334">
                <a:extLst>
                  <a:ext uri="{FF2B5EF4-FFF2-40B4-BE49-F238E27FC236}">
                    <a16:creationId xmlns:a16="http://schemas.microsoft.com/office/drawing/2014/main" id="{FF65567E-0B2F-F835-D535-A1FD147F6D3F}"/>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6" name="Group 255">
              <a:extLst>
                <a:ext uri="{FF2B5EF4-FFF2-40B4-BE49-F238E27FC236}">
                  <a16:creationId xmlns:a16="http://schemas.microsoft.com/office/drawing/2014/main" id="{C81B7445-956F-74C7-05B6-5D79FB63992C}"/>
                </a:ext>
              </a:extLst>
            </p:cNvPr>
            <p:cNvGrpSpPr/>
            <p:nvPr/>
          </p:nvGrpSpPr>
          <p:grpSpPr>
            <a:xfrm>
              <a:off x="5908856" y="2006742"/>
              <a:ext cx="139416" cy="139416"/>
              <a:chOff x="7130064" y="2733618"/>
              <a:chExt cx="179190" cy="179190"/>
            </a:xfrm>
          </p:grpSpPr>
          <p:cxnSp>
            <p:nvCxnSpPr>
              <p:cNvPr id="332" name="Straight Connector 331">
                <a:extLst>
                  <a:ext uri="{FF2B5EF4-FFF2-40B4-BE49-F238E27FC236}">
                    <a16:creationId xmlns:a16="http://schemas.microsoft.com/office/drawing/2014/main" id="{71EE2A66-5D80-F380-23BD-4E6AAC77580D}"/>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33" name="Straight Connector 332">
                <a:extLst>
                  <a:ext uri="{FF2B5EF4-FFF2-40B4-BE49-F238E27FC236}">
                    <a16:creationId xmlns:a16="http://schemas.microsoft.com/office/drawing/2014/main" id="{F4535D3E-026E-7F2D-0478-D984C26A8879}"/>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7" name="Group 256">
              <a:extLst>
                <a:ext uri="{FF2B5EF4-FFF2-40B4-BE49-F238E27FC236}">
                  <a16:creationId xmlns:a16="http://schemas.microsoft.com/office/drawing/2014/main" id="{E36C0E8D-A3C0-BCC7-CCC3-424B71B4D960}"/>
                </a:ext>
              </a:extLst>
            </p:cNvPr>
            <p:cNvGrpSpPr/>
            <p:nvPr/>
          </p:nvGrpSpPr>
          <p:grpSpPr>
            <a:xfrm>
              <a:off x="5940503" y="2006742"/>
              <a:ext cx="139416" cy="139416"/>
              <a:chOff x="7130064" y="2733618"/>
              <a:chExt cx="179190" cy="179190"/>
            </a:xfrm>
          </p:grpSpPr>
          <p:cxnSp>
            <p:nvCxnSpPr>
              <p:cNvPr id="330" name="Straight Connector 329">
                <a:extLst>
                  <a:ext uri="{FF2B5EF4-FFF2-40B4-BE49-F238E27FC236}">
                    <a16:creationId xmlns:a16="http://schemas.microsoft.com/office/drawing/2014/main" id="{BDBD567D-5881-3816-A482-A29EF08F861B}"/>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C92F2069-7982-A211-2B51-4923A9BFB636}"/>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8" name="Group 257">
              <a:extLst>
                <a:ext uri="{FF2B5EF4-FFF2-40B4-BE49-F238E27FC236}">
                  <a16:creationId xmlns:a16="http://schemas.microsoft.com/office/drawing/2014/main" id="{5F0DDCFE-7A49-1DD4-47C6-F9677BD82A49}"/>
                </a:ext>
              </a:extLst>
            </p:cNvPr>
            <p:cNvGrpSpPr/>
            <p:nvPr/>
          </p:nvGrpSpPr>
          <p:grpSpPr>
            <a:xfrm>
              <a:off x="5982778" y="2006742"/>
              <a:ext cx="139416" cy="139416"/>
              <a:chOff x="7130064" y="2733618"/>
              <a:chExt cx="179190" cy="179190"/>
            </a:xfrm>
          </p:grpSpPr>
          <p:cxnSp>
            <p:nvCxnSpPr>
              <p:cNvPr id="328" name="Straight Connector 327">
                <a:extLst>
                  <a:ext uri="{FF2B5EF4-FFF2-40B4-BE49-F238E27FC236}">
                    <a16:creationId xmlns:a16="http://schemas.microsoft.com/office/drawing/2014/main" id="{1FEA5E70-93B4-A28C-2A43-CDB1A6F3B913}"/>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29" name="Straight Connector 328">
                <a:extLst>
                  <a:ext uri="{FF2B5EF4-FFF2-40B4-BE49-F238E27FC236}">
                    <a16:creationId xmlns:a16="http://schemas.microsoft.com/office/drawing/2014/main" id="{3EE5642A-9B3B-AA59-4281-5741EBDC2BEA}"/>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9" name="Group 258">
              <a:extLst>
                <a:ext uri="{FF2B5EF4-FFF2-40B4-BE49-F238E27FC236}">
                  <a16:creationId xmlns:a16="http://schemas.microsoft.com/office/drawing/2014/main" id="{41F86D4F-1373-8A1E-BE15-C7B5A85E6CD9}"/>
                </a:ext>
              </a:extLst>
            </p:cNvPr>
            <p:cNvGrpSpPr/>
            <p:nvPr/>
          </p:nvGrpSpPr>
          <p:grpSpPr>
            <a:xfrm>
              <a:off x="6026292" y="2006742"/>
              <a:ext cx="139416" cy="139416"/>
              <a:chOff x="7130064" y="2733618"/>
              <a:chExt cx="179190" cy="179190"/>
            </a:xfrm>
          </p:grpSpPr>
          <p:cxnSp>
            <p:nvCxnSpPr>
              <p:cNvPr id="326" name="Straight Connector 325">
                <a:extLst>
                  <a:ext uri="{FF2B5EF4-FFF2-40B4-BE49-F238E27FC236}">
                    <a16:creationId xmlns:a16="http://schemas.microsoft.com/office/drawing/2014/main" id="{D040F382-7559-AE59-A9AB-FF044D4400E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C74EFE99-F1C2-BF03-4558-F9DF7D122DC1}"/>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0" name="Group 259">
              <a:extLst>
                <a:ext uri="{FF2B5EF4-FFF2-40B4-BE49-F238E27FC236}">
                  <a16:creationId xmlns:a16="http://schemas.microsoft.com/office/drawing/2014/main" id="{B75136E5-D08C-4826-DDA7-F5F135F1EDCE}"/>
                </a:ext>
              </a:extLst>
            </p:cNvPr>
            <p:cNvGrpSpPr/>
            <p:nvPr/>
          </p:nvGrpSpPr>
          <p:grpSpPr>
            <a:xfrm>
              <a:off x="6084208" y="2006742"/>
              <a:ext cx="139416" cy="139416"/>
              <a:chOff x="7130064" y="2733618"/>
              <a:chExt cx="179190" cy="179190"/>
            </a:xfrm>
          </p:grpSpPr>
          <p:cxnSp>
            <p:nvCxnSpPr>
              <p:cNvPr id="324" name="Straight Connector 323">
                <a:extLst>
                  <a:ext uri="{FF2B5EF4-FFF2-40B4-BE49-F238E27FC236}">
                    <a16:creationId xmlns:a16="http://schemas.microsoft.com/office/drawing/2014/main" id="{F24A62D5-F97D-7F4F-90BC-782B2E6EB745}"/>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70647F7C-B581-1CB2-5F3D-3A2A35049A9D}"/>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1" name="Group 260">
              <a:extLst>
                <a:ext uri="{FF2B5EF4-FFF2-40B4-BE49-F238E27FC236}">
                  <a16:creationId xmlns:a16="http://schemas.microsoft.com/office/drawing/2014/main" id="{E528DC29-D399-3B98-F0B4-0EAF23A174EB}"/>
                </a:ext>
              </a:extLst>
            </p:cNvPr>
            <p:cNvGrpSpPr/>
            <p:nvPr/>
          </p:nvGrpSpPr>
          <p:grpSpPr>
            <a:xfrm>
              <a:off x="6122194" y="2006742"/>
              <a:ext cx="139416" cy="139416"/>
              <a:chOff x="7130064" y="2733618"/>
              <a:chExt cx="179190" cy="179190"/>
            </a:xfrm>
          </p:grpSpPr>
          <p:cxnSp>
            <p:nvCxnSpPr>
              <p:cNvPr id="322" name="Straight Connector 321">
                <a:extLst>
                  <a:ext uri="{FF2B5EF4-FFF2-40B4-BE49-F238E27FC236}">
                    <a16:creationId xmlns:a16="http://schemas.microsoft.com/office/drawing/2014/main" id="{F0E635AB-6360-E05C-4C86-F4C8DA50F747}"/>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7BC47C1A-6A0B-41DA-DA6C-7E685BA3AF3D}"/>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2" name="Group 261">
              <a:extLst>
                <a:ext uri="{FF2B5EF4-FFF2-40B4-BE49-F238E27FC236}">
                  <a16:creationId xmlns:a16="http://schemas.microsoft.com/office/drawing/2014/main" id="{939E077B-0F57-04DD-9539-7A9AD1CCE0E7}"/>
                </a:ext>
              </a:extLst>
            </p:cNvPr>
            <p:cNvGrpSpPr/>
            <p:nvPr/>
          </p:nvGrpSpPr>
          <p:grpSpPr>
            <a:xfrm>
              <a:off x="6199213" y="2006742"/>
              <a:ext cx="139416" cy="139416"/>
              <a:chOff x="7130064" y="2733618"/>
              <a:chExt cx="179190" cy="179190"/>
            </a:xfrm>
          </p:grpSpPr>
          <p:cxnSp>
            <p:nvCxnSpPr>
              <p:cNvPr id="320" name="Straight Connector 319">
                <a:extLst>
                  <a:ext uri="{FF2B5EF4-FFF2-40B4-BE49-F238E27FC236}">
                    <a16:creationId xmlns:a16="http://schemas.microsoft.com/office/drawing/2014/main" id="{696954ED-11FF-5280-98B7-5B1FF1C36ED6}"/>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C11E9E61-AFB6-61EC-A03A-9621DEC926FC}"/>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3" name="Group 262">
              <a:extLst>
                <a:ext uri="{FF2B5EF4-FFF2-40B4-BE49-F238E27FC236}">
                  <a16:creationId xmlns:a16="http://schemas.microsoft.com/office/drawing/2014/main" id="{82C85747-3ADE-3C36-57A0-80FA1546AEAE}"/>
                </a:ext>
              </a:extLst>
            </p:cNvPr>
            <p:cNvGrpSpPr/>
            <p:nvPr/>
          </p:nvGrpSpPr>
          <p:grpSpPr>
            <a:xfrm>
              <a:off x="6259396" y="2006742"/>
              <a:ext cx="139416" cy="139416"/>
              <a:chOff x="7130064" y="2733618"/>
              <a:chExt cx="179190" cy="179190"/>
            </a:xfrm>
          </p:grpSpPr>
          <p:cxnSp>
            <p:nvCxnSpPr>
              <p:cNvPr id="318" name="Straight Connector 317">
                <a:extLst>
                  <a:ext uri="{FF2B5EF4-FFF2-40B4-BE49-F238E27FC236}">
                    <a16:creationId xmlns:a16="http://schemas.microsoft.com/office/drawing/2014/main" id="{40F43A9A-A114-97EC-60FB-7C34BC3CA458}"/>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374191F7-4A5B-9106-6E2F-F2AFDF1983E2}"/>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4" name="Group 263">
              <a:extLst>
                <a:ext uri="{FF2B5EF4-FFF2-40B4-BE49-F238E27FC236}">
                  <a16:creationId xmlns:a16="http://schemas.microsoft.com/office/drawing/2014/main" id="{5B367F64-50EB-3067-98D4-581D7E4FFE39}"/>
                </a:ext>
              </a:extLst>
            </p:cNvPr>
            <p:cNvGrpSpPr/>
            <p:nvPr/>
          </p:nvGrpSpPr>
          <p:grpSpPr>
            <a:xfrm>
              <a:off x="6341946" y="2006742"/>
              <a:ext cx="139416" cy="139416"/>
              <a:chOff x="7130064" y="2733618"/>
              <a:chExt cx="179190" cy="179190"/>
            </a:xfrm>
          </p:grpSpPr>
          <p:cxnSp>
            <p:nvCxnSpPr>
              <p:cNvPr id="316" name="Straight Connector 315">
                <a:extLst>
                  <a:ext uri="{FF2B5EF4-FFF2-40B4-BE49-F238E27FC236}">
                    <a16:creationId xmlns:a16="http://schemas.microsoft.com/office/drawing/2014/main" id="{4870DB84-14BD-7EA6-931D-910E21CC7BBF}"/>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686F3D16-442E-68B4-5C29-F5778B45B18D}"/>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5" name="Group 264">
              <a:extLst>
                <a:ext uri="{FF2B5EF4-FFF2-40B4-BE49-F238E27FC236}">
                  <a16:creationId xmlns:a16="http://schemas.microsoft.com/office/drawing/2014/main" id="{A538D4CC-312C-CA17-1701-8D2D12FEB96A}"/>
                </a:ext>
              </a:extLst>
            </p:cNvPr>
            <p:cNvGrpSpPr/>
            <p:nvPr/>
          </p:nvGrpSpPr>
          <p:grpSpPr>
            <a:xfrm>
              <a:off x="6383221" y="2006742"/>
              <a:ext cx="139416" cy="139416"/>
              <a:chOff x="7130064" y="2733618"/>
              <a:chExt cx="179190" cy="179190"/>
            </a:xfrm>
          </p:grpSpPr>
          <p:cxnSp>
            <p:nvCxnSpPr>
              <p:cNvPr id="314" name="Straight Connector 313">
                <a:extLst>
                  <a:ext uri="{FF2B5EF4-FFF2-40B4-BE49-F238E27FC236}">
                    <a16:creationId xmlns:a16="http://schemas.microsoft.com/office/drawing/2014/main" id="{72BF4D8A-EF18-C9C4-2CF9-1B5FAA56396D}"/>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1FD96D3A-98D6-33C2-2BF2-DF35FA5D0AE3}"/>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6" name="Group 265">
              <a:extLst>
                <a:ext uri="{FF2B5EF4-FFF2-40B4-BE49-F238E27FC236}">
                  <a16:creationId xmlns:a16="http://schemas.microsoft.com/office/drawing/2014/main" id="{120DF8B5-CEED-E148-746B-93C6E0BA143B}"/>
                </a:ext>
              </a:extLst>
            </p:cNvPr>
            <p:cNvGrpSpPr/>
            <p:nvPr/>
          </p:nvGrpSpPr>
          <p:grpSpPr>
            <a:xfrm>
              <a:off x="6954721" y="2006742"/>
              <a:ext cx="139416" cy="139416"/>
              <a:chOff x="7130064" y="2733618"/>
              <a:chExt cx="179190" cy="179190"/>
            </a:xfrm>
          </p:grpSpPr>
          <p:cxnSp>
            <p:nvCxnSpPr>
              <p:cNvPr id="312" name="Straight Connector 311">
                <a:extLst>
                  <a:ext uri="{FF2B5EF4-FFF2-40B4-BE49-F238E27FC236}">
                    <a16:creationId xmlns:a16="http://schemas.microsoft.com/office/drawing/2014/main" id="{14BE96A7-DA89-C880-D184-65425EC02CB1}"/>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93AF6481-99AC-D36D-A42A-23815B7BB913}"/>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7" name="Group 266">
              <a:extLst>
                <a:ext uri="{FF2B5EF4-FFF2-40B4-BE49-F238E27FC236}">
                  <a16:creationId xmlns:a16="http://schemas.microsoft.com/office/drawing/2014/main" id="{207E370B-3217-B7EE-93D5-C0A870E2A094}"/>
                </a:ext>
              </a:extLst>
            </p:cNvPr>
            <p:cNvGrpSpPr/>
            <p:nvPr/>
          </p:nvGrpSpPr>
          <p:grpSpPr>
            <a:xfrm>
              <a:off x="7024571" y="2006742"/>
              <a:ext cx="139416" cy="139416"/>
              <a:chOff x="7130064" y="2733618"/>
              <a:chExt cx="179190" cy="179190"/>
            </a:xfrm>
          </p:grpSpPr>
          <p:cxnSp>
            <p:nvCxnSpPr>
              <p:cNvPr id="310" name="Straight Connector 309">
                <a:extLst>
                  <a:ext uri="{FF2B5EF4-FFF2-40B4-BE49-F238E27FC236}">
                    <a16:creationId xmlns:a16="http://schemas.microsoft.com/office/drawing/2014/main" id="{6DE8F7CC-4C4D-0947-9EA6-3C913699960D}"/>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E468451F-0E84-EBF1-E2FE-9434DDE79A20}"/>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8" name="Group 267">
              <a:extLst>
                <a:ext uri="{FF2B5EF4-FFF2-40B4-BE49-F238E27FC236}">
                  <a16:creationId xmlns:a16="http://schemas.microsoft.com/office/drawing/2014/main" id="{059DCD25-CE71-0D15-CAEA-FE0081258DDD}"/>
                </a:ext>
              </a:extLst>
            </p:cNvPr>
            <p:cNvGrpSpPr/>
            <p:nvPr/>
          </p:nvGrpSpPr>
          <p:grpSpPr>
            <a:xfrm>
              <a:off x="7091246" y="2006742"/>
              <a:ext cx="139416" cy="139416"/>
              <a:chOff x="7130064" y="2733618"/>
              <a:chExt cx="179190" cy="179190"/>
            </a:xfrm>
          </p:grpSpPr>
          <p:cxnSp>
            <p:nvCxnSpPr>
              <p:cNvPr id="308" name="Straight Connector 307">
                <a:extLst>
                  <a:ext uri="{FF2B5EF4-FFF2-40B4-BE49-F238E27FC236}">
                    <a16:creationId xmlns:a16="http://schemas.microsoft.com/office/drawing/2014/main" id="{01CD941C-E487-8F09-FD3C-A0112A35E5CE}"/>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0E72C94A-77CA-B1C8-3880-F89B25B996E2}"/>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9" name="Group 268">
              <a:extLst>
                <a:ext uri="{FF2B5EF4-FFF2-40B4-BE49-F238E27FC236}">
                  <a16:creationId xmlns:a16="http://schemas.microsoft.com/office/drawing/2014/main" id="{1E1F5FBE-CA35-BA8D-C9ED-21BD9D2948BA}"/>
                </a:ext>
              </a:extLst>
            </p:cNvPr>
            <p:cNvGrpSpPr/>
            <p:nvPr/>
          </p:nvGrpSpPr>
          <p:grpSpPr>
            <a:xfrm>
              <a:off x="7189671" y="2006742"/>
              <a:ext cx="139416" cy="139416"/>
              <a:chOff x="7130064" y="2733618"/>
              <a:chExt cx="179190" cy="179190"/>
            </a:xfrm>
          </p:grpSpPr>
          <p:cxnSp>
            <p:nvCxnSpPr>
              <p:cNvPr id="306" name="Straight Connector 305">
                <a:extLst>
                  <a:ext uri="{FF2B5EF4-FFF2-40B4-BE49-F238E27FC236}">
                    <a16:creationId xmlns:a16="http://schemas.microsoft.com/office/drawing/2014/main" id="{A152B659-3294-D658-F06B-D6DF47985F14}"/>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C31469F3-9FD0-0A9A-4170-1E1A92EC49BE}"/>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0" name="Group 269">
              <a:extLst>
                <a:ext uri="{FF2B5EF4-FFF2-40B4-BE49-F238E27FC236}">
                  <a16:creationId xmlns:a16="http://schemas.microsoft.com/office/drawing/2014/main" id="{47A27FA9-A385-EFA5-F27B-C8659D71D17E}"/>
                </a:ext>
              </a:extLst>
            </p:cNvPr>
            <p:cNvGrpSpPr/>
            <p:nvPr/>
          </p:nvGrpSpPr>
          <p:grpSpPr>
            <a:xfrm>
              <a:off x="7230946" y="2006742"/>
              <a:ext cx="139416" cy="139416"/>
              <a:chOff x="7130064" y="2733618"/>
              <a:chExt cx="179190" cy="179190"/>
            </a:xfrm>
          </p:grpSpPr>
          <p:cxnSp>
            <p:nvCxnSpPr>
              <p:cNvPr id="304" name="Straight Connector 303">
                <a:extLst>
                  <a:ext uri="{FF2B5EF4-FFF2-40B4-BE49-F238E27FC236}">
                    <a16:creationId xmlns:a16="http://schemas.microsoft.com/office/drawing/2014/main" id="{85A74560-9E8F-C429-A522-C0B1E11BD29A}"/>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C7B4548B-A2B8-1E9C-5971-E39E4C8BF7CF}"/>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1" name="Group 270">
              <a:extLst>
                <a:ext uri="{FF2B5EF4-FFF2-40B4-BE49-F238E27FC236}">
                  <a16:creationId xmlns:a16="http://schemas.microsoft.com/office/drawing/2014/main" id="{537473EA-CDA7-D00D-9A29-2E369C252B2C}"/>
                </a:ext>
              </a:extLst>
            </p:cNvPr>
            <p:cNvGrpSpPr/>
            <p:nvPr/>
          </p:nvGrpSpPr>
          <p:grpSpPr>
            <a:xfrm>
              <a:off x="7278571" y="2006742"/>
              <a:ext cx="139416" cy="139416"/>
              <a:chOff x="7130064" y="2733618"/>
              <a:chExt cx="179190" cy="179190"/>
            </a:xfrm>
          </p:grpSpPr>
          <p:cxnSp>
            <p:nvCxnSpPr>
              <p:cNvPr id="302" name="Straight Connector 301">
                <a:extLst>
                  <a:ext uri="{FF2B5EF4-FFF2-40B4-BE49-F238E27FC236}">
                    <a16:creationId xmlns:a16="http://schemas.microsoft.com/office/drawing/2014/main" id="{75FAF470-D3E8-2E25-16EC-03075F2D8E7B}"/>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D5D72E18-01E9-7FF7-CAC0-D577BF0469F2}"/>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2" name="Group 271">
              <a:extLst>
                <a:ext uri="{FF2B5EF4-FFF2-40B4-BE49-F238E27FC236}">
                  <a16:creationId xmlns:a16="http://schemas.microsoft.com/office/drawing/2014/main" id="{CF942E7A-E134-65F4-5737-8976AD28F630}"/>
                </a:ext>
              </a:extLst>
            </p:cNvPr>
            <p:cNvGrpSpPr/>
            <p:nvPr/>
          </p:nvGrpSpPr>
          <p:grpSpPr>
            <a:xfrm>
              <a:off x="7421446" y="2006742"/>
              <a:ext cx="139416" cy="139416"/>
              <a:chOff x="7130064" y="2733618"/>
              <a:chExt cx="179190" cy="179190"/>
            </a:xfrm>
          </p:grpSpPr>
          <p:cxnSp>
            <p:nvCxnSpPr>
              <p:cNvPr id="300" name="Straight Connector 299">
                <a:extLst>
                  <a:ext uri="{FF2B5EF4-FFF2-40B4-BE49-F238E27FC236}">
                    <a16:creationId xmlns:a16="http://schemas.microsoft.com/office/drawing/2014/main" id="{B2E369B5-6881-E043-E00A-672CA7342E70}"/>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D785EFBA-7ABC-892B-3EE6-B8A9E37A0DAF}"/>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3" name="Group 272">
              <a:extLst>
                <a:ext uri="{FF2B5EF4-FFF2-40B4-BE49-F238E27FC236}">
                  <a16:creationId xmlns:a16="http://schemas.microsoft.com/office/drawing/2014/main" id="{FE99CA0F-5D64-C5DC-E5CC-9C462321C4F9}"/>
                </a:ext>
              </a:extLst>
            </p:cNvPr>
            <p:cNvGrpSpPr/>
            <p:nvPr/>
          </p:nvGrpSpPr>
          <p:grpSpPr>
            <a:xfrm>
              <a:off x="7662746" y="2006742"/>
              <a:ext cx="139416" cy="139416"/>
              <a:chOff x="7130064" y="2733618"/>
              <a:chExt cx="179190" cy="179190"/>
            </a:xfrm>
          </p:grpSpPr>
          <p:cxnSp>
            <p:nvCxnSpPr>
              <p:cNvPr id="298" name="Straight Connector 297">
                <a:extLst>
                  <a:ext uri="{FF2B5EF4-FFF2-40B4-BE49-F238E27FC236}">
                    <a16:creationId xmlns:a16="http://schemas.microsoft.com/office/drawing/2014/main" id="{CF0F0A5C-E93F-DF30-B28C-911BE8E563AD}"/>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25F8DD4A-C983-BDD8-7FA4-21AD54536673}"/>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4" name="Group 273">
              <a:extLst>
                <a:ext uri="{FF2B5EF4-FFF2-40B4-BE49-F238E27FC236}">
                  <a16:creationId xmlns:a16="http://schemas.microsoft.com/office/drawing/2014/main" id="{8682847A-FD7E-E5F5-AAE6-164AE55DB83E}"/>
                </a:ext>
              </a:extLst>
            </p:cNvPr>
            <p:cNvGrpSpPr/>
            <p:nvPr/>
          </p:nvGrpSpPr>
          <p:grpSpPr>
            <a:xfrm>
              <a:off x="7896472" y="2006742"/>
              <a:ext cx="139416" cy="139416"/>
              <a:chOff x="7130064" y="2733618"/>
              <a:chExt cx="179190" cy="179190"/>
            </a:xfrm>
          </p:grpSpPr>
          <p:cxnSp>
            <p:nvCxnSpPr>
              <p:cNvPr id="296" name="Straight Connector 295">
                <a:extLst>
                  <a:ext uri="{FF2B5EF4-FFF2-40B4-BE49-F238E27FC236}">
                    <a16:creationId xmlns:a16="http://schemas.microsoft.com/office/drawing/2014/main" id="{887A0ED7-79AD-F3CD-31A6-1B53D2C0093A}"/>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CBA47FC6-D4F5-6B73-71D4-CAC7F87DEAF7}"/>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5" name="Group 274">
              <a:extLst>
                <a:ext uri="{FF2B5EF4-FFF2-40B4-BE49-F238E27FC236}">
                  <a16:creationId xmlns:a16="http://schemas.microsoft.com/office/drawing/2014/main" id="{DB5EABD3-3402-4E3F-4353-488F9967BBB3}"/>
                </a:ext>
              </a:extLst>
            </p:cNvPr>
            <p:cNvGrpSpPr/>
            <p:nvPr/>
          </p:nvGrpSpPr>
          <p:grpSpPr>
            <a:xfrm>
              <a:off x="7979022" y="2006742"/>
              <a:ext cx="139416" cy="139416"/>
              <a:chOff x="7130064" y="2733618"/>
              <a:chExt cx="179190" cy="179190"/>
            </a:xfrm>
          </p:grpSpPr>
          <p:cxnSp>
            <p:nvCxnSpPr>
              <p:cNvPr id="294" name="Straight Connector 293">
                <a:extLst>
                  <a:ext uri="{FF2B5EF4-FFF2-40B4-BE49-F238E27FC236}">
                    <a16:creationId xmlns:a16="http://schemas.microsoft.com/office/drawing/2014/main" id="{D3CBE631-B6D4-6D30-CEDB-37061CEBD1D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36BA25F2-D00C-F335-E93F-CF1BE1A2E720}"/>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6" name="Group 275">
              <a:extLst>
                <a:ext uri="{FF2B5EF4-FFF2-40B4-BE49-F238E27FC236}">
                  <a16:creationId xmlns:a16="http://schemas.microsoft.com/office/drawing/2014/main" id="{F5FDC737-7CB5-8285-1192-CFE3CFAB1B75}"/>
                </a:ext>
              </a:extLst>
            </p:cNvPr>
            <p:cNvGrpSpPr/>
            <p:nvPr/>
          </p:nvGrpSpPr>
          <p:grpSpPr>
            <a:xfrm>
              <a:off x="8048872" y="2006742"/>
              <a:ext cx="139416" cy="139416"/>
              <a:chOff x="7130064" y="2733618"/>
              <a:chExt cx="179190" cy="179190"/>
            </a:xfrm>
          </p:grpSpPr>
          <p:cxnSp>
            <p:nvCxnSpPr>
              <p:cNvPr id="292" name="Straight Connector 291">
                <a:extLst>
                  <a:ext uri="{FF2B5EF4-FFF2-40B4-BE49-F238E27FC236}">
                    <a16:creationId xmlns:a16="http://schemas.microsoft.com/office/drawing/2014/main" id="{71092651-B5F7-B5B1-0B4C-9BDAE02CABF3}"/>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FC1C6DA5-DD11-F7C9-20E3-9AA43C6EEBB5}"/>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7" name="Group 276">
              <a:extLst>
                <a:ext uri="{FF2B5EF4-FFF2-40B4-BE49-F238E27FC236}">
                  <a16:creationId xmlns:a16="http://schemas.microsoft.com/office/drawing/2014/main" id="{29833ABE-B456-56E0-E0F4-D55C740B2C2D}"/>
                </a:ext>
              </a:extLst>
            </p:cNvPr>
            <p:cNvGrpSpPr/>
            <p:nvPr/>
          </p:nvGrpSpPr>
          <p:grpSpPr>
            <a:xfrm>
              <a:off x="8369547" y="2006742"/>
              <a:ext cx="139416" cy="139416"/>
              <a:chOff x="7130064" y="2733618"/>
              <a:chExt cx="179190" cy="179190"/>
            </a:xfrm>
          </p:grpSpPr>
          <p:cxnSp>
            <p:nvCxnSpPr>
              <p:cNvPr id="290" name="Straight Connector 289">
                <a:extLst>
                  <a:ext uri="{FF2B5EF4-FFF2-40B4-BE49-F238E27FC236}">
                    <a16:creationId xmlns:a16="http://schemas.microsoft.com/office/drawing/2014/main" id="{C7F672F1-30C1-F77F-50A0-1212062EFED8}"/>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C35650F4-0E34-1E70-119A-580DBDFD1D76}"/>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8" name="Group 277">
              <a:extLst>
                <a:ext uri="{FF2B5EF4-FFF2-40B4-BE49-F238E27FC236}">
                  <a16:creationId xmlns:a16="http://schemas.microsoft.com/office/drawing/2014/main" id="{C04AD1DF-8387-DED4-C69C-D27E86AD48C1}"/>
                </a:ext>
              </a:extLst>
            </p:cNvPr>
            <p:cNvGrpSpPr/>
            <p:nvPr/>
          </p:nvGrpSpPr>
          <p:grpSpPr>
            <a:xfrm>
              <a:off x="8966447" y="2006742"/>
              <a:ext cx="139416" cy="139416"/>
              <a:chOff x="7130064" y="2733618"/>
              <a:chExt cx="179190" cy="179190"/>
            </a:xfrm>
          </p:grpSpPr>
          <p:cxnSp>
            <p:nvCxnSpPr>
              <p:cNvPr id="288" name="Straight Connector 287">
                <a:extLst>
                  <a:ext uri="{FF2B5EF4-FFF2-40B4-BE49-F238E27FC236}">
                    <a16:creationId xmlns:a16="http://schemas.microsoft.com/office/drawing/2014/main" id="{2C8D2D06-CC27-0AD4-B72A-A518D5C0AD5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9128F822-9FA4-3327-D9A5-58C883D29AF6}"/>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9" name="Group 278">
              <a:extLst>
                <a:ext uri="{FF2B5EF4-FFF2-40B4-BE49-F238E27FC236}">
                  <a16:creationId xmlns:a16="http://schemas.microsoft.com/office/drawing/2014/main" id="{57931478-81D3-CE71-53BD-E69A56FFEF67}"/>
                </a:ext>
              </a:extLst>
            </p:cNvPr>
            <p:cNvGrpSpPr/>
            <p:nvPr/>
          </p:nvGrpSpPr>
          <p:grpSpPr>
            <a:xfrm>
              <a:off x="9175997" y="2006742"/>
              <a:ext cx="139416" cy="139416"/>
              <a:chOff x="7130064" y="2733618"/>
              <a:chExt cx="179190" cy="179190"/>
            </a:xfrm>
          </p:grpSpPr>
          <p:cxnSp>
            <p:nvCxnSpPr>
              <p:cNvPr id="286" name="Straight Connector 285">
                <a:extLst>
                  <a:ext uri="{FF2B5EF4-FFF2-40B4-BE49-F238E27FC236}">
                    <a16:creationId xmlns:a16="http://schemas.microsoft.com/office/drawing/2014/main" id="{5A1E0F40-F85D-CA93-2EB1-7B61B7CB5EAF}"/>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F589AC16-6492-70EA-9CF4-4779FBD6165F}"/>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80" name="Group 279">
              <a:extLst>
                <a:ext uri="{FF2B5EF4-FFF2-40B4-BE49-F238E27FC236}">
                  <a16:creationId xmlns:a16="http://schemas.microsoft.com/office/drawing/2014/main" id="{B1700DA9-5A41-DF0B-DD7C-413A3CCD5789}"/>
                </a:ext>
              </a:extLst>
            </p:cNvPr>
            <p:cNvGrpSpPr/>
            <p:nvPr/>
          </p:nvGrpSpPr>
          <p:grpSpPr>
            <a:xfrm>
              <a:off x="9236322" y="2006742"/>
              <a:ext cx="139416" cy="139416"/>
              <a:chOff x="7130064" y="2733618"/>
              <a:chExt cx="179190" cy="179190"/>
            </a:xfrm>
          </p:grpSpPr>
          <p:cxnSp>
            <p:nvCxnSpPr>
              <p:cNvPr id="284" name="Straight Connector 283">
                <a:extLst>
                  <a:ext uri="{FF2B5EF4-FFF2-40B4-BE49-F238E27FC236}">
                    <a16:creationId xmlns:a16="http://schemas.microsoft.com/office/drawing/2014/main" id="{4AFF134E-F19F-8EA4-A777-3696F22D04B9}"/>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41A49686-7CFB-31C3-2B1C-1783B852F267}"/>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81" name="Group 280">
              <a:extLst>
                <a:ext uri="{FF2B5EF4-FFF2-40B4-BE49-F238E27FC236}">
                  <a16:creationId xmlns:a16="http://schemas.microsoft.com/office/drawing/2014/main" id="{EB836A11-FB2A-B1BC-EFDF-33F122FB5E94}"/>
                </a:ext>
              </a:extLst>
            </p:cNvPr>
            <p:cNvGrpSpPr/>
            <p:nvPr/>
          </p:nvGrpSpPr>
          <p:grpSpPr>
            <a:xfrm>
              <a:off x="9374455" y="2006742"/>
              <a:ext cx="139416" cy="139416"/>
              <a:chOff x="7130064" y="2733618"/>
              <a:chExt cx="179190" cy="179190"/>
            </a:xfrm>
          </p:grpSpPr>
          <p:cxnSp>
            <p:nvCxnSpPr>
              <p:cNvPr id="282" name="Straight Connector 281">
                <a:extLst>
                  <a:ext uri="{FF2B5EF4-FFF2-40B4-BE49-F238E27FC236}">
                    <a16:creationId xmlns:a16="http://schemas.microsoft.com/office/drawing/2014/main" id="{DDDE0FD1-2B79-509E-5AD0-808373BF5A77}"/>
                  </a:ext>
                </a:extLst>
              </p:cNvPr>
              <p:cNvCxnSpPr>
                <a:cxnSpLocks/>
              </p:cNvCxnSpPr>
              <p:nvPr/>
            </p:nvCxnSpPr>
            <p:spPr bwMode="auto">
              <a:xfrm>
                <a:off x="7219659" y="2733618"/>
                <a:ext cx="0" cy="179190"/>
              </a:xfrm>
              <a:prstGeom prst="line">
                <a:avLst/>
              </a:prstGeom>
              <a:noFill/>
              <a:ln w="28575" cap="flat" cmpd="sng" algn="ctr">
                <a:solidFill>
                  <a:schemeClr val="accent1"/>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D142B46B-D7D0-D032-9B5D-54211FE7BDC3}"/>
                  </a:ext>
                </a:extLst>
              </p:cNvPr>
              <p:cNvCxnSpPr>
                <a:cxnSpLocks/>
              </p:cNvCxnSpPr>
              <p:nvPr/>
            </p:nvCxnSpPr>
            <p:spPr bwMode="auto">
              <a:xfrm rot="16200000">
                <a:off x="7219659" y="2733619"/>
                <a:ext cx="0" cy="179190"/>
              </a:xfrm>
              <a:prstGeom prst="line">
                <a:avLst/>
              </a:prstGeom>
              <a:noFill/>
              <a:ln w="28575" cap="flat" cmpd="sng" algn="ctr">
                <a:solidFill>
                  <a:schemeClr val="accent1"/>
                </a:solidFill>
                <a:prstDash val="solid"/>
                <a:round/>
                <a:headEnd type="none" w="med" len="med"/>
                <a:tailEnd type="none" w="med" len="med"/>
              </a:ln>
              <a:effectLst/>
            </p:spPr>
          </p:cxnSp>
        </p:grpSp>
      </p:grpSp>
    </p:spTree>
    <p:extLst>
      <p:ext uri="{BB962C8B-B14F-4D97-AF65-F5344CB8AC3E}">
        <p14:creationId xmlns:p14="http://schemas.microsoft.com/office/powerpoint/2010/main" val="12324306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083-D17A-7252-F5C8-20E832AB22A8}"/>
              </a:ext>
            </a:extLst>
          </p:cNvPr>
          <p:cNvSpPr>
            <a:spLocks noGrp="1"/>
          </p:cNvSpPr>
          <p:nvPr>
            <p:ph type="title"/>
          </p:nvPr>
        </p:nvSpPr>
        <p:spPr>
          <a:xfrm>
            <a:off x="609759" y="238128"/>
            <a:ext cx="11390897" cy="982296"/>
          </a:xfrm>
        </p:spPr>
        <p:txBody>
          <a:bodyPr/>
          <a:lstStyle/>
          <a:p>
            <a:r>
              <a:rPr lang="en-US" dirty="0" err="1"/>
              <a:t>MorningSun</a:t>
            </a:r>
            <a:r>
              <a:rPr lang="en-US" dirty="0"/>
              <a:t> 1L FL Cohort: Safety with </a:t>
            </a:r>
            <a:r>
              <a:rPr lang="en-US" dirty="0" err="1"/>
              <a:t>Mosunetuzumab</a:t>
            </a:r>
            <a:r>
              <a:rPr lang="en-US" dirty="0"/>
              <a:t> SC </a:t>
            </a:r>
            <a:endParaRPr lang="en-US" dirty="0">
              <a:ea typeface="Calibri" panose="020F0502020204030204" pitchFamily="34" charset="0"/>
              <a:cs typeface="Calibri" panose="020F0502020204030204" pitchFamily="34" charset="0"/>
            </a:endParaRPr>
          </a:p>
        </p:txBody>
      </p:sp>
      <p:sp>
        <p:nvSpPr>
          <p:cNvPr id="4" name="Text Box 15">
            <a:extLst>
              <a:ext uri="{FF2B5EF4-FFF2-40B4-BE49-F238E27FC236}">
                <a16:creationId xmlns:a16="http://schemas.microsoft.com/office/drawing/2014/main" id="{753CC3C6-C4F7-10C1-6A99-7A938C98C184}"/>
              </a:ext>
            </a:extLst>
          </p:cNvPr>
          <p:cNvSpPr txBox="1">
            <a:spLocks noChangeArrowheads="1"/>
          </p:cNvSpPr>
          <p:nvPr/>
        </p:nvSpPr>
        <p:spPr bwMode="auto">
          <a:xfrm>
            <a:off x="420518" y="6438551"/>
            <a:ext cx="7853363"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Flinn. ASCO 2025. </a:t>
            </a:r>
            <a:r>
              <a:rPr kumimoji="0" lang="en-US" altLang="en-US" sz="1200" b="0" i="0" u="none" strike="noStrike" kern="1200" cap="none" spc="-11" normalizeH="0" baseline="0" noProof="0" dirty="0" err="1">
                <a:ln>
                  <a:noFill/>
                </a:ln>
                <a:solidFill>
                  <a:srgbClr val="455560"/>
                </a:solidFill>
                <a:effectLst/>
                <a:uLnTx/>
                <a:uFillTx/>
                <a:latin typeface="Calibri"/>
                <a:ea typeface="+mn-ea"/>
                <a:cs typeface="Arial" panose="020B0604020202020204" pitchFamily="34" charset="0"/>
              </a:rPr>
              <a:t>Abstr</a:t>
            </a:r>
            <a:r>
              <a:rPr kumimoji="0" lang="en-US" altLang="en-US" sz="1200" b="0" i="0" u="none" strike="noStrike" kern="1200" cap="none" spc="-11" normalizeH="0" baseline="0" noProof="0" dirty="0">
                <a:ln>
                  <a:noFill/>
                </a:ln>
                <a:solidFill>
                  <a:srgbClr val="455560"/>
                </a:solidFill>
                <a:effectLst/>
                <a:uLnTx/>
                <a:uFillTx/>
                <a:latin typeface="Calibri"/>
                <a:ea typeface="+mn-ea"/>
                <a:cs typeface="Arial" panose="020B0604020202020204" pitchFamily="34" charset="0"/>
              </a:rPr>
              <a:t> 7014. </a:t>
            </a:r>
            <a:endPar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endParaRPr>
          </a:p>
        </p:txBody>
      </p:sp>
      <p:graphicFrame>
        <p:nvGraphicFramePr>
          <p:cNvPr id="3" name="Group 3">
            <a:extLst>
              <a:ext uri="{FF2B5EF4-FFF2-40B4-BE49-F238E27FC236}">
                <a16:creationId xmlns:a16="http://schemas.microsoft.com/office/drawing/2014/main" id="{140AF0AC-45A2-A8AC-73E3-FB0F0AC1C30B}"/>
              </a:ext>
            </a:extLst>
          </p:cNvPr>
          <p:cNvGraphicFramePr>
            <a:graphicFrameLocks/>
          </p:cNvGraphicFramePr>
          <p:nvPr/>
        </p:nvGraphicFramePr>
        <p:xfrm>
          <a:off x="485075" y="1317742"/>
          <a:ext cx="3598174" cy="4666654"/>
        </p:xfrm>
        <a:graphic>
          <a:graphicData uri="http://schemas.openxmlformats.org/drawingml/2006/table">
            <a:tbl>
              <a:tblPr/>
              <a:tblGrid>
                <a:gridCol w="2378974">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Calibri"/>
                        </a:rPr>
                        <a:t>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N = 102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32978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Any grade CRS*</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Grade 1</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Grade 2</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35 (34.3)</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30 (29.4)</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5 (4.9)</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32137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Median time to CCRS onset, days (range)</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2.0 (1-8)</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36735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Median CRS duration, days (range)</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2.5 (1-15)</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868507067"/>
                  </a:ext>
                </a:extLst>
              </a:tr>
              <a:tr h="36735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CRS management</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Corticosteroids</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Tocilizumab</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Corticosteroids + tocilizumab</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8 (7.8)</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6 (5.9)</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3 (2.9)</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66112030"/>
                  </a:ext>
                </a:extLst>
              </a:tr>
              <a:tr h="36735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CRS resolution</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35 (100)</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59666438"/>
                  </a:ext>
                </a:extLst>
              </a:tr>
              <a:tr h="367359">
                <a:tc>
                  <a:txBody>
                    <a:bodyPr/>
                    <a:lstStyle/>
                    <a:p>
                      <a:pPr marL="0" marR="0" lvl="0" indent="0" algn="l" defTabSz="914400" rtl="0" eaLnBrk="1" fontAlgn="base" latinLnBrk="0" hangingPunct="1">
                        <a:lnSpc>
                          <a:spcPct val="90000"/>
                        </a:lnSpc>
                        <a:spcBef>
                          <a:spcPct val="0"/>
                        </a:spcBef>
                        <a:spcAft>
                          <a:spcPct val="0"/>
                        </a:spcAft>
                        <a:buClrTx/>
                        <a:buSzTx/>
                        <a:buFont typeface="Wingdings" panose="05000000000000000000" pitchFamily="2" charset="2"/>
                        <a:buNone/>
                        <a:tabLst/>
                      </a:pPr>
                      <a:r>
                        <a:rPr lang="en-US" sz="1400" kern="1200">
                          <a:solidFill>
                            <a:schemeClr val="bg1"/>
                          </a:solidFill>
                          <a:latin typeface="+mn-lt"/>
                          <a:ea typeface="+mn-ea"/>
                          <a:cs typeface="+mn-cs"/>
                        </a:rPr>
                        <a:t>Any grade AE</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102 (100)</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465284131"/>
                  </a:ext>
                </a:extLst>
              </a:tr>
              <a:tr h="367359">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Most common AEs of any grade (≥30%)</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Injection site reaction</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Fatigue</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CRS</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Headache</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Nausea</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endParaRPr kumimoji="0" lang="en-US" sz="1400" b="0" i="0" u="none" strike="noStrike" cap="none" normalizeH="0" baseline="0">
                        <a:ln>
                          <a:noFill/>
                        </a:ln>
                        <a:solidFill>
                          <a:schemeClr val="bg2">
                            <a:lumMod val="10000"/>
                          </a:schemeClr>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66 (64.7)</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43 (42.2)</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35 (34.3)</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32 (31.4)</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31 (30.4)</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43769347"/>
                  </a:ext>
                </a:extLst>
              </a:tr>
            </a:tbl>
          </a:graphicData>
        </a:graphic>
      </p:graphicFrame>
      <p:sp>
        <p:nvSpPr>
          <p:cNvPr id="6" name="TextBox 5">
            <a:extLst>
              <a:ext uri="{FF2B5EF4-FFF2-40B4-BE49-F238E27FC236}">
                <a16:creationId xmlns:a16="http://schemas.microsoft.com/office/drawing/2014/main" id="{28FE995A-6713-D8B4-6D8B-25E1B7AE74A5}"/>
              </a:ext>
            </a:extLst>
          </p:cNvPr>
          <p:cNvSpPr txBox="1"/>
          <p:nvPr/>
        </p:nvSpPr>
        <p:spPr bwMode="auto">
          <a:xfrm>
            <a:off x="420518" y="6051071"/>
            <a:ext cx="73265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*After the first mosunetuzumab SC dose, cytokine levels (IL-6, IFN-</a:t>
            </a:r>
            <a:r>
              <a:rPr kumimoji="0" lang="el-GR"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γ</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and TNF-</a:t>
            </a:r>
            <a:r>
              <a:rPr kumimoji="0" lang="el-GR"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α</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increased at C1D2, with a subsequent decrease at later time points. The patients who displayed upregulation of cytokines mainly experienced grade 1/2 CRS.</a:t>
            </a:r>
          </a:p>
        </p:txBody>
      </p:sp>
      <p:graphicFrame>
        <p:nvGraphicFramePr>
          <p:cNvPr id="9" name="Group 3">
            <a:extLst>
              <a:ext uri="{FF2B5EF4-FFF2-40B4-BE49-F238E27FC236}">
                <a16:creationId xmlns:a16="http://schemas.microsoft.com/office/drawing/2014/main" id="{D401DE30-4995-E7E5-321A-63CEB7E77E93}"/>
              </a:ext>
            </a:extLst>
          </p:cNvPr>
          <p:cNvGraphicFramePr>
            <a:graphicFrameLocks/>
          </p:cNvGraphicFramePr>
          <p:nvPr/>
        </p:nvGraphicFramePr>
        <p:xfrm>
          <a:off x="7828353" y="1317742"/>
          <a:ext cx="3944547" cy="4190759"/>
        </p:xfrm>
        <a:graphic>
          <a:graphicData uri="http://schemas.openxmlformats.org/drawingml/2006/table">
            <a:tbl>
              <a:tblPr/>
              <a:tblGrid>
                <a:gridCol w="2878666">
                  <a:extLst>
                    <a:ext uri="{9D8B030D-6E8A-4147-A177-3AD203B41FA5}">
                      <a16:colId xmlns:a16="http://schemas.microsoft.com/office/drawing/2014/main" val="20000"/>
                    </a:ext>
                  </a:extLst>
                </a:gridCol>
                <a:gridCol w="1065881">
                  <a:extLst>
                    <a:ext uri="{9D8B030D-6E8A-4147-A177-3AD203B41FA5}">
                      <a16:colId xmlns:a16="http://schemas.microsoft.com/office/drawing/2014/main" val="20001"/>
                    </a:ext>
                  </a:extLst>
                </a:gridCol>
              </a:tblGrid>
              <a:tr h="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Calibri"/>
                        </a:rPr>
                        <a:t>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a:rPr>
                        <a:t>N = 102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329780">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AE leading to discontinuation</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a:rPr>
                        <a:t>8 (7.8)</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44087023"/>
                  </a:ext>
                </a:extLst>
              </a:tr>
              <a:tr h="32978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Grade 3/4 AE</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41 (40.2)</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32137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Most common grade 3/4 AE (≥10%)</a:t>
                      </a:r>
                      <a:endParaRPr kumimoji="0" lang="en-US" sz="1400" b="0" i="0" u="none" strike="noStrike" cap="none" normalizeH="0" baseline="0">
                        <a:ln>
                          <a:noFill/>
                        </a:ln>
                        <a:solidFill>
                          <a:schemeClr val="bg2">
                            <a:lumMod val="10000"/>
                          </a:schemeClr>
                        </a:solidFill>
                        <a:effectLst/>
                        <a:latin typeface="Calibri"/>
                      </a:endParaRP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Neutrophil count decreased </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endParaRPr kumimoji="0" lang="en-US" sz="1400" b="0" i="0" u="none" strike="noStrike" cap="none" normalizeH="0" baseline="0">
                        <a:ln>
                          <a:noFill/>
                        </a:ln>
                        <a:solidFill>
                          <a:schemeClr val="bg2">
                            <a:lumMod val="10000"/>
                          </a:schemeClr>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12 (11.8)</a:t>
                      </a:r>
                      <a:endParaRPr kumimoji="0" lang="en-US" sz="1400" b="0" i="0" u="none" strike="noStrike" cap="none" normalizeH="0" baseline="0">
                        <a:ln>
                          <a:noFill/>
                        </a:ln>
                        <a:solidFill>
                          <a:schemeClr val="bg2">
                            <a:lumMod val="10000"/>
                          </a:schemeClr>
                        </a:solidFill>
                        <a:effectLst/>
                        <a:latin typeface="Calibri"/>
                      </a:endParaRP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36735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Grade 5 AEs</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COVID-19 pneumonia</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Cardiogenic shock</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Death (unexplained)</a:t>
                      </a:r>
                      <a:endParaRPr kumimoji="0" lang="en-US" sz="1400" b="0" i="0" u="none" strike="noStrike" cap="none" normalizeH="0" baseline="0">
                        <a:ln>
                          <a:noFill/>
                        </a:ln>
                        <a:solidFill>
                          <a:schemeClr val="bg2">
                            <a:lumMod val="10000"/>
                          </a:schemeClr>
                        </a:solidFill>
                        <a:effectLst/>
                        <a:latin typeface="+mn-lt"/>
                      </a:endParaRP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endParaRPr kumimoji="0" lang="en-US" sz="1400" b="0" i="0" u="none" strike="noStrike" cap="none" normalizeH="0" baseline="0">
                        <a:ln>
                          <a:noFill/>
                        </a:ln>
                        <a:solidFill>
                          <a:schemeClr val="bg2">
                            <a:lumMod val="10000"/>
                          </a:schemeClr>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2 (2.0)</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1 (1.0)</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1 (1.0)</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868507067"/>
                  </a:ext>
                </a:extLst>
              </a:tr>
              <a:tr h="367359">
                <a:tc>
                  <a:txBody>
                    <a:bodyPr/>
                    <a:lstStyle/>
                    <a:p>
                      <a:pPr marL="0" marR="0" lvl="0" indent="0" algn="l" defTabSz="914400" rtl="0" eaLnBrk="1" fontAlgn="base" latinLnBrk="0" hangingPunct="1">
                        <a:lnSpc>
                          <a:spcPct val="90000"/>
                        </a:lnSpc>
                        <a:spcBef>
                          <a:spcPct val="0"/>
                        </a:spcBef>
                        <a:spcAft>
                          <a:spcPct val="0"/>
                        </a:spcAft>
                        <a:buClrTx/>
                        <a:buSzTx/>
                        <a:buFont typeface="Wingdings" panose="05000000000000000000" pitchFamily="2" charset="2"/>
                        <a:buNone/>
                        <a:tabLst/>
                      </a:pPr>
                      <a:r>
                        <a:rPr kumimoji="0" lang="en-US" sz="1400" b="0" i="0" u="none" strike="noStrike" cap="none" normalizeH="0" baseline="0">
                          <a:ln>
                            <a:noFill/>
                          </a:ln>
                          <a:solidFill>
                            <a:schemeClr val="bg2">
                              <a:lumMod val="10000"/>
                            </a:schemeClr>
                          </a:solidFill>
                          <a:effectLst/>
                          <a:latin typeface="+mn-lt"/>
                        </a:rPr>
                        <a:t>Select AEs of interest</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Infections (all)</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Grade 3</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Grade 4</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Grade 5</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ICANS, grade 4</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endParaRPr kumimoji="0" lang="en-US" sz="1400" b="0" i="0" u="none" strike="noStrike" kern="1200" cap="none" normalizeH="0" baseline="0">
                        <a:ln>
                          <a:noFill/>
                        </a:ln>
                        <a:solidFill>
                          <a:schemeClr val="bg2">
                            <a:lumMod val="10000"/>
                          </a:schemeClr>
                        </a:solidFill>
                        <a:effectLst/>
                        <a:latin typeface="+mn-lt"/>
                        <a:ea typeface="+mn-ea"/>
                        <a:cs typeface="+mn-cs"/>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a:ln>
                            <a:noFill/>
                          </a:ln>
                          <a:solidFill>
                            <a:schemeClr val="bg2">
                              <a:lumMod val="10000"/>
                            </a:schemeClr>
                          </a:solidFill>
                          <a:effectLst/>
                          <a:latin typeface="+mn-lt"/>
                          <a:ea typeface="+mn-ea"/>
                          <a:cs typeface="+mn-cs"/>
                        </a:rPr>
                        <a:t>75 (73.5)</a:t>
                      </a:r>
                    </a:p>
                    <a:p>
                      <a:pPr algn="ctr">
                        <a:lnSpc>
                          <a:spcPct val="90000"/>
                        </a:lnSpc>
                      </a:pPr>
                      <a:r>
                        <a:rPr kumimoji="0" lang="sv-SE" sz="1400" b="0" i="0" u="none" strike="noStrike" kern="1200" cap="none" normalizeH="0" baseline="0">
                          <a:ln>
                            <a:noFill/>
                          </a:ln>
                          <a:solidFill>
                            <a:schemeClr val="bg2">
                              <a:lumMod val="10000"/>
                            </a:schemeClr>
                          </a:solidFill>
                          <a:effectLst/>
                          <a:latin typeface="+mn-lt"/>
                          <a:ea typeface="+mn-ea"/>
                          <a:cs typeface="+mn-cs"/>
                        </a:rPr>
                        <a:t>13 (12.7)</a:t>
                      </a:r>
                    </a:p>
                    <a:p>
                      <a:pPr algn="ctr">
                        <a:lnSpc>
                          <a:spcPct val="90000"/>
                        </a:lnSpc>
                      </a:pPr>
                      <a:r>
                        <a:rPr kumimoji="0" lang="sv-SE" sz="1400" b="0" i="0" u="none" strike="noStrike" kern="1200" cap="none" normalizeH="0" baseline="0">
                          <a:ln>
                            <a:noFill/>
                          </a:ln>
                          <a:solidFill>
                            <a:schemeClr val="bg2">
                              <a:lumMod val="10000"/>
                            </a:schemeClr>
                          </a:solidFill>
                          <a:effectLst/>
                          <a:latin typeface="+mn-lt"/>
                          <a:ea typeface="+mn-ea"/>
                          <a:cs typeface="+mn-cs"/>
                        </a:rPr>
                        <a:t>2 (2.0)</a:t>
                      </a:r>
                    </a:p>
                    <a:p>
                      <a:pPr algn="ctr">
                        <a:lnSpc>
                          <a:spcPct val="90000"/>
                        </a:lnSpc>
                      </a:pPr>
                      <a:r>
                        <a:rPr kumimoji="0" lang="sv-SE" sz="1400" b="0" i="0" u="none" strike="noStrike" kern="1200" cap="none" normalizeH="0" baseline="0">
                          <a:ln>
                            <a:noFill/>
                          </a:ln>
                          <a:solidFill>
                            <a:schemeClr val="bg2">
                              <a:lumMod val="10000"/>
                            </a:schemeClr>
                          </a:solidFill>
                          <a:effectLst/>
                          <a:latin typeface="+mn-lt"/>
                          <a:ea typeface="+mn-ea"/>
                          <a:cs typeface="+mn-cs"/>
                        </a:rPr>
                        <a:t>2 (2.0)</a:t>
                      </a:r>
                    </a:p>
                    <a:p>
                      <a:pPr algn="ctr">
                        <a:lnSpc>
                          <a:spcPct val="90000"/>
                        </a:lnSpc>
                      </a:pPr>
                      <a:r>
                        <a:rPr kumimoji="0" lang="en-US" sz="1400" b="0" i="0" u="none" strike="noStrike" kern="1200" cap="none" normalizeH="0" baseline="0">
                          <a:ln>
                            <a:noFill/>
                          </a:ln>
                          <a:solidFill>
                            <a:schemeClr val="bg2">
                              <a:lumMod val="10000"/>
                            </a:schemeClr>
                          </a:solidFill>
                          <a:effectLst/>
                          <a:latin typeface="+mn-lt"/>
                          <a:ea typeface="+mn-ea"/>
                          <a:cs typeface="+mn-cs"/>
                        </a:rPr>
                        <a:t>1 (1.0)</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66112030"/>
                  </a:ext>
                </a:extLst>
              </a:tr>
              <a:tr h="367359">
                <a:tc>
                  <a:txBody>
                    <a:bodyPr/>
                    <a:lstStyle/>
                    <a:p>
                      <a:pPr marL="0" marR="0" lvl="0" indent="0" algn="l" defTabSz="914400" rtl="0" eaLnBrk="1" fontAlgn="base" latinLnBrk="0" hangingPunct="1">
                        <a:lnSpc>
                          <a:spcPct val="90000"/>
                        </a:lnSpc>
                        <a:spcBef>
                          <a:spcPct val="0"/>
                        </a:spcBef>
                        <a:spcAft>
                          <a:spcPct val="0"/>
                        </a:spcAft>
                        <a:buClrTx/>
                        <a:buSzTx/>
                        <a:buFont typeface="Wingdings" panose="05000000000000000000" pitchFamily="2" charset="2"/>
                        <a:buNone/>
                        <a:tabLst/>
                      </a:pPr>
                      <a:r>
                        <a:rPr kumimoji="0" lang="en-US" sz="1400" b="0" i="0" u="none" strike="noStrike" kern="1200" cap="none" normalizeH="0" baseline="0">
                          <a:ln>
                            <a:noFill/>
                          </a:ln>
                          <a:solidFill>
                            <a:schemeClr val="bg2">
                              <a:lumMod val="10000"/>
                            </a:schemeClr>
                          </a:solidFill>
                          <a:effectLst/>
                          <a:latin typeface="+mn-lt"/>
                          <a:ea typeface="+mn-ea"/>
                          <a:cs typeface="+mn-cs"/>
                        </a:rPr>
                        <a:t>Serious AEs</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nSpc>
                          <a:spcPct val="90000"/>
                        </a:lnSpc>
                      </a:pPr>
                      <a:r>
                        <a:rPr kumimoji="0" lang="en-US" sz="1400" b="0" i="0" u="none" strike="noStrike" kern="1200" cap="none" normalizeH="0" baseline="0">
                          <a:ln>
                            <a:noFill/>
                          </a:ln>
                          <a:solidFill>
                            <a:schemeClr val="bg2">
                              <a:lumMod val="10000"/>
                            </a:schemeClr>
                          </a:solidFill>
                          <a:effectLst/>
                          <a:latin typeface="+mn-lt"/>
                          <a:ea typeface="+mn-ea"/>
                          <a:cs typeface="+mn-cs"/>
                        </a:rPr>
                        <a:t>30 (29.4)</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59666438"/>
                  </a:ext>
                </a:extLst>
              </a:tr>
              <a:tr h="367359">
                <a:tc>
                  <a:txBody>
                    <a:bodyPr/>
                    <a:lstStyle/>
                    <a:p>
                      <a:pPr marL="0" marR="0" lvl="0" indent="0" algn="l" defTabSz="914400" rtl="0" eaLnBrk="1" fontAlgn="base" latinLnBrk="0" hangingPunct="1">
                        <a:lnSpc>
                          <a:spcPct val="90000"/>
                        </a:lnSpc>
                        <a:spcBef>
                          <a:spcPct val="0"/>
                        </a:spcBef>
                        <a:spcAft>
                          <a:spcPct val="0"/>
                        </a:spcAft>
                        <a:buClrTx/>
                        <a:buSzTx/>
                        <a:buFont typeface="Wingdings" panose="05000000000000000000" pitchFamily="2" charset="2"/>
                        <a:buNone/>
                        <a:tabLst/>
                      </a:pPr>
                      <a:r>
                        <a:rPr kumimoji="0" lang="en-US" sz="1400" b="0" i="0" u="none" strike="noStrike" cap="none" normalizeH="0" baseline="0">
                          <a:ln>
                            <a:noFill/>
                          </a:ln>
                          <a:solidFill>
                            <a:schemeClr val="bg2">
                              <a:lumMod val="10000"/>
                            </a:schemeClr>
                          </a:solidFill>
                          <a:effectLst/>
                          <a:latin typeface="+mn-lt"/>
                        </a:rPr>
                        <a:t>Most common serious AEs†</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Infections and infestations</a:t>
                      </a:r>
                    </a:p>
                    <a:p>
                      <a:pPr marL="285750" marR="0" lvl="0" indent="-285750" algn="l" defTabSz="914400" rtl="0" eaLnBrk="1" fontAlgn="base" latinLnBrk="0" hangingPunct="1">
                        <a:lnSpc>
                          <a:spcPct val="90000"/>
                        </a:lnSpc>
                        <a:spcBef>
                          <a:spcPct val="0"/>
                        </a:spcBef>
                        <a:spcAft>
                          <a:spcPct val="0"/>
                        </a:spcAft>
                        <a:buClrTx/>
                        <a:buSzTx/>
                        <a:buFont typeface="Wingdings" panose="05000000000000000000" pitchFamily="2" charset="2"/>
                        <a:buChar char="§"/>
                        <a:tabLst/>
                      </a:pPr>
                      <a:r>
                        <a:rPr lang="en-US" sz="1400" kern="1200">
                          <a:solidFill>
                            <a:schemeClr val="bg1"/>
                          </a:solidFill>
                          <a:latin typeface="+mn-lt"/>
                          <a:ea typeface="+mn-ea"/>
                          <a:cs typeface="+mn-cs"/>
                        </a:rPr>
                        <a:t>CRS</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endParaRPr kumimoji="0" lang="en-US" sz="1400" b="0" i="0" u="none" strike="noStrike" cap="none" normalizeH="0" baseline="0">
                        <a:ln>
                          <a:noFill/>
                        </a:ln>
                        <a:solidFill>
                          <a:schemeClr val="bg2">
                            <a:lumMod val="10000"/>
                          </a:schemeClr>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13 (12.7)</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mn-lt"/>
                        </a:rPr>
                        <a:t>11 (10.8)</a:t>
                      </a:r>
                    </a:p>
                  </a:txBody>
                  <a:tcPr marL="121699" marR="121699"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571233685"/>
                  </a:ext>
                </a:extLst>
              </a:tr>
            </a:tbl>
          </a:graphicData>
        </a:graphic>
      </p:graphicFrame>
      <p:sp>
        <p:nvSpPr>
          <p:cNvPr id="10" name="TextBox 9">
            <a:extLst>
              <a:ext uri="{FF2B5EF4-FFF2-40B4-BE49-F238E27FC236}">
                <a16:creationId xmlns:a16="http://schemas.microsoft.com/office/drawing/2014/main" id="{034F31C2-EC39-876C-9BB6-CEC1303FE6BF}"/>
              </a:ext>
            </a:extLst>
          </p:cNvPr>
          <p:cNvSpPr txBox="1"/>
          <p:nvPr/>
        </p:nvSpPr>
        <p:spPr>
          <a:xfrm>
            <a:off x="7775656" y="5285047"/>
            <a:ext cx="404381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000000"/>
                </a:solidFill>
                <a:effectLst/>
                <a:uLnTx/>
                <a:uFillTx/>
                <a:latin typeface="Calibri"/>
                <a:ea typeface="+mn-ea"/>
                <a:cs typeface="+mn-cs"/>
              </a:rPr>
              <a:t>†</a:t>
            </a:r>
            <a:r>
              <a:rPr kumimoji="0" sz="1200" b="0" i="0" u="none" strike="noStrike" kern="1200" cap="none" spc="0" normalizeH="0" baseline="0" noProof="0">
                <a:ln>
                  <a:noFill/>
                </a:ln>
                <a:solidFill>
                  <a:srgbClr val="000000"/>
                </a:solidFill>
                <a:effectLst/>
                <a:uLnTx/>
                <a:uFillTx/>
                <a:latin typeface="Calibri"/>
                <a:ea typeface="+mn-ea"/>
                <a:cs typeface="+mn-cs"/>
              </a:rPr>
              <a:t>Injection</a:t>
            </a:r>
            <a:r>
              <a:rPr kumimoji="0" lang="en-US" sz="1200" b="0" i="0" u="none" strike="noStrike" kern="1200" cap="none" spc="0" normalizeH="0" baseline="0" noProof="0">
                <a:ln>
                  <a:noFill/>
                </a:ln>
                <a:solidFill>
                  <a:srgbClr val="000000"/>
                </a:solidFill>
                <a:effectLst/>
                <a:uLnTx/>
                <a:uFillTx/>
                <a:latin typeface="Calibri"/>
                <a:ea typeface="+mn-ea"/>
                <a:cs typeface="+mn-cs"/>
              </a:rPr>
              <a:t>-</a:t>
            </a:r>
            <a:r>
              <a:rPr kumimoji="0" sz="1200" b="0" i="0" u="none" strike="noStrike" kern="1200" cap="none" spc="0" normalizeH="0" baseline="0" noProof="0">
                <a:ln>
                  <a:noFill/>
                </a:ln>
                <a:solidFill>
                  <a:srgbClr val="000000"/>
                </a:solidFill>
                <a:effectLst/>
                <a:uLnTx/>
                <a:uFillTx/>
                <a:latin typeface="Calibri"/>
                <a:ea typeface="+mn-ea"/>
                <a:cs typeface="+mn-cs"/>
              </a:rPr>
              <a:t>site reaction, CRS and headache AEs were all </a:t>
            </a:r>
            <a:br>
              <a:rPr kumimoji="0" lang="en-US" sz="1200" b="0" i="0" u="none" strike="noStrike" kern="1200" cap="none" spc="0" normalizeH="0" baseline="0" noProof="0">
                <a:ln>
                  <a:noFill/>
                </a:ln>
                <a:solidFill>
                  <a:srgbClr val="000000"/>
                </a:solidFill>
                <a:effectLst/>
                <a:uLnTx/>
                <a:uFillTx/>
                <a:latin typeface="Calibri"/>
                <a:ea typeface="+mn-ea"/>
                <a:cs typeface="+mn-cs"/>
              </a:rPr>
            </a:br>
            <a:r>
              <a:rPr kumimoji="0" lang="en-US" sz="1200" b="0" i="0" u="none" strike="noStrike" kern="1200" cap="none" spc="0" normalizeH="0" baseline="0" noProof="0">
                <a:ln>
                  <a:noFill/>
                </a:ln>
                <a:solidFill>
                  <a:srgbClr val="000000"/>
                </a:solidFill>
                <a:effectLst/>
                <a:uLnTx/>
                <a:uFillTx/>
                <a:latin typeface="Calibri"/>
                <a:ea typeface="+mn-ea"/>
                <a:cs typeface="+mn-cs"/>
              </a:rPr>
              <a:t>g</a:t>
            </a:r>
            <a:r>
              <a:rPr kumimoji="0" sz="1200" b="0" i="0" u="none" strike="noStrike" kern="1200" cap="none" spc="0" normalizeH="0" baseline="0" noProof="0">
                <a:ln>
                  <a:noFill/>
                </a:ln>
                <a:solidFill>
                  <a:srgbClr val="000000"/>
                </a:solidFill>
                <a:effectLst/>
                <a:uLnTx/>
                <a:uFillTx/>
                <a:latin typeface="Calibri"/>
                <a:ea typeface="+mn-ea"/>
                <a:cs typeface="+mn-cs"/>
              </a:rPr>
              <a:t>rade </a:t>
            </a:r>
            <a:r>
              <a:rPr kumimoji="0" lang="en-US" sz="1200" b="0" i="0" u="none" strike="noStrike" kern="1200" cap="none" spc="0" normalizeH="0" baseline="0" noProof="0">
                <a:ln>
                  <a:noFill/>
                </a:ln>
                <a:solidFill>
                  <a:srgbClr val="000000"/>
                </a:solidFill>
                <a:effectLst/>
                <a:uLnTx/>
                <a:uFillTx/>
                <a:latin typeface="Calibri"/>
                <a:ea typeface="+mn-ea"/>
                <a:cs typeface="+mn-cs"/>
              </a:rPr>
              <a:t>1/2; f</a:t>
            </a:r>
            <a:r>
              <a:rPr kumimoji="0" sz="1200" b="0" i="0" u="none" strike="noStrike" kern="1200" cap="none" spc="0" normalizeH="0" baseline="0" noProof="0">
                <a:ln>
                  <a:noFill/>
                </a:ln>
                <a:solidFill>
                  <a:srgbClr val="000000"/>
                </a:solidFill>
                <a:effectLst/>
                <a:uLnTx/>
                <a:uFillTx/>
                <a:latin typeface="Calibri"/>
                <a:ea typeface="+mn-ea"/>
                <a:cs typeface="+mn-cs"/>
              </a:rPr>
              <a:t>atigue and nausea AEs were </a:t>
            </a:r>
            <a:r>
              <a:rPr kumimoji="0" lang="en-US" sz="1200" b="0" i="0" u="none" strike="noStrike" kern="1200" cap="none" spc="0" normalizeH="0" baseline="0" noProof="0">
                <a:ln>
                  <a:noFill/>
                </a:ln>
                <a:solidFill>
                  <a:srgbClr val="000000"/>
                </a:solidFill>
                <a:effectLst/>
                <a:uLnTx/>
                <a:uFillTx/>
                <a:latin typeface="Calibri"/>
                <a:ea typeface="+mn-ea"/>
                <a:cs typeface="+mn-cs"/>
              </a:rPr>
              <a:t>g</a:t>
            </a:r>
            <a:r>
              <a:rPr kumimoji="0" sz="1200" b="0" i="0" u="none" strike="noStrike" kern="1200" cap="none" spc="0" normalizeH="0" baseline="0" noProof="0">
                <a:ln>
                  <a:noFill/>
                </a:ln>
                <a:solidFill>
                  <a:srgbClr val="000000"/>
                </a:solidFill>
                <a:effectLst/>
                <a:uLnTx/>
                <a:uFillTx/>
                <a:latin typeface="Calibri"/>
                <a:ea typeface="+mn-ea"/>
                <a:cs typeface="+mn-cs"/>
              </a:rPr>
              <a:t>rade 1</a:t>
            </a:r>
            <a:r>
              <a:rPr kumimoji="0" lang="en-US" sz="1200" b="0" i="0" u="none" strike="noStrike" kern="1200" cap="none" spc="0" normalizeH="0" baseline="0" noProof="0">
                <a:ln>
                  <a:noFill/>
                </a:ln>
                <a:solidFill>
                  <a:srgbClr val="000000"/>
                </a:solidFill>
                <a:effectLst/>
                <a:uLnTx/>
                <a:uFillTx/>
                <a:latin typeface="Calibri"/>
                <a:ea typeface="+mn-ea"/>
                <a:cs typeface="+mn-cs"/>
              </a:rPr>
              <a:t>-</a:t>
            </a:r>
            <a:r>
              <a:rPr kumimoji="0" sz="1200" b="0" i="0" u="none" strike="noStrike" kern="1200" cap="none" spc="0" normalizeH="0" baseline="0" noProof="0">
                <a:ln>
                  <a:noFill/>
                </a:ln>
                <a:solidFill>
                  <a:srgbClr val="000000"/>
                </a:solidFill>
                <a:effectLst/>
                <a:uLnTx/>
                <a:uFillTx/>
                <a:latin typeface="Calibri"/>
                <a:ea typeface="+mn-ea"/>
                <a:cs typeface="+mn-cs"/>
              </a:rPr>
              <a:t>3</a:t>
            </a:r>
          </a:p>
        </p:txBody>
      </p:sp>
      <p:sp>
        <p:nvSpPr>
          <p:cNvPr id="7" name="TextBox 6">
            <a:extLst>
              <a:ext uri="{FF2B5EF4-FFF2-40B4-BE49-F238E27FC236}">
                <a16:creationId xmlns:a16="http://schemas.microsoft.com/office/drawing/2014/main" id="{DFE726E7-8E7B-90D2-59D2-0D71A2F73C3C}"/>
              </a:ext>
            </a:extLst>
          </p:cNvPr>
          <p:cNvSpPr txBox="1"/>
          <p:nvPr/>
        </p:nvSpPr>
        <p:spPr bwMode="auto">
          <a:xfrm rot="16200000">
            <a:off x="3201878" y="3046608"/>
            <a:ext cx="2253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Patients With CRS Event (%)</a:t>
            </a:r>
          </a:p>
        </p:txBody>
      </p:sp>
      <p:sp>
        <p:nvSpPr>
          <p:cNvPr id="8" name="Freeform 103">
            <a:extLst>
              <a:ext uri="{FF2B5EF4-FFF2-40B4-BE49-F238E27FC236}">
                <a16:creationId xmlns:a16="http://schemas.microsoft.com/office/drawing/2014/main" id="{59D3BF6B-A2A7-C765-A20E-AA95B5490468}"/>
              </a:ext>
            </a:extLst>
          </p:cNvPr>
          <p:cNvSpPr/>
          <p:nvPr/>
        </p:nvSpPr>
        <p:spPr>
          <a:xfrm>
            <a:off x="4725412" y="1905000"/>
            <a:ext cx="2908876" cy="2809874"/>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lgn="ctr">
            <a:solidFill>
              <a:srgbClr val="000000"/>
            </a:solidFill>
            <a:prstDash val="solid"/>
            <a:miter lim="800000"/>
          </a:ln>
          <a:effectLst/>
        </p:spPr>
        <p:txBody>
          <a:bodyPr rtlCol="0" anchor="ctr"/>
          <a:lstStyle/>
          <a:p>
            <a:pPr marL="0" marR="0" lvl="0" indent="0" algn="ctr" defTabSz="822692"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1" name="Group 10">
            <a:extLst>
              <a:ext uri="{FF2B5EF4-FFF2-40B4-BE49-F238E27FC236}">
                <a16:creationId xmlns:a16="http://schemas.microsoft.com/office/drawing/2014/main" id="{9C3BECA8-7383-A8D9-BF74-0C61E0A453AC}"/>
              </a:ext>
            </a:extLst>
          </p:cNvPr>
          <p:cNvGrpSpPr/>
          <p:nvPr/>
        </p:nvGrpSpPr>
        <p:grpSpPr>
          <a:xfrm>
            <a:off x="4655968" y="1905325"/>
            <a:ext cx="54145" cy="2809549"/>
            <a:chOff x="1555178" y="1599088"/>
            <a:chExt cx="109439" cy="2454752"/>
          </a:xfrm>
        </p:grpSpPr>
        <p:cxnSp>
          <p:nvCxnSpPr>
            <p:cNvPr id="12" name="Straight Connector 11">
              <a:extLst>
                <a:ext uri="{FF2B5EF4-FFF2-40B4-BE49-F238E27FC236}">
                  <a16:creationId xmlns:a16="http://schemas.microsoft.com/office/drawing/2014/main" id="{E27F1EFA-C0D6-F234-9697-BD6D2D3DBE5C}"/>
                </a:ext>
              </a:extLst>
            </p:cNvPr>
            <p:cNvCxnSpPr>
              <a:cxnSpLocks/>
            </p:cNvCxnSpPr>
            <p:nvPr/>
          </p:nvCxnSpPr>
          <p:spPr>
            <a:xfrm>
              <a:off x="1555178" y="1599088"/>
              <a:ext cx="109439" cy="0"/>
            </a:xfrm>
            <a:prstGeom prst="line">
              <a:avLst/>
            </a:prstGeom>
            <a:noFill/>
            <a:ln w="28575" cap="sq" cmpd="sng" algn="ctr">
              <a:solidFill>
                <a:srgbClr val="000000"/>
              </a:solidFill>
              <a:prstDash val="solid"/>
              <a:miter lim="800000"/>
            </a:ln>
            <a:effectLst/>
          </p:spPr>
        </p:cxnSp>
        <p:cxnSp>
          <p:nvCxnSpPr>
            <p:cNvPr id="13" name="Straight Connector 12">
              <a:extLst>
                <a:ext uri="{FF2B5EF4-FFF2-40B4-BE49-F238E27FC236}">
                  <a16:creationId xmlns:a16="http://schemas.microsoft.com/office/drawing/2014/main" id="{04DB3D6E-DCBE-3AA2-F218-CE46D5C363C1}"/>
                </a:ext>
              </a:extLst>
            </p:cNvPr>
            <p:cNvCxnSpPr/>
            <p:nvPr/>
          </p:nvCxnSpPr>
          <p:spPr>
            <a:xfrm>
              <a:off x="1555178" y="2102738"/>
              <a:ext cx="93600" cy="0"/>
            </a:xfrm>
            <a:prstGeom prst="line">
              <a:avLst/>
            </a:prstGeom>
            <a:noFill/>
            <a:ln w="28575" cap="sq" cmpd="sng" algn="ctr">
              <a:solidFill>
                <a:srgbClr val="000000"/>
              </a:solidFill>
              <a:prstDash val="solid"/>
              <a:miter lim="800000"/>
            </a:ln>
            <a:effectLst/>
          </p:spPr>
        </p:cxnSp>
        <p:cxnSp>
          <p:nvCxnSpPr>
            <p:cNvPr id="14" name="Straight Connector 13">
              <a:extLst>
                <a:ext uri="{FF2B5EF4-FFF2-40B4-BE49-F238E27FC236}">
                  <a16:creationId xmlns:a16="http://schemas.microsoft.com/office/drawing/2014/main" id="{0C72D221-AF33-71EC-A81C-EFD53C81A799}"/>
                </a:ext>
              </a:extLst>
            </p:cNvPr>
            <p:cNvCxnSpPr/>
            <p:nvPr/>
          </p:nvCxnSpPr>
          <p:spPr>
            <a:xfrm>
              <a:off x="1555178" y="2590513"/>
              <a:ext cx="93600" cy="0"/>
            </a:xfrm>
            <a:prstGeom prst="line">
              <a:avLst/>
            </a:prstGeom>
            <a:noFill/>
            <a:ln w="28575" cap="sq" cmpd="sng" algn="ctr">
              <a:solidFill>
                <a:srgbClr val="000000"/>
              </a:solidFill>
              <a:prstDash val="solid"/>
              <a:miter lim="800000"/>
            </a:ln>
            <a:effectLst/>
          </p:spPr>
        </p:cxnSp>
        <p:cxnSp>
          <p:nvCxnSpPr>
            <p:cNvPr id="15" name="Straight Connector 14">
              <a:extLst>
                <a:ext uri="{FF2B5EF4-FFF2-40B4-BE49-F238E27FC236}">
                  <a16:creationId xmlns:a16="http://schemas.microsoft.com/office/drawing/2014/main" id="{9258794B-A7D7-9BA7-0659-9960036F8DA1}"/>
                </a:ext>
              </a:extLst>
            </p:cNvPr>
            <p:cNvCxnSpPr/>
            <p:nvPr/>
          </p:nvCxnSpPr>
          <p:spPr>
            <a:xfrm>
              <a:off x="1555178" y="3078288"/>
              <a:ext cx="93600" cy="0"/>
            </a:xfrm>
            <a:prstGeom prst="line">
              <a:avLst/>
            </a:prstGeom>
            <a:noFill/>
            <a:ln w="28575" cap="sq" cmpd="sng" algn="ctr">
              <a:solidFill>
                <a:srgbClr val="000000"/>
              </a:solidFill>
              <a:prstDash val="solid"/>
              <a:miter lim="800000"/>
            </a:ln>
            <a:effectLst/>
          </p:spPr>
        </p:cxnSp>
        <p:cxnSp>
          <p:nvCxnSpPr>
            <p:cNvPr id="16" name="Straight Connector 15">
              <a:extLst>
                <a:ext uri="{FF2B5EF4-FFF2-40B4-BE49-F238E27FC236}">
                  <a16:creationId xmlns:a16="http://schemas.microsoft.com/office/drawing/2014/main" id="{473352C8-EBA7-100B-6C18-D5CF74BFDE1F}"/>
                </a:ext>
              </a:extLst>
            </p:cNvPr>
            <p:cNvCxnSpPr/>
            <p:nvPr/>
          </p:nvCxnSpPr>
          <p:spPr>
            <a:xfrm>
              <a:off x="1555178" y="3566063"/>
              <a:ext cx="93600" cy="0"/>
            </a:xfrm>
            <a:prstGeom prst="line">
              <a:avLst/>
            </a:prstGeom>
            <a:noFill/>
            <a:ln w="28575" cap="sq" cmpd="sng" algn="ctr">
              <a:solidFill>
                <a:srgbClr val="000000"/>
              </a:solidFill>
              <a:prstDash val="solid"/>
              <a:miter lim="800000"/>
            </a:ln>
            <a:effectLst/>
          </p:spPr>
        </p:cxnSp>
        <p:cxnSp>
          <p:nvCxnSpPr>
            <p:cNvPr id="17" name="Straight Connector 16">
              <a:extLst>
                <a:ext uri="{FF2B5EF4-FFF2-40B4-BE49-F238E27FC236}">
                  <a16:creationId xmlns:a16="http://schemas.microsoft.com/office/drawing/2014/main" id="{5B43CE6F-DB5A-C86C-2FCD-95484626982E}"/>
                </a:ext>
              </a:extLst>
            </p:cNvPr>
            <p:cNvCxnSpPr/>
            <p:nvPr/>
          </p:nvCxnSpPr>
          <p:spPr>
            <a:xfrm>
              <a:off x="1555178" y="4053840"/>
              <a:ext cx="93600" cy="0"/>
            </a:xfrm>
            <a:prstGeom prst="line">
              <a:avLst/>
            </a:prstGeom>
            <a:noFill/>
            <a:ln w="28575" cap="sq" cmpd="sng" algn="ctr">
              <a:solidFill>
                <a:srgbClr val="000000"/>
              </a:solidFill>
              <a:prstDash val="solid"/>
              <a:miter lim="800000"/>
            </a:ln>
            <a:effectLst/>
          </p:spPr>
        </p:cxnSp>
      </p:grpSp>
      <p:grpSp>
        <p:nvGrpSpPr>
          <p:cNvPr id="18" name="Group 17">
            <a:extLst>
              <a:ext uri="{FF2B5EF4-FFF2-40B4-BE49-F238E27FC236}">
                <a16:creationId xmlns:a16="http://schemas.microsoft.com/office/drawing/2014/main" id="{46CAB7D0-A7EF-D52A-B3A7-BFA2D34F6A9A}"/>
              </a:ext>
            </a:extLst>
          </p:cNvPr>
          <p:cNvGrpSpPr/>
          <p:nvPr/>
        </p:nvGrpSpPr>
        <p:grpSpPr>
          <a:xfrm>
            <a:off x="4346810" y="1779096"/>
            <a:ext cx="274114" cy="3026814"/>
            <a:chOff x="6858186" y="2038332"/>
            <a:chExt cx="274114" cy="2646161"/>
          </a:xfrm>
        </p:grpSpPr>
        <p:sp>
          <p:nvSpPr>
            <p:cNvPr id="19" name="Rectangle 18">
              <a:extLst>
                <a:ext uri="{FF2B5EF4-FFF2-40B4-BE49-F238E27FC236}">
                  <a16:creationId xmlns:a16="http://schemas.microsoft.com/office/drawing/2014/main" id="{2233DB59-E9F5-A62D-4080-3697787B9745}"/>
                </a:ext>
              </a:extLst>
            </p:cNvPr>
            <p:cNvSpPr/>
            <p:nvPr/>
          </p:nvSpPr>
          <p:spPr>
            <a:xfrm>
              <a:off x="6858186" y="2038332"/>
              <a:ext cx="274114" cy="188350"/>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100</a:t>
              </a:r>
            </a:p>
          </p:txBody>
        </p:sp>
        <p:sp>
          <p:nvSpPr>
            <p:cNvPr id="20" name="Rectangle 19">
              <a:extLst>
                <a:ext uri="{FF2B5EF4-FFF2-40B4-BE49-F238E27FC236}">
                  <a16:creationId xmlns:a16="http://schemas.microsoft.com/office/drawing/2014/main" id="{61E02AA4-349B-D896-3A62-C6AB129752F0}"/>
                </a:ext>
              </a:extLst>
            </p:cNvPr>
            <p:cNvSpPr/>
            <p:nvPr/>
          </p:nvSpPr>
          <p:spPr>
            <a:xfrm>
              <a:off x="6949558" y="2529898"/>
              <a:ext cx="182742" cy="188350"/>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80</a:t>
              </a:r>
            </a:p>
          </p:txBody>
        </p:sp>
        <p:sp>
          <p:nvSpPr>
            <p:cNvPr id="21" name="Rectangle 20">
              <a:extLst>
                <a:ext uri="{FF2B5EF4-FFF2-40B4-BE49-F238E27FC236}">
                  <a16:creationId xmlns:a16="http://schemas.microsoft.com/office/drawing/2014/main" id="{359E3792-3115-05F2-A18F-61EC36CFAE8E}"/>
                </a:ext>
              </a:extLst>
            </p:cNvPr>
            <p:cNvSpPr/>
            <p:nvPr/>
          </p:nvSpPr>
          <p:spPr>
            <a:xfrm>
              <a:off x="6949558" y="3021460"/>
              <a:ext cx="182742" cy="188350"/>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60</a:t>
              </a:r>
            </a:p>
          </p:txBody>
        </p:sp>
        <p:sp>
          <p:nvSpPr>
            <p:cNvPr id="22" name="Rectangle 21">
              <a:extLst>
                <a:ext uri="{FF2B5EF4-FFF2-40B4-BE49-F238E27FC236}">
                  <a16:creationId xmlns:a16="http://schemas.microsoft.com/office/drawing/2014/main" id="{B25D82E2-FAAB-AC1A-B62A-B2C7AC8715D1}"/>
                </a:ext>
              </a:extLst>
            </p:cNvPr>
            <p:cNvSpPr/>
            <p:nvPr/>
          </p:nvSpPr>
          <p:spPr>
            <a:xfrm>
              <a:off x="6949558" y="3513020"/>
              <a:ext cx="182742" cy="188350"/>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40</a:t>
              </a:r>
            </a:p>
          </p:txBody>
        </p:sp>
        <p:sp>
          <p:nvSpPr>
            <p:cNvPr id="23" name="Rectangle 22">
              <a:extLst>
                <a:ext uri="{FF2B5EF4-FFF2-40B4-BE49-F238E27FC236}">
                  <a16:creationId xmlns:a16="http://schemas.microsoft.com/office/drawing/2014/main" id="{DE8C8046-C334-531F-17EF-9FF4059FA978}"/>
                </a:ext>
              </a:extLst>
            </p:cNvPr>
            <p:cNvSpPr/>
            <p:nvPr/>
          </p:nvSpPr>
          <p:spPr>
            <a:xfrm>
              <a:off x="6949558" y="4004584"/>
              <a:ext cx="182742" cy="188350"/>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20</a:t>
              </a:r>
            </a:p>
          </p:txBody>
        </p:sp>
        <p:sp>
          <p:nvSpPr>
            <p:cNvPr id="24" name="Rectangle 23">
              <a:extLst>
                <a:ext uri="{FF2B5EF4-FFF2-40B4-BE49-F238E27FC236}">
                  <a16:creationId xmlns:a16="http://schemas.microsoft.com/office/drawing/2014/main" id="{A0185E73-26CF-71FB-2A27-EDE20B64DFA3}"/>
                </a:ext>
              </a:extLst>
            </p:cNvPr>
            <p:cNvSpPr/>
            <p:nvPr/>
          </p:nvSpPr>
          <p:spPr>
            <a:xfrm>
              <a:off x="7040928" y="4496143"/>
              <a:ext cx="91372" cy="188350"/>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0</a:t>
              </a:r>
            </a:p>
          </p:txBody>
        </p:sp>
      </p:grpSp>
      <p:grpSp>
        <p:nvGrpSpPr>
          <p:cNvPr id="25" name="Group 24">
            <a:extLst>
              <a:ext uri="{FF2B5EF4-FFF2-40B4-BE49-F238E27FC236}">
                <a16:creationId xmlns:a16="http://schemas.microsoft.com/office/drawing/2014/main" id="{C96ADB64-1506-BFB0-7C57-4C557A6AFA26}"/>
              </a:ext>
            </a:extLst>
          </p:cNvPr>
          <p:cNvGrpSpPr/>
          <p:nvPr/>
        </p:nvGrpSpPr>
        <p:grpSpPr>
          <a:xfrm>
            <a:off x="6894992" y="2012945"/>
            <a:ext cx="810595" cy="461665"/>
            <a:chOff x="2435970" y="1239258"/>
            <a:chExt cx="810595" cy="461665"/>
          </a:xfrm>
        </p:grpSpPr>
        <p:sp>
          <p:nvSpPr>
            <p:cNvPr id="26" name="TextBox 25">
              <a:extLst>
                <a:ext uri="{FF2B5EF4-FFF2-40B4-BE49-F238E27FC236}">
                  <a16:creationId xmlns:a16="http://schemas.microsoft.com/office/drawing/2014/main" id="{2A25FB4A-0417-EF50-A1AF-989FD3621882}"/>
                </a:ext>
              </a:extLst>
            </p:cNvPr>
            <p:cNvSpPr txBox="1"/>
            <p:nvPr/>
          </p:nvSpPr>
          <p:spPr bwMode="auto">
            <a:xfrm>
              <a:off x="2524338" y="1239258"/>
              <a:ext cx="722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Grade 1</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Grade 2</a:t>
              </a:r>
            </a:p>
          </p:txBody>
        </p:sp>
        <p:sp>
          <p:nvSpPr>
            <p:cNvPr id="27" name="Rectangle 26">
              <a:extLst>
                <a:ext uri="{FF2B5EF4-FFF2-40B4-BE49-F238E27FC236}">
                  <a16:creationId xmlns:a16="http://schemas.microsoft.com/office/drawing/2014/main" id="{726F27F8-1601-3C38-9D57-96DA4D17DA4D}"/>
                </a:ext>
              </a:extLst>
            </p:cNvPr>
            <p:cNvSpPr/>
            <p:nvPr/>
          </p:nvSpPr>
          <p:spPr bwMode="auto">
            <a:xfrm>
              <a:off x="2435970" y="1301819"/>
              <a:ext cx="128762" cy="128762"/>
            </a:xfrm>
            <a:prstGeom prst="rect">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8" name="Rectangle 27">
              <a:extLst>
                <a:ext uri="{FF2B5EF4-FFF2-40B4-BE49-F238E27FC236}">
                  <a16:creationId xmlns:a16="http://schemas.microsoft.com/office/drawing/2014/main" id="{6F9A44BD-D999-E0A0-840B-D3AA253A241B}"/>
                </a:ext>
              </a:extLst>
            </p:cNvPr>
            <p:cNvSpPr/>
            <p:nvPr/>
          </p:nvSpPr>
          <p:spPr bwMode="auto">
            <a:xfrm>
              <a:off x="2435970" y="1488860"/>
              <a:ext cx="128762" cy="128762"/>
            </a:xfrm>
            <a:prstGeom prst="rect">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sp>
        <p:nvSpPr>
          <p:cNvPr id="29" name="Rectangle 28">
            <a:extLst>
              <a:ext uri="{FF2B5EF4-FFF2-40B4-BE49-F238E27FC236}">
                <a16:creationId xmlns:a16="http://schemas.microsoft.com/office/drawing/2014/main" id="{68403FD1-8C58-0F48-DD56-AFC4AC7AEC9E}"/>
              </a:ext>
            </a:extLst>
          </p:cNvPr>
          <p:cNvSpPr/>
          <p:nvPr/>
        </p:nvSpPr>
        <p:spPr>
          <a:xfrm>
            <a:off x="4747210" y="4773153"/>
            <a:ext cx="535404"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C1D1-7</a:t>
            </a:r>
          </a:p>
        </p:txBody>
      </p:sp>
      <p:sp>
        <p:nvSpPr>
          <p:cNvPr id="30" name="Rectangle 29">
            <a:extLst>
              <a:ext uri="{FF2B5EF4-FFF2-40B4-BE49-F238E27FC236}">
                <a16:creationId xmlns:a16="http://schemas.microsoft.com/office/drawing/2014/main" id="{284D6D5D-0947-9848-0252-E76CD2C464C2}"/>
              </a:ext>
            </a:extLst>
          </p:cNvPr>
          <p:cNvSpPr/>
          <p:nvPr/>
        </p:nvSpPr>
        <p:spPr>
          <a:xfrm>
            <a:off x="5285744" y="4773153"/>
            <a:ext cx="626775"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C1D1-14</a:t>
            </a:r>
          </a:p>
        </p:txBody>
      </p:sp>
      <p:sp>
        <p:nvSpPr>
          <p:cNvPr id="31" name="Rectangle 30">
            <a:extLst>
              <a:ext uri="{FF2B5EF4-FFF2-40B4-BE49-F238E27FC236}">
                <a16:creationId xmlns:a16="http://schemas.microsoft.com/office/drawing/2014/main" id="{95B6A4DB-68C2-E632-D1D3-714F10BFEF47}"/>
              </a:ext>
            </a:extLst>
          </p:cNvPr>
          <p:cNvSpPr/>
          <p:nvPr/>
        </p:nvSpPr>
        <p:spPr>
          <a:xfrm>
            <a:off x="5911575" y="4773153"/>
            <a:ext cx="570669"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C1D15+</a:t>
            </a:r>
          </a:p>
        </p:txBody>
      </p:sp>
      <p:sp>
        <p:nvSpPr>
          <p:cNvPr id="32" name="Rectangle 31">
            <a:extLst>
              <a:ext uri="{FF2B5EF4-FFF2-40B4-BE49-F238E27FC236}">
                <a16:creationId xmlns:a16="http://schemas.microsoft.com/office/drawing/2014/main" id="{7995453E-0B05-80E7-312E-2A566B8FE7DA}"/>
              </a:ext>
            </a:extLst>
          </p:cNvPr>
          <p:cNvSpPr/>
          <p:nvPr/>
        </p:nvSpPr>
        <p:spPr>
          <a:xfrm>
            <a:off x="6688389" y="4773153"/>
            <a:ext cx="187551"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C2</a:t>
            </a:r>
          </a:p>
        </p:txBody>
      </p:sp>
      <p:sp>
        <p:nvSpPr>
          <p:cNvPr id="33" name="Rectangle 32">
            <a:extLst>
              <a:ext uri="{FF2B5EF4-FFF2-40B4-BE49-F238E27FC236}">
                <a16:creationId xmlns:a16="http://schemas.microsoft.com/office/drawing/2014/main" id="{723E3111-B071-1360-118A-35C898413574}"/>
              </a:ext>
            </a:extLst>
          </p:cNvPr>
          <p:cNvSpPr/>
          <p:nvPr/>
        </p:nvSpPr>
        <p:spPr>
          <a:xfrm>
            <a:off x="7232050" y="4773153"/>
            <a:ext cx="277320" cy="215444"/>
          </a:xfrm>
          <a:prstGeom prst="rect">
            <a:avLst/>
          </a:prstGeom>
        </p:spPr>
        <p:txBody>
          <a:bodyPr wrap="none" lIns="0" tIns="0" rIns="0" bIns="0">
            <a:spAutoFit/>
          </a:bodyPr>
          <a:lstStyle/>
          <a:p>
            <a:pPr marL="0" marR="0" lvl="0" indent="0" algn="r" defTabSz="82269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charset="0"/>
              </a:rPr>
              <a:t>C3+</a:t>
            </a:r>
          </a:p>
        </p:txBody>
      </p:sp>
      <p:sp>
        <p:nvSpPr>
          <p:cNvPr id="34" name="Rectangle 33">
            <a:extLst>
              <a:ext uri="{FF2B5EF4-FFF2-40B4-BE49-F238E27FC236}">
                <a16:creationId xmlns:a16="http://schemas.microsoft.com/office/drawing/2014/main" id="{63263DA3-75EE-71A3-78D7-7D6A13FA41E2}"/>
              </a:ext>
            </a:extLst>
          </p:cNvPr>
          <p:cNvSpPr/>
          <p:nvPr/>
        </p:nvSpPr>
        <p:spPr>
          <a:xfrm>
            <a:off x="5773447" y="4999268"/>
            <a:ext cx="935449" cy="215444"/>
          </a:xfrm>
          <a:prstGeom prst="rect">
            <a:avLst/>
          </a:prstGeom>
        </p:spPr>
        <p:txBody>
          <a:bodyPr wrap="none" lIns="0" tIns="0" rIns="0" bIns="0">
            <a:spAutoFit/>
          </a:bodyPr>
          <a:lstStyle/>
          <a:p>
            <a:pPr marL="0" marR="0" lvl="0" indent="0" algn="ctr" defTabSz="82269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a:ea typeface="+mn-ea"/>
                <a:cs typeface="Arial" charset="0"/>
              </a:rPr>
              <a:t>Dosing Cycle</a:t>
            </a:r>
          </a:p>
        </p:txBody>
      </p:sp>
      <p:sp>
        <p:nvSpPr>
          <p:cNvPr id="35" name="Rectangle 34">
            <a:extLst>
              <a:ext uri="{FF2B5EF4-FFF2-40B4-BE49-F238E27FC236}">
                <a16:creationId xmlns:a16="http://schemas.microsoft.com/office/drawing/2014/main" id="{99150C50-6278-F61B-88B4-1B79EA206F96}"/>
              </a:ext>
            </a:extLst>
          </p:cNvPr>
          <p:cNvSpPr/>
          <p:nvPr/>
        </p:nvSpPr>
        <p:spPr bwMode="auto">
          <a:xfrm>
            <a:off x="4796886" y="3994151"/>
            <a:ext cx="454564" cy="711200"/>
          </a:xfrm>
          <a:prstGeom prst="rect">
            <a:avLst/>
          </a:prstGeom>
          <a:solidFill>
            <a:schemeClr val="accent1"/>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25.5</a:t>
            </a:r>
          </a:p>
        </p:txBody>
      </p:sp>
      <p:sp>
        <p:nvSpPr>
          <p:cNvPr id="37" name="TextBox 36">
            <a:extLst>
              <a:ext uri="{FF2B5EF4-FFF2-40B4-BE49-F238E27FC236}">
                <a16:creationId xmlns:a16="http://schemas.microsoft.com/office/drawing/2014/main" id="{2A30DE50-D962-C921-F795-EDD16BD8982D}"/>
              </a:ext>
            </a:extLst>
          </p:cNvPr>
          <p:cNvSpPr txBox="1"/>
          <p:nvPr/>
        </p:nvSpPr>
        <p:spPr bwMode="auto">
          <a:xfrm>
            <a:off x="4834052" y="3726677"/>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a:t>
            </a:r>
          </a:p>
        </p:txBody>
      </p:sp>
      <p:sp>
        <p:nvSpPr>
          <p:cNvPr id="36" name="Rectangle 35">
            <a:extLst>
              <a:ext uri="{FF2B5EF4-FFF2-40B4-BE49-F238E27FC236}">
                <a16:creationId xmlns:a16="http://schemas.microsoft.com/office/drawing/2014/main" id="{25EBBCF5-894C-E491-630E-A451AA56E202}"/>
              </a:ext>
            </a:extLst>
          </p:cNvPr>
          <p:cNvSpPr/>
          <p:nvPr/>
        </p:nvSpPr>
        <p:spPr bwMode="auto">
          <a:xfrm>
            <a:off x="4796886" y="3935872"/>
            <a:ext cx="454564" cy="58279"/>
          </a:xfrm>
          <a:prstGeom prst="rect">
            <a:avLst/>
          </a:prstGeom>
          <a:solidFill>
            <a:schemeClr val="accent3"/>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8" name="TextBox 37">
            <a:extLst>
              <a:ext uri="{FF2B5EF4-FFF2-40B4-BE49-F238E27FC236}">
                <a16:creationId xmlns:a16="http://schemas.microsoft.com/office/drawing/2014/main" id="{A8008196-1AA6-6190-86BD-3BB5FECDF71D}"/>
              </a:ext>
            </a:extLst>
          </p:cNvPr>
          <p:cNvSpPr txBox="1"/>
          <p:nvPr/>
        </p:nvSpPr>
        <p:spPr bwMode="auto">
          <a:xfrm>
            <a:off x="5402665" y="4200835"/>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p>
        </p:txBody>
      </p:sp>
      <p:sp>
        <p:nvSpPr>
          <p:cNvPr id="39" name="TextBox 38">
            <a:extLst>
              <a:ext uri="{FF2B5EF4-FFF2-40B4-BE49-F238E27FC236}">
                <a16:creationId xmlns:a16="http://schemas.microsoft.com/office/drawing/2014/main" id="{12DB85FD-D08A-498D-094C-658C73095C0A}"/>
              </a:ext>
            </a:extLst>
          </p:cNvPr>
          <p:cNvSpPr txBox="1"/>
          <p:nvPr/>
        </p:nvSpPr>
        <p:spPr bwMode="auto">
          <a:xfrm>
            <a:off x="6021213" y="4387521"/>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p>
        </p:txBody>
      </p:sp>
      <p:sp>
        <p:nvSpPr>
          <p:cNvPr id="40" name="TextBox 39">
            <a:extLst>
              <a:ext uri="{FF2B5EF4-FFF2-40B4-BE49-F238E27FC236}">
                <a16:creationId xmlns:a16="http://schemas.microsoft.com/office/drawing/2014/main" id="{61BB1185-BD86-ADCB-D68F-4228880EC8D0}"/>
              </a:ext>
            </a:extLst>
          </p:cNvPr>
          <p:cNvSpPr txBox="1"/>
          <p:nvPr/>
        </p:nvSpPr>
        <p:spPr bwMode="auto">
          <a:xfrm>
            <a:off x="6308157" y="4387521"/>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3.0</a:t>
            </a:r>
          </a:p>
        </p:txBody>
      </p:sp>
      <p:sp>
        <p:nvSpPr>
          <p:cNvPr id="41" name="TextBox 40">
            <a:extLst>
              <a:ext uri="{FF2B5EF4-FFF2-40B4-BE49-F238E27FC236}">
                <a16:creationId xmlns:a16="http://schemas.microsoft.com/office/drawing/2014/main" id="{E39B61E7-C8A2-ABC9-6A52-C1683772ADED}"/>
              </a:ext>
            </a:extLst>
          </p:cNvPr>
          <p:cNvSpPr txBox="1"/>
          <p:nvPr/>
        </p:nvSpPr>
        <p:spPr bwMode="auto">
          <a:xfrm>
            <a:off x="6603128" y="4462816"/>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p>
        </p:txBody>
      </p:sp>
      <p:sp>
        <p:nvSpPr>
          <p:cNvPr id="42" name="TextBox 41">
            <a:extLst>
              <a:ext uri="{FF2B5EF4-FFF2-40B4-BE49-F238E27FC236}">
                <a16:creationId xmlns:a16="http://schemas.microsoft.com/office/drawing/2014/main" id="{6B77A117-4511-A1CC-E27C-06430F243273}"/>
              </a:ext>
            </a:extLst>
          </p:cNvPr>
          <p:cNvSpPr txBox="1"/>
          <p:nvPr/>
        </p:nvSpPr>
        <p:spPr bwMode="auto">
          <a:xfrm>
            <a:off x="7140198" y="4450345"/>
            <a:ext cx="380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a:t>
            </a:r>
          </a:p>
        </p:txBody>
      </p:sp>
      <p:sp>
        <p:nvSpPr>
          <p:cNvPr id="43" name="Rectangle 42">
            <a:extLst>
              <a:ext uri="{FF2B5EF4-FFF2-40B4-BE49-F238E27FC236}">
                <a16:creationId xmlns:a16="http://schemas.microsoft.com/office/drawing/2014/main" id="{C3A99F07-F6DB-01CF-D9A8-7D50929EA07D}"/>
              </a:ext>
            </a:extLst>
          </p:cNvPr>
          <p:cNvSpPr/>
          <p:nvPr/>
        </p:nvSpPr>
        <p:spPr bwMode="auto">
          <a:xfrm>
            <a:off x="5372178" y="4435475"/>
            <a:ext cx="454564" cy="269876"/>
          </a:xfrm>
          <a:prstGeom prst="rect">
            <a:avLst/>
          </a:prstGeom>
          <a:solidFill>
            <a:schemeClr val="accent1"/>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9.8</a:t>
            </a:r>
          </a:p>
        </p:txBody>
      </p:sp>
      <p:sp>
        <p:nvSpPr>
          <p:cNvPr id="44" name="Rectangle 43">
            <a:extLst>
              <a:ext uri="{FF2B5EF4-FFF2-40B4-BE49-F238E27FC236}">
                <a16:creationId xmlns:a16="http://schemas.microsoft.com/office/drawing/2014/main" id="{E301B4AC-FC16-3529-7FC7-B208BD580F26}"/>
              </a:ext>
            </a:extLst>
          </p:cNvPr>
          <p:cNvSpPr/>
          <p:nvPr/>
        </p:nvSpPr>
        <p:spPr bwMode="auto">
          <a:xfrm>
            <a:off x="5372178" y="4409289"/>
            <a:ext cx="454564" cy="27432"/>
          </a:xfrm>
          <a:prstGeom prst="rect">
            <a:avLst/>
          </a:prstGeom>
          <a:solidFill>
            <a:schemeClr val="accent3"/>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52" name="Group 51">
            <a:extLst>
              <a:ext uri="{FF2B5EF4-FFF2-40B4-BE49-F238E27FC236}">
                <a16:creationId xmlns:a16="http://schemas.microsoft.com/office/drawing/2014/main" id="{C337DB98-820A-BA38-E38A-B42819F252B8}"/>
              </a:ext>
            </a:extLst>
          </p:cNvPr>
          <p:cNvGrpSpPr/>
          <p:nvPr/>
        </p:nvGrpSpPr>
        <p:grpSpPr>
          <a:xfrm>
            <a:off x="4725412" y="4705350"/>
            <a:ext cx="2908448" cy="86113"/>
            <a:chOff x="4725412" y="4509454"/>
            <a:chExt cx="2908448" cy="282010"/>
          </a:xfrm>
        </p:grpSpPr>
        <p:cxnSp>
          <p:nvCxnSpPr>
            <p:cNvPr id="46" name="Straight Connector 45">
              <a:extLst>
                <a:ext uri="{FF2B5EF4-FFF2-40B4-BE49-F238E27FC236}">
                  <a16:creationId xmlns:a16="http://schemas.microsoft.com/office/drawing/2014/main" id="{96762E27-3BE5-4B4B-48F3-F98E61F0C5D9}"/>
                </a:ext>
              </a:extLst>
            </p:cNvPr>
            <p:cNvCxnSpPr/>
            <p:nvPr/>
          </p:nvCxnSpPr>
          <p:spPr bwMode="auto">
            <a:xfrm>
              <a:off x="4725412" y="4509454"/>
              <a:ext cx="0" cy="28201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70CB139E-F5A4-20EC-1490-B89FBE5BF7AB}"/>
                </a:ext>
              </a:extLst>
            </p:cNvPr>
            <p:cNvCxnSpPr/>
            <p:nvPr/>
          </p:nvCxnSpPr>
          <p:spPr bwMode="auto">
            <a:xfrm>
              <a:off x="5307102" y="4509454"/>
              <a:ext cx="0" cy="28201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F4D9B57A-160E-B2FD-D677-38A531FC1105}"/>
                </a:ext>
              </a:extLst>
            </p:cNvPr>
            <p:cNvCxnSpPr/>
            <p:nvPr/>
          </p:nvCxnSpPr>
          <p:spPr bwMode="auto">
            <a:xfrm>
              <a:off x="5888792" y="4509454"/>
              <a:ext cx="0" cy="28201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EB575ED0-4C43-AF5F-CE13-D6024D2693AC}"/>
                </a:ext>
              </a:extLst>
            </p:cNvPr>
            <p:cNvCxnSpPr/>
            <p:nvPr/>
          </p:nvCxnSpPr>
          <p:spPr bwMode="auto">
            <a:xfrm>
              <a:off x="6470482" y="4509454"/>
              <a:ext cx="0" cy="28201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9F641DBF-3008-2DF6-109B-49B834485967}"/>
                </a:ext>
              </a:extLst>
            </p:cNvPr>
            <p:cNvCxnSpPr/>
            <p:nvPr/>
          </p:nvCxnSpPr>
          <p:spPr bwMode="auto">
            <a:xfrm>
              <a:off x="7052172" y="4509454"/>
              <a:ext cx="0" cy="28201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30F3E553-CFB6-F3FA-8128-1D59B5645D47}"/>
                </a:ext>
              </a:extLst>
            </p:cNvPr>
            <p:cNvCxnSpPr/>
            <p:nvPr/>
          </p:nvCxnSpPr>
          <p:spPr bwMode="auto">
            <a:xfrm>
              <a:off x="7633860" y="4509454"/>
              <a:ext cx="0" cy="282010"/>
            </a:xfrm>
            <a:prstGeom prst="line">
              <a:avLst/>
            </a:prstGeom>
            <a:noFill/>
            <a:ln w="28575" cap="flat" cmpd="sng" algn="ctr">
              <a:solidFill>
                <a:schemeClr val="bg1"/>
              </a:solidFill>
              <a:prstDash val="solid"/>
              <a:round/>
              <a:headEnd type="none" w="med" len="med"/>
              <a:tailEnd type="none" w="med" len="med"/>
            </a:ln>
            <a:effectLst/>
          </p:spPr>
        </p:cxnSp>
      </p:grpSp>
      <p:sp>
        <p:nvSpPr>
          <p:cNvPr id="53" name="Rectangle 52">
            <a:extLst>
              <a:ext uri="{FF2B5EF4-FFF2-40B4-BE49-F238E27FC236}">
                <a16:creationId xmlns:a16="http://schemas.microsoft.com/office/drawing/2014/main" id="{4CAEFEF2-75A7-7BDA-833E-FBBA43F4E3BE}"/>
              </a:ext>
            </a:extLst>
          </p:cNvPr>
          <p:cNvSpPr/>
          <p:nvPr/>
        </p:nvSpPr>
        <p:spPr bwMode="auto">
          <a:xfrm>
            <a:off x="5964118" y="4629149"/>
            <a:ext cx="454564" cy="76201"/>
          </a:xfrm>
          <a:prstGeom prst="rect">
            <a:avLst/>
          </a:prstGeom>
          <a:solidFill>
            <a:schemeClr val="accent1"/>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4" name="Rectangle 53">
            <a:extLst>
              <a:ext uri="{FF2B5EF4-FFF2-40B4-BE49-F238E27FC236}">
                <a16:creationId xmlns:a16="http://schemas.microsoft.com/office/drawing/2014/main" id="{301BC5A3-CD9A-923A-3DAB-CF1025428643}"/>
              </a:ext>
            </a:extLst>
          </p:cNvPr>
          <p:cNvSpPr/>
          <p:nvPr/>
        </p:nvSpPr>
        <p:spPr bwMode="auto">
          <a:xfrm>
            <a:off x="5964118" y="4602354"/>
            <a:ext cx="454564" cy="27432"/>
          </a:xfrm>
          <a:prstGeom prst="rect">
            <a:avLst/>
          </a:prstGeom>
          <a:solidFill>
            <a:schemeClr val="accent3"/>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5" name="Rectangle 54">
            <a:extLst>
              <a:ext uri="{FF2B5EF4-FFF2-40B4-BE49-F238E27FC236}">
                <a16:creationId xmlns:a16="http://schemas.microsoft.com/office/drawing/2014/main" id="{792B320F-242E-B670-1ED1-17868BFE73A9}"/>
              </a:ext>
            </a:extLst>
          </p:cNvPr>
          <p:cNvSpPr/>
          <p:nvPr/>
        </p:nvSpPr>
        <p:spPr bwMode="auto">
          <a:xfrm>
            <a:off x="6538556" y="4677918"/>
            <a:ext cx="454564" cy="27432"/>
          </a:xfrm>
          <a:prstGeom prst="rect">
            <a:avLst/>
          </a:prstGeom>
          <a:solidFill>
            <a:schemeClr val="accent3"/>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6" name="Rectangle 55">
            <a:extLst>
              <a:ext uri="{FF2B5EF4-FFF2-40B4-BE49-F238E27FC236}">
                <a16:creationId xmlns:a16="http://schemas.microsoft.com/office/drawing/2014/main" id="{95B6290B-9607-8789-5C88-6811A41BE8DF}"/>
              </a:ext>
            </a:extLst>
          </p:cNvPr>
          <p:cNvSpPr/>
          <p:nvPr/>
        </p:nvSpPr>
        <p:spPr bwMode="auto">
          <a:xfrm>
            <a:off x="7119178" y="4677918"/>
            <a:ext cx="454564" cy="27432"/>
          </a:xfrm>
          <a:prstGeom prst="rect">
            <a:avLst/>
          </a:prstGeom>
          <a:solidFill>
            <a:schemeClr val="accent1"/>
          </a:solidFill>
          <a:ln w="0">
            <a:noFill/>
            <a:miter lim="800000"/>
            <a:headEnd/>
            <a:tailEnd/>
          </a:ln>
        </p:spPr>
        <p:txBody>
          <a:bodyPr rtlCol="0" anchor="ctr"/>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7" name="Freeform: Shape 56">
            <a:extLst>
              <a:ext uri="{FF2B5EF4-FFF2-40B4-BE49-F238E27FC236}">
                <a16:creationId xmlns:a16="http://schemas.microsoft.com/office/drawing/2014/main" id="{26CDAD17-A6A9-3AEA-09BA-13ECD4645E80}"/>
              </a:ext>
            </a:extLst>
          </p:cNvPr>
          <p:cNvSpPr/>
          <p:nvPr/>
        </p:nvSpPr>
        <p:spPr bwMode="auto">
          <a:xfrm>
            <a:off x="6384131" y="4598194"/>
            <a:ext cx="88107" cy="69056"/>
          </a:xfrm>
          <a:custGeom>
            <a:avLst/>
            <a:gdLst>
              <a:gd name="connsiteX0" fmla="*/ 0 w 88107"/>
              <a:gd name="connsiteY0" fmla="*/ 69056 h 69056"/>
              <a:gd name="connsiteX1" fmla="*/ 88107 w 88107"/>
              <a:gd name="connsiteY1" fmla="*/ 69056 h 69056"/>
              <a:gd name="connsiteX2" fmla="*/ 88107 w 88107"/>
              <a:gd name="connsiteY2" fmla="*/ 0 h 69056"/>
            </a:gdLst>
            <a:ahLst/>
            <a:cxnLst>
              <a:cxn ang="0">
                <a:pos x="connsiteX0" y="connsiteY0"/>
              </a:cxn>
              <a:cxn ang="0">
                <a:pos x="connsiteX1" y="connsiteY1"/>
              </a:cxn>
              <a:cxn ang="0">
                <a:pos x="connsiteX2" y="connsiteY2"/>
              </a:cxn>
            </a:cxnLst>
            <a:rect l="l" t="t" r="r" b="b"/>
            <a:pathLst>
              <a:path w="88107" h="69056">
                <a:moveTo>
                  <a:pt x="0" y="69056"/>
                </a:moveTo>
                <a:lnTo>
                  <a:pt x="88107" y="69056"/>
                </a:lnTo>
                <a:lnTo>
                  <a:pt x="88107" y="0"/>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972AB64D-299F-EC29-B5A6-8AF040628FD9}"/>
              </a:ext>
            </a:extLst>
          </p:cNvPr>
          <p:cNvSpPr txBox="1"/>
          <p:nvPr/>
        </p:nvSpPr>
        <p:spPr bwMode="auto">
          <a:xfrm>
            <a:off x="4097049" y="5267115"/>
            <a:ext cx="3785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CRS events were mostly grade 1 and all resolved</a:t>
            </a:r>
          </a:p>
        </p:txBody>
      </p:sp>
      <p:sp>
        <p:nvSpPr>
          <p:cNvPr id="62" name="TextBox 61">
            <a:extLst>
              <a:ext uri="{FF2B5EF4-FFF2-40B4-BE49-F238E27FC236}">
                <a16:creationId xmlns:a16="http://schemas.microsoft.com/office/drawing/2014/main" id="{BF2C951D-B924-8DC7-89DA-3C2A56740226}"/>
              </a:ext>
            </a:extLst>
          </p:cNvPr>
          <p:cNvSpPr txBox="1"/>
          <p:nvPr/>
        </p:nvSpPr>
        <p:spPr bwMode="auto">
          <a:xfrm>
            <a:off x="4264539" y="1394605"/>
            <a:ext cx="34503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Frequency of CRS Events by Cycle and Grade</a:t>
            </a:r>
          </a:p>
        </p:txBody>
      </p:sp>
    </p:spTree>
    <p:extLst>
      <p:ext uri="{BB962C8B-B14F-4D97-AF65-F5344CB8AC3E}">
        <p14:creationId xmlns:p14="http://schemas.microsoft.com/office/powerpoint/2010/main" val="240143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03964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84A46B8-6D23-4C9E-EE5D-2FF5C77E5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7706D-AAEB-8C30-4E82-3089E53C7BC9}"/>
              </a:ext>
            </a:extLst>
          </p:cNvPr>
          <p:cNvSpPr>
            <a:spLocks noGrp="1"/>
          </p:cNvSpPr>
          <p:nvPr>
            <p:ph type="title"/>
          </p:nvPr>
        </p:nvSpPr>
        <p:spPr/>
        <p:txBody>
          <a:bodyPr/>
          <a:lstStyle/>
          <a:p>
            <a:r>
              <a:rPr lang="en-US"/>
              <a:t>Epcoritamab + Lenalidomide in Previously Untreated FL</a:t>
            </a:r>
          </a:p>
        </p:txBody>
      </p:sp>
      <p:sp>
        <p:nvSpPr>
          <p:cNvPr id="3" name="Content Placeholder 2">
            <a:extLst>
              <a:ext uri="{FF2B5EF4-FFF2-40B4-BE49-F238E27FC236}">
                <a16:creationId xmlns:a16="http://schemas.microsoft.com/office/drawing/2014/main" id="{C285E2DD-348F-340B-7187-287E6D036084}"/>
              </a:ext>
            </a:extLst>
          </p:cNvPr>
          <p:cNvSpPr>
            <a:spLocks noGrp="1"/>
          </p:cNvSpPr>
          <p:nvPr>
            <p:ph idx="1"/>
          </p:nvPr>
        </p:nvSpPr>
        <p:spPr/>
        <p:txBody>
          <a:bodyPr/>
          <a:lstStyle/>
          <a:p>
            <a:r>
              <a:rPr lang="en-US"/>
              <a:t>Multicenter, single-arm, open-label phase II study</a:t>
            </a:r>
          </a:p>
          <a:p>
            <a:endParaRPr lang="en-US"/>
          </a:p>
          <a:p>
            <a:endParaRPr lang="en-US"/>
          </a:p>
          <a:p>
            <a:pPr marL="0" indent="0">
              <a:buNone/>
            </a:pPr>
            <a:endParaRPr lang="en-US"/>
          </a:p>
          <a:p>
            <a:endParaRPr lang="en-US"/>
          </a:p>
          <a:p>
            <a:r>
              <a:rPr lang="en-US" b="1"/>
              <a:t>Primary endpoint: </a:t>
            </a:r>
            <a:r>
              <a:rPr lang="en-US"/>
              <a:t>CR rate</a:t>
            </a:r>
          </a:p>
          <a:p>
            <a:r>
              <a:rPr lang="en-US" b="1"/>
              <a:t>Key secondary endpoints: </a:t>
            </a:r>
            <a:r>
              <a:rPr lang="en-US"/>
              <a:t>ORR, PFS, DoR, safety</a:t>
            </a:r>
          </a:p>
        </p:txBody>
      </p:sp>
      <p:sp>
        <p:nvSpPr>
          <p:cNvPr id="4" name="Text Box 15">
            <a:extLst>
              <a:ext uri="{FF2B5EF4-FFF2-40B4-BE49-F238E27FC236}">
                <a16:creationId xmlns:a16="http://schemas.microsoft.com/office/drawing/2014/main" id="{018FC309-B576-198D-46D4-38536CBFD56A}"/>
              </a:ext>
            </a:extLst>
          </p:cNvPr>
          <p:cNvSpPr txBox="1">
            <a:spLocks noChangeArrowheads="1"/>
          </p:cNvSpPr>
          <p:nvPr/>
        </p:nvSpPr>
        <p:spPr bwMode="auto">
          <a:xfrm>
            <a:off x="401028" y="6365469"/>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NCT06112847. Thiruvengadam. EHA 2025.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PS1892.</a:t>
            </a:r>
          </a:p>
        </p:txBody>
      </p:sp>
      <p:sp>
        <p:nvSpPr>
          <p:cNvPr id="5" name="TextBox 4">
            <a:extLst>
              <a:ext uri="{FF2B5EF4-FFF2-40B4-BE49-F238E27FC236}">
                <a16:creationId xmlns:a16="http://schemas.microsoft.com/office/drawing/2014/main" id="{B89C171F-846D-D94C-A50E-FC409BD09D38}"/>
              </a:ext>
            </a:extLst>
          </p:cNvPr>
          <p:cNvSpPr txBox="1"/>
          <p:nvPr/>
        </p:nvSpPr>
        <p:spPr bwMode="auto">
          <a:xfrm>
            <a:off x="363993" y="2757595"/>
            <a:ext cx="35193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Adults with histologically confirmed previously untreated FL grade 1-3a; ECOG 0-2</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 = 25)</a:t>
            </a:r>
          </a:p>
        </p:txBody>
      </p:sp>
      <p:cxnSp>
        <p:nvCxnSpPr>
          <p:cNvPr id="7" name="Straight Arrow Connector 6">
            <a:extLst>
              <a:ext uri="{FF2B5EF4-FFF2-40B4-BE49-F238E27FC236}">
                <a16:creationId xmlns:a16="http://schemas.microsoft.com/office/drawing/2014/main" id="{7BD9C83F-BD29-95A3-B351-D802E28DDF40}"/>
              </a:ext>
            </a:extLst>
          </p:cNvPr>
          <p:cNvCxnSpPr/>
          <p:nvPr/>
        </p:nvCxnSpPr>
        <p:spPr bwMode="auto">
          <a:xfrm>
            <a:off x="3883369" y="3220253"/>
            <a:ext cx="669851" cy="0"/>
          </a:xfrm>
          <a:prstGeom prst="straightConnector1">
            <a:avLst/>
          </a:prstGeom>
          <a:noFill/>
          <a:ln w="28575" cap="flat" cmpd="sng" algn="ctr">
            <a:solidFill>
              <a:schemeClr val="bg1"/>
            </a:solidFill>
            <a:prstDash val="solid"/>
            <a:round/>
            <a:headEnd type="none" w="med" len="med"/>
            <a:tailEnd type="triangle"/>
          </a:ln>
          <a:effectLst/>
        </p:spPr>
      </p:cxnSp>
      <p:sp>
        <p:nvSpPr>
          <p:cNvPr id="8" name="TextBox 7">
            <a:extLst>
              <a:ext uri="{FF2B5EF4-FFF2-40B4-BE49-F238E27FC236}">
                <a16:creationId xmlns:a16="http://schemas.microsoft.com/office/drawing/2014/main" id="{1E4F259D-7474-3C07-F7DA-9B7695A17947}"/>
              </a:ext>
            </a:extLst>
          </p:cNvPr>
          <p:cNvSpPr txBox="1"/>
          <p:nvPr/>
        </p:nvSpPr>
        <p:spPr bwMode="auto">
          <a:xfrm>
            <a:off x="4733976" y="2620089"/>
            <a:ext cx="4359349" cy="1200329"/>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Lenalidomide</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20 mg PO D1-21 of each cycle +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Epcoritamab</a:t>
            </a: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SC D1, D8, D15, D21 of cycles 1-3, D1 of cycles 4-12 </a:t>
            </a:r>
          </a:p>
        </p:txBody>
      </p:sp>
      <p:sp>
        <p:nvSpPr>
          <p:cNvPr id="9" name="TextBox 8">
            <a:extLst>
              <a:ext uri="{FF2B5EF4-FFF2-40B4-BE49-F238E27FC236}">
                <a16:creationId xmlns:a16="http://schemas.microsoft.com/office/drawing/2014/main" id="{60F7E2FF-01A8-B0FD-E694-A66CBB55EC4B}"/>
              </a:ext>
            </a:extLst>
          </p:cNvPr>
          <p:cNvSpPr txBox="1"/>
          <p:nvPr/>
        </p:nvSpPr>
        <p:spPr bwMode="auto">
          <a:xfrm>
            <a:off x="4686129" y="3852785"/>
            <a:ext cx="4557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*Doses: 160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μ</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g on Day 1, 800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μ</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g on Day 8, 3 mg on Day 22 of cycle 1; all others = 48 mg.</a:t>
            </a:r>
          </a:p>
        </p:txBody>
      </p:sp>
      <p:cxnSp>
        <p:nvCxnSpPr>
          <p:cNvPr id="10" name="Straight Arrow Connector 9">
            <a:extLst>
              <a:ext uri="{FF2B5EF4-FFF2-40B4-BE49-F238E27FC236}">
                <a16:creationId xmlns:a16="http://schemas.microsoft.com/office/drawing/2014/main" id="{1EE18546-BD22-8685-A6A6-88B2E334758C}"/>
              </a:ext>
            </a:extLst>
          </p:cNvPr>
          <p:cNvCxnSpPr/>
          <p:nvPr/>
        </p:nvCxnSpPr>
        <p:spPr bwMode="auto">
          <a:xfrm>
            <a:off x="9207548" y="3220253"/>
            <a:ext cx="669851" cy="0"/>
          </a:xfrm>
          <a:prstGeom prst="straightConnector1">
            <a:avLst/>
          </a:prstGeom>
          <a:noFill/>
          <a:ln w="28575" cap="flat" cmpd="sng" algn="ctr">
            <a:solidFill>
              <a:schemeClr val="bg1"/>
            </a:solidFill>
            <a:prstDash val="solid"/>
            <a:round/>
            <a:headEnd type="none" w="med" len="med"/>
            <a:tailEnd type="triangle"/>
          </a:ln>
          <a:effectLst/>
        </p:spPr>
      </p:cxnSp>
      <p:sp>
        <p:nvSpPr>
          <p:cNvPr id="11" name="TextBox 10">
            <a:extLst>
              <a:ext uri="{FF2B5EF4-FFF2-40B4-BE49-F238E27FC236}">
                <a16:creationId xmlns:a16="http://schemas.microsoft.com/office/drawing/2014/main" id="{E11BEAC7-7900-37E1-FCBA-1661BC9B6B7C}"/>
              </a:ext>
            </a:extLst>
          </p:cNvPr>
          <p:cNvSpPr txBox="1"/>
          <p:nvPr/>
        </p:nvSpPr>
        <p:spPr bwMode="auto">
          <a:xfrm>
            <a:off x="9759870" y="2674832"/>
            <a:ext cx="2238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Until 12 cycles of therapy, disease progression, or meets off-treatment criteria</a:t>
            </a:r>
          </a:p>
        </p:txBody>
      </p:sp>
    </p:spTree>
    <p:extLst>
      <p:ext uri="{BB962C8B-B14F-4D97-AF65-F5344CB8AC3E}">
        <p14:creationId xmlns:p14="http://schemas.microsoft.com/office/powerpoint/2010/main" val="37658099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3559" y="4719588"/>
            <a:ext cx="1023203" cy="101475"/>
          </a:xfrm>
          <a:custGeom>
            <a:avLst/>
            <a:gdLst/>
            <a:ahLst/>
            <a:cxnLst/>
            <a:rect l="l" t="t" r="r" b="b"/>
            <a:pathLst>
              <a:path w="768350" h="76200">
                <a:moveTo>
                  <a:pt x="19050" y="28575"/>
                </a:moveTo>
                <a:lnTo>
                  <a:pt x="0" y="28575"/>
                </a:lnTo>
                <a:lnTo>
                  <a:pt x="0" y="47625"/>
                </a:lnTo>
                <a:lnTo>
                  <a:pt x="19050" y="47625"/>
                </a:lnTo>
                <a:lnTo>
                  <a:pt x="19050" y="28575"/>
                </a:lnTo>
                <a:close/>
              </a:path>
              <a:path w="768350" h="76200">
                <a:moveTo>
                  <a:pt x="95250" y="28575"/>
                </a:moveTo>
                <a:lnTo>
                  <a:pt x="76200" y="28575"/>
                </a:lnTo>
                <a:lnTo>
                  <a:pt x="76200" y="47625"/>
                </a:lnTo>
                <a:lnTo>
                  <a:pt x="95250" y="47625"/>
                </a:lnTo>
                <a:lnTo>
                  <a:pt x="95250" y="28575"/>
                </a:lnTo>
                <a:close/>
              </a:path>
              <a:path w="768350" h="76200">
                <a:moveTo>
                  <a:pt x="171450" y="28575"/>
                </a:moveTo>
                <a:lnTo>
                  <a:pt x="152400" y="28575"/>
                </a:lnTo>
                <a:lnTo>
                  <a:pt x="152400" y="47625"/>
                </a:lnTo>
                <a:lnTo>
                  <a:pt x="171450" y="47625"/>
                </a:lnTo>
                <a:lnTo>
                  <a:pt x="171450" y="28575"/>
                </a:lnTo>
                <a:close/>
              </a:path>
              <a:path w="768350" h="76200">
                <a:moveTo>
                  <a:pt x="247650" y="28575"/>
                </a:moveTo>
                <a:lnTo>
                  <a:pt x="228600" y="28575"/>
                </a:lnTo>
                <a:lnTo>
                  <a:pt x="228600" y="47625"/>
                </a:lnTo>
                <a:lnTo>
                  <a:pt x="247650" y="47625"/>
                </a:lnTo>
                <a:lnTo>
                  <a:pt x="247650" y="28575"/>
                </a:lnTo>
                <a:close/>
              </a:path>
              <a:path w="768350" h="76200">
                <a:moveTo>
                  <a:pt x="323850" y="28575"/>
                </a:moveTo>
                <a:lnTo>
                  <a:pt x="304800" y="28575"/>
                </a:lnTo>
                <a:lnTo>
                  <a:pt x="304800" y="47625"/>
                </a:lnTo>
                <a:lnTo>
                  <a:pt x="323850" y="47625"/>
                </a:lnTo>
                <a:lnTo>
                  <a:pt x="323850" y="28575"/>
                </a:lnTo>
                <a:close/>
              </a:path>
              <a:path w="768350" h="76200">
                <a:moveTo>
                  <a:pt x="400050" y="28575"/>
                </a:moveTo>
                <a:lnTo>
                  <a:pt x="381000" y="28575"/>
                </a:lnTo>
                <a:lnTo>
                  <a:pt x="381000" y="47625"/>
                </a:lnTo>
                <a:lnTo>
                  <a:pt x="400050" y="47625"/>
                </a:lnTo>
                <a:lnTo>
                  <a:pt x="400050" y="28575"/>
                </a:lnTo>
                <a:close/>
              </a:path>
              <a:path w="768350" h="76200">
                <a:moveTo>
                  <a:pt x="476250" y="28575"/>
                </a:moveTo>
                <a:lnTo>
                  <a:pt x="457200" y="28575"/>
                </a:lnTo>
                <a:lnTo>
                  <a:pt x="457200" y="47625"/>
                </a:lnTo>
                <a:lnTo>
                  <a:pt x="476250" y="47625"/>
                </a:lnTo>
                <a:lnTo>
                  <a:pt x="476250" y="28575"/>
                </a:lnTo>
                <a:close/>
              </a:path>
              <a:path w="768350" h="76200">
                <a:moveTo>
                  <a:pt x="552450" y="28575"/>
                </a:moveTo>
                <a:lnTo>
                  <a:pt x="533400" y="28575"/>
                </a:lnTo>
                <a:lnTo>
                  <a:pt x="533400" y="47625"/>
                </a:lnTo>
                <a:lnTo>
                  <a:pt x="552450" y="47625"/>
                </a:lnTo>
                <a:lnTo>
                  <a:pt x="552450" y="28575"/>
                </a:lnTo>
                <a:close/>
              </a:path>
              <a:path w="768350" h="76200">
                <a:moveTo>
                  <a:pt x="628649" y="28575"/>
                </a:moveTo>
                <a:lnTo>
                  <a:pt x="609599" y="28575"/>
                </a:lnTo>
                <a:lnTo>
                  <a:pt x="609599" y="47625"/>
                </a:lnTo>
                <a:lnTo>
                  <a:pt x="628649" y="47625"/>
                </a:lnTo>
                <a:lnTo>
                  <a:pt x="628649" y="28575"/>
                </a:lnTo>
                <a:close/>
              </a:path>
              <a:path w="768350" h="76200">
                <a:moveTo>
                  <a:pt x="691768" y="0"/>
                </a:moveTo>
                <a:lnTo>
                  <a:pt x="691768" y="76200"/>
                </a:lnTo>
                <a:lnTo>
                  <a:pt x="748918" y="47625"/>
                </a:lnTo>
                <a:lnTo>
                  <a:pt x="704468" y="47625"/>
                </a:lnTo>
                <a:lnTo>
                  <a:pt x="704468" y="28575"/>
                </a:lnTo>
                <a:lnTo>
                  <a:pt x="748918" y="28575"/>
                </a:lnTo>
                <a:lnTo>
                  <a:pt x="691768" y="0"/>
                </a:lnTo>
                <a:close/>
              </a:path>
              <a:path w="768350" h="76200">
                <a:moveTo>
                  <a:pt x="691768" y="28575"/>
                </a:moveTo>
                <a:lnTo>
                  <a:pt x="685799" y="28575"/>
                </a:lnTo>
                <a:lnTo>
                  <a:pt x="685799" y="47625"/>
                </a:lnTo>
                <a:lnTo>
                  <a:pt x="691768" y="47625"/>
                </a:lnTo>
                <a:lnTo>
                  <a:pt x="691768" y="28575"/>
                </a:lnTo>
                <a:close/>
              </a:path>
              <a:path w="768350" h="76200">
                <a:moveTo>
                  <a:pt x="748918" y="28575"/>
                </a:moveTo>
                <a:lnTo>
                  <a:pt x="704468" y="28575"/>
                </a:lnTo>
                <a:lnTo>
                  <a:pt x="704468" y="47625"/>
                </a:lnTo>
                <a:lnTo>
                  <a:pt x="748918" y="47625"/>
                </a:lnTo>
                <a:lnTo>
                  <a:pt x="767968" y="38100"/>
                </a:lnTo>
                <a:lnTo>
                  <a:pt x="748918" y="28575"/>
                </a:lnTo>
                <a:close/>
              </a:path>
            </a:pathLst>
          </a:custGeom>
          <a:solidFill>
            <a:srgbClr val="000000"/>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descr="$PPTXTitle"/>
          <p:cNvSpPr txBox="1">
            <a:spLocks noGrp="1"/>
          </p:cNvSpPr>
          <p:nvPr>
            <p:ph type="title"/>
          </p:nvPr>
        </p:nvSpPr>
        <p:spPr>
          <a:xfrm>
            <a:off x="686900" y="453965"/>
            <a:ext cx="12020243" cy="590099"/>
          </a:xfrm>
          <a:prstGeom prst="rect">
            <a:avLst/>
          </a:prstGeom>
        </p:spPr>
        <p:txBody>
          <a:bodyPr vert="horz" wrap="square" lIns="0" tIns="16067" rIns="0" bIns="0" rtlCol="0">
            <a:spAutoFit/>
          </a:bodyPr>
          <a:lstStyle/>
          <a:p>
            <a:pPr marL="17758">
              <a:spcBef>
                <a:spcPts val="127"/>
              </a:spcBef>
            </a:pPr>
            <a:r>
              <a:rPr lang="en-US" dirty="0" err="1"/>
              <a:t>Glofitamab</a:t>
            </a:r>
            <a:r>
              <a:rPr lang="en-US" dirty="0"/>
              <a:t> in R/R MCL: </a:t>
            </a:r>
            <a:r>
              <a:rPr dirty="0"/>
              <a:t>Phase</a:t>
            </a:r>
            <a:r>
              <a:rPr spc="-73" dirty="0"/>
              <a:t> </a:t>
            </a:r>
            <a:r>
              <a:rPr dirty="0"/>
              <a:t>I/II</a:t>
            </a:r>
            <a:r>
              <a:rPr spc="-113" dirty="0"/>
              <a:t> </a:t>
            </a:r>
            <a:r>
              <a:rPr dirty="0"/>
              <a:t>study</a:t>
            </a:r>
            <a:r>
              <a:rPr spc="-73" dirty="0"/>
              <a:t> </a:t>
            </a:r>
            <a:r>
              <a:rPr spc="-13" dirty="0"/>
              <a:t>design</a:t>
            </a:r>
          </a:p>
        </p:txBody>
      </p:sp>
      <p:sp>
        <p:nvSpPr>
          <p:cNvPr id="4" name="object 4"/>
          <p:cNvSpPr txBox="1"/>
          <p:nvPr/>
        </p:nvSpPr>
        <p:spPr>
          <a:xfrm>
            <a:off x="517054" y="6155592"/>
            <a:ext cx="5904138" cy="549190"/>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866" b="0" i="0" u="none" strike="noStrike" kern="0" cap="none" spc="-13" normalizeH="0" baseline="0" noProof="0" dirty="0">
                <a:ln>
                  <a:noFill/>
                </a:ln>
                <a:solidFill>
                  <a:sysClr val="windowText" lastClr="000000"/>
                </a:solidFill>
                <a:effectLst/>
                <a:uLnTx/>
                <a:uFillTx/>
                <a:latin typeface="Arial"/>
                <a:ea typeface="+mn-ea"/>
                <a:cs typeface="Arial"/>
              </a:rPr>
              <a:t>Clinical</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cut-</a:t>
            </a:r>
            <a:r>
              <a:rPr kumimoji="0" sz="866" b="0" i="0" u="none" strike="noStrike" kern="0" cap="none" spc="0" normalizeH="0" baseline="0" noProof="0" dirty="0">
                <a:ln>
                  <a:noFill/>
                </a:ln>
                <a:solidFill>
                  <a:sysClr val="windowText" lastClr="000000"/>
                </a:solidFill>
                <a:effectLst/>
                <a:uLnTx/>
                <a:uFillTx/>
                <a:latin typeface="Arial"/>
                <a:ea typeface="+mn-ea"/>
                <a:cs typeface="Arial"/>
              </a:rPr>
              <a:t>off</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date: September 04,</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2023.</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0"/>
              </a:spcBef>
              <a:spcAft>
                <a:spcPts val="0"/>
              </a:spcAft>
              <a:buClrTx/>
              <a:buSzTx/>
              <a:buFontTx/>
              <a:buNone/>
              <a:tabLst/>
              <a:defRPr/>
            </a:pPr>
            <a:r>
              <a:rPr kumimoji="0" sz="866" b="0" i="0" u="none" strike="noStrike" kern="0" cap="none" spc="0" normalizeH="0" baseline="0" noProof="0" dirty="0">
                <a:ln>
                  <a:noFill/>
                </a:ln>
                <a:solidFill>
                  <a:sysClr val="windowText" lastClr="000000"/>
                </a:solidFill>
                <a:effectLst/>
                <a:uLnTx/>
                <a:uFillTx/>
                <a:latin typeface="Arial"/>
                <a:ea typeface="+mn-ea"/>
                <a:cs typeface="Arial"/>
              </a:rPr>
              <a:t>*In</a:t>
            </a:r>
            <a:r>
              <a:rPr kumimoji="0" sz="866" b="0" i="0" u="none" strike="noStrike" kern="0" cap="none" spc="-4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the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1000mg</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Gpt</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cohort,</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two</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patients had</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16mg</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glofitamab</a:t>
            </a:r>
            <a:r>
              <a:rPr kumimoji="0" sz="866" b="0" i="0" u="none" strike="noStrike" kern="0" cap="none" spc="-4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as</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their</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target</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dose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in</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the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dose</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escalation</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phase.</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a:p>
            <a:pPr marL="16913" marR="6765" lvl="0" indent="0" algn="l" defTabSz="1217706" rtl="0" eaLnBrk="1" fontAlgn="auto" latinLnBrk="0" hangingPunct="1">
              <a:lnSpc>
                <a:spcPct val="100000"/>
              </a:lnSpc>
              <a:spcBef>
                <a:spcPts val="0"/>
              </a:spcBef>
              <a:spcAft>
                <a:spcPts val="0"/>
              </a:spcAft>
              <a:buClrTx/>
              <a:buSzTx/>
              <a:buFontTx/>
              <a:buNone/>
              <a:tabLst/>
              <a:defRPr/>
            </a:pPr>
            <a:r>
              <a:rPr kumimoji="0" sz="866" b="0" i="0" u="none" strike="noStrike" kern="0" cap="none" spc="0" normalizeH="0" baseline="0" noProof="0" dirty="0">
                <a:ln>
                  <a:noFill/>
                </a:ln>
                <a:solidFill>
                  <a:sysClr val="windowText" lastClr="000000"/>
                </a:solidFill>
                <a:effectLst/>
                <a:uLnTx/>
                <a:uFillTx/>
                <a:latin typeface="Arial"/>
                <a:ea typeface="+mn-ea"/>
                <a:cs typeface="Arial"/>
              </a:rPr>
              <a:t>C,</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cycle;</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CRS,</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cytokine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release</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syndrome;</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day;</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ECOG</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PS,</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Eastern Cooperative </a:t>
            </a:r>
            <a:r>
              <a:rPr kumimoji="0" sz="866" b="0" i="0" u="none" strike="noStrike" kern="0" cap="none" spc="0" normalizeH="0" baseline="0" noProof="0" dirty="0">
                <a:ln>
                  <a:noFill/>
                </a:ln>
                <a:solidFill>
                  <a:sysClr val="windowText" lastClr="000000"/>
                </a:solidFill>
                <a:effectLst/>
                <a:uLnTx/>
                <a:uFillTx/>
                <a:latin typeface="Arial"/>
                <a:ea typeface="+mn-ea"/>
                <a:cs typeface="Arial"/>
              </a:rPr>
              <a:t>Oncology</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Group</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performance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status;</a:t>
            </a:r>
            <a:r>
              <a:rPr kumimoji="0" sz="866" b="0" i="0" u="none" strike="noStrike" kern="0" cap="none" spc="666"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Gpt,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obinutuzumab</a:t>
            </a:r>
            <a:r>
              <a:rPr kumimoji="0" sz="866" b="0" i="0" u="none" strike="noStrike" kern="0" cap="none" spc="10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pretreatment;</a:t>
            </a:r>
            <a:r>
              <a:rPr kumimoji="0" sz="866" b="0" i="0" u="none" strike="noStrike" kern="0" cap="none" spc="0" normalizeH="0" baseline="0" noProof="0" dirty="0">
                <a:ln>
                  <a:noFill/>
                </a:ln>
                <a:solidFill>
                  <a:sysClr val="windowText" lastClr="000000"/>
                </a:solidFill>
                <a:effectLst/>
                <a:uLnTx/>
                <a:uFillTx/>
                <a:latin typeface="Arial"/>
                <a:ea typeface="+mn-ea"/>
                <a:cs typeface="Arial"/>
              </a:rPr>
              <a:t> IV,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intravenous.</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 name="object 5"/>
          <p:cNvSpPr txBox="1"/>
          <p:nvPr/>
        </p:nvSpPr>
        <p:spPr>
          <a:xfrm>
            <a:off x="8766390" y="6478590"/>
            <a:ext cx="2903023" cy="29553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866" b="0" i="0" u="none" strike="noStrike" kern="0" cap="none" spc="0" normalizeH="0" baseline="0" noProof="0" dirty="0">
                <a:ln>
                  <a:noFill/>
                </a:ln>
                <a:solidFill>
                  <a:sysClr val="windowText" lastClr="000000"/>
                </a:solidFill>
                <a:effectLst/>
                <a:uLnTx/>
                <a:uFillTx/>
                <a:latin typeface="Arial"/>
                <a:ea typeface="+mn-ea"/>
                <a:cs typeface="Arial"/>
              </a:rPr>
              <a:t>1.</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NCT03075696.</a:t>
            </a:r>
            <a:r>
              <a:rPr kumimoji="0" sz="866" b="0" i="0" u="none" strike="noStrike" kern="0" cap="none" spc="4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Available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at:</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err="1">
                <a:ln>
                  <a:noFill/>
                </a:ln>
                <a:solidFill>
                  <a:sysClr val="windowText" lastClr="000000"/>
                </a:solidFill>
                <a:effectLst/>
                <a:uLnTx/>
                <a:uFillTx/>
                <a:latin typeface="Arial"/>
                <a:ea typeface="+mn-ea"/>
                <a:cs typeface="Arial"/>
              </a:rPr>
              <a:t>h</a:t>
            </a:r>
            <a:r>
              <a:rPr kumimoji="0" sz="866" b="0" i="0" u="none" strike="noStrike" kern="0" cap="none" spc="-13" normalizeH="0" baseline="0" noProof="0" dirty="0" err="1">
                <a:ln>
                  <a:noFill/>
                </a:ln>
                <a:solidFill>
                  <a:sysClr val="windowText" lastClr="000000"/>
                </a:solidFill>
                <a:effectLst/>
                <a:uLnTx/>
                <a:uFillTx/>
                <a:latin typeface="Arial"/>
                <a:ea typeface="+mn-ea"/>
                <a:cs typeface="Arial"/>
                <a:hlinkClick r:id="rId2"/>
              </a:rPr>
              <a:t>ttps:www.clinicaltrials.gov</a:t>
            </a:r>
            <a:r>
              <a:rPr kumimoji="0" sz="866" b="0" i="0" u="none" strike="noStrike" kern="0" cap="none" spc="-13" normalizeH="0" baseline="0" noProof="0" dirty="0">
                <a:ln>
                  <a:noFill/>
                </a:ln>
                <a:solidFill>
                  <a:sysClr val="windowText" lastClr="000000"/>
                </a:solidFill>
                <a:effectLst/>
                <a:uLnTx/>
                <a:uFillTx/>
                <a:latin typeface="Arial"/>
                <a:ea typeface="+mn-ea"/>
                <a:cs typeface="Arial"/>
                <a:hlinkClick r:id="rId2"/>
              </a:rPr>
              <a:t>.</a:t>
            </a:r>
            <a:endParaRPr kumimoji="0" lang="en-US" sz="866" b="0" i="0" u="none" strike="noStrike" kern="0" cap="none" spc="-13" normalizeH="0" baseline="0" noProof="0" dirty="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127"/>
              </a:spcBef>
              <a:spcAft>
                <a:spcPts val="0"/>
              </a:spcAft>
              <a:buClrTx/>
              <a:buSzTx/>
              <a:buFontTx/>
              <a:buNone/>
              <a:tabLst/>
              <a:defRPr/>
            </a:pPr>
            <a:r>
              <a:rPr kumimoji="0" lang="en-US" sz="866" b="0" i="0" u="none" strike="noStrike" kern="0" cap="none" spc="-13" normalizeH="0" baseline="0" noProof="0" dirty="0">
                <a:ln>
                  <a:noFill/>
                </a:ln>
                <a:solidFill>
                  <a:sysClr val="windowText" lastClr="000000"/>
                </a:solidFill>
                <a:effectLst/>
                <a:uLnTx/>
                <a:uFillTx/>
                <a:latin typeface="Arial"/>
                <a:ea typeface="+mn-ea"/>
                <a:cs typeface="Arial"/>
              </a:rPr>
              <a:t>Phillips et al EHA 2024.Abstract S231</a:t>
            </a:r>
            <a:endParaRPr kumimoji="0" sz="866"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6" name="object 6"/>
          <p:cNvGrpSpPr/>
          <p:nvPr/>
        </p:nvGrpSpPr>
        <p:grpSpPr>
          <a:xfrm>
            <a:off x="5284539" y="1323568"/>
            <a:ext cx="6364156" cy="4675448"/>
            <a:chOff x="3962653" y="993901"/>
            <a:chExt cx="4779010" cy="3510915"/>
          </a:xfrm>
        </p:grpSpPr>
        <p:sp>
          <p:nvSpPr>
            <p:cNvPr id="7" name="object 7"/>
            <p:cNvSpPr/>
            <p:nvPr/>
          </p:nvSpPr>
          <p:spPr>
            <a:xfrm>
              <a:off x="3975353" y="1255013"/>
              <a:ext cx="4753610" cy="3237230"/>
            </a:xfrm>
            <a:custGeom>
              <a:avLst/>
              <a:gdLst/>
              <a:ahLst/>
              <a:cxnLst/>
              <a:rect l="l" t="t" r="r" b="b"/>
              <a:pathLst>
                <a:path w="4753609" h="3237229">
                  <a:moveTo>
                    <a:pt x="0" y="68452"/>
                  </a:moveTo>
                  <a:lnTo>
                    <a:pt x="5373" y="41790"/>
                  </a:lnTo>
                  <a:lnTo>
                    <a:pt x="20034" y="20034"/>
                  </a:lnTo>
                  <a:lnTo>
                    <a:pt x="41790" y="5373"/>
                  </a:lnTo>
                  <a:lnTo>
                    <a:pt x="68453" y="0"/>
                  </a:lnTo>
                  <a:lnTo>
                    <a:pt x="4684903" y="0"/>
                  </a:lnTo>
                  <a:lnTo>
                    <a:pt x="4711565" y="5373"/>
                  </a:lnTo>
                  <a:lnTo>
                    <a:pt x="4733321" y="20034"/>
                  </a:lnTo>
                  <a:lnTo>
                    <a:pt x="4747982" y="41790"/>
                  </a:lnTo>
                  <a:lnTo>
                    <a:pt x="4753356" y="68452"/>
                  </a:lnTo>
                  <a:lnTo>
                    <a:pt x="4753356" y="3168573"/>
                  </a:lnTo>
                  <a:lnTo>
                    <a:pt x="4747982" y="3195201"/>
                  </a:lnTo>
                  <a:lnTo>
                    <a:pt x="4733321" y="3216943"/>
                  </a:lnTo>
                  <a:lnTo>
                    <a:pt x="4711565" y="3231601"/>
                  </a:lnTo>
                  <a:lnTo>
                    <a:pt x="4684903" y="3236976"/>
                  </a:lnTo>
                  <a:lnTo>
                    <a:pt x="68453" y="3236976"/>
                  </a:lnTo>
                  <a:lnTo>
                    <a:pt x="41790" y="3231601"/>
                  </a:lnTo>
                  <a:lnTo>
                    <a:pt x="20034" y="3216943"/>
                  </a:lnTo>
                  <a:lnTo>
                    <a:pt x="5373" y="3195201"/>
                  </a:lnTo>
                  <a:lnTo>
                    <a:pt x="0" y="3168573"/>
                  </a:lnTo>
                  <a:lnTo>
                    <a:pt x="0" y="68452"/>
                  </a:lnTo>
                  <a:close/>
                </a:path>
              </a:pathLst>
            </a:custGeom>
            <a:ln w="254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975353" y="1006601"/>
              <a:ext cx="4753610" cy="346075"/>
            </a:xfrm>
            <a:custGeom>
              <a:avLst/>
              <a:gdLst/>
              <a:ahLst/>
              <a:cxnLst/>
              <a:rect l="l" t="t" r="r" b="b"/>
              <a:pathLst>
                <a:path w="4753609" h="346075">
                  <a:moveTo>
                    <a:pt x="4695698" y="0"/>
                  </a:moveTo>
                  <a:lnTo>
                    <a:pt x="57658" y="0"/>
                  </a:lnTo>
                  <a:lnTo>
                    <a:pt x="35200" y="4526"/>
                  </a:lnTo>
                  <a:lnTo>
                    <a:pt x="16875" y="16875"/>
                  </a:lnTo>
                  <a:lnTo>
                    <a:pt x="4526" y="35200"/>
                  </a:lnTo>
                  <a:lnTo>
                    <a:pt x="0" y="57658"/>
                  </a:lnTo>
                  <a:lnTo>
                    <a:pt x="0" y="345948"/>
                  </a:lnTo>
                  <a:lnTo>
                    <a:pt x="4753356" y="345948"/>
                  </a:lnTo>
                  <a:lnTo>
                    <a:pt x="4753356" y="57658"/>
                  </a:lnTo>
                  <a:lnTo>
                    <a:pt x="4748829" y="35200"/>
                  </a:lnTo>
                  <a:lnTo>
                    <a:pt x="4736480" y="16875"/>
                  </a:lnTo>
                  <a:lnTo>
                    <a:pt x="4718155" y="4526"/>
                  </a:lnTo>
                  <a:lnTo>
                    <a:pt x="4695698"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3975353" y="1006601"/>
              <a:ext cx="4753610" cy="346075"/>
            </a:xfrm>
            <a:custGeom>
              <a:avLst/>
              <a:gdLst/>
              <a:ahLst/>
              <a:cxnLst/>
              <a:rect l="l" t="t" r="r" b="b"/>
              <a:pathLst>
                <a:path w="4753609" h="346075">
                  <a:moveTo>
                    <a:pt x="57658" y="0"/>
                  </a:moveTo>
                  <a:lnTo>
                    <a:pt x="4695698" y="0"/>
                  </a:lnTo>
                  <a:lnTo>
                    <a:pt x="4718155" y="4526"/>
                  </a:lnTo>
                  <a:lnTo>
                    <a:pt x="4736480" y="16875"/>
                  </a:lnTo>
                  <a:lnTo>
                    <a:pt x="4748829" y="35200"/>
                  </a:lnTo>
                  <a:lnTo>
                    <a:pt x="4753356" y="57658"/>
                  </a:lnTo>
                  <a:lnTo>
                    <a:pt x="4753356" y="345948"/>
                  </a:lnTo>
                  <a:lnTo>
                    <a:pt x="0" y="345948"/>
                  </a:lnTo>
                  <a:lnTo>
                    <a:pt x="0" y="57658"/>
                  </a:lnTo>
                  <a:lnTo>
                    <a:pt x="4526" y="35200"/>
                  </a:lnTo>
                  <a:lnTo>
                    <a:pt x="16875" y="16875"/>
                  </a:lnTo>
                  <a:lnTo>
                    <a:pt x="35200" y="4526"/>
                  </a:lnTo>
                  <a:lnTo>
                    <a:pt x="57658" y="0"/>
                  </a:lnTo>
                  <a:close/>
                </a:path>
              </a:pathLst>
            </a:custGeom>
            <a:ln w="25399">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p:cNvSpPr txBox="1"/>
          <p:nvPr/>
        </p:nvSpPr>
        <p:spPr>
          <a:xfrm>
            <a:off x="5547022" y="1414219"/>
            <a:ext cx="1925483" cy="304805"/>
          </a:xfrm>
          <a:prstGeom prst="rect">
            <a:avLst/>
          </a:prstGeom>
        </p:spPr>
        <p:txBody>
          <a:bodyPr vert="horz" wrap="square" lIns="0" tIns="17758" rIns="0" bIns="0" rtlCol="0">
            <a:spAutoFit/>
          </a:bodyPr>
          <a:lstStyle/>
          <a:p>
            <a:pPr marL="16913" marR="0" lvl="0" indent="0" algn="l" defTabSz="1217706" rtl="0" eaLnBrk="1" fontAlgn="auto" latinLnBrk="0" hangingPunct="1">
              <a:lnSpc>
                <a:spcPct val="100000"/>
              </a:lnSpc>
              <a:spcBef>
                <a:spcPts val="140"/>
              </a:spcBef>
              <a:spcAft>
                <a:spcPts val="0"/>
              </a:spcAft>
              <a:buClrTx/>
              <a:buSzTx/>
              <a:buFontTx/>
              <a:buNone/>
              <a:tabLst/>
              <a:defRPr/>
            </a:pPr>
            <a:r>
              <a:rPr kumimoji="0" sz="1864" b="1" i="0" u="none" strike="noStrike" kern="0" cap="none" spc="0" normalizeH="0" baseline="0" noProof="0" dirty="0">
                <a:ln>
                  <a:noFill/>
                </a:ln>
                <a:solidFill>
                  <a:srgbClr val="FFFFFF"/>
                </a:solidFill>
                <a:effectLst/>
                <a:uLnTx/>
                <a:uFillTx/>
                <a:latin typeface="Arial"/>
                <a:ea typeface="+mn-ea"/>
                <a:cs typeface="Arial"/>
              </a:rPr>
              <a:t>Dosing</a:t>
            </a:r>
            <a:r>
              <a:rPr kumimoji="0" sz="1864" b="1" i="0" u="none" strike="noStrike" kern="0" cap="none" spc="-73" normalizeH="0" baseline="0" noProof="0" dirty="0">
                <a:ln>
                  <a:noFill/>
                </a:ln>
                <a:solidFill>
                  <a:srgbClr val="FFFFFF"/>
                </a:solidFill>
                <a:effectLst/>
                <a:uLnTx/>
                <a:uFillTx/>
                <a:latin typeface="Arial"/>
                <a:ea typeface="+mn-ea"/>
                <a:cs typeface="Arial"/>
              </a:rPr>
              <a:t> </a:t>
            </a:r>
            <a:r>
              <a:rPr kumimoji="0" sz="1864" b="1" i="0" u="none" strike="noStrike" kern="0" cap="none" spc="-13" normalizeH="0" baseline="0" noProof="0" dirty="0">
                <a:ln>
                  <a:noFill/>
                </a:ln>
                <a:solidFill>
                  <a:srgbClr val="FFFFFF"/>
                </a:solidFill>
                <a:effectLst/>
                <a:uLnTx/>
                <a:uFillTx/>
                <a:latin typeface="Arial"/>
                <a:ea typeface="+mn-ea"/>
                <a:cs typeface="Arial"/>
              </a:rPr>
              <a:t>schedule</a:t>
            </a:r>
            <a:endParaRPr kumimoji="0" sz="1864"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object 11"/>
          <p:cNvSpPr txBox="1"/>
          <p:nvPr/>
        </p:nvSpPr>
        <p:spPr>
          <a:xfrm>
            <a:off x="7181779" y="4613041"/>
            <a:ext cx="818563" cy="274933"/>
          </a:xfrm>
          <a:prstGeom prst="rect">
            <a:avLst/>
          </a:prstGeom>
          <a:solidFill>
            <a:srgbClr val="7E7E7E"/>
          </a:solidFill>
        </p:spPr>
        <p:txBody>
          <a:bodyPr vert="horz" wrap="square" lIns="0" tIns="28751" rIns="0" bIns="0" rtlCol="0">
            <a:spAutoFit/>
          </a:bodyPr>
          <a:lstStyle/>
          <a:p>
            <a:pPr marL="0" marR="0" lvl="0" indent="0" algn="ctr" defTabSz="1217706" rtl="0" eaLnBrk="1" fontAlgn="auto" latinLnBrk="0" hangingPunct="1">
              <a:lnSpc>
                <a:spcPct val="100000"/>
              </a:lnSpc>
              <a:spcBef>
                <a:spcPts val="226"/>
              </a:spcBef>
              <a:spcAft>
                <a:spcPts val="0"/>
              </a:spcAft>
              <a:buClrTx/>
              <a:buSzTx/>
              <a:buFontTx/>
              <a:buNone/>
              <a:tabLst/>
              <a:defRPr/>
            </a:pPr>
            <a:r>
              <a:rPr kumimoji="0" sz="1598" b="0" i="0" u="none" strike="noStrike" kern="0" cap="none" spc="-33" normalizeH="0" baseline="0" noProof="0" dirty="0">
                <a:ln>
                  <a:noFill/>
                </a:ln>
                <a:solidFill>
                  <a:srgbClr val="FFFFFF"/>
                </a:solidFill>
                <a:effectLst/>
                <a:uLnTx/>
                <a:uFillTx/>
                <a:latin typeface="Arial"/>
                <a:ea typeface="+mn-ea"/>
                <a:cs typeface="Arial"/>
              </a:rPr>
              <a:t>C1</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2" name="object 12"/>
          <p:cNvSpPr txBox="1"/>
          <p:nvPr/>
        </p:nvSpPr>
        <p:spPr>
          <a:xfrm>
            <a:off x="8375122" y="4613041"/>
            <a:ext cx="820254" cy="274933"/>
          </a:xfrm>
          <a:prstGeom prst="rect">
            <a:avLst/>
          </a:prstGeom>
          <a:solidFill>
            <a:srgbClr val="7E7E7E"/>
          </a:solidFill>
        </p:spPr>
        <p:txBody>
          <a:bodyPr vert="horz" wrap="square" lIns="0" tIns="28751" rIns="0" bIns="0" rtlCol="0">
            <a:spAutoFit/>
          </a:bodyPr>
          <a:lstStyle/>
          <a:p>
            <a:pPr marL="0" marR="0" lvl="0" indent="0" algn="ctr" defTabSz="1217706" rtl="0" eaLnBrk="1" fontAlgn="auto" latinLnBrk="0" hangingPunct="1">
              <a:lnSpc>
                <a:spcPct val="100000"/>
              </a:lnSpc>
              <a:spcBef>
                <a:spcPts val="226"/>
              </a:spcBef>
              <a:spcAft>
                <a:spcPts val="0"/>
              </a:spcAft>
              <a:buClrTx/>
              <a:buSzTx/>
              <a:buFontTx/>
              <a:buNone/>
              <a:tabLst/>
              <a:defRPr/>
            </a:pPr>
            <a:r>
              <a:rPr kumimoji="0" sz="1598" b="0" i="0" u="none" strike="noStrike" kern="0" cap="none" spc="-33" normalizeH="0" baseline="0" noProof="0" dirty="0">
                <a:ln>
                  <a:noFill/>
                </a:ln>
                <a:solidFill>
                  <a:srgbClr val="FFFFFF"/>
                </a:solidFill>
                <a:effectLst/>
                <a:uLnTx/>
                <a:uFillTx/>
                <a:latin typeface="Arial"/>
                <a:ea typeface="+mn-ea"/>
                <a:cs typeface="Arial"/>
              </a:rPr>
              <a:t>C2</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p:nvPr/>
        </p:nvSpPr>
        <p:spPr>
          <a:xfrm>
            <a:off x="6641932" y="3060476"/>
            <a:ext cx="1065485" cy="385604"/>
          </a:xfrm>
          <a:custGeom>
            <a:avLst/>
            <a:gdLst/>
            <a:ahLst/>
            <a:cxnLst/>
            <a:rect l="l" t="t" r="r" b="b"/>
            <a:pathLst>
              <a:path w="800100" h="289560">
                <a:moveTo>
                  <a:pt x="800100" y="0"/>
                </a:moveTo>
                <a:lnTo>
                  <a:pt x="0" y="0"/>
                </a:lnTo>
                <a:lnTo>
                  <a:pt x="0" y="289560"/>
                </a:lnTo>
                <a:lnTo>
                  <a:pt x="800100" y="289560"/>
                </a:lnTo>
                <a:lnTo>
                  <a:pt x="800100" y="0"/>
                </a:lnTo>
                <a:close/>
              </a:path>
            </a:pathLst>
          </a:custGeom>
          <a:solidFill>
            <a:srgbClr val="D0E6F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txBox="1"/>
          <p:nvPr/>
        </p:nvSpPr>
        <p:spPr>
          <a:xfrm>
            <a:off x="6641932" y="3109692"/>
            <a:ext cx="1065485" cy="262978"/>
          </a:xfrm>
          <a:prstGeom prst="rect">
            <a:avLst/>
          </a:prstGeom>
        </p:spPr>
        <p:txBody>
          <a:bodyPr vert="horz" wrap="square" lIns="0" tIns="16912" rIns="0" bIns="0" rtlCol="0">
            <a:spAutoFit/>
          </a:bodyPr>
          <a:lstStyle/>
          <a:p>
            <a:pPr marL="64268" marR="0" lvl="0" indent="0" algn="l" defTabSz="1217706" rtl="0" eaLnBrk="1" fontAlgn="auto" latinLnBrk="0" hangingPunct="1">
              <a:lnSpc>
                <a:spcPct val="100000"/>
              </a:lnSpc>
              <a:spcBef>
                <a:spcPts val="133"/>
              </a:spcBef>
              <a:spcAft>
                <a:spcPts val="0"/>
              </a:spcAft>
              <a:buClrTx/>
              <a:buSzTx/>
              <a:buFontTx/>
              <a:buNone/>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D8:</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2.5mg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5" name="object 15"/>
          <p:cNvSpPr txBox="1"/>
          <p:nvPr/>
        </p:nvSpPr>
        <p:spPr>
          <a:xfrm>
            <a:off x="10217902" y="4613041"/>
            <a:ext cx="818563" cy="274933"/>
          </a:xfrm>
          <a:prstGeom prst="rect">
            <a:avLst/>
          </a:prstGeom>
          <a:solidFill>
            <a:srgbClr val="7E7E7E"/>
          </a:solidFill>
        </p:spPr>
        <p:txBody>
          <a:bodyPr vert="horz" wrap="square" lIns="0" tIns="28751" rIns="0" bIns="0" rtlCol="0">
            <a:spAutoFit/>
          </a:bodyPr>
          <a:lstStyle/>
          <a:p>
            <a:pPr marL="221555" marR="0" lvl="0" indent="0" algn="l" defTabSz="1217706" rtl="0" eaLnBrk="1" fontAlgn="auto" latinLnBrk="0" hangingPunct="1">
              <a:lnSpc>
                <a:spcPct val="100000"/>
              </a:lnSpc>
              <a:spcBef>
                <a:spcPts val="226"/>
              </a:spcBef>
              <a:spcAft>
                <a:spcPts val="0"/>
              </a:spcAft>
              <a:buClrTx/>
              <a:buSzTx/>
              <a:buFontTx/>
              <a:buNone/>
              <a:tabLst/>
              <a:defRPr/>
            </a:pPr>
            <a:r>
              <a:rPr kumimoji="0" sz="1598" b="0" i="0" u="none" strike="noStrike" kern="0" cap="none" spc="-33" normalizeH="0" baseline="0" noProof="0" dirty="0">
                <a:ln>
                  <a:noFill/>
                </a:ln>
                <a:solidFill>
                  <a:srgbClr val="FFFFFF"/>
                </a:solidFill>
                <a:effectLst/>
                <a:uLnTx/>
                <a:uFillTx/>
                <a:latin typeface="Arial"/>
                <a:ea typeface="+mn-ea"/>
                <a:cs typeface="Arial"/>
              </a:rPr>
              <a:t>C12</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6" name="object 16"/>
          <p:cNvSpPr/>
          <p:nvPr/>
        </p:nvSpPr>
        <p:spPr>
          <a:xfrm>
            <a:off x="9196052" y="4717560"/>
            <a:ext cx="1023203" cy="101475"/>
          </a:xfrm>
          <a:custGeom>
            <a:avLst/>
            <a:gdLst/>
            <a:ahLst/>
            <a:cxnLst/>
            <a:rect l="l" t="t" r="r" b="b"/>
            <a:pathLst>
              <a:path w="768350" h="76200">
                <a:moveTo>
                  <a:pt x="19050" y="28575"/>
                </a:moveTo>
                <a:lnTo>
                  <a:pt x="0" y="28575"/>
                </a:lnTo>
                <a:lnTo>
                  <a:pt x="0" y="47625"/>
                </a:lnTo>
                <a:lnTo>
                  <a:pt x="19050" y="47625"/>
                </a:lnTo>
                <a:lnTo>
                  <a:pt x="19050" y="28575"/>
                </a:lnTo>
                <a:close/>
              </a:path>
              <a:path w="768350" h="76200">
                <a:moveTo>
                  <a:pt x="95250" y="28575"/>
                </a:moveTo>
                <a:lnTo>
                  <a:pt x="76200" y="28575"/>
                </a:lnTo>
                <a:lnTo>
                  <a:pt x="76200" y="47625"/>
                </a:lnTo>
                <a:lnTo>
                  <a:pt x="95250" y="47625"/>
                </a:lnTo>
                <a:lnTo>
                  <a:pt x="95250" y="28575"/>
                </a:lnTo>
                <a:close/>
              </a:path>
              <a:path w="768350" h="76200">
                <a:moveTo>
                  <a:pt x="171450" y="28575"/>
                </a:moveTo>
                <a:lnTo>
                  <a:pt x="152400" y="28575"/>
                </a:lnTo>
                <a:lnTo>
                  <a:pt x="152400" y="47625"/>
                </a:lnTo>
                <a:lnTo>
                  <a:pt x="171450" y="47625"/>
                </a:lnTo>
                <a:lnTo>
                  <a:pt x="171450" y="28575"/>
                </a:lnTo>
                <a:close/>
              </a:path>
              <a:path w="768350" h="76200">
                <a:moveTo>
                  <a:pt x="247650" y="28575"/>
                </a:moveTo>
                <a:lnTo>
                  <a:pt x="228600" y="28575"/>
                </a:lnTo>
                <a:lnTo>
                  <a:pt x="228600" y="47625"/>
                </a:lnTo>
                <a:lnTo>
                  <a:pt x="247650" y="47625"/>
                </a:lnTo>
                <a:lnTo>
                  <a:pt x="247650" y="28575"/>
                </a:lnTo>
                <a:close/>
              </a:path>
              <a:path w="768350" h="76200">
                <a:moveTo>
                  <a:pt x="323850" y="28575"/>
                </a:moveTo>
                <a:lnTo>
                  <a:pt x="304800" y="28575"/>
                </a:lnTo>
                <a:lnTo>
                  <a:pt x="304800" y="47625"/>
                </a:lnTo>
                <a:lnTo>
                  <a:pt x="323850" y="47625"/>
                </a:lnTo>
                <a:lnTo>
                  <a:pt x="323850" y="28575"/>
                </a:lnTo>
                <a:close/>
              </a:path>
              <a:path w="768350" h="76200">
                <a:moveTo>
                  <a:pt x="400050" y="28575"/>
                </a:moveTo>
                <a:lnTo>
                  <a:pt x="381000" y="28575"/>
                </a:lnTo>
                <a:lnTo>
                  <a:pt x="381000" y="47625"/>
                </a:lnTo>
                <a:lnTo>
                  <a:pt x="400050" y="47625"/>
                </a:lnTo>
                <a:lnTo>
                  <a:pt x="400050" y="28575"/>
                </a:lnTo>
                <a:close/>
              </a:path>
              <a:path w="768350" h="76200">
                <a:moveTo>
                  <a:pt x="476250" y="28575"/>
                </a:moveTo>
                <a:lnTo>
                  <a:pt x="457200" y="28575"/>
                </a:lnTo>
                <a:lnTo>
                  <a:pt x="457200" y="47625"/>
                </a:lnTo>
                <a:lnTo>
                  <a:pt x="476250" y="47625"/>
                </a:lnTo>
                <a:lnTo>
                  <a:pt x="476250" y="28575"/>
                </a:lnTo>
                <a:close/>
              </a:path>
              <a:path w="768350" h="76200">
                <a:moveTo>
                  <a:pt x="552450" y="28575"/>
                </a:moveTo>
                <a:lnTo>
                  <a:pt x="533400" y="28575"/>
                </a:lnTo>
                <a:lnTo>
                  <a:pt x="533400" y="47625"/>
                </a:lnTo>
                <a:lnTo>
                  <a:pt x="552450" y="47625"/>
                </a:lnTo>
                <a:lnTo>
                  <a:pt x="552450" y="28575"/>
                </a:lnTo>
                <a:close/>
              </a:path>
              <a:path w="768350" h="76200">
                <a:moveTo>
                  <a:pt x="628650" y="28575"/>
                </a:moveTo>
                <a:lnTo>
                  <a:pt x="609600" y="28575"/>
                </a:lnTo>
                <a:lnTo>
                  <a:pt x="609600" y="47625"/>
                </a:lnTo>
                <a:lnTo>
                  <a:pt x="628650" y="47625"/>
                </a:lnTo>
                <a:lnTo>
                  <a:pt x="628650" y="28575"/>
                </a:lnTo>
                <a:close/>
              </a:path>
              <a:path w="768350" h="76200">
                <a:moveTo>
                  <a:pt x="691769" y="0"/>
                </a:moveTo>
                <a:lnTo>
                  <a:pt x="691769" y="76200"/>
                </a:lnTo>
                <a:lnTo>
                  <a:pt x="748919" y="47625"/>
                </a:lnTo>
                <a:lnTo>
                  <a:pt x="704469" y="47625"/>
                </a:lnTo>
                <a:lnTo>
                  <a:pt x="704469" y="28575"/>
                </a:lnTo>
                <a:lnTo>
                  <a:pt x="748919" y="28575"/>
                </a:lnTo>
                <a:lnTo>
                  <a:pt x="691769" y="0"/>
                </a:lnTo>
                <a:close/>
              </a:path>
              <a:path w="768350" h="76200">
                <a:moveTo>
                  <a:pt x="691769" y="28575"/>
                </a:moveTo>
                <a:lnTo>
                  <a:pt x="685800" y="28575"/>
                </a:lnTo>
                <a:lnTo>
                  <a:pt x="685800" y="47625"/>
                </a:lnTo>
                <a:lnTo>
                  <a:pt x="691769" y="47625"/>
                </a:lnTo>
                <a:lnTo>
                  <a:pt x="691769" y="28575"/>
                </a:lnTo>
                <a:close/>
              </a:path>
              <a:path w="768350" h="76200">
                <a:moveTo>
                  <a:pt x="748919" y="28575"/>
                </a:moveTo>
                <a:lnTo>
                  <a:pt x="704469" y="28575"/>
                </a:lnTo>
                <a:lnTo>
                  <a:pt x="704469" y="47625"/>
                </a:lnTo>
                <a:lnTo>
                  <a:pt x="748919" y="47625"/>
                </a:lnTo>
                <a:lnTo>
                  <a:pt x="767969" y="38100"/>
                </a:lnTo>
                <a:lnTo>
                  <a:pt x="748919" y="28575"/>
                </a:lnTo>
                <a:close/>
              </a:path>
            </a:pathLst>
          </a:custGeom>
          <a:solidFill>
            <a:srgbClr val="000000"/>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txBox="1"/>
          <p:nvPr/>
        </p:nvSpPr>
        <p:spPr>
          <a:xfrm>
            <a:off x="6846912" y="2618046"/>
            <a:ext cx="1136517" cy="313358"/>
          </a:xfrm>
          <a:prstGeom prst="rect">
            <a:avLst/>
          </a:prstGeom>
          <a:solidFill>
            <a:srgbClr val="A0CDFC"/>
          </a:solidFill>
        </p:spPr>
        <p:txBody>
          <a:bodyPr vert="horz" wrap="square" lIns="0" tIns="66804" rIns="0" bIns="0" rtlCol="0">
            <a:spAutoFit/>
          </a:bodyPr>
          <a:lstStyle/>
          <a:p>
            <a:pPr marL="71033" marR="0" lvl="0" indent="0" algn="l" defTabSz="1217706" rtl="0" eaLnBrk="1" fontAlgn="auto" latinLnBrk="0" hangingPunct="1">
              <a:lnSpc>
                <a:spcPct val="100000"/>
              </a:lnSpc>
              <a:spcBef>
                <a:spcPts val="526"/>
              </a:spcBef>
              <a:spcAft>
                <a:spcPts val="0"/>
              </a:spcAft>
              <a:buClrTx/>
              <a:buSzTx/>
              <a:buFontTx/>
              <a:buNone/>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D15:</a:t>
            </a:r>
            <a:r>
              <a:rPr kumimoji="0" sz="1598" b="0" i="0" u="none" strike="noStrike" kern="0" cap="none" spc="-20" normalizeH="0" baseline="0" noProof="0" dirty="0">
                <a:ln>
                  <a:noFill/>
                </a:ln>
                <a:solidFill>
                  <a:sysClr val="windowText" lastClr="000000"/>
                </a:solidFill>
                <a:effectLst/>
                <a:uLnTx/>
                <a:uFillTx/>
                <a:latin typeface="Arial"/>
                <a:ea typeface="+mn-ea"/>
                <a:cs typeface="Arial"/>
              </a:rPr>
              <a:t> </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10mg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8" name="object 18"/>
          <p:cNvGrpSpPr/>
          <p:nvPr/>
        </p:nvGrpSpPr>
        <p:grpSpPr>
          <a:xfrm>
            <a:off x="5696188" y="2564266"/>
            <a:ext cx="4602723" cy="2050635"/>
            <a:chOff x="4271771" y="1925573"/>
            <a:chExt cx="3456304" cy="1539875"/>
          </a:xfrm>
        </p:grpSpPr>
        <p:sp>
          <p:nvSpPr>
            <p:cNvPr id="19" name="object 19"/>
            <p:cNvSpPr/>
            <p:nvPr/>
          </p:nvSpPr>
          <p:spPr>
            <a:xfrm>
              <a:off x="5350002" y="1925573"/>
              <a:ext cx="2378075" cy="1539875"/>
            </a:xfrm>
            <a:custGeom>
              <a:avLst/>
              <a:gdLst/>
              <a:ahLst/>
              <a:cxnLst/>
              <a:rect l="l" t="t" r="r" b="b"/>
              <a:pathLst>
                <a:path w="2378075" h="1539875">
                  <a:moveTo>
                    <a:pt x="76200" y="1462913"/>
                  </a:moveTo>
                  <a:lnTo>
                    <a:pt x="47625" y="1462913"/>
                  </a:lnTo>
                  <a:lnTo>
                    <a:pt x="47625" y="1031748"/>
                  </a:lnTo>
                  <a:lnTo>
                    <a:pt x="28575" y="1031748"/>
                  </a:lnTo>
                  <a:lnTo>
                    <a:pt x="28575" y="1462913"/>
                  </a:lnTo>
                  <a:lnTo>
                    <a:pt x="0" y="1462913"/>
                  </a:lnTo>
                  <a:lnTo>
                    <a:pt x="38100" y="1539113"/>
                  </a:lnTo>
                  <a:lnTo>
                    <a:pt x="69850" y="1475613"/>
                  </a:lnTo>
                  <a:lnTo>
                    <a:pt x="76200" y="1462913"/>
                  </a:lnTo>
                  <a:close/>
                </a:path>
                <a:path w="2378075" h="1539875">
                  <a:moveTo>
                    <a:pt x="330708" y="1462786"/>
                  </a:moveTo>
                  <a:lnTo>
                    <a:pt x="302133" y="1462786"/>
                  </a:lnTo>
                  <a:lnTo>
                    <a:pt x="302133" y="662940"/>
                  </a:lnTo>
                  <a:lnTo>
                    <a:pt x="283083" y="662940"/>
                  </a:lnTo>
                  <a:lnTo>
                    <a:pt x="283083" y="1462786"/>
                  </a:lnTo>
                  <a:lnTo>
                    <a:pt x="254508" y="1462786"/>
                  </a:lnTo>
                  <a:lnTo>
                    <a:pt x="292608" y="1538986"/>
                  </a:lnTo>
                  <a:lnTo>
                    <a:pt x="324358" y="1475486"/>
                  </a:lnTo>
                  <a:lnTo>
                    <a:pt x="330708" y="1462786"/>
                  </a:lnTo>
                  <a:close/>
                </a:path>
                <a:path w="2378075" h="1539875">
                  <a:moveTo>
                    <a:pt x="525970" y="1463675"/>
                  </a:moveTo>
                  <a:lnTo>
                    <a:pt x="497433" y="1463675"/>
                  </a:lnTo>
                  <a:lnTo>
                    <a:pt x="495681" y="332232"/>
                  </a:lnTo>
                  <a:lnTo>
                    <a:pt x="476631" y="332232"/>
                  </a:lnTo>
                  <a:lnTo>
                    <a:pt x="478383" y="1463675"/>
                  </a:lnTo>
                  <a:lnTo>
                    <a:pt x="449834" y="1463675"/>
                  </a:lnTo>
                  <a:lnTo>
                    <a:pt x="488061" y="1539748"/>
                  </a:lnTo>
                  <a:lnTo>
                    <a:pt x="519696" y="1476248"/>
                  </a:lnTo>
                  <a:lnTo>
                    <a:pt x="525970" y="1463675"/>
                  </a:lnTo>
                  <a:close/>
                </a:path>
                <a:path w="2378075" h="1539875">
                  <a:moveTo>
                    <a:pt x="992251" y="1462659"/>
                  </a:moveTo>
                  <a:lnTo>
                    <a:pt x="963688" y="1462659"/>
                  </a:lnTo>
                  <a:lnTo>
                    <a:pt x="966216" y="1524"/>
                  </a:lnTo>
                  <a:lnTo>
                    <a:pt x="947166" y="1524"/>
                  </a:lnTo>
                  <a:lnTo>
                    <a:pt x="944638" y="1462659"/>
                  </a:lnTo>
                  <a:lnTo>
                    <a:pt x="916101" y="1462659"/>
                  </a:lnTo>
                  <a:lnTo>
                    <a:pt x="954024" y="1538859"/>
                  </a:lnTo>
                  <a:lnTo>
                    <a:pt x="985875" y="1475359"/>
                  </a:lnTo>
                  <a:lnTo>
                    <a:pt x="992251" y="1462659"/>
                  </a:lnTo>
                  <a:close/>
                </a:path>
                <a:path w="2378075" h="1539875">
                  <a:moveTo>
                    <a:pt x="2377567" y="1463548"/>
                  </a:moveTo>
                  <a:lnTo>
                    <a:pt x="2349004" y="1463548"/>
                  </a:lnTo>
                  <a:lnTo>
                    <a:pt x="2351278" y="0"/>
                  </a:lnTo>
                  <a:lnTo>
                    <a:pt x="2332228" y="0"/>
                  </a:lnTo>
                  <a:lnTo>
                    <a:pt x="2329954" y="1463548"/>
                  </a:lnTo>
                  <a:lnTo>
                    <a:pt x="2301417" y="1463548"/>
                  </a:lnTo>
                  <a:lnTo>
                    <a:pt x="2339340" y="1539748"/>
                  </a:lnTo>
                  <a:lnTo>
                    <a:pt x="2371191" y="1476248"/>
                  </a:lnTo>
                  <a:lnTo>
                    <a:pt x="2377567" y="1463548"/>
                  </a:lnTo>
                  <a:close/>
                </a:path>
              </a:pathLst>
            </a:custGeom>
            <a:solidFill>
              <a:srgbClr val="000000"/>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p:nvPr/>
          </p:nvSpPr>
          <p:spPr>
            <a:xfrm>
              <a:off x="4271771" y="2666999"/>
              <a:ext cx="1300480" cy="289560"/>
            </a:xfrm>
            <a:custGeom>
              <a:avLst/>
              <a:gdLst/>
              <a:ahLst/>
              <a:cxnLst/>
              <a:rect l="l" t="t" r="r" b="b"/>
              <a:pathLst>
                <a:path w="1300479" h="289560">
                  <a:moveTo>
                    <a:pt x="1299972" y="0"/>
                  </a:moveTo>
                  <a:lnTo>
                    <a:pt x="0" y="0"/>
                  </a:lnTo>
                  <a:lnTo>
                    <a:pt x="0" y="289560"/>
                  </a:lnTo>
                  <a:lnTo>
                    <a:pt x="1299972" y="289560"/>
                  </a:lnTo>
                  <a:lnTo>
                    <a:pt x="1299972" y="0"/>
                  </a:lnTo>
                  <a:close/>
                </a:path>
              </a:pathLst>
            </a:custGeom>
            <a:solidFill>
              <a:srgbClr val="FBDACE"/>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1" name="object 21"/>
          <p:cNvSpPr txBox="1"/>
          <p:nvPr/>
        </p:nvSpPr>
        <p:spPr>
          <a:xfrm>
            <a:off x="5800708" y="3600830"/>
            <a:ext cx="1520430" cy="26297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D1:</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1000mg</a:t>
            </a:r>
            <a:r>
              <a:rPr kumimoji="0" sz="1598" b="0" i="0" u="none" strike="noStrike" kern="0" cap="none" spc="-4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Gpt</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2" name="object 22"/>
          <p:cNvSpPr txBox="1"/>
          <p:nvPr/>
        </p:nvSpPr>
        <p:spPr>
          <a:xfrm>
            <a:off x="10010893" y="2183735"/>
            <a:ext cx="1136517" cy="313358"/>
          </a:xfrm>
          <a:prstGeom prst="rect">
            <a:avLst/>
          </a:prstGeom>
          <a:solidFill>
            <a:srgbClr val="0A41CD"/>
          </a:solidFill>
        </p:spPr>
        <p:txBody>
          <a:bodyPr vert="horz" wrap="square" lIns="0" tIns="66804" rIns="0" bIns="0" rtlCol="0">
            <a:spAutoFit/>
          </a:bodyPr>
          <a:lstStyle/>
          <a:p>
            <a:pPr marL="90482" marR="0" lvl="0" indent="0" algn="l" defTabSz="1217706" rtl="0" eaLnBrk="1" fontAlgn="auto" latinLnBrk="0" hangingPunct="1">
              <a:lnSpc>
                <a:spcPct val="100000"/>
              </a:lnSpc>
              <a:spcBef>
                <a:spcPts val="526"/>
              </a:spcBef>
              <a:spcAft>
                <a:spcPts val="0"/>
              </a:spcAft>
              <a:buClrTx/>
              <a:buSzTx/>
              <a:buFontTx/>
              <a:buNone/>
              <a:tabLst/>
              <a:defRPr/>
            </a:pPr>
            <a:r>
              <a:rPr kumimoji="0" sz="1598" b="0" i="0" u="none" strike="noStrike" kern="0" cap="none" spc="0" normalizeH="0" baseline="0" noProof="0" dirty="0">
                <a:ln>
                  <a:noFill/>
                </a:ln>
                <a:solidFill>
                  <a:srgbClr val="FFFFFF"/>
                </a:solidFill>
                <a:effectLst/>
                <a:uLnTx/>
                <a:uFillTx/>
                <a:latin typeface="Arial"/>
                <a:ea typeface="+mn-ea"/>
                <a:cs typeface="Arial"/>
              </a:rPr>
              <a:t>D1:</a:t>
            </a:r>
            <a:r>
              <a:rPr kumimoji="0" sz="1598" b="0" i="0" u="none" strike="noStrike" kern="0" cap="none" spc="-33" normalizeH="0" baseline="0" noProof="0" dirty="0">
                <a:ln>
                  <a:noFill/>
                </a:ln>
                <a:solidFill>
                  <a:srgbClr val="FFFFFF"/>
                </a:solidFill>
                <a:effectLst/>
                <a:uLnTx/>
                <a:uFillTx/>
                <a:latin typeface="Arial"/>
                <a:ea typeface="+mn-ea"/>
                <a:cs typeface="Arial"/>
              </a:rPr>
              <a:t> </a:t>
            </a:r>
            <a:r>
              <a:rPr kumimoji="0" sz="1598" b="0" i="0" u="none" strike="noStrike" kern="0" cap="none" spc="-13" normalizeH="0" baseline="0" noProof="0" dirty="0">
                <a:ln>
                  <a:noFill/>
                </a:ln>
                <a:solidFill>
                  <a:srgbClr val="FFFFFF"/>
                </a:solidFill>
                <a:effectLst/>
                <a:uLnTx/>
                <a:uFillTx/>
                <a:latin typeface="Arial"/>
                <a:ea typeface="+mn-ea"/>
                <a:cs typeface="Arial"/>
              </a:rPr>
              <a:t>30mg*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3" name="object 23"/>
          <p:cNvSpPr/>
          <p:nvPr/>
        </p:nvSpPr>
        <p:spPr>
          <a:xfrm>
            <a:off x="5696188" y="4002162"/>
            <a:ext cx="1731835" cy="388141"/>
          </a:xfrm>
          <a:custGeom>
            <a:avLst/>
            <a:gdLst/>
            <a:ahLst/>
            <a:cxnLst/>
            <a:rect l="l" t="t" r="r" b="b"/>
            <a:pathLst>
              <a:path w="1300479" h="291464">
                <a:moveTo>
                  <a:pt x="1299972" y="0"/>
                </a:moveTo>
                <a:lnTo>
                  <a:pt x="0" y="0"/>
                </a:lnTo>
                <a:lnTo>
                  <a:pt x="0" y="291084"/>
                </a:lnTo>
                <a:lnTo>
                  <a:pt x="1299972" y="291084"/>
                </a:lnTo>
                <a:lnTo>
                  <a:pt x="1299972" y="0"/>
                </a:lnTo>
                <a:close/>
              </a:path>
            </a:pathLst>
          </a:custGeom>
          <a:solidFill>
            <a:srgbClr val="F7916B"/>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p:nvPr/>
        </p:nvSpPr>
        <p:spPr>
          <a:xfrm>
            <a:off x="5800708" y="4052223"/>
            <a:ext cx="1520430" cy="26297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D1:</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2000mg</a:t>
            </a:r>
            <a:r>
              <a:rPr kumimoji="0" sz="1598" b="0" i="0" u="none" strike="noStrike" kern="0" cap="none" spc="-4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Gpt</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txBox="1"/>
          <p:nvPr/>
        </p:nvSpPr>
        <p:spPr>
          <a:xfrm>
            <a:off x="8202614" y="2183735"/>
            <a:ext cx="1136517" cy="313358"/>
          </a:xfrm>
          <a:prstGeom prst="rect">
            <a:avLst/>
          </a:prstGeom>
          <a:solidFill>
            <a:srgbClr val="0A41CD"/>
          </a:solidFill>
        </p:spPr>
        <p:txBody>
          <a:bodyPr vert="horz" wrap="square" lIns="0" tIns="66804" rIns="0" bIns="0" rtlCol="0">
            <a:spAutoFit/>
          </a:bodyPr>
          <a:lstStyle/>
          <a:p>
            <a:pPr marL="89637" marR="0" lvl="0" indent="0" algn="l" defTabSz="1217706" rtl="0" eaLnBrk="1" fontAlgn="auto" latinLnBrk="0" hangingPunct="1">
              <a:lnSpc>
                <a:spcPct val="100000"/>
              </a:lnSpc>
              <a:spcBef>
                <a:spcPts val="526"/>
              </a:spcBef>
              <a:spcAft>
                <a:spcPts val="0"/>
              </a:spcAft>
              <a:buClrTx/>
              <a:buSzTx/>
              <a:buFontTx/>
              <a:buNone/>
              <a:tabLst/>
              <a:defRPr/>
            </a:pPr>
            <a:r>
              <a:rPr kumimoji="0" sz="1598" b="0" i="0" u="none" strike="noStrike" kern="0" cap="none" spc="0" normalizeH="0" baseline="0" noProof="0" dirty="0">
                <a:ln>
                  <a:noFill/>
                </a:ln>
                <a:solidFill>
                  <a:srgbClr val="FFFFFF"/>
                </a:solidFill>
                <a:effectLst/>
                <a:uLnTx/>
                <a:uFillTx/>
                <a:latin typeface="Arial"/>
                <a:ea typeface="+mn-ea"/>
                <a:cs typeface="Arial"/>
              </a:rPr>
              <a:t>D1:</a:t>
            </a:r>
            <a:r>
              <a:rPr kumimoji="0" sz="1598" b="0" i="0" u="none" strike="noStrike" kern="0" cap="none" spc="-33" normalizeH="0" baseline="0" noProof="0" dirty="0">
                <a:ln>
                  <a:noFill/>
                </a:ln>
                <a:solidFill>
                  <a:srgbClr val="FFFFFF"/>
                </a:solidFill>
                <a:effectLst/>
                <a:uLnTx/>
                <a:uFillTx/>
                <a:latin typeface="Arial"/>
                <a:ea typeface="+mn-ea"/>
                <a:cs typeface="Arial"/>
              </a:rPr>
              <a:t> </a:t>
            </a:r>
            <a:r>
              <a:rPr kumimoji="0" sz="1598" b="0" i="0" u="none" strike="noStrike" kern="0" cap="none" spc="-13" normalizeH="0" baseline="0" noProof="0" dirty="0">
                <a:ln>
                  <a:noFill/>
                </a:ln>
                <a:solidFill>
                  <a:srgbClr val="FFFFFF"/>
                </a:solidFill>
                <a:effectLst/>
                <a:uLnTx/>
                <a:uFillTx/>
                <a:latin typeface="Arial"/>
                <a:ea typeface="+mn-ea"/>
                <a:cs typeface="Arial"/>
              </a:rPr>
              <a:t>30mg*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6" name="object 26"/>
          <p:cNvSpPr/>
          <p:nvPr/>
        </p:nvSpPr>
        <p:spPr>
          <a:xfrm>
            <a:off x="5410032" y="3825596"/>
            <a:ext cx="347551" cy="286666"/>
          </a:xfrm>
          <a:custGeom>
            <a:avLst/>
            <a:gdLst/>
            <a:ahLst/>
            <a:cxnLst/>
            <a:rect l="l" t="t" r="r" b="b"/>
            <a:pathLst>
              <a:path w="260985" h="215264">
                <a:moveTo>
                  <a:pt x="260603" y="0"/>
                </a:moveTo>
                <a:lnTo>
                  <a:pt x="0" y="0"/>
                </a:lnTo>
                <a:lnTo>
                  <a:pt x="0" y="214884"/>
                </a:lnTo>
                <a:lnTo>
                  <a:pt x="260603" y="214884"/>
                </a:lnTo>
                <a:lnTo>
                  <a:pt x="260603" y="0"/>
                </a:lnTo>
                <a:close/>
              </a:path>
            </a:pathLst>
          </a:custGeom>
          <a:solidFill>
            <a:srgbClr val="EC490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txBox="1"/>
          <p:nvPr/>
        </p:nvSpPr>
        <p:spPr>
          <a:xfrm>
            <a:off x="5460938" y="3802596"/>
            <a:ext cx="246076" cy="303951"/>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864" b="0" i="0" u="none" strike="noStrike" kern="0" cap="none" spc="-33" normalizeH="0" baseline="0" noProof="0" dirty="0">
                <a:ln>
                  <a:noFill/>
                </a:ln>
                <a:solidFill>
                  <a:srgbClr val="FFFFFF"/>
                </a:solidFill>
                <a:effectLst/>
                <a:uLnTx/>
                <a:uFillTx/>
                <a:latin typeface="Arial"/>
                <a:ea typeface="+mn-ea"/>
                <a:cs typeface="Arial"/>
              </a:rPr>
              <a:t>or</a:t>
            </a:r>
            <a:endParaRPr kumimoji="0" sz="1864"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p:nvPr/>
        </p:nvSpPr>
        <p:spPr>
          <a:xfrm>
            <a:off x="7209178" y="5277699"/>
            <a:ext cx="3828134" cy="101475"/>
          </a:xfrm>
          <a:custGeom>
            <a:avLst/>
            <a:gdLst/>
            <a:ahLst/>
            <a:cxnLst/>
            <a:rect l="l" t="t" r="r" b="b"/>
            <a:pathLst>
              <a:path w="2874645" h="76200">
                <a:moveTo>
                  <a:pt x="19050" y="28575"/>
                </a:moveTo>
                <a:lnTo>
                  <a:pt x="0" y="28575"/>
                </a:lnTo>
                <a:lnTo>
                  <a:pt x="0" y="47625"/>
                </a:lnTo>
                <a:lnTo>
                  <a:pt x="19050" y="47625"/>
                </a:lnTo>
                <a:lnTo>
                  <a:pt x="19050" y="28575"/>
                </a:lnTo>
                <a:close/>
              </a:path>
              <a:path w="2874645" h="76200">
                <a:moveTo>
                  <a:pt x="95250" y="28575"/>
                </a:moveTo>
                <a:lnTo>
                  <a:pt x="76200" y="28575"/>
                </a:lnTo>
                <a:lnTo>
                  <a:pt x="76200" y="47625"/>
                </a:lnTo>
                <a:lnTo>
                  <a:pt x="95250" y="47625"/>
                </a:lnTo>
                <a:lnTo>
                  <a:pt x="95250" y="28575"/>
                </a:lnTo>
                <a:close/>
              </a:path>
              <a:path w="2874645" h="76200">
                <a:moveTo>
                  <a:pt x="171450" y="28575"/>
                </a:moveTo>
                <a:lnTo>
                  <a:pt x="152400" y="28575"/>
                </a:lnTo>
                <a:lnTo>
                  <a:pt x="152400" y="47625"/>
                </a:lnTo>
                <a:lnTo>
                  <a:pt x="171450" y="47625"/>
                </a:lnTo>
                <a:lnTo>
                  <a:pt x="171450" y="28575"/>
                </a:lnTo>
                <a:close/>
              </a:path>
              <a:path w="2874645" h="76200">
                <a:moveTo>
                  <a:pt x="247650" y="28575"/>
                </a:moveTo>
                <a:lnTo>
                  <a:pt x="228600" y="28575"/>
                </a:lnTo>
                <a:lnTo>
                  <a:pt x="228600" y="47625"/>
                </a:lnTo>
                <a:lnTo>
                  <a:pt x="247650" y="47625"/>
                </a:lnTo>
                <a:lnTo>
                  <a:pt x="247650" y="28575"/>
                </a:lnTo>
                <a:close/>
              </a:path>
              <a:path w="2874645" h="76200">
                <a:moveTo>
                  <a:pt x="323850" y="28575"/>
                </a:moveTo>
                <a:lnTo>
                  <a:pt x="304800" y="28575"/>
                </a:lnTo>
                <a:lnTo>
                  <a:pt x="304800" y="47625"/>
                </a:lnTo>
                <a:lnTo>
                  <a:pt x="323850" y="47625"/>
                </a:lnTo>
                <a:lnTo>
                  <a:pt x="323850" y="28575"/>
                </a:lnTo>
                <a:close/>
              </a:path>
              <a:path w="2874645" h="76200">
                <a:moveTo>
                  <a:pt x="400050" y="28575"/>
                </a:moveTo>
                <a:lnTo>
                  <a:pt x="381000" y="28575"/>
                </a:lnTo>
                <a:lnTo>
                  <a:pt x="381000" y="47625"/>
                </a:lnTo>
                <a:lnTo>
                  <a:pt x="400050" y="47625"/>
                </a:lnTo>
                <a:lnTo>
                  <a:pt x="400050" y="28575"/>
                </a:lnTo>
                <a:close/>
              </a:path>
              <a:path w="2874645" h="76200">
                <a:moveTo>
                  <a:pt x="476250" y="28575"/>
                </a:moveTo>
                <a:lnTo>
                  <a:pt x="457200" y="28575"/>
                </a:lnTo>
                <a:lnTo>
                  <a:pt x="457200" y="47625"/>
                </a:lnTo>
                <a:lnTo>
                  <a:pt x="476250" y="47625"/>
                </a:lnTo>
                <a:lnTo>
                  <a:pt x="476250" y="28575"/>
                </a:lnTo>
                <a:close/>
              </a:path>
              <a:path w="2874645" h="76200">
                <a:moveTo>
                  <a:pt x="552450" y="28575"/>
                </a:moveTo>
                <a:lnTo>
                  <a:pt x="533400" y="28575"/>
                </a:lnTo>
                <a:lnTo>
                  <a:pt x="533400" y="47625"/>
                </a:lnTo>
                <a:lnTo>
                  <a:pt x="552450" y="47625"/>
                </a:lnTo>
                <a:lnTo>
                  <a:pt x="552450" y="28575"/>
                </a:lnTo>
                <a:close/>
              </a:path>
              <a:path w="2874645" h="76200">
                <a:moveTo>
                  <a:pt x="628650" y="28575"/>
                </a:moveTo>
                <a:lnTo>
                  <a:pt x="609600" y="28575"/>
                </a:lnTo>
                <a:lnTo>
                  <a:pt x="609600" y="47625"/>
                </a:lnTo>
                <a:lnTo>
                  <a:pt x="628650" y="47625"/>
                </a:lnTo>
                <a:lnTo>
                  <a:pt x="628650" y="28575"/>
                </a:lnTo>
                <a:close/>
              </a:path>
              <a:path w="2874645" h="76200">
                <a:moveTo>
                  <a:pt x="704850" y="28575"/>
                </a:moveTo>
                <a:lnTo>
                  <a:pt x="685800" y="28575"/>
                </a:lnTo>
                <a:lnTo>
                  <a:pt x="685800" y="47625"/>
                </a:lnTo>
                <a:lnTo>
                  <a:pt x="704850" y="47625"/>
                </a:lnTo>
                <a:lnTo>
                  <a:pt x="704850" y="28575"/>
                </a:lnTo>
                <a:close/>
              </a:path>
              <a:path w="2874645" h="76200">
                <a:moveTo>
                  <a:pt x="781050" y="28575"/>
                </a:moveTo>
                <a:lnTo>
                  <a:pt x="762000" y="28575"/>
                </a:lnTo>
                <a:lnTo>
                  <a:pt x="762000" y="47625"/>
                </a:lnTo>
                <a:lnTo>
                  <a:pt x="781050" y="47625"/>
                </a:lnTo>
                <a:lnTo>
                  <a:pt x="781050" y="28575"/>
                </a:lnTo>
                <a:close/>
              </a:path>
              <a:path w="2874645" h="76200">
                <a:moveTo>
                  <a:pt x="857250" y="28575"/>
                </a:moveTo>
                <a:lnTo>
                  <a:pt x="838200" y="28575"/>
                </a:lnTo>
                <a:lnTo>
                  <a:pt x="838200" y="47625"/>
                </a:lnTo>
                <a:lnTo>
                  <a:pt x="857250" y="47625"/>
                </a:lnTo>
                <a:lnTo>
                  <a:pt x="857250" y="28575"/>
                </a:lnTo>
                <a:close/>
              </a:path>
              <a:path w="2874645" h="76200">
                <a:moveTo>
                  <a:pt x="933450" y="28575"/>
                </a:moveTo>
                <a:lnTo>
                  <a:pt x="914400" y="28575"/>
                </a:lnTo>
                <a:lnTo>
                  <a:pt x="914400" y="47625"/>
                </a:lnTo>
                <a:lnTo>
                  <a:pt x="933450" y="47625"/>
                </a:lnTo>
                <a:lnTo>
                  <a:pt x="933450" y="28575"/>
                </a:lnTo>
                <a:close/>
              </a:path>
              <a:path w="2874645" h="76200">
                <a:moveTo>
                  <a:pt x="1009650" y="28575"/>
                </a:moveTo>
                <a:lnTo>
                  <a:pt x="990600" y="28575"/>
                </a:lnTo>
                <a:lnTo>
                  <a:pt x="990600" y="47625"/>
                </a:lnTo>
                <a:lnTo>
                  <a:pt x="1009650" y="47625"/>
                </a:lnTo>
                <a:lnTo>
                  <a:pt x="1009650" y="28575"/>
                </a:lnTo>
                <a:close/>
              </a:path>
              <a:path w="2874645" h="76200">
                <a:moveTo>
                  <a:pt x="1085850" y="28575"/>
                </a:moveTo>
                <a:lnTo>
                  <a:pt x="1066800" y="28575"/>
                </a:lnTo>
                <a:lnTo>
                  <a:pt x="1066800" y="47625"/>
                </a:lnTo>
                <a:lnTo>
                  <a:pt x="1085850" y="47625"/>
                </a:lnTo>
                <a:lnTo>
                  <a:pt x="1085850" y="28575"/>
                </a:lnTo>
                <a:close/>
              </a:path>
              <a:path w="2874645" h="76200">
                <a:moveTo>
                  <a:pt x="1162050" y="28575"/>
                </a:moveTo>
                <a:lnTo>
                  <a:pt x="1143000" y="28575"/>
                </a:lnTo>
                <a:lnTo>
                  <a:pt x="1143000" y="47625"/>
                </a:lnTo>
                <a:lnTo>
                  <a:pt x="1162050" y="47625"/>
                </a:lnTo>
                <a:lnTo>
                  <a:pt x="1162050" y="28575"/>
                </a:lnTo>
                <a:close/>
              </a:path>
              <a:path w="2874645" h="76200">
                <a:moveTo>
                  <a:pt x="1238250" y="28575"/>
                </a:moveTo>
                <a:lnTo>
                  <a:pt x="1219200" y="28575"/>
                </a:lnTo>
                <a:lnTo>
                  <a:pt x="1219200" y="47625"/>
                </a:lnTo>
                <a:lnTo>
                  <a:pt x="1238250" y="47625"/>
                </a:lnTo>
                <a:lnTo>
                  <a:pt x="1238250" y="28575"/>
                </a:lnTo>
                <a:close/>
              </a:path>
              <a:path w="2874645" h="76200">
                <a:moveTo>
                  <a:pt x="1314450" y="28575"/>
                </a:moveTo>
                <a:lnTo>
                  <a:pt x="1295400" y="28575"/>
                </a:lnTo>
                <a:lnTo>
                  <a:pt x="1295400" y="47625"/>
                </a:lnTo>
                <a:lnTo>
                  <a:pt x="1314450" y="47625"/>
                </a:lnTo>
                <a:lnTo>
                  <a:pt x="1314450" y="28575"/>
                </a:lnTo>
                <a:close/>
              </a:path>
              <a:path w="2874645" h="76200">
                <a:moveTo>
                  <a:pt x="1390650" y="28575"/>
                </a:moveTo>
                <a:lnTo>
                  <a:pt x="1371600" y="28575"/>
                </a:lnTo>
                <a:lnTo>
                  <a:pt x="1371600" y="47625"/>
                </a:lnTo>
                <a:lnTo>
                  <a:pt x="1390650" y="47625"/>
                </a:lnTo>
                <a:lnTo>
                  <a:pt x="1390650" y="28575"/>
                </a:lnTo>
                <a:close/>
              </a:path>
              <a:path w="2874645" h="76200">
                <a:moveTo>
                  <a:pt x="1466850" y="28575"/>
                </a:moveTo>
                <a:lnTo>
                  <a:pt x="1447800" y="28575"/>
                </a:lnTo>
                <a:lnTo>
                  <a:pt x="1447800" y="47625"/>
                </a:lnTo>
                <a:lnTo>
                  <a:pt x="1466850" y="47625"/>
                </a:lnTo>
                <a:lnTo>
                  <a:pt x="1466850" y="28575"/>
                </a:lnTo>
                <a:close/>
              </a:path>
              <a:path w="2874645" h="76200">
                <a:moveTo>
                  <a:pt x="1543050" y="28575"/>
                </a:moveTo>
                <a:lnTo>
                  <a:pt x="1524000" y="28575"/>
                </a:lnTo>
                <a:lnTo>
                  <a:pt x="1524000" y="47625"/>
                </a:lnTo>
                <a:lnTo>
                  <a:pt x="1543050" y="47625"/>
                </a:lnTo>
                <a:lnTo>
                  <a:pt x="1543050" y="28575"/>
                </a:lnTo>
                <a:close/>
              </a:path>
              <a:path w="2874645" h="76200">
                <a:moveTo>
                  <a:pt x="1619250" y="28575"/>
                </a:moveTo>
                <a:lnTo>
                  <a:pt x="1600200" y="28575"/>
                </a:lnTo>
                <a:lnTo>
                  <a:pt x="1600200" y="47625"/>
                </a:lnTo>
                <a:lnTo>
                  <a:pt x="1619250" y="47625"/>
                </a:lnTo>
                <a:lnTo>
                  <a:pt x="1619250" y="28575"/>
                </a:lnTo>
                <a:close/>
              </a:path>
              <a:path w="2874645" h="76200">
                <a:moveTo>
                  <a:pt x="1695450" y="28575"/>
                </a:moveTo>
                <a:lnTo>
                  <a:pt x="1676400" y="28575"/>
                </a:lnTo>
                <a:lnTo>
                  <a:pt x="1676400" y="47625"/>
                </a:lnTo>
                <a:lnTo>
                  <a:pt x="1695450" y="47625"/>
                </a:lnTo>
                <a:lnTo>
                  <a:pt x="1695450" y="28575"/>
                </a:lnTo>
                <a:close/>
              </a:path>
              <a:path w="2874645" h="76200">
                <a:moveTo>
                  <a:pt x="1771650" y="28575"/>
                </a:moveTo>
                <a:lnTo>
                  <a:pt x="1752600" y="28575"/>
                </a:lnTo>
                <a:lnTo>
                  <a:pt x="1752600" y="47625"/>
                </a:lnTo>
                <a:lnTo>
                  <a:pt x="1771650" y="47625"/>
                </a:lnTo>
                <a:lnTo>
                  <a:pt x="1771650" y="28575"/>
                </a:lnTo>
                <a:close/>
              </a:path>
              <a:path w="2874645" h="76200">
                <a:moveTo>
                  <a:pt x="1847850" y="28575"/>
                </a:moveTo>
                <a:lnTo>
                  <a:pt x="1828800" y="28575"/>
                </a:lnTo>
                <a:lnTo>
                  <a:pt x="1828800" y="47625"/>
                </a:lnTo>
                <a:lnTo>
                  <a:pt x="1847850" y="47625"/>
                </a:lnTo>
                <a:lnTo>
                  <a:pt x="1847850" y="28575"/>
                </a:lnTo>
                <a:close/>
              </a:path>
              <a:path w="2874645" h="76200">
                <a:moveTo>
                  <a:pt x="1924050" y="28575"/>
                </a:moveTo>
                <a:lnTo>
                  <a:pt x="1905000" y="28575"/>
                </a:lnTo>
                <a:lnTo>
                  <a:pt x="1905000" y="47625"/>
                </a:lnTo>
                <a:lnTo>
                  <a:pt x="1924050" y="47625"/>
                </a:lnTo>
                <a:lnTo>
                  <a:pt x="1924050" y="28575"/>
                </a:lnTo>
                <a:close/>
              </a:path>
              <a:path w="2874645" h="76200">
                <a:moveTo>
                  <a:pt x="2000250" y="28575"/>
                </a:moveTo>
                <a:lnTo>
                  <a:pt x="1981200" y="28575"/>
                </a:lnTo>
                <a:lnTo>
                  <a:pt x="1981200" y="47625"/>
                </a:lnTo>
                <a:lnTo>
                  <a:pt x="2000250" y="47625"/>
                </a:lnTo>
                <a:lnTo>
                  <a:pt x="2000250" y="28575"/>
                </a:lnTo>
                <a:close/>
              </a:path>
              <a:path w="2874645" h="76200">
                <a:moveTo>
                  <a:pt x="2076450" y="28575"/>
                </a:moveTo>
                <a:lnTo>
                  <a:pt x="2057400" y="28575"/>
                </a:lnTo>
                <a:lnTo>
                  <a:pt x="2057400" y="47625"/>
                </a:lnTo>
                <a:lnTo>
                  <a:pt x="2076450" y="47625"/>
                </a:lnTo>
                <a:lnTo>
                  <a:pt x="2076450" y="28575"/>
                </a:lnTo>
                <a:close/>
              </a:path>
              <a:path w="2874645" h="76200">
                <a:moveTo>
                  <a:pt x="2152650" y="28575"/>
                </a:moveTo>
                <a:lnTo>
                  <a:pt x="2133600" y="28575"/>
                </a:lnTo>
                <a:lnTo>
                  <a:pt x="2133600" y="47625"/>
                </a:lnTo>
                <a:lnTo>
                  <a:pt x="2152650" y="47625"/>
                </a:lnTo>
                <a:lnTo>
                  <a:pt x="2152650" y="28575"/>
                </a:lnTo>
                <a:close/>
              </a:path>
              <a:path w="2874645" h="76200">
                <a:moveTo>
                  <a:pt x="2228850" y="28575"/>
                </a:moveTo>
                <a:lnTo>
                  <a:pt x="2209800" y="28575"/>
                </a:lnTo>
                <a:lnTo>
                  <a:pt x="2209800" y="47625"/>
                </a:lnTo>
                <a:lnTo>
                  <a:pt x="2228850" y="47625"/>
                </a:lnTo>
                <a:lnTo>
                  <a:pt x="2228850" y="28575"/>
                </a:lnTo>
                <a:close/>
              </a:path>
              <a:path w="2874645" h="76200">
                <a:moveTo>
                  <a:pt x="2305050" y="28575"/>
                </a:moveTo>
                <a:lnTo>
                  <a:pt x="2286000" y="28575"/>
                </a:lnTo>
                <a:lnTo>
                  <a:pt x="2286000" y="47625"/>
                </a:lnTo>
                <a:lnTo>
                  <a:pt x="2305050" y="47625"/>
                </a:lnTo>
                <a:lnTo>
                  <a:pt x="2305050" y="28575"/>
                </a:lnTo>
                <a:close/>
              </a:path>
              <a:path w="2874645" h="76200">
                <a:moveTo>
                  <a:pt x="2381250" y="28575"/>
                </a:moveTo>
                <a:lnTo>
                  <a:pt x="2362200" y="28575"/>
                </a:lnTo>
                <a:lnTo>
                  <a:pt x="2362200" y="47625"/>
                </a:lnTo>
                <a:lnTo>
                  <a:pt x="2381250" y="47625"/>
                </a:lnTo>
                <a:lnTo>
                  <a:pt x="2381250" y="28575"/>
                </a:lnTo>
                <a:close/>
              </a:path>
              <a:path w="2874645" h="76200">
                <a:moveTo>
                  <a:pt x="2457450" y="28575"/>
                </a:moveTo>
                <a:lnTo>
                  <a:pt x="2438400" y="28575"/>
                </a:lnTo>
                <a:lnTo>
                  <a:pt x="2438400" y="47625"/>
                </a:lnTo>
                <a:lnTo>
                  <a:pt x="2457450" y="47625"/>
                </a:lnTo>
                <a:lnTo>
                  <a:pt x="2457450" y="28575"/>
                </a:lnTo>
                <a:close/>
              </a:path>
              <a:path w="2874645" h="76200">
                <a:moveTo>
                  <a:pt x="2533650" y="28575"/>
                </a:moveTo>
                <a:lnTo>
                  <a:pt x="2514600" y="28575"/>
                </a:lnTo>
                <a:lnTo>
                  <a:pt x="2514600" y="47625"/>
                </a:lnTo>
                <a:lnTo>
                  <a:pt x="2533650" y="47625"/>
                </a:lnTo>
                <a:lnTo>
                  <a:pt x="2533650" y="28575"/>
                </a:lnTo>
                <a:close/>
              </a:path>
              <a:path w="2874645" h="76200">
                <a:moveTo>
                  <a:pt x="2609850" y="28575"/>
                </a:moveTo>
                <a:lnTo>
                  <a:pt x="2590800" y="28575"/>
                </a:lnTo>
                <a:lnTo>
                  <a:pt x="2590800" y="47625"/>
                </a:lnTo>
                <a:lnTo>
                  <a:pt x="2609850" y="47625"/>
                </a:lnTo>
                <a:lnTo>
                  <a:pt x="2609850" y="28575"/>
                </a:lnTo>
                <a:close/>
              </a:path>
              <a:path w="2874645" h="76200">
                <a:moveTo>
                  <a:pt x="2686050" y="28575"/>
                </a:moveTo>
                <a:lnTo>
                  <a:pt x="2667000" y="28575"/>
                </a:lnTo>
                <a:lnTo>
                  <a:pt x="2667000" y="47625"/>
                </a:lnTo>
                <a:lnTo>
                  <a:pt x="2686050" y="47625"/>
                </a:lnTo>
                <a:lnTo>
                  <a:pt x="2686050" y="28575"/>
                </a:lnTo>
                <a:close/>
              </a:path>
              <a:path w="2874645" h="76200">
                <a:moveTo>
                  <a:pt x="2762250" y="28575"/>
                </a:moveTo>
                <a:lnTo>
                  <a:pt x="2743200" y="28575"/>
                </a:lnTo>
                <a:lnTo>
                  <a:pt x="2743200" y="47625"/>
                </a:lnTo>
                <a:lnTo>
                  <a:pt x="2762250" y="47625"/>
                </a:lnTo>
                <a:lnTo>
                  <a:pt x="2762250" y="28575"/>
                </a:lnTo>
                <a:close/>
              </a:path>
              <a:path w="2874645" h="76200">
                <a:moveTo>
                  <a:pt x="2798317" y="0"/>
                </a:moveTo>
                <a:lnTo>
                  <a:pt x="2798317" y="76200"/>
                </a:lnTo>
                <a:lnTo>
                  <a:pt x="2874517" y="38100"/>
                </a:lnTo>
                <a:lnTo>
                  <a:pt x="2798317"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8008292" y="4982138"/>
            <a:ext cx="2380428" cy="675591"/>
          </a:xfrm>
          <a:prstGeom prst="rect">
            <a:avLst/>
          </a:prstGeom>
        </p:spPr>
        <p:txBody>
          <a:bodyPr vert="horz" wrap="square" lIns="0" tIns="16912" rIns="0" bIns="0" rtlCol="0">
            <a:spAutoFit/>
          </a:bodyPr>
          <a:lstStyle/>
          <a:p>
            <a:pPr marL="438882" marR="0" lvl="0" indent="0" algn="l" defTabSz="1217706" rtl="0" eaLnBrk="1" fontAlgn="auto" latinLnBrk="0" hangingPunct="1">
              <a:lnSpc>
                <a:spcPct val="100000"/>
              </a:lnSpc>
              <a:spcBef>
                <a:spcPts val="133"/>
              </a:spcBef>
              <a:spcAft>
                <a:spcPts val="0"/>
              </a:spcAft>
              <a:buClrTx/>
              <a:buSzTx/>
              <a:buFontTx/>
              <a:buNone/>
              <a:tabLst/>
              <a:defRPr/>
            </a:pPr>
            <a:r>
              <a:rPr kumimoji="0" sz="1598" b="0" i="1" u="none" strike="noStrike" kern="0" cap="none" spc="-13" normalizeH="0" baseline="0" noProof="0" dirty="0">
                <a:ln>
                  <a:noFill/>
                </a:ln>
                <a:solidFill>
                  <a:srgbClr val="7E7E7E"/>
                </a:solidFill>
                <a:effectLst/>
                <a:uLnTx/>
                <a:uFillTx/>
                <a:latin typeface="Arial"/>
                <a:ea typeface="+mn-ea"/>
                <a:cs typeface="Arial"/>
              </a:rPr>
              <a:t>21-</a:t>
            </a:r>
            <a:r>
              <a:rPr kumimoji="0" sz="1598" b="0" i="1" u="none" strike="noStrike" kern="0" cap="none" spc="0" normalizeH="0" baseline="0" noProof="0" dirty="0">
                <a:ln>
                  <a:noFill/>
                </a:ln>
                <a:solidFill>
                  <a:srgbClr val="7E7E7E"/>
                </a:solidFill>
                <a:effectLst/>
                <a:uLnTx/>
                <a:uFillTx/>
                <a:latin typeface="Arial"/>
                <a:ea typeface="+mn-ea"/>
                <a:cs typeface="Arial"/>
              </a:rPr>
              <a:t>day</a:t>
            </a:r>
            <a:r>
              <a:rPr kumimoji="0" sz="1598" b="0" i="1" u="none" strike="noStrike" kern="0" cap="none" spc="-20" normalizeH="0" baseline="0" noProof="0" dirty="0">
                <a:ln>
                  <a:noFill/>
                </a:ln>
                <a:solidFill>
                  <a:srgbClr val="7E7E7E"/>
                </a:solidFill>
                <a:effectLst/>
                <a:uLnTx/>
                <a:uFillTx/>
                <a:latin typeface="Arial"/>
                <a:ea typeface="+mn-ea"/>
                <a:cs typeface="Arial"/>
              </a:rPr>
              <a:t> </a:t>
            </a:r>
            <a:r>
              <a:rPr kumimoji="0" sz="1598" b="0" i="1" u="none" strike="noStrike" kern="0" cap="none" spc="-13" normalizeH="0" baseline="0" noProof="0" dirty="0">
                <a:ln>
                  <a:noFill/>
                </a:ln>
                <a:solidFill>
                  <a:srgbClr val="7E7E7E"/>
                </a:solidFill>
                <a:effectLst/>
                <a:uLnTx/>
                <a:uFillTx/>
                <a:latin typeface="Arial"/>
                <a:ea typeface="+mn-ea"/>
                <a:cs typeface="Arial"/>
              </a:rPr>
              <a:t>cycles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1272"/>
              </a:spcBef>
              <a:spcAft>
                <a:spcPts val="0"/>
              </a:spcAft>
              <a:buClrTx/>
              <a:buSzTx/>
              <a:buFontTx/>
              <a:buNone/>
              <a:tabLst/>
              <a:defRPr/>
            </a:pPr>
            <a:r>
              <a:rPr kumimoji="0" sz="1598" b="0" i="1" u="none" strike="noStrike" kern="0" cap="none" spc="0" normalizeH="0" baseline="0" noProof="0" dirty="0">
                <a:ln>
                  <a:noFill/>
                </a:ln>
                <a:solidFill>
                  <a:srgbClr val="0A41CD"/>
                </a:solidFill>
                <a:effectLst/>
                <a:uLnTx/>
                <a:uFillTx/>
                <a:latin typeface="Arial"/>
                <a:ea typeface="+mn-ea"/>
                <a:cs typeface="Arial"/>
              </a:rPr>
              <a:t>Approximately</a:t>
            </a:r>
            <a:r>
              <a:rPr kumimoji="0" sz="1598" b="0" i="1" u="none" strike="noStrike" kern="0" cap="none" spc="-47" normalizeH="0" baseline="0" noProof="0" dirty="0">
                <a:ln>
                  <a:noFill/>
                </a:ln>
                <a:solidFill>
                  <a:srgbClr val="0A41CD"/>
                </a:solidFill>
                <a:effectLst/>
                <a:uLnTx/>
                <a:uFillTx/>
                <a:latin typeface="Arial"/>
                <a:ea typeface="+mn-ea"/>
                <a:cs typeface="Arial"/>
              </a:rPr>
              <a:t> </a:t>
            </a:r>
            <a:r>
              <a:rPr kumimoji="0" sz="1598" b="0" i="1" u="none" strike="noStrike" kern="0" cap="none" spc="0" normalizeH="0" baseline="0" noProof="0" dirty="0">
                <a:ln>
                  <a:noFill/>
                </a:ln>
                <a:solidFill>
                  <a:srgbClr val="0A41CD"/>
                </a:solidFill>
                <a:effectLst/>
                <a:uLnTx/>
                <a:uFillTx/>
                <a:latin typeface="Arial"/>
                <a:ea typeface="+mn-ea"/>
                <a:cs typeface="Arial"/>
              </a:rPr>
              <a:t>8.5</a:t>
            </a:r>
            <a:r>
              <a:rPr kumimoji="0" sz="1598" b="0" i="1" u="none" strike="noStrike" kern="0" cap="none" spc="-7" normalizeH="0" baseline="0" noProof="0" dirty="0">
                <a:ln>
                  <a:noFill/>
                </a:ln>
                <a:solidFill>
                  <a:srgbClr val="0A41CD"/>
                </a:solidFill>
                <a:effectLst/>
                <a:uLnTx/>
                <a:uFillTx/>
                <a:latin typeface="Arial"/>
                <a:ea typeface="+mn-ea"/>
                <a:cs typeface="Arial"/>
              </a:rPr>
              <a:t> </a:t>
            </a:r>
            <a:r>
              <a:rPr kumimoji="0" sz="1598" b="0" i="1" u="none" strike="noStrike" kern="0" cap="none" spc="-13" normalizeH="0" baseline="0" noProof="0" dirty="0">
                <a:ln>
                  <a:noFill/>
                </a:ln>
                <a:solidFill>
                  <a:srgbClr val="0A41CD"/>
                </a:solidFill>
                <a:effectLst/>
                <a:uLnTx/>
                <a:uFillTx/>
                <a:latin typeface="Arial"/>
                <a:ea typeface="+mn-ea"/>
                <a:cs typeface="Arial"/>
              </a:rPr>
              <a:t>months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txBox="1"/>
          <p:nvPr/>
        </p:nvSpPr>
        <p:spPr>
          <a:xfrm>
            <a:off x="555481" y="1225118"/>
            <a:ext cx="4431909" cy="2006170"/>
          </a:xfrm>
          <a:prstGeom prst="rect">
            <a:avLst/>
          </a:prstGeom>
        </p:spPr>
        <p:txBody>
          <a:bodyPr vert="horz" wrap="square" lIns="0" tIns="119233" rIns="0" bIns="0" rtlCol="0">
            <a:spAutoFit/>
          </a:bodyPr>
          <a:lstStyle/>
          <a:p>
            <a:pPr marL="50738" marR="0" lvl="0" indent="0" algn="l" defTabSz="1217706" rtl="0" eaLnBrk="1" fontAlgn="auto" latinLnBrk="0" hangingPunct="1">
              <a:lnSpc>
                <a:spcPct val="100000"/>
              </a:lnSpc>
              <a:spcBef>
                <a:spcPts val="939"/>
              </a:spcBef>
              <a:spcAft>
                <a:spcPts val="0"/>
              </a:spcAft>
              <a:buClrTx/>
              <a:buSzTx/>
              <a:buFontTx/>
              <a:buNone/>
              <a:tabLst/>
              <a:defRPr/>
            </a:pPr>
            <a:r>
              <a:rPr kumimoji="0" sz="1598" b="1" i="0" u="none" strike="noStrike" kern="0" cap="none" spc="0" normalizeH="0" baseline="0" noProof="0" dirty="0">
                <a:ln>
                  <a:noFill/>
                </a:ln>
                <a:solidFill>
                  <a:sysClr val="windowText" lastClr="000000"/>
                </a:solidFill>
                <a:effectLst/>
                <a:uLnTx/>
                <a:uFillTx/>
                <a:latin typeface="Arial"/>
                <a:ea typeface="+mn-ea"/>
                <a:cs typeface="Arial"/>
              </a:rPr>
              <a:t>Study</a:t>
            </a:r>
            <a:r>
              <a:rPr kumimoji="0" sz="1598" b="1" i="0" u="none" strike="noStrike" kern="0" cap="none" spc="-40" normalizeH="0" baseline="0" noProof="0" dirty="0">
                <a:ln>
                  <a:noFill/>
                </a:ln>
                <a:solidFill>
                  <a:sysClr val="windowText" lastClr="000000"/>
                </a:solidFill>
                <a:effectLst/>
                <a:uLnTx/>
                <a:uFillTx/>
                <a:latin typeface="Arial"/>
                <a:ea typeface="+mn-ea"/>
                <a:cs typeface="Arial"/>
              </a:rPr>
              <a:t> </a:t>
            </a:r>
            <a:r>
              <a:rPr kumimoji="0" sz="1598" b="1" i="0" u="none" strike="noStrike" kern="0" cap="none" spc="-13" normalizeH="0" baseline="0" noProof="0" dirty="0">
                <a:ln>
                  <a:noFill/>
                </a:ln>
                <a:solidFill>
                  <a:sysClr val="windowText" lastClr="000000"/>
                </a:solidFill>
                <a:effectLst/>
                <a:uLnTx/>
                <a:uFillTx/>
                <a:latin typeface="Arial"/>
                <a:ea typeface="+mn-ea"/>
                <a:cs typeface="Arial"/>
              </a:rPr>
              <a:t>design</a:t>
            </a:r>
            <a:r>
              <a:rPr kumimoji="0" sz="1598" b="1" i="0" u="none" strike="noStrike" kern="0" cap="none" spc="-20" normalizeH="0" baseline="24305" noProof="0" dirty="0">
                <a:ln>
                  <a:noFill/>
                </a:ln>
                <a:solidFill>
                  <a:sysClr val="windowText" lastClr="000000"/>
                </a:solidFill>
                <a:effectLst/>
                <a:uLnTx/>
                <a:uFillTx/>
                <a:latin typeface="Arial"/>
                <a:ea typeface="+mn-ea"/>
                <a:cs typeface="Arial"/>
              </a:rPr>
              <a:t>1</a:t>
            </a:r>
            <a:endParaRPr kumimoji="0" sz="1598" b="0" i="0" u="none" strike="noStrike" kern="0" cap="none" spc="0" normalizeH="0" baseline="24305" noProof="0">
              <a:ln>
                <a:noFill/>
              </a:ln>
              <a:solidFill>
                <a:sysClr val="windowText" lastClr="000000"/>
              </a:solidFill>
              <a:effectLst/>
              <a:uLnTx/>
              <a:uFillTx/>
              <a:latin typeface="Arial"/>
              <a:ea typeface="+mn-ea"/>
              <a:cs typeface="Arial"/>
            </a:endParaRPr>
          </a:p>
          <a:p>
            <a:pPr marL="285821" marR="151366" lvl="0" indent="-235931" algn="l" defTabSz="1217706" rtl="0" eaLnBrk="1" fontAlgn="auto" latinLnBrk="0" hangingPunct="1">
              <a:lnSpc>
                <a:spcPct val="100000"/>
              </a:lnSpc>
              <a:spcBef>
                <a:spcPts val="799"/>
              </a:spcBef>
              <a:spcAft>
                <a:spcPts val="0"/>
              </a:spcAft>
              <a:buClr>
                <a:srgbClr val="0A41CD"/>
              </a:buClr>
              <a:buSzTx/>
              <a:buFontTx/>
              <a:buChar char="•"/>
              <a:tabLst>
                <a:tab pos="285821"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Multicenter,</a:t>
            </a:r>
            <a:r>
              <a:rPr kumimoji="0" sz="1598" b="0" i="0" u="none" strike="noStrike" kern="0" cap="none" spc="-5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open-</a:t>
            </a:r>
            <a:r>
              <a:rPr kumimoji="0" sz="1598" b="0" i="0" u="none" strike="noStrike" kern="0" cap="none" spc="0" normalizeH="0" baseline="0" noProof="0" dirty="0">
                <a:ln>
                  <a:noFill/>
                </a:ln>
                <a:solidFill>
                  <a:sysClr val="windowText" lastClr="000000"/>
                </a:solidFill>
                <a:effectLst/>
                <a:uLnTx/>
                <a:uFillTx/>
                <a:latin typeface="Arial"/>
                <a:ea typeface="+mn-ea"/>
                <a:cs typeface="Arial"/>
              </a:rPr>
              <a:t>label,</a:t>
            </a:r>
            <a:r>
              <a:rPr kumimoji="0" sz="1598" b="0" i="0" u="none" strike="noStrike" kern="0" cap="none" spc="-5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dose-</a:t>
            </a:r>
            <a:r>
              <a:rPr kumimoji="0" sz="1598" b="0" i="0" u="none" strike="noStrike" kern="0" cap="none" spc="0" normalizeH="0" baseline="0" noProof="0" dirty="0">
                <a:ln>
                  <a:noFill/>
                </a:ln>
                <a:solidFill>
                  <a:sysClr val="windowText" lastClr="000000"/>
                </a:solidFill>
                <a:effectLst/>
                <a:uLnTx/>
                <a:uFillTx/>
                <a:latin typeface="Arial"/>
                <a:ea typeface="+mn-ea"/>
                <a:cs typeface="Arial"/>
              </a:rPr>
              <a:t>escalation</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 and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dose-expansion</a:t>
            </a:r>
            <a:r>
              <a:rPr kumimoji="0" sz="1598" b="0" i="0" u="none" strike="noStrike" kern="0" cap="none" spc="-5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study</a:t>
            </a:r>
            <a:r>
              <a:rPr kumimoji="0" sz="1598" b="0" i="0" u="none" strike="noStrike" kern="0" cap="none" spc="-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of</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glofitamab</a:t>
            </a:r>
            <a:r>
              <a:rPr kumimoji="0" sz="1598" b="0" i="0" u="none" strike="noStrike" kern="0" cap="none" spc="-4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with</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Gpt</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50738" marR="0" lvl="0" indent="0" algn="l" defTabSz="1217706" rtl="0" eaLnBrk="1" fontAlgn="auto" latinLnBrk="0" hangingPunct="1">
              <a:lnSpc>
                <a:spcPct val="100000"/>
              </a:lnSpc>
              <a:spcBef>
                <a:spcPts val="799"/>
              </a:spcBef>
              <a:spcAft>
                <a:spcPts val="0"/>
              </a:spcAft>
              <a:buClrTx/>
              <a:buSzTx/>
              <a:buFontTx/>
              <a:buNone/>
              <a:tabLst/>
              <a:defRPr/>
            </a:pPr>
            <a:r>
              <a:rPr kumimoji="0" sz="1598" b="1" i="0" u="none" strike="noStrike" kern="0" cap="none" spc="0" normalizeH="0" baseline="0" noProof="0" dirty="0">
                <a:ln>
                  <a:noFill/>
                </a:ln>
                <a:solidFill>
                  <a:sysClr val="windowText" lastClr="000000"/>
                </a:solidFill>
                <a:effectLst/>
                <a:uLnTx/>
                <a:uFillTx/>
                <a:latin typeface="Arial"/>
                <a:ea typeface="+mn-ea"/>
                <a:cs typeface="Arial"/>
              </a:rPr>
              <a:t>Glofitamab</a:t>
            </a:r>
            <a:r>
              <a:rPr kumimoji="0" sz="1598" b="1" i="0" u="none" strike="noStrike" kern="0" cap="none" spc="-47" normalizeH="0" baseline="0" noProof="0" dirty="0">
                <a:ln>
                  <a:noFill/>
                </a:ln>
                <a:solidFill>
                  <a:sysClr val="windowText" lastClr="000000"/>
                </a:solidFill>
                <a:effectLst/>
                <a:uLnTx/>
                <a:uFillTx/>
                <a:latin typeface="Arial"/>
                <a:ea typeface="+mn-ea"/>
                <a:cs typeface="Arial"/>
              </a:rPr>
              <a:t> </a:t>
            </a:r>
            <a:r>
              <a:rPr kumimoji="0" sz="1598" b="1" i="0" u="none" strike="noStrike" kern="0" cap="none" spc="0" normalizeH="0" baseline="0" noProof="0" dirty="0">
                <a:ln>
                  <a:noFill/>
                </a:ln>
                <a:solidFill>
                  <a:sysClr val="windowText" lastClr="000000"/>
                </a:solidFill>
                <a:effectLst/>
                <a:uLnTx/>
                <a:uFillTx/>
                <a:latin typeface="Arial"/>
                <a:ea typeface="+mn-ea"/>
                <a:cs typeface="Arial"/>
              </a:rPr>
              <a:t>IV</a:t>
            </a:r>
            <a:r>
              <a:rPr kumimoji="0" sz="1598" b="1" i="0" u="none" strike="noStrike" kern="0" cap="none" spc="-33" normalizeH="0" baseline="0" noProof="0" dirty="0">
                <a:ln>
                  <a:noFill/>
                </a:ln>
                <a:solidFill>
                  <a:sysClr val="windowText" lastClr="000000"/>
                </a:solidFill>
                <a:effectLst/>
                <a:uLnTx/>
                <a:uFillTx/>
                <a:latin typeface="Arial"/>
                <a:ea typeface="+mn-ea"/>
                <a:cs typeface="Arial"/>
              </a:rPr>
              <a:t> </a:t>
            </a:r>
            <a:r>
              <a:rPr kumimoji="0" sz="1598" b="1" i="0" u="none" strike="noStrike" kern="0" cap="none" spc="-13" normalizeH="0" baseline="0" noProof="0" dirty="0">
                <a:ln>
                  <a:noFill/>
                </a:ln>
                <a:solidFill>
                  <a:sysClr val="windowText" lastClr="000000"/>
                </a:solidFill>
                <a:effectLst/>
                <a:uLnTx/>
                <a:uFillTx/>
                <a:latin typeface="Arial"/>
                <a:ea typeface="+mn-ea"/>
                <a:cs typeface="Arial"/>
              </a:rPr>
              <a:t>administration</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287514" marR="0" lvl="0" indent="-236776" algn="l" defTabSz="1217706" rtl="0" eaLnBrk="1" fontAlgn="auto" latinLnBrk="0" hangingPunct="1">
              <a:lnSpc>
                <a:spcPct val="100000"/>
              </a:lnSpc>
              <a:spcBef>
                <a:spcPts val="799"/>
              </a:spcBef>
              <a:spcAft>
                <a:spcPts val="0"/>
              </a:spcAft>
              <a:buClr>
                <a:srgbClr val="0A41CD"/>
              </a:buClr>
              <a:buSzTx/>
              <a:buFontTx/>
              <a:buChar char="•"/>
              <a:tabLst>
                <a:tab pos="287514" algn="l"/>
              </a:tabLst>
              <a:defRPr/>
            </a:pPr>
            <a:r>
              <a:rPr kumimoji="0" sz="1598" b="0" i="0" u="none" strike="noStrike" kern="0" cap="none" spc="-13" normalizeH="0" baseline="0" noProof="0" dirty="0">
                <a:ln>
                  <a:noFill/>
                </a:ln>
                <a:solidFill>
                  <a:sysClr val="windowText" lastClr="000000"/>
                </a:solidFill>
                <a:effectLst/>
                <a:uLnTx/>
                <a:uFillTx/>
                <a:latin typeface="Arial"/>
                <a:ea typeface="+mn-ea"/>
                <a:cs typeface="Arial"/>
              </a:rPr>
              <a:t>Fixed-</a:t>
            </a:r>
            <a:r>
              <a:rPr kumimoji="0" sz="1598" b="0" i="0" u="none" strike="noStrike" kern="0" cap="none" spc="0" normalizeH="0" baseline="0" noProof="0" dirty="0">
                <a:ln>
                  <a:noFill/>
                </a:ln>
                <a:solidFill>
                  <a:sysClr val="windowText" lastClr="000000"/>
                </a:solidFill>
                <a:effectLst/>
                <a:uLnTx/>
                <a:uFillTx/>
                <a:latin typeface="Arial"/>
                <a:ea typeface="+mn-ea"/>
                <a:cs typeface="Arial"/>
              </a:rPr>
              <a:t>duration</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 treatment:</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maximum</a:t>
            </a:r>
            <a:r>
              <a:rPr kumimoji="0" sz="1598" b="0" i="0" u="none" strike="noStrike" kern="0" cap="none" spc="-40"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12</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 cycles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50738" marR="0" lvl="0" indent="0" algn="l" defTabSz="1217706" rtl="0" eaLnBrk="1" fontAlgn="auto" latinLnBrk="0" hangingPunct="1">
              <a:lnSpc>
                <a:spcPct val="100000"/>
              </a:lnSpc>
              <a:spcBef>
                <a:spcPts val="806"/>
              </a:spcBef>
              <a:spcAft>
                <a:spcPts val="0"/>
              </a:spcAft>
              <a:buClrTx/>
              <a:buSzTx/>
              <a:buFontTx/>
              <a:buNone/>
              <a:tabLst/>
              <a:defRPr/>
            </a:pPr>
            <a:r>
              <a:rPr kumimoji="0" sz="1598" b="1" i="0" u="none" strike="noStrike" kern="0" cap="none" spc="0" normalizeH="0" baseline="0" noProof="0" dirty="0">
                <a:ln>
                  <a:noFill/>
                </a:ln>
                <a:solidFill>
                  <a:sysClr val="windowText" lastClr="000000"/>
                </a:solidFill>
                <a:effectLst/>
                <a:uLnTx/>
                <a:uFillTx/>
                <a:latin typeface="Arial"/>
                <a:ea typeface="+mn-ea"/>
                <a:cs typeface="Arial"/>
              </a:rPr>
              <a:t>Population</a:t>
            </a:r>
            <a:r>
              <a:rPr kumimoji="0" sz="1598" b="1" i="0" u="none" strike="noStrike" kern="0" cap="none" spc="-73" normalizeH="0" baseline="0" noProof="0" dirty="0">
                <a:ln>
                  <a:noFill/>
                </a:ln>
                <a:solidFill>
                  <a:sysClr val="windowText" lastClr="000000"/>
                </a:solidFill>
                <a:effectLst/>
                <a:uLnTx/>
                <a:uFillTx/>
                <a:latin typeface="Arial"/>
                <a:ea typeface="+mn-ea"/>
                <a:cs typeface="Arial"/>
              </a:rPr>
              <a:t> </a:t>
            </a:r>
            <a:r>
              <a:rPr kumimoji="0" sz="1598" b="1" i="0" u="none" strike="noStrike" kern="0" cap="none" spc="-13" normalizeH="0" baseline="0" noProof="0" dirty="0">
                <a:ln>
                  <a:noFill/>
                </a:ln>
                <a:solidFill>
                  <a:sysClr val="windowText" lastClr="000000"/>
                </a:solidFill>
                <a:effectLst/>
                <a:uLnTx/>
                <a:uFillTx/>
                <a:latin typeface="Arial"/>
                <a:ea typeface="+mn-ea"/>
                <a:cs typeface="Arial"/>
              </a:rPr>
              <a:t>characteristics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1" name="object 31"/>
          <p:cNvSpPr txBox="1"/>
          <p:nvPr/>
        </p:nvSpPr>
        <p:spPr>
          <a:xfrm>
            <a:off x="589306" y="3195440"/>
            <a:ext cx="2534331" cy="1062430"/>
          </a:xfrm>
          <a:prstGeom prst="rect">
            <a:avLst/>
          </a:prstGeom>
        </p:spPr>
        <p:txBody>
          <a:bodyPr vert="horz" wrap="square" lIns="0" tIns="118387" rIns="0" bIns="0" rtlCol="0">
            <a:spAutoFit/>
          </a:bodyPr>
          <a:lstStyle/>
          <a:p>
            <a:pPr marL="253689" marR="0" lvl="0" indent="-236776" algn="l" defTabSz="1217706" rtl="0" eaLnBrk="1" fontAlgn="auto" latinLnBrk="0" hangingPunct="1">
              <a:lnSpc>
                <a:spcPct val="100000"/>
              </a:lnSpc>
              <a:spcBef>
                <a:spcPts val="932"/>
              </a:spcBef>
              <a:spcAft>
                <a:spcPts val="0"/>
              </a:spcAft>
              <a:buClr>
                <a:srgbClr val="0A41CD"/>
              </a:buClr>
              <a:buSzTx/>
              <a:buFontTx/>
              <a:buChar char="•"/>
              <a:tabLst>
                <a:tab pos="253689"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Age</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≥18</a:t>
            </a:r>
            <a:r>
              <a:rPr kumimoji="0" sz="1598" b="0" i="0" u="none" strike="noStrike" kern="0" cap="none" spc="-20"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years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253689" marR="0" lvl="0" indent="-236776" algn="l" defTabSz="1217706" rtl="0" eaLnBrk="1" fontAlgn="auto" latinLnBrk="0" hangingPunct="1">
              <a:lnSpc>
                <a:spcPct val="100000"/>
              </a:lnSpc>
              <a:spcBef>
                <a:spcPts val="799"/>
              </a:spcBef>
              <a:spcAft>
                <a:spcPts val="0"/>
              </a:spcAft>
              <a:buClr>
                <a:srgbClr val="0A41CD"/>
              </a:buClr>
              <a:buSzTx/>
              <a:buFontTx/>
              <a:buChar char="•"/>
              <a:tabLst>
                <a:tab pos="253689"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≥1</a:t>
            </a:r>
            <a:r>
              <a:rPr kumimoji="0" sz="1598" b="0" i="0" u="none" strike="noStrike" kern="0" cap="none" spc="-2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prior</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systemic</a:t>
            </a:r>
            <a:r>
              <a:rPr kumimoji="0" sz="1598" b="0" i="0" u="none" strike="noStrike" kern="0" cap="none" spc="-40"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therapy</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253689" marR="0" lvl="0" indent="-236776" algn="l" defTabSz="1217706" rtl="0" eaLnBrk="1" fontAlgn="auto" latinLnBrk="0" hangingPunct="1">
              <a:lnSpc>
                <a:spcPct val="100000"/>
              </a:lnSpc>
              <a:spcBef>
                <a:spcPts val="799"/>
              </a:spcBef>
              <a:spcAft>
                <a:spcPts val="0"/>
              </a:spcAft>
              <a:buClr>
                <a:srgbClr val="0A41CD"/>
              </a:buClr>
              <a:buSzTx/>
              <a:buFontTx/>
              <a:buChar char="•"/>
              <a:tabLst>
                <a:tab pos="253689"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ECOG</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PS</a:t>
            </a:r>
            <a:r>
              <a:rPr kumimoji="0" sz="1598" b="0" i="0" u="none" strike="noStrike" kern="0" cap="none" spc="-20"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0</a:t>
            </a:r>
            <a:r>
              <a:rPr kumimoji="0" sz="1598" b="0" i="0" u="none" strike="noStrike" kern="0" cap="none" spc="-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or</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67" normalizeH="0" baseline="0" noProof="0" dirty="0">
                <a:ln>
                  <a:noFill/>
                </a:ln>
                <a:solidFill>
                  <a:sysClr val="windowText" lastClr="000000"/>
                </a:solidFill>
                <a:effectLst/>
                <a:uLnTx/>
                <a:uFillTx/>
                <a:latin typeface="Arial"/>
                <a:ea typeface="+mn-ea"/>
                <a:cs typeface="Arial"/>
              </a:rPr>
              <a:t>1</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2" name="object 32"/>
          <p:cNvSpPr txBox="1"/>
          <p:nvPr/>
        </p:nvSpPr>
        <p:spPr>
          <a:xfrm>
            <a:off x="589305" y="4332293"/>
            <a:ext cx="1489142" cy="26297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598" b="1" i="0" u="none" strike="noStrike" kern="0" cap="none" spc="0" normalizeH="0" baseline="0" noProof="0" dirty="0">
                <a:ln>
                  <a:noFill/>
                </a:ln>
                <a:solidFill>
                  <a:sysClr val="windowText" lastClr="000000"/>
                </a:solidFill>
                <a:effectLst/>
                <a:uLnTx/>
                <a:uFillTx/>
                <a:latin typeface="Arial"/>
                <a:ea typeface="+mn-ea"/>
                <a:cs typeface="Arial"/>
              </a:rPr>
              <a:t>CRS</a:t>
            </a:r>
            <a:r>
              <a:rPr kumimoji="0" sz="1598" b="1" i="0" u="none" strike="noStrike" kern="0" cap="none" spc="-7" normalizeH="0" baseline="0" noProof="0" dirty="0">
                <a:ln>
                  <a:noFill/>
                </a:ln>
                <a:solidFill>
                  <a:sysClr val="windowText" lastClr="000000"/>
                </a:solidFill>
                <a:effectLst/>
                <a:uLnTx/>
                <a:uFillTx/>
                <a:latin typeface="Arial"/>
                <a:ea typeface="+mn-ea"/>
                <a:cs typeface="Arial"/>
              </a:rPr>
              <a:t> </a:t>
            </a:r>
            <a:r>
              <a:rPr kumimoji="0" sz="1598" b="1" i="0" u="none" strike="noStrike" kern="0" cap="none" spc="-13" normalizeH="0" baseline="0" noProof="0" dirty="0">
                <a:ln>
                  <a:noFill/>
                </a:ln>
                <a:solidFill>
                  <a:sysClr val="windowText" lastClr="000000"/>
                </a:solidFill>
                <a:effectLst/>
                <a:uLnTx/>
                <a:uFillTx/>
                <a:latin typeface="Arial"/>
                <a:ea typeface="+mn-ea"/>
                <a:cs typeface="Arial"/>
              </a:rPr>
              <a:t>mitigation</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txBox="1"/>
          <p:nvPr/>
        </p:nvSpPr>
        <p:spPr>
          <a:xfrm>
            <a:off x="589306" y="4677308"/>
            <a:ext cx="3310613" cy="1205864"/>
          </a:xfrm>
          <a:prstGeom prst="rect">
            <a:avLst/>
          </a:prstGeom>
        </p:spPr>
        <p:txBody>
          <a:bodyPr vert="horz" wrap="square" lIns="0" tIns="16912" rIns="0" bIns="0" rtlCol="0">
            <a:spAutoFit/>
          </a:bodyPr>
          <a:lstStyle/>
          <a:p>
            <a:pPr marL="251998" marR="523445" lvl="0" indent="-235931" algn="l" defTabSz="1217706" rtl="0" eaLnBrk="1" fontAlgn="auto" latinLnBrk="0" hangingPunct="1">
              <a:lnSpc>
                <a:spcPct val="100000"/>
              </a:lnSpc>
              <a:spcBef>
                <a:spcPts val="133"/>
              </a:spcBef>
              <a:spcAft>
                <a:spcPts val="0"/>
              </a:spcAft>
              <a:buClr>
                <a:srgbClr val="0A41CD"/>
              </a:buClr>
              <a:buSzTx/>
              <a:buFontTx/>
              <a:buChar char="•"/>
              <a:tabLst>
                <a:tab pos="251998"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Obinutuzumab</a:t>
            </a:r>
            <a:r>
              <a:rPr kumimoji="0" sz="1598" b="0" i="0" u="none" strike="noStrike" kern="0" cap="none" spc="-10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pretreatment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(1000mg</a:t>
            </a:r>
            <a:r>
              <a:rPr kumimoji="0" sz="1598" b="0" i="0" u="none" strike="noStrike" kern="0" cap="none" spc="-5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or</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2000mg)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253689" marR="0" lvl="0" indent="-236776" algn="l" defTabSz="1217706" rtl="0" eaLnBrk="1" fontAlgn="auto" latinLnBrk="0" hangingPunct="1">
              <a:lnSpc>
                <a:spcPct val="100000"/>
              </a:lnSpc>
              <a:spcBef>
                <a:spcPts val="799"/>
              </a:spcBef>
              <a:spcAft>
                <a:spcPts val="0"/>
              </a:spcAft>
              <a:buClr>
                <a:srgbClr val="0A41CD"/>
              </a:buClr>
              <a:buSzTx/>
              <a:buFontTx/>
              <a:buChar char="•"/>
              <a:tabLst>
                <a:tab pos="253689"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C1</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step-</a:t>
            </a:r>
            <a:r>
              <a:rPr kumimoji="0" sz="1598" b="0" i="0" u="none" strike="noStrike" kern="0" cap="none" spc="0" normalizeH="0" baseline="0" noProof="0" dirty="0">
                <a:ln>
                  <a:noFill/>
                </a:ln>
                <a:solidFill>
                  <a:sysClr val="windowText" lastClr="000000"/>
                </a:solidFill>
                <a:effectLst/>
                <a:uLnTx/>
                <a:uFillTx/>
                <a:latin typeface="Arial"/>
                <a:ea typeface="+mn-ea"/>
                <a:cs typeface="Arial"/>
              </a:rPr>
              <a:t>up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dosing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a:p>
            <a:pPr marL="253689" marR="0" lvl="0" indent="-236776" algn="l" defTabSz="1217706" rtl="0" eaLnBrk="1" fontAlgn="auto" latinLnBrk="0" hangingPunct="1">
              <a:lnSpc>
                <a:spcPct val="100000"/>
              </a:lnSpc>
              <a:spcBef>
                <a:spcPts val="799"/>
              </a:spcBef>
              <a:spcAft>
                <a:spcPts val="0"/>
              </a:spcAft>
              <a:buClr>
                <a:srgbClr val="0A41CD"/>
              </a:buClr>
              <a:buSzTx/>
              <a:buFontTx/>
              <a:buChar char="•"/>
              <a:tabLst>
                <a:tab pos="253689" algn="l"/>
              </a:tabLst>
              <a:defRPr/>
            </a:pPr>
            <a:r>
              <a:rPr kumimoji="0" sz="1598" b="0" i="0" u="none" strike="noStrike" kern="0" cap="none" spc="0" normalizeH="0" baseline="0" noProof="0" dirty="0">
                <a:ln>
                  <a:noFill/>
                </a:ln>
                <a:solidFill>
                  <a:sysClr val="windowText" lastClr="000000"/>
                </a:solidFill>
                <a:effectLst/>
                <a:uLnTx/>
                <a:uFillTx/>
                <a:latin typeface="Arial"/>
                <a:ea typeface="+mn-ea"/>
                <a:cs typeface="Arial"/>
              </a:rPr>
              <a:t>Monitoring</a:t>
            </a:r>
            <a:r>
              <a:rPr kumimoji="0" sz="1598" b="0" i="0" u="none" strike="noStrike" kern="0" cap="none" spc="-60"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after</a:t>
            </a:r>
            <a:r>
              <a:rPr kumimoji="0" sz="1598" b="0" i="0" u="none" strike="noStrike" kern="0" cap="none" spc="-5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first</a:t>
            </a:r>
            <a:r>
              <a:rPr kumimoji="0" sz="1598" b="0" i="0" u="none" strike="noStrike" kern="0" cap="none" spc="-33" normalizeH="0" baseline="0" noProof="0" dirty="0">
                <a:ln>
                  <a:noFill/>
                </a:ln>
                <a:solidFill>
                  <a:sysClr val="windowText" lastClr="000000"/>
                </a:solidFill>
                <a:effectLst/>
                <a:uLnTx/>
                <a:uFillTx/>
                <a:latin typeface="Arial"/>
                <a:ea typeface="+mn-ea"/>
                <a:cs typeface="Arial"/>
              </a:rPr>
              <a:t> </a:t>
            </a:r>
            <a:r>
              <a:rPr kumimoji="0" sz="1598" b="0" i="0" u="none" strike="noStrike" kern="0" cap="none" spc="0" normalizeH="0" baseline="0" noProof="0" dirty="0">
                <a:ln>
                  <a:noFill/>
                </a:ln>
                <a:solidFill>
                  <a:sysClr val="windowText" lastClr="000000"/>
                </a:solidFill>
                <a:effectLst/>
                <a:uLnTx/>
                <a:uFillTx/>
                <a:latin typeface="Arial"/>
                <a:ea typeface="+mn-ea"/>
                <a:cs typeface="Arial"/>
              </a:rPr>
              <a:t>dose</a:t>
            </a:r>
            <a:r>
              <a:rPr kumimoji="0" sz="1598" b="0" i="0" u="none" strike="noStrike" kern="0" cap="none" spc="-47" normalizeH="0" baseline="0" noProof="0" dirty="0">
                <a:ln>
                  <a:noFill/>
                </a:ln>
                <a:solidFill>
                  <a:sysClr val="windowText" lastClr="000000"/>
                </a:solidFill>
                <a:effectLst/>
                <a:uLnTx/>
                <a:uFillTx/>
                <a:latin typeface="Arial"/>
                <a:ea typeface="+mn-ea"/>
                <a:cs typeface="Arial"/>
              </a:rPr>
              <a:t> </a:t>
            </a:r>
            <a:r>
              <a:rPr kumimoji="0" sz="1598" b="0" i="0" u="none" strike="noStrike" kern="0" cap="none" spc="-13" normalizeH="0" baseline="0" noProof="0" dirty="0">
                <a:ln>
                  <a:noFill/>
                </a:ln>
                <a:solidFill>
                  <a:sysClr val="windowText" lastClr="000000"/>
                </a:solidFill>
                <a:effectLst/>
                <a:uLnTx/>
                <a:uFillTx/>
                <a:latin typeface="Arial"/>
                <a:ea typeface="+mn-ea"/>
                <a:cs typeface="Arial"/>
              </a:rPr>
              <a:t>(2.5mg)</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4" name="object 34"/>
          <p:cNvSpPr/>
          <p:nvPr/>
        </p:nvSpPr>
        <p:spPr>
          <a:xfrm>
            <a:off x="5324791" y="5980919"/>
            <a:ext cx="6369230" cy="270599"/>
          </a:xfrm>
          <a:custGeom>
            <a:avLst/>
            <a:gdLst/>
            <a:ahLst/>
            <a:cxnLst/>
            <a:rect l="l" t="t" r="r" b="b"/>
            <a:pathLst>
              <a:path w="4782820" h="203200">
                <a:moveTo>
                  <a:pt x="4782312" y="0"/>
                </a:moveTo>
                <a:lnTo>
                  <a:pt x="0" y="202692"/>
                </a:lnTo>
                <a:lnTo>
                  <a:pt x="4782312" y="202692"/>
                </a:lnTo>
                <a:lnTo>
                  <a:pt x="4782312" y="0"/>
                </a:lnTo>
                <a:close/>
              </a:path>
            </a:pathLst>
          </a:custGeom>
          <a:solidFill>
            <a:srgbClr val="FFFFFF">
              <a:alpha val="19999"/>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7173" y="1250422"/>
            <a:ext cx="11159683" cy="2902177"/>
            <a:chOff x="382714" y="938974"/>
            <a:chExt cx="8380095" cy="2179320"/>
          </a:xfrm>
        </p:grpSpPr>
        <p:sp>
          <p:nvSpPr>
            <p:cNvPr id="3" name="object 3"/>
            <p:cNvSpPr/>
            <p:nvPr/>
          </p:nvSpPr>
          <p:spPr>
            <a:xfrm>
              <a:off x="409194" y="1094993"/>
              <a:ext cx="4135120" cy="2010410"/>
            </a:xfrm>
            <a:custGeom>
              <a:avLst/>
              <a:gdLst/>
              <a:ahLst/>
              <a:cxnLst/>
              <a:rect l="l" t="t" r="r" b="b"/>
              <a:pathLst>
                <a:path w="4135120" h="2010410">
                  <a:moveTo>
                    <a:pt x="0" y="2010155"/>
                  </a:moveTo>
                  <a:lnTo>
                    <a:pt x="4134611" y="2010155"/>
                  </a:lnTo>
                  <a:lnTo>
                    <a:pt x="4134611" y="0"/>
                  </a:lnTo>
                  <a:lnTo>
                    <a:pt x="0" y="0"/>
                  </a:lnTo>
                  <a:lnTo>
                    <a:pt x="0" y="2010155"/>
                  </a:lnTo>
                  <a:close/>
                </a:path>
              </a:pathLst>
            </a:custGeom>
            <a:ln w="254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410718" y="1008125"/>
              <a:ext cx="4133215" cy="248920"/>
            </a:xfrm>
            <a:custGeom>
              <a:avLst/>
              <a:gdLst/>
              <a:ahLst/>
              <a:cxnLst/>
              <a:rect l="l" t="t" r="r" b="b"/>
              <a:pathLst>
                <a:path w="4133215" h="248919">
                  <a:moveTo>
                    <a:pt x="4091685" y="0"/>
                  </a:moveTo>
                  <a:lnTo>
                    <a:pt x="0" y="0"/>
                  </a:lnTo>
                  <a:lnTo>
                    <a:pt x="0" y="248412"/>
                  </a:lnTo>
                  <a:lnTo>
                    <a:pt x="4133087" y="248412"/>
                  </a:lnTo>
                  <a:lnTo>
                    <a:pt x="4133087" y="41401"/>
                  </a:lnTo>
                  <a:lnTo>
                    <a:pt x="4129833" y="25288"/>
                  </a:lnTo>
                  <a:lnTo>
                    <a:pt x="4120959" y="12128"/>
                  </a:lnTo>
                  <a:lnTo>
                    <a:pt x="4107799" y="3254"/>
                  </a:lnTo>
                  <a:lnTo>
                    <a:pt x="4091685"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410718" y="1008125"/>
              <a:ext cx="4133215" cy="248920"/>
            </a:xfrm>
            <a:custGeom>
              <a:avLst/>
              <a:gdLst/>
              <a:ahLst/>
              <a:cxnLst/>
              <a:rect l="l" t="t" r="r" b="b"/>
              <a:pathLst>
                <a:path w="4133215" h="248919">
                  <a:moveTo>
                    <a:pt x="0" y="0"/>
                  </a:moveTo>
                  <a:lnTo>
                    <a:pt x="4091685" y="0"/>
                  </a:lnTo>
                  <a:lnTo>
                    <a:pt x="4107799" y="3254"/>
                  </a:lnTo>
                  <a:lnTo>
                    <a:pt x="4120959" y="12128"/>
                  </a:lnTo>
                  <a:lnTo>
                    <a:pt x="4129833" y="25288"/>
                  </a:lnTo>
                  <a:lnTo>
                    <a:pt x="4133087" y="41401"/>
                  </a:lnTo>
                  <a:lnTo>
                    <a:pt x="4133087" y="248412"/>
                  </a:lnTo>
                  <a:lnTo>
                    <a:pt x="0" y="248412"/>
                  </a:lnTo>
                  <a:lnTo>
                    <a:pt x="0" y="0"/>
                  </a:lnTo>
                  <a:close/>
                </a:path>
              </a:pathLst>
            </a:custGeom>
            <a:ln w="254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descr="$PPTXTitle"/>
          <p:cNvSpPr txBox="1">
            <a:spLocks noGrp="1"/>
          </p:cNvSpPr>
          <p:nvPr>
            <p:ph type="title"/>
          </p:nvPr>
        </p:nvSpPr>
        <p:spPr>
          <a:xfrm>
            <a:off x="686900" y="468235"/>
            <a:ext cx="12020243" cy="590099"/>
          </a:xfrm>
          <a:prstGeom prst="rect">
            <a:avLst/>
          </a:prstGeom>
        </p:spPr>
        <p:txBody>
          <a:bodyPr vert="horz" wrap="square" lIns="0" tIns="16067" rIns="0" bIns="0" rtlCol="0">
            <a:spAutoFit/>
          </a:bodyPr>
          <a:lstStyle/>
          <a:p>
            <a:pPr marL="16913">
              <a:spcBef>
                <a:spcPts val="127"/>
              </a:spcBef>
            </a:pPr>
            <a:r>
              <a:rPr lang="en-US" spc="-47" dirty="0" err="1"/>
              <a:t>Glofitamab</a:t>
            </a:r>
            <a:r>
              <a:rPr lang="en-US" spc="-47" dirty="0"/>
              <a:t> in R/R MLC: PFS and OS</a:t>
            </a:r>
            <a:endParaRPr spc="-13" dirty="0"/>
          </a:p>
        </p:txBody>
      </p:sp>
      <p:sp>
        <p:nvSpPr>
          <p:cNvPr id="7" name="object 7"/>
          <p:cNvSpPr txBox="1"/>
          <p:nvPr/>
        </p:nvSpPr>
        <p:spPr>
          <a:xfrm>
            <a:off x="3081523" y="1362805"/>
            <a:ext cx="429576" cy="26297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598" b="1" i="0" u="none" strike="noStrike" kern="0" cap="none" spc="-33" normalizeH="0" baseline="0" noProof="0" dirty="0">
                <a:ln>
                  <a:noFill/>
                </a:ln>
                <a:solidFill>
                  <a:srgbClr val="FFFFFF"/>
                </a:solidFill>
                <a:effectLst/>
                <a:uLnTx/>
                <a:uFillTx/>
                <a:latin typeface="Arial"/>
                <a:ea typeface="+mn-ea"/>
                <a:cs typeface="Arial"/>
              </a:rPr>
              <a:t>PFS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8" name="object 8"/>
          <p:cNvGrpSpPr/>
          <p:nvPr/>
        </p:nvGrpSpPr>
        <p:grpSpPr>
          <a:xfrm>
            <a:off x="6112575" y="1325597"/>
            <a:ext cx="5546439" cy="2826917"/>
            <a:chOff x="4584446" y="995425"/>
            <a:chExt cx="4164965" cy="2122805"/>
          </a:xfrm>
        </p:grpSpPr>
        <p:sp>
          <p:nvSpPr>
            <p:cNvPr id="9" name="object 9"/>
            <p:cNvSpPr/>
            <p:nvPr/>
          </p:nvSpPr>
          <p:spPr>
            <a:xfrm>
              <a:off x="4597146" y="1094993"/>
              <a:ext cx="4139565" cy="2010410"/>
            </a:xfrm>
            <a:custGeom>
              <a:avLst/>
              <a:gdLst/>
              <a:ahLst/>
              <a:cxnLst/>
              <a:rect l="l" t="t" r="r" b="b"/>
              <a:pathLst>
                <a:path w="4139565" h="2010410">
                  <a:moveTo>
                    <a:pt x="0" y="2010155"/>
                  </a:moveTo>
                  <a:lnTo>
                    <a:pt x="4139184" y="2010155"/>
                  </a:lnTo>
                  <a:lnTo>
                    <a:pt x="4139184" y="0"/>
                  </a:lnTo>
                  <a:lnTo>
                    <a:pt x="0" y="0"/>
                  </a:lnTo>
                  <a:lnTo>
                    <a:pt x="0" y="2010155"/>
                  </a:lnTo>
                  <a:close/>
                </a:path>
              </a:pathLst>
            </a:custGeom>
            <a:ln w="25399">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4597146" y="1008125"/>
              <a:ext cx="4139565" cy="248920"/>
            </a:xfrm>
            <a:custGeom>
              <a:avLst/>
              <a:gdLst/>
              <a:ahLst/>
              <a:cxnLst/>
              <a:rect l="l" t="t" r="r" b="b"/>
              <a:pathLst>
                <a:path w="4139565" h="248919">
                  <a:moveTo>
                    <a:pt x="4097781" y="0"/>
                  </a:moveTo>
                  <a:lnTo>
                    <a:pt x="0" y="0"/>
                  </a:lnTo>
                  <a:lnTo>
                    <a:pt x="0" y="248412"/>
                  </a:lnTo>
                  <a:lnTo>
                    <a:pt x="4139183" y="248412"/>
                  </a:lnTo>
                  <a:lnTo>
                    <a:pt x="4139183" y="41401"/>
                  </a:lnTo>
                  <a:lnTo>
                    <a:pt x="4135929" y="25288"/>
                  </a:lnTo>
                  <a:lnTo>
                    <a:pt x="4127055" y="12128"/>
                  </a:lnTo>
                  <a:lnTo>
                    <a:pt x="4113895" y="3254"/>
                  </a:lnTo>
                  <a:lnTo>
                    <a:pt x="4097781"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4597146" y="1008125"/>
              <a:ext cx="4139565" cy="248920"/>
            </a:xfrm>
            <a:custGeom>
              <a:avLst/>
              <a:gdLst/>
              <a:ahLst/>
              <a:cxnLst/>
              <a:rect l="l" t="t" r="r" b="b"/>
              <a:pathLst>
                <a:path w="4139565" h="248919">
                  <a:moveTo>
                    <a:pt x="0" y="0"/>
                  </a:moveTo>
                  <a:lnTo>
                    <a:pt x="4097781" y="0"/>
                  </a:lnTo>
                  <a:lnTo>
                    <a:pt x="4113895" y="3254"/>
                  </a:lnTo>
                  <a:lnTo>
                    <a:pt x="4127055" y="12128"/>
                  </a:lnTo>
                  <a:lnTo>
                    <a:pt x="4135929" y="25288"/>
                  </a:lnTo>
                  <a:lnTo>
                    <a:pt x="4139183" y="41401"/>
                  </a:lnTo>
                  <a:lnTo>
                    <a:pt x="4139183" y="248412"/>
                  </a:lnTo>
                  <a:lnTo>
                    <a:pt x="0" y="248412"/>
                  </a:lnTo>
                  <a:lnTo>
                    <a:pt x="0" y="0"/>
                  </a:lnTo>
                  <a:close/>
                </a:path>
              </a:pathLst>
            </a:custGeom>
            <a:ln w="254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 name="object 12"/>
          <p:cNvSpPr txBox="1"/>
          <p:nvPr/>
        </p:nvSpPr>
        <p:spPr>
          <a:xfrm>
            <a:off x="8642169" y="1362804"/>
            <a:ext cx="471857" cy="262978"/>
          </a:xfrm>
          <a:prstGeom prst="rect">
            <a:avLst/>
          </a:prstGeom>
        </p:spPr>
        <p:txBody>
          <a:bodyPr vert="horz" wrap="square" lIns="0" tIns="16912" rIns="0" bIns="0" rtlCol="0">
            <a:spAutoFit/>
          </a:bodyPr>
          <a:lstStyle/>
          <a:p>
            <a:pPr marL="50738" marR="0" lvl="0" indent="0" algn="l" defTabSz="1217706" rtl="0" eaLnBrk="1" fontAlgn="auto" latinLnBrk="0" hangingPunct="1">
              <a:lnSpc>
                <a:spcPct val="100000"/>
              </a:lnSpc>
              <a:spcBef>
                <a:spcPts val="133"/>
              </a:spcBef>
              <a:spcAft>
                <a:spcPts val="0"/>
              </a:spcAft>
              <a:buClrTx/>
              <a:buSzTx/>
              <a:buFontTx/>
              <a:buNone/>
              <a:tabLst/>
              <a:defRPr/>
            </a:pPr>
            <a:r>
              <a:rPr kumimoji="0" sz="1598" b="1" i="0" u="none" strike="noStrike" kern="0" cap="none" spc="-33" normalizeH="0" baseline="0" noProof="0" dirty="0">
                <a:ln>
                  <a:noFill/>
                </a:ln>
                <a:solidFill>
                  <a:srgbClr val="FFFFFF"/>
                </a:solidFill>
                <a:effectLst/>
                <a:uLnTx/>
                <a:uFillTx/>
                <a:latin typeface="Arial"/>
                <a:ea typeface="+mn-ea"/>
                <a:cs typeface="Arial"/>
              </a:rPr>
              <a:t>OS</a:t>
            </a:r>
            <a:r>
              <a:rPr kumimoji="0" sz="1598" b="0" i="0" u="none" strike="noStrike" kern="0" cap="none" spc="-49" normalizeH="0" baseline="24305" noProof="0" dirty="0">
                <a:ln>
                  <a:noFill/>
                </a:ln>
                <a:solidFill>
                  <a:srgbClr val="FFFFFF"/>
                </a:solidFill>
                <a:effectLst/>
                <a:uLnTx/>
                <a:uFillTx/>
                <a:latin typeface="Arial"/>
                <a:ea typeface="+mn-ea"/>
                <a:cs typeface="Arial"/>
              </a:rPr>
              <a:t>†</a:t>
            </a:r>
            <a:endParaRPr kumimoji="0" sz="1598" b="0" i="0" u="none" strike="noStrike" kern="0" cap="none" spc="0" normalizeH="0" baseline="24305" noProof="0">
              <a:ln>
                <a:noFill/>
              </a:ln>
              <a:solidFill>
                <a:sysClr val="windowText" lastClr="000000"/>
              </a:solidFill>
              <a:effectLst/>
              <a:uLnTx/>
              <a:uFillTx/>
              <a:latin typeface="Arial"/>
              <a:ea typeface="+mn-ea"/>
              <a:cs typeface="Arial"/>
            </a:endParaRPr>
          </a:p>
        </p:txBody>
      </p:sp>
      <p:sp>
        <p:nvSpPr>
          <p:cNvPr id="13" name="object 13"/>
          <p:cNvSpPr/>
          <p:nvPr/>
        </p:nvSpPr>
        <p:spPr>
          <a:xfrm>
            <a:off x="533154" y="5700849"/>
            <a:ext cx="11152072" cy="588552"/>
          </a:xfrm>
          <a:custGeom>
            <a:avLst/>
            <a:gdLst/>
            <a:ahLst/>
            <a:cxnLst/>
            <a:rect l="l" t="t" r="r" b="b"/>
            <a:pathLst>
              <a:path w="8374380" h="441960">
                <a:moveTo>
                  <a:pt x="8300719" y="0"/>
                </a:moveTo>
                <a:lnTo>
                  <a:pt x="0" y="0"/>
                </a:lnTo>
                <a:lnTo>
                  <a:pt x="0" y="441960"/>
                </a:lnTo>
                <a:lnTo>
                  <a:pt x="8374380" y="441960"/>
                </a:lnTo>
                <a:lnTo>
                  <a:pt x="8374380" y="73660"/>
                </a:lnTo>
                <a:lnTo>
                  <a:pt x="8368585" y="44989"/>
                </a:lnTo>
                <a:lnTo>
                  <a:pt x="8352789" y="21575"/>
                </a:lnTo>
                <a:lnTo>
                  <a:pt x="8329374" y="5789"/>
                </a:lnTo>
                <a:lnTo>
                  <a:pt x="8300719"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txBox="1"/>
          <p:nvPr/>
        </p:nvSpPr>
        <p:spPr>
          <a:xfrm>
            <a:off x="485665" y="5830061"/>
            <a:ext cx="10463735" cy="883212"/>
          </a:xfrm>
          <a:prstGeom prst="rect">
            <a:avLst/>
          </a:prstGeom>
        </p:spPr>
        <p:txBody>
          <a:bodyPr vert="horz" wrap="square" lIns="0" tIns="16912" rIns="0" bIns="0" rtlCol="0">
            <a:spAutoFit/>
          </a:bodyPr>
          <a:lstStyle/>
          <a:p>
            <a:pPr marL="807576" marR="0" lvl="0" indent="0" algn="l" defTabSz="1217706" rtl="0" eaLnBrk="1" fontAlgn="auto" latinLnBrk="0" hangingPunct="1">
              <a:lnSpc>
                <a:spcPct val="100000"/>
              </a:lnSpc>
              <a:spcBef>
                <a:spcPts val="133"/>
              </a:spcBef>
              <a:spcAft>
                <a:spcPts val="0"/>
              </a:spcAft>
              <a:buClrTx/>
              <a:buSzTx/>
              <a:buFontTx/>
              <a:buNone/>
              <a:tabLst/>
              <a:defRPr/>
            </a:pPr>
            <a:r>
              <a:rPr kumimoji="0" sz="1864" b="0" i="0" u="none" strike="noStrike" kern="0" cap="none" spc="0" normalizeH="0" baseline="0" noProof="0" dirty="0">
                <a:ln>
                  <a:noFill/>
                </a:ln>
                <a:solidFill>
                  <a:srgbClr val="FFFFFF"/>
                </a:solidFill>
                <a:effectLst/>
                <a:uLnTx/>
                <a:uFillTx/>
                <a:latin typeface="Arial"/>
                <a:ea typeface="+mn-ea"/>
                <a:cs typeface="Arial"/>
              </a:rPr>
              <a:t>Clinically</a:t>
            </a:r>
            <a:r>
              <a:rPr kumimoji="0" sz="1864" b="0" i="0" u="none" strike="noStrike" kern="0" cap="none" spc="-3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significant</a:t>
            </a:r>
            <a:r>
              <a:rPr kumimoji="0" sz="1864" b="0" i="0" u="none" strike="noStrike" kern="0" cap="none" spc="-6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PFS</a:t>
            </a:r>
            <a:r>
              <a:rPr kumimoji="0" sz="1864" b="0" i="0" u="none" strike="noStrike" kern="0" cap="none" spc="-2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and</a:t>
            </a:r>
            <a:r>
              <a:rPr kumimoji="0" sz="1864" b="0" i="0" u="none" strike="noStrike" kern="0" cap="none" spc="-4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OS</a:t>
            </a:r>
            <a:r>
              <a:rPr kumimoji="0" sz="1864" b="0" i="0" u="none" strike="noStrike" kern="0" cap="none" spc="-27"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at</a:t>
            </a:r>
            <a:r>
              <a:rPr kumimoji="0" sz="1864" b="0" i="0" u="none" strike="noStrike" kern="0" cap="none" spc="-3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15</a:t>
            </a:r>
            <a:r>
              <a:rPr kumimoji="0" sz="1864" b="0" i="0" u="none" strike="noStrike" kern="0" cap="none" spc="-2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months</a:t>
            </a:r>
            <a:r>
              <a:rPr kumimoji="0" sz="1864" b="0" i="0" u="none" strike="noStrike" kern="0" cap="none" spc="-67"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were</a:t>
            </a:r>
            <a:r>
              <a:rPr kumimoji="0" sz="1864" b="0" i="0" u="none" strike="noStrike" kern="0" cap="none" spc="-1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achieved</a:t>
            </a:r>
            <a:r>
              <a:rPr kumimoji="0" sz="1864" b="0" i="0" u="none" strike="noStrike" kern="0" cap="none" spc="-3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with</a:t>
            </a:r>
            <a:r>
              <a:rPr kumimoji="0" sz="1864" b="0" i="0" u="none" strike="noStrike" kern="0" cap="none" spc="-27" normalizeH="0" baseline="0" noProof="0" dirty="0">
                <a:ln>
                  <a:noFill/>
                </a:ln>
                <a:solidFill>
                  <a:srgbClr val="FFFFFF"/>
                </a:solidFill>
                <a:effectLst/>
                <a:uLnTx/>
                <a:uFillTx/>
                <a:latin typeface="Arial"/>
                <a:ea typeface="+mn-ea"/>
                <a:cs typeface="Arial"/>
              </a:rPr>
              <a:t> </a:t>
            </a:r>
            <a:r>
              <a:rPr kumimoji="0" sz="1864" b="0" i="0" u="none" strike="noStrike" kern="0" cap="none" spc="-13" normalizeH="0" baseline="0" noProof="0" dirty="0">
                <a:ln>
                  <a:noFill/>
                </a:ln>
                <a:solidFill>
                  <a:srgbClr val="FFFFFF"/>
                </a:solidFill>
                <a:effectLst/>
                <a:uLnTx/>
                <a:uFillTx/>
                <a:latin typeface="Arial"/>
                <a:ea typeface="+mn-ea"/>
                <a:cs typeface="Arial"/>
              </a:rPr>
              <a:t>fixed-</a:t>
            </a:r>
            <a:r>
              <a:rPr kumimoji="0" sz="1864" b="0" i="0" u="none" strike="noStrike" kern="0" cap="none" spc="0" normalizeH="0" baseline="0" noProof="0" dirty="0">
                <a:ln>
                  <a:noFill/>
                </a:ln>
                <a:solidFill>
                  <a:srgbClr val="FFFFFF"/>
                </a:solidFill>
                <a:effectLst/>
                <a:uLnTx/>
                <a:uFillTx/>
                <a:latin typeface="Arial"/>
                <a:ea typeface="+mn-ea"/>
                <a:cs typeface="Arial"/>
              </a:rPr>
              <a:t>duration</a:t>
            </a:r>
            <a:r>
              <a:rPr kumimoji="0" sz="1864" b="0" i="0" u="none" strike="noStrike" kern="0" cap="none" spc="-67" normalizeH="0" baseline="0" noProof="0" dirty="0">
                <a:ln>
                  <a:noFill/>
                </a:ln>
                <a:solidFill>
                  <a:srgbClr val="FFFFFF"/>
                </a:solidFill>
                <a:effectLst/>
                <a:uLnTx/>
                <a:uFillTx/>
                <a:latin typeface="Arial"/>
                <a:ea typeface="+mn-ea"/>
                <a:cs typeface="Arial"/>
              </a:rPr>
              <a:t> </a:t>
            </a:r>
            <a:r>
              <a:rPr kumimoji="0" sz="1864" b="0" i="0" u="none" strike="noStrike" kern="0" cap="none" spc="-13" normalizeH="0" baseline="0" noProof="0" dirty="0">
                <a:ln>
                  <a:noFill/>
                </a:ln>
                <a:solidFill>
                  <a:srgbClr val="FFFFFF"/>
                </a:solidFill>
                <a:effectLst/>
                <a:uLnTx/>
                <a:uFillTx/>
                <a:latin typeface="Arial"/>
                <a:ea typeface="+mn-ea"/>
                <a:cs typeface="Arial"/>
              </a:rPr>
              <a:t>glofitamab</a:t>
            </a:r>
            <a:endParaRPr kumimoji="0" sz="1864" b="0" i="0" u="none" strike="noStrike" kern="0" cap="none" spc="0" normalizeH="0" baseline="0" noProof="0">
              <a:ln>
                <a:noFill/>
              </a:ln>
              <a:solidFill>
                <a:sysClr val="windowText" lastClr="000000"/>
              </a:solidFill>
              <a:effectLst/>
              <a:uLnTx/>
              <a:uFillTx/>
              <a:latin typeface="Arial"/>
              <a:ea typeface="+mn-ea"/>
              <a:cs typeface="Arial"/>
            </a:endParaRPr>
          </a:p>
          <a:p>
            <a:pPr marL="50738" marR="732315" lvl="0" indent="0" algn="l" defTabSz="1217706" rtl="0" eaLnBrk="1" fontAlgn="auto" latinLnBrk="0" hangingPunct="1">
              <a:lnSpc>
                <a:spcPct val="100000"/>
              </a:lnSpc>
              <a:spcBef>
                <a:spcPts val="1352"/>
              </a:spcBef>
              <a:spcAft>
                <a:spcPts val="0"/>
              </a:spcAft>
              <a:buClrTx/>
              <a:buSzTx/>
              <a:buFontTx/>
              <a:buNone/>
              <a:tabLst/>
              <a:defRPr/>
            </a:pPr>
            <a:r>
              <a:rPr kumimoji="0" sz="866" b="0" i="0" u="none" strike="noStrike" kern="0" cap="none" spc="-13" normalizeH="0" baseline="0" noProof="0" dirty="0">
                <a:ln>
                  <a:noFill/>
                </a:ln>
                <a:solidFill>
                  <a:sysClr val="windowText" lastClr="000000"/>
                </a:solidFill>
                <a:effectLst/>
                <a:uLnTx/>
                <a:uFillTx/>
                <a:latin typeface="Arial"/>
                <a:ea typeface="+mn-ea"/>
                <a:cs typeface="Arial"/>
              </a:rPr>
              <a:t>Clinical</a:t>
            </a:r>
            <a:r>
              <a:rPr kumimoji="0" sz="866" b="0" i="0" u="none" strike="noStrike" kern="0" cap="none" spc="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cut-</a:t>
            </a:r>
            <a:r>
              <a:rPr kumimoji="0" sz="866" b="0" i="0" u="none" strike="noStrike" kern="0" cap="none" spc="0" normalizeH="0" baseline="0" noProof="0" dirty="0">
                <a:ln>
                  <a:noFill/>
                </a:ln>
                <a:solidFill>
                  <a:sysClr val="windowText" lastClr="000000"/>
                </a:solidFill>
                <a:effectLst/>
                <a:uLnTx/>
                <a:uFillTx/>
                <a:latin typeface="Arial"/>
                <a:ea typeface="+mn-ea"/>
                <a:cs typeface="Arial"/>
              </a:rPr>
              <a:t>off</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date:</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September</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04,</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2023.</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*ITT</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population.</a:t>
            </a:r>
            <a:r>
              <a:rPr kumimoji="0" sz="866" b="0" i="0" u="none" strike="noStrike" kern="0" cap="none" spc="0" normalizeH="0" baseline="0" noProof="0" dirty="0">
                <a:ln>
                  <a:noFill/>
                </a:ln>
                <a:solidFill>
                  <a:sysClr val="windowText" lastClr="000000"/>
                </a:solidFill>
                <a:effectLst/>
                <a:uLnTx/>
                <a:uFillTx/>
                <a:latin typeface="Arial"/>
                <a:ea typeface="+mn-ea"/>
                <a:cs typeface="Arial"/>
              </a:rPr>
              <a:t> </a:t>
            </a:r>
            <a:r>
              <a:rPr kumimoji="0" sz="799" b="0" i="0" u="none" strike="noStrike" kern="0" cap="none" spc="0" normalizeH="0" baseline="27777" noProof="0" dirty="0">
                <a:ln>
                  <a:noFill/>
                </a:ln>
                <a:solidFill>
                  <a:sysClr val="windowText" lastClr="000000"/>
                </a:solidFill>
                <a:effectLst/>
                <a:uLnTx/>
                <a:uFillTx/>
                <a:latin typeface="Arial"/>
                <a:ea typeface="+mn-ea"/>
                <a:cs typeface="Arial"/>
              </a:rPr>
              <a:t>†</a:t>
            </a:r>
            <a:r>
              <a:rPr kumimoji="0" sz="866" b="0" i="0" u="none" strike="noStrike" kern="0" cap="none" spc="0" normalizeH="0" baseline="0" noProof="0" dirty="0">
                <a:ln>
                  <a:noFill/>
                </a:ln>
                <a:solidFill>
                  <a:sysClr val="windowText" lastClr="000000"/>
                </a:solidFill>
                <a:effectLst/>
                <a:uLnTx/>
                <a:uFillTx/>
                <a:latin typeface="Arial"/>
                <a:ea typeface="+mn-ea"/>
                <a:cs typeface="Arial"/>
              </a:rPr>
              <a:t>At</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the</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time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of</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analysis, </a:t>
            </a:r>
            <a:r>
              <a:rPr kumimoji="0" sz="866" b="0" i="0" u="none" strike="noStrike" kern="0" cap="none" spc="0" normalizeH="0" baseline="0" noProof="0" dirty="0">
                <a:ln>
                  <a:noFill/>
                </a:ln>
                <a:solidFill>
                  <a:sysClr val="windowText" lastClr="000000"/>
                </a:solidFill>
                <a:effectLst/>
                <a:uLnTx/>
                <a:uFillTx/>
                <a:latin typeface="Arial"/>
                <a:ea typeface="+mn-ea"/>
                <a:cs typeface="Arial"/>
              </a:rPr>
              <a:t>22</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patients </a:t>
            </a:r>
            <a:r>
              <a:rPr kumimoji="0" sz="866" b="0" i="0" u="none" strike="noStrike" kern="0" cap="none" spc="0" normalizeH="0" baseline="0" noProof="0" dirty="0">
                <a:ln>
                  <a:noFill/>
                </a:ln>
                <a:solidFill>
                  <a:sysClr val="windowText" lastClr="000000"/>
                </a:solidFill>
                <a:effectLst/>
                <a:uLnTx/>
                <a:uFillTx/>
                <a:latin typeface="Arial"/>
                <a:ea typeface="+mn-ea"/>
                <a:cs typeface="Arial"/>
              </a:rPr>
              <a:t>had</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died,</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the majority</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due to</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PD (n=7)</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or</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COVID-</a:t>
            </a:r>
            <a:r>
              <a:rPr kumimoji="0" sz="866" b="0" i="0" u="none" strike="noStrike" kern="0" cap="none" spc="0" normalizeH="0" baseline="0" noProof="0" dirty="0">
                <a:ln>
                  <a:noFill/>
                </a:ln>
                <a:solidFill>
                  <a:sysClr val="windowText" lastClr="000000"/>
                </a:solidFill>
                <a:effectLst/>
                <a:uLnTx/>
                <a:uFillTx/>
                <a:latin typeface="Arial"/>
                <a:ea typeface="+mn-ea"/>
                <a:cs typeface="Arial"/>
              </a:rPr>
              <a:t>19</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(n=7);</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other</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causes</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of</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death</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were</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pneumonia</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(n=1),</a:t>
            </a:r>
            <a:r>
              <a:rPr kumimoji="0" sz="866" b="0" i="0" u="none" strike="noStrike" kern="0" cap="none" spc="666"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septic</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shock</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(n=1),</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cardiac</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arrest</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(n=1),</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and</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unknown/other</a:t>
            </a:r>
            <a:r>
              <a:rPr kumimoji="0" sz="866" b="0" i="0" u="none" strike="noStrike" kern="0" cap="none" spc="6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(n=5).</a:t>
            </a:r>
            <a:r>
              <a:rPr kumimoji="0" sz="866" b="0" i="0" u="none" strike="noStrike" kern="0" cap="none" spc="-2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All</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patients</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who</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died</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due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to</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COVID-</a:t>
            </a:r>
            <a:r>
              <a:rPr kumimoji="0" sz="866" b="0" i="0" u="none" strike="noStrike" kern="0" cap="none" spc="0" normalizeH="0" baseline="0" noProof="0" dirty="0">
                <a:ln>
                  <a:noFill/>
                </a:ln>
                <a:solidFill>
                  <a:sysClr val="windowText" lastClr="000000"/>
                </a:solidFill>
                <a:effectLst/>
                <a:uLnTx/>
                <a:uFillTx/>
                <a:latin typeface="Arial"/>
                <a:ea typeface="+mn-ea"/>
                <a:cs typeface="Arial"/>
              </a:rPr>
              <a:t>19 had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achieved</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33" normalizeH="0" baseline="0" noProof="0" dirty="0">
                <a:ln>
                  <a:noFill/>
                </a:ln>
                <a:solidFill>
                  <a:sysClr val="windowText" lastClr="000000"/>
                </a:solidFill>
                <a:effectLst/>
                <a:uLnTx/>
                <a:uFillTx/>
                <a:latin typeface="Arial"/>
                <a:ea typeface="+mn-ea"/>
                <a:cs typeface="Arial"/>
              </a:rPr>
              <a:t>CR.</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a:p>
            <a:pPr marL="50738" marR="0" lvl="0" indent="0" algn="l" defTabSz="1217706" rtl="0" eaLnBrk="1" fontAlgn="auto" latinLnBrk="0" hangingPunct="1">
              <a:lnSpc>
                <a:spcPct val="100000"/>
              </a:lnSpc>
              <a:spcBef>
                <a:spcPts val="0"/>
              </a:spcBef>
              <a:spcAft>
                <a:spcPts val="0"/>
              </a:spcAft>
              <a:buClrTx/>
              <a:buSzTx/>
              <a:buFontTx/>
              <a:buNone/>
              <a:tabLst/>
              <a:defRPr/>
            </a:pPr>
            <a:r>
              <a:rPr kumimoji="0" sz="866" b="0" i="0" u="none" strike="noStrike" kern="0" cap="none" spc="0" normalizeH="0" baseline="0" noProof="0" dirty="0">
                <a:ln>
                  <a:noFill/>
                </a:ln>
                <a:solidFill>
                  <a:sysClr val="windowText" lastClr="000000"/>
                </a:solidFill>
                <a:effectLst/>
                <a:uLnTx/>
                <a:uFillTx/>
                <a:latin typeface="Arial"/>
                <a:ea typeface="+mn-ea"/>
                <a:cs typeface="Arial"/>
              </a:rPr>
              <a:t>ITT,</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intention</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to treat;</a:t>
            </a:r>
            <a:r>
              <a:rPr kumimoji="0" sz="866" b="0" i="0" u="none" strike="noStrike" kern="0" cap="none" spc="-4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OS,</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overall</a:t>
            </a:r>
            <a:r>
              <a:rPr kumimoji="0" sz="866" b="0" i="0" u="none" strike="noStrike" kern="0" cap="none" spc="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survival;</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PD,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progressive</a:t>
            </a:r>
            <a:r>
              <a:rPr kumimoji="0" sz="866" b="0" i="0" u="none" strike="noStrike" kern="0" cap="none" spc="0" normalizeH="0" baseline="0" noProof="0" dirty="0">
                <a:ln>
                  <a:noFill/>
                </a:ln>
                <a:solidFill>
                  <a:sysClr val="windowText" lastClr="000000"/>
                </a:solidFill>
                <a:effectLst/>
                <a:uLnTx/>
                <a:uFillTx/>
                <a:latin typeface="Arial"/>
                <a:ea typeface="+mn-ea"/>
                <a:cs typeface="Arial"/>
              </a:rPr>
              <a:t> disease;</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PFS,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progression-</a:t>
            </a:r>
            <a:r>
              <a:rPr kumimoji="0" sz="866" b="0" i="0" u="none" strike="noStrike" kern="0" cap="none" spc="0" normalizeH="0" baseline="0" noProof="0" dirty="0">
                <a:ln>
                  <a:noFill/>
                </a:ln>
                <a:solidFill>
                  <a:sysClr val="windowText" lastClr="000000"/>
                </a:solidFill>
                <a:effectLst/>
                <a:uLnTx/>
                <a:uFillTx/>
                <a:latin typeface="Arial"/>
                <a:ea typeface="+mn-ea"/>
                <a:cs typeface="Arial"/>
              </a:rPr>
              <a:t>free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survival.</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5" name="object 15"/>
          <p:cNvGrpSpPr/>
          <p:nvPr/>
        </p:nvGrpSpPr>
        <p:grpSpPr>
          <a:xfrm>
            <a:off x="527590" y="4181265"/>
            <a:ext cx="5547285" cy="1365681"/>
            <a:chOff x="390537" y="3139820"/>
            <a:chExt cx="4165600" cy="1025525"/>
          </a:xfrm>
        </p:grpSpPr>
        <p:pic>
          <p:nvPicPr>
            <p:cNvPr id="16" name="object 16"/>
            <p:cNvPicPr/>
            <p:nvPr/>
          </p:nvPicPr>
          <p:blipFill>
            <a:blip r:embed="rId2" cstate="print"/>
            <a:stretch>
              <a:fillRect/>
            </a:stretch>
          </p:blipFill>
          <p:spPr>
            <a:xfrm>
              <a:off x="403237" y="3152533"/>
              <a:ext cx="4140708" cy="999744"/>
            </a:xfrm>
            <a:prstGeom prst="rect">
              <a:avLst/>
            </a:prstGeom>
          </p:spPr>
        </p:pic>
        <p:sp>
          <p:nvSpPr>
            <p:cNvPr id="17" name="object 17"/>
            <p:cNvSpPr/>
            <p:nvPr/>
          </p:nvSpPr>
          <p:spPr>
            <a:xfrm>
              <a:off x="403237" y="3152520"/>
              <a:ext cx="2124075" cy="356870"/>
            </a:xfrm>
            <a:custGeom>
              <a:avLst/>
              <a:gdLst/>
              <a:ahLst/>
              <a:cxnLst/>
              <a:rect l="l" t="t" r="r" b="b"/>
              <a:pathLst>
                <a:path w="2124075" h="356870">
                  <a:moveTo>
                    <a:pt x="2123948" y="0"/>
                  </a:moveTo>
                  <a:lnTo>
                    <a:pt x="0" y="0"/>
                  </a:lnTo>
                  <a:lnTo>
                    <a:pt x="0" y="356615"/>
                  </a:lnTo>
                  <a:lnTo>
                    <a:pt x="2123948" y="356615"/>
                  </a:lnTo>
                  <a:lnTo>
                    <a:pt x="2123948"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527299" y="3152520"/>
              <a:ext cx="1008380" cy="356870"/>
            </a:xfrm>
            <a:custGeom>
              <a:avLst/>
              <a:gdLst/>
              <a:ahLst/>
              <a:cxnLst/>
              <a:rect l="l" t="t" r="r" b="b"/>
              <a:pathLst>
                <a:path w="1008379" h="356870">
                  <a:moveTo>
                    <a:pt x="1007999" y="0"/>
                  </a:moveTo>
                  <a:lnTo>
                    <a:pt x="0" y="0"/>
                  </a:lnTo>
                  <a:lnTo>
                    <a:pt x="0" y="356615"/>
                  </a:lnTo>
                  <a:lnTo>
                    <a:pt x="1007999" y="356615"/>
                  </a:lnTo>
                  <a:lnTo>
                    <a:pt x="1007999" y="0"/>
                  </a:lnTo>
                  <a:close/>
                </a:path>
              </a:pathLst>
            </a:custGeom>
            <a:solidFill>
              <a:srgbClr val="C9440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3535299" y="3152520"/>
              <a:ext cx="1008380" cy="356870"/>
            </a:xfrm>
            <a:custGeom>
              <a:avLst/>
              <a:gdLst/>
              <a:ahLst/>
              <a:cxnLst/>
              <a:rect l="l" t="t" r="r" b="b"/>
              <a:pathLst>
                <a:path w="1008379" h="356870">
                  <a:moveTo>
                    <a:pt x="1007999" y="0"/>
                  </a:moveTo>
                  <a:lnTo>
                    <a:pt x="0" y="0"/>
                  </a:lnTo>
                  <a:lnTo>
                    <a:pt x="0" y="356615"/>
                  </a:lnTo>
                  <a:lnTo>
                    <a:pt x="1007999" y="356615"/>
                  </a:lnTo>
                  <a:lnTo>
                    <a:pt x="1007999"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p:nvPr/>
          </p:nvSpPr>
          <p:spPr>
            <a:xfrm>
              <a:off x="2527300" y="3509111"/>
              <a:ext cx="2016125" cy="643255"/>
            </a:xfrm>
            <a:custGeom>
              <a:avLst/>
              <a:gdLst/>
              <a:ahLst/>
              <a:cxnLst/>
              <a:rect l="l" t="t" r="r" b="b"/>
              <a:pathLst>
                <a:path w="2016125" h="643254">
                  <a:moveTo>
                    <a:pt x="2015998" y="214439"/>
                  </a:moveTo>
                  <a:lnTo>
                    <a:pt x="1007999" y="214439"/>
                  </a:lnTo>
                  <a:lnTo>
                    <a:pt x="0" y="214439"/>
                  </a:lnTo>
                  <a:lnTo>
                    <a:pt x="0" y="428840"/>
                  </a:lnTo>
                  <a:lnTo>
                    <a:pt x="0" y="643242"/>
                  </a:lnTo>
                  <a:lnTo>
                    <a:pt x="1007999" y="643242"/>
                  </a:lnTo>
                  <a:lnTo>
                    <a:pt x="2015998" y="643242"/>
                  </a:lnTo>
                  <a:lnTo>
                    <a:pt x="2015998" y="428840"/>
                  </a:lnTo>
                  <a:lnTo>
                    <a:pt x="2015998" y="214439"/>
                  </a:lnTo>
                  <a:close/>
                </a:path>
                <a:path w="2016125" h="643254">
                  <a:moveTo>
                    <a:pt x="2015998" y="0"/>
                  </a:moveTo>
                  <a:lnTo>
                    <a:pt x="1007999" y="0"/>
                  </a:lnTo>
                  <a:lnTo>
                    <a:pt x="0" y="0"/>
                  </a:lnTo>
                  <a:lnTo>
                    <a:pt x="0" y="214401"/>
                  </a:lnTo>
                  <a:lnTo>
                    <a:pt x="1007999" y="214401"/>
                  </a:lnTo>
                  <a:lnTo>
                    <a:pt x="2015998" y="214401"/>
                  </a:lnTo>
                  <a:lnTo>
                    <a:pt x="2015998" y="0"/>
                  </a:lnTo>
                  <a:close/>
                </a:path>
              </a:pathLst>
            </a:custGeom>
            <a:solidFill>
              <a:srgbClr val="FFFFFF"/>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2527299" y="3146170"/>
              <a:ext cx="0" cy="363220"/>
            </a:xfrm>
            <a:custGeom>
              <a:avLst/>
              <a:gdLst/>
              <a:ahLst/>
              <a:cxnLst/>
              <a:rect l="l" t="t" r="r" b="b"/>
              <a:pathLst>
                <a:path h="363220">
                  <a:moveTo>
                    <a:pt x="0" y="0"/>
                  </a:moveTo>
                  <a:lnTo>
                    <a:pt x="0" y="362965"/>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2527299" y="3509136"/>
              <a:ext cx="0" cy="649605"/>
            </a:xfrm>
            <a:custGeom>
              <a:avLst/>
              <a:gdLst/>
              <a:ahLst/>
              <a:cxnLst/>
              <a:rect l="l" t="t" r="r" b="b"/>
              <a:pathLst>
                <a:path h="649604">
                  <a:moveTo>
                    <a:pt x="0" y="0"/>
                  </a:moveTo>
                  <a:lnTo>
                    <a:pt x="0" y="649566"/>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535299" y="3146170"/>
              <a:ext cx="0" cy="363220"/>
            </a:xfrm>
            <a:custGeom>
              <a:avLst/>
              <a:gdLst/>
              <a:ahLst/>
              <a:cxnLst/>
              <a:rect l="l" t="t" r="r" b="b"/>
              <a:pathLst>
                <a:path h="363220">
                  <a:moveTo>
                    <a:pt x="0" y="0"/>
                  </a:moveTo>
                  <a:lnTo>
                    <a:pt x="0" y="362965"/>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535299" y="3509136"/>
              <a:ext cx="0" cy="649605"/>
            </a:xfrm>
            <a:custGeom>
              <a:avLst/>
              <a:gdLst/>
              <a:ahLst/>
              <a:cxnLst/>
              <a:rect l="l" t="t" r="r" b="b"/>
              <a:pathLst>
                <a:path h="649604">
                  <a:moveTo>
                    <a:pt x="0" y="0"/>
                  </a:moveTo>
                  <a:lnTo>
                    <a:pt x="0" y="649566"/>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6887" y="3502786"/>
              <a:ext cx="2130425" cy="12700"/>
            </a:xfrm>
            <a:custGeom>
              <a:avLst/>
              <a:gdLst/>
              <a:ahLst/>
              <a:cxnLst/>
              <a:rect l="l" t="t" r="r" b="b"/>
              <a:pathLst>
                <a:path w="2130425" h="12700">
                  <a:moveTo>
                    <a:pt x="0" y="12700"/>
                  </a:moveTo>
                  <a:lnTo>
                    <a:pt x="2130412" y="12700"/>
                  </a:lnTo>
                  <a:lnTo>
                    <a:pt x="2130412" y="0"/>
                  </a:lnTo>
                  <a:lnTo>
                    <a:pt x="0" y="0"/>
                  </a:lnTo>
                  <a:lnTo>
                    <a:pt x="0" y="1270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2527299" y="3509136"/>
              <a:ext cx="1008380" cy="0"/>
            </a:xfrm>
            <a:custGeom>
              <a:avLst/>
              <a:gdLst/>
              <a:ahLst/>
              <a:cxnLst/>
              <a:rect l="l" t="t" r="r" b="b"/>
              <a:pathLst>
                <a:path w="1008379">
                  <a:moveTo>
                    <a:pt x="0" y="0"/>
                  </a:moveTo>
                  <a:lnTo>
                    <a:pt x="1007999" y="0"/>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535299" y="3509136"/>
              <a:ext cx="1014730" cy="0"/>
            </a:xfrm>
            <a:custGeom>
              <a:avLst/>
              <a:gdLst/>
              <a:ahLst/>
              <a:cxnLst/>
              <a:rect l="l" t="t" r="r" b="b"/>
              <a:pathLst>
                <a:path w="1014729">
                  <a:moveTo>
                    <a:pt x="0" y="0"/>
                  </a:moveTo>
                  <a:lnTo>
                    <a:pt x="1014349"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403237" y="3723512"/>
              <a:ext cx="2124075" cy="0"/>
            </a:xfrm>
            <a:custGeom>
              <a:avLst/>
              <a:gdLst/>
              <a:ahLst/>
              <a:cxnLst/>
              <a:rect l="l" t="t" r="r" b="b"/>
              <a:pathLst>
                <a:path w="2124075">
                  <a:moveTo>
                    <a:pt x="0" y="0"/>
                  </a:moveTo>
                  <a:lnTo>
                    <a:pt x="2124062" y="0"/>
                  </a:lnTo>
                </a:path>
              </a:pathLst>
            </a:custGeom>
            <a:ln w="12700">
              <a:solidFill>
                <a:srgbClr val="D9D9D9"/>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p:nvPr/>
          </p:nvSpPr>
          <p:spPr>
            <a:xfrm>
              <a:off x="2527299" y="3723512"/>
              <a:ext cx="2022475" cy="0"/>
            </a:xfrm>
            <a:custGeom>
              <a:avLst/>
              <a:gdLst/>
              <a:ahLst/>
              <a:cxnLst/>
              <a:rect l="l" t="t" r="r" b="b"/>
              <a:pathLst>
                <a:path w="2022475">
                  <a:moveTo>
                    <a:pt x="0" y="0"/>
                  </a:moveTo>
                  <a:lnTo>
                    <a:pt x="2022348" y="0"/>
                  </a:lnTo>
                </a:path>
              </a:pathLst>
            </a:custGeom>
            <a:ln w="12700">
              <a:solidFill>
                <a:srgbClr val="DDDBDB"/>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bject 30"/>
            <p:cNvSpPr/>
            <p:nvPr/>
          </p:nvSpPr>
          <p:spPr>
            <a:xfrm>
              <a:off x="403237" y="3937952"/>
              <a:ext cx="2124075" cy="0"/>
            </a:xfrm>
            <a:custGeom>
              <a:avLst/>
              <a:gdLst/>
              <a:ahLst/>
              <a:cxnLst/>
              <a:rect l="l" t="t" r="r" b="b"/>
              <a:pathLst>
                <a:path w="2124075">
                  <a:moveTo>
                    <a:pt x="0" y="0"/>
                  </a:moveTo>
                  <a:lnTo>
                    <a:pt x="2124062" y="0"/>
                  </a:lnTo>
                </a:path>
              </a:pathLst>
            </a:custGeom>
            <a:ln w="12700">
              <a:solidFill>
                <a:srgbClr val="D9D9D9"/>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2527299" y="3937952"/>
              <a:ext cx="2022475" cy="0"/>
            </a:xfrm>
            <a:custGeom>
              <a:avLst/>
              <a:gdLst/>
              <a:ahLst/>
              <a:cxnLst/>
              <a:rect l="l" t="t" r="r" b="b"/>
              <a:pathLst>
                <a:path w="2022475">
                  <a:moveTo>
                    <a:pt x="0" y="0"/>
                  </a:moveTo>
                  <a:lnTo>
                    <a:pt x="2022348" y="0"/>
                  </a:lnTo>
                </a:path>
              </a:pathLst>
            </a:custGeom>
            <a:ln w="12700">
              <a:solidFill>
                <a:srgbClr val="DDDBDB"/>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396887" y="3146170"/>
              <a:ext cx="4146550" cy="1012825"/>
            </a:xfrm>
            <a:custGeom>
              <a:avLst/>
              <a:gdLst/>
              <a:ahLst/>
              <a:cxnLst/>
              <a:rect l="l" t="t" r="r" b="b"/>
              <a:pathLst>
                <a:path w="4146550" h="1012825">
                  <a:moveTo>
                    <a:pt x="6350" y="0"/>
                  </a:moveTo>
                  <a:lnTo>
                    <a:pt x="6350" y="369315"/>
                  </a:lnTo>
                </a:path>
                <a:path w="4146550" h="1012825">
                  <a:moveTo>
                    <a:pt x="4146410" y="0"/>
                  </a:moveTo>
                  <a:lnTo>
                    <a:pt x="4146410" y="362965"/>
                  </a:lnTo>
                </a:path>
                <a:path w="4146550" h="1012825">
                  <a:moveTo>
                    <a:pt x="4146410" y="362965"/>
                  </a:moveTo>
                  <a:lnTo>
                    <a:pt x="4146410" y="1012532"/>
                  </a:lnTo>
                </a:path>
                <a:path w="4146550" h="1012825">
                  <a:moveTo>
                    <a:pt x="0" y="6350"/>
                  </a:moveTo>
                  <a:lnTo>
                    <a:pt x="2130412" y="635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p:nvPr/>
          </p:nvSpPr>
          <p:spPr>
            <a:xfrm>
              <a:off x="2527299" y="3152520"/>
              <a:ext cx="1008380" cy="0"/>
            </a:xfrm>
            <a:custGeom>
              <a:avLst/>
              <a:gdLst/>
              <a:ahLst/>
              <a:cxnLst/>
              <a:rect l="l" t="t" r="r" b="b"/>
              <a:pathLst>
                <a:path w="1008379">
                  <a:moveTo>
                    <a:pt x="0" y="0"/>
                  </a:moveTo>
                  <a:lnTo>
                    <a:pt x="1007999" y="0"/>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3535299" y="3152520"/>
              <a:ext cx="1014730" cy="0"/>
            </a:xfrm>
            <a:custGeom>
              <a:avLst/>
              <a:gdLst/>
              <a:ahLst/>
              <a:cxnLst/>
              <a:rect l="l" t="t" r="r" b="b"/>
              <a:pathLst>
                <a:path w="1014729">
                  <a:moveTo>
                    <a:pt x="0" y="0"/>
                  </a:moveTo>
                  <a:lnTo>
                    <a:pt x="1014349"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03237" y="4152353"/>
              <a:ext cx="2124075" cy="0"/>
            </a:xfrm>
            <a:custGeom>
              <a:avLst/>
              <a:gdLst/>
              <a:ahLst/>
              <a:cxnLst/>
              <a:rect l="l" t="t" r="r" b="b"/>
              <a:pathLst>
                <a:path w="2124075">
                  <a:moveTo>
                    <a:pt x="0" y="0"/>
                  </a:moveTo>
                  <a:lnTo>
                    <a:pt x="2124062" y="0"/>
                  </a:lnTo>
                </a:path>
              </a:pathLst>
            </a:custGeom>
            <a:ln w="12700">
              <a:solidFill>
                <a:srgbClr val="D9D9D9"/>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2527299" y="4152353"/>
              <a:ext cx="2022475" cy="0"/>
            </a:xfrm>
            <a:custGeom>
              <a:avLst/>
              <a:gdLst/>
              <a:ahLst/>
              <a:cxnLst/>
              <a:rect l="l" t="t" r="r" b="b"/>
              <a:pathLst>
                <a:path w="2022475">
                  <a:moveTo>
                    <a:pt x="0" y="0"/>
                  </a:moveTo>
                  <a:lnTo>
                    <a:pt x="2022348" y="0"/>
                  </a:lnTo>
                </a:path>
              </a:pathLst>
            </a:custGeom>
            <a:ln w="12700">
              <a:solidFill>
                <a:srgbClr val="DDDBDB"/>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7" name="object 37"/>
          <p:cNvSpPr txBox="1"/>
          <p:nvPr/>
        </p:nvSpPr>
        <p:spPr>
          <a:xfrm>
            <a:off x="3651474" y="4233187"/>
            <a:ext cx="787275" cy="386153"/>
          </a:xfrm>
          <a:prstGeom prst="rect">
            <a:avLst/>
          </a:prstGeom>
        </p:spPr>
        <p:txBody>
          <a:bodyPr vert="horz" wrap="square" lIns="0" tIns="16912" rIns="0" bIns="0" rtlCol="0">
            <a:spAutoFit/>
          </a:bodyPr>
          <a:lstStyle/>
          <a:p>
            <a:pPr marL="186884" marR="6765" lvl="0" indent="-170817" algn="l" defTabSz="1217706" rtl="0" eaLnBrk="1" fontAlgn="auto" latinLnBrk="0" hangingPunct="1">
              <a:lnSpc>
                <a:spcPct val="100000"/>
              </a:lnSpc>
              <a:spcBef>
                <a:spcPts val="133"/>
              </a:spcBef>
              <a:spcAft>
                <a:spcPts val="0"/>
              </a:spcAft>
              <a:buClrTx/>
              <a:buSzTx/>
              <a:buFontTx/>
              <a:buNone/>
              <a:tabLst/>
              <a:defRPr/>
            </a:pPr>
            <a:r>
              <a:rPr kumimoji="0" sz="1199" b="1" i="0" u="none" strike="noStrike" kern="0" cap="none" spc="0" normalizeH="0" baseline="0" noProof="0" dirty="0">
                <a:ln>
                  <a:noFill/>
                </a:ln>
                <a:solidFill>
                  <a:srgbClr val="FFFFFF"/>
                </a:solidFill>
                <a:effectLst/>
                <a:uLnTx/>
                <a:uFillTx/>
                <a:latin typeface="Arial"/>
                <a:ea typeface="+mn-ea"/>
                <a:cs typeface="Arial"/>
              </a:rPr>
              <a:t>Prior</a:t>
            </a:r>
            <a:r>
              <a:rPr kumimoji="0" sz="1199" b="1" i="0" u="none" strike="noStrike" kern="0" cap="none" spc="-27" normalizeH="0" baseline="0" noProof="0" dirty="0">
                <a:ln>
                  <a:noFill/>
                </a:ln>
                <a:solidFill>
                  <a:srgbClr val="FFFFFF"/>
                </a:solidFill>
                <a:effectLst/>
                <a:uLnTx/>
                <a:uFillTx/>
                <a:latin typeface="Arial"/>
                <a:ea typeface="+mn-ea"/>
                <a:cs typeface="Arial"/>
              </a:rPr>
              <a:t> BTKi </a:t>
            </a:r>
            <a:r>
              <a:rPr kumimoji="0" sz="1199" b="1" i="0" u="none" strike="noStrike" kern="0" cap="none" spc="-13" normalizeH="0" baseline="0" noProof="0" dirty="0">
                <a:ln>
                  <a:noFill/>
                </a:ln>
                <a:solidFill>
                  <a:srgbClr val="FFFFFF"/>
                </a:solidFill>
                <a:effectLst/>
                <a:uLnTx/>
                <a:uFillTx/>
                <a:latin typeface="Arial"/>
                <a:ea typeface="+mn-ea"/>
                <a:cs typeface="Arial"/>
              </a:rPr>
              <a:t>n=32*</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8" name="object 38"/>
          <p:cNvSpPr txBox="1"/>
          <p:nvPr/>
        </p:nvSpPr>
        <p:spPr>
          <a:xfrm>
            <a:off x="637201" y="4715023"/>
            <a:ext cx="2581686"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Median</a:t>
            </a:r>
            <a:r>
              <a:rPr kumimoji="0" sz="1065" b="1" i="0" u="none" strike="noStrike" kern="0" cap="none" spc="-4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PFS</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follow-up,</a:t>
            </a:r>
            <a:r>
              <a:rPr kumimoji="0" sz="1065" b="1" i="0" u="none" strike="noStrike" kern="0" cap="none" spc="-6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months</a:t>
            </a:r>
            <a:r>
              <a:rPr kumimoji="0" sz="1065" b="1"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(95%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CI)</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9" name="object 39"/>
          <p:cNvSpPr txBox="1"/>
          <p:nvPr/>
        </p:nvSpPr>
        <p:spPr>
          <a:xfrm>
            <a:off x="3528013" y="4715023"/>
            <a:ext cx="1031660"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26.1</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(13.5–31.2)</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txBox="1"/>
          <p:nvPr/>
        </p:nvSpPr>
        <p:spPr>
          <a:xfrm>
            <a:off x="4870692" y="4715023"/>
            <a:ext cx="1030814"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19.6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(11.9–26.1)</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1" name="object 41"/>
          <p:cNvSpPr txBox="1"/>
          <p:nvPr/>
        </p:nvSpPr>
        <p:spPr>
          <a:xfrm>
            <a:off x="637201" y="5000844"/>
            <a:ext cx="1942395"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Median</a:t>
            </a:r>
            <a:r>
              <a:rPr kumimoji="0" sz="1065" b="1" i="0" u="none" strike="noStrike" kern="0" cap="none" spc="-4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PFS,</a:t>
            </a:r>
            <a:r>
              <a:rPr kumimoji="0" sz="1065" b="1"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months</a:t>
            </a:r>
            <a:r>
              <a:rPr kumimoji="0" sz="1065" b="1"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(95%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CI)</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2" name="object 42"/>
          <p:cNvSpPr txBox="1"/>
          <p:nvPr/>
        </p:nvSpPr>
        <p:spPr>
          <a:xfrm>
            <a:off x="3605134" y="5000844"/>
            <a:ext cx="879448"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8.6</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(3.4–15.6)</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3" name="object 43"/>
          <p:cNvSpPr txBox="1"/>
          <p:nvPr/>
        </p:nvSpPr>
        <p:spPr>
          <a:xfrm>
            <a:off x="4909253" y="5000844"/>
            <a:ext cx="956399"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16.8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(8.9–21.6)</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4" name="object 44"/>
          <p:cNvSpPr txBox="1"/>
          <p:nvPr/>
        </p:nvSpPr>
        <p:spPr>
          <a:xfrm>
            <a:off x="876681" y="5285751"/>
            <a:ext cx="2006663" cy="181822"/>
          </a:xfrm>
          <a:prstGeom prst="rect">
            <a:avLst/>
          </a:prstGeom>
        </p:spPr>
        <p:txBody>
          <a:bodyPr vert="horz" wrap="square" lIns="0" tIns="17758" rIns="0" bIns="0" rtlCol="0">
            <a:spAutoFit/>
          </a:bodyPr>
          <a:lstStyle/>
          <a:p>
            <a:pPr marL="16913" marR="0" lvl="0" indent="0" algn="l" defTabSz="1217706" rtl="0" eaLnBrk="1" fontAlgn="auto" latinLnBrk="0" hangingPunct="1">
              <a:lnSpc>
                <a:spcPct val="100000"/>
              </a:lnSpc>
              <a:spcBef>
                <a:spcPts val="140"/>
              </a:spcBef>
              <a:spcAft>
                <a:spcPts val="0"/>
              </a:spcAft>
              <a:buClrTx/>
              <a:buSzTx/>
              <a:buFontTx/>
              <a:buNone/>
              <a:tabLst/>
              <a:defRPr/>
            </a:pPr>
            <a:r>
              <a:rPr kumimoji="0" sz="1065" b="1" i="0" u="none" strike="noStrike" kern="0" cap="none" spc="-13" normalizeH="0" baseline="0" noProof="0" dirty="0">
                <a:ln>
                  <a:noFill/>
                </a:ln>
                <a:solidFill>
                  <a:sysClr val="windowText" lastClr="000000"/>
                </a:solidFill>
                <a:effectLst/>
                <a:uLnTx/>
                <a:uFillTx/>
                <a:latin typeface="Arial"/>
                <a:ea typeface="+mn-ea"/>
                <a:cs typeface="Arial"/>
              </a:rPr>
              <a:t>15-</a:t>
            </a:r>
            <a:r>
              <a:rPr kumimoji="0" sz="1065" b="1" i="0" u="none" strike="noStrike" kern="0" cap="none" spc="0" normalizeH="0" baseline="0" noProof="0" dirty="0">
                <a:ln>
                  <a:noFill/>
                </a:ln>
                <a:solidFill>
                  <a:sysClr val="windowText" lastClr="000000"/>
                </a:solidFill>
                <a:effectLst/>
                <a:uLnTx/>
                <a:uFillTx/>
                <a:latin typeface="Arial"/>
                <a:ea typeface="+mn-ea"/>
                <a:cs typeface="Arial"/>
              </a:rPr>
              <a:t>month</a:t>
            </a:r>
            <a:r>
              <a:rPr kumimoji="0" sz="1065" b="1"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PFS</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rate, %</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(95%</a:t>
            </a:r>
            <a:r>
              <a:rPr kumimoji="0" sz="1065" b="1" i="0" u="none" strike="noStrike" kern="0" cap="none" spc="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CI)</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5" name="object 45"/>
          <p:cNvSpPr txBox="1"/>
          <p:nvPr/>
        </p:nvSpPr>
        <p:spPr>
          <a:xfrm>
            <a:off x="3528013" y="5285751"/>
            <a:ext cx="1031660" cy="181822"/>
          </a:xfrm>
          <a:prstGeom prst="rect">
            <a:avLst/>
          </a:prstGeom>
        </p:spPr>
        <p:txBody>
          <a:bodyPr vert="horz" wrap="square" lIns="0" tIns="17758" rIns="0" bIns="0" rtlCol="0">
            <a:spAutoFit/>
          </a:bodyPr>
          <a:lstStyle/>
          <a:p>
            <a:pPr marL="16913" marR="0" lvl="0" indent="0" algn="l" defTabSz="1217706" rtl="0" eaLnBrk="1" fontAlgn="auto" latinLnBrk="0" hangingPunct="1">
              <a:lnSpc>
                <a:spcPct val="100000"/>
              </a:lnSpc>
              <a:spcBef>
                <a:spcPts val="140"/>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33.0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(14.8–51.1)</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6" name="object 46"/>
          <p:cNvSpPr txBox="1"/>
          <p:nvPr/>
        </p:nvSpPr>
        <p:spPr>
          <a:xfrm>
            <a:off x="4870691" y="5285751"/>
            <a:ext cx="1031660" cy="181822"/>
          </a:xfrm>
          <a:prstGeom prst="rect">
            <a:avLst/>
          </a:prstGeom>
        </p:spPr>
        <p:txBody>
          <a:bodyPr vert="horz" wrap="square" lIns="0" tIns="17758" rIns="0" bIns="0" rtlCol="0">
            <a:spAutoFit/>
          </a:bodyPr>
          <a:lstStyle/>
          <a:p>
            <a:pPr marL="16913" marR="0" lvl="0" indent="0" algn="l" defTabSz="1217706" rtl="0" eaLnBrk="1" fontAlgn="auto" latinLnBrk="0" hangingPunct="1">
              <a:lnSpc>
                <a:spcPct val="100000"/>
              </a:lnSpc>
              <a:spcBef>
                <a:spcPts val="140"/>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54.0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(40.1–67.8)</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47" name="object 47"/>
          <p:cNvGrpSpPr/>
          <p:nvPr/>
        </p:nvGrpSpPr>
        <p:grpSpPr>
          <a:xfrm>
            <a:off x="6105133" y="4180927"/>
            <a:ext cx="5559969" cy="1369063"/>
            <a:chOff x="4578858" y="3139566"/>
            <a:chExt cx="4175125" cy="1028065"/>
          </a:xfrm>
        </p:grpSpPr>
        <p:pic>
          <p:nvPicPr>
            <p:cNvPr id="48" name="object 48"/>
            <p:cNvPicPr/>
            <p:nvPr/>
          </p:nvPicPr>
          <p:blipFill>
            <a:blip r:embed="rId3" cstate="print"/>
            <a:stretch>
              <a:fillRect/>
            </a:stretch>
          </p:blipFill>
          <p:spPr>
            <a:xfrm>
              <a:off x="4591558" y="3152292"/>
              <a:ext cx="4149851" cy="1002791"/>
            </a:xfrm>
            <a:prstGeom prst="rect">
              <a:avLst/>
            </a:prstGeom>
          </p:spPr>
        </p:pic>
        <p:sp>
          <p:nvSpPr>
            <p:cNvPr id="49" name="object 49"/>
            <p:cNvSpPr/>
            <p:nvPr/>
          </p:nvSpPr>
          <p:spPr>
            <a:xfrm>
              <a:off x="4591558" y="3152266"/>
              <a:ext cx="2129155" cy="356870"/>
            </a:xfrm>
            <a:custGeom>
              <a:avLst/>
              <a:gdLst/>
              <a:ahLst/>
              <a:cxnLst/>
              <a:rect l="l" t="t" r="r" b="b"/>
              <a:pathLst>
                <a:path w="2129154" h="356870">
                  <a:moveTo>
                    <a:pt x="2128774" y="0"/>
                  </a:moveTo>
                  <a:lnTo>
                    <a:pt x="0" y="0"/>
                  </a:lnTo>
                  <a:lnTo>
                    <a:pt x="0" y="356616"/>
                  </a:lnTo>
                  <a:lnTo>
                    <a:pt x="2128774" y="356616"/>
                  </a:lnTo>
                  <a:lnTo>
                    <a:pt x="2128774"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object 50"/>
            <p:cNvSpPr/>
            <p:nvPr/>
          </p:nvSpPr>
          <p:spPr>
            <a:xfrm>
              <a:off x="6720332" y="3152266"/>
              <a:ext cx="1010285" cy="356870"/>
            </a:xfrm>
            <a:custGeom>
              <a:avLst/>
              <a:gdLst/>
              <a:ahLst/>
              <a:cxnLst/>
              <a:rect l="l" t="t" r="r" b="b"/>
              <a:pathLst>
                <a:path w="1010284" h="356870">
                  <a:moveTo>
                    <a:pt x="1010234" y="0"/>
                  </a:moveTo>
                  <a:lnTo>
                    <a:pt x="0" y="0"/>
                  </a:lnTo>
                  <a:lnTo>
                    <a:pt x="0" y="356616"/>
                  </a:lnTo>
                  <a:lnTo>
                    <a:pt x="1010234" y="356616"/>
                  </a:lnTo>
                  <a:lnTo>
                    <a:pt x="1010234" y="0"/>
                  </a:lnTo>
                  <a:close/>
                </a:path>
              </a:pathLst>
            </a:custGeom>
            <a:solidFill>
              <a:srgbClr val="C9440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object 51"/>
            <p:cNvSpPr/>
            <p:nvPr/>
          </p:nvSpPr>
          <p:spPr>
            <a:xfrm>
              <a:off x="7730490" y="3152266"/>
              <a:ext cx="1010285" cy="356870"/>
            </a:xfrm>
            <a:custGeom>
              <a:avLst/>
              <a:gdLst/>
              <a:ahLst/>
              <a:cxnLst/>
              <a:rect l="l" t="t" r="r" b="b"/>
              <a:pathLst>
                <a:path w="1010284" h="356870">
                  <a:moveTo>
                    <a:pt x="1010234" y="0"/>
                  </a:moveTo>
                  <a:lnTo>
                    <a:pt x="0" y="0"/>
                  </a:lnTo>
                  <a:lnTo>
                    <a:pt x="0" y="356616"/>
                  </a:lnTo>
                  <a:lnTo>
                    <a:pt x="1010234" y="356616"/>
                  </a:lnTo>
                  <a:lnTo>
                    <a:pt x="1010234"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bject 52"/>
            <p:cNvSpPr/>
            <p:nvPr/>
          </p:nvSpPr>
          <p:spPr>
            <a:xfrm>
              <a:off x="6720332" y="3508895"/>
              <a:ext cx="2020570" cy="645795"/>
            </a:xfrm>
            <a:custGeom>
              <a:avLst/>
              <a:gdLst/>
              <a:ahLst/>
              <a:cxnLst/>
              <a:rect l="l" t="t" r="r" b="b"/>
              <a:pathLst>
                <a:path w="2020570" h="645795">
                  <a:moveTo>
                    <a:pt x="2020392" y="204228"/>
                  </a:moveTo>
                  <a:lnTo>
                    <a:pt x="1010234" y="204228"/>
                  </a:lnTo>
                  <a:lnTo>
                    <a:pt x="0" y="204228"/>
                  </a:lnTo>
                  <a:lnTo>
                    <a:pt x="0" y="441375"/>
                  </a:lnTo>
                  <a:lnTo>
                    <a:pt x="0" y="645591"/>
                  </a:lnTo>
                  <a:lnTo>
                    <a:pt x="1010158" y="645591"/>
                  </a:lnTo>
                  <a:lnTo>
                    <a:pt x="2020392" y="645591"/>
                  </a:lnTo>
                  <a:lnTo>
                    <a:pt x="2020392" y="441375"/>
                  </a:lnTo>
                  <a:lnTo>
                    <a:pt x="2020392" y="204228"/>
                  </a:lnTo>
                  <a:close/>
                </a:path>
                <a:path w="2020570" h="645795">
                  <a:moveTo>
                    <a:pt x="2020392" y="0"/>
                  </a:moveTo>
                  <a:lnTo>
                    <a:pt x="1010234" y="0"/>
                  </a:lnTo>
                  <a:lnTo>
                    <a:pt x="0" y="0"/>
                  </a:lnTo>
                  <a:lnTo>
                    <a:pt x="0" y="204203"/>
                  </a:lnTo>
                  <a:lnTo>
                    <a:pt x="1010158" y="204203"/>
                  </a:lnTo>
                  <a:lnTo>
                    <a:pt x="2020392" y="204203"/>
                  </a:lnTo>
                  <a:lnTo>
                    <a:pt x="2020392" y="0"/>
                  </a:lnTo>
                  <a:close/>
                </a:path>
              </a:pathLst>
            </a:custGeom>
            <a:solidFill>
              <a:srgbClr val="FFFFFF"/>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object 53"/>
            <p:cNvSpPr/>
            <p:nvPr/>
          </p:nvSpPr>
          <p:spPr>
            <a:xfrm>
              <a:off x="6720332" y="3145916"/>
              <a:ext cx="0" cy="363220"/>
            </a:xfrm>
            <a:custGeom>
              <a:avLst/>
              <a:gdLst/>
              <a:ahLst/>
              <a:cxnLst/>
              <a:rect l="l" t="t" r="r" b="b"/>
              <a:pathLst>
                <a:path h="363220">
                  <a:moveTo>
                    <a:pt x="0" y="0"/>
                  </a:moveTo>
                  <a:lnTo>
                    <a:pt x="0" y="362965"/>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object 54"/>
            <p:cNvSpPr/>
            <p:nvPr/>
          </p:nvSpPr>
          <p:spPr>
            <a:xfrm>
              <a:off x="6720332" y="3508882"/>
              <a:ext cx="0" cy="652145"/>
            </a:xfrm>
            <a:custGeom>
              <a:avLst/>
              <a:gdLst/>
              <a:ahLst/>
              <a:cxnLst/>
              <a:rect l="l" t="t" r="r" b="b"/>
              <a:pathLst>
                <a:path h="652145">
                  <a:moveTo>
                    <a:pt x="0" y="0"/>
                  </a:moveTo>
                  <a:lnTo>
                    <a:pt x="0" y="651954"/>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bject 55"/>
            <p:cNvSpPr/>
            <p:nvPr/>
          </p:nvSpPr>
          <p:spPr>
            <a:xfrm>
              <a:off x="7730490" y="3145916"/>
              <a:ext cx="0" cy="363220"/>
            </a:xfrm>
            <a:custGeom>
              <a:avLst/>
              <a:gdLst/>
              <a:ahLst/>
              <a:cxnLst/>
              <a:rect l="l" t="t" r="r" b="b"/>
              <a:pathLst>
                <a:path h="363220">
                  <a:moveTo>
                    <a:pt x="0" y="0"/>
                  </a:moveTo>
                  <a:lnTo>
                    <a:pt x="0" y="362965"/>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object 56"/>
            <p:cNvSpPr/>
            <p:nvPr/>
          </p:nvSpPr>
          <p:spPr>
            <a:xfrm>
              <a:off x="4585208" y="3508882"/>
              <a:ext cx="3145790" cy="652145"/>
            </a:xfrm>
            <a:custGeom>
              <a:avLst/>
              <a:gdLst/>
              <a:ahLst/>
              <a:cxnLst/>
              <a:rect l="l" t="t" r="r" b="b"/>
              <a:pathLst>
                <a:path w="3145790" h="652145">
                  <a:moveTo>
                    <a:pt x="3145282" y="0"/>
                  </a:moveTo>
                  <a:lnTo>
                    <a:pt x="3145282" y="651954"/>
                  </a:lnTo>
                </a:path>
                <a:path w="3145790" h="652145">
                  <a:moveTo>
                    <a:pt x="0" y="0"/>
                  </a:moveTo>
                  <a:lnTo>
                    <a:pt x="2135123"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object 57"/>
            <p:cNvSpPr/>
            <p:nvPr/>
          </p:nvSpPr>
          <p:spPr>
            <a:xfrm>
              <a:off x="6720332" y="3508882"/>
              <a:ext cx="1010285" cy="0"/>
            </a:xfrm>
            <a:custGeom>
              <a:avLst/>
              <a:gdLst/>
              <a:ahLst/>
              <a:cxnLst/>
              <a:rect l="l" t="t" r="r" b="b"/>
              <a:pathLst>
                <a:path w="1010284">
                  <a:moveTo>
                    <a:pt x="0" y="0"/>
                  </a:moveTo>
                  <a:lnTo>
                    <a:pt x="1010158" y="0"/>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8" name="object 58"/>
            <p:cNvSpPr/>
            <p:nvPr/>
          </p:nvSpPr>
          <p:spPr>
            <a:xfrm>
              <a:off x="7730490" y="3508882"/>
              <a:ext cx="1016635" cy="0"/>
            </a:xfrm>
            <a:custGeom>
              <a:avLst/>
              <a:gdLst/>
              <a:ahLst/>
              <a:cxnLst/>
              <a:rect l="l" t="t" r="r" b="b"/>
              <a:pathLst>
                <a:path w="1016634">
                  <a:moveTo>
                    <a:pt x="0" y="0"/>
                  </a:moveTo>
                  <a:lnTo>
                    <a:pt x="1016634"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bject 59"/>
            <p:cNvSpPr/>
            <p:nvPr/>
          </p:nvSpPr>
          <p:spPr>
            <a:xfrm>
              <a:off x="4591558" y="3713098"/>
              <a:ext cx="2129155" cy="0"/>
            </a:xfrm>
            <a:custGeom>
              <a:avLst/>
              <a:gdLst/>
              <a:ahLst/>
              <a:cxnLst/>
              <a:rect l="l" t="t" r="r" b="b"/>
              <a:pathLst>
                <a:path w="2129154">
                  <a:moveTo>
                    <a:pt x="0" y="0"/>
                  </a:moveTo>
                  <a:lnTo>
                    <a:pt x="2128773" y="0"/>
                  </a:lnTo>
                </a:path>
              </a:pathLst>
            </a:custGeom>
            <a:ln w="12700">
              <a:solidFill>
                <a:srgbClr val="D9D9D9"/>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object 60"/>
            <p:cNvSpPr/>
            <p:nvPr/>
          </p:nvSpPr>
          <p:spPr>
            <a:xfrm>
              <a:off x="6720332" y="3713098"/>
              <a:ext cx="2026920" cy="0"/>
            </a:xfrm>
            <a:custGeom>
              <a:avLst/>
              <a:gdLst/>
              <a:ahLst/>
              <a:cxnLst/>
              <a:rect l="l" t="t" r="r" b="b"/>
              <a:pathLst>
                <a:path w="2026920">
                  <a:moveTo>
                    <a:pt x="0" y="0"/>
                  </a:moveTo>
                  <a:lnTo>
                    <a:pt x="2026793" y="0"/>
                  </a:lnTo>
                </a:path>
              </a:pathLst>
            </a:custGeom>
            <a:ln w="12700">
              <a:solidFill>
                <a:srgbClr val="DDDBDB"/>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object 61"/>
            <p:cNvSpPr/>
            <p:nvPr/>
          </p:nvSpPr>
          <p:spPr>
            <a:xfrm>
              <a:off x="4591558" y="3950271"/>
              <a:ext cx="2129155" cy="0"/>
            </a:xfrm>
            <a:custGeom>
              <a:avLst/>
              <a:gdLst/>
              <a:ahLst/>
              <a:cxnLst/>
              <a:rect l="l" t="t" r="r" b="b"/>
              <a:pathLst>
                <a:path w="2129154">
                  <a:moveTo>
                    <a:pt x="0" y="0"/>
                  </a:moveTo>
                  <a:lnTo>
                    <a:pt x="2128773" y="0"/>
                  </a:lnTo>
                </a:path>
              </a:pathLst>
            </a:custGeom>
            <a:ln w="12700">
              <a:solidFill>
                <a:srgbClr val="D9D9D9"/>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object 62"/>
            <p:cNvSpPr/>
            <p:nvPr/>
          </p:nvSpPr>
          <p:spPr>
            <a:xfrm>
              <a:off x="6720332" y="3950271"/>
              <a:ext cx="2026920" cy="0"/>
            </a:xfrm>
            <a:custGeom>
              <a:avLst/>
              <a:gdLst/>
              <a:ahLst/>
              <a:cxnLst/>
              <a:rect l="l" t="t" r="r" b="b"/>
              <a:pathLst>
                <a:path w="2026920">
                  <a:moveTo>
                    <a:pt x="0" y="0"/>
                  </a:moveTo>
                  <a:lnTo>
                    <a:pt x="2026793" y="0"/>
                  </a:lnTo>
                </a:path>
              </a:pathLst>
            </a:custGeom>
            <a:ln w="12700">
              <a:solidFill>
                <a:srgbClr val="DDDBDB"/>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object 63"/>
            <p:cNvSpPr/>
            <p:nvPr/>
          </p:nvSpPr>
          <p:spPr>
            <a:xfrm>
              <a:off x="4585208" y="3145916"/>
              <a:ext cx="4156075" cy="1015365"/>
            </a:xfrm>
            <a:custGeom>
              <a:avLst/>
              <a:gdLst/>
              <a:ahLst/>
              <a:cxnLst/>
              <a:rect l="l" t="t" r="r" b="b"/>
              <a:pathLst>
                <a:path w="4156075" h="1015364">
                  <a:moveTo>
                    <a:pt x="6350" y="0"/>
                  </a:moveTo>
                  <a:lnTo>
                    <a:pt x="6350" y="369315"/>
                  </a:lnTo>
                </a:path>
                <a:path w="4156075" h="1015364">
                  <a:moveTo>
                    <a:pt x="4155566" y="0"/>
                  </a:moveTo>
                  <a:lnTo>
                    <a:pt x="4155566" y="362965"/>
                  </a:lnTo>
                </a:path>
                <a:path w="4156075" h="1015364">
                  <a:moveTo>
                    <a:pt x="4155566" y="362965"/>
                  </a:moveTo>
                  <a:lnTo>
                    <a:pt x="4155566" y="1014920"/>
                  </a:lnTo>
                </a:path>
                <a:path w="4156075" h="1015364">
                  <a:moveTo>
                    <a:pt x="0" y="6350"/>
                  </a:moveTo>
                  <a:lnTo>
                    <a:pt x="2135123" y="635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4" name="object 64"/>
            <p:cNvSpPr/>
            <p:nvPr/>
          </p:nvSpPr>
          <p:spPr>
            <a:xfrm>
              <a:off x="6720332" y="3152266"/>
              <a:ext cx="1010285" cy="0"/>
            </a:xfrm>
            <a:custGeom>
              <a:avLst/>
              <a:gdLst/>
              <a:ahLst/>
              <a:cxnLst/>
              <a:rect l="l" t="t" r="r" b="b"/>
              <a:pathLst>
                <a:path w="1010284">
                  <a:moveTo>
                    <a:pt x="0" y="0"/>
                  </a:moveTo>
                  <a:lnTo>
                    <a:pt x="1010158" y="0"/>
                  </a:lnTo>
                </a:path>
              </a:pathLst>
            </a:custGeom>
            <a:ln w="12700">
              <a:solidFill>
                <a:srgbClr val="C9440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5" name="object 65"/>
            <p:cNvSpPr/>
            <p:nvPr/>
          </p:nvSpPr>
          <p:spPr>
            <a:xfrm>
              <a:off x="7730490" y="3152266"/>
              <a:ext cx="1016635" cy="0"/>
            </a:xfrm>
            <a:custGeom>
              <a:avLst/>
              <a:gdLst/>
              <a:ahLst/>
              <a:cxnLst/>
              <a:rect l="l" t="t" r="r" b="b"/>
              <a:pathLst>
                <a:path w="1016634">
                  <a:moveTo>
                    <a:pt x="0" y="0"/>
                  </a:moveTo>
                  <a:lnTo>
                    <a:pt x="1016634"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6" name="object 66"/>
            <p:cNvSpPr/>
            <p:nvPr/>
          </p:nvSpPr>
          <p:spPr>
            <a:xfrm>
              <a:off x="4591558" y="4154487"/>
              <a:ext cx="2129155" cy="0"/>
            </a:xfrm>
            <a:custGeom>
              <a:avLst/>
              <a:gdLst/>
              <a:ahLst/>
              <a:cxnLst/>
              <a:rect l="l" t="t" r="r" b="b"/>
              <a:pathLst>
                <a:path w="2129154">
                  <a:moveTo>
                    <a:pt x="0" y="0"/>
                  </a:moveTo>
                  <a:lnTo>
                    <a:pt x="2128773" y="0"/>
                  </a:lnTo>
                </a:path>
              </a:pathLst>
            </a:custGeom>
            <a:ln w="12700">
              <a:solidFill>
                <a:srgbClr val="D9D9D9"/>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object 67"/>
            <p:cNvSpPr/>
            <p:nvPr/>
          </p:nvSpPr>
          <p:spPr>
            <a:xfrm>
              <a:off x="6720332" y="4154487"/>
              <a:ext cx="2026920" cy="0"/>
            </a:xfrm>
            <a:custGeom>
              <a:avLst/>
              <a:gdLst/>
              <a:ahLst/>
              <a:cxnLst/>
              <a:rect l="l" t="t" r="r" b="b"/>
              <a:pathLst>
                <a:path w="2026920">
                  <a:moveTo>
                    <a:pt x="0" y="0"/>
                  </a:moveTo>
                  <a:lnTo>
                    <a:pt x="2026793" y="0"/>
                  </a:lnTo>
                </a:path>
              </a:pathLst>
            </a:custGeom>
            <a:ln w="12700">
              <a:solidFill>
                <a:srgbClr val="DDDBDB"/>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8" name="object 68"/>
          <p:cNvSpPr txBox="1"/>
          <p:nvPr/>
        </p:nvSpPr>
        <p:spPr>
          <a:xfrm>
            <a:off x="10547695" y="4232443"/>
            <a:ext cx="857461" cy="386153"/>
          </a:xfrm>
          <a:prstGeom prst="rect">
            <a:avLst/>
          </a:prstGeom>
        </p:spPr>
        <p:txBody>
          <a:bodyPr vert="horz" wrap="square" lIns="0" tIns="16912" rIns="0" bIns="0" rtlCol="0">
            <a:spAutoFit/>
          </a:bodyPr>
          <a:lstStyle/>
          <a:p>
            <a:pPr marL="0" marR="0" lvl="0" indent="0" algn="ctr" defTabSz="1217706" rtl="0" eaLnBrk="1" fontAlgn="auto" latinLnBrk="0" hangingPunct="1">
              <a:lnSpc>
                <a:spcPct val="100000"/>
              </a:lnSpc>
              <a:spcBef>
                <a:spcPts val="133"/>
              </a:spcBef>
              <a:spcAft>
                <a:spcPts val="0"/>
              </a:spcAft>
              <a:buClrTx/>
              <a:buSzTx/>
              <a:buFontTx/>
              <a:buNone/>
              <a:tabLst/>
              <a:defRPr/>
            </a:pPr>
            <a:r>
              <a:rPr kumimoji="0" sz="1199" b="1" i="0" u="none" strike="noStrike" kern="0" cap="none" spc="0" normalizeH="0" baseline="0" noProof="0" dirty="0">
                <a:ln>
                  <a:noFill/>
                </a:ln>
                <a:solidFill>
                  <a:srgbClr val="FFFFFF"/>
                </a:solidFill>
                <a:effectLst/>
                <a:uLnTx/>
                <a:uFillTx/>
                <a:latin typeface="Arial"/>
                <a:ea typeface="+mn-ea"/>
                <a:cs typeface="Arial"/>
              </a:rPr>
              <a:t>All</a:t>
            </a:r>
            <a:r>
              <a:rPr kumimoji="0" sz="1199" b="1" i="0" u="none" strike="noStrike" kern="0" cap="none" spc="-7" normalizeH="0" baseline="0" noProof="0" dirty="0">
                <a:ln>
                  <a:noFill/>
                </a:ln>
                <a:solidFill>
                  <a:srgbClr val="FFFFFF"/>
                </a:solidFill>
                <a:effectLst/>
                <a:uLnTx/>
                <a:uFillTx/>
                <a:latin typeface="Arial"/>
                <a:ea typeface="+mn-ea"/>
                <a:cs typeface="Arial"/>
              </a:rPr>
              <a:t> </a:t>
            </a:r>
            <a:r>
              <a:rPr kumimoji="0" sz="1199" b="1" i="0" u="none" strike="noStrike" kern="0" cap="none" spc="-13" normalizeH="0" baseline="0" noProof="0" dirty="0">
                <a:ln>
                  <a:noFill/>
                </a:ln>
                <a:solidFill>
                  <a:srgbClr val="FFFFFF"/>
                </a:solidFill>
                <a:effectLst/>
                <a:uLnTx/>
                <a:uFillTx/>
                <a:latin typeface="Arial"/>
                <a:ea typeface="+mn-ea"/>
                <a:cs typeface="Arial"/>
              </a:rPr>
              <a:t>patients</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ctr" defTabSz="1217706" rtl="0" eaLnBrk="1" fontAlgn="auto" latinLnBrk="0" hangingPunct="1">
              <a:lnSpc>
                <a:spcPct val="100000"/>
              </a:lnSpc>
              <a:spcBef>
                <a:spcPts val="7"/>
              </a:spcBef>
              <a:spcAft>
                <a:spcPts val="0"/>
              </a:spcAft>
              <a:buClrTx/>
              <a:buSzTx/>
              <a:buFontTx/>
              <a:buNone/>
              <a:tabLst/>
              <a:defRPr/>
            </a:pPr>
            <a:r>
              <a:rPr kumimoji="0" sz="1199" b="1" i="0" u="none" strike="noStrike" kern="0" cap="none" spc="-13" normalizeH="0" baseline="0" noProof="0" dirty="0">
                <a:ln>
                  <a:noFill/>
                </a:ln>
                <a:solidFill>
                  <a:srgbClr val="FFFFFF"/>
                </a:solidFill>
                <a:effectLst/>
                <a:uLnTx/>
                <a:uFillTx/>
                <a:latin typeface="Arial"/>
                <a:ea typeface="+mn-ea"/>
                <a:cs typeface="Arial"/>
              </a:rPr>
              <a:t>N=61*</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9" name="object 69"/>
          <p:cNvSpPr txBox="1"/>
          <p:nvPr/>
        </p:nvSpPr>
        <p:spPr>
          <a:xfrm>
            <a:off x="10461951" y="4708089"/>
            <a:ext cx="1030814"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21.8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(14.0–24.9)</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0" name="object 70"/>
          <p:cNvSpPr txBox="1"/>
          <p:nvPr/>
        </p:nvSpPr>
        <p:spPr>
          <a:xfrm>
            <a:off x="10498480" y="5002028"/>
            <a:ext cx="956399"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29.9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(17.0–</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NE)</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1" name="object 71"/>
          <p:cNvSpPr txBox="1"/>
          <p:nvPr/>
        </p:nvSpPr>
        <p:spPr>
          <a:xfrm>
            <a:off x="6215909" y="4708089"/>
            <a:ext cx="3931300" cy="765231"/>
          </a:xfrm>
          <a:prstGeom prst="rect">
            <a:avLst/>
          </a:prstGeom>
        </p:spPr>
        <p:txBody>
          <a:bodyPr vert="horz" wrap="square" lIns="0" tIns="16912" rIns="0" bIns="0" rtlCol="0">
            <a:spAutoFit/>
          </a:bodyPr>
          <a:lstStyle/>
          <a:p>
            <a:pPr marL="0" marR="6765" lvl="0" indent="0" algn="r" defTabSz="1217706" rtl="0" eaLnBrk="1" fontAlgn="auto" latinLnBrk="0" hangingPunct="1">
              <a:lnSpc>
                <a:spcPct val="100000"/>
              </a:lnSpc>
              <a:spcBef>
                <a:spcPts val="133"/>
              </a:spcBef>
              <a:spcAft>
                <a:spcPts val="0"/>
              </a:spcAft>
              <a:buClrTx/>
              <a:buSzTx/>
              <a:buFontTx/>
              <a:buNone/>
              <a:tabLst>
                <a:tab pos="2899664" algn="l"/>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Median</a:t>
            </a:r>
            <a:r>
              <a:rPr kumimoji="0" sz="1065" b="1"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OS</a:t>
            </a:r>
            <a:r>
              <a:rPr kumimoji="0" sz="1065" b="1" i="0" u="none" strike="noStrike" kern="0" cap="none" spc="-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follow-up,</a:t>
            </a:r>
            <a:r>
              <a:rPr kumimoji="0" sz="1065" b="1" i="0" u="none" strike="noStrike" kern="0" cap="none" spc="-6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months</a:t>
            </a:r>
            <a:r>
              <a:rPr kumimoji="0" sz="1065" b="1"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(95%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CI)</a:t>
            </a:r>
            <a:r>
              <a:rPr kumimoji="0" sz="1065" b="1" i="0" u="none" strike="noStrike" kern="0" cap="none" spc="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24.7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(13.6–</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28.8)</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a:p>
            <a:pPr marL="0" marR="81180" lvl="0" indent="0" algn="r" defTabSz="1217706" rtl="0" eaLnBrk="1" fontAlgn="auto" latinLnBrk="0" hangingPunct="1">
              <a:lnSpc>
                <a:spcPct val="100000"/>
              </a:lnSpc>
              <a:spcBef>
                <a:spcPts val="1039"/>
              </a:spcBef>
              <a:spcAft>
                <a:spcPts val="0"/>
              </a:spcAft>
              <a:buClrTx/>
              <a:buSzTx/>
              <a:buFontTx/>
              <a:buNone/>
              <a:tabLst>
                <a:tab pos="2974925" algn="l"/>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Median</a:t>
            </a:r>
            <a:r>
              <a:rPr kumimoji="0" sz="1065" b="1"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OS,</a:t>
            </a:r>
            <a:r>
              <a:rPr kumimoji="0" sz="1065" b="1"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months</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(95%</a:t>
            </a:r>
            <a:r>
              <a:rPr kumimoji="0" sz="1065" b="1" i="0" u="none" strike="noStrike" kern="0" cap="none" spc="-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CI)</a:t>
            </a:r>
            <a:r>
              <a:rPr kumimoji="0" sz="1065" b="1" i="0" u="none" strike="noStrike" kern="0" cap="none" spc="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21.2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(9.0–</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NE)</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a:p>
            <a:pPr marL="0" marR="6765" lvl="0" indent="0" algn="r" defTabSz="1217706" rtl="0" eaLnBrk="1" fontAlgn="auto" latinLnBrk="0" hangingPunct="1">
              <a:lnSpc>
                <a:spcPct val="100000"/>
              </a:lnSpc>
              <a:spcBef>
                <a:spcPts val="1039"/>
              </a:spcBef>
              <a:spcAft>
                <a:spcPts val="0"/>
              </a:spcAft>
              <a:buClrTx/>
              <a:buSzTx/>
              <a:buFontTx/>
              <a:buNone/>
              <a:tabLst>
                <a:tab pos="2660350" algn="l"/>
              </a:tabLst>
              <a:defRPr/>
            </a:pPr>
            <a:r>
              <a:rPr kumimoji="0" sz="1065" b="1" i="0" u="none" strike="noStrike" kern="0" cap="none" spc="-13" normalizeH="0" baseline="0" noProof="0" dirty="0">
                <a:ln>
                  <a:noFill/>
                </a:ln>
                <a:solidFill>
                  <a:sysClr val="windowText" lastClr="000000"/>
                </a:solidFill>
                <a:effectLst/>
                <a:uLnTx/>
                <a:uFillTx/>
                <a:latin typeface="Arial"/>
                <a:ea typeface="+mn-ea"/>
                <a:cs typeface="Arial"/>
              </a:rPr>
              <a:t>15-</a:t>
            </a:r>
            <a:r>
              <a:rPr kumimoji="0" sz="1065" b="1" i="0" u="none" strike="noStrike" kern="0" cap="none" spc="0" normalizeH="0" baseline="0" noProof="0" dirty="0">
                <a:ln>
                  <a:noFill/>
                </a:ln>
                <a:solidFill>
                  <a:sysClr val="windowText" lastClr="000000"/>
                </a:solidFill>
                <a:effectLst/>
                <a:uLnTx/>
                <a:uFillTx/>
                <a:latin typeface="Arial"/>
                <a:ea typeface="+mn-ea"/>
                <a:cs typeface="Arial"/>
              </a:rPr>
              <a:t>month</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OS</a:t>
            </a:r>
            <a:r>
              <a:rPr kumimoji="0" sz="1065" b="1"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rate,</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a:t>
            </a:r>
            <a:r>
              <a:rPr kumimoji="0" sz="1065" b="1"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(95%</a:t>
            </a:r>
            <a:r>
              <a:rPr kumimoji="0" sz="1065" b="1" i="0" u="none" strike="noStrike" kern="0" cap="none" spc="-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CI)</a:t>
            </a:r>
            <a:r>
              <a:rPr kumimoji="0" sz="1065" b="1" i="0" u="none" strike="noStrike" kern="0" cap="none" spc="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55.0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(36.5–</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73.6)</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2" name="object 72"/>
          <p:cNvSpPr txBox="1"/>
          <p:nvPr/>
        </p:nvSpPr>
        <p:spPr>
          <a:xfrm>
            <a:off x="10461951" y="5295898"/>
            <a:ext cx="1030814"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71.4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(59.3–83.5)</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73" name="object 73"/>
          <p:cNvGrpSpPr/>
          <p:nvPr/>
        </p:nvGrpSpPr>
        <p:grpSpPr>
          <a:xfrm>
            <a:off x="1703836" y="1785615"/>
            <a:ext cx="3558380" cy="1719997"/>
            <a:chOff x="1273810" y="1340865"/>
            <a:chExt cx="2672080" cy="1291590"/>
          </a:xfrm>
        </p:grpSpPr>
        <p:sp>
          <p:nvSpPr>
            <p:cNvPr id="74" name="object 74"/>
            <p:cNvSpPr/>
            <p:nvPr/>
          </p:nvSpPr>
          <p:spPr>
            <a:xfrm>
              <a:off x="1307592" y="1347215"/>
              <a:ext cx="2601595" cy="881380"/>
            </a:xfrm>
            <a:custGeom>
              <a:avLst/>
              <a:gdLst/>
              <a:ahLst/>
              <a:cxnLst/>
              <a:rect l="l" t="t" r="r" b="b"/>
              <a:pathLst>
                <a:path w="2601595" h="881380">
                  <a:moveTo>
                    <a:pt x="0" y="0"/>
                  </a:moveTo>
                  <a:lnTo>
                    <a:pt x="31369" y="0"/>
                  </a:lnTo>
                  <a:lnTo>
                    <a:pt x="31369" y="21462"/>
                  </a:lnTo>
                  <a:lnTo>
                    <a:pt x="41402" y="21462"/>
                  </a:lnTo>
                  <a:lnTo>
                    <a:pt x="41402" y="40894"/>
                  </a:lnTo>
                  <a:lnTo>
                    <a:pt x="64643" y="40894"/>
                  </a:lnTo>
                  <a:lnTo>
                    <a:pt x="64643" y="62865"/>
                  </a:lnTo>
                  <a:lnTo>
                    <a:pt x="79629" y="62865"/>
                  </a:lnTo>
                  <a:lnTo>
                    <a:pt x="79629" y="104012"/>
                  </a:lnTo>
                  <a:lnTo>
                    <a:pt x="92583" y="104012"/>
                  </a:lnTo>
                  <a:lnTo>
                    <a:pt x="92583" y="125349"/>
                  </a:lnTo>
                  <a:lnTo>
                    <a:pt x="109474" y="125349"/>
                  </a:lnTo>
                  <a:lnTo>
                    <a:pt x="109474" y="146812"/>
                  </a:lnTo>
                  <a:lnTo>
                    <a:pt x="128905" y="146812"/>
                  </a:lnTo>
                  <a:lnTo>
                    <a:pt x="128905" y="167894"/>
                  </a:lnTo>
                  <a:lnTo>
                    <a:pt x="139065" y="167894"/>
                  </a:lnTo>
                  <a:lnTo>
                    <a:pt x="139065" y="187960"/>
                  </a:lnTo>
                  <a:lnTo>
                    <a:pt x="204978" y="187960"/>
                  </a:lnTo>
                  <a:lnTo>
                    <a:pt x="204978" y="209804"/>
                  </a:lnTo>
                  <a:lnTo>
                    <a:pt x="216535" y="209804"/>
                  </a:lnTo>
                  <a:lnTo>
                    <a:pt x="216535" y="231267"/>
                  </a:lnTo>
                  <a:lnTo>
                    <a:pt x="218440" y="231267"/>
                  </a:lnTo>
                  <a:lnTo>
                    <a:pt x="218440" y="250444"/>
                  </a:lnTo>
                  <a:lnTo>
                    <a:pt x="231648" y="250444"/>
                  </a:lnTo>
                  <a:lnTo>
                    <a:pt x="231648" y="272034"/>
                  </a:lnTo>
                  <a:lnTo>
                    <a:pt x="262763" y="272034"/>
                  </a:lnTo>
                  <a:lnTo>
                    <a:pt x="262763" y="293750"/>
                  </a:lnTo>
                  <a:lnTo>
                    <a:pt x="334645" y="293750"/>
                  </a:lnTo>
                  <a:lnTo>
                    <a:pt x="334645" y="315341"/>
                  </a:lnTo>
                  <a:lnTo>
                    <a:pt x="341249" y="315341"/>
                  </a:lnTo>
                  <a:lnTo>
                    <a:pt x="341249" y="338963"/>
                  </a:lnTo>
                  <a:lnTo>
                    <a:pt x="347599" y="338963"/>
                  </a:lnTo>
                  <a:lnTo>
                    <a:pt x="347599" y="359410"/>
                  </a:lnTo>
                  <a:lnTo>
                    <a:pt x="413766" y="359410"/>
                  </a:lnTo>
                  <a:lnTo>
                    <a:pt x="413766" y="382397"/>
                  </a:lnTo>
                  <a:lnTo>
                    <a:pt x="550926" y="382397"/>
                  </a:lnTo>
                  <a:lnTo>
                    <a:pt x="550926" y="405003"/>
                  </a:lnTo>
                  <a:lnTo>
                    <a:pt x="582041" y="405003"/>
                  </a:lnTo>
                  <a:lnTo>
                    <a:pt x="582041" y="417575"/>
                  </a:lnTo>
                  <a:lnTo>
                    <a:pt x="582041" y="428752"/>
                  </a:lnTo>
                  <a:lnTo>
                    <a:pt x="591693" y="428752"/>
                  </a:lnTo>
                  <a:lnTo>
                    <a:pt x="591693" y="454660"/>
                  </a:lnTo>
                  <a:lnTo>
                    <a:pt x="603122" y="454660"/>
                  </a:lnTo>
                  <a:lnTo>
                    <a:pt x="603122" y="483235"/>
                  </a:lnTo>
                  <a:lnTo>
                    <a:pt x="762127" y="483235"/>
                  </a:lnTo>
                  <a:lnTo>
                    <a:pt x="762127" y="512953"/>
                  </a:lnTo>
                  <a:lnTo>
                    <a:pt x="810514" y="512953"/>
                  </a:lnTo>
                  <a:lnTo>
                    <a:pt x="810514" y="544449"/>
                  </a:lnTo>
                  <a:lnTo>
                    <a:pt x="916685" y="544449"/>
                  </a:lnTo>
                  <a:lnTo>
                    <a:pt x="916685" y="579755"/>
                  </a:lnTo>
                  <a:lnTo>
                    <a:pt x="1053465" y="579755"/>
                  </a:lnTo>
                  <a:lnTo>
                    <a:pt x="1053465" y="619633"/>
                  </a:lnTo>
                  <a:lnTo>
                    <a:pt x="1133094" y="619633"/>
                  </a:lnTo>
                  <a:lnTo>
                    <a:pt x="1133094" y="659003"/>
                  </a:lnTo>
                  <a:lnTo>
                    <a:pt x="1146175" y="659003"/>
                  </a:lnTo>
                  <a:lnTo>
                    <a:pt x="1146175" y="699262"/>
                  </a:lnTo>
                  <a:lnTo>
                    <a:pt x="1217549" y="699262"/>
                  </a:lnTo>
                  <a:lnTo>
                    <a:pt x="1217549" y="740156"/>
                  </a:lnTo>
                  <a:lnTo>
                    <a:pt x="1321689" y="740156"/>
                  </a:lnTo>
                  <a:lnTo>
                    <a:pt x="1321689" y="778510"/>
                  </a:lnTo>
                  <a:lnTo>
                    <a:pt x="1455928" y="778510"/>
                  </a:lnTo>
                  <a:lnTo>
                    <a:pt x="1455928" y="826897"/>
                  </a:lnTo>
                  <a:lnTo>
                    <a:pt x="1585468" y="826897"/>
                  </a:lnTo>
                  <a:lnTo>
                    <a:pt x="1585468" y="880872"/>
                  </a:lnTo>
                  <a:lnTo>
                    <a:pt x="2601468" y="880872"/>
                  </a:lnTo>
                </a:path>
              </a:pathLst>
            </a:custGeom>
            <a:ln w="12699">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object 75"/>
            <p:cNvSpPr/>
            <p:nvPr/>
          </p:nvSpPr>
          <p:spPr>
            <a:xfrm>
              <a:off x="1307592" y="1347215"/>
              <a:ext cx="2632075" cy="1257300"/>
            </a:xfrm>
            <a:custGeom>
              <a:avLst/>
              <a:gdLst/>
              <a:ahLst/>
              <a:cxnLst/>
              <a:rect l="l" t="t" r="r" b="b"/>
              <a:pathLst>
                <a:path w="2632075" h="1257300">
                  <a:moveTo>
                    <a:pt x="0" y="0"/>
                  </a:moveTo>
                  <a:lnTo>
                    <a:pt x="0" y="1257300"/>
                  </a:lnTo>
                  <a:lnTo>
                    <a:pt x="2631948" y="1257300"/>
                  </a:lnTo>
                </a:path>
              </a:pathLst>
            </a:custGeom>
            <a:ln w="12700">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6" name="object 76"/>
            <p:cNvSpPr/>
            <p:nvPr/>
          </p:nvSpPr>
          <p:spPr>
            <a:xfrm>
              <a:off x="1280160" y="1347215"/>
              <a:ext cx="2659380" cy="1278890"/>
            </a:xfrm>
            <a:custGeom>
              <a:avLst/>
              <a:gdLst/>
              <a:ahLst/>
              <a:cxnLst/>
              <a:rect l="l" t="t" r="r" b="b"/>
              <a:pathLst>
                <a:path w="2659379" h="1278889">
                  <a:moveTo>
                    <a:pt x="27431" y="1257300"/>
                  </a:moveTo>
                  <a:lnTo>
                    <a:pt x="0" y="1257300"/>
                  </a:lnTo>
                </a:path>
                <a:path w="2659379" h="1278889">
                  <a:moveTo>
                    <a:pt x="27431" y="1005840"/>
                  </a:moveTo>
                  <a:lnTo>
                    <a:pt x="0" y="1005840"/>
                  </a:lnTo>
                </a:path>
                <a:path w="2659379" h="1278889">
                  <a:moveTo>
                    <a:pt x="27431" y="754380"/>
                  </a:moveTo>
                  <a:lnTo>
                    <a:pt x="0" y="754380"/>
                  </a:lnTo>
                </a:path>
                <a:path w="2659379" h="1278889">
                  <a:moveTo>
                    <a:pt x="27431" y="502920"/>
                  </a:moveTo>
                  <a:lnTo>
                    <a:pt x="0" y="502920"/>
                  </a:lnTo>
                </a:path>
                <a:path w="2659379" h="1278889">
                  <a:moveTo>
                    <a:pt x="27431" y="251460"/>
                  </a:moveTo>
                  <a:lnTo>
                    <a:pt x="0" y="251460"/>
                  </a:lnTo>
                </a:path>
                <a:path w="2659379" h="1278889">
                  <a:moveTo>
                    <a:pt x="27431" y="0"/>
                  </a:moveTo>
                  <a:lnTo>
                    <a:pt x="0" y="0"/>
                  </a:lnTo>
                </a:path>
                <a:path w="2659379" h="1278889">
                  <a:moveTo>
                    <a:pt x="27431" y="1257300"/>
                  </a:moveTo>
                  <a:lnTo>
                    <a:pt x="27431" y="1278636"/>
                  </a:lnTo>
                </a:path>
                <a:path w="2659379" h="1278889">
                  <a:moveTo>
                    <a:pt x="230124" y="1257300"/>
                  </a:moveTo>
                  <a:lnTo>
                    <a:pt x="230124" y="1278636"/>
                  </a:lnTo>
                </a:path>
                <a:path w="2659379" h="1278889">
                  <a:moveTo>
                    <a:pt x="431291" y="1257300"/>
                  </a:moveTo>
                  <a:lnTo>
                    <a:pt x="431291" y="1278636"/>
                  </a:lnTo>
                </a:path>
                <a:path w="2659379" h="1278889">
                  <a:moveTo>
                    <a:pt x="633984" y="1257300"/>
                  </a:moveTo>
                  <a:lnTo>
                    <a:pt x="633984" y="1278636"/>
                  </a:lnTo>
                </a:path>
                <a:path w="2659379" h="1278889">
                  <a:moveTo>
                    <a:pt x="836676" y="1257300"/>
                  </a:moveTo>
                  <a:lnTo>
                    <a:pt x="836676" y="1278636"/>
                  </a:lnTo>
                </a:path>
                <a:path w="2659379" h="1278889">
                  <a:moveTo>
                    <a:pt x="1039367" y="1257300"/>
                  </a:moveTo>
                  <a:lnTo>
                    <a:pt x="1039367" y="1278636"/>
                  </a:lnTo>
                </a:path>
                <a:path w="2659379" h="1278889">
                  <a:moveTo>
                    <a:pt x="1242060" y="1257300"/>
                  </a:moveTo>
                  <a:lnTo>
                    <a:pt x="1242060" y="1278636"/>
                  </a:lnTo>
                </a:path>
                <a:path w="2659379" h="1278889">
                  <a:moveTo>
                    <a:pt x="1444752" y="1257300"/>
                  </a:moveTo>
                  <a:lnTo>
                    <a:pt x="1444752" y="1278636"/>
                  </a:lnTo>
                </a:path>
                <a:path w="2659379" h="1278889">
                  <a:moveTo>
                    <a:pt x="1647444" y="1257300"/>
                  </a:moveTo>
                  <a:lnTo>
                    <a:pt x="1647444" y="1278636"/>
                  </a:lnTo>
                </a:path>
                <a:path w="2659379" h="1278889">
                  <a:moveTo>
                    <a:pt x="1850136" y="1257300"/>
                  </a:moveTo>
                  <a:lnTo>
                    <a:pt x="1850136" y="1278636"/>
                  </a:lnTo>
                </a:path>
                <a:path w="2659379" h="1278889">
                  <a:moveTo>
                    <a:pt x="2052827" y="1257300"/>
                  </a:moveTo>
                  <a:lnTo>
                    <a:pt x="2052827" y="1278636"/>
                  </a:lnTo>
                </a:path>
                <a:path w="2659379" h="1278889">
                  <a:moveTo>
                    <a:pt x="2255519" y="1257300"/>
                  </a:moveTo>
                  <a:lnTo>
                    <a:pt x="2255519" y="1278636"/>
                  </a:lnTo>
                </a:path>
                <a:path w="2659379" h="1278889">
                  <a:moveTo>
                    <a:pt x="2456688" y="1257300"/>
                  </a:moveTo>
                  <a:lnTo>
                    <a:pt x="2456688" y="1278636"/>
                  </a:lnTo>
                </a:path>
                <a:path w="2659379" h="1278889">
                  <a:moveTo>
                    <a:pt x="2659379" y="1257300"/>
                  </a:moveTo>
                  <a:lnTo>
                    <a:pt x="2659379" y="1278636"/>
                  </a:lnTo>
                </a:path>
              </a:pathLst>
            </a:custGeom>
            <a:ln w="12700">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7" name="object 77"/>
          <p:cNvSpPr txBox="1"/>
          <p:nvPr/>
        </p:nvSpPr>
        <p:spPr>
          <a:xfrm>
            <a:off x="911183" y="3918717"/>
            <a:ext cx="568258"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0" normalizeH="0" baseline="0" noProof="0" dirty="0">
                <a:ln>
                  <a:noFill/>
                </a:ln>
                <a:solidFill>
                  <a:sysClr val="windowText" lastClr="000000"/>
                </a:solidFill>
                <a:effectLst/>
                <a:uLnTx/>
                <a:uFillTx/>
                <a:latin typeface="Arial"/>
                <a:ea typeface="+mn-ea"/>
                <a:cs typeface="Arial"/>
              </a:rPr>
              <a:t>No.</a:t>
            </a:r>
            <a:r>
              <a:rPr kumimoji="0" sz="932" b="0" i="0" u="none" strike="noStrike" kern="0" cap="none" spc="-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at </a:t>
            </a:r>
            <a:r>
              <a:rPr kumimoji="0" sz="932" b="0" i="0" u="none" strike="noStrike" kern="0" cap="none" spc="-27" normalizeH="0" baseline="0" noProof="0" dirty="0">
                <a:ln>
                  <a:noFill/>
                </a:ln>
                <a:solidFill>
                  <a:sysClr val="windowText" lastClr="000000"/>
                </a:solidFill>
                <a:effectLst/>
                <a:uLnTx/>
                <a:uFillTx/>
                <a:latin typeface="Arial"/>
                <a:ea typeface="+mn-ea"/>
                <a:cs typeface="Arial"/>
              </a:rPr>
              <a:t>risk</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8" name="object 78"/>
          <p:cNvSpPr txBox="1"/>
          <p:nvPr/>
        </p:nvSpPr>
        <p:spPr>
          <a:xfrm>
            <a:off x="1309260" y="1990245"/>
            <a:ext cx="163891" cy="1281118"/>
          </a:xfrm>
          <a:prstGeom prst="rect">
            <a:avLst/>
          </a:prstGeom>
        </p:spPr>
        <p:txBody>
          <a:bodyPr vert="vert270" wrap="square" lIns="0" tIns="4228" rIns="0" bIns="0" rtlCol="0">
            <a:spAutoFit/>
          </a:bodyPr>
          <a:lstStyle/>
          <a:p>
            <a:pPr marL="16913" marR="0" lvl="0" indent="0" algn="l" defTabSz="1217706" rtl="0" eaLnBrk="1" fontAlgn="auto" latinLnBrk="0" hangingPunct="1">
              <a:lnSpc>
                <a:spcPct val="100000"/>
              </a:lnSpc>
              <a:spcBef>
                <a:spcPts val="33"/>
              </a:spcBef>
              <a:spcAft>
                <a:spcPts val="0"/>
              </a:spcAft>
              <a:buClrTx/>
              <a:buSzTx/>
              <a:buFontTx/>
              <a:buNone/>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PFS</a:t>
            </a:r>
            <a:r>
              <a:rPr kumimoji="0" sz="1065" b="1"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probability</a:t>
            </a:r>
            <a:r>
              <a:rPr kumimoji="0" sz="1065" b="1"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9" name="object 79"/>
          <p:cNvSpPr txBox="1"/>
          <p:nvPr/>
        </p:nvSpPr>
        <p:spPr>
          <a:xfrm>
            <a:off x="1669402" y="3494957"/>
            <a:ext cx="4144397" cy="1146213"/>
          </a:xfrm>
          <a:prstGeom prst="rect">
            <a:avLst/>
          </a:prstGeom>
        </p:spPr>
        <p:txBody>
          <a:bodyPr vert="horz" wrap="square" lIns="0" tIns="16067" rIns="0" bIns="0" rtlCol="0">
            <a:spAutoFit/>
          </a:bodyPr>
          <a:lstStyle/>
          <a:p>
            <a:pPr marL="46510" marR="0" lvl="0" indent="0" algn="l" defTabSz="1217706" rtl="0" eaLnBrk="1" fontAlgn="auto" latinLnBrk="0" hangingPunct="1">
              <a:lnSpc>
                <a:spcPct val="100000"/>
              </a:lnSpc>
              <a:spcBef>
                <a:spcPts val="127"/>
              </a:spcBef>
              <a:spcAft>
                <a:spcPts val="0"/>
              </a:spcAft>
              <a:buClrTx/>
              <a:buSzTx/>
              <a:buFontTx/>
              <a:buNone/>
              <a:tabLst>
                <a:tab pos="316265" algn="l"/>
                <a:tab pos="586021" algn="l"/>
                <a:tab pos="855777" algn="l"/>
                <a:tab pos="1095090" algn="l"/>
              </a:tabLst>
              <a:defRPr/>
            </a:pPr>
            <a:r>
              <a:rPr kumimoji="0" sz="932" b="0" i="0" u="none" strike="noStrike" kern="0" cap="none" spc="-67" normalizeH="0" baseline="0" noProof="0" dirty="0">
                <a:ln>
                  <a:noFill/>
                </a:ln>
                <a:solidFill>
                  <a:sysClr val="windowText" lastClr="000000"/>
                </a:solidFill>
                <a:effectLst/>
                <a:uLnTx/>
                <a:uFillTx/>
                <a:latin typeface="Arial"/>
                <a:ea typeface="+mn-ea"/>
                <a:cs typeface="Arial"/>
              </a:rPr>
              <a:t>0</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3</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6</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9</a:t>
            </a:r>
            <a:r>
              <a:rPr kumimoji="0" sz="932" b="0" i="0" u="none" strike="noStrike" kern="0" cap="none" spc="0" normalizeH="0" baseline="0" noProof="0" dirty="0">
                <a:ln>
                  <a:noFill/>
                </a:ln>
                <a:solidFill>
                  <a:sysClr val="windowText" lastClr="000000"/>
                </a:solidFill>
                <a:effectLst/>
                <a:uLnTx/>
                <a:uFillTx/>
                <a:latin typeface="Arial"/>
                <a:ea typeface="+mn-ea"/>
                <a:cs typeface="Arial"/>
              </a:rPr>
              <a:t>	12</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15</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18</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21</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24</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27</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30</a:t>
            </a:r>
            <a:r>
              <a:rPr kumimoji="0" sz="932" b="0" i="0" u="none" strike="noStrike" kern="0" cap="none" spc="29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33</a:t>
            </a:r>
            <a:r>
              <a:rPr kumimoji="0" sz="932" b="0" i="0" u="none" strike="noStrike" kern="0" cap="none" spc="280"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36</a:t>
            </a:r>
            <a:r>
              <a:rPr kumimoji="0" sz="932" b="0" i="0" u="none" strike="noStrike" kern="0" cap="none" spc="293" normalizeH="0" baseline="0" noProof="0" dirty="0">
                <a:ln>
                  <a:noFill/>
                </a:ln>
                <a:solidFill>
                  <a:sysClr val="windowText" lastClr="000000"/>
                </a:solidFill>
                <a:effectLst/>
                <a:uLnTx/>
                <a:uFillTx/>
                <a:latin typeface="Arial"/>
                <a:ea typeface="+mn-ea"/>
                <a:cs typeface="Arial"/>
              </a:rPr>
              <a:t>  </a:t>
            </a:r>
            <a:r>
              <a:rPr kumimoji="0" sz="932" b="0" i="0" u="none" strike="noStrike" kern="0" cap="none" spc="-33" normalizeH="0" baseline="0" noProof="0" dirty="0">
                <a:ln>
                  <a:noFill/>
                </a:ln>
                <a:solidFill>
                  <a:sysClr val="windowText" lastClr="000000"/>
                </a:solidFill>
                <a:effectLst/>
                <a:uLnTx/>
                <a:uFillTx/>
                <a:latin typeface="Arial"/>
                <a:ea typeface="+mn-ea"/>
                <a:cs typeface="Arial"/>
              </a:rPr>
              <a:t>39</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a:p>
            <a:pPr marL="1355544" marR="0" lvl="0" indent="0" algn="l" defTabSz="1217706" rtl="0" eaLnBrk="1" fontAlgn="auto" latinLnBrk="0" hangingPunct="1">
              <a:lnSpc>
                <a:spcPct val="100000"/>
              </a:lnSpc>
              <a:spcBef>
                <a:spcPts val="67"/>
              </a:spcBef>
              <a:spcAft>
                <a:spcPts val="0"/>
              </a:spcAft>
              <a:buClrTx/>
              <a:buSzTx/>
              <a:buFontTx/>
              <a:buNone/>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Time</a:t>
            </a:r>
            <a:r>
              <a:rPr kumimoji="0" sz="1065" b="1"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(months)</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859"/>
              </a:spcBef>
              <a:spcAft>
                <a:spcPts val="0"/>
              </a:spcAft>
              <a:buClrTx/>
              <a:buSzTx/>
              <a:buFontTx/>
              <a:buNone/>
              <a:tabLst>
                <a:tab pos="2204556" algn="l"/>
                <a:tab pos="2474312" algn="l"/>
                <a:tab pos="2744068" algn="l"/>
                <a:tab pos="3013824" algn="l"/>
                <a:tab pos="3283579" algn="l"/>
              </a:tabLst>
              <a:defRPr/>
            </a:pPr>
            <a:r>
              <a:rPr kumimoji="0" sz="932" b="0" i="0" u="none" strike="noStrike" kern="0" cap="none" spc="0" normalizeH="0" baseline="0" noProof="0" dirty="0">
                <a:ln>
                  <a:noFill/>
                </a:ln>
                <a:solidFill>
                  <a:sysClr val="windowText" lastClr="000000"/>
                </a:solidFill>
                <a:effectLst/>
                <a:uLnTx/>
                <a:uFillTx/>
                <a:latin typeface="Arial"/>
                <a:ea typeface="+mn-ea"/>
                <a:cs typeface="Arial"/>
              </a:rPr>
              <a:t>61</a:t>
            </a:r>
            <a:r>
              <a:rPr kumimoji="0" sz="932" b="0" i="0" u="none" strike="noStrike" kern="0" cap="none" spc="280"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51</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40</a:t>
            </a:r>
            <a:r>
              <a:rPr kumimoji="0" sz="932" b="0" i="0" u="none" strike="noStrike" kern="0" cap="none" spc="29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27</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22</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17</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14</a:t>
            </a:r>
            <a:r>
              <a:rPr kumimoji="0" sz="932" b="0" i="0" u="none" strike="noStrike" kern="0" cap="none" spc="286" normalizeH="0" baseline="0" noProof="0" dirty="0">
                <a:ln>
                  <a:noFill/>
                </a:ln>
                <a:solidFill>
                  <a:sysClr val="windowText" lastClr="000000"/>
                </a:solidFill>
                <a:effectLst/>
                <a:uLnTx/>
                <a:uFillTx/>
                <a:latin typeface="Arial"/>
                <a:ea typeface="+mn-ea"/>
                <a:cs typeface="Arial"/>
              </a:rPr>
              <a:t>  </a:t>
            </a:r>
            <a:r>
              <a:rPr kumimoji="0" sz="932" b="0" i="0" u="none" strike="noStrike" kern="0" cap="none" spc="-47" normalizeH="0" baseline="0" noProof="0" dirty="0">
                <a:ln>
                  <a:noFill/>
                </a:ln>
                <a:solidFill>
                  <a:sysClr val="windowText" lastClr="000000"/>
                </a:solidFill>
                <a:effectLst/>
                <a:uLnTx/>
                <a:uFillTx/>
                <a:latin typeface="Arial"/>
                <a:ea typeface="+mn-ea"/>
                <a:cs typeface="Arial"/>
              </a:rPr>
              <a:t>10</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7</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4</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3</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2</a:t>
            </a:r>
            <a:r>
              <a:rPr kumimoji="0" sz="932" b="0" i="0" u="none" strike="noStrike" kern="0" cap="none" spc="0" normalizeH="0" baseline="0" noProof="0" dirty="0">
                <a:ln>
                  <a:noFill/>
                </a:ln>
                <a:solidFill>
                  <a:sysClr val="windowText" lastClr="000000"/>
                </a:solidFill>
                <a:effectLst/>
                <a:uLnTx/>
                <a:uFillTx/>
                <a:latin typeface="Arial"/>
                <a:ea typeface="+mn-ea"/>
                <a:cs typeface="Arial"/>
              </a:rPr>
              <a:t>	2</a:t>
            </a:r>
            <a:r>
              <a:rPr kumimoji="0" sz="932" b="0" i="0" u="none" strike="noStrike" kern="0" cap="none" spc="360" normalizeH="0" baseline="0" noProof="0" dirty="0">
                <a:ln>
                  <a:noFill/>
                </a:ln>
                <a:solidFill>
                  <a:sysClr val="windowText" lastClr="000000"/>
                </a:solidFill>
                <a:effectLst/>
                <a:uLnTx/>
                <a:uFillTx/>
                <a:latin typeface="Arial"/>
                <a:ea typeface="+mn-ea"/>
                <a:cs typeface="Arial"/>
              </a:rPr>
              <a:t>  </a:t>
            </a:r>
            <a:r>
              <a:rPr kumimoji="0" sz="932" b="0" i="0" u="none" strike="noStrike" kern="0" cap="none" spc="-33" normalizeH="0" baseline="0" noProof="0" dirty="0">
                <a:ln>
                  <a:noFill/>
                </a:ln>
                <a:solidFill>
                  <a:sysClr val="windowText" lastClr="000000"/>
                </a:solidFill>
                <a:effectLst/>
                <a:uLnTx/>
                <a:uFillTx/>
                <a:latin typeface="Arial"/>
                <a:ea typeface="+mn-ea"/>
                <a:cs typeface="Arial"/>
              </a:rPr>
              <a:t>NE</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l" defTabSz="1217706" rtl="0" eaLnBrk="1" fontAlgn="auto" latinLnBrk="0" hangingPunct="1">
              <a:lnSpc>
                <a:spcPct val="100000"/>
              </a:lnSpc>
              <a:spcBef>
                <a:spcPts val="305"/>
              </a:spcBef>
              <a:spcAft>
                <a:spcPts val="0"/>
              </a:spcAft>
              <a:buClrTx/>
              <a:buSzTx/>
              <a:buFontTx/>
              <a:buNone/>
              <a:tabLst/>
              <a:defRPr/>
            </a:pPr>
            <a:endParaRPr kumimoji="0" sz="932" b="0" i="0" u="none" strike="noStrike" kern="0" cap="none" spc="0" normalizeH="0" baseline="0" noProof="0">
              <a:ln>
                <a:noFill/>
              </a:ln>
              <a:solidFill>
                <a:sysClr val="windowText" lastClr="000000"/>
              </a:solidFill>
              <a:effectLst/>
              <a:uLnTx/>
              <a:uFillTx/>
              <a:latin typeface="Arial"/>
              <a:ea typeface="+mn-ea"/>
              <a:cs typeface="Arial"/>
            </a:endParaRPr>
          </a:p>
          <a:p>
            <a:pPr marL="3503443" marR="6765" lvl="0" indent="-199569" algn="l" defTabSz="1217706" rtl="0" eaLnBrk="1" fontAlgn="auto" latinLnBrk="0" hangingPunct="1">
              <a:lnSpc>
                <a:spcPct val="100000"/>
              </a:lnSpc>
              <a:spcBef>
                <a:spcPts val="0"/>
              </a:spcBef>
              <a:spcAft>
                <a:spcPts val="0"/>
              </a:spcAft>
              <a:buClrTx/>
              <a:buSzTx/>
              <a:buFontTx/>
              <a:buNone/>
              <a:tabLst/>
              <a:defRPr/>
            </a:pPr>
            <a:r>
              <a:rPr kumimoji="0" sz="1199" b="1" i="0" u="none" strike="noStrike" kern="0" cap="none" spc="0" normalizeH="0" baseline="0" noProof="0" dirty="0">
                <a:ln>
                  <a:noFill/>
                </a:ln>
                <a:solidFill>
                  <a:srgbClr val="FFFFFF"/>
                </a:solidFill>
                <a:effectLst/>
                <a:uLnTx/>
                <a:uFillTx/>
                <a:latin typeface="Arial"/>
                <a:ea typeface="+mn-ea"/>
                <a:cs typeface="Arial"/>
              </a:rPr>
              <a:t>All</a:t>
            </a:r>
            <a:r>
              <a:rPr kumimoji="0" sz="1199" b="1" i="0" u="none" strike="noStrike" kern="0" cap="none" spc="-13" normalizeH="0" baseline="0" noProof="0" dirty="0">
                <a:ln>
                  <a:noFill/>
                </a:ln>
                <a:solidFill>
                  <a:srgbClr val="FFFFFF"/>
                </a:solidFill>
                <a:effectLst/>
                <a:uLnTx/>
                <a:uFillTx/>
                <a:latin typeface="Arial"/>
                <a:ea typeface="+mn-ea"/>
                <a:cs typeface="Arial"/>
              </a:rPr>
              <a:t> patients N=61*</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0" name="object 80"/>
          <p:cNvSpPr txBox="1"/>
          <p:nvPr/>
        </p:nvSpPr>
        <p:spPr>
          <a:xfrm>
            <a:off x="1592687" y="3386210"/>
            <a:ext cx="99783"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67" normalizeH="0" baseline="0" noProof="0" dirty="0">
                <a:ln>
                  <a:noFill/>
                </a:ln>
                <a:solidFill>
                  <a:sysClr val="windowText" lastClr="000000"/>
                </a:solidFill>
                <a:effectLst/>
                <a:uLnTx/>
                <a:uFillTx/>
                <a:latin typeface="Arial"/>
                <a:ea typeface="+mn-ea"/>
                <a:cs typeface="Arial"/>
              </a:rPr>
              <a:t>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1" name="object 81"/>
          <p:cNvSpPr txBox="1"/>
          <p:nvPr/>
        </p:nvSpPr>
        <p:spPr>
          <a:xfrm>
            <a:off x="1529773" y="3051682"/>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20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2" name="object 82"/>
          <p:cNvSpPr txBox="1"/>
          <p:nvPr/>
        </p:nvSpPr>
        <p:spPr>
          <a:xfrm>
            <a:off x="1529773" y="2716815"/>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40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3" name="object 83"/>
          <p:cNvSpPr txBox="1"/>
          <p:nvPr/>
        </p:nvSpPr>
        <p:spPr>
          <a:xfrm>
            <a:off x="1529773" y="2382288"/>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60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4" name="object 84"/>
          <p:cNvSpPr txBox="1"/>
          <p:nvPr/>
        </p:nvSpPr>
        <p:spPr>
          <a:xfrm>
            <a:off x="1529773" y="2047420"/>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80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5" name="object 85"/>
          <p:cNvSpPr txBox="1"/>
          <p:nvPr/>
        </p:nvSpPr>
        <p:spPr>
          <a:xfrm>
            <a:off x="1466452" y="1713062"/>
            <a:ext cx="229164"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100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86" name="object 86"/>
          <p:cNvGrpSpPr/>
          <p:nvPr/>
        </p:nvGrpSpPr>
        <p:grpSpPr>
          <a:xfrm>
            <a:off x="4088492" y="1860707"/>
            <a:ext cx="158977" cy="250304"/>
            <a:chOff x="3064510" y="1397253"/>
            <a:chExt cx="119380" cy="187960"/>
          </a:xfrm>
        </p:grpSpPr>
        <p:sp>
          <p:nvSpPr>
            <p:cNvPr id="87" name="object 87"/>
            <p:cNvSpPr/>
            <p:nvPr/>
          </p:nvSpPr>
          <p:spPr>
            <a:xfrm>
              <a:off x="3070860" y="1403603"/>
              <a:ext cx="106680" cy="0"/>
            </a:xfrm>
            <a:custGeom>
              <a:avLst/>
              <a:gdLst/>
              <a:ahLst/>
              <a:cxnLst/>
              <a:rect l="l" t="t" r="r" b="b"/>
              <a:pathLst>
                <a:path w="106680">
                  <a:moveTo>
                    <a:pt x="0" y="0"/>
                  </a:moveTo>
                  <a:lnTo>
                    <a:pt x="106679"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object 88"/>
            <p:cNvSpPr/>
            <p:nvPr/>
          </p:nvSpPr>
          <p:spPr>
            <a:xfrm>
              <a:off x="3101340" y="1534667"/>
              <a:ext cx="45720" cy="44450"/>
            </a:xfrm>
            <a:custGeom>
              <a:avLst/>
              <a:gdLst/>
              <a:ahLst/>
              <a:cxnLst/>
              <a:rect l="l" t="t" r="r" b="b"/>
              <a:pathLst>
                <a:path w="45719" h="44450">
                  <a:moveTo>
                    <a:pt x="22860" y="44195"/>
                  </a:moveTo>
                  <a:lnTo>
                    <a:pt x="22860" y="0"/>
                  </a:lnTo>
                </a:path>
                <a:path w="45719" h="44450">
                  <a:moveTo>
                    <a:pt x="45720" y="22859"/>
                  </a:moveTo>
                  <a:lnTo>
                    <a:pt x="0" y="22859"/>
                  </a:lnTo>
                </a:path>
              </a:pathLst>
            </a:custGeom>
            <a:ln w="12700">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9" name="object 89"/>
          <p:cNvSpPr txBox="1"/>
          <p:nvPr/>
        </p:nvSpPr>
        <p:spPr>
          <a:xfrm>
            <a:off x="4259814" y="1724528"/>
            <a:ext cx="1165268" cy="406736"/>
          </a:xfrm>
          <a:prstGeom prst="rect">
            <a:avLst/>
          </a:prstGeom>
        </p:spPr>
        <p:txBody>
          <a:bodyPr vert="horz" wrap="square" lIns="0" tIns="16912" rIns="0" bIns="0" rtlCol="0">
            <a:spAutoFit/>
          </a:bodyPr>
          <a:lstStyle/>
          <a:p>
            <a:pPr marL="16913" marR="6765" lvl="0" indent="10993" algn="l" defTabSz="1217706" rtl="0" eaLnBrk="1" fontAlgn="auto" latinLnBrk="0" hangingPunct="1">
              <a:lnSpc>
                <a:spcPct val="1252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All</a:t>
            </a:r>
            <a:r>
              <a:rPr kumimoji="0" sz="1065" b="0"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patients</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(N=61) Censored</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90" name="object 90"/>
          <p:cNvGrpSpPr/>
          <p:nvPr/>
        </p:nvGrpSpPr>
        <p:grpSpPr>
          <a:xfrm>
            <a:off x="7293063" y="1785615"/>
            <a:ext cx="3560917" cy="1719997"/>
            <a:chOff x="5470905" y="1340865"/>
            <a:chExt cx="2673985" cy="1291590"/>
          </a:xfrm>
        </p:grpSpPr>
        <p:sp>
          <p:nvSpPr>
            <p:cNvPr id="91" name="object 91"/>
            <p:cNvSpPr/>
            <p:nvPr/>
          </p:nvSpPr>
          <p:spPr>
            <a:xfrm>
              <a:off x="5504687" y="1347215"/>
              <a:ext cx="2586355" cy="728980"/>
            </a:xfrm>
            <a:custGeom>
              <a:avLst/>
              <a:gdLst/>
              <a:ahLst/>
              <a:cxnLst/>
              <a:rect l="l" t="t" r="r" b="b"/>
              <a:pathLst>
                <a:path w="2586354" h="728980">
                  <a:moveTo>
                    <a:pt x="0" y="0"/>
                  </a:moveTo>
                  <a:lnTo>
                    <a:pt x="31369" y="0"/>
                  </a:lnTo>
                  <a:lnTo>
                    <a:pt x="31369" y="21462"/>
                  </a:lnTo>
                  <a:lnTo>
                    <a:pt x="41401" y="21462"/>
                  </a:lnTo>
                  <a:lnTo>
                    <a:pt x="41401" y="41021"/>
                  </a:lnTo>
                  <a:lnTo>
                    <a:pt x="61849" y="41021"/>
                  </a:lnTo>
                  <a:lnTo>
                    <a:pt x="61849" y="61341"/>
                  </a:lnTo>
                  <a:lnTo>
                    <a:pt x="113411" y="61341"/>
                  </a:lnTo>
                  <a:lnTo>
                    <a:pt x="113411" y="83058"/>
                  </a:lnTo>
                  <a:lnTo>
                    <a:pt x="120523" y="83058"/>
                  </a:lnTo>
                  <a:lnTo>
                    <a:pt x="120523" y="102488"/>
                  </a:lnTo>
                  <a:lnTo>
                    <a:pt x="254000" y="102488"/>
                  </a:lnTo>
                  <a:lnTo>
                    <a:pt x="254000" y="124079"/>
                  </a:lnTo>
                  <a:lnTo>
                    <a:pt x="297307" y="124079"/>
                  </a:lnTo>
                  <a:lnTo>
                    <a:pt x="297307" y="142494"/>
                  </a:lnTo>
                  <a:lnTo>
                    <a:pt x="316357" y="142494"/>
                  </a:lnTo>
                  <a:lnTo>
                    <a:pt x="316357" y="185674"/>
                  </a:lnTo>
                  <a:lnTo>
                    <a:pt x="385825" y="185674"/>
                  </a:lnTo>
                  <a:lnTo>
                    <a:pt x="385825" y="209677"/>
                  </a:lnTo>
                  <a:lnTo>
                    <a:pt x="392938" y="209677"/>
                  </a:lnTo>
                  <a:lnTo>
                    <a:pt x="392938" y="231394"/>
                  </a:lnTo>
                  <a:lnTo>
                    <a:pt x="512952" y="231394"/>
                  </a:lnTo>
                  <a:lnTo>
                    <a:pt x="512952" y="252222"/>
                  </a:lnTo>
                  <a:lnTo>
                    <a:pt x="550545" y="252222"/>
                  </a:lnTo>
                  <a:lnTo>
                    <a:pt x="550545" y="268986"/>
                  </a:lnTo>
                  <a:lnTo>
                    <a:pt x="556767" y="268986"/>
                  </a:lnTo>
                  <a:lnTo>
                    <a:pt x="556767" y="280035"/>
                  </a:lnTo>
                  <a:lnTo>
                    <a:pt x="564261" y="280035"/>
                  </a:lnTo>
                  <a:lnTo>
                    <a:pt x="564261" y="298450"/>
                  </a:lnTo>
                  <a:lnTo>
                    <a:pt x="710184" y="298450"/>
                  </a:lnTo>
                  <a:lnTo>
                    <a:pt x="710184" y="324612"/>
                  </a:lnTo>
                  <a:lnTo>
                    <a:pt x="850011" y="324612"/>
                  </a:lnTo>
                  <a:lnTo>
                    <a:pt x="850011" y="357505"/>
                  </a:lnTo>
                  <a:lnTo>
                    <a:pt x="979170" y="357505"/>
                  </a:lnTo>
                  <a:lnTo>
                    <a:pt x="979170" y="395224"/>
                  </a:lnTo>
                  <a:lnTo>
                    <a:pt x="1051433" y="395224"/>
                  </a:lnTo>
                  <a:lnTo>
                    <a:pt x="1051433" y="432562"/>
                  </a:lnTo>
                  <a:lnTo>
                    <a:pt x="1065403" y="432562"/>
                  </a:lnTo>
                  <a:lnTo>
                    <a:pt x="1065403" y="474091"/>
                  </a:lnTo>
                  <a:lnTo>
                    <a:pt x="1330579" y="474091"/>
                  </a:lnTo>
                  <a:lnTo>
                    <a:pt x="1330579" y="511048"/>
                  </a:lnTo>
                  <a:lnTo>
                    <a:pt x="1353565" y="511048"/>
                  </a:lnTo>
                  <a:lnTo>
                    <a:pt x="1353565" y="551561"/>
                  </a:lnTo>
                  <a:lnTo>
                    <a:pt x="1871980" y="551561"/>
                  </a:lnTo>
                  <a:lnTo>
                    <a:pt x="1871980" y="728472"/>
                  </a:lnTo>
                  <a:lnTo>
                    <a:pt x="2586228" y="728472"/>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2" name="object 92"/>
            <p:cNvSpPr/>
            <p:nvPr/>
          </p:nvSpPr>
          <p:spPr>
            <a:xfrm>
              <a:off x="5504687" y="1347215"/>
              <a:ext cx="2633980" cy="1257300"/>
            </a:xfrm>
            <a:custGeom>
              <a:avLst/>
              <a:gdLst/>
              <a:ahLst/>
              <a:cxnLst/>
              <a:rect l="l" t="t" r="r" b="b"/>
              <a:pathLst>
                <a:path w="2633979" h="1257300">
                  <a:moveTo>
                    <a:pt x="0" y="0"/>
                  </a:moveTo>
                  <a:lnTo>
                    <a:pt x="0" y="1257300"/>
                  </a:lnTo>
                  <a:lnTo>
                    <a:pt x="2633471" y="1257300"/>
                  </a:lnTo>
                </a:path>
              </a:pathLst>
            </a:custGeom>
            <a:ln w="12700">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3" name="object 93"/>
            <p:cNvSpPr/>
            <p:nvPr/>
          </p:nvSpPr>
          <p:spPr>
            <a:xfrm>
              <a:off x="5477255" y="1347215"/>
              <a:ext cx="2661285" cy="1278890"/>
            </a:xfrm>
            <a:custGeom>
              <a:avLst/>
              <a:gdLst/>
              <a:ahLst/>
              <a:cxnLst/>
              <a:rect l="l" t="t" r="r" b="b"/>
              <a:pathLst>
                <a:path w="2661284" h="1278889">
                  <a:moveTo>
                    <a:pt x="27432" y="1257300"/>
                  </a:moveTo>
                  <a:lnTo>
                    <a:pt x="0" y="1257300"/>
                  </a:lnTo>
                </a:path>
                <a:path w="2661284" h="1278889">
                  <a:moveTo>
                    <a:pt x="27432" y="1005840"/>
                  </a:moveTo>
                  <a:lnTo>
                    <a:pt x="0" y="1005840"/>
                  </a:lnTo>
                </a:path>
                <a:path w="2661284" h="1278889">
                  <a:moveTo>
                    <a:pt x="27432" y="754380"/>
                  </a:moveTo>
                  <a:lnTo>
                    <a:pt x="0" y="754380"/>
                  </a:lnTo>
                </a:path>
                <a:path w="2661284" h="1278889">
                  <a:moveTo>
                    <a:pt x="27432" y="502920"/>
                  </a:moveTo>
                  <a:lnTo>
                    <a:pt x="0" y="502920"/>
                  </a:lnTo>
                </a:path>
                <a:path w="2661284" h="1278889">
                  <a:moveTo>
                    <a:pt x="27432" y="251460"/>
                  </a:moveTo>
                  <a:lnTo>
                    <a:pt x="0" y="251460"/>
                  </a:lnTo>
                </a:path>
                <a:path w="2661284" h="1278889">
                  <a:moveTo>
                    <a:pt x="27432" y="0"/>
                  </a:moveTo>
                  <a:lnTo>
                    <a:pt x="0" y="0"/>
                  </a:lnTo>
                </a:path>
                <a:path w="2661284" h="1278889">
                  <a:moveTo>
                    <a:pt x="27432" y="1257300"/>
                  </a:moveTo>
                  <a:lnTo>
                    <a:pt x="27432" y="1278636"/>
                  </a:lnTo>
                </a:path>
                <a:path w="2661284" h="1278889">
                  <a:moveTo>
                    <a:pt x="216408" y="1257300"/>
                  </a:moveTo>
                  <a:lnTo>
                    <a:pt x="216408" y="1278636"/>
                  </a:lnTo>
                </a:path>
                <a:path w="2661284" h="1278889">
                  <a:moveTo>
                    <a:pt x="403860" y="1257300"/>
                  </a:moveTo>
                  <a:lnTo>
                    <a:pt x="403860" y="1278636"/>
                  </a:lnTo>
                </a:path>
                <a:path w="2661284" h="1278889">
                  <a:moveTo>
                    <a:pt x="591312" y="1257300"/>
                  </a:moveTo>
                  <a:lnTo>
                    <a:pt x="591312" y="1278636"/>
                  </a:lnTo>
                </a:path>
                <a:path w="2661284" h="1278889">
                  <a:moveTo>
                    <a:pt x="780288" y="1257300"/>
                  </a:moveTo>
                  <a:lnTo>
                    <a:pt x="780288" y="1278636"/>
                  </a:lnTo>
                </a:path>
                <a:path w="2661284" h="1278889">
                  <a:moveTo>
                    <a:pt x="967740" y="1257300"/>
                  </a:moveTo>
                  <a:lnTo>
                    <a:pt x="967740" y="1278636"/>
                  </a:lnTo>
                </a:path>
                <a:path w="2661284" h="1278889">
                  <a:moveTo>
                    <a:pt x="1156716" y="1257300"/>
                  </a:moveTo>
                  <a:lnTo>
                    <a:pt x="1156716" y="1278636"/>
                  </a:lnTo>
                </a:path>
                <a:path w="2661284" h="1278889">
                  <a:moveTo>
                    <a:pt x="1344168" y="1257300"/>
                  </a:moveTo>
                  <a:lnTo>
                    <a:pt x="1344168" y="1278636"/>
                  </a:lnTo>
                </a:path>
                <a:path w="2661284" h="1278889">
                  <a:moveTo>
                    <a:pt x="1531620" y="1257300"/>
                  </a:moveTo>
                  <a:lnTo>
                    <a:pt x="1531620" y="1278636"/>
                  </a:lnTo>
                </a:path>
                <a:path w="2661284" h="1278889">
                  <a:moveTo>
                    <a:pt x="1720596" y="1257300"/>
                  </a:moveTo>
                  <a:lnTo>
                    <a:pt x="1720596" y="1278636"/>
                  </a:lnTo>
                </a:path>
                <a:path w="2661284" h="1278889">
                  <a:moveTo>
                    <a:pt x="1908048" y="1257300"/>
                  </a:moveTo>
                  <a:lnTo>
                    <a:pt x="1908048" y="1278636"/>
                  </a:lnTo>
                </a:path>
                <a:path w="2661284" h="1278889">
                  <a:moveTo>
                    <a:pt x="2097024" y="1257300"/>
                  </a:moveTo>
                  <a:lnTo>
                    <a:pt x="2097024" y="1278636"/>
                  </a:lnTo>
                </a:path>
                <a:path w="2661284" h="1278889">
                  <a:moveTo>
                    <a:pt x="2284476" y="1257300"/>
                  </a:moveTo>
                  <a:lnTo>
                    <a:pt x="2284476" y="1278636"/>
                  </a:lnTo>
                </a:path>
                <a:path w="2661284" h="1278889">
                  <a:moveTo>
                    <a:pt x="2660904" y="1257300"/>
                  </a:moveTo>
                  <a:lnTo>
                    <a:pt x="2660904" y="1278636"/>
                  </a:lnTo>
                </a:path>
                <a:path w="2661284" h="1278889">
                  <a:moveTo>
                    <a:pt x="2471928" y="1257300"/>
                  </a:moveTo>
                  <a:lnTo>
                    <a:pt x="2471928" y="1278636"/>
                  </a:lnTo>
                </a:path>
              </a:pathLst>
            </a:custGeom>
            <a:ln w="12700">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4" name="object 94"/>
          <p:cNvSpPr txBox="1"/>
          <p:nvPr/>
        </p:nvSpPr>
        <p:spPr>
          <a:xfrm>
            <a:off x="6405497" y="3917430"/>
            <a:ext cx="567411"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0" normalizeH="0" baseline="0" noProof="0" dirty="0">
                <a:ln>
                  <a:noFill/>
                </a:ln>
                <a:solidFill>
                  <a:sysClr val="windowText" lastClr="000000"/>
                </a:solidFill>
                <a:effectLst/>
                <a:uLnTx/>
                <a:uFillTx/>
                <a:latin typeface="Arial"/>
                <a:ea typeface="+mn-ea"/>
                <a:cs typeface="Arial"/>
              </a:rPr>
              <a:t>No.</a:t>
            </a:r>
            <a:r>
              <a:rPr kumimoji="0" sz="932" b="0" i="0" u="none" strike="noStrike" kern="0" cap="none" spc="-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at </a:t>
            </a:r>
            <a:r>
              <a:rPr kumimoji="0" sz="932" b="0" i="0" u="none" strike="noStrike" kern="0" cap="none" spc="-27" normalizeH="0" baseline="0" noProof="0" dirty="0">
                <a:ln>
                  <a:noFill/>
                </a:ln>
                <a:solidFill>
                  <a:sysClr val="windowText" lastClr="000000"/>
                </a:solidFill>
                <a:effectLst/>
                <a:uLnTx/>
                <a:uFillTx/>
                <a:latin typeface="Arial"/>
                <a:ea typeface="+mn-ea"/>
                <a:cs typeface="Arial"/>
              </a:rPr>
              <a:t>risk</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5" name="object 95"/>
          <p:cNvSpPr txBox="1"/>
          <p:nvPr/>
        </p:nvSpPr>
        <p:spPr>
          <a:xfrm>
            <a:off x="6900891" y="2027851"/>
            <a:ext cx="163891" cy="1209240"/>
          </a:xfrm>
          <a:prstGeom prst="rect">
            <a:avLst/>
          </a:prstGeom>
        </p:spPr>
        <p:txBody>
          <a:bodyPr vert="vert270" wrap="square" lIns="0" tIns="4228" rIns="0" bIns="0" rtlCol="0">
            <a:spAutoFit/>
          </a:bodyPr>
          <a:lstStyle/>
          <a:p>
            <a:pPr marL="16913" marR="0" lvl="0" indent="0" algn="l" defTabSz="1217706" rtl="0" eaLnBrk="1" fontAlgn="auto" latinLnBrk="0" hangingPunct="1">
              <a:lnSpc>
                <a:spcPct val="100000"/>
              </a:lnSpc>
              <a:spcBef>
                <a:spcPts val="33"/>
              </a:spcBef>
              <a:spcAft>
                <a:spcPts val="0"/>
              </a:spcAft>
              <a:buClrTx/>
              <a:buSzTx/>
              <a:buFontTx/>
              <a:buNone/>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OS</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1" i="0" u="none" strike="noStrike" kern="0" cap="none" spc="0" normalizeH="0" baseline="0" noProof="0" dirty="0">
                <a:ln>
                  <a:noFill/>
                </a:ln>
                <a:solidFill>
                  <a:sysClr val="windowText" lastClr="000000"/>
                </a:solidFill>
                <a:effectLst/>
                <a:uLnTx/>
                <a:uFillTx/>
                <a:latin typeface="Arial"/>
                <a:ea typeface="+mn-ea"/>
                <a:cs typeface="Arial"/>
              </a:rPr>
              <a:t>probability</a:t>
            </a:r>
            <a:r>
              <a:rPr kumimoji="0" sz="1065" b="1"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33" normalizeH="0" baseline="0" noProof="0" dirty="0">
                <a:ln>
                  <a:noFill/>
                </a:ln>
                <a:solidFill>
                  <a:sysClr val="windowText" lastClr="000000"/>
                </a:solidFill>
                <a:effectLst/>
                <a:uLnTx/>
                <a:uFillTx/>
                <a:latin typeface="Arial"/>
                <a:ea typeface="+mn-ea"/>
                <a:cs typeface="Arial"/>
              </a:rPr>
              <a:t>(%)</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6" name="object 96"/>
          <p:cNvSpPr txBox="1"/>
          <p:nvPr/>
        </p:nvSpPr>
        <p:spPr>
          <a:xfrm>
            <a:off x="7260591" y="3494957"/>
            <a:ext cx="3687761" cy="1146213"/>
          </a:xfrm>
          <a:prstGeom prst="rect">
            <a:avLst/>
          </a:prstGeom>
        </p:spPr>
        <p:txBody>
          <a:bodyPr vert="horz" wrap="square" lIns="0" tIns="16067" rIns="0" bIns="0" rtlCol="0">
            <a:spAutoFit/>
          </a:bodyPr>
          <a:lstStyle/>
          <a:p>
            <a:pPr marL="46510" marR="0" lvl="0" indent="0" algn="l" defTabSz="1217706" rtl="0" eaLnBrk="1" fontAlgn="auto" latinLnBrk="0" hangingPunct="1">
              <a:lnSpc>
                <a:spcPct val="100000"/>
              </a:lnSpc>
              <a:spcBef>
                <a:spcPts val="127"/>
              </a:spcBef>
              <a:spcAft>
                <a:spcPts val="0"/>
              </a:spcAft>
              <a:buClrTx/>
              <a:buSzTx/>
              <a:buFontTx/>
              <a:buNone/>
              <a:tabLst>
                <a:tab pos="296816" algn="l"/>
                <a:tab pos="547968" algn="l"/>
                <a:tab pos="798274" algn="l"/>
              </a:tabLst>
              <a:defRPr/>
            </a:pPr>
            <a:r>
              <a:rPr kumimoji="0" sz="932" b="0" i="0" u="none" strike="noStrike" kern="0" cap="none" spc="-67" normalizeH="0" baseline="0" noProof="0" dirty="0">
                <a:ln>
                  <a:noFill/>
                </a:ln>
                <a:solidFill>
                  <a:sysClr val="windowText" lastClr="000000"/>
                </a:solidFill>
                <a:effectLst/>
                <a:uLnTx/>
                <a:uFillTx/>
                <a:latin typeface="Arial"/>
                <a:ea typeface="+mn-ea"/>
                <a:cs typeface="Arial"/>
              </a:rPr>
              <a:t>0</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3</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6</a:t>
            </a:r>
            <a:r>
              <a:rPr kumimoji="0" sz="932" b="0" i="0" u="none" strike="noStrike" kern="0" cap="none" spc="0" normalizeH="0" baseline="0" noProof="0" dirty="0">
                <a:ln>
                  <a:noFill/>
                </a:ln>
                <a:solidFill>
                  <a:sysClr val="windowText" lastClr="000000"/>
                </a:solidFill>
                <a:effectLst/>
                <a:uLnTx/>
                <a:uFillTx/>
                <a:latin typeface="Arial"/>
                <a:ea typeface="+mn-ea"/>
                <a:cs typeface="Arial"/>
              </a:rPr>
              <a:t>	9</a:t>
            </a:r>
            <a:r>
              <a:rPr kumimoji="0" sz="932" b="0" i="0" u="none" strike="noStrike" kern="0" cap="none" spc="34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12</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15</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18</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21</a:t>
            </a:r>
            <a:r>
              <a:rPr kumimoji="0" sz="932" b="0" i="0" u="none" strike="noStrike" kern="0" cap="none" spc="20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24</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27</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30</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33</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36</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39</a:t>
            </a:r>
            <a:r>
              <a:rPr kumimoji="0" sz="932" b="0" i="0" u="none" strike="noStrike" kern="0" cap="none" spc="206" normalizeH="0" baseline="0" noProof="0" dirty="0">
                <a:ln>
                  <a:noFill/>
                </a:ln>
                <a:solidFill>
                  <a:sysClr val="windowText" lastClr="000000"/>
                </a:solidFill>
                <a:effectLst/>
                <a:uLnTx/>
                <a:uFillTx/>
                <a:latin typeface="Arial"/>
                <a:ea typeface="+mn-ea"/>
                <a:cs typeface="Arial"/>
              </a:rPr>
              <a:t>  </a:t>
            </a:r>
            <a:r>
              <a:rPr kumimoji="0" sz="932" b="0" i="0" u="none" strike="noStrike" kern="0" cap="none" spc="-33" normalizeH="0" baseline="0" noProof="0" dirty="0">
                <a:ln>
                  <a:noFill/>
                </a:ln>
                <a:solidFill>
                  <a:sysClr val="windowText" lastClr="000000"/>
                </a:solidFill>
                <a:effectLst/>
                <a:uLnTx/>
                <a:uFillTx/>
                <a:latin typeface="Arial"/>
                <a:ea typeface="+mn-ea"/>
                <a:cs typeface="Arial"/>
              </a:rPr>
              <a:t>42</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a:p>
            <a:pPr marL="1356390" marR="0" lvl="0" indent="0" algn="l" defTabSz="1217706" rtl="0" eaLnBrk="1" fontAlgn="auto" latinLnBrk="0" hangingPunct="1">
              <a:lnSpc>
                <a:spcPct val="100000"/>
              </a:lnSpc>
              <a:spcBef>
                <a:spcPts val="67"/>
              </a:spcBef>
              <a:spcAft>
                <a:spcPts val="0"/>
              </a:spcAft>
              <a:buClrTx/>
              <a:buSzTx/>
              <a:buFontTx/>
              <a:buNone/>
              <a:tabLst/>
              <a:defRPr/>
            </a:pPr>
            <a:r>
              <a:rPr kumimoji="0" sz="1065" b="1" i="0" u="none" strike="noStrike" kern="0" cap="none" spc="0" normalizeH="0" baseline="0" noProof="0" dirty="0">
                <a:ln>
                  <a:noFill/>
                </a:ln>
                <a:solidFill>
                  <a:sysClr val="windowText" lastClr="000000"/>
                </a:solidFill>
                <a:effectLst/>
                <a:uLnTx/>
                <a:uFillTx/>
                <a:latin typeface="Arial"/>
                <a:ea typeface="+mn-ea"/>
                <a:cs typeface="Arial"/>
              </a:rPr>
              <a:t>Time</a:t>
            </a:r>
            <a:r>
              <a:rPr kumimoji="0" sz="1065" b="1"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1" i="0" u="none" strike="noStrike" kern="0" cap="none" spc="-13" normalizeH="0" baseline="0" noProof="0" dirty="0">
                <a:ln>
                  <a:noFill/>
                </a:ln>
                <a:solidFill>
                  <a:sysClr val="windowText" lastClr="000000"/>
                </a:solidFill>
                <a:effectLst/>
                <a:uLnTx/>
                <a:uFillTx/>
                <a:latin typeface="Arial"/>
                <a:ea typeface="+mn-ea"/>
                <a:cs typeface="Arial"/>
              </a:rPr>
              <a:t>(months)</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859"/>
              </a:spcBef>
              <a:spcAft>
                <a:spcPts val="0"/>
              </a:spcAft>
              <a:buClrTx/>
              <a:buSzTx/>
              <a:buFontTx/>
              <a:buNone/>
              <a:tabLst>
                <a:tab pos="2552110" algn="l"/>
                <a:tab pos="2802416" algn="l"/>
                <a:tab pos="3052722" algn="l"/>
                <a:tab pos="3303029" algn="l"/>
              </a:tabLst>
              <a:defRPr/>
            </a:pPr>
            <a:r>
              <a:rPr kumimoji="0" sz="932" b="0" i="0" u="none" strike="noStrike" kern="0" cap="none" spc="0" normalizeH="0" baseline="0" noProof="0" dirty="0">
                <a:ln>
                  <a:noFill/>
                </a:ln>
                <a:solidFill>
                  <a:sysClr val="windowText" lastClr="000000"/>
                </a:solidFill>
                <a:effectLst/>
                <a:uLnTx/>
                <a:uFillTx/>
                <a:latin typeface="Arial"/>
                <a:ea typeface="+mn-ea"/>
                <a:cs typeface="Arial"/>
              </a:rPr>
              <a:t>61</a:t>
            </a:r>
            <a:r>
              <a:rPr kumimoji="0" sz="932" b="0" i="0" u="none" strike="noStrike" kern="0" cap="none" spc="20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55</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50</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42</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31</a:t>
            </a:r>
            <a:r>
              <a:rPr kumimoji="0" sz="932" b="0" i="0" u="none" strike="noStrike" kern="0" cap="none" spc="206"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24</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20</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20</a:t>
            </a:r>
            <a:r>
              <a:rPr kumimoji="0" sz="932" b="0" i="0" u="none" strike="noStrike" kern="0" cap="none" spc="213" normalizeH="0" baseline="0" noProof="0" dirty="0">
                <a:ln>
                  <a:noFill/>
                </a:ln>
                <a:solidFill>
                  <a:sysClr val="windowText" lastClr="000000"/>
                </a:solidFill>
                <a:effectLst/>
                <a:uLnTx/>
                <a:uFillTx/>
                <a:latin typeface="Arial"/>
                <a:ea typeface="+mn-ea"/>
                <a:cs typeface="Arial"/>
              </a:rPr>
              <a:t>  </a:t>
            </a:r>
            <a:r>
              <a:rPr kumimoji="0" sz="932" b="0" i="0" u="none" strike="noStrike" kern="0" cap="none" spc="0" normalizeH="0" baseline="0" noProof="0" dirty="0">
                <a:ln>
                  <a:noFill/>
                </a:ln>
                <a:solidFill>
                  <a:sysClr val="windowText" lastClr="000000"/>
                </a:solidFill>
                <a:effectLst/>
                <a:uLnTx/>
                <a:uFillTx/>
                <a:latin typeface="Arial"/>
                <a:ea typeface="+mn-ea"/>
                <a:cs typeface="Arial"/>
              </a:rPr>
              <a:t>14</a:t>
            </a:r>
            <a:r>
              <a:rPr kumimoji="0" sz="932" b="0" i="0" u="none" strike="noStrike" kern="0" cap="none" spc="333"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9</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3</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2</a:t>
            </a:r>
            <a:r>
              <a:rPr kumimoji="0" sz="932" b="0" i="0" u="none" strike="noStrike" kern="0" cap="none" spc="0" normalizeH="0" baseline="0" noProof="0" dirty="0">
                <a:ln>
                  <a:noFill/>
                </a:ln>
                <a:solidFill>
                  <a:sysClr val="windowText" lastClr="000000"/>
                </a:solidFill>
                <a:effectLst/>
                <a:uLnTx/>
                <a:uFillTx/>
                <a:latin typeface="Arial"/>
                <a:ea typeface="+mn-ea"/>
                <a:cs typeface="Arial"/>
              </a:rPr>
              <a:t>	</a:t>
            </a:r>
            <a:r>
              <a:rPr kumimoji="0" sz="932" b="0" i="0" u="none" strike="noStrike" kern="0" cap="none" spc="-67" normalizeH="0" baseline="0" noProof="0" dirty="0">
                <a:ln>
                  <a:noFill/>
                </a:ln>
                <a:solidFill>
                  <a:sysClr val="windowText" lastClr="000000"/>
                </a:solidFill>
                <a:effectLst/>
                <a:uLnTx/>
                <a:uFillTx/>
                <a:latin typeface="Arial"/>
                <a:ea typeface="+mn-ea"/>
                <a:cs typeface="Arial"/>
              </a:rPr>
              <a:t>2</a:t>
            </a:r>
            <a:r>
              <a:rPr kumimoji="0" sz="932" b="0" i="0" u="none" strike="noStrike" kern="0" cap="none" spc="0" normalizeH="0" baseline="0" noProof="0" dirty="0">
                <a:ln>
                  <a:noFill/>
                </a:ln>
                <a:solidFill>
                  <a:sysClr val="windowText" lastClr="000000"/>
                </a:solidFill>
                <a:effectLst/>
                <a:uLnTx/>
                <a:uFillTx/>
                <a:latin typeface="Arial"/>
                <a:ea typeface="+mn-ea"/>
                <a:cs typeface="Arial"/>
              </a:rPr>
              <a:t>	2</a:t>
            </a:r>
            <a:r>
              <a:rPr kumimoji="0" sz="932" b="0" i="0" u="none" strike="noStrike" kern="0" cap="none" spc="280" normalizeH="0" baseline="0" noProof="0" dirty="0">
                <a:ln>
                  <a:noFill/>
                </a:ln>
                <a:solidFill>
                  <a:sysClr val="windowText" lastClr="000000"/>
                </a:solidFill>
                <a:effectLst/>
                <a:uLnTx/>
                <a:uFillTx/>
                <a:latin typeface="Arial"/>
                <a:ea typeface="+mn-ea"/>
                <a:cs typeface="Arial"/>
              </a:rPr>
              <a:t>  </a:t>
            </a:r>
            <a:r>
              <a:rPr kumimoji="0" sz="932" b="0" i="0" u="none" strike="noStrike" kern="0" cap="none" spc="-33" normalizeH="0" baseline="0" noProof="0" dirty="0">
                <a:ln>
                  <a:noFill/>
                </a:ln>
                <a:solidFill>
                  <a:sysClr val="windowText" lastClr="000000"/>
                </a:solidFill>
                <a:effectLst/>
                <a:uLnTx/>
                <a:uFillTx/>
                <a:latin typeface="Arial"/>
                <a:ea typeface="+mn-ea"/>
                <a:cs typeface="Arial"/>
              </a:rPr>
              <a:t>NE</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l" defTabSz="1217706" rtl="0" eaLnBrk="1" fontAlgn="auto" latinLnBrk="0" hangingPunct="1">
              <a:lnSpc>
                <a:spcPct val="100000"/>
              </a:lnSpc>
              <a:spcBef>
                <a:spcPts val="300"/>
              </a:spcBef>
              <a:spcAft>
                <a:spcPts val="0"/>
              </a:spcAft>
              <a:buClrTx/>
              <a:buSzTx/>
              <a:buFontTx/>
              <a:buNone/>
              <a:tabLst/>
              <a:defRPr/>
            </a:pPr>
            <a:endParaRPr kumimoji="0" sz="932" b="0" i="0" u="none" strike="noStrike" kern="0" cap="none" spc="0" normalizeH="0" baseline="0" noProof="0">
              <a:ln>
                <a:noFill/>
              </a:ln>
              <a:solidFill>
                <a:sysClr val="windowText" lastClr="000000"/>
              </a:solidFill>
              <a:effectLst/>
              <a:uLnTx/>
              <a:uFillTx/>
              <a:latin typeface="Arial"/>
              <a:ea typeface="+mn-ea"/>
              <a:cs typeface="Arial"/>
            </a:endParaRPr>
          </a:p>
          <a:p>
            <a:pPr marL="1051117" marR="0" lvl="0" indent="0" algn="ctr" defTabSz="1217706" rtl="0" eaLnBrk="1" fontAlgn="auto" latinLnBrk="0" hangingPunct="1">
              <a:lnSpc>
                <a:spcPct val="100000"/>
              </a:lnSpc>
              <a:spcBef>
                <a:spcPts val="0"/>
              </a:spcBef>
              <a:spcAft>
                <a:spcPts val="0"/>
              </a:spcAft>
              <a:buClrTx/>
              <a:buSzTx/>
              <a:buFontTx/>
              <a:buNone/>
              <a:tabLst/>
              <a:defRPr/>
            </a:pPr>
            <a:r>
              <a:rPr kumimoji="0" sz="1199" b="1" i="0" u="none" strike="noStrike" kern="0" cap="none" spc="0" normalizeH="0" baseline="0" noProof="0" dirty="0">
                <a:ln>
                  <a:noFill/>
                </a:ln>
                <a:solidFill>
                  <a:srgbClr val="FFFFFF"/>
                </a:solidFill>
                <a:effectLst/>
                <a:uLnTx/>
                <a:uFillTx/>
                <a:latin typeface="Arial"/>
                <a:ea typeface="+mn-ea"/>
                <a:cs typeface="Arial"/>
              </a:rPr>
              <a:t>Prior</a:t>
            </a:r>
            <a:r>
              <a:rPr kumimoji="0" sz="1199" b="1" i="0" u="none" strike="noStrike" kern="0" cap="none" spc="-27" normalizeH="0" baseline="0" noProof="0" dirty="0">
                <a:ln>
                  <a:noFill/>
                </a:ln>
                <a:solidFill>
                  <a:srgbClr val="FFFFFF"/>
                </a:solidFill>
                <a:effectLst/>
                <a:uLnTx/>
                <a:uFillTx/>
                <a:latin typeface="Arial"/>
                <a:ea typeface="+mn-ea"/>
                <a:cs typeface="Arial"/>
              </a:rPr>
              <a:t> BTKi</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a:p>
            <a:pPr marL="1051117" marR="0" lvl="0" indent="0" algn="ctr" defTabSz="1217706" rtl="0" eaLnBrk="1" fontAlgn="auto" latinLnBrk="0" hangingPunct="1">
              <a:lnSpc>
                <a:spcPct val="100000"/>
              </a:lnSpc>
              <a:spcBef>
                <a:spcPts val="7"/>
              </a:spcBef>
              <a:spcAft>
                <a:spcPts val="0"/>
              </a:spcAft>
              <a:buClrTx/>
              <a:buSzTx/>
              <a:buFontTx/>
              <a:buNone/>
              <a:tabLst/>
              <a:defRPr/>
            </a:pPr>
            <a:r>
              <a:rPr kumimoji="0" sz="1199" b="1" i="0" u="none" strike="noStrike" kern="0" cap="none" spc="-13" normalizeH="0" baseline="0" noProof="0" dirty="0">
                <a:ln>
                  <a:noFill/>
                </a:ln>
                <a:solidFill>
                  <a:srgbClr val="FFFFFF"/>
                </a:solidFill>
                <a:effectLst/>
                <a:uLnTx/>
                <a:uFillTx/>
                <a:latin typeface="Arial"/>
                <a:ea typeface="+mn-ea"/>
                <a:cs typeface="Arial"/>
              </a:rPr>
              <a:t>n=32*</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7" name="object 97"/>
          <p:cNvSpPr txBox="1"/>
          <p:nvPr/>
        </p:nvSpPr>
        <p:spPr>
          <a:xfrm>
            <a:off x="7183977" y="3386210"/>
            <a:ext cx="99783"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67" normalizeH="0" baseline="0" noProof="0" dirty="0">
                <a:ln>
                  <a:noFill/>
                </a:ln>
                <a:solidFill>
                  <a:sysClr val="windowText" lastClr="000000"/>
                </a:solidFill>
                <a:effectLst/>
                <a:uLnTx/>
                <a:uFillTx/>
                <a:latin typeface="Arial"/>
                <a:ea typeface="+mn-ea"/>
                <a:cs typeface="Arial"/>
              </a:rPr>
              <a:t>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8" name="object 98"/>
          <p:cNvSpPr txBox="1"/>
          <p:nvPr/>
        </p:nvSpPr>
        <p:spPr>
          <a:xfrm>
            <a:off x="7120556" y="3051682"/>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20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9" name="object 99"/>
          <p:cNvSpPr txBox="1"/>
          <p:nvPr/>
        </p:nvSpPr>
        <p:spPr>
          <a:xfrm>
            <a:off x="7120556" y="2716815"/>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40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0" name="object 100"/>
          <p:cNvSpPr txBox="1"/>
          <p:nvPr/>
        </p:nvSpPr>
        <p:spPr>
          <a:xfrm>
            <a:off x="7120556" y="2382288"/>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60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1" name="object 101"/>
          <p:cNvSpPr txBox="1"/>
          <p:nvPr/>
        </p:nvSpPr>
        <p:spPr>
          <a:xfrm>
            <a:off x="7120556" y="2047420"/>
            <a:ext cx="164049"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80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2" name="object 102"/>
          <p:cNvSpPr txBox="1"/>
          <p:nvPr/>
        </p:nvSpPr>
        <p:spPr>
          <a:xfrm>
            <a:off x="7058150" y="1713062"/>
            <a:ext cx="229164" cy="159661"/>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932" b="0" i="0" u="none" strike="noStrike" kern="0" cap="none" spc="-33" normalizeH="0" baseline="0" noProof="0" dirty="0">
                <a:ln>
                  <a:noFill/>
                </a:ln>
                <a:solidFill>
                  <a:sysClr val="windowText" lastClr="000000"/>
                </a:solidFill>
                <a:effectLst/>
                <a:uLnTx/>
                <a:uFillTx/>
                <a:latin typeface="Arial"/>
                <a:ea typeface="+mn-ea"/>
                <a:cs typeface="Arial"/>
              </a:rPr>
              <a:t>100</a:t>
            </a:r>
            <a:endParaRPr kumimoji="0" sz="932"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03" name="object 103"/>
          <p:cNvGrpSpPr/>
          <p:nvPr/>
        </p:nvGrpSpPr>
        <p:grpSpPr>
          <a:xfrm>
            <a:off x="9679749" y="1860707"/>
            <a:ext cx="158977" cy="246922"/>
            <a:chOff x="7263130" y="1397253"/>
            <a:chExt cx="119380" cy="185420"/>
          </a:xfrm>
        </p:grpSpPr>
        <p:sp>
          <p:nvSpPr>
            <p:cNvPr id="104" name="object 104"/>
            <p:cNvSpPr/>
            <p:nvPr/>
          </p:nvSpPr>
          <p:spPr>
            <a:xfrm>
              <a:off x="7269480" y="1403603"/>
              <a:ext cx="106680" cy="0"/>
            </a:xfrm>
            <a:custGeom>
              <a:avLst/>
              <a:gdLst/>
              <a:ahLst/>
              <a:cxnLst/>
              <a:rect l="l" t="t" r="r" b="b"/>
              <a:pathLst>
                <a:path w="106679">
                  <a:moveTo>
                    <a:pt x="0" y="0"/>
                  </a:moveTo>
                  <a:lnTo>
                    <a:pt x="106679"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object 105"/>
            <p:cNvSpPr/>
            <p:nvPr/>
          </p:nvSpPr>
          <p:spPr>
            <a:xfrm>
              <a:off x="7299960" y="1530095"/>
              <a:ext cx="45720" cy="45720"/>
            </a:xfrm>
            <a:custGeom>
              <a:avLst/>
              <a:gdLst/>
              <a:ahLst/>
              <a:cxnLst/>
              <a:rect l="l" t="t" r="r" b="b"/>
              <a:pathLst>
                <a:path w="45720" h="45719">
                  <a:moveTo>
                    <a:pt x="22860" y="45719"/>
                  </a:moveTo>
                  <a:lnTo>
                    <a:pt x="22860" y="0"/>
                  </a:lnTo>
                </a:path>
                <a:path w="45720" h="45719">
                  <a:moveTo>
                    <a:pt x="45720" y="22860"/>
                  </a:moveTo>
                  <a:lnTo>
                    <a:pt x="0" y="22860"/>
                  </a:lnTo>
                </a:path>
              </a:pathLst>
            </a:custGeom>
            <a:ln w="12700">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6" name="object 106"/>
          <p:cNvSpPr txBox="1"/>
          <p:nvPr/>
        </p:nvSpPr>
        <p:spPr>
          <a:xfrm>
            <a:off x="9859696" y="1724528"/>
            <a:ext cx="1156812" cy="406736"/>
          </a:xfrm>
          <a:prstGeom prst="rect">
            <a:avLst/>
          </a:prstGeom>
        </p:spPr>
        <p:txBody>
          <a:bodyPr vert="horz" wrap="square" lIns="0" tIns="16912" rIns="0" bIns="0" rtlCol="0">
            <a:spAutoFit/>
          </a:bodyPr>
          <a:lstStyle/>
          <a:p>
            <a:pPr marL="16913" marR="6765" lvl="0" indent="2537" algn="l" defTabSz="1217706" rtl="0" eaLnBrk="1" fontAlgn="auto" latinLnBrk="0" hangingPunct="1">
              <a:lnSpc>
                <a:spcPct val="1252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All</a:t>
            </a:r>
            <a:r>
              <a:rPr kumimoji="0" sz="1065" b="0"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patients</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(N=61) Censored</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07" name="object 107"/>
          <p:cNvGrpSpPr/>
          <p:nvPr/>
        </p:nvGrpSpPr>
        <p:grpSpPr>
          <a:xfrm>
            <a:off x="1720409" y="1763629"/>
            <a:ext cx="9092135" cy="1234609"/>
            <a:chOff x="1286255" y="1324355"/>
            <a:chExt cx="6827520" cy="927100"/>
          </a:xfrm>
        </p:grpSpPr>
        <p:sp>
          <p:nvSpPr>
            <p:cNvPr id="108" name="object 108"/>
            <p:cNvSpPr/>
            <p:nvPr/>
          </p:nvSpPr>
          <p:spPr>
            <a:xfrm>
              <a:off x="3086100" y="2205227"/>
              <a:ext cx="845819" cy="45720"/>
            </a:xfrm>
            <a:custGeom>
              <a:avLst/>
              <a:gdLst/>
              <a:ahLst/>
              <a:cxnLst/>
              <a:rect l="l" t="t" r="r" b="b"/>
              <a:pathLst>
                <a:path w="845820" h="45719">
                  <a:moveTo>
                    <a:pt x="822960" y="45719"/>
                  </a:moveTo>
                  <a:lnTo>
                    <a:pt x="822960" y="0"/>
                  </a:lnTo>
                </a:path>
                <a:path w="845820" h="45719">
                  <a:moveTo>
                    <a:pt x="845820" y="22859"/>
                  </a:moveTo>
                  <a:lnTo>
                    <a:pt x="800100" y="22859"/>
                  </a:lnTo>
                </a:path>
                <a:path w="845820" h="45719">
                  <a:moveTo>
                    <a:pt x="790955" y="45719"/>
                  </a:moveTo>
                  <a:lnTo>
                    <a:pt x="790955" y="0"/>
                  </a:lnTo>
                </a:path>
                <a:path w="845820" h="45719">
                  <a:moveTo>
                    <a:pt x="813815" y="22859"/>
                  </a:moveTo>
                  <a:lnTo>
                    <a:pt x="769620" y="22859"/>
                  </a:lnTo>
                </a:path>
                <a:path w="845820" h="45719">
                  <a:moveTo>
                    <a:pt x="326136" y="45719"/>
                  </a:moveTo>
                  <a:lnTo>
                    <a:pt x="326136" y="0"/>
                  </a:lnTo>
                </a:path>
                <a:path w="845820" h="45719">
                  <a:moveTo>
                    <a:pt x="348996" y="22859"/>
                  </a:moveTo>
                  <a:lnTo>
                    <a:pt x="303275" y="22859"/>
                  </a:lnTo>
                </a:path>
                <a:path w="845820" h="45719">
                  <a:moveTo>
                    <a:pt x="169163" y="45719"/>
                  </a:moveTo>
                  <a:lnTo>
                    <a:pt x="169163" y="0"/>
                  </a:lnTo>
                </a:path>
                <a:path w="845820" h="45719">
                  <a:moveTo>
                    <a:pt x="192024" y="22859"/>
                  </a:moveTo>
                  <a:lnTo>
                    <a:pt x="146304" y="22859"/>
                  </a:lnTo>
                </a:path>
                <a:path w="845820" h="45719">
                  <a:moveTo>
                    <a:pt x="22860" y="45719"/>
                  </a:moveTo>
                  <a:lnTo>
                    <a:pt x="22860" y="0"/>
                  </a:lnTo>
                </a:path>
                <a:path w="845820" h="45719">
                  <a:moveTo>
                    <a:pt x="45719" y="22859"/>
                  </a:moveTo>
                  <a:lnTo>
                    <a:pt x="0" y="22859"/>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object 109"/>
            <p:cNvSpPr/>
            <p:nvPr/>
          </p:nvSpPr>
          <p:spPr>
            <a:xfrm>
              <a:off x="3059938" y="2205227"/>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object 110"/>
            <p:cNvSpPr/>
            <p:nvPr/>
          </p:nvSpPr>
          <p:spPr>
            <a:xfrm>
              <a:off x="3043427" y="2228088"/>
              <a:ext cx="45720" cy="0"/>
            </a:xfrm>
            <a:custGeom>
              <a:avLst/>
              <a:gdLst/>
              <a:ahLst/>
              <a:cxnLst/>
              <a:rect l="l" t="t" r="r" b="b"/>
              <a:pathLst>
                <a:path w="45719">
                  <a:moveTo>
                    <a:pt x="45720" y="0"/>
                  </a:moveTo>
                  <a:lnTo>
                    <a:pt x="0"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object 111"/>
            <p:cNvSpPr/>
            <p:nvPr/>
          </p:nvSpPr>
          <p:spPr>
            <a:xfrm>
              <a:off x="3043173" y="2205227"/>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2" name="object 112"/>
            <p:cNvSpPr/>
            <p:nvPr/>
          </p:nvSpPr>
          <p:spPr>
            <a:xfrm>
              <a:off x="2659380" y="2103119"/>
              <a:ext cx="413384" cy="125095"/>
            </a:xfrm>
            <a:custGeom>
              <a:avLst/>
              <a:gdLst/>
              <a:ahLst/>
              <a:cxnLst/>
              <a:rect l="l" t="t" r="r" b="b"/>
              <a:pathLst>
                <a:path w="413385" h="125094">
                  <a:moveTo>
                    <a:pt x="413003" y="124968"/>
                  </a:moveTo>
                  <a:lnTo>
                    <a:pt x="367283" y="124968"/>
                  </a:lnTo>
                </a:path>
                <a:path w="413385" h="125094">
                  <a:moveTo>
                    <a:pt x="123443" y="94487"/>
                  </a:moveTo>
                  <a:lnTo>
                    <a:pt x="123443" y="48768"/>
                  </a:lnTo>
                </a:path>
                <a:path w="413385" h="125094">
                  <a:moveTo>
                    <a:pt x="146303" y="71628"/>
                  </a:moveTo>
                  <a:lnTo>
                    <a:pt x="100583" y="71628"/>
                  </a:lnTo>
                </a:path>
                <a:path w="413385" h="125094">
                  <a:moveTo>
                    <a:pt x="22859" y="45720"/>
                  </a:moveTo>
                  <a:lnTo>
                    <a:pt x="22859" y="0"/>
                  </a:lnTo>
                </a:path>
                <a:path w="413385" h="125094">
                  <a:moveTo>
                    <a:pt x="45719" y="22860"/>
                  </a:moveTo>
                  <a:lnTo>
                    <a:pt x="0" y="2286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3" name="object 113"/>
            <p:cNvSpPr/>
            <p:nvPr/>
          </p:nvSpPr>
          <p:spPr>
            <a:xfrm>
              <a:off x="2215896" y="1904999"/>
              <a:ext cx="56515" cy="45720"/>
            </a:xfrm>
            <a:custGeom>
              <a:avLst/>
              <a:gdLst/>
              <a:ahLst/>
              <a:cxnLst/>
              <a:rect l="l" t="t" r="r" b="b"/>
              <a:pathLst>
                <a:path w="56514" h="45719">
                  <a:moveTo>
                    <a:pt x="56388" y="16510"/>
                  </a:moveTo>
                  <a:lnTo>
                    <a:pt x="53340" y="16510"/>
                  </a:lnTo>
                  <a:lnTo>
                    <a:pt x="45720" y="16510"/>
                  </a:lnTo>
                  <a:lnTo>
                    <a:pt x="39878" y="16510"/>
                  </a:lnTo>
                  <a:lnTo>
                    <a:pt x="39878" y="0"/>
                  </a:lnTo>
                  <a:lnTo>
                    <a:pt x="16510" y="0"/>
                  </a:lnTo>
                  <a:lnTo>
                    <a:pt x="16510" y="16510"/>
                  </a:lnTo>
                  <a:lnTo>
                    <a:pt x="10668" y="16510"/>
                  </a:lnTo>
                  <a:lnTo>
                    <a:pt x="7620" y="16510"/>
                  </a:lnTo>
                  <a:lnTo>
                    <a:pt x="0" y="16510"/>
                  </a:lnTo>
                  <a:lnTo>
                    <a:pt x="0" y="29210"/>
                  </a:lnTo>
                  <a:lnTo>
                    <a:pt x="7620" y="29210"/>
                  </a:lnTo>
                  <a:lnTo>
                    <a:pt x="10668" y="29210"/>
                  </a:lnTo>
                  <a:lnTo>
                    <a:pt x="16510" y="29210"/>
                  </a:lnTo>
                  <a:lnTo>
                    <a:pt x="16510" y="45720"/>
                  </a:lnTo>
                  <a:lnTo>
                    <a:pt x="39878" y="45720"/>
                  </a:lnTo>
                  <a:lnTo>
                    <a:pt x="39878" y="29210"/>
                  </a:lnTo>
                  <a:lnTo>
                    <a:pt x="45720" y="29210"/>
                  </a:lnTo>
                  <a:lnTo>
                    <a:pt x="53340" y="29210"/>
                  </a:lnTo>
                  <a:lnTo>
                    <a:pt x="56388" y="29210"/>
                  </a:lnTo>
                  <a:lnTo>
                    <a:pt x="56388" y="1651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4" name="object 114"/>
            <p:cNvSpPr/>
            <p:nvPr/>
          </p:nvSpPr>
          <p:spPr>
            <a:xfrm>
              <a:off x="2197608" y="1869947"/>
              <a:ext cx="45720" cy="45720"/>
            </a:xfrm>
            <a:custGeom>
              <a:avLst/>
              <a:gdLst/>
              <a:ahLst/>
              <a:cxnLst/>
              <a:rect l="l" t="t" r="r" b="b"/>
              <a:pathLst>
                <a:path w="45719" h="45719">
                  <a:moveTo>
                    <a:pt x="22860" y="45719"/>
                  </a:moveTo>
                  <a:lnTo>
                    <a:pt x="22860" y="0"/>
                  </a:lnTo>
                </a:path>
                <a:path w="45719" h="45719">
                  <a:moveTo>
                    <a:pt x="45719" y="22860"/>
                  </a:moveTo>
                  <a:lnTo>
                    <a:pt x="0" y="2286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5" name="object 115"/>
            <p:cNvSpPr/>
            <p:nvPr/>
          </p:nvSpPr>
          <p:spPr>
            <a:xfrm>
              <a:off x="2107438" y="1837943"/>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6" name="object 116"/>
            <p:cNvSpPr/>
            <p:nvPr/>
          </p:nvSpPr>
          <p:spPr>
            <a:xfrm>
              <a:off x="2090927" y="1860804"/>
              <a:ext cx="45720" cy="0"/>
            </a:xfrm>
            <a:custGeom>
              <a:avLst/>
              <a:gdLst/>
              <a:ahLst/>
              <a:cxnLst/>
              <a:rect l="l" t="t" r="r" b="b"/>
              <a:pathLst>
                <a:path w="45719">
                  <a:moveTo>
                    <a:pt x="45720" y="0"/>
                  </a:moveTo>
                  <a:lnTo>
                    <a:pt x="0"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7" name="object 117"/>
            <p:cNvSpPr/>
            <p:nvPr/>
          </p:nvSpPr>
          <p:spPr>
            <a:xfrm>
              <a:off x="2090673" y="1837943"/>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8" name="object 118"/>
            <p:cNvSpPr/>
            <p:nvPr/>
          </p:nvSpPr>
          <p:spPr>
            <a:xfrm>
              <a:off x="1889759" y="1807463"/>
              <a:ext cx="230504" cy="53340"/>
            </a:xfrm>
            <a:custGeom>
              <a:avLst/>
              <a:gdLst/>
              <a:ahLst/>
              <a:cxnLst/>
              <a:rect l="l" t="t" r="r" b="b"/>
              <a:pathLst>
                <a:path w="230505" h="53339">
                  <a:moveTo>
                    <a:pt x="230123" y="53339"/>
                  </a:moveTo>
                  <a:lnTo>
                    <a:pt x="184403" y="53339"/>
                  </a:lnTo>
                </a:path>
                <a:path w="230505" h="53339">
                  <a:moveTo>
                    <a:pt x="146303" y="45720"/>
                  </a:moveTo>
                  <a:lnTo>
                    <a:pt x="146303" y="0"/>
                  </a:lnTo>
                </a:path>
                <a:path w="230505" h="53339">
                  <a:moveTo>
                    <a:pt x="169163" y="22860"/>
                  </a:moveTo>
                  <a:lnTo>
                    <a:pt x="123443" y="22860"/>
                  </a:lnTo>
                </a:path>
                <a:path w="230505" h="53339">
                  <a:moveTo>
                    <a:pt x="22859" y="45720"/>
                  </a:moveTo>
                  <a:lnTo>
                    <a:pt x="22859" y="0"/>
                  </a:lnTo>
                </a:path>
                <a:path w="230505" h="53339">
                  <a:moveTo>
                    <a:pt x="45719" y="22860"/>
                  </a:moveTo>
                  <a:lnTo>
                    <a:pt x="0" y="2286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object 119"/>
            <p:cNvSpPr/>
            <p:nvPr/>
          </p:nvSpPr>
          <p:spPr>
            <a:xfrm>
              <a:off x="1879092" y="1780031"/>
              <a:ext cx="48895" cy="45720"/>
            </a:xfrm>
            <a:custGeom>
              <a:avLst/>
              <a:gdLst/>
              <a:ahLst/>
              <a:cxnLst/>
              <a:rect l="l" t="t" r="r" b="b"/>
              <a:pathLst>
                <a:path w="48894" h="45719">
                  <a:moveTo>
                    <a:pt x="48768" y="16510"/>
                  </a:moveTo>
                  <a:lnTo>
                    <a:pt x="45720" y="16510"/>
                  </a:lnTo>
                  <a:lnTo>
                    <a:pt x="32258" y="16510"/>
                  </a:lnTo>
                  <a:lnTo>
                    <a:pt x="32258" y="0"/>
                  </a:lnTo>
                  <a:lnTo>
                    <a:pt x="29210" y="0"/>
                  </a:lnTo>
                  <a:lnTo>
                    <a:pt x="19558" y="0"/>
                  </a:lnTo>
                  <a:lnTo>
                    <a:pt x="16510" y="0"/>
                  </a:lnTo>
                  <a:lnTo>
                    <a:pt x="16510" y="16510"/>
                  </a:lnTo>
                  <a:lnTo>
                    <a:pt x="3048" y="16510"/>
                  </a:lnTo>
                  <a:lnTo>
                    <a:pt x="0" y="16510"/>
                  </a:lnTo>
                  <a:lnTo>
                    <a:pt x="0" y="29210"/>
                  </a:lnTo>
                  <a:lnTo>
                    <a:pt x="3048" y="29210"/>
                  </a:lnTo>
                  <a:lnTo>
                    <a:pt x="16510" y="29210"/>
                  </a:lnTo>
                  <a:lnTo>
                    <a:pt x="16510" y="45720"/>
                  </a:lnTo>
                  <a:lnTo>
                    <a:pt x="19558" y="45720"/>
                  </a:lnTo>
                  <a:lnTo>
                    <a:pt x="29210" y="45720"/>
                  </a:lnTo>
                  <a:lnTo>
                    <a:pt x="32258" y="45720"/>
                  </a:lnTo>
                  <a:lnTo>
                    <a:pt x="32258" y="29210"/>
                  </a:lnTo>
                  <a:lnTo>
                    <a:pt x="45720" y="29210"/>
                  </a:lnTo>
                  <a:lnTo>
                    <a:pt x="48768" y="29210"/>
                  </a:lnTo>
                  <a:lnTo>
                    <a:pt x="48768" y="1651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0" name="object 120"/>
            <p:cNvSpPr/>
            <p:nvPr/>
          </p:nvSpPr>
          <p:spPr>
            <a:xfrm>
              <a:off x="1868423" y="1754123"/>
              <a:ext cx="45720" cy="45720"/>
            </a:xfrm>
            <a:custGeom>
              <a:avLst/>
              <a:gdLst/>
              <a:ahLst/>
              <a:cxnLst/>
              <a:rect l="l" t="t" r="r" b="b"/>
              <a:pathLst>
                <a:path w="45719" h="45719">
                  <a:moveTo>
                    <a:pt x="22859" y="45720"/>
                  </a:moveTo>
                  <a:lnTo>
                    <a:pt x="22859" y="0"/>
                  </a:lnTo>
                </a:path>
                <a:path w="45719" h="45719">
                  <a:moveTo>
                    <a:pt x="45719" y="22860"/>
                  </a:moveTo>
                  <a:lnTo>
                    <a:pt x="0" y="2286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object 121"/>
            <p:cNvSpPr/>
            <p:nvPr/>
          </p:nvSpPr>
          <p:spPr>
            <a:xfrm>
              <a:off x="1853184" y="1729739"/>
              <a:ext cx="56515" cy="45720"/>
            </a:xfrm>
            <a:custGeom>
              <a:avLst/>
              <a:gdLst/>
              <a:ahLst/>
              <a:cxnLst/>
              <a:rect l="l" t="t" r="r" b="b"/>
              <a:pathLst>
                <a:path w="56514" h="45719">
                  <a:moveTo>
                    <a:pt x="56388" y="16510"/>
                  </a:moveTo>
                  <a:lnTo>
                    <a:pt x="45720" y="16510"/>
                  </a:lnTo>
                  <a:lnTo>
                    <a:pt x="39878" y="16510"/>
                  </a:lnTo>
                  <a:lnTo>
                    <a:pt x="39878" y="0"/>
                  </a:lnTo>
                  <a:lnTo>
                    <a:pt x="29210" y="0"/>
                  </a:lnTo>
                  <a:lnTo>
                    <a:pt x="27178" y="0"/>
                  </a:lnTo>
                  <a:lnTo>
                    <a:pt x="16510" y="0"/>
                  </a:lnTo>
                  <a:lnTo>
                    <a:pt x="16510" y="16510"/>
                  </a:lnTo>
                  <a:lnTo>
                    <a:pt x="10668" y="16510"/>
                  </a:lnTo>
                  <a:lnTo>
                    <a:pt x="0" y="16510"/>
                  </a:lnTo>
                  <a:lnTo>
                    <a:pt x="0" y="29210"/>
                  </a:lnTo>
                  <a:lnTo>
                    <a:pt x="10668" y="29210"/>
                  </a:lnTo>
                  <a:lnTo>
                    <a:pt x="16510" y="29210"/>
                  </a:lnTo>
                  <a:lnTo>
                    <a:pt x="16510" y="45720"/>
                  </a:lnTo>
                  <a:lnTo>
                    <a:pt x="27178" y="45720"/>
                  </a:lnTo>
                  <a:lnTo>
                    <a:pt x="29210" y="45720"/>
                  </a:lnTo>
                  <a:lnTo>
                    <a:pt x="39878" y="45720"/>
                  </a:lnTo>
                  <a:lnTo>
                    <a:pt x="39878" y="29210"/>
                  </a:lnTo>
                  <a:lnTo>
                    <a:pt x="45720" y="29210"/>
                  </a:lnTo>
                  <a:lnTo>
                    <a:pt x="56388" y="29210"/>
                  </a:lnTo>
                  <a:lnTo>
                    <a:pt x="56388" y="1651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object 122"/>
            <p:cNvSpPr/>
            <p:nvPr/>
          </p:nvSpPr>
          <p:spPr>
            <a:xfrm>
              <a:off x="1286255" y="1324355"/>
              <a:ext cx="6827520" cy="774700"/>
            </a:xfrm>
            <a:custGeom>
              <a:avLst/>
              <a:gdLst/>
              <a:ahLst/>
              <a:cxnLst/>
              <a:rect l="l" t="t" r="r" b="b"/>
              <a:pathLst>
                <a:path w="6827520" h="774700">
                  <a:moveTo>
                    <a:pt x="460248" y="428243"/>
                  </a:moveTo>
                  <a:lnTo>
                    <a:pt x="460248" y="382523"/>
                  </a:lnTo>
                </a:path>
                <a:path w="6827520" h="774700">
                  <a:moveTo>
                    <a:pt x="483107" y="405383"/>
                  </a:moveTo>
                  <a:lnTo>
                    <a:pt x="437388" y="405383"/>
                  </a:lnTo>
                </a:path>
                <a:path w="6827520" h="774700">
                  <a:moveTo>
                    <a:pt x="402336" y="405383"/>
                  </a:moveTo>
                  <a:lnTo>
                    <a:pt x="402336" y="359663"/>
                  </a:lnTo>
                </a:path>
                <a:path w="6827520" h="774700">
                  <a:moveTo>
                    <a:pt x="425195" y="382523"/>
                  </a:moveTo>
                  <a:lnTo>
                    <a:pt x="379475" y="382523"/>
                  </a:lnTo>
                </a:path>
                <a:path w="6827520" h="774700">
                  <a:moveTo>
                    <a:pt x="289559" y="339851"/>
                  </a:moveTo>
                  <a:lnTo>
                    <a:pt x="289559" y="294131"/>
                  </a:lnTo>
                </a:path>
                <a:path w="6827520" h="774700">
                  <a:moveTo>
                    <a:pt x="312419" y="316991"/>
                  </a:moveTo>
                  <a:lnTo>
                    <a:pt x="266700" y="316991"/>
                  </a:lnTo>
                </a:path>
                <a:path w="6827520" h="774700">
                  <a:moveTo>
                    <a:pt x="252984" y="318515"/>
                  </a:moveTo>
                  <a:lnTo>
                    <a:pt x="252984" y="272795"/>
                  </a:lnTo>
                </a:path>
                <a:path w="6827520" h="774700">
                  <a:moveTo>
                    <a:pt x="275844" y="295655"/>
                  </a:moveTo>
                  <a:lnTo>
                    <a:pt x="230124" y="295655"/>
                  </a:lnTo>
                </a:path>
                <a:path w="6827520" h="774700">
                  <a:moveTo>
                    <a:pt x="22859" y="45719"/>
                  </a:moveTo>
                  <a:lnTo>
                    <a:pt x="22859" y="0"/>
                  </a:lnTo>
                </a:path>
                <a:path w="6827520" h="774700">
                  <a:moveTo>
                    <a:pt x="45719" y="22859"/>
                  </a:moveTo>
                  <a:lnTo>
                    <a:pt x="0" y="22859"/>
                  </a:lnTo>
                </a:path>
                <a:path w="6827520" h="774700">
                  <a:moveTo>
                    <a:pt x="6804660" y="774191"/>
                  </a:moveTo>
                  <a:lnTo>
                    <a:pt x="6804660" y="728471"/>
                  </a:lnTo>
                </a:path>
                <a:path w="6827520" h="774700">
                  <a:moveTo>
                    <a:pt x="6827520" y="751331"/>
                  </a:moveTo>
                  <a:lnTo>
                    <a:pt x="6781800" y="751331"/>
                  </a:lnTo>
                </a:path>
                <a:path w="6827520" h="774700">
                  <a:moveTo>
                    <a:pt x="6178296" y="774191"/>
                  </a:moveTo>
                  <a:lnTo>
                    <a:pt x="6178296" y="728471"/>
                  </a:lnTo>
                </a:path>
                <a:path w="6827520" h="774700">
                  <a:moveTo>
                    <a:pt x="6201156" y="751331"/>
                  </a:moveTo>
                  <a:lnTo>
                    <a:pt x="6155436" y="751331"/>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object 123"/>
            <p:cNvSpPr/>
            <p:nvPr/>
          </p:nvSpPr>
          <p:spPr>
            <a:xfrm>
              <a:off x="7340853" y="1876043"/>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object 124"/>
            <p:cNvSpPr/>
            <p:nvPr/>
          </p:nvSpPr>
          <p:spPr>
            <a:xfrm>
              <a:off x="7324344" y="1898904"/>
              <a:ext cx="45720" cy="0"/>
            </a:xfrm>
            <a:custGeom>
              <a:avLst/>
              <a:gdLst/>
              <a:ahLst/>
              <a:cxnLst/>
              <a:rect l="l" t="t" r="r" b="b"/>
              <a:pathLst>
                <a:path w="45720">
                  <a:moveTo>
                    <a:pt x="45720" y="0"/>
                  </a:moveTo>
                  <a:lnTo>
                    <a:pt x="0"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object 125"/>
            <p:cNvSpPr/>
            <p:nvPr/>
          </p:nvSpPr>
          <p:spPr>
            <a:xfrm>
              <a:off x="7327138" y="1876043"/>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object 126"/>
            <p:cNvSpPr/>
            <p:nvPr/>
          </p:nvSpPr>
          <p:spPr>
            <a:xfrm>
              <a:off x="7129271" y="1876043"/>
              <a:ext cx="227329" cy="45720"/>
            </a:xfrm>
            <a:custGeom>
              <a:avLst/>
              <a:gdLst/>
              <a:ahLst/>
              <a:cxnLst/>
              <a:rect l="l" t="t" r="r" b="b"/>
              <a:pathLst>
                <a:path w="227329" h="45719">
                  <a:moveTo>
                    <a:pt x="227075" y="22859"/>
                  </a:moveTo>
                  <a:lnTo>
                    <a:pt x="181355" y="22859"/>
                  </a:lnTo>
                </a:path>
                <a:path w="227329" h="45719">
                  <a:moveTo>
                    <a:pt x="179831" y="45719"/>
                  </a:moveTo>
                  <a:lnTo>
                    <a:pt x="179831" y="0"/>
                  </a:lnTo>
                </a:path>
                <a:path w="227329" h="45719">
                  <a:moveTo>
                    <a:pt x="202692" y="22859"/>
                  </a:moveTo>
                  <a:lnTo>
                    <a:pt x="156972" y="22859"/>
                  </a:lnTo>
                </a:path>
                <a:path w="227329" h="45719">
                  <a:moveTo>
                    <a:pt x="120396" y="45719"/>
                  </a:moveTo>
                  <a:lnTo>
                    <a:pt x="120396" y="0"/>
                  </a:lnTo>
                </a:path>
                <a:path w="227329" h="45719">
                  <a:moveTo>
                    <a:pt x="143255" y="22859"/>
                  </a:moveTo>
                  <a:lnTo>
                    <a:pt x="97535" y="22859"/>
                  </a:lnTo>
                </a:path>
                <a:path w="227329" h="45719">
                  <a:moveTo>
                    <a:pt x="79248" y="45719"/>
                  </a:moveTo>
                  <a:lnTo>
                    <a:pt x="79248" y="0"/>
                  </a:lnTo>
                </a:path>
                <a:path w="227329" h="45719">
                  <a:moveTo>
                    <a:pt x="100583" y="22859"/>
                  </a:moveTo>
                  <a:lnTo>
                    <a:pt x="56387" y="22859"/>
                  </a:lnTo>
                </a:path>
                <a:path w="227329" h="45719">
                  <a:moveTo>
                    <a:pt x="22859" y="45719"/>
                  </a:moveTo>
                  <a:lnTo>
                    <a:pt x="22859" y="0"/>
                  </a:lnTo>
                </a:path>
                <a:path w="227329" h="45719">
                  <a:moveTo>
                    <a:pt x="45720" y="22859"/>
                  </a:moveTo>
                  <a:lnTo>
                    <a:pt x="0" y="22859"/>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object 127"/>
            <p:cNvSpPr/>
            <p:nvPr/>
          </p:nvSpPr>
          <p:spPr>
            <a:xfrm>
              <a:off x="7031736" y="1876056"/>
              <a:ext cx="55244" cy="45720"/>
            </a:xfrm>
            <a:custGeom>
              <a:avLst/>
              <a:gdLst/>
              <a:ahLst/>
              <a:cxnLst/>
              <a:rect l="l" t="t" r="r" b="b"/>
              <a:pathLst>
                <a:path w="55245" h="45719">
                  <a:moveTo>
                    <a:pt x="54864" y="16497"/>
                  </a:moveTo>
                  <a:lnTo>
                    <a:pt x="45720" y="16497"/>
                  </a:lnTo>
                  <a:lnTo>
                    <a:pt x="38354" y="16497"/>
                  </a:lnTo>
                  <a:lnTo>
                    <a:pt x="38354" y="0"/>
                  </a:lnTo>
                  <a:lnTo>
                    <a:pt x="29210" y="0"/>
                  </a:lnTo>
                  <a:lnTo>
                    <a:pt x="25654" y="0"/>
                  </a:lnTo>
                  <a:lnTo>
                    <a:pt x="16510" y="0"/>
                  </a:lnTo>
                  <a:lnTo>
                    <a:pt x="16510" y="16497"/>
                  </a:lnTo>
                  <a:lnTo>
                    <a:pt x="9144" y="16497"/>
                  </a:lnTo>
                  <a:lnTo>
                    <a:pt x="0" y="16497"/>
                  </a:lnTo>
                  <a:lnTo>
                    <a:pt x="0" y="29197"/>
                  </a:lnTo>
                  <a:lnTo>
                    <a:pt x="9144" y="29197"/>
                  </a:lnTo>
                  <a:lnTo>
                    <a:pt x="16510" y="29197"/>
                  </a:lnTo>
                  <a:lnTo>
                    <a:pt x="16510" y="45707"/>
                  </a:lnTo>
                  <a:lnTo>
                    <a:pt x="25654" y="45707"/>
                  </a:lnTo>
                  <a:lnTo>
                    <a:pt x="29210" y="45707"/>
                  </a:lnTo>
                  <a:lnTo>
                    <a:pt x="38354" y="45707"/>
                  </a:lnTo>
                  <a:lnTo>
                    <a:pt x="38354" y="29197"/>
                  </a:lnTo>
                  <a:lnTo>
                    <a:pt x="45720" y="29197"/>
                  </a:lnTo>
                  <a:lnTo>
                    <a:pt x="54864" y="29197"/>
                  </a:lnTo>
                  <a:lnTo>
                    <a:pt x="54864" y="16497"/>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object 128"/>
            <p:cNvSpPr/>
            <p:nvPr/>
          </p:nvSpPr>
          <p:spPr>
            <a:xfrm>
              <a:off x="6390132" y="1682495"/>
              <a:ext cx="632460" cy="239395"/>
            </a:xfrm>
            <a:custGeom>
              <a:avLst/>
              <a:gdLst/>
              <a:ahLst/>
              <a:cxnLst/>
              <a:rect l="l" t="t" r="r" b="b"/>
              <a:pathLst>
                <a:path w="632459" h="239394">
                  <a:moveTo>
                    <a:pt x="609599" y="239267"/>
                  </a:moveTo>
                  <a:lnTo>
                    <a:pt x="609599" y="193548"/>
                  </a:lnTo>
                </a:path>
                <a:path w="632459" h="239394">
                  <a:moveTo>
                    <a:pt x="632460" y="216407"/>
                  </a:moveTo>
                  <a:lnTo>
                    <a:pt x="586739" y="216407"/>
                  </a:lnTo>
                </a:path>
                <a:path w="632459" h="239394">
                  <a:moveTo>
                    <a:pt x="557784" y="239267"/>
                  </a:moveTo>
                  <a:lnTo>
                    <a:pt x="557784" y="193548"/>
                  </a:lnTo>
                </a:path>
                <a:path w="632459" h="239394">
                  <a:moveTo>
                    <a:pt x="580643" y="216407"/>
                  </a:moveTo>
                  <a:lnTo>
                    <a:pt x="534923" y="216407"/>
                  </a:lnTo>
                </a:path>
                <a:path w="632459" h="239394">
                  <a:moveTo>
                    <a:pt x="528827" y="239267"/>
                  </a:moveTo>
                  <a:lnTo>
                    <a:pt x="528827" y="193548"/>
                  </a:lnTo>
                </a:path>
                <a:path w="632459" h="239394">
                  <a:moveTo>
                    <a:pt x="551688" y="216407"/>
                  </a:moveTo>
                  <a:lnTo>
                    <a:pt x="505967" y="216407"/>
                  </a:lnTo>
                </a:path>
                <a:path w="632459" h="239394">
                  <a:moveTo>
                    <a:pt x="483108" y="239267"/>
                  </a:moveTo>
                  <a:lnTo>
                    <a:pt x="483108" y="193548"/>
                  </a:lnTo>
                </a:path>
                <a:path w="632459" h="239394">
                  <a:moveTo>
                    <a:pt x="505967" y="216407"/>
                  </a:moveTo>
                  <a:lnTo>
                    <a:pt x="460247" y="216407"/>
                  </a:lnTo>
                </a:path>
                <a:path w="632459" h="239394">
                  <a:moveTo>
                    <a:pt x="71627" y="45719"/>
                  </a:moveTo>
                  <a:lnTo>
                    <a:pt x="71627" y="0"/>
                  </a:lnTo>
                </a:path>
                <a:path w="632459" h="239394">
                  <a:moveTo>
                    <a:pt x="94487" y="22860"/>
                  </a:moveTo>
                  <a:lnTo>
                    <a:pt x="48767" y="22860"/>
                  </a:lnTo>
                </a:path>
                <a:path w="632459" h="239394">
                  <a:moveTo>
                    <a:pt x="22859" y="45719"/>
                  </a:moveTo>
                  <a:lnTo>
                    <a:pt x="22859" y="0"/>
                  </a:lnTo>
                </a:path>
                <a:path w="632459" h="239394">
                  <a:moveTo>
                    <a:pt x="45719" y="22860"/>
                  </a:moveTo>
                  <a:lnTo>
                    <a:pt x="0" y="2286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object 129"/>
            <p:cNvSpPr/>
            <p:nvPr/>
          </p:nvSpPr>
          <p:spPr>
            <a:xfrm>
              <a:off x="6359652" y="1682495"/>
              <a:ext cx="52069" cy="45720"/>
            </a:xfrm>
            <a:custGeom>
              <a:avLst/>
              <a:gdLst/>
              <a:ahLst/>
              <a:cxnLst/>
              <a:rect l="l" t="t" r="r" b="b"/>
              <a:pathLst>
                <a:path w="52070" h="45719">
                  <a:moveTo>
                    <a:pt x="51816" y="16510"/>
                  </a:moveTo>
                  <a:lnTo>
                    <a:pt x="45720" y="16510"/>
                  </a:lnTo>
                  <a:lnTo>
                    <a:pt x="35306" y="16510"/>
                  </a:lnTo>
                  <a:lnTo>
                    <a:pt x="35306" y="0"/>
                  </a:lnTo>
                  <a:lnTo>
                    <a:pt x="29210" y="0"/>
                  </a:lnTo>
                  <a:lnTo>
                    <a:pt x="22606" y="0"/>
                  </a:lnTo>
                  <a:lnTo>
                    <a:pt x="16510" y="0"/>
                  </a:lnTo>
                  <a:lnTo>
                    <a:pt x="16510" y="16510"/>
                  </a:lnTo>
                  <a:lnTo>
                    <a:pt x="6096" y="16510"/>
                  </a:lnTo>
                  <a:lnTo>
                    <a:pt x="0" y="16510"/>
                  </a:lnTo>
                  <a:lnTo>
                    <a:pt x="0" y="29210"/>
                  </a:lnTo>
                  <a:lnTo>
                    <a:pt x="6096" y="29210"/>
                  </a:lnTo>
                  <a:lnTo>
                    <a:pt x="16510" y="29210"/>
                  </a:lnTo>
                  <a:lnTo>
                    <a:pt x="16510" y="45720"/>
                  </a:lnTo>
                  <a:lnTo>
                    <a:pt x="22606" y="45720"/>
                  </a:lnTo>
                  <a:lnTo>
                    <a:pt x="29210" y="45720"/>
                  </a:lnTo>
                  <a:lnTo>
                    <a:pt x="35306" y="45720"/>
                  </a:lnTo>
                  <a:lnTo>
                    <a:pt x="35306" y="29210"/>
                  </a:lnTo>
                  <a:lnTo>
                    <a:pt x="45720" y="29210"/>
                  </a:lnTo>
                  <a:lnTo>
                    <a:pt x="51816" y="29210"/>
                  </a:lnTo>
                  <a:lnTo>
                    <a:pt x="51816" y="1651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object 130"/>
            <p:cNvSpPr/>
            <p:nvPr/>
          </p:nvSpPr>
          <p:spPr>
            <a:xfrm>
              <a:off x="6245352" y="1648967"/>
              <a:ext cx="137160" cy="79375"/>
            </a:xfrm>
            <a:custGeom>
              <a:avLst/>
              <a:gdLst/>
              <a:ahLst/>
              <a:cxnLst/>
              <a:rect l="l" t="t" r="r" b="b"/>
              <a:pathLst>
                <a:path w="137160" h="79375">
                  <a:moveTo>
                    <a:pt x="114300" y="79247"/>
                  </a:moveTo>
                  <a:lnTo>
                    <a:pt x="114300" y="33527"/>
                  </a:lnTo>
                </a:path>
                <a:path w="137160" h="79375">
                  <a:moveTo>
                    <a:pt x="137160" y="56387"/>
                  </a:moveTo>
                  <a:lnTo>
                    <a:pt x="91439" y="56387"/>
                  </a:lnTo>
                </a:path>
                <a:path w="137160" h="79375">
                  <a:moveTo>
                    <a:pt x="22860" y="45719"/>
                  </a:moveTo>
                  <a:lnTo>
                    <a:pt x="22860" y="0"/>
                  </a:lnTo>
                </a:path>
                <a:path w="137160" h="79375">
                  <a:moveTo>
                    <a:pt x="45720" y="22859"/>
                  </a:moveTo>
                  <a:lnTo>
                    <a:pt x="0" y="22859"/>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object 131"/>
            <p:cNvSpPr/>
            <p:nvPr/>
          </p:nvSpPr>
          <p:spPr>
            <a:xfrm>
              <a:off x="6191758" y="1623059"/>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object 132"/>
            <p:cNvSpPr/>
            <p:nvPr/>
          </p:nvSpPr>
          <p:spPr>
            <a:xfrm>
              <a:off x="6175247" y="1645919"/>
              <a:ext cx="45720" cy="0"/>
            </a:xfrm>
            <a:custGeom>
              <a:avLst/>
              <a:gdLst/>
              <a:ahLst/>
              <a:cxnLst/>
              <a:rect l="l" t="t" r="r" b="b"/>
              <a:pathLst>
                <a:path w="45720">
                  <a:moveTo>
                    <a:pt x="45719" y="0"/>
                  </a:moveTo>
                  <a:lnTo>
                    <a:pt x="0" y="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object 133"/>
            <p:cNvSpPr/>
            <p:nvPr/>
          </p:nvSpPr>
          <p:spPr>
            <a:xfrm>
              <a:off x="6178041" y="1623059"/>
              <a:ext cx="12700" cy="45720"/>
            </a:xfrm>
            <a:custGeom>
              <a:avLst/>
              <a:gdLst/>
              <a:ahLst/>
              <a:cxnLst/>
              <a:rect l="l" t="t" r="r" b="b"/>
              <a:pathLst>
                <a:path w="12700" h="45719">
                  <a:moveTo>
                    <a:pt x="0" y="45719"/>
                  </a:moveTo>
                  <a:lnTo>
                    <a:pt x="12700" y="45719"/>
                  </a:lnTo>
                  <a:lnTo>
                    <a:pt x="12700" y="0"/>
                  </a:lnTo>
                  <a:lnTo>
                    <a:pt x="0" y="0"/>
                  </a:lnTo>
                  <a:lnTo>
                    <a:pt x="0" y="45719"/>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object 134"/>
            <p:cNvSpPr/>
            <p:nvPr/>
          </p:nvSpPr>
          <p:spPr>
            <a:xfrm>
              <a:off x="5481827" y="1324355"/>
              <a:ext cx="725805" cy="344805"/>
            </a:xfrm>
            <a:custGeom>
              <a:avLst/>
              <a:gdLst/>
              <a:ahLst/>
              <a:cxnLst/>
              <a:rect l="l" t="t" r="r" b="b"/>
              <a:pathLst>
                <a:path w="725804" h="344805">
                  <a:moveTo>
                    <a:pt x="725424" y="321563"/>
                  </a:moveTo>
                  <a:lnTo>
                    <a:pt x="679704" y="321563"/>
                  </a:lnTo>
                </a:path>
                <a:path w="725804" h="344805">
                  <a:moveTo>
                    <a:pt x="659892" y="344423"/>
                  </a:moveTo>
                  <a:lnTo>
                    <a:pt x="659892" y="298703"/>
                  </a:lnTo>
                </a:path>
                <a:path w="725804" h="344805">
                  <a:moveTo>
                    <a:pt x="682751" y="321563"/>
                  </a:moveTo>
                  <a:lnTo>
                    <a:pt x="637032" y="321563"/>
                  </a:lnTo>
                </a:path>
                <a:path w="725804" h="344805">
                  <a:moveTo>
                    <a:pt x="588263" y="344423"/>
                  </a:moveTo>
                  <a:lnTo>
                    <a:pt x="588263" y="298703"/>
                  </a:lnTo>
                </a:path>
                <a:path w="725804" h="344805">
                  <a:moveTo>
                    <a:pt x="611124" y="321563"/>
                  </a:moveTo>
                  <a:lnTo>
                    <a:pt x="565404" y="321563"/>
                  </a:lnTo>
                </a:path>
                <a:path w="725804" h="344805">
                  <a:moveTo>
                    <a:pt x="579120" y="313943"/>
                  </a:moveTo>
                  <a:lnTo>
                    <a:pt x="579120" y="269747"/>
                  </a:lnTo>
                </a:path>
                <a:path w="725804" h="344805">
                  <a:moveTo>
                    <a:pt x="601980" y="292607"/>
                  </a:moveTo>
                  <a:lnTo>
                    <a:pt x="557784" y="292607"/>
                  </a:lnTo>
                </a:path>
                <a:path w="725804" h="344805">
                  <a:moveTo>
                    <a:pt x="458724" y="277367"/>
                  </a:moveTo>
                  <a:lnTo>
                    <a:pt x="458724" y="231647"/>
                  </a:lnTo>
                </a:path>
                <a:path w="725804" h="344805">
                  <a:moveTo>
                    <a:pt x="481584" y="254507"/>
                  </a:moveTo>
                  <a:lnTo>
                    <a:pt x="435863" y="254507"/>
                  </a:lnTo>
                </a:path>
                <a:path w="725804" h="344805">
                  <a:moveTo>
                    <a:pt x="312420" y="170687"/>
                  </a:moveTo>
                  <a:lnTo>
                    <a:pt x="312420" y="124967"/>
                  </a:lnTo>
                </a:path>
                <a:path w="725804" h="344805">
                  <a:moveTo>
                    <a:pt x="335280" y="147827"/>
                  </a:moveTo>
                  <a:lnTo>
                    <a:pt x="291084" y="147827"/>
                  </a:lnTo>
                </a:path>
                <a:path w="725804" h="344805">
                  <a:moveTo>
                    <a:pt x="48768" y="45719"/>
                  </a:moveTo>
                  <a:lnTo>
                    <a:pt x="48768" y="0"/>
                  </a:lnTo>
                </a:path>
                <a:path w="725804" h="344805">
                  <a:moveTo>
                    <a:pt x="71627" y="22859"/>
                  </a:moveTo>
                  <a:lnTo>
                    <a:pt x="25908" y="22859"/>
                  </a:lnTo>
                </a:path>
                <a:path w="725804" h="344805">
                  <a:moveTo>
                    <a:pt x="22860" y="45719"/>
                  </a:moveTo>
                  <a:lnTo>
                    <a:pt x="22860" y="0"/>
                  </a:lnTo>
                </a:path>
                <a:path w="725804" h="344805">
                  <a:moveTo>
                    <a:pt x="45720" y="22859"/>
                  </a:moveTo>
                  <a:lnTo>
                    <a:pt x="0" y="22859"/>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5" name="TextBox 134">
            <a:extLst>
              <a:ext uri="{FF2B5EF4-FFF2-40B4-BE49-F238E27FC236}">
                <a16:creationId xmlns:a16="http://schemas.microsoft.com/office/drawing/2014/main" id="{DB88392A-0C17-05FD-B18F-380865F13FFC}"/>
              </a:ext>
            </a:extLst>
          </p:cNvPr>
          <p:cNvSpPr txBox="1"/>
          <p:nvPr/>
        </p:nvSpPr>
        <p:spPr>
          <a:xfrm>
            <a:off x="8760941" y="6549081"/>
            <a:ext cx="31139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13" normalizeH="0" baseline="0" noProof="0" dirty="0">
                <a:ln>
                  <a:noFill/>
                </a:ln>
                <a:solidFill>
                  <a:sysClr val="windowText" lastClr="000000"/>
                </a:solidFill>
                <a:effectLst/>
                <a:uLnTx/>
                <a:uFillTx/>
                <a:latin typeface="Arial"/>
                <a:ea typeface="+mn-ea"/>
                <a:cs typeface="Arial"/>
              </a:rPr>
              <a:t>Phillips EHA 2024. Abstract S231</a:t>
            </a:r>
            <a:endParaRPr kumimoji="0" lang="en-US" sz="10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86900" y="471090"/>
            <a:ext cx="12020243" cy="590099"/>
          </a:xfrm>
          <a:prstGeom prst="rect">
            <a:avLst/>
          </a:prstGeom>
        </p:spPr>
        <p:txBody>
          <a:bodyPr vert="horz" wrap="square" lIns="0" tIns="16067" rIns="0" bIns="0" rtlCol="0">
            <a:spAutoFit/>
          </a:bodyPr>
          <a:lstStyle/>
          <a:p>
            <a:pPr marL="25369">
              <a:spcBef>
                <a:spcPts val="127"/>
              </a:spcBef>
            </a:pPr>
            <a:r>
              <a:rPr lang="en-US" spc="-13" dirty="0" err="1"/>
              <a:t>Glofitamab</a:t>
            </a:r>
            <a:r>
              <a:rPr lang="en-US" spc="-13" dirty="0"/>
              <a:t> in R/R MCL: Safety Summary</a:t>
            </a:r>
            <a:endParaRPr spc="-13" dirty="0"/>
          </a:p>
        </p:txBody>
      </p:sp>
      <p:sp>
        <p:nvSpPr>
          <p:cNvPr id="3" name="object 3"/>
          <p:cNvSpPr txBox="1"/>
          <p:nvPr/>
        </p:nvSpPr>
        <p:spPr>
          <a:xfrm>
            <a:off x="517054" y="6416990"/>
            <a:ext cx="3993030" cy="282707"/>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866" b="0" i="0" u="none" strike="noStrike" kern="0" cap="none" spc="-13" normalizeH="0" baseline="0" noProof="0" dirty="0">
                <a:ln>
                  <a:noFill/>
                </a:ln>
                <a:solidFill>
                  <a:sysClr val="windowText" lastClr="000000"/>
                </a:solidFill>
                <a:effectLst/>
                <a:uLnTx/>
                <a:uFillTx/>
                <a:latin typeface="Arial"/>
                <a:ea typeface="+mn-ea"/>
                <a:cs typeface="Arial"/>
              </a:rPr>
              <a:t>Clinical</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cut-</a:t>
            </a:r>
            <a:r>
              <a:rPr kumimoji="0" sz="866" b="0" i="0" u="none" strike="noStrike" kern="0" cap="none" spc="0" normalizeH="0" baseline="0" noProof="0" dirty="0">
                <a:ln>
                  <a:noFill/>
                </a:ln>
                <a:solidFill>
                  <a:sysClr val="windowText" lastClr="000000"/>
                </a:solidFill>
                <a:effectLst/>
                <a:uLnTx/>
                <a:uFillTx/>
                <a:latin typeface="Arial"/>
                <a:ea typeface="+mn-ea"/>
                <a:cs typeface="Arial"/>
              </a:rPr>
              <a:t>off</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date: September 04,</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2023.</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0"/>
              </a:spcBef>
              <a:spcAft>
                <a:spcPts val="0"/>
              </a:spcAft>
              <a:buClrTx/>
              <a:buSzTx/>
              <a:buFontTx/>
              <a:buNone/>
              <a:tabLst/>
              <a:defRPr/>
            </a:pPr>
            <a:r>
              <a:rPr kumimoji="0" sz="866" b="0" i="0" u="none" strike="noStrike" kern="0" cap="none" spc="0" normalizeH="0" baseline="0" noProof="0" dirty="0">
                <a:ln>
                  <a:noFill/>
                </a:ln>
                <a:solidFill>
                  <a:sysClr val="windowText" lastClr="000000"/>
                </a:solidFill>
                <a:effectLst/>
                <a:uLnTx/>
                <a:uFillTx/>
                <a:latin typeface="Arial"/>
                <a:ea typeface="+mn-ea"/>
                <a:cs typeface="Arial"/>
              </a:rPr>
              <a:t>AE,</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adverse </a:t>
            </a:r>
            <a:r>
              <a:rPr kumimoji="0" sz="866" b="0" i="0" u="none" strike="noStrike" kern="0" cap="none" spc="0" normalizeH="0" baseline="0" noProof="0" dirty="0">
                <a:ln>
                  <a:noFill/>
                </a:ln>
                <a:solidFill>
                  <a:sysClr val="windowText" lastClr="000000"/>
                </a:solidFill>
                <a:effectLst/>
                <a:uLnTx/>
                <a:uFillTx/>
                <a:latin typeface="Arial"/>
                <a:ea typeface="+mn-ea"/>
                <a:cs typeface="Arial"/>
              </a:rPr>
              <a:t>event;</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ALT,</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alanine</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aminotransferase;</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AST,</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aspartate transaminase.</a:t>
            </a:r>
            <a:endParaRPr kumimoji="0" sz="866"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 name="object 4"/>
          <p:cNvSpPr txBox="1"/>
          <p:nvPr/>
        </p:nvSpPr>
        <p:spPr>
          <a:xfrm>
            <a:off x="8906511" y="6538759"/>
            <a:ext cx="2768567" cy="441597"/>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866" b="0" i="0" u="none" strike="noStrike" kern="0" cap="none" spc="0" normalizeH="0" baseline="0" noProof="0" dirty="0">
                <a:ln>
                  <a:noFill/>
                </a:ln>
                <a:solidFill>
                  <a:sysClr val="windowText" lastClr="000000"/>
                </a:solidFill>
                <a:effectLst/>
                <a:uLnTx/>
                <a:uFillTx/>
                <a:latin typeface="Arial"/>
                <a:ea typeface="+mn-ea"/>
                <a:cs typeface="Arial"/>
              </a:rPr>
              <a:t>1.</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Dickinson</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MJ,</a:t>
            </a:r>
            <a:r>
              <a:rPr kumimoji="0" sz="866" b="0" i="0" u="none" strike="noStrike" kern="0" cap="none" spc="-20"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et al.</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N</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Engl</a:t>
            </a:r>
            <a:r>
              <a:rPr kumimoji="0" sz="866" b="0" i="0" u="none" strike="noStrike" kern="0" cap="none" spc="3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J</a:t>
            </a:r>
            <a:r>
              <a:rPr kumimoji="0" sz="866" b="0" i="0" u="none" strike="noStrike" kern="0" cap="none" spc="-13" normalizeH="0" baseline="0" noProof="0" dirty="0">
                <a:ln>
                  <a:noFill/>
                </a:ln>
                <a:solidFill>
                  <a:sysClr val="windowText" lastClr="000000"/>
                </a:solidFill>
                <a:effectLst/>
                <a:uLnTx/>
                <a:uFillTx/>
                <a:latin typeface="Arial"/>
                <a:ea typeface="+mn-ea"/>
                <a:cs typeface="Arial"/>
              </a:rPr>
              <a:t> </a:t>
            </a:r>
            <a:r>
              <a:rPr kumimoji="0" sz="866" b="0" i="0" u="none" strike="noStrike" kern="0" cap="none" spc="0" normalizeH="0" baseline="0" noProof="0" dirty="0">
                <a:ln>
                  <a:noFill/>
                </a:ln>
                <a:solidFill>
                  <a:sysClr val="windowText" lastClr="000000"/>
                </a:solidFill>
                <a:effectLst/>
                <a:uLnTx/>
                <a:uFillTx/>
                <a:latin typeface="Arial"/>
                <a:ea typeface="+mn-ea"/>
                <a:cs typeface="Arial"/>
              </a:rPr>
              <a:t>Med</a:t>
            </a:r>
            <a:r>
              <a:rPr kumimoji="0" sz="866" b="0" i="0" u="none" strike="noStrike" kern="0" cap="none" spc="-7" normalizeH="0" baseline="0" noProof="0" dirty="0">
                <a:ln>
                  <a:noFill/>
                </a:ln>
                <a:solidFill>
                  <a:sysClr val="windowText" lastClr="000000"/>
                </a:solidFill>
                <a:effectLst/>
                <a:uLnTx/>
                <a:uFillTx/>
                <a:latin typeface="Arial"/>
                <a:ea typeface="+mn-ea"/>
                <a:cs typeface="Arial"/>
              </a:rPr>
              <a:t> </a:t>
            </a:r>
            <a:r>
              <a:rPr kumimoji="0" sz="866" b="0" i="0" u="none" strike="noStrike" kern="0" cap="none" spc="-13" normalizeH="0" baseline="0" noProof="0" dirty="0">
                <a:ln>
                  <a:noFill/>
                </a:ln>
                <a:solidFill>
                  <a:sysClr val="windowText" lastClr="000000"/>
                </a:solidFill>
                <a:effectLst/>
                <a:uLnTx/>
                <a:uFillTx/>
                <a:latin typeface="Arial"/>
                <a:ea typeface="+mn-ea"/>
                <a:cs typeface="Arial"/>
              </a:rPr>
              <a:t>2022;387:2220–</a:t>
            </a:r>
            <a:r>
              <a:rPr kumimoji="0" sz="866" b="0" i="0" u="none" strike="noStrike" kern="0" cap="none" spc="-33" normalizeH="0" baseline="0" noProof="0" dirty="0">
                <a:ln>
                  <a:noFill/>
                </a:ln>
                <a:solidFill>
                  <a:sysClr val="windowText" lastClr="000000"/>
                </a:solidFill>
                <a:effectLst/>
                <a:uLnTx/>
                <a:uFillTx/>
                <a:latin typeface="Arial"/>
                <a:ea typeface="+mn-ea"/>
                <a:cs typeface="Arial"/>
              </a:rPr>
              <a:t>31</a:t>
            </a:r>
            <a:endParaRPr kumimoji="0" lang="en-US" sz="866" b="0" i="0" u="none" strike="noStrike" kern="0" cap="none" spc="-33" normalizeH="0" baseline="0" noProof="0" dirty="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127"/>
              </a:spcBef>
              <a:spcAft>
                <a:spcPts val="0"/>
              </a:spcAft>
              <a:buClrTx/>
              <a:buSzTx/>
              <a:buFontTx/>
              <a:buNone/>
              <a:tabLst/>
              <a:defRPr/>
            </a:pPr>
            <a:r>
              <a:rPr kumimoji="0" lang="en-US" sz="866" b="0" i="0" u="none" strike="noStrike" kern="0" cap="none" spc="-33" normalizeH="0" baseline="0" noProof="0" dirty="0">
                <a:ln>
                  <a:noFill/>
                </a:ln>
                <a:solidFill>
                  <a:sysClr val="windowText" lastClr="000000"/>
                </a:solidFill>
                <a:effectLst/>
                <a:uLnTx/>
                <a:uFillTx/>
                <a:latin typeface="Arial"/>
                <a:ea typeface="+mn-ea"/>
                <a:cs typeface="Arial"/>
              </a:rPr>
              <a:t>Phillips EHA 2024; </a:t>
            </a:r>
            <a:r>
              <a:rPr kumimoji="0" lang="en-US" sz="866" b="0" i="0" u="none" strike="noStrike" kern="0" cap="none" spc="-13" normalizeH="0" baseline="0" noProof="0" dirty="0">
                <a:ln>
                  <a:noFill/>
                </a:ln>
                <a:solidFill>
                  <a:sysClr val="windowText" lastClr="000000"/>
                </a:solidFill>
                <a:effectLst/>
                <a:uLnTx/>
                <a:uFillTx/>
                <a:latin typeface="Arial"/>
                <a:ea typeface="+mn-ea"/>
                <a:cs typeface="Arial"/>
              </a:rPr>
              <a:t>Abstract S231</a:t>
            </a:r>
            <a:endParaRPr kumimoji="0" lang="en-US" sz="866" b="0" i="0" u="none" strike="noStrike" kern="0" cap="none" spc="-33" normalizeH="0" baseline="0" noProof="0" dirty="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866" b="0" i="0" u="none" strike="noStrike" kern="0" cap="none" spc="-33" normalizeH="0" baseline="0" noProof="0" dirty="0">
                <a:ln>
                  <a:noFill/>
                </a:ln>
                <a:solidFill>
                  <a:sysClr val="windowText" lastClr="000000"/>
                </a:solidFill>
                <a:effectLst/>
                <a:uLnTx/>
                <a:uFillTx/>
                <a:latin typeface="Arial"/>
                <a:ea typeface="+mn-ea"/>
                <a:cs typeface="Arial"/>
              </a:rPr>
              <a:t>.</a:t>
            </a:r>
            <a:endParaRPr kumimoji="0" sz="866"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5" name="object 5"/>
          <p:cNvSpPr/>
          <p:nvPr/>
        </p:nvSpPr>
        <p:spPr>
          <a:xfrm>
            <a:off x="6060483" y="1344539"/>
            <a:ext cx="5570961" cy="324719"/>
          </a:xfrm>
          <a:custGeom>
            <a:avLst/>
            <a:gdLst/>
            <a:ahLst/>
            <a:cxnLst/>
            <a:rect l="l" t="t" r="r" b="b"/>
            <a:pathLst>
              <a:path w="4183379" h="243840">
                <a:moveTo>
                  <a:pt x="4142740" y="0"/>
                </a:moveTo>
                <a:lnTo>
                  <a:pt x="40640" y="0"/>
                </a:lnTo>
                <a:lnTo>
                  <a:pt x="24806" y="3188"/>
                </a:lnTo>
                <a:lnTo>
                  <a:pt x="11890" y="11890"/>
                </a:lnTo>
                <a:lnTo>
                  <a:pt x="3188" y="24806"/>
                </a:lnTo>
                <a:lnTo>
                  <a:pt x="0" y="40639"/>
                </a:lnTo>
                <a:lnTo>
                  <a:pt x="0" y="243839"/>
                </a:lnTo>
                <a:lnTo>
                  <a:pt x="4183379" y="243839"/>
                </a:lnTo>
                <a:lnTo>
                  <a:pt x="4183379" y="40639"/>
                </a:lnTo>
                <a:lnTo>
                  <a:pt x="4180191" y="24806"/>
                </a:lnTo>
                <a:lnTo>
                  <a:pt x="4171489" y="11890"/>
                </a:lnTo>
                <a:lnTo>
                  <a:pt x="4158573" y="3188"/>
                </a:lnTo>
                <a:lnTo>
                  <a:pt x="4142740"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6" name="object 6"/>
          <p:cNvGrpSpPr/>
          <p:nvPr/>
        </p:nvGrpSpPr>
        <p:grpSpPr>
          <a:xfrm>
            <a:off x="7638416" y="1966579"/>
            <a:ext cx="3903394" cy="2941076"/>
            <a:chOff x="5730240" y="1476755"/>
            <a:chExt cx="2931160" cy="2208530"/>
          </a:xfrm>
        </p:grpSpPr>
        <p:sp>
          <p:nvSpPr>
            <p:cNvPr id="7" name="object 7"/>
            <p:cNvSpPr/>
            <p:nvPr/>
          </p:nvSpPr>
          <p:spPr>
            <a:xfrm>
              <a:off x="6108192" y="1514855"/>
              <a:ext cx="1140460" cy="2120265"/>
            </a:xfrm>
            <a:custGeom>
              <a:avLst/>
              <a:gdLst/>
              <a:ahLst/>
              <a:cxnLst/>
              <a:rect l="l" t="t" r="r" b="b"/>
              <a:pathLst>
                <a:path w="1140459" h="2120265">
                  <a:moveTo>
                    <a:pt x="1139952" y="1978152"/>
                  </a:moveTo>
                  <a:lnTo>
                    <a:pt x="652272" y="1978152"/>
                  </a:lnTo>
                  <a:lnTo>
                    <a:pt x="652272" y="2119884"/>
                  </a:lnTo>
                  <a:lnTo>
                    <a:pt x="1139952" y="2119884"/>
                  </a:lnTo>
                  <a:lnTo>
                    <a:pt x="1139952" y="1978152"/>
                  </a:lnTo>
                  <a:close/>
                </a:path>
                <a:path w="1140459" h="2120265">
                  <a:moveTo>
                    <a:pt x="1139952" y="1758696"/>
                  </a:moveTo>
                  <a:lnTo>
                    <a:pt x="894588" y="1758696"/>
                  </a:lnTo>
                  <a:lnTo>
                    <a:pt x="894588" y="1900428"/>
                  </a:lnTo>
                  <a:lnTo>
                    <a:pt x="1139952" y="1900428"/>
                  </a:lnTo>
                  <a:lnTo>
                    <a:pt x="1139952" y="1758696"/>
                  </a:lnTo>
                  <a:close/>
                </a:path>
                <a:path w="1140459" h="2120265">
                  <a:moveTo>
                    <a:pt x="1139952" y="1537716"/>
                  </a:moveTo>
                  <a:lnTo>
                    <a:pt x="813816" y="1537716"/>
                  </a:lnTo>
                  <a:lnTo>
                    <a:pt x="813816" y="1680972"/>
                  </a:lnTo>
                  <a:lnTo>
                    <a:pt x="1139952" y="1680972"/>
                  </a:lnTo>
                  <a:lnTo>
                    <a:pt x="1139952" y="1537716"/>
                  </a:lnTo>
                  <a:close/>
                </a:path>
                <a:path w="1140459" h="2120265">
                  <a:moveTo>
                    <a:pt x="1139952" y="1318260"/>
                  </a:moveTo>
                  <a:lnTo>
                    <a:pt x="813816" y="1318260"/>
                  </a:lnTo>
                  <a:lnTo>
                    <a:pt x="813816" y="1461516"/>
                  </a:lnTo>
                  <a:lnTo>
                    <a:pt x="1139952" y="1461516"/>
                  </a:lnTo>
                  <a:lnTo>
                    <a:pt x="1139952" y="1318260"/>
                  </a:lnTo>
                  <a:close/>
                </a:path>
                <a:path w="1140459" h="2120265">
                  <a:moveTo>
                    <a:pt x="1139952" y="1098804"/>
                  </a:moveTo>
                  <a:lnTo>
                    <a:pt x="813816" y="1098804"/>
                  </a:lnTo>
                  <a:lnTo>
                    <a:pt x="813816" y="1242060"/>
                  </a:lnTo>
                  <a:lnTo>
                    <a:pt x="1139952" y="1242060"/>
                  </a:lnTo>
                  <a:lnTo>
                    <a:pt x="1139952" y="1098804"/>
                  </a:lnTo>
                  <a:close/>
                </a:path>
                <a:path w="1140459" h="2120265">
                  <a:moveTo>
                    <a:pt x="1139952" y="879348"/>
                  </a:moveTo>
                  <a:lnTo>
                    <a:pt x="652272" y="879348"/>
                  </a:lnTo>
                  <a:lnTo>
                    <a:pt x="652272" y="1021080"/>
                  </a:lnTo>
                  <a:lnTo>
                    <a:pt x="1139952" y="1021080"/>
                  </a:lnTo>
                  <a:lnTo>
                    <a:pt x="1139952" y="879348"/>
                  </a:lnTo>
                  <a:close/>
                </a:path>
                <a:path w="1140459" h="2120265">
                  <a:moveTo>
                    <a:pt x="1139952" y="659892"/>
                  </a:moveTo>
                  <a:lnTo>
                    <a:pt x="813816" y="659892"/>
                  </a:lnTo>
                  <a:lnTo>
                    <a:pt x="813816" y="801624"/>
                  </a:lnTo>
                  <a:lnTo>
                    <a:pt x="1139952" y="801624"/>
                  </a:lnTo>
                  <a:lnTo>
                    <a:pt x="1139952" y="659892"/>
                  </a:lnTo>
                  <a:close/>
                </a:path>
                <a:path w="1140459" h="2120265">
                  <a:moveTo>
                    <a:pt x="1139952" y="438912"/>
                  </a:moveTo>
                  <a:lnTo>
                    <a:pt x="652272" y="438912"/>
                  </a:lnTo>
                  <a:lnTo>
                    <a:pt x="652272" y="582168"/>
                  </a:lnTo>
                  <a:lnTo>
                    <a:pt x="1139952" y="582168"/>
                  </a:lnTo>
                  <a:lnTo>
                    <a:pt x="1139952" y="438912"/>
                  </a:lnTo>
                  <a:close/>
                </a:path>
                <a:path w="1140459" h="2120265">
                  <a:moveTo>
                    <a:pt x="1139952" y="219456"/>
                  </a:moveTo>
                  <a:lnTo>
                    <a:pt x="406908" y="219456"/>
                  </a:lnTo>
                  <a:lnTo>
                    <a:pt x="406908" y="362724"/>
                  </a:lnTo>
                  <a:lnTo>
                    <a:pt x="1139952" y="362724"/>
                  </a:lnTo>
                  <a:lnTo>
                    <a:pt x="1139952" y="219456"/>
                  </a:lnTo>
                  <a:close/>
                </a:path>
                <a:path w="1140459" h="2120265">
                  <a:moveTo>
                    <a:pt x="1139952" y="0"/>
                  </a:moveTo>
                  <a:lnTo>
                    <a:pt x="0" y="0"/>
                  </a:lnTo>
                  <a:lnTo>
                    <a:pt x="0" y="143256"/>
                  </a:lnTo>
                  <a:lnTo>
                    <a:pt x="1139952" y="143256"/>
                  </a:lnTo>
                  <a:lnTo>
                    <a:pt x="1139952" y="0"/>
                  </a:lnTo>
                  <a:close/>
                </a:path>
              </a:pathLst>
            </a:custGeom>
            <a:solidFill>
              <a:srgbClr val="8FACF8"/>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7248144" y="1514855"/>
              <a:ext cx="829310" cy="2120265"/>
            </a:xfrm>
            <a:custGeom>
              <a:avLst/>
              <a:gdLst/>
              <a:ahLst/>
              <a:cxnLst/>
              <a:rect l="l" t="t" r="r" b="b"/>
              <a:pathLst>
                <a:path w="829309" h="2120265">
                  <a:moveTo>
                    <a:pt x="147828" y="1978152"/>
                  </a:moveTo>
                  <a:lnTo>
                    <a:pt x="0" y="1978152"/>
                  </a:lnTo>
                  <a:lnTo>
                    <a:pt x="0" y="2119884"/>
                  </a:lnTo>
                  <a:lnTo>
                    <a:pt x="147828" y="2119884"/>
                  </a:lnTo>
                  <a:lnTo>
                    <a:pt x="147828" y="1978152"/>
                  </a:lnTo>
                  <a:close/>
                </a:path>
                <a:path w="829309" h="2120265">
                  <a:moveTo>
                    <a:pt x="266700" y="1758696"/>
                  </a:moveTo>
                  <a:lnTo>
                    <a:pt x="0" y="1758696"/>
                  </a:lnTo>
                  <a:lnTo>
                    <a:pt x="0" y="1900428"/>
                  </a:lnTo>
                  <a:lnTo>
                    <a:pt x="266700" y="1900428"/>
                  </a:lnTo>
                  <a:lnTo>
                    <a:pt x="266700" y="1758696"/>
                  </a:lnTo>
                  <a:close/>
                </a:path>
                <a:path w="829309" h="2120265">
                  <a:moveTo>
                    <a:pt x="266700" y="1537716"/>
                  </a:moveTo>
                  <a:lnTo>
                    <a:pt x="0" y="1537716"/>
                  </a:lnTo>
                  <a:lnTo>
                    <a:pt x="0" y="1680972"/>
                  </a:lnTo>
                  <a:lnTo>
                    <a:pt x="266700" y="1680972"/>
                  </a:lnTo>
                  <a:lnTo>
                    <a:pt x="266700" y="1537716"/>
                  </a:lnTo>
                  <a:close/>
                </a:path>
                <a:path w="829309" h="2120265">
                  <a:moveTo>
                    <a:pt x="266700" y="1318260"/>
                  </a:moveTo>
                  <a:lnTo>
                    <a:pt x="0" y="1318260"/>
                  </a:lnTo>
                  <a:lnTo>
                    <a:pt x="0" y="1461516"/>
                  </a:lnTo>
                  <a:lnTo>
                    <a:pt x="266700" y="1461516"/>
                  </a:lnTo>
                  <a:lnTo>
                    <a:pt x="266700" y="1318260"/>
                  </a:lnTo>
                  <a:close/>
                </a:path>
                <a:path w="829309" h="2120265">
                  <a:moveTo>
                    <a:pt x="295656" y="879348"/>
                  </a:moveTo>
                  <a:lnTo>
                    <a:pt x="0" y="879348"/>
                  </a:lnTo>
                  <a:lnTo>
                    <a:pt x="0" y="1021080"/>
                  </a:lnTo>
                  <a:lnTo>
                    <a:pt x="295656" y="1021080"/>
                  </a:lnTo>
                  <a:lnTo>
                    <a:pt x="295656" y="879348"/>
                  </a:lnTo>
                  <a:close/>
                </a:path>
                <a:path w="829309" h="2120265">
                  <a:moveTo>
                    <a:pt x="355092" y="1098804"/>
                  </a:moveTo>
                  <a:lnTo>
                    <a:pt x="0" y="1098804"/>
                  </a:lnTo>
                  <a:lnTo>
                    <a:pt x="0" y="1242060"/>
                  </a:lnTo>
                  <a:lnTo>
                    <a:pt x="355092" y="1242060"/>
                  </a:lnTo>
                  <a:lnTo>
                    <a:pt x="355092" y="1098804"/>
                  </a:lnTo>
                  <a:close/>
                </a:path>
                <a:path w="829309" h="2120265">
                  <a:moveTo>
                    <a:pt x="384048" y="438912"/>
                  </a:moveTo>
                  <a:lnTo>
                    <a:pt x="0" y="438912"/>
                  </a:lnTo>
                  <a:lnTo>
                    <a:pt x="0" y="582168"/>
                  </a:lnTo>
                  <a:lnTo>
                    <a:pt x="384048" y="582168"/>
                  </a:lnTo>
                  <a:lnTo>
                    <a:pt x="384048" y="438912"/>
                  </a:lnTo>
                  <a:close/>
                </a:path>
                <a:path w="829309" h="2120265">
                  <a:moveTo>
                    <a:pt x="414528" y="219456"/>
                  </a:moveTo>
                  <a:lnTo>
                    <a:pt x="0" y="219456"/>
                  </a:lnTo>
                  <a:lnTo>
                    <a:pt x="0" y="362724"/>
                  </a:lnTo>
                  <a:lnTo>
                    <a:pt x="414528" y="362724"/>
                  </a:lnTo>
                  <a:lnTo>
                    <a:pt x="414528" y="219456"/>
                  </a:lnTo>
                  <a:close/>
                </a:path>
                <a:path w="829309" h="2120265">
                  <a:moveTo>
                    <a:pt x="443484" y="659892"/>
                  </a:moveTo>
                  <a:lnTo>
                    <a:pt x="0" y="659892"/>
                  </a:lnTo>
                  <a:lnTo>
                    <a:pt x="0" y="801624"/>
                  </a:lnTo>
                  <a:lnTo>
                    <a:pt x="443484" y="801624"/>
                  </a:lnTo>
                  <a:lnTo>
                    <a:pt x="443484" y="659892"/>
                  </a:lnTo>
                  <a:close/>
                </a:path>
                <a:path w="829309" h="2120265">
                  <a:moveTo>
                    <a:pt x="829056" y="0"/>
                  </a:moveTo>
                  <a:lnTo>
                    <a:pt x="0" y="0"/>
                  </a:lnTo>
                  <a:lnTo>
                    <a:pt x="0" y="143256"/>
                  </a:lnTo>
                  <a:lnTo>
                    <a:pt x="829056" y="143256"/>
                  </a:lnTo>
                  <a:lnTo>
                    <a:pt x="829056" y="0"/>
                  </a:lnTo>
                  <a:close/>
                </a:path>
              </a:pathLst>
            </a:custGeom>
            <a:solidFill>
              <a:srgbClr val="2FB650"/>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5730240" y="1476755"/>
              <a:ext cx="2931160" cy="2204085"/>
            </a:xfrm>
            <a:custGeom>
              <a:avLst/>
              <a:gdLst/>
              <a:ahLst/>
              <a:cxnLst/>
              <a:rect l="l" t="t" r="r" b="b"/>
              <a:pathLst>
                <a:path w="2931159" h="2204085">
                  <a:moveTo>
                    <a:pt x="1517904" y="0"/>
                  </a:moveTo>
                  <a:lnTo>
                    <a:pt x="1517904" y="2197607"/>
                  </a:lnTo>
                </a:path>
                <a:path w="2931159" h="2204085">
                  <a:moveTo>
                    <a:pt x="0" y="2203704"/>
                  </a:moveTo>
                  <a:lnTo>
                    <a:pt x="2930652" y="2203704"/>
                  </a:lnTo>
                </a:path>
              </a:pathLst>
            </a:custGeom>
            <a:ln w="952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0" name="object 10"/>
          <p:cNvGrpSpPr/>
          <p:nvPr/>
        </p:nvGrpSpPr>
        <p:grpSpPr>
          <a:xfrm>
            <a:off x="533290" y="1325259"/>
            <a:ext cx="5466105" cy="4122411"/>
            <a:chOff x="394817" y="995171"/>
            <a:chExt cx="4104640" cy="3095625"/>
          </a:xfrm>
        </p:grpSpPr>
        <p:pic>
          <p:nvPicPr>
            <p:cNvPr id="11" name="object 11"/>
            <p:cNvPicPr/>
            <p:nvPr/>
          </p:nvPicPr>
          <p:blipFill>
            <a:blip r:embed="rId2" cstate="print"/>
            <a:stretch>
              <a:fillRect/>
            </a:stretch>
          </p:blipFill>
          <p:spPr>
            <a:xfrm>
              <a:off x="394817" y="995184"/>
              <a:ext cx="4104132" cy="3095244"/>
            </a:xfrm>
            <a:prstGeom prst="rect">
              <a:avLst/>
            </a:prstGeom>
          </p:spPr>
        </p:pic>
        <p:sp>
          <p:nvSpPr>
            <p:cNvPr id="12" name="object 12"/>
            <p:cNvSpPr/>
            <p:nvPr/>
          </p:nvSpPr>
          <p:spPr>
            <a:xfrm>
              <a:off x="394817" y="995171"/>
              <a:ext cx="1427480" cy="643255"/>
            </a:xfrm>
            <a:custGeom>
              <a:avLst/>
              <a:gdLst/>
              <a:ahLst/>
              <a:cxnLst/>
              <a:rect l="l" t="t" r="r" b="b"/>
              <a:pathLst>
                <a:path w="1427480" h="643255">
                  <a:moveTo>
                    <a:pt x="1427480" y="0"/>
                  </a:moveTo>
                  <a:lnTo>
                    <a:pt x="0" y="0"/>
                  </a:lnTo>
                  <a:lnTo>
                    <a:pt x="0" y="643127"/>
                  </a:lnTo>
                  <a:lnTo>
                    <a:pt x="1427480" y="643127"/>
                  </a:lnTo>
                  <a:lnTo>
                    <a:pt x="1427480"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1822322" y="995171"/>
              <a:ext cx="892175" cy="643255"/>
            </a:xfrm>
            <a:custGeom>
              <a:avLst/>
              <a:gdLst/>
              <a:ahLst/>
              <a:cxnLst/>
              <a:rect l="l" t="t" r="r" b="b"/>
              <a:pathLst>
                <a:path w="892175" h="643255">
                  <a:moveTo>
                    <a:pt x="892175" y="0"/>
                  </a:moveTo>
                  <a:lnTo>
                    <a:pt x="0" y="0"/>
                  </a:lnTo>
                  <a:lnTo>
                    <a:pt x="0" y="643127"/>
                  </a:lnTo>
                  <a:lnTo>
                    <a:pt x="892175" y="643127"/>
                  </a:lnTo>
                  <a:lnTo>
                    <a:pt x="892175" y="0"/>
                  </a:lnTo>
                  <a:close/>
                </a:path>
              </a:pathLst>
            </a:custGeom>
            <a:solidFill>
              <a:srgbClr val="8FACF8"/>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2714497" y="995171"/>
              <a:ext cx="892175" cy="643255"/>
            </a:xfrm>
            <a:custGeom>
              <a:avLst/>
              <a:gdLst/>
              <a:ahLst/>
              <a:cxnLst/>
              <a:rect l="l" t="t" r="r" b="b"/>
              <a:pathLst>
                <a:path w="892175" h="643255">
                  <a:moveTo>
                    <a:pt x="892175" y="0"/>
                  </a:moveTo>
                  <a:lnTo>
                    <a:pt x="0" y="0"/>
                  </a:lnTo>
                  <a:lnTo>
                    <a:pt x="0" y="643127"/>
                  </a:lnTo>
                  <a:lnTo>
                    <a:pt x="892175" y="643127"/>
                  </a:lnTo>
                  <a:lnTo>
                    <a:pt x="892175" y="0"/>
                  </a:lnTo>
                  <a:close/>
                </a:path>
              </a:pathLst>
            </a:custGeom>
            <a:solidFill>
              <a:srgbClr val="2FB650"/>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606672" y="995171"/>
              <a:ext cx="892175" cy="643255"/>
            </a:xfrm>
            <a:custGeom>
              <a:avLst/>
              <a:gdLst/>
              <a:ahLst/>
              <a:cxnLst/>
              <a:rect l="l" t="t" r="r" b="b"/>
              <a:pathLst>
                <a:path w="892175" h="643255">
                  <a:moveTo>
                    <a:pt x="892175" y="0"/>
                  </a:moveTo>
                  <a:lnTo>
                    <a:pt x="0" y="0"/>
                  </a:lnTo>
                  <a:lnTo>
                    <a:pt x="0" y="643127"/>
                  </a:lnTo>
                  <a:lnTo>
                    <a:pt x="892175" y="643127"/>
                  </a:lnTo>
                  <a:lnTo>
                    <a:pt x="892175"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graphicFrame>
        <p:nvGraphicFramePr>
          <p:cNvPr id="16" name="object 16"/>
          <p:cNvGraphicFramePr>
            <a:graphicFrameLocks noGrp="1"/>
          </p:cNvGraphicFramePr>
          <p:nvPr/>
        </p:nvGraphicFramePr>
        <p:xfrm>
          <a:off x="508462" y="1308347"/>
          <a:ext cx="11101334" cy="4108880"/>
        </p:xfrm>
        <a:graphic>
          <a:graphicData uri="http://schemas.openxmlformats.org/drawingml/2006/table">
            <a:tbl>
              <a:tblPr firstRow="1" bandRow="1">
                <a:tableStyleId>{2D5ABB26-0587-4C30-8999-92F81FD0307C}</a:tableStyleId>
              </a:tblPr>
              <a:tblGrid>
                <a:gridCol w="1900960">
                  <a:extLst>
                    <a:ext uri="{9D8B030D-6E8A-4147-A177-3AD203B41FA5}">
                      <a16:colId xmlns:a16="http://schemas.microsoft.com/office/drawing/2014/main" val="20000"/>
                    </a:ext>
                  </a:extLst>
                </a:gridCol>
                <a:gridCol w="1188100">
                  <a:extLst>
                    <a:ext uri="{9D8B030D-6E8A-4147-A177-3AD203B41FA5}">
                      <a16:colId xmlns:a16="http://schemas.microsoft.com/office/drawing/2014/main" val="20001"/>
                    </a:ext>
                  </a:extLst>
                </a:gridCol>
                <a:gridCol w="1188100">
                  <a:extLst>
                    <a:ext uri="{9D8B030D-6E8A-4147-A177-3AD203B41FA5}">
                      <a16:colId xmlns:a16="http://schemas.microsoft.com/office/drawing/2014/main" val="20002"/>
                    </a:ext>
                  </a:extLst>
                </a:gridCol>
                <a:gridCol w="1226997">
                  <a:extLst>
                    <a:ext uri="{9D8B030D-6E8A-4147-A177-3AD203B41FA5}">
                      <a16:colId xmlns:a16="http://schemas.microsoft.com/office/drawing/2014/main" val="20003"/>
                    </a:ext>
                  </a:extLst>
                </a:gridCol>
                <a:gridCol w="5597177">
                  <a:extLst>
                    <a:ext uri="{9D8B030D-6E8A-4147-A177-3AD203B41FA5}">
                      <a16:colId xmlns:a16="http://schemas.microsoft.com/office/drawing/2014/main" val="20004"/>
                    </a:ext>
                  </a:extLst>
                </a:gridCol>
              </a:tblGrid>
              <a:tr h="333175">
                <a:tc rowSpan="2">
                  <a:txBody>
                    <a:bodyPr/>
                    <a:lstStyle/>
                    <a:p>
                      <a:pPr>
                        <a:lnSpc>
                          <a:spcPct val="100000"/>
                        </a:lnSpc>
                        <a:spcBef>
                          <a:spcPts val="755"/>
                        </a:spcBef>
                      </a:pPr>
                      <a:endParaRPr sz="1300">
                        <a:latin typeface="Times New Roman"/>
                        <a:cs typeface="Times New Roman"/>
                      </a:endParaRPr>
                    </a:p>
                    <a:p>
                      <a:pPr marL="89535">
                        <a:lnSpc>
                          <a:spcPct val="100000"/>
                        </a:lnSpc>
                      </a:pPr>
                      <a:r>
                        <a:rPr sz="1300" b="1" dirty="0">
                          <a:solidFill>
                            <a:srgbClr val="FFFFFF"/>
                          </a:solidFill>
                          <a:latin typeface="Arial"/>
                          <a:cs typeface="Arial"/>
                        </a:rPr>
                        <a:t>AEs,</a:t>
                      </a:r>
                      <a:r>
                        <a:rPr sz="1300" b="1" spc="-10" dirty="0">
                          <a:solidFill>
                            <a:srgbClr val="FFFFFF"/>
                          </a:solidFill>
                          <a:latin typeface="Arial"/>
                          <a:cs typeface="Arial"/>
                        </a:rPr>
                        <a:t> </a:t>
                      </a:r>
                      <a:r>
                        <a:rPr sz="1300" b="1" dirty="0">
                          <a:solidFill>
                            <a:srgbClr val="FFFFFF"/>
                          </a:solidFill>
                          <a:latin typeface="Arial"/>
                          <a:cs typeface="Arial"/>
                        </a:rPr>
                        <a:t>n</a:t>
                      </a:r>
                      <a:r>
                        <a:rPr sz="1300" b="1" spc="-35" dirty="0">
                          <a:solidFill>
                            <a:srgbClr val="FFFFFF"/>
                          </a:solidFill>
                          <a:latin typeface="Arial"/>
                          <a:cs typeface="Arial"/>
                        </a:rPr>
                        <a:t> </a:t>
                      </a:r>
                      <a:r>
                        <a:rPr sz="1300" b="1" spc="-25" dirty="0">
                          <a:solidFill>
                            <a:srgbClr val="FFFFFF"/>
                          </a:solidFill>
                          <a:latin typeface="Arial"/>
                          <a:cs typeface="Arial"/>
                        </a:rPr>
                        <a:t>(%)</a:t>
                      </a:r>
                      <a:endParaRPr sz="1300">
                        <a:latin typeface="Arial"/>
                        <a:cs typeface="Arial"/>
                      </a:endParaRPr>
                    </a:p>
                  </a:txBody>
                  <a:tcPr marL="0" marR="0" marT="127689" marB="0"/>
                </a:tc>
                <a:tc rowSpan="2">
                  <a:txBody>
                    <a:bodyPr/>
                    <a:lstStyle/>
                    <a:p>
                      <a:pPr marL="121285" marR="113664" indent="635" algn="ctr">
                        <a:lnSpc>
                          <a:spcPct val="100000"/>
                        </a:lnSpc>
                        <a:spcBef>
                          <a:spcPts val="705"/>
                        </a:spcBef>
                      </a:pPr>
                      <a:r>
                        <a:rPr sz="1300" b="1" spc="-10" dirty="0">
                          <a:latin typeface="Arial"/>
                          <a:cs typeface="Arial"/>
                        </a:rPr>
                        <a:t>1000mg </a:t>
                      </a:r>
                      <a:r>
                        <a:rPr sz="1300" b="1" dirty="0">
                          <a:latin typeface="Arial"/>
                          <a:cs typeface="Arial"/>
                        </a:rPr>
                        <a:t>Gpt</a:t>
                      </a:r>
                      <a:r>
                        <a:rPr sz="1300" b="1" spc="-5" dirty="0">
                          <a:latin typeface="Arial"/>
                          <a:cs typeface="Arial"/>
                        </a:rPr>
                        <a:t> </a:t>
                      </a:r>
                      <a:r>
                        <a:rPr sz="1300" b="1" spc="-10" dirty="0">
                          <a:latin typeface="Arial"/>
                          <a:cs typeface="Arial"/>
                        </a:rPr>
                        <a:t>cohort (n=16)</a:t>
                      </a:r>
                      <a:endParaRPr sz="1300">
                        <a:latin typeface="Arial"/>
                        <a:cs typeface="Arial"/>
                      </a:endParaRPr>
                    </a:p>
                  </a:txBody>
                  <a:tcPr marL="0" marR="0" marT="119233" marB="0"/>
                </a:tc>
                <a:tc rowSpan="2">
                  <a:txBody>
                    <a:bodyPr/>
                    <a:lstStyle/>
                    <a:p>
                      <a:pPr marL="121285" marR="113664" indent="635" algn="ctr">
                        <a:lnSpc>
                          <a:spcPct val="100000"/>
                        </a:lnSpc>
                        <a:spcBef>
                          <a:spcPts val="705"/>
                        </a:spcBef>
                      </a:pPr>
                      <a:r>
                        <a:rPr sz="1300" b="1" spc="-10" dirty="0">
                          <a:solidFill>
                            <a:srgbClr val="FFFFFF"/>
                          </a:solidFill>
                          <a:latin typeface="Arial"/>
                          <a:cs typeface="Arial"/>
                        </a:rPr>
                        <a:t>2000mg </a:t>
                      </a:r>
                      <a:r>
                        <a:rPr sz="1300" b="1" dirty="0">
                          <a:solidFill>
                            <a:srgbClr val="FFFFFF"/>
                          </a:solidFill>
                          <a:latin typeface="Arial"/>
                          <a:cs typeface="Arial"/>
                        </a:rPr>
                        <a:t>Gpt</a:t>
                      </a:r>
                      <a:r>
                        <a:rPr sz="1300" b="1" spc="-5" dirty="0">
                          <a:solidFill>
                            <a:srgbClr val="FFFFFF"/>
                          </a:solidFill>
                          <a:latin typeface="Arial"/>
                          <a:cs typeface="Arial"/>
                        </a:rPr>
                        <a:t> </a:t>
                      </a:r>
                      <a:r>
                        <a:rPr sz="1300" b="1" spc="-10" dirty="0">
                          <a:solidFill>
                            <a:srgbClr val="FFFFFF"/>
                          </a:solidFill>
                          <a:latin typeface="Arial"/>
                          <a:cs typeface="Arial"/>
                        </a:rPr>
                        <a:t>cohort (n=44)</a:t>
                      </a:r>
                      <a:endParaRPr sz="1300">
                        <a:latin typeface="Arial"/>
                        <a:cs typeface="Arial"/>
                      </a:endParaRPr>
                    </a:p>
                  </a:txBody>
                  <a:tcPr marL="0" marR="0" marT="119233" marB="0"/>
                </a:tc>
                <a:tc rowSpan="2">
                  <a:txBody>
                    <a:bodyPr/>
                    <a:lstStyle/>
                    <a:p>
                      <a:pPr>
                        <a:lnSpc>
                          <a:spcPct val="100000"/>
                        </a:lnSpc>
                        <a:spcBef>
                          <a:spcPts val="155"/>
                        </a:spcBef>
                      </a:pPr>
                      <a:endParaRPr sz="1300">
                        <a:latin typeface="Times New Roman"/>
                        <a:cs typeface="Times New Roman"/>
                      </a:endParaRPr>
                    </a:p>
                    <a:p>
                      <a:pPr marR="21590" algn="ctr">
                        <a:lnSpc>
                          <a:spcPct val="100000"/>
                        </a:lnSpc>
                      </a:pPr>
                      <a:r>
                        <a:rPr sz="1300" b="1" dirty="0">
                          <a:solidFill>
                            <a:srgbClr val="FFFFFF"/>
                          </a:solidFill>
                          <a:latin typeface="Arial"/>
                          <a:cs typeface="Arial"/>
                        </a:rPr>
                        <a:t>All</a:t>
                      </a:r>
                      <a:r>
                        <a:rPr sz="1300" b="1" spc="-15" dirty="0">
                          <a:solidFill>
                            <a:srgbClr val="FFFFFF"/>
                          </a:solidFill>
                          <a:latin typeface="Arial"/>
                          <a:cs typeface="Arial"/>
                        </a:rPr>
                        <a:t> </a:t>
                      </a:r>
                      <a:r>
                        <a:rPr sz="1300" b="1" spc="-10" dirty="0">
                          <a:solidFill>
                            <a:srgbClr val="FFFFFF"/>
                          </a:solidFill>
                          <a:latin typeface="Arial"/>
                          <a:cs typeface="Arial"/>
                        </a:rPr>
                        <a:t>patients</a:t>
                      </a:r>
                      <a:endParaRPr sz="1300">
                        <a:latin typeface="Arial"/>
                        <a:cs typeface="Arial"/>
                      </a:endParaRPr>
                    </a:p>
                    <a:p>
                      <a:pPr marR="21590" algn="ctr">
                        <a:lnSpc>
                          <a:spcPct val="100000"/>
                        </a:lnSpc>
                      </a:pPr>
                      <a:r>
                        <a:rPr sz="1300" b="1" spc="-10" dirty="0">
                          <a:solidFill>
                            <a:srgbClr val="FFFFFF"/>
                          </a:solidFill>
                          <a:latin typeface="Arial"/>
                          <a:cs typeface="Arial"/>
                        </a:rPr>
                        <a:t>(N=60)</a:t>
                      </a:r>
                      <a:endParaRPr sz="1300">
                        <a:latin typeface="Arial"/>
                        <a:cs typeface="Arial"/>
                      </a:endParaRPr>
                    </a:p>
                  </a:txBody>
                  <a:tcPr marL="0" marR="0" marT="26214" marB="0">
                    <a:lnR w="76200">
                      <a:solidFill>
                        <a:srgbClr val="0A41CD"/>
                      </a:solidFill>
                      <a:prstDash val="solid"/>
                    </a:lnR>
                    <a:lnT w="3175">
                      <a:solidFill>
                        <a:srgbClr val="FFFFFF"/>
                      </a:solidFill>
                      <a:prstDash val="solid"/>
                    </a:lnT>
                  </a:tcPr>
                </a:tc>
                <a:tc>
                  <a:txBody>
                    <a:bodyPr/>
                    <a:lstStyle/>
                    <a:p>
                      <a:pPr marL="227329">
                        <a:lnSpc>
                          <a:spcPct val="100000"/>
                        </a:lnSpc>
                        <a:spcBef>
                          <a:spcPts val="359"/>
                        </a:spcBef>
                      </a:pPr>
                      <a:r>
                        <a:rPr sz="1600" b="1" dirty="0">
                          <a:solidFill>
                            <a:srgbClr val="FFFFFF"/>
                          </a:solidFill>
                          <a:latin typeface="Arial"/>
                          <a:cs typeface="Arial"/>
                        </a:rPr>
                        <a:t>AEs</a:t>
                      </a:r>
                      <a:r>
                        <a:rPr sz="1600" b="1" spc="5" dirty="0">
                          <a:solidFill>
                            <a:srgbClr val="FFFFFF"/>
                          </a:solidFill>
                          <a:latin typeface="Arial"/>
                          <a:cs typeface="Arial"/>
                        </a:rPr>
                        <a:t> </a:t>
                      </a:r>
                      <a:r>
                        <a:rPr sz="1600" b="1" dirty="0">
                          <a:solidFill>
                            <a:srgbClr val="FFFFFF"/>
                          </a:solidFill>
                          <a:latin typeface="Arial"/>
                          <a:cs typeface="Arial"/>
                        </a:rPr>
                        <a:t>with</a:t>
                      </a:r>
                      <a:r>
                        <a:rPr sz="1600" b="1" spc="-30" dirty="0">
                          <a:solidFill>
                            <a:srgbClr val="FFFFFF"/>
                          </a:solidFill>
                          <a:latin typeface="Arial"/>
                          <a:cs typeface="Arial"/>
                        </a:rPr>
                        <a:t> </a:t>
                      </a:r>
                      <a:r>
                        <a:rPr sz="1600" b="1" dirty="0">
                          <a:solidFill>
                            <a:srgbClr val="FFFFFF"/>
                          </a:solidFill>
                          <a:latin typeface="Arial"/>
                          <a:cs typeface="Arial"/>
                        </a:rPr>
                        <a:t>an</a:t>
                      </a:r>
                      <a:r>
                        <a:rPr sz="1600" b="1" spc="-15" dirty="0">
                          <a:solidFill>
                            <a:srgbClr val="FFFFFF"/>
                          </a:solidFill>
                          <a:latin typeface="Arial"/>
                          <a:cs typeface="Arial"/>
                        </a:rPr>
                        <a:t> </a:t>
                      </a:r>
                      <a:r>
                        <a:rPr sz="1600" b="1" dirty="0">
                          <a:solidFill>
                            <a:srgbClr val="FFFFFF"/>
                          </a:solidFill>
                          <a:latin typeface="Arial"/>
                          <a:cs typeface="Arial"/>
                        </a:rPr>
                        <a:t>incidence</a:t>
                      </a:r>
                      <a:r>
                        <a:rPr sz="1600" b="1" spc="-35" dirty="0">
                          <a:solidFill>
                            <a:srgbClr val="FFFFFF"/>
                          </a:solidFill>
                          <a:latin typeface="Arial"/>
                          <a:cs typeface="Arial"/>
                        </a:rPr>
                        <a:t> </a:t>
                      </a:r>
                      <a:r>
                        <a:rPr sz="1600" b="1" dirty="0">
                          <a:solidFill>
                            <a:srgbClr val="FFFFFF"/>
                          </a:solidFill>
                          <a:latin typeface="Arial"/>
                          <a:cs typeface="Arial"/>
                        </a:rPr>
                        <a:t>of</a:t>
                      </a:r>
                      <a:r>
                        <a:rPr sz="1600" b="1" spc="-10" dirty="0">
                          <a:solidFill>
                            <a:srgbClr val="FFFFFF"/>
                          </a:solidFill>
                          <a:latin typeface="Arial"/>
                          <a:cs typeface="Arial"/>
                        </a:rPr>
                        <a:t> </a:t>
                      </a:r>
                      <a:r>
                        <a:rPr sz="1600" b="1" dirty="0">
                          <a:solidFill>
                            <a:srgbClr val="FFFFFF"/>
                          </a:solidFill>
                          <a:latin typeface="Arial"/>
                          <a:cs typeface="Arial"/>
                        </a:rPr>
                        <a:t>≥15%</a:t>
                      </a:r>
                      <a:r>
                        <a:rPr sz="1600" b="1" spc="-30" dirty="0">
                          <a:solidFill>
                            <a:srgbClr val="FFFFFF"/>
                          </a:solidFill>
                          <a:latin typeface="Arial"/>
                          <a:cs typeface="Arial"/>
                        </a:rPr>
                        <a:t> </a:t>
                      </a:r>
                      <a:r>
                        <a:rPr sz="1600" b="1" dirty="0">
                          <a:solidFill>
                            <a:srgbClr val="FFFFFF"/>
                          </a:solidFill>
                          <a:latin typeface="Arial"/>
                          <a:cs typeface="Arial"/>
                        </a:rPr>
                        <a:t>in</a:t>
                      </a:r>
                      <a:r>
                        <a:rPr sz="1600" b="1" spc="-15" dirty="0">
                          <a:solidFill>
                            <a:srgbClr val="FFFFFF"/>
                          </a:solidFill>
                          <a:latin typeface="Arial"/>
                          <a:cs typeface="Arial"/>
                        </a:rPr>
                        <a:t> </a:t>
                      </a:r>
                      <a:r>
                        <a:rPr sz="1600" b="1" dirty="0">
                          <a:solidFill>
                            <a:srgbClr val="FFFFFF"/>
                          </a:solidFill>
                          <a:latin typeface="Arial"/>
                          <a:cs typeface="Arial"/>
                        </a:rPr>
                        <a:t>all</a:t>
                      </a:r>
                      <a:r>
                        <a:rPr sz="1600" b="1" spc="-15" dirty="0">
                          <a:solidFill>
                            <a:srgbClr val="FFFFFF"/>
                          </a:solidFill>
                          <a:latin typeface="Arial"/>
                          <a:cs typeface="Arial"/>
                        </a:rPr>
                        <a:t> </a:t>
                      </a:r>
                      <a:r>
                        <a:rPr sz="1600" b="1" dirty="0">
                          <a:solidFill>
                            <a:srgbClr val="FFFFFF"/>
                          </a:solidFill>
                          <a:latin typeface="Arial"/>
                          <a:cs typeface="Arial"/>
                        </a:rPr>
                        <a:t>patients</a:t>
                      </a:r>
                      <a:r>
                        <a:rPr sz="1600" b="1" spc="-25" dirty="0">
                          <a:solidFill>
                            <a:srgbClr val="FFFFFF"/>
                          </a:solidFill>
                          <a:latin typeface="Arial"/>
                          <a:cs typeface="Arial"/>
                        </a:rPr>
                        <a:t> </a:t>
                      </a:r>
                      <a:r>
                        <a:rPr sz="1600" b="1" spc="-10" dirty="0">
                          <a:solidFill>
                            <a:srgbClr val="FFFFFF"/>
                          </a:solidFill>
                          <a:latin typeface="Arial"/>
                          <a:cs typeface="Arial"/>
                        </a:rPr>
                        <a:t>(N=60)</a:t>
                      </a:r>
                      <a:endParaRPr sz="1600">
                        <a:latin typeface="Arial"/>
                        <a:cs typeface="Arial"/>
                      </a:endParaRPr>
                    </a:p>
                  </a:txBody>
                  <a:tcPr marL="0" marR="0" marT="60884" marB="0">
                    <a:lnL w="76200">
                      <a:solidFill>
                        <a:srgbClr val="0A41CD"/>
                      </a:solidFill>
                      <a:prstDash val="solid"/>
                    </a:lnL>
                    <a:lnR w="38100">
                      <a:solidFill>
                        <a:srgbClr val="0A41CD"/>
                      </a:solidFill>
                      <a:prstDash val="solid"/>
                    </a:lnR>
                    <a:lnB w="57150">
                      <a:solidFill>
                        <a:srgbClr val="0A41CD"/>
                      </a:solidFill>
                      <a:prstDash val="solid"/>
                    </a:lnB>
                  </a:tcPr>
                </a:tc>
                <a:extLst>
                  <a:ext uri="{0D108BD9-81ED-4DB2-BD59-A6C34878D82A}">
                    <a16:rowId xmlns:a16="http://schemas.microsoft.com/office/drawing/2014/main" val="10000"/>
                  </a:ext>
                </a:extLst>
              </a:tr>
              <a:tr h="521749">
                <a:tc vMerge="1">
                  <a:txBody>
                    <a:bodyPr/>
                    <a:lstStyle/>
                    <a:p>
                      <a:endParaRPr/>
                    </a:p>
                  </a:txBody>
                  <a:tcPr marL="0" marR="0" marT="95885" marB="0"/>
                </a:tc>
                <a:tc vMerge="1">
                  <a:txBody>
                    <a:bodyPr/>
                    <a:lstStyle/>
                    <a:p>
                      <a:endParaRPr/>
                    </a:p>
                  </a:txBody>
                  <a:tcPr marL="0" marR="0" marT="89535" marB="0"/>
                </a:tc>
                <a:tc vMerge="1">
                  <a:txBody>
                    <a:bodyPr/>
                    <a:lstStyle/>
                    <a:p>
                      <a:endParaRPr/>
                    </a:p>
                  </a:txBody>
                  <a:tcPr marL="0" marR="0" marT="89535" marB="0"/>
                </a:tc>
                <a:tc vMerge="1">
                  <a:txBody>
                    <a:bodyPr/>
                    <a:lstStyle/>
                    <a:p>
                      <a:endParaRPr/>
                    </a:p>
                  </a:txBody>
                  <a:tcPr marL="0" marR="0" marT="19685" marB="0">
                    <a:lnR w="76200">
                      <a:solidFill>
                        <a:srgbClr val="0A41CD"/>
                      </a:solidFill>
                      <a:prstDash val="solid"/>
                    </a:lnR>
                    <a:lnT w="3175">
                      <a:solidFill>
                        <a:srgbClr val="FFFFFF"/>
                      </a:solidFill>
                      <a:prstDash val="solid"/>
                    </a:lnT>
                  </a:tcPr>
                </a:tc>
                <a:tc rowSpan="9">
                  <a:txBody>
                    <a:bodyPr/>
                    <a:lstStyle/>
                    <a:p>
                      <a:pPr marL="1823085">
                        <a:lnSpc>
                          <a:spcPct val="100000"/>
                        </a:lnSpc>
                        <a:spcBef>
                          <a:spcPts val="635"/>
                        </a:spcBef>
                        <a:tabLst>
                          <a:tab pos="2818130" algn="l"/>
                        </a:tabLst>
                      </a:pPr>
                      <a:r>
                        <a:rPr sz="1200" b="1" dirty="0">
                          <a:latin typeface="Arial"/>
                          <a:cs typeface="Arial"/>
                        </a:rPr>
                        <a:t>1000mg</a:t>
                      </a:r>
                      <a:r>
                        <a:rPr sz="1200" b="1" spc="-25" dirty="0">
                          <a:latin typeface="Arial"/>
                          <a:cs typeface="Arial"/>
                        </a:rPr>
                        <a:t> Gpt</a:t>
                      </a:r>
                      <a:r>
                        <a:rPr sz="1200" b="1" dirty="0">
                          <a:latin typeface="Arial"/>
                          <a:cs typeface="Arial"/>
                        </a:rPr>
                        <a:t>	</a:t>
                      </a:r>
                      <a:r>
                        <a:rPr sz="1800" b="1" baseline="3086" dirty="0">
                          <a:latin typeface="Arial"/>
                          <a:cs typeface="Arial"/>
                        </a:rPr>
                        <a:t>2000mg</a:t>
                      </a:r>
                      <a:r>
                        <a:rPr sz="1800" b="1" spc="-37" baseline="3086" dirty="0">
                          <a:latin typeface="Arial"/>
                          <a:cs typeface="Arial"/>
                        </a:rPr>
                        <a:t> Gpt</a:t>
                      </a:r>
                      <a:endParaRPr sz="1800" baseline="3086" dirty="0">
                        <a:latin typeface="Arial"/>
                        <a:cs typeface="Arial"/>
                      </a:endParaRPr>
                    </a:p>
                    <a:p>
                      <a:pPr marL="1040765">
                        <a:lnSpc>
                          <a:spcPct val="100000"/>
                        </a:lnSpc>
                        <a:spcBef>
                          <a:spcPts val="280"/>
                        </a:spcBef>
                        <a:tabLst>
                          <a:tab pos="3576320" algn="l"/>
                        </a:tabLst>
                      </a:pPr>
                      <a:r>
                        <a:rPr sz="1300" b="1" dirty="0">
                          <a:latin typeface="Arial"/>
                          <a:cs typeface="Arial"/>
                        </a:rPr>
                        <a:t>CRS</a:t>
                      </a:r>
                      <a:r>
                        <a:rPr sz="1300" b="1" spc="60" dirty="0">
                          <a:latin typeface="Arial"/>
                          <a:cs typeface="Arial"/>
                        </a:rPr>
                        <a:t> </a:t>
                      </a:r>
                      <a:r>
                        <a:rPr sz="1600" spc="-30" baseline="3472" dirty="0">
                          <a:solidFill>
                            <a:srgbClr val="2A2727"/>
                          </a:solidFill>
                          <a:latin typeface="Arial"/>
                          <a:cs typeface="Arial"/>
                        </a:rPr>
                        <a:t>87.5</a:t>
                      </a:r>
                      <a:r>
                        <a:rPr sz="1600" baseline="3472" dirty="0">
                          <a:solidFill>
                            <a:srgbClr val="2A2727"/>
                          </a:solidFill>
                          <a:latin typeface="Arial"/>
                          <a:cs typeface="Arial"/>
                        </a:rPr>
                        <a:t>	</a:t>
                      </a:r>
                      <a:r>
                        <a:rPr sz="1600" spc="-30" baseline="3472" dirty="0">
                          <a:solidFill>
                            <a:srgbClr val="2A2727"/>
                          </a:solidFill>
                          <a:latin typeface="Arial"/>
                          <a:cs typeface="Arial"/>
                        </a:rPr>
                        <a:t>63.6</a:t>
                      </a:r>
                      <a:endParaRPr sz="1600" baseline="3472" dirty="0">
                        <a:latin typeface="Arial"/>
                        <a:cs typeface="Arial"/>
                      </a:endParaRPr>
                    </a:p>
                    <a:p>
                      <a:pPr marR="833755" algn="r">
                        <a:lnSpc>
                          <a:spcPct val="100000"/>
                        </a:lnSpc>
                        <a:spcBef>
                          <a:spcPts val="530"/>
                        </a:spcBef>
                        <a:tabLst>
                          <a:tab pos="1181100" algn="l"/>
                          <a:tab pos="2595245" algn="l"/>
                        </a:tabLst>
                      </a:pPr>
                      <a:r>
                        <a:rPr sz="1300" b="1" spc="-10" dirty="0">
                          <a:latin typeface="Arial"/>
                          <a:cs typeface="Arial"/>
                        </a:rPr>
                        <a:t>Neutropenia</a:t>
                      </a:r>
                      <a:r>
                        <a:rPr sz="1300" b="1" dirty="0">
                          <a:latin typeface="Arial"/>
                          <a:cs typeface="Arial"/>
                        </a:rPr>
                        <a:t>	</a:t>
                      </a:r>
                      <a:r>
                        <a:rPr sz="1100" spc="-20" dirty="0">
                          <a:solidFill>
                            <a:srgbClr val="2A2727"/>
                          </a:solidFill>
                          <a:latin typeface="Arial"/>
                          <a:cs typeface="Arial"/>
                        </a:rPr>
                        <a:t>56.3</a:t>
                      </a:r>
                      <a:r>
                        <a:rPr sz="1100" dirty="0">
                          <a:solidFill>
                            <a:srgbClr val="2A2727"/>
                          </a:solidFill>
                          <a:latin typeface="Arial"/>
                          <a:cs typeface="Arial"/>
                        </a:rPr>
                        <a:t>	</a:t>
                      </a:r>
                      <a:r>
                        <a:rPr sz="1600" spc="-30" baseline="3472" dirty="0">
                          <a:solidFill>
                            <a:srgbClr val="2A2727"/>
                          </a:solidFill>
                          <a:latin typeface="Arial"/>
                          <a:cs typeface="Arial"/>
                        </a:rPr>
                        <a:t>31.8</a:t>
                      </a:r>
                      <a:endParaRPr sz="1600" baseline="3472" dirty="0">
                        <a:latin typeface="Arial"/>
                        <a:cs typeface="Arial"/>
                      </a:endParaRPr>
                    </a:p>
                    <a:p>
                      <a:pPr marR="866775" algn="r">
                        <a:lnSpc>
                          <a:spcPct val="100000"/>
                        </a:lnSpc>
                        <a:spcBef>
                          <a:spcPts val="530"/>
                        </a:spcBef>
                        <a:tabLst>
                          <a:tab pos="1136015" algn="l"/>
                          <a:tab pos="2272665" algn="l"/>
                        </a:tabLst>
                      </a:pPr>
                      <a:r>
                        <a:rPr sz="1300" b="1" spc="-10" dirty="0">
                          <a:latin typeface="Arial"/>
                          <a:cs typeface="Arial"/>
                        </a:rPr>
                        <a:t>Pyrexia</a:t>
                      </a:r>
                      <a:r>
                        <a:rPr sz="1300" b="1" dirty="0">
                          <a:latin typeface="Arial"/>
                          <a:cs typeface="Arial"/>
                        </a:rPr>
                        <a:t>	</a:t>
                      </a:r>
                      <a:r>
                        <a:rPr sz="1600" spc="-30" baseline="6944" dirty="0">
                          <a:solidFill>
                            <a:srgbClr val="2A2727"/>
                          </a:solidFill>
                          <a:latin typeface="Arial"/>
                          <a:cs typeface="Arial"/>
                        </a:rPr>
                        <a:t>37.5</a:t>
                      </a:r>
                      <a:r>
                        <a:rPr sz="1600" baseline="6944" dirty="0">
                          <a:solidFill>
                            <a:srgbClr val="2A2727"/>
                          </a:solidFill>
                          <a:latin typeface="Arial"/>
                          <a:cs typeface="Arial"/>
                        </a:rPr>
                        <a:t>	</a:t>
                      </a:r>
                      <a:r>
                        <a:rPr sz="1600" spc="-30" baseline="3472" dirty="0">
                          <a:solidFill>
                            <a:srgbClr val="2A2727"/>
                          </a:solidFill>
                          <a:latin typeface="Arial"/>
                          <a:cs typeface="Arial"/>
                        </a:rPr>
                        <a:t>29.5</a:t>
                      </a:r>
                      <a:endParaRPr sz="1600" baseline="3472" dirty="0">
                        <a:latin typeface="Arial"/>
                        <a:cs typeface="Arial"/>
                      </a:endParaRPr>
                    </a:p>
                    <a:p>
                      <a:pPr marR="82550" algn="ctr">
                        <a:lnSpc>
                          <a:spcPct val="100000"/>
                        </a:lnSpc>
                        <a:spcBef>
                          <a:spcPts val="535"/>
                        </a:spcBef>
                        <a:tabLst>
                          <a:tab pos="1436370" algn="l"/>
                          <a:tab pos="2466975" algn="l"/>
                        </a:tabLst>
                      </a:pPr>
                      <a:r>
                        <a:rPr sz="1300" b="1" spc="-10" dirty="0">
                          <a:latin typeface="Arial"/>
                          <a:cs typeface="Arial"/>
                        </a:rPr>
                        <a:t>COVID-</a:t>
                      </a:r>
                      <a:r>
                        <a:rPr sz="1300" b="1" spc="-25" dirty="0">
                          <a:latin typeface="Arial"/>
                          <a:cs typeface="Arial"/>
                        </a:rPr>
                        <a:t>19</a:t>
                      </a:r>
                      <a:r>
                        <a:rPr sz="1300" b="1" dirty="0">
                          <a:latin typeface="Arial"/>
                          <a:cs typeface="Arial"/>
                        </a:rPr>
                        <a:t>	</a:t>
                      </a:r>
                      <a:r>
                        <a:rPr sz="1600" spc="-30" baseline="6944" dirty="0">
                          <a:solidFill>
                            <a:srgbClr val="2A2727"/>
                          </a:solidFill>
                          <a:latin typeface="Arial"/>
                          <a:cs typeface="Arial"/>
                        </a:rPr>
                        <a:t>25.0</a:t>
                      </a:r>
                      <a:r>
                        <a:rPr sz="1600" baseline="6944" dirty="0">
                          <a:solidFill>
                            <a:srgbClr val="2A2727"/>
                          </a:solidFill>
                          <a:latin typeface="Arial"/>
                          <a:cs typeface="Arial"/>
                        </a:rPr>
                        <a:t>	</a:t>
                      </a:r>
                      <a:r>
                        <a:rPr sz="1600" spc="-30" baseline="3472" dirty="0">
                          <a:solidFill>
                            <a:srgbClr val="2A2727"/>
                          </a:solidFill>
                          <a:latin typeface="Arial"/>
                          <a:cs typeface="Arial"/>
                        </a:rPr>
                        <a:t>34.1</a:t>
                      </a:r>
                      <a:endParaRPr sz="1600" baseline="3472" dirty="0">
                        <a:latin typeface="Arial"/>
                        <a:cs typeface="Arial"/>
                      </a:endParaRPr>
                    </a:p>
                    <a:p>
                      <a:pPr marR="104775" algn="ctr">
                        <a:lnSpc>
                          <a:spcPct val="100000"/>
                        </a:lnSpc>
                        <a:spcBef>
                          <a:spcPts val="530"/>
                        </a:spcBef>
                        <a:tabLst>
                          <a:tab pos="1134110" algn="l"/>
                          <a:tab pos="2191385" algn="l"/>
                        </a:tabLst>
                      </a:pPr>
                      <a:r>
                        <a:rPr sz="1300" b="1" spc="-10" dirty="0">
                          <a:latin typeface="Arial"/>
                          <a:cs typeface="Arial"/>
                        </a:rPr>
                        <a:t>Anemia</a:t>
                      </a:r>
                      <a:r>
                        <a:rPr sz="1300" b="1" dirty="0">
                          <a:latin typeface="Arial"/>
                          <a:cs typeface="Arial"/>
                        </a:rPr>
                        <a:t>	</a:t>
                      </a:r>
                      <a:r>
                        <a:rPr sz="1100" spc="-20" dirty="0">
                          <a:solidFill>
                            <a:srgbClr val="2A2727"/>
                          </a:solidFill>
                          <a:latin typeface="Arial"/>
                          <a:cs typeface="Arial"/>
                        </a:rPr>
                        <a:t>37.5</a:t>
                      </a:r>
                      <a:r>
                        <a:rPr sz="1100" dirty="0">
                          <a:solidFill>
                            <a:srgbClr val="2A2727"/>
                          </a:solidFill>
                          <a:latin typeface="Arial"/>
                          <a:cs typeface="Arial"/>
                        </a:rPr>
                        <a:t>	</a:t>
                      </a:r>
                      <a:r>
                        <a:rPr sz="1600" spc="-30" baseline="3472" dirty="0">
                          <a:solidFill>
                            <a:srgbClr val="2A2727"/>
                          </a:solidFill>
                          <a:latin typeface="Arial"/>
                          <a:cs typeface="Arial"/>
                        </a:rPr>
                        <a:t>22.7</a:t>
                      </a:r>
                      <a:endParaRPr sz="1600" baseline="3472" dirty="0">
                        <a:latin typeface="Arial"/>
                        <a:cs typeface="Arial"/>
                      </a:endParaRPr>
                    </a:p>
                    <a:p>
                      <a:pPr marR="41910" algn="ctr">
                        <a:lnSpc>
                          <a:spcPct val="100000"/>
                        </a:lnSpc>
                        <a:spcBef>
                          <a:spcPts val="530"/>
                        </a:spcBef>
                        <a:tabLst>
                          <a:tab pos="1296035" algn="l"/>
                          <a:tab pos="2239645" algn="l"/>
                        </a:tabLst>
                      </a:pPr>
                      <a:r>
                        <a:rPr sz="1300" b="1" spc="-10" dirty="0">
                          <a:latin typeface="Arial"/>
                          <a:cs typeface="Arial"/>
                        </a:rPr>
                        <a:t>Fatigue</a:t>
                      </a:r>
                      <a:r>
                        <a:rPr sz="1300" b="1" dirty="0">
                          <a:latin typeface="Arial"/>
                          <a:cs typeface="Arial"/>
                        </a:rPr>
                        <a:t>	</a:t>
                      </a:r>
                      <a:r>
                        <a:rPr sz="1600" spc="-30" baseline="3472" dirty="0">
                          <a:solidFill>
                            <a:srgbClr val="2A2727"/>
                          </a:solidFill>
                          <a:latin typeface="Arial"/>
                          <a:cs typeface="Arial"/>
                        </a:rPr>
                        <a:t>25.0</a:t>
                      </a:r>
                      <a:r>
                        <a:rPr sz="1600" baseline="3472" dirty="0">
                          <a:solidFill>
                            <a:srgbClr val="2A2727"/>
                          </a:solidFill>
                          <a:latin typeface="Arial"/>
                          <a:cs typeface="Arial"/>
                        </a:rPr>
                        <a:t>	</a:t>
                      </a:r>
                      <a:r>
                        <a:rPr sz="1600" spc="-30" baseline="3472" dirty="0">
                          <a:solidFill>
                            <a:srgbClr val="2A2727"/>
                          </a:solidFill>
                          <a:latin typeface="Arial"/>
                          <a:cs typeface="Arial"/>
                        </a:rPr>
                        <a:t>27.3</a:t>
                      </a:r>
                      <a:endParaRPr sz="1600" baseline="3472" dirty="0">
                        <a:latin typeface="Arial"/>
                        <a:cs typeface="Arial"/>
                      </a:endParaRPr>
                    </a:p>
                    <a:p>
                      <a:pPr marR="983615" algn="r">
                        <a:lnSpc>
                          <a:spcPct val="100000"/>
                        </a:lnSpc>
                        <a:spcBef>
                          <a:spcPts val="530"/>
                        </a:spcBef>
                        <a:tabLst>
                          <a:tab pos="1719580" algn="l"/>
                          <a:tab pos="2579370" algn="l"/>
                        </a:tabLst>
                      </a:pPr>
                      <a:r>
                        <a:rPr sz="1300" b="1" dirty="0">
                          <a:latin typeface="Arial"/>
                          <a:cs typeface="Arial"/>
                        </a:rPr>
                        <a:t>ALT</a:t>
                      </a:r>
                      <a:r>
                        <a:rPr sz="1300" b="1" spc="-20" dirty="0">
                          <a:latin typeface="Arial"/>
                          <a:cs typeface="Arial"/>
                        </a:rPr>
                        <a:t> </a:t>
                      </a:r>
                      <a:r>
                        <a:rPr sz="1300" b="1" spc="-10" dirty="0">
                          <a:latin typeface="Arial"/>
                          <a:cs typeface="Arial"/>
                        </a:rPr>
                        <a:t>increased</a:t>
                      </a:r>
                      <a:r>
                        <a:rPr sz="1300" b="1" dirty="0">
                          <a:latin typeface="Arial"/>
                          <a:cs typeface="Arial"/>
                        </a:rPr>
                        <a:t>	</a:t>
                      </a:r>
                      <a:r>
                        <a:rPr sz="1600" spc="-30" baseline="10416" dirty="0">
                          <a:solidFill>
                            <a:srgbClr val="2A2727"/>
                          </a:solidFill>
                          <a:latin typeface="Arial"/>
                          <a:cs typeface="Arial"/>
                        </a:rPr>
                        <a:t>25.0</a:t>
                      </a:r>
                      <a:r>
                        <a:rPr sz="1600" baseline="10416" dirty="0">
                          <a:solidFill>
                            <a:srgbClr val="2A2727"/>
                          </a:solidFill>
                          <a:latin typeface="Arial"/>
                          <a:cs typeface="Arial"/>
                        </a:rPr>
                        <a:t>	</a:t>
                      </a:r>
                      <a:r>
                        <a:rPr sz="1600" spc="-30" baseline="3472" dirty="0">
                          <a:solidFill>
                            <a:srgbClr val="2A2727"/>
                          </a:solidFill>
                          <a:latin typeface="Arial"/>
                          <a:cs typeface="Arial"/>
                        </a:rPr>
                        <a:t>20.5</a:t>
                      </a:r>
                      <a:endParaRPr sz="1600" baseline="3472" dirty="0">
                        <a:latin typeface="Arial"/>
                        <a:cs typeface="Arial"/>
                      </a:endParaRPr>
                    </a:p>
                    <a:p>
                      <a:pPr marR="983615" algn="r">
                        <a:lnSpc>
                          <a:spcPct val="100000"/>
                        </a:lnSpc>
                        <a:spcBef>
                          <a:spcPts val="530"/>
                        </a:spcBef>
                        <a:tabLst>
                          <a:tab pos="2093595" algn="l"/>
                          <a:tab pos="2953385" algn="l"/>
                        </a:tabLst>
                      </a:pPr>
                      <a:r>
                        <a:rPr sz="1300" b="1" dirty="0">
                          <a:latin typeface="Arial"/>
                          <a:cs typeface="Arial"/>
                        </a:rPr>
                        <a:t>Bacterial</a:t>
                      </a:r>
                      <a:r>
                        <a:rPr sz="1300" b="1" spc="-15" dirty="0">
                          <a:latin typeface="Arial"/>
                          <a:cs typeface="Arial"/>
                        </a:rPr>
                        <a:t> </a:t>
                      </a:r>
                      <a:r>
                        <a:rPr sz="1300" b="1" spc="-10" dirty="0">
                          <a:latin typeface="Arial"/>
                          <a:cs typeface="Arial"/>
                        </a:rPr>
                        <a:t>pneumonia</a:t>
                      </a:r>
                      <a:r>
                        <a:rPr sz="1300" b="1" dirty="0">
                          <a:latin typeface="Arial"/>
                          <a:cs typeface="Arial"/>
                        </a:rPr>
                        <a:t>	</a:t>
                      </a:r>
                      <a:r>
                        <a:rPr sz="1600" spc="-30" baseline="13888" dirty="0">
                          <a:solidFill>
                            <a:srgbClr val="2A2727"/>
                          </a:solidFill>
                          <a:latin typeface="Arial"/>
                          <a:cs typeface="Arial"/>
                        </a:rPr>
                        <a:t>25.0</a:t>
                      </a:r>
                      <a:r>
                        <a:rPr sz="1600" baseline="13888" dirty="0">
                          <a:solidFill>
                            <a:srgbClr val="2A2727"/>
                          </a:solidFill>
                          <a:latin typeface="Arial"/>
                          <a:cs typeface="Arial"/>
                        </a:rPr>
                        <a:t>	</a:t>
                      </a:r>
                      <a:r>
                        <a:rPr sz="1600" spc="-30" baseline="6944" dirty="0">
                          <a:solidFill>
                            <a:srgbClr val="2A2727"/>
                          </a:solidFill>
                          <a:latin typeface="Arial"/>
                          <a:cs typeface="Arial"/>
                        </a:rPr>
                        <a:t>20.5</a:t>
                      </a:r>
                      <a:endParaRPr sz="1600" baseline="6944" dirty="0">
                        <a:latin typeface="Arial"/>
                        <a:cs typeface="Arial"/>
                      </a:endParaRPr>
                    </a:p>
                    <a:p>
                      <a:pPr marR="984885" algn="r">
                        <a:lnSpc>
                          <a:spcPct val="100000"/>
                        </a:lnSpc>
                        <a:spcBef>
                          <a:spcPts val="530"/>
                        </a:spcBef>
                        <a:tabLst>
                          <a:tab pos="1804035" algn="l"/>
                          <a:tab pos="2585085" algn="l"/>
                        </a:tabLst>
                      </a:pPr>
                      <a:r>
                        <a:rPr sz="1300" b="1" dirty="0">
                          <a:latin typeface="Arial"/>
                          <a:cs typeface="Arial"/>
                        </a:rPr>
                        <a:t>AST</a:t>
                      </a:r>
                      <a:r>
                        <a:rPr sz="1300" b="1" spc="-15" dirty="0">
                          <a:latin typeface="Arial"/>
                          <a:cs typeface="Arial"/>
                        </a:rPr>
                        <a:t> </a:t>
                      </a:r>
                      <a:r>
                        <a:rPr sz="1300" b="1" spc="-10" dirty="0">
                          <a:latin typeface="Arial"/>
                          <a:cs typeface="Arial"/>
                        </a:rPr>
                        <a:t>increased</a:t>
                      </a:r>
                      <a:r>
                        <a:rPr sz="1300" b="1" dirty="0">
                          <a:latin typeface="Arial"/>
                          <a:cs typeface="Arial"/>
                        </a:rPr>
                        <a:t>	</a:t>
                      </a:r>
                      <a:r>
                        <a:rPr sz="1600" spc="-30" baseline="6944" dirty="0">
                          <a:solidFill>
                            <a:srgbClr val="2A2727"/>
                          </a:solidFill>
                          <a:latin typeface="Arial"/>
                          <a:cs typeface="Arial"/>
                        </a:rPr>
                        <a:t>18.8</a:t>
                      </a:r>
                      <a:r>
                        <a:rPr sz="1600" baseline="6944" dirty="0">
                          <a:solidFill>
                            <a:srgbClr val="2A2727"/>
                          </a:solidFill>
                          <a:latin typeface="Arial"/>
                          <a:cs typeface="Arial"/>
                        </a:rPr>
                        <a:t>	</a:t>
                      </a:r>
                      <a:r>
                        <a:rPr sz="1600" spc="-30" baseline="3472" dirty="0">
                          <a:solidFill>
                            <a:srgbClr val="2A2727"/>
                          </a:solidFill>
                          <a:latin typeface="Arial"/>
                          <a:cs typeface="Arial"/>
                        </a:rPr>
                        <a:t>20.5</a:t>
                      </a:r>
                      <a:endParaRPr sz="1600" baseline="3472" dirty="0">
                        <a:latin typeface="Arial"/>
                        <a:cs typeface="Arial"/>
                      </a:endParaRPr>
                    </a:p>
                    <a:p>
                      <a:pPr marL="532765">
                        <a:lnSpc>
                          <a:spcPct val="100000"/>
                        </a:lnSpc>
                        <a:spcBef>
                          <a:spcPts val="540"/>
                        </a:spcBef>
                        <a:tabLst>
                          <a:tab pos="1969135" algn="l"/>
                          <a:tab pos="2894330" algn="l"/>
                        </a:tabLst>
                      </a:pPr>
                      <a:r>
                        <a:rPr sz="1300" b="1" spc="-10" dirty="0">
                          <a:latin typeface="Arial"/>
                          <a:cs typeface="Arial"/>
                        </a:rPr>
                        <a:t>Constipation</a:t>
                      </a:r>
                      <a:r>
                        <a:rPr sz="1300" b="1" dirty="0">
                          <a:latin typeface="Arial"/>
                          <a:cs typeface="Arial"/>
                        </a:rPr>
                        <a:t>	</a:t>
                      </a:r>
                      <a:r>
                        <a:rPr sz="1600" spc="-30" baseline="3472" dirty="0">
                          <a:solidFill>
                            <a:srgbClr val="2A2727"/>
                          </a:solidFill>
                          <a:latin typeface="Arial"/>
                          <a:cs typeface="Arial"/>
                        </a:rPr>
                        <a:t>37.5</a:t>
                      </a:r>
                      <a:r>
                        <a:rPr sz="1600" baseline="3472" dirty="0">
                          <a:solidFill>
                            <a:srgbClr val="2A2727"/>
                          </a:solidFill>
                          <a:latin typeface="Arial"/>
                          <a:cs typeface="Arial"/>
                        </a:rPr>
                        <a:t>	</a:t>
                      </a:r>
                      <a:r>
                        <a:rPr sz="1100" spc="-20" dirty="0">
                          <a:solidFill>
                            <a:srgbClr val="2A2727"/>
                          </a:solidFill>
                          <a:latin typeface="Arial"/>
                          <a:cs typeface="Arial"/>
                        </a:rPr>
                        <a:t>11.4</a:t>
                      </a:r>
                      <a:endParaRPr sz="1100" dirty="0">
                        <a:latin typeface="Arial"/>
                        <a:cs typeface="Arial"/>
                      </a:endParaRPr>
                    </a:p>
                    <a:p>
                      <a:pPr marL="1301750">
                        <a:lnSpc>
                          <a:spcPts val="1235"/>
                        </a:lnSpc>
                        <a:spcBef>
                          <a:spcPts val="905"/>
                        </a:spcBef>
                        <a:tabLst>
                          <a:tab pos="1991360" algn="l"/>
                          <a:tab pos="2662555" algn="l"/>
                          <a:tab pos="3274695" algn="l"/>
                          <a:tab pos="3887470" algn="l"/>
                        </a:tabLst>
                      </a:pPr>
                      <a:r>
                        <a:rPr sz="1500" b="1" spc="-25" dirty="0">
                          <a:latin typeface="Arial"/>
                          <a:cs typeface="Arial"/>
                        </a:rPr>
                        <a:t>100</a:t>
                      </a:r>
                      <a:r>
                        <a:rPr sz="1500" b="1" dirty="0">
                          <a:latin typeface="Arial"/>
                          <a:cs typeface="Arial"/>
                        </a:rPr>
                        <a:t>	</a:t>
                      </a:r>
                      <a:r>
                        <a:rPr sz="1500" b="1" spc="-25" dirty="0">
                          <a:latin typeface="Arial"/>
                          <a:cs typeface="Arial"/>
                        </a:rPr>
                        <a:t>50</a:t>
                      </a:r>
                      <a:r>
                        <a:rPr sz="1500" b="1" dirty="0">
                          <a:latin typeface="Arial"/>
                          <a:cs typeface="Arial"/>
                        </a:rPr>
                        <a:t>	</a:t>
                      </a:r>
                      <a:r>
                        <a:rPr sz="1500" b="1" spc="-50" dirty="0">
                          <a:latin typeface="Arial"/>
                          <a:cs typeface="Arial"/>
                        </a:rPr>
                        <a:t>0</a:t>
                      </a:r>
                      <a:r>
                        <a:rPr sz="1500" b="1" dirty="0">
                          <a:latin typeface="Arial"/>
                          <a:cs typeface="Arial"/>
                        </a:rPr>
                        <a:t>	</a:t>
                      </a:r>
                      <a:r>
                        <a:rPr sz="1500" b="1" spc="-25" dirty="0">
                          <a:latin typeface="Arial"/>
                          <a:cs typeface="Arial"/>
                        </a:rPr>
                        <a:t>50</a:t>
                      </a:r>
                      <a:r>
                        <a:rPr sz="1500" b="1" dirty="0">
                          <a:latin typeface="Arial"/>
                          <a:cs typeface="Arial"/>
                        </a:rPr>
                        <a:t>	</a:t>
                      </a:r>
                      <a:r>
                        <a:rPr sz="1500" b="1" spc="-25" dirty="0">
                          <a:latin typeface="Arial"/>
                          <a:cs typeface="Arial"/>
                        </a:rPr>
                        <a:t>100</a:t>
                      </a:r>
                      <a:endParaRPr sz="1500" dirty="0">
                        <a:latin typeface="Arial"/>
                        <a:cs typeface="Arial"/>
                      </a:endParaRPr>
                    </a:p>
                    <a:p>
                      <a:pPr marL="2418715">
                        <a:lnSpc>
                          <a:spcPts val="1235"/>
                        </a:lnSpc>
                      </a:pPr>
                      <a:endParaRPr lang="en-US" sz="1500" b="1" dirty="0">
                        <a:latin typeface="Arial"/>
                        <a:cs typeface="Arial"/>
                      </a:endParaRPr>
                    </a:p>
                    <a:p>
                      <a:pPr marL="2418715">
                        <a:lnSpc>
                          <a:spcPts val="1235"/>
                        </a:lnSpc>
                      </a:pPr>
                      <a:r>
                        <a:rPr sz="1500" b="1" dirty="0">
                          <a:latin typeface="Arial"/>
                          <a:cs typeface="Arial"/>
                        </a:rPr>
                        <a:t>Patients</a:t>
                      </a:r>
                      <a:r>
                        <a:rPr sz="1500" b="1" spc="-20" dirty="0">
                          <a:latin typeface="Arial"/>
                          <a:cs typeface="Arial"/>
                        </a:rPr>
                        <a:t> </a:t>
                      </a:r>
                      <a:r>
                        <a:rPr sz="1500" b="1" spc="-25" dirty="0">
                          <a:latin typeface="Arial"/>
                          <a:cs typeface="Arial"/>
                        </a:rPr>
                        <a:t>(%)</a:t>
                      </a:r>
                      <a:endParaRPr sz="1500" dirty="0">
                        <a:latin typeface="Arial"/>
                        <a:cs typeface="Arial"/>
                      </a:endParaRPr>
                    </a:p>
                  </a:txBody>
                  <a:tcPr marL="0" marR="0" marT="107394"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1"/>
                  </a:ext>
                </a:extLst>
              </a:tr>
              <a:tr h="407590">
                <a:tc>
                  <a:txBody>
                    <a:bodyPr/>
                    <a:lstStyle/>
                    <a:p>
                      <a:pPr marL="89535">
                        <a:lnSpc>
                          <a:spcPct val="100000"/>
                        </a:lnSpc>
                        <a:spcBef>
                          <a:spcPts val="585"/>
                        </a:spcBef>
                      </a:pPr>
                      <a:r>
                        <a:rPr sz="1300" b="1" dirty="0">
                          <a:latin typeface="Arial"/>
                          <a:cs typeface="Arial"/>
                        </a:rPr>
                        <a:t>Any</a:t>
                      </a:r>
                      <a:r>
                        <a:rPr sz="1300" b="1" spc="-10" dirty="0">
                          <a:latin typeface="Arial"/>
                          <a:cs typeface="Arial"/>
                        </a:rPr>
                        <a:t> </a:t>
                      </a:r>
                      <a:r>
                        <a:rPr sz="1300" b="1" dirty="0">
                          <a:latin typeface="Arial"/>
                          <a:cs typeface="Arial"/>
                        </a:rPr>
                        <a:t>grade</a:t>
                      </a:r>
                      <a:r>
                        <a:rPr sz="1300" b="1" spc="-35" dirty="0">
                          <a:latin typeface="Arial"/>
                          <a:cs typeface="Arial"/>
                        </a:rPr>
                        <a:t> </a:t>
                      </a:r>
                      <a:r>
                        <a:rPr sz="1300" b="1" spc="-25" dirty="0">
                          <a:latin typeface="Arial"/>
                          <a:cs typeface="Arial"/>
                        </a:rPr>
                        <a:t>AE</a:t>
                      </a:r>
                      <a:endParaRPr sz="1300">
                        <a:latin typeface="Arial"/>
                        <a:cs typeface="Arial"/>
                      </a:endParaRPr>
                    </a:p>
                  </a:txBody>
                  <a:tcPr marL="0" marR="0" marT="98938" marB="0">
                    <a:lnR w="12700">
                      <a:solidFill>
                        <a:srgbClr val="0A41CD"/>
                      </a:solidFill>
                      <a:prstDash val="solid"/>
                    </a:lnR>
                    <a:lnB w="12700">
                      <a:solidFill>
                        <a:srgbClr val="D9D9D9"/>
                      </a:solidFill>
                      <a:prstDash val="solid"/>
                    </a:lnB>
                  </a:tcPr>
                </a:tc>
                <a:tc>
                  <a:txBody>
                    <a:bodyPr/>
                    <a:lstStyle/>
                    <a:p>
                      <a:pPr marL="635" algn="ctr">
                        <a:lnSpc>
                          <a:spcPct val="100000"/>
                        </a:lnSpc>
                        <a:spcBef>
                          <a:spcPts val="585"/>
                        </a:spcBef>
                      </a:pPr>
                      <a:r>
                        <a:rPr sz="1300" dirty="0">
                          <a:latin typeface="Arial"/>
                          <a:cs typeface="Arial"/>
                        </a:rPr>
                        <a:t>16</a:t>
                      </a:r>
                      <a:r>
                        <a:rPr sz="1300" spc="-5" dirty="0">
                          <a:latin typeface="Arial"/>
                          <a:cs typeface="Arial"/>
                        </a:rPr>
                        <a:t> </a:t>
                      </a:r>
                      <a:r>
                        <a:rPr sz="1300" spc="-10" dirty="0">
                          <a:latin typeface="Arial"/>
                          <a:cs typeface="Arial"/>
                        </a:rPr>
                        <a:t>(100)</a:t>
                      </a:r>
                      <a:endParaRPr sz="1300">
                        <a:latin typeface="Arial"/>
                        <a:cs typeface="Arial"/>
                      </a:endParaRPr>
                    </a:p>
                  </a:txBody>
                  <a:tcPr marL="0" marR="0" marT="98938" marB="0">
                    <a:lnL w="12700">
                      <a:solidFill>
                        <a:srgbClr val="0A41CD"/>
                      </a:solidFill>
                      <a:prstDash val="solid"/>
                    </a:lnL>
                    <a:lnR w="12700">
                      <a:solidFill>
                        <a:srgbClr val="0A41CD"/>
                      </a:solidFill>
                      <a:prstDash val="solid"/>
                    </a:lnR>
                    <a:lnB w="12700">
                      <a:solidFill>
                        <a:srgbClr val="D9D9D9"/>
                      </a:solidFill>
                      <a:prstDash val="solid"/>
                    </a:lnB>
                  </a:tcPr>
                </a:tc>
                <a:tc>
                  <a:txBody>
                    <a:bodyPr/>
                    <a:lstStyle/>
                    <a:p>
                      <a:pPr marL="635" algn="ctr">
                        <a:lnSpc>
                          <a:spcPct val="100000"/>
                        </a:lnSpc>
                        <a:spcBef>
                          <a:spcPts val="585"/>
                        </a:spcBef>
                      </a:pPr>
                      <a:r>
                        <a:rPr sz="1300" dirty="0">
                          <a:latin typeface="Arial"/>
                          <a:cs typeface="Arial"/>
                        </a:rPr>
                        <a:t>44</a:t>
                      </a:r>
                      <a:r>
                        <a:rPr sz="1300" spc="-5" dirty="0">
                          <a:latin typeface="Arial"/>
                          <a:cs typeface="Arial"/>
                        </a:rPr>
                        <a:t> </a:t>
                      </a:r>
                      <a:r>
                        <a:rPr sz="1300" spc="-10" dirty="0">
                          <a:latin typeface="Arial"/>
                          <a:cs typeface="Arial"/>
                        </a:rPr>
                        <a:t>(100)</a:t>
                      </a:r>
                      <a:endParaRPr sz="1300">
                        <a:latin typeface="Arial"/>
                        <a:cs typeface="Arial"/>
                      </a:endParaRPr>
                    </a:p>
                  </a:txBody>
                  <a:tcPr marL="0" marR="0" marT="98938" marB="0">
                    <a:lnL w="12700">
                      <a:solidFill>
                        <a:srgbClr val="0A41CD"/>
                      </a:solidFill>
                      <a:prstDash val="solid"/>
                    </a:lnL>
                    <a:lnR w="12700">
                      <a:solidFill>
                        <a:srgbClr val="0A41CD"/>
                      </a:solidFill>
                      <a:prstDash val="solid"/>
                    </a:lnR>
                    <a:lnB w="12700">
                      <a:solidFill>
                        <a:srgbClr val="D9D9D9"/>
                      </a:solidFill>
                      <a:prstDash val="solid"/>
                    </a:lnB>
                  </a:tcPr>
                </a:tc>
                <a:tc>
                  <a:txBody>
                    <a:bodyPr/>
                    <a:lstStyle/>
                    <a:p>
                      <a:pPr marR="20320" algn="ctr">
                        <a:lnSpc>
                          <a:spcPct val="100000"/>
                        </a:lnSpc>
                        <a:spcBef>
                          <a:spcPts val="585"/>
                        </a:spcBef>
                      </a:pPr>
                      <a:r>
                        <a:rPr sz="1300" dirty="0">
                          <a:latin typeface="Arial"/>
                          <a:cs typeface="Arial"/>
                        </a:rPr>
                        <a:t>60</a:t>
                      </a:r>
                      <a:r>
                        <a:rPr sz="1300" spc="-5" dirty="0">
                          <a:latin typeface="Arial"/>
                          <a:cs typeface="Arial"/>
                        </a:rPr>
                        <a:t> </a:t>
                      </a:r>
                      <a:r>
                        <a:rPr sz="1300" spc="-10" dirty="0">
                          <a:latin typeface="Arial"/>
                          <a:cs typeface="Arial"/>
                        </a:rPr>
                        <a:t>(100)</a:t>
                      </a:r>
                      <a:endParaRPr sz="1300">
                        <a:latin typeface="Arial"/>
                        <a:cs typeface="Arial"/>
                      </a:endParaRPr>
                    </a:p>
                  </a:txBody>
                  <a:tcPr marL="0" marR="0" marT="98938" marB="0">
                    <a:lnL w="12700">
                      <a:solidFill>
                        <a:srgbClr val="0A41CD"/>
                      </a:solidFill>
                      <a:prstDash val="solid"/>
                    </a:lnL>
                    <a:lnR w="28575">
                      <a:solidFill>
                        <a:srgbClr val="0A41CD"/>
                      </a:solidFill>
                      <a:prstDash val="solid"/>
                    </a:lnR>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2"/>
                  </a:ext>
                </a:extLst>
              </a:tr>
              <a:tr h="407590">
                <a:tc>
                  <a:txBody>
                    <a:bodyPr/>
                    <a:lstStyle/>
                    <a:p>
                      <a:pPr marR="118110" algn="r">
                        <a:lnSpc>
                          <a:spcPct val="100000"/>
                        </a:lnSpc>
                        <a:spcBef>
                          <a:spcPts val="585"/>
                        </a:spcBef>
                      </a:pPr>
                      <a:r>
                        <a:rPr sz="1300" dirty="0">
                          <a:latin typeface="Arial"/>
                          <a:cs typeface="Arial"/>
                        </a:rPr>
                        <a:t>Glofitamab</a:t>
                      </a:r>
                      <a:r>
                        <a:rPr sz="1300" spc="-70" dirty="0">
                          <a:latin typeface="Arial"/>
                          <a:cs typeface="Arial"/>
                        </a:rPr>
                        <a:t> </a:t>
                      </a:r>
                      <a:r>
                        <a:rPr sz="1300" spc="-10" dirty="0">
                          <a:latin typeface="Arial"/>
                          <a:cs typeface="Arial"/>
                        </a:rPr>
                        <a:t>related</a:t>
                      </a:r>
                      <a:endParaRPr sz="1300">
                        <a:latin typeface="Arial"/>
                        <a:cs typeface="Arial"/>
                      </a:endParaRPr>
                    </a:p>
                  </a:txBody>
                  <a:tcPr marL="0" marR="0" marT="98938"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L="635" algn="ctr">
                        <a:lnSpc>
                          <a:spcPct val="100000"/>
                        </a:lnSpc>
                        <a:spcBef>
                          <a:spcPts val="585"/>
                        </a:spcBef>
                      </a:pPr>
                      <a:r>
                        <a:rPr sz="1300" dirty="0">
                          <a:latin typeface="Arial"/>
                          <a:cs typeface="Arial"/>
                        </a:rPr>
                        <a:t>16</a:t>
                      </a:r>
                      <a:r>
                        <a:rPr sz="1300" spc="-5" dirty="0">
                          <a:latin typeface="Arial"/>
                          <a:cs typeface="Arial"/>
                        </a:rPr>
                        <a:t> </a:t>
                      </a:r>
                      <a:r>
                        <a:rPr sz="1300" spc="-10" dirty="0">
                          <a:latin typeface="Arial"/>
                          <a:cs typeface="Arial"/>
                        </a:rPr>
                        <a:t>(100)</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39</a:t>
                      </a:r>
                      <a:r>
                        <a:rPr sz="1300" spc="-15" dirty="0">
                          <a:latin typeface="Arial"/>
                          <a:cs typeface="Arial"/>
                        </a:rPr>
                        <a:t> </a:t>
                      </a:r>
                      <a:r>
                        <a:rPr sz="1300" spc="-10" dirty="0">
                          <a:latin typeface="Arial"/>
                          <a:cs typeface="Arial"/>
                        </a:rPr>
                        <a:t>(88.6)</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1590" algn="ctr">
                        <a:lnSpc>
                          <a:spcPct val="100000"/>
                        </a:lnSpc>
                        <a:spcBef>
                          <a:spcPts val="585"/>
                        </a:spcBef>
                      </a:pPr>
                      <a:r>
                        <a:rPr sz="1300" dirty="0">
                          <a:latin typeface="Arial"/>
                          <a:cs typeface="Arial"/>
                        </a:rPr>
                        <a:t>55</a:t>
                      </a:r>
                      <a:r>
                        <a:rPr sz="1300" spc="-15" dirty="0">
                          <a:latin typeface="Arial"/>
                          <a:cs typeface="Arial"/>
                        </a:rPr>
                        <a:t> </a:t>
                      </a:r>
                      <a:r>
                        <a:rPr sz="1300" spc="-10" dirty="0">
                          <a:latin typeface="Arial"/>
                          <a:cs typeface="Arial"/>
                        </a:rPr>
                        <a:t>(91.7)</a:t>
                      </a:r>
                      <a:endParaRPr sz="1300">
                        <a:latin typeface="Arial"/>
                        <a:cs typeface="Arial"/>
                      </a:endParaRPr>
                    </a:p>
                  </a:txBody>
                  <a:tcPr marL="0" marR="0" marT="98938"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3"/>
                  </a:ext>
                </a:extLst>
              </a:tr>
              <a:tr h="407590">
                <a:tc>
                  <a:txBody>
                    <a:bodyPr/>
                    <a:lstStyle/>
                    <a:p>
                      <a:pPr marL="89535">
                        <a:lnSpc>
                          <a:spcPct val="100000"/>
                        </a:lnSpc>
                        <a:spcBef>
                          <a:spcPts val="580"/>
                        </a:spcBef>
                      </a:pPr>
                      <a:r>
                        <a:rPr sz="1300" b="1" dirty="0">
                          <a:latin typeface="Arial"/>
                          <a:cs typeface="Arial"/>
                        </a:rPr>
                        <a:t>Serious</a:t>
                      </a:r>
                      <a:r>
                        <a:rPr sz="1300" b="1" spc="-35" dirty="0">
                          <a:latin typeface="Arial"/>
                          <a:cs typeface="Arial"/>
                        </a:rPr>
                        <a:t> </a:t>
                      </a:r>
                      <a:r>
                        <a:rPr sz="1300" b="1" spc="-25" dirty="0">
                          <a:latin typeface="Arial"/>
                          <a:cs typeface="Arial"/>
                        </a:rPr>
                        <a:t>AE</a:t>
                      </a:r>
                      <a:endParaRPr sz="1300">
                        <a:latin typeface="Arial"/>
                        <a:cs typeface="Arial"/>
                      </a:endParaRPr>
                    </a:p>
                  </a:txBody>
                  <a:tcPr marL="0" marR="0" marT="98092"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0"/>
                        </a:spcBef>
                      </a:pPr>
                      <a:r>
                        <a:rPr sz="1300" dirty="0">
                          <a:latin typeface="Arial"/>
                          <a:cs typeface="Arial"/>
                        </a:rPr>
                        <a:t>15</a:t>
                      </a:r>
                      <a:r>
                        <a:rPr sz="1300" spc="-15" dirty="0">
                          <a:latin typeface="Arial"/>
                          <a:cs typeface="Arial"/>
                        </a:rPr>
                        <a:t> </a:t>
                      </a:r>
                      <a:r>
                        <a:rPr sz="1300" spc="-10" dirty="0">
                          <a:latin typeface="Arial"/>
                          <a:cs typeface="Arial"/>
                        </a:rPr>
                        <a:t>(93.8)</a:t>
                      </a:r>
                      <a:endParaRPr sz="1300">
                        <a:latin typeface="Arial"/>
                        <a:cs typeface="Arial"/>
                      </a:endParaRPr>
                    </a:p>
                  </a:txBody>
                  <a:tcPr marL="0" marR="0" marT="98092"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0"/>
                        </a:spcBef>
                      </a:pPr>
                      <a:r>
                        <a:rPr sz="1300" dirty="0">
                          <a:latin typeface="Arial"/>
                          <a:cs typeface="Arial"/>
                        </a:rPr>
                        <a:t>32</a:t>
                      </a:r>
                      <a:r>
                        <a:rPr sz="1300" spc="-15" dirty="0">
                          <a:latin typeface="Arial"/>
                          <a:cs typeface="Arial"/>
                        </a:rPr>
                        <a:t> </a:t>
                      </a:r>
                      <a:r>
                        <a:rPr sz="1300" spc="-10" dirty="0">
                          <a:latin typeface="Arial"/>
                          <a:cs typeface="Arial"/>
                        </a:rPr>
                        <a:t>(72.7)</a:t>
                      </a:r>
                      <a:endParaRPr sz="1300">
                        <a:latin typeface="Arial"/>
                        <a:cs typeface="Arial"/>
                      </a:endParaRPr>
                    </a:p>
                  </a:txBody>
                  <a:tcPr marL="0" marR="0" marT="98092"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1590" algn="ctr">
                        <a:lnSpc>
                          <a:spcPct val="100000"/>
                        </a:lnSpc>
                        <a:spcBef>
                          <a:spcPts val="580"/>
                        </a:spcBef>
                      </a:pPr>
                      <a:r>
                        <a:rPr sz="1300" dirty="0">
                          <a:latin typeface="Arial"/>
                          <a:cs typeface="Arial"/>
                        </a:rPr>
                        <a:t>47</a:t>
                      </a:r>
                      <a:r>
                        <a:rPr sz="1300" spc="-15" dirty="0">
                          <a:latin typeface="Arial"/>
                          <a:cs typeface="Arial"/>
                        </a:rPr>
                        <a:t> </a:t>
                      </a:r>
                      <a:r>
                        <a:rPr sz="1300" spc="-10" dirty="0">
                          <a:latin typeface="Arial"/>
                          <a:cs typeface="Arial"/>
                        </a:rPr>
                        <a:t>(78.3)</a:t>
                      </a:r>
                      <a:endParaRPr sz="1300">
                        <a:latin typeface="Arial"/>
                        <a:cs typeface="Arial"/>
                      </a:endParaRPr>
                    </a:p>
                  </a:txBody>
                  <a:tcPr marL="0" marR="0" marT="98092"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4"/>
                  </a:ext>
                </a:extLst>
              </a:tr>
              <a:tr h="407590">
                <a:tc>
                  <a:txBody>
                    <a:bodyPr/>
                    <a:lstStyle/>
                    <a:p>
                      <a:pPr marR="118110" algn="r">
                        <a:lnSpc>
                          <a:spcPct val="100000"/>
                        </a:lnSpc>
                        <a:spcBef>
                          <a:spcPts val="585"/>
                        </a:spcBef>
                      </a:pPr>
                      <a:r>
                        <a:rPr sz="1300" dirty="0">
                          <a:latin typeface="Arial"/>
                          <a:cs typeface="Arial"/>
                        </a:rPr>
                        <a:t>Glofitamab</a:t>
                      </a:r>
                      <a:r>
                        <a:rPr sz="1300" spc="-70" dirty="0">
                          <a:latin typeface="Arial"/>
                          <a:cs typeface="Arial"/>
                        </a:rPr>
                        <a:t> </a:t>
                      </a:r>
                      <a:r>
                        <a:rPr sz="1300" spc="-10" dirty="0">
                          <a:latin typeface="Arial"/>
                          <a:cs typeface="Arial"/>
                        </a:rPr>
                        <a:t>related</a:t>
                      </a:r>
                      <a:endParaRPr sz="1300">
                        <a:latin typeface="Arial"/>
                        <a:cs typeface="Arial"/>
                      </a:endParaRPr>
                    </a:p>
                  </a:txBody>
                  <a:tcPr marL="0" marR="0" marT="98938"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12</a:t>
                      </a:r>
                      <a:r>
                        <a:rPr sz="1300" spc="-15" dirty="0">
                          <a:latin typeface="Arial"/>
                          <a:cs typeface="Arial"/>
                        </a:rPr>
                        <a:t> </a:t>
                      </a:r>
                      <a:r>
                        <a:rPr sz="1300" spc="-10" dirty="0">
                          <a:latin typeface="Arial"/>
                          <a:cs typeface="Arial"/>
                        </a:rPr>
                        <a:t>(75.0)</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24</a:t>
                      </a:r>
                      <a:r>
                        <a:rPr sz="1300" spc="-15" dirty="0">
                          <a:latin typeface="Arial"/>
                          <a:cs typeface="Arial"/>
                        </a:rPr>
                        <a:t> </a:t>
                      </a:r>
                      <a:r>
                        <a:rPr sz="1300" spc="-10" dirty="0">
                          <a:latin typeface="Arial"/>
                          <a:cs typeface="Arial"/>
                        </a:rPr>
                        <a:t>(54.5)</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1590" algn="ctr">
                        <a:lnSpc>
                          <a:spcPct val="100000"/>
                        </a:lnSpc>
                        <a:spcBef>
                          <a:spcPts val="585"/>
                        </a:spcBef>
                      </a:pPr>
                      <a:r>
                        <a:rPr sz="1300" dirty="0">
                          <a:latin typeface="Arial"/>
                          <a:cs typeface="Arial"/>
                        </a:rPr>
                        <a:t>36</a:t>
                      </a:r>
                      <a:r>
                        <a:rPr sz="1300" spc="-15" dirty="0">
                          <a:latin typeface="Arial"/>
                          <a:cs typeface="Arial"/>
                        </a:rPr>
                        <a:t> </a:t>
                      </a:r>
                      <a:r>
                        <a:rPr sz="1300" spc="-10" dirty="0">
                          <a:latin typeface="Arial"/>
                          <a:cs typeface="Arial"/>
                        </a:rPr>
                        <a:t>(60.0)</a:t>
                      </a:r>
                      <a:endParaRPr sz="1300">
                        <a:latin typeface="Arial"/>
                        <a:cs typeface="Arial"/>
                      </a:endParaRPr>
                    </a:p>
                  </a:txBody>
                  <a:tcPr marL="0" marR="0" marT="98938"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5"/>
                  </a:ext>
                </a:extLst>
              </a:tr>
              <a:tr h="407590">
                <a:tc>
                  <a:txBody>
                    <a:bodyPr/>
                    <a:lstStyle/>
                    <a:p>
                      <a:pPr marL="89535">
                        <a:lnSpc>
                          <a:spcPct val="100000"/>
                        </a:lnSpc>
                        <a:spcBef>
                          <a:spcPts val="585"/>
                        </a:spcBef>
                      </a:pPr>
                      <a:r>
                        <a:rPr sz="1300" b="1" dirty="0">
                          <a:latin typeface="Arial"/>
                          <a:cs typeface="Arial"/>
                        </a:rPr>
                        <a:t>Grade</a:t>
                      </a:r>
                      <a:r>
                        <a:rPr sz="1300" b="1" spc="-30" dirty="0">
                          <a:latin typeface="Arial"/>
                          <a:cs typeface="Arial"/>
                        </a:rPr>
                        <a:t> </a:t>
                      </a:r>
                      <a:r>
                        <a:rPr sz="1300" b="1" dirty="0">
                          <a:latin typeface="Arial"/>
                          <a:cs typeface="Arial"/>
                        </a:rPr>
                        <a:t>3/4</a:t>
                      </a:r>
                      <a:r>
                        <a:rPr sz="1300" b="1" spc="-15" dirty="0">
                          <a:latin typeface="Arial"/>
                          <a:cs typeface="Arial"/>
                        </a:rPr>
                        <a:t> </a:t>
                      </a:r>
                      <a:r>
                        <a:rPr sz="1300" b="1" spc="-25" dirty="0">
                          <a:latin typeface="Arial"/>
                          <a:cs typeface="Arial"/>
                        </a:rPr>
                        <a:t>AE</a:t>
                      </a:r>
                      <a:endParaRPr sz="1300">
                        <a:latin typeface="Arial"/>
                        <a:cs typeface="Arial"/>
                      </a:endParaRPr>
                    </a:p>
                  </a:txBody>
                  <a:tcPr marL="0" marR="0" marT="98938"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13</a:t>
                      </a:r>
                      <a:r>
                        <a:rPr sz="1300" spc="-15" dirty="0">
                          <a:latin typeface="Arial"/>
                          <a:cs typeface="Arial"/>
                        </a:rPr>
                        <a:t> </a:t>
                      </a:r>
                      <a:r>
                        <a:rPr sz="1300" spc="-10" dirty="0">
                          <a:latin typeface="Arial"/>
                          <a:cs typeface="Arial"/>
                        </a:rPr>
                        <a:t>(81.3)</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26</a:t>
                      </a:r>
                      <a:r>
                        <a:rPr sz="1300" spc="-15" dirty="0">
                          <a:latin typeface="Arial"/>
                          <a:cs typeface="Arial"/>
                        </a:rPr>
                        <a:t> </a:t>
                      </a:r>
                      <a:r>
                        <a:rPr sz="1300" spc="-10" dirty="0">
                          <a:latin typeface="Arial"/>
                          <a:cs typeface="Arial"/>
                        </a:rPr>
                        <a:t>(59.1)</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1590" algn="ctr">
                        <a:lnSpc>
                          <a:spcPct val="100000"/>
                        </a:lnSpc>
                        <a:spcBef>
                          <a:spcPts val="585"/>
                        </a:spcBef>
                      </a:pPr>
                      <a:r>
                        <a:rPr sz="1300" dirty="0">
                          <a:latin typeface="Arial"/>
                          <a:cs typeface="Arial"/>
                        </a:rPr>
                        <a:t>39</a:t>
                      </a:r>
                      <a:r>
                        <a:rPr sz="1300" spc="-15" dirty="0">
                          <a:latin typeface="Arial"/>
                          <a:cs typeface="Arial"/>
                        </a:rPr>
                        <a:t> </a:t>
                      </a:r>
                      <a:r>
                        <a:rPr sz="1300" spc="-10" dirty="0">
                          <a:latin typeface="Arial"/>
                          <a:cs typeface="Arial"/>
                        </a:rPr>
                        <a:t>(65.0)</a:t>
                      </a:r>
                      <a:endParaRPr sz="1300">
                        <a:latin typeface="Arial"/>
                        <a:cs typeface="Arial"/>
                      </a:endParaRPr>
                    </a:p>
                  </a:txBody>
                  <a:tcPr marL="0" marR="0" marT="98938"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6"/>
                  </a:ext>
                </a:extLst>
              </a:tr>
              <a:tr h="408436">
                <a:tc>
                  <a:txBody>
                    <a:bodyPr/>
                    <a:lstStyle/>
                    <a:p>
                      <a:pPr marR="118110" algn="r">
                        <a:lnSpc>
                          <a:spcPct val="100000"/>
                        </a:lnSpc>
                        <a:spcBef>
                          <a:spcPts val="585"/>
                        </a:spcBef>
                      </a:pPr>
                      <a:r>
                        <a:rPr sz="1300" dirty="0">
                          <a:latin typeface="Arial"/>
                          <a:cs typeface="Arial"/>
                        </a:rPr>
                        <a:t>Glofitamab</a:t>
                      </a:r>
                      <a:r>
                        <a:rPr sz="1300" spc="-70" dirty="0">
                          <a:latin typeface="Arial"/>
                          <a:cs typeface="Arial"/>
                        </a:rPr>
                        <a:t> </a:t>
                      </a:r>
                      <a:r>
                        <a:rPr sz="1300" spc="-10" dirty="0">
                          <a:latin typeface="Arial"/>
                          <a:cs typeface="Arial"/>
                        </a:rPr>
                        <a:t>related</a:t>
                      </a:r>
                      <a:endParaRPr sz="1300">
                        <a:latin typeface="Arial"/>
                        <a:cs typeface="Arial"/>
                      </a:endParaRPr>
                    </a:p>
                  </a:txBody>
                  <a:tcPr marL="0" marR="0" marT="98938"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13</a:t>
                      </a:r>
                      <a:r>
                        <a:rPr sz="1300" spc="-15" dirty="0">
                          <a:latin typeface="Arial"/>
                          <a:cs typeface="Arial"/>
                        </a:rPr>
                        <a:t> </a:t>
                      </a:r>
                      <a:r>
                        <a:rPr sz="1300" spc="-10" dirty="0">
                          <a:latin typeface="Arial"/>
                          <a:cs typeface="Arial"/>
                        </a:rPr>
                        <a:t>(81.3)</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22</a:t>
                      </a:r>
                      <a:r>
                        <a:rPr sz="1300" spc="-15" dirty="0">
                          <a:latin typeface="Arial"/>
                          <a:cs typeface="Arial"/>
                        </a:rPr>
                        <a:t> </a:t>
                      </a:r>
                      <a:r>
                        <a:rPr sz="1300" spc="-10" dirty="0">
                          <a:latin typeface="Arial"/>
                          <a:cs typeface="Arial"/>
                        </a:rPr>
                        <a:t>(50.0)</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1590" algn="ctr">
                        <a:lnSpc>
                          <a:spcPct val="100000"/>
                        </a:lnSpc>
                        <a:spcBef>
                          <a:spcPts val="585"/>
                        </a:spcBef>
                      </a:pPr>
                      <a:r>
                        <a:rPr sz="1300" dirty="0">
                          <a:latin typeface="Arial"/>
                          <a:cs typeface="Arial"/>
                        </a:rPr>
                        <a:t>35</a:t>
                      </a:r>
                      <a:r>
                        <a:rPr sz="1300" spc="-15" dirty="0">
                          <a:latin typeface="Arial"/>
                          <a:cs typeface="Arial"/>
                        </a:rPr>
                        <a:t> </a:t>
                      </a:r>
                      <a:r>
                        <a:rPr sz="1300" spc="-10" dirty="0">
                          <a:latin typeface="Arial"/>
                          <a:cs typeface="Arial"/>
                        </a:rPr>
                        <a:t>(58.3)</a:t>
                      </a:r>
                      <a:endParaRPr sz="1300">
                        <a:latin typeface="Arial"/>
                        <a:cs typeface="Arial"/>
                      </a:endParaRPr>
                    </a:p>
                  </a:txBody>
                  <a:tcPr marL="0" marR="0" marT="98938"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7"/>
                  </a:ext>
                </a:extLst>
              </a:tr>
              <a:tr h="407590">
                <a:tc>
                  <a:txBody>
                    <a:bodyPr/>
                    <a:lstStyle/>
                    <a:p>
                      <a:pPr marL="89535">
                        <a:lnSpc>
                          <a:spcPct val="100000"/>
                        </a:lnSpc>
                        <a:spcBef>
                          <a:spcPts val="585"/>
                        </a:spcBef>
                      </a:pPr>
                      <a:r>
                        <a:rPr sz="1300" b="1" dirty="0">
                          <a:latin typeface="Arial"/>
                          <a:cs typeface="Arial"/>
                        </a:rPr>
                        <a:t>Grade</a:t>
                      </a:r>
                      <a:r>
                        <a:rPr sz="1300" b="1" spc="-30" dirty="0">
                          <a:latin typeface="Arial"/>
                          <a:cs typeface="Arial"/>
                        </a:rPr>
                        <a:t> </a:t>
                      </a:r>
                      <a:r>
                        <a:rPr sz="1300" b="1" dirty="0">
                          <a:latin typeface="Arial"/>
                          <a:cs typeface="Arial"/>
                        </a:rPr>
                        <a:t>5</a:t>
                      </a:r>
                      <a:r>
                        <a:rPr sz="1300" b="1" spc="-15" dirty="0">
                          <a:latin typeface="Arial"/>
                          <a:cs typeface="Arial"/>
                        </a:rPr>
                        <a:t> </a:t>
                      </a:r>
                      <a:r>
                        <a:rPr sz="1300" b="1" spc="-25" dirty="0">
                          <a:latin typeface="Arial"/>
                          <a:cs typeface="Arial"/>
                        </a:rPr>
                        <a:t>AE</a:t>
                      </a:r>
                      <a:endParaRPr sz="1300">
                        <a:latin typeface="Arial"/>
                        <a:cs typeface="Arial"/>
                      </a:endParaRPr>
                    </a:p>
                  </a:txBody>
                  <a:tcPr marL="0" marR="0" marT="98938"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2</a:t>
                      </a:r>
                      <a:r>
                        <a:rPr sz="1300" spc="-5" dirty="0">
                          <a:latin typeface="Arial"/>
                          <a:cs typeface="Arial"/>
                        </a:rPr>
                        <a:t> </a:t>
                      </a:r>
                      <a:r>
                        <a:rPr sz="1300" spc="-10" dirty="0">
                          <a:latin typeface="Arial"/>
                          <a:cs typeface="Arial"/>
                        </a:rPr>
                        <a:t>(12.5)</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dirty="0">
                          <a:latin typeface="Arial"/>
                          <a:cs typeface="Arial"/>
                        </a:rPr>
                        <a:t>7</a:t>
                      </a:r>
                      <a:r>
                        <a:rPr sz="1300" spc="-5" dirty="0">
                          <a:latin typeface="Arial"/>
                          <a:cs typeface="Arial"/>
                        </a:rPr>
                        <a:t> </a:t>
                      </a:r>
                      <a:r>
                        <a:rPr sz="1300" spc="-10" dirty="0">
                          <a:latin typeface="Arial"/>
                          <a:cs typeface="Arial"/>
                        </a:rPr>
                        <a:t>(15.9)</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1590" algn="ctr">
                        <a:lnSpc>
                          <a:spcPct val="100000"/>
                        </a:lnSpc>
                        <a:spcBef>
                          <a:spcPts val="585"/>
                        </a:spcBef>
                      </a:pPr>
                      <a:r>
                        <a:rPr sz="1300" dirty="0">
                          <a:latin typeface="Arial"/>
                          <a:cs typeface="Arial"/>
                        </a:rPr>
                        <a:t>9</a:t>
                      </a:r>
                      <a:r>
                        <a:rPr sz="1300" spc="-5" dirty="0">
                          <a:latin typeface="Arial"/>
                          <a:cs typeface="Arial"/>
                        </a:rPr>
                        <a:t> </a:t>
                      </a:r>
                      <a:r>
                        <a:rPr sz="1300" spc="-10" dirty="0">
                          <a:latin typeface="Arial"/>
                          <a:cs typeface="Arial"/>
                        </a:rPr>
                        <a:t>(15.0)</a:t>
                      </a:r>
                      <a:endParaRPr sz="1300">
                        <a:latin typeface="Arial"/>
                        <a:cs typeface="Arial"/>
                      </a:endParaRPr>
                    </a:p>
                  </a:txBody>
                  <a:tcPr marL="0" marR="0" marT="98938"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8"/>
                  </a:ext>
                </a:extLst>
              </a:tr>
              <a:tr h="399980">
                <a:tc>
                  <a:txBody>
                    <a:bodyPr/>
                    <a:lstStyle/>
                    <a:p>
                      <a:pPr marR="118110" algn="r">
                        <a:lnSpc>
                          <a:spcPct val="100000"/>
                        </a:lnSpc>
                        <a:spcBef>
                          <a:spcPts val="585"/>
                        </a:spcBef>
                      </a:pPr>
                      <a:r>
                        <a:rPr sz="1300" spc="-10" dirty="0">
                          <a:latin typeface="Arial"/>
                          <a:cs typeface="Arial"/>
                        </a:rPr>
                        <a:t>Glofitamab</a:t>
                      </a:r>
                      <a:r>
                        <a:rPr sz="1300" spc="25" dirty="0">
                          <a:latin typeface="Arial"/>
                          <a:cs typeface="Arial"/>
                        </a:rPr>
                        <a:t> </a:t>
                      </a:r>
                      <a:r>
                        <a:rPr sz="1300" spc="-10" dirty="0">
                          <a:latin typeface="Arial"/>
                          <a:cs typeface="Arial"/>
                        </a:rPr>
                        <a:t>related</a:t>
                      </a:r>
                      <a:endParaRPr sz="1300">
                        <a:latin typeface="Arial"/>
                        <a:cs typeface="Arial"/>
                      </a:endParaRPr>
                    </a:p>
                  </a:txBody>
                  <a:tcPr marL="0" marR="0" marT="98938" marB="0">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spc="-50" dirty="0">
                          <a:latin typeface="Arial"/>
                          <a:cs typeface="Arial"/>
                        </a:rPr>
                        <a:t>0</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algn="ctr">
                        <a:lnSpc>
                          <a:spcPct val="100000"/>
                        </a:lnSpc>
                        <a:spcBef>
                          <a:spcPts val="585"/>
                        </a:spcBef>
                      </a:pPr>
                      <a:r>
                        <a:rPr sz="1300" spc="-50" dirty="0">
                          <a:latin typeface="Arial"/>
                          <a:cs typeface="Arial"/>
                        </a:rPr>
                        <a:t>0</a:t>
                      </a:r>
                      <a:endParaRPr sz="1300">
                        <a:latin typeface="Arial"/>
                        <a:cs typeface="Arial"/>
                      </a:endParaRPr>
                    </a:p>
                  </a:txBody>
                  <a:tcPr marL="0" marR="0" marT="98938" marB="0">
                    <a:lnL w="12700">
                      <a:solidFill>
                        <a:srgbClr val="0A41CD"/>
                      </a:solidFill>
                      <a:prstDash val="solid"/>
                    </a:lnL>
                    <a:lnR w="12700">
                      <a:solidFill>
                        <a:srgbClr val="0A41CD"/>
                      </a:solidFill>
                      <a:prstDash val="solid"/>
                    </a:lnR>
                    <a:lnT w="12700">
                      <a:solidFill>
                        <a:srgbClr val="D9D9D9"/>
                      </a:solidFill>
                      <a:prstDash val="solid"/>
                    </a:lnT>
                    <a:lnB w="12700">
                      <a:solidFill>
                        <a:srgbClr val="D9D9D9"/>
                      </a:solidFill>
                      <a:prstDash val="solid"/>
                    </a:lnB>
                  </a:tcPr>
                </a:tc>
                <a:tc>
                  <a:txBody>
                    <a:bodyPr/>
                    <a:lstStyle/>
                    <a:p>
                      <a:pPr marR="20955" algn="ctr">
                        <a:lnSpc>
                          <a:spcPct val="100000"/>
                        </a:lnSpc>
                        <a:spcBef>
                          <a:spcPts val="585"/>
                        </a:spcBef>
                      </a:pPr>
                      <a:r>
                        <a:rPr sz="1300" spc="-50" dirty="0">
                          <a:latin typeface="Arial"/>
                          <a:cs typeface="Arial"/>
                        </a:rPr>
                        <a:t>0</a:t>
                      </a:r>
                      <a:endParaRPr sz="1300" dirty="0">
                        <a:latin typeface="Arial"/>
                        <a:cs typeface="Arial"/>
                      </a:endParaRPr>
                    </a:p>
                  </a:txBody>
                  <a:tcPr marL="0" marR="0" marT="98938" marB="0">
                    <a:lnL w="12700">
                      <a:solidFill>
                        <a:srgbClr val="0A41CD"/>
                      </a:solidFill>
                      <a:prstDash val="solid"/>
                    </a:lnL>
                    <a:lnR w="28575">
                      <a:solidFill>
                        <a:srgbClr val="0A41CD"/>
                      </a:solidFill>
                      <a:prstDash val="solid"/>
                    </a:lnR>
                    <a:lnT w="12700">
                      <a:solidFill>
                        <a:srgbClr val="D9D9D9"/>
                      </a:solidFill>
                      <a:prstDash val="solid"/>
                    </a:lnT>
                    <a:lnB w="12700">
                      <a:solidFill>
                        <a:srgbClr val="D9D9D9"/>
                      </a:solidFill>
                      <a:prstDash val="solid"/>
                    </a:lnB>
                  </a:tcPr>
                </a:tc>
                <a:tc vMerge="1">
                  <a:txBody>
                    <a:bodyPr/>
                    <a:lstStyle/>
                    <a:p>
                      <a:endParaRPr/>
                    </a:p>
                  </a:txBody>
                  <a:tcPr marL="0" marR="0" marT="80645" marB="0">
                    <a:lnL w="28575">
                      <a:solidFill>
                        <a:srgbClr val="0A41CD"/>
                      </a:solidFill>
                      <a:prstDash val="solid"/>
                    </a:lnL>
                    <a:lnR w="28575">
                      <a:solidFill>
                        <a:srgbClr val="0A41CD"/>
                      </a:solidFill>
                      <a:prstDash val="solid"/>
                    </a:lnR>
                    <a:lnT w="57150">
                      <a:solidFill>
                        <a:srgbClr val="0A41CD"/>
                      </a:solidFill>
                      <a:prstDash val="solid"/>
                    </a:lnT>
                    <a:lnB w="28575">
                      <a:solidFill>
                        <a:srgbClr val="0A41CD"/>
                      </a:solidFill>
                      <a:prstDash val="solid"/>
                    </a:lnB>
                  </a:tcPr>
                </a:tc>
                <a:extLst>
                  <a:ext uri="{0D108BD9-81ED-4DB2-BD59-A6C34878D82A}">
                    <a16:rowId xmlns:a16="http://schemas.microsoft.com/office/drawing/2014/main" val="10009"/>
                  </a:ext>
                </a:extLst>
              </a:tr>
            </a:tbl>
          </a:graphicData>
        </a:graphic>
      </p:graphicFrame>
      <p:sp>
        <p:nvSpPr>
          <p:cNvPr id="17" name="object 17"/>
          <p:cNvSpPr/>
          <p:nvPr/>
        </p:nvSpPr>
        <p:spPr>
          <a:xfrm>
            <a:off x="533154" y="5546607"/>
            <a:ext cx="11152072" cy="744994"/>
          </a:xfrm>
          <a:custGeom>
            <a:avLst/>
            <a:gdLst/>
            <a:ahLst/>
            <a:cxnLst/>
            <a:rect l="l" t="t" r="r" b="b"/>
            <a:pathLst>
              <a:path w="8374380" h="559435">
                <a:moveTo>
                  <a:pt x="8281161" y="0"/>
                </a:moveTo>
                <a:lnTo>
                  <a:pt x="0" y="0"/>
                </a:lnTo>
                <a:lnTo>
                  <a:pt x="0" y="559307"/>
                </a:lnTo>
                <a:lnTo>
                  <a:pt x="8374380" y="559307"/>
                </a:lnTo>
                <a:lnTo>
                  <a:pt x="8374380" y="93217"/>
                </a:lnTo>
                <a:lnTo>
                  <a:pt x="8367047" y="56932"/>
                </a:lnTo>
                <a:lnTo>
                  <a:pt x="8347059" y="27301"/>
                </a:lnTo>
                <a:lnTo>
                  <a:pt x="8317426" y="7325"/>
                </a:lnTo>
                <a:lnTo>
                  <a:pt x="8281161"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txBox="1"/>
          <p:nvPr/>
        </p:nvSpPr>
        <p:spPr>
          <a:xfrm>
            <a:off x="1137539" y="5753751"/>
            <a:ext cx="9909007" cy="304805"/>
          </a:xfrm>
          <a:prstGeom prst="rect">
            <a:avLst/>
          </a:prstGeom>
        </p:spPr>
        <p:txBody>
          <a:bodyPr vert="horz" wrap="square" lIns="0" tIns="17758" rIns="0" bIns="0" rtlCol="0">
            <a:spAutoFit/>
          </a:bodyPr>
          <a:lstStyle/>
          <a:p>
            <a:pPr marL="50738" marR="0" lvl="0" indent="0" algn="l" defTabSz="1217706" rtl="0" eaLnBrk="1" fontAlgn="auto" latinLnBrk="0" hangingPunct="1">
              <a:lnSpc>
                <a:spcPct val="100000"/>
              </a:lnSpc>
              <a:spcBef>
                <a:spcPts val="140"/>
              </a:spcBef>
              <a:spcAft>
                <a:spcPts val="0"/>
              </a:spcAft>
              <a:buClrTx/>
              <a:buSzTx/>
              <a:buFontTx/>
              <a:buNone/>
              <a:tabLst/>
              <a:defRPr/>
            </a:pPr>
            <a:r>
              <a:rPr kumimoji="0" sz="1864" b="0" i="0" u="none" strike="noStrike" kern="0" cap="none" spc="0" normalizeH="0" baseline="0" noProof="0" dirty="0">
                <a:ln>
                  <a:noFill/>
                </a:ln>
                <a:solidFill>
                  <a:srgbClr val="FFFFFF"/>
                </a:solidFill>
                <a:effectLst/>
                <a:uLnTx/>
                <a:uFillTx/>
                <a:latin typeface="Arial"/>
                <a:ea typeface="+mn-ea"/>
                <a:cs typeface="Arial"/>
              </a:rPr>
              <a:t>The</a:t>
            </a:r>
            <a:r>
              <a:rPr kumimoji="0" sz="1864" b="0" i="0" u="none" strike="noStrike" kern="0" cap="none" spc="-67"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incidence</a:t>
            </a:r>
            <a:r>
              <a:rPr kumimoji="0" sz="1864" b="0" i="0" u="none" strike="noStrike" kern="0" cap="none" spc="-7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and</a:t>
            </a:r>
            <a:r>
              <a:rPr kumimoji="0" sz="1864" b="0" i="0" u="none" strike="noStrike" kern="0" cap="none" spc="-5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severity</a:t>
            </a:r>
            <a:r>
              <a:rPr kumimoji="0" sz="1864" b="0" i="0" u="none" strike="noStrike" kern="0" cap="none" spc="-4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of</a:t>
            </a:r>
            <a:r>
              <a:rPr kumimoji="0" sz="1864" b="0" i="0" u="none" strike="noStrike" kern="0" cap="none" spc="-13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AEs</a:t>
            </a:r>
            <a:r>
              <a:rPr kumimoji="0" sz="1864" b="0" i="0" u="none" strike="noStrike" kern="0" cap="none" spc="-27"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were</a:t>
            </a:r>
            <a:r>
              <a:rPr kumimoji="0" sz="1864" b="0" i="0" u="none" strike="noStrike" kern="0" cap="none" spc="-2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consistent</a:t>
            </a:r>
            <a:r>
              <a:rPr kumimoji="0" sz="1864" b="0" i="0" u="none" strike="noStrike" kern="0" cap="none" spc="-67"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with</a:t>
            </a:r>
            <a:r>
              <a:rPr kumimoji="0" sz="1864" b="0" i="0" u="none" strike="noStrike" kern="0" cap="none" spc="-3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the</a:t>
            </a:r>
            <a:r>
              <a:rPr kumimoji="0" sz="1864" b="0" i="0" u="none" strike="noStrike" kern="0" cap="none" spc="-5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known</a:t>
            </a:r>
            <a:r>
              <a:rPr kumimoji="0" sz="1864" b="0" i="0" u="none" strike="noStrike" kern="0" cap="none" spc="-3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safety</a:t>
            </a:r>
            <a:r>
              <a:rPr kumimoji="0" sz="1864" b="0" i="0" u="none" strike="noStrike" kern="0" cap="none" spc="-73"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profile</a:t>
            </a:r>
            <a:r>
              <a:rPr kumimoji="0" sz="1864" b="0" i="0" u="none" strike="noStrike" kern="0" cap="none" spc="-60" normalizeH="0" baseline="0" noProof="0" dirty="0">
                <a:ln>
                  <a:noFill/>
                </a:ln>
                <a:solidFill>
                  <a:srgbClr val="FFFFFF"/>
                </a:solidFill>
                <a:effectLst/>
                <a:uLnTx/>
                <a:uFillTx/>
                <a:latin typeface="Arial"/>
                <a:ea typeface="+mn-ea"/>
                <a:cs typeface="Arial"/>
              </a:rPr>
              <a:t> </a:t>
            </a:r>
            <a:r>
              <a:rPr kumimoji="0" sz="1864" b="0" i="0" u="none" strike="noStrike" kern="0" cap="none" spc="0" normalizeH="0" baseline="0" noProof="0" dirty="0">
                <a:ln>
                  <a:noFill/>
                </a:ln>
                <a:solidFill>
                  <a:srgbClr val="FFFFFF"/>
                </a:solidFill>
                <a:effectLst/>
                <a:uLnTx/>
                <a:uFillTx/>
                <a:latin typeface="Arial"/>
                <a:ea typeface="+mn-ea"/>
                <a:cs typeface="Arial"/>
              </a:rPr>
              <a:t>of</a:t>
            </a:r>
            <a:r>
              <a:rPr kumimoji="0" sz="1864" b="0" i="0" u="none" strike="noStrike" kern="0" cap="none" spc="-20" normalizeH="0" baseline="0" noProof="0" dirty="0">
                <a:ln>
                  <a:noFill/>
                </a:ln>
                <a:solidFill>
                  <a:srgbClr val="FFFFFF"/>
                </a:solidFill>
                <a:effectLst/>
                <a:uLnTx/>
                <a:uFillTx/>
                <a:latin typeface="Arial"/>
                <a:ea typeface="+mn-ea"/>
                <a:cs typeface="Arial"/>
              </a:rPr>
              <a:t> </a:t>
            </a:r>
            <a:r>
              <a:rPr kumimoji="0" sz="1864" b="0" i="0" u="none" strike="noStrike" kern="0" cap="none" spc="-13" normalizeH="0" baseline="0" noProof="0" dirty="0">
                <a:ln>
                  <a:noFill/>
                </a:ln>
                <a:solidFill>
                  <a:srgbClr val="FFFFFF"/>
                </a:solidFill>
                <a:effectLst/>
                <a:uLnTx/>
                <a:uFillTx/>
                <a:latin typeface="Arial"/>
                <a:ea typeface="+mn-ea"/>
                <a:cs typeface="Arial"/>
              </a:rPr>
              <a:t>glofitamab</a:t>
            </a:r>
            <a:r>
              <a:rPr kumimoji="0" sz="1798" b="0" i="0" u="none" strike="noStrike" kern="0" cap="none" spc="-20" normalizeH="0" baseline="24691" noProof="0" dirty="0">
                <a:ln>
                  <a:noFill/>
                </a:ln>
                <a:solidFill>
                  <a:srgbClr val="FFFFFF"/>
                </a:solidFill>
                <a:effectLst/>
                <a:uLnTx/>
                <a:uFillTx/>
                <a:latin typeface="Arial"/>
                <a:ea typeface="+mn-ea"/>
                <a:cs typeface="Arial"/>
              </a:rPr>
              <a:t>1</a:t>
            </a:r>
            <a:endParaRPr kumimoji="0" sz="1798" b="0" i="0" u="none" strike="noStrike" kern="0" cap="none" spc="0" normalizeH="0" baseline="24691" noProof="0">
              <a:ln>
                <a:noFill/>
              </a:ln>
              <a:solidFill>
                <a:sysClr val="windowText" lastClr="000000"/>
              </a:solidFill>
              <a:effectLst/>
              <a:uLnTx/>
              <a:uFillTx/>
              <a:latin typeface="Arial"/>
              <a:ea typeface="+mn-ea"/>
              <a:cs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descr="$PPTXTitle"/>
          <p:cNvSpPr txBox="1">
            <a:spLocks noGrp="1"/>
          </p:cNvSpPr>
          <p:nvPr>
            <p:ph type="title"/>
          </p:nvPr>
        </p:nvSpPr>
        <p:spPr>
          <a:xfrm>
            <a:off x="688525" y="55404"/>
            <a:ext cx="12612179" cy="1065540"/>
          </a:xfrm>
          <a:prstGeom prst="rect">
            <a:avLst/>
          </a:prstGeom>
        </p:spPr>
        <p:txBody>
          <a:bodyPr vert="horz" wrap="square" lIns="0" tIns="486910" rIns="0" bIns="0" rtlCol="0">
            <a:spAutoFit/>
          </a:bodyPr>
          <a:lstStyle/>
          <a:p>
            <a:pPr marL="15221">
              <a:spcBef>
                <a:spcPts val="127"/>
              </a:spcBef>
            </a:pPr>
            <a:r>
              <a:rPr lang="en-US" dirty="0" err="1"/>
              <a:t>Mosun+Polatuzumab</a:t>
            </a:r>
            <a:r>
              <a:rPr lang="en-US" dirty="0"/>
              <a:t> in R/R MCL Study Schema</a:t>
            </a:r>
            <a:endParaRPr spc="-13" dirty="0"/>
          </a:p>
        </p:txBody>
      </p:sp>
      <p:sp>
        <p:nvSpPr>
          <p:cNvPr id="30" name="object 30"/>
          <p:cNvSpPr txBox="1"/>
          <p:nvPr/>
        </p:nvSpPr>
        <p:spPr>
          <a:xfrm>
            <a:off x="8536467" y="6432820"/>
            <a:ext cx="3155018"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lang="en-US" sz="1065" b="0" i="0" u="none" strike="noStrike" kern="0" cap="none" spc="0" normalizeH="0" baseline="0" noProof="0" dirty="0">
                <a:ln>
                  <a:noFill/>
                </a:ln>
                <a:solidFill>
                  <a:sysClr val="windowText" lastClr="000000"/>
                </a:solidFill>
                <a:effectLst/>
                <a:uLnTx/>
                <a:uFillTx/>
                <a:latin typeface="Arial"/>
                <a:ea typeface="+mn-ea"/>
                <a:cs typeface="Arial"/>
              </a:rPr>
              <a:t>Wang ML, et al. Blood. 2023;142(1_</a:t>
            </a:r>
            <a:r>
              <a:rPr kumimoji="0" lang="en-US" sz="1065" b="0" i="0" u="none" strike="noStrike" kern="0" cap="none" spc="-33" normalizeH="0" baseline="0" noProof="0" dirty="0">
                <a:ln>
                  <a:noFill/>
                </a:ln>
                <a:solidFill>
                  <a:sysClr val="windowText" lastClr="000000"/>
                </a:solidFill>
                <a:effectLst/>
                <a:uLnTx/>
                <a:uFillTx/>
                <a:latin typeface="Arial"/>
                <a:ea typeface="+mn-ea"/>
                <a:cs typeface="Arial"/>
              </a:rPr>
              <a:t> Suppl):734. </a:t>
            </a:r>
            <a:endParaRPr kumimoji="0" sz="1065"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1" name="object 31"/>
          <p:cNvSpPr txBox="1"/>
          <p:nvPr/>
        </p:nvSpPr>
        <p:spPr>
          <a:xfrm>
            <a:off x="526391" y="6247732"/>
            <a:ext cx="7722226" cy="344859"/>
          </a:xfrm>
          <a:prstGeom prst="rect">
            <a:avLst/>
          </a:prstGeom>
        </p:spPr>
        <p:txBody>
          <a:bodyPr vert="horz" wrap="square" lIns="0" tIns="16912" rIns="0" bIns="0" rtlCol="0">
            <a:spAutoFit/>
          </a:bodyPr>
          <a:lstStyle/>
          <a:p>
            <a:pPr marL="16913" marR="6765"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*From</a:t>
            </a:r>
            <a:r>
              <a:rPr kumimoji="0" sz="1065" b="0" i="0" u="none" strike="noStrike" kern="0" cap="none" spc="-4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C2</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and</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beyond,</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premedication</a:t>
            </a:r>
            <a:r>
              <a:rPr kumimoji="0" sz="1065" b="0"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was</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optional</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for</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patients</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who did</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not experience CRS</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in</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the</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previous</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cycle;</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corticosteroid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premedication</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consisted</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of</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20mg</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of</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dexamethasone</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or</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80mg</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of</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methylprednisolone,</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either IV</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or</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orally.</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33" name="Picture 32">
            <a:extLst>
              <a:ext uri="{FF2B5EF4-FFF2-40B4-BE49-F238E27FC236}">
                <a16:creationId xmlns:a16="http://schemas.microsoft.com/office/drawing/2014/main" id="{577620E3-1E3A-EC65-1B06-8E933FFEB231}"/>
              </a:ext>
            </a:extLst>
          </p:cNvPr>
          <p:cNvPicPr>
            <a:picLocks noChangeAspect="1"/>
          </p:cNvPicPr>
          <p:nvPr/>
        </p:nvPicPr>
        <p:blipFill>
          <a:blip r:embed="rId2"/>
          <a:stretch>
            <a:fillRect/>
          </a:stretch>
        </p:blipFill>
        <p:spPr>
          <a:xfrm>
            <a:off x="772141" y="1496376"/>
            <a:ext cx="10647717" cy="4561012"/>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88525" y="55404"/>
            <a:ext cx="12612179" cy="1064276"/>
          </a:xfrm>
          <a:prstGeom prst="rect">
            <a:avLst/>
          </a:prstGeom>
        </p:spPr>
        <p:txBody>
          <a:bodyPr vert="horz" wrap="square" lIns="0" tIns="485658" rIns="0" bIns="0" rtlCol="0">
            <a:spAutoFit/>
          </a:bodyPr>
          <a:lstStyle/>
          <a:p>
            <a:pPr marL="15221">
              <a:spcBef>
                <a:spcPts val="127"/>
              </a:spcBef>
            </a:pPr>
            <a:r>
              <a:rPr lang="en-US" dirty="0" err="1"/>
              <a:t>Mosun+Pola</a:t>
            </a:r>
            <a:r>
              <a:rPr lang="en-US" dirty="0"/>
              <a:t> in R/R MCL: </a:t>
            </a:r>
            <a:r>
              <a:rPr dirty="0"/>
              <a:t>Safety</a:t>
            </a:r>
            <a:r>
              <a:rPr spc="-87" dirty="0"/>
              <a:t> </a:t>
            </a:r>
            <a:r>
              <a:rPr spc="-13" dirty="0"/>
              <a:t>profile</a:t>
            </a:r>
          </a:p>
        </p:txBody>
      </p:sp>
      <p:grpSp>
        <p:nvGrpSpPr>
          <p:cNvPr id="3" name="object 3"/>
          <p:cNvGrpSpPr/>
          <p:nvPr/>
        </p:nvGrpSpPr>
        <p:grpSpPr>
          <a:xfrm>
            <a:off x="530788" y="1394938"/>
            <a:ext cx="3561763" cy="401671"/>
            <a:chOff x="392938" y="1047495"/>
            <a:chExt cx="2674620" cy="301625"/>
          </a:xfrm>
        </p:grpSpPr>
        <p:sp>
          <p:nvSpPr>
            <p:cNvPr id="4" name="object 4"/>
            <p:cNvSpPr/>
            <p:nvPr/>
          </p:nvSpPr>
          <p:spPr>
            <a:xfrm>
              <a:off x="397700" y="1053794"/>
              <a:ext cx="2663190" cy="295275"/>
            </a:xfrm>
            <a:custGeom>
              <a:avLst/>
              <a:gdLst/>
              <a:ahLst/>
              <a:cxnLst/>
              <a:rect l="l" t="t" r="r" b="b"/>
              <a:pathLst>
                <a:path w="2663190" h="295275">
                  <a:moveTo>
                    <a:pt x="1943989" y="0"/>
                  </a:moveTo>
                  <a:lnTo>
                    <a:pt x="0" y="0"/>
                  </a:lnTo>
                  <a:lnTo>
                    <a:pt x="0" y="295198"/>
                  </a:lnTo>
                  <a:lnTo>
                    <a:pt x="1943989" y="295198"/>
                  </a:lnTo>
                  <a:lnTo>
                    <a:pt x="1943989" y="0"/>
                  </a:lnTo>
                  <a:close/>
                </a:path>
                <a:path w="2663190" h="295275">
                  <a:moveTo>
                    <a:pt x="2663050" y="0"/>
                  </a:moveTo>
                  <a:lnTo>
                    <a:pt x="1944052" y="0"/>
                  </a:lnTo>
                  <a:lnTo>
                    <a:pt x="1944052" y="295198"/>
                  </a:lnTo>
                  <a:lnTo>
                    <a:pt x="2663050" y="295198"/>
                  </a:lnTo>
                  <a:lnTo>
                    <a:pt x="2663050"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392938" y="1047495"/>
              <a:ext cx="2674620" cy="301625"/>
            </a:xfrm>
            <a:custGeom>
              <a:avLst/>
              <a:gdLst/>
              <a:ahLst/>
              <a:cxnLst/>
              <a:rect l="l" t="t" r="r" b="b"/>
              <a:pathLst>
                <a:path w="2674620" h="301625">
                  <a:moveTo>
                    <a:pt x="1948814" y="0"/>
                  </a:moveTo>
                  <a:lnTo>
                    <a:pt x="1948814" y="301498"/>
                  </a:lnTo>
                </a:path>
                <a:path w="2674620" h="301625">
                  <a:moveTo>
                    <a:pt x="0" y="6350"/>
                  </a:moveTo>
                  <a:lnTo>
                    <a:pt x="2674112" y="6350"/>
                  </a:lnTo>
                </a:path>
              </a:pathLst>
            </a:custGeom>
            <a:ln w="127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graphicFrame>
        <p:nvGraphicFramePr>
          <p:cNvPr id="6" name="object 6"/>
          <p:cNvGraphicFramePr>
            <a:graphicFrameLocks noGrp="1"/>
          </p:cNvGraphicFramePr>
          <p:nvPr/>
        </p:nvGraphicFramePr>
        <p:xfrm>
          <a:off x="522333" y="1382254"/>
          <a:ext cx="3552459" cy="4176529"/>
        </p:xfrm>
        <a:graphic>
          <a:graphicData uri="http://schemas.openxmlformats.org/drawingml/2006/table">
            <a:tbl>
              <a:tblPr firstRow="1" bandRow="1">
                <a:tableStyleId>{2D5ABB26-0587-4C30-8999-92F81FD0307C}</a:tableStyleId>
              </a:tblPr>
              <a:tblGrid>
                <a:gridCol w="2595215">
                  <a:extLst>
                    <a:ext uri="{9D8B030D-6E8A-4147-A177-3AD203B41FA5}">
                      <a16:colId xmlns:a16="http://schemas.microsoft.com/office/drawing/2014/main" val="20000"/>
                    </a:ext>
                  </a:extLst>
                </a:gridCol>
                <a:gridCol w="957244">
                  <a:extLst>
                    <a:ext uri="{9D8B030D-6E8A-4147-A177-3AD203B41FA5}">
                      <a16:colId xmlns:a16="http://schemas.microsoft.com/office/drawing/2014/main" val="20001"/>
                    </a:ext>
                  </a:extLst>
                </a:gridCol>
              </a:tblGrid>
              <a:tr h="400825">
                <a:tc>
                  <a:txBody>
                    <a:bodyPr/>
                    <a:lstStyle/>
                    <a:p>
                      <a:pPr marL="170180">
                        <a:lnSpc>
                          <a:spcPct val="100000"/>
                        </a:lnSpc>
                        <a:spcBef>
                          <a:spcPts val="459"/>
                        </a:spcBef>
                      </a:pPr>
                      <a:r>
                        <a:rPr sz="1600" b="1" dirty="0">
                          <a:solidFill>
                            <a:srgbClr val="FFFFFF"/>
                          </a:solidFill>
                          <a:latin typeface="Arial"/>
                          <a:cs typeface="Arial"/>
                        </a:rPr>
                        <a:t>AE</a:t>
                      </a:r>
                      <a:r>
                        <a:rPr sz="1600" b="1" spc="-5" dirty="0">
                          <a:solidFill>
                            <a:srgbClr val="FFFFFF"/>
                          </a:solidFill>
                          <a:latin typeface="Arial"/>
                          <a:cs typeface="Arial"/>
                        </a:rPr>
                        <a:t> </a:t>
                      </a:r>
                      <a:r>
                        <a:rPr sz="1600" b="1" dirty="0">
                          <a:solidFill>
                            <a:srgbClr val="FFFFFF"/>
                          </a:solidFill>
                          <a:latin typeface="Arial"/>
                          <a:cs typeface="Arial"/>
                        </a:rPr>
                        <a:t>summary,</a:t>
                      </a:r>
                      <a:r>
                        <a:rPr sz="1600" b="1" spc="-35" dirty="0">
                          <a:solidFill>
                            <a:srgbClr val="FFFFFF"/>
                          </a:solidFill>
                          <a:latin typeface="Arial"/>
                          <a:cs typeface="Arial"/>
                        </a:rPr>
                        <a:t> </a:t>
                      </a:r>
                      <a:r>
                        <a:rPr sz="1600" b="1" dirty="0">
                          <a:solidFill>
                            <a:srgbClr val="FFFFFF"/>
                          </a:solidFill>
                          <a:latin typeface="Arial"/>
                          <a:cs typeface="Arial"/>
                        </a:rPr>
                        <a:t>n</a:t>
                      </a:r>
                      <a:r>
                        <a:rPr sz="1600" b="1" spc="-35" dirty="0">
                          <a:solidFill>
                            <a:srgbClr val="FFFFFF"/>
                          </a:solidFill>
                          <a:latin typeface="Arial"/>
                          <a:cs typeface="Arial"/>
                        </a:rPr>
                        <a:t> </a:t>
                      </a:r>
                      <a:r>
                        <a:rPr sz="1600" b="1" spc="-25" dirty="0">
                          <a:solidFill>
                            <a:srgbClr val="FFFFFF"/>
                          </a:solidFill>
                          <a:latin typeface="Arial"/>
                          <a:cs typeface="Arial"/>
                        </a:rPr>
                        <a:t>(%)</a:t>
                      </a:r>
                      <a:endParaRPr sz="1600">
                        <a:latin typeface="Arial"/>
                        <a:cs typeface="Arial"/>
                      </a:endParaRPr>
                    </a:p>
                  </a:txBody>
                  <a:tcPr marL="0" marR="0" marT="77796" marB="0">
                    <a:solidFill>
                      <a:srgbClr val="0A41CD"/>
                    </a:solidFill>
                  </a:tcPr>
                </a:tc>
                <a:tc>
                  <a:txBody>
                    <a:bodyPr/>
                    <a:lstStyle/>
                    <a:p>
                      <a:pPr algn="ctr">
                        <a:lnSpc>
                          <a:spcPct val="100000"/>
                        </a:lnSpc>
                        <a:spcBef>
                          <a:spcPts val="459"/>
                        </a:spcBef>
                      </a:pPr>
                      <a:r>
                        <a:rPr sz="1600" b="1" spc="-20" dirty="0">
                          <a:solidFill>
                            <a:srgbClr val="FFFFFF"/>
                          </a:solidFill>
                          <a:latin typeface="Arial"/>
                          <a:cs typeface="Arial"/>
                        </a:rPr>
                        <a:t>N=20</a:t>
                      </a:r>
                      <a:endParaRPr sz="1600">
                        <a:latin typeface="Arial"/>
                        <a:cs typeface="Arial"/>
                      </a:endParaRPr>
                    </a:p>
                  </a:txBody>
                  <a:tcPr marL="0" marR="0" marT="77796" marB="0">
                    <a:lnR w="12700">
                      <a:solidFill>
                        <a:srgbClr val="0A41CD"/>
                      </a:solidFill>
                      <a:prstDash val="solid"/>
                    </a:lnR>
                    <a:solidFill>
                      <a:srgbClr val="0A41CD"/>
                    </a:solidFill>
                  </a:tcPr>
                </a:tc>
                <a:extLst>
                  <a:ext uri="{0D108BD9-81ED-4DB2-BD59-A6C34878D82A}">
                    <a16:rowId xmlns:a16="http://schemas.microsoft.com/office/drawing/2014/main" val="10000"/>
                  </a:ext>
                </a:extLst>
              </a:tr>
              <a:tr h="372074">
                <a:tc>
                  <a:txBody>
                    <a:bodyPr/>
                    <a:lstStyle/>
                    <a:p>
                      <a:pPr marL="170180">
                        <a:lnSpc>
                          <a:spcPct val="100000"/>
                        </a:lnSpc>
                        <a:spcBef>
                          <a:spcPts val="655"/>
                        </a:spcBef>
                      </a:pPr>
                      <a:r>
                        <a:rPr sz="1500" b="1" spc="-25" dirty="0">
                          <a:latin typeface="Arial"/>
                          <a:cs typeface="Arial"/>
                        </a:rPr>
                        <a:t>AE</a:t>
                      </a:r>
                      <a:endParaRPr sz="1500">
                        <a:latin typeface="Arial"/>
                        <a:cs typeface="Arial"/>
                      </a:endParaRPr>
                    </a:p>
                  </a:txBody>
                  <a:tcPr marL="0" marR="0" marT="110777" marB="0">
                    <a:lnR w="12700">
                      <a:solidFill>
                        <a:srgbClr val="0A41CD"/>
                      </a:solidFill>
                      <a:prstDash val="solid"/>
                    </a:lnR>
                  </a:tcPr>
                </a:tc>
                <a:tc>
                  <a:txBody>
                    <a:bodyPr/>
                    <a:lstStyle/>
                    <a:p>
                      <a:pPr algn="ctr">
                        <a:lnSpc>
                          <a:spcPct val="100000"/>
                        </a:lnSpc>
                        <a:spcBef>
                          <a:spcPts val="655"/>
                        </a:spcBef>
                      </a:pPr>
                      <a:r>
                        <a:rPr sz="1500" dirty="0">
                          <a:latin typeface="Arial"/>
                          <a:cs typeface="Arial"/>
                        </a:rPr>
                        <a:t>20</a:t>
                      </a:r>
                      <a:r>
                        <a:rPr sz="1500" spc="10" dirty="0">
                          <a:latin typeface="Arial"/>
                          <a:cs typeface="Arial"/>
                        </a:rPr>
                        <a:t> </a:t>
                      </a:r>
                      <a:r>
                        <a:rPr sz="1500" spc="-10" dirty="0">
                          <a:latin typeface="Arial"/>
                          <a:cs typeface="Arial"/>
                        </a:rPr>
                        <a:t>(100)</a:t>
                      </a:r>
                      <a:endParaRPr sz="1500">
                        <a:latin typeface="Arial"/>
                        <a:cs typeface="Arial"/>
                      </a:endParaRPr>
                    </a:p>
                  </a:txBody>
                  <a:tcPr marL="0" marR="0" marT="110777" marB="0">
                    <a:lnL w="12700">
                      <a:solidFill>
                        <a:srgbClr val="0A41CD"/>
                      </a:solidFill>
                      <a:prstDash val="solid"/>
                    </a:lnL>
                    <a:lnR w="12700">
                      <a:solidFill>
                        <a:srgbClr val="0A41CD"/>
                      </a:solidFill>
                      <a:prstDash val="solid"/>
                    </a:lnR>
                  </a:tcPr>
                </a:tc>
                <a:extLst>
                  <a:ext uri="{0D108BD9-81ED-4DB2-BD59-A6C34878D82A}">
                    <a16:rowId xmlns:a16="http://schemas.microsoft.com/office/drawing/2014/main" val="10001"/>
                  </a:ext>
                </a:extLst>
              </a:tr>
              <a:tr h="360235">
                <a:tc>
                  <a:txBody>
                    <a:bodyPr/>
                    <a:lstStyle/>
                    <a:p>
                      <a:pPr marL="261620">
                        <a:lnSpc>
                          <a:spcPct val="100000"/>
                        </a:lnSpc>
                        <a:spcBef>
                          <a:spcPts val="50"/>
                        </a:spcBef>
                      </a:pPr>
                      <a:r>
                        <a:rPr sz="1500" dirty="0">
                          <a:latin typeface="Arial"/>
                          <a:cs typeface="Arial"/>
                        </a:rPr>
                        <a:t>Treatment-</a:t>
                      </a:r>
                      <a:r>
                        <a:rPr sz="1500" spc="-10" dirty="0">
                          <a:latin typeface="Arial"/>
                          <a:cs typeface="Arial"/>
                        </a:rPr>
                        <a:t>related</a:t>
                      </a:r>
                      <a:endParaRPr sz="1500">
                        <a:latin typeface="Arial"/>
                        <a:cs typeface="Arial"/>
                      </a:endParaRPr>
                    </a:p>
                  </a:txBody>
                  <a:tcPr marL="0" marR="0" marT="8456" marB="0">
                    <a:lnR w="12700">
                      <a:solidFill>
                        <a:srgbClr val="0A41CD"/>
                      </a:solidFill>
                      <a:prstDash val="solid"/>
                    </a:lnR>
                    <a:lnB w="19050">
                      <a:solidFill>
                        <a:srgbClr val="D7D7D7"/>
                      </a:solidFill>
                      <a:prstDash val="solid"/>
                    </a:lnB>
                  </a:tcPr>
                </a:tc>
                <a:tc>
                  <a:txBody>
                    <a:bodyPr/>
                    <a:lstStyle/>
                    <a:p>
                      <a:pPr algn="ctr">
                        <a:lnSpc>
                          <a:spcPct val="100000"/>
                        </a:lnSpc>
                        <a:spcBef>
                          <a:spcPts val="50"/>
                        </a:spcBef>
                      </a:pPr>
                      <a:r>
                        <a:rPr sz="1500" dirty="0">
                          <a:latin typeface="Arial"/>
                          <a:cs typeface="Arial"/>
                        </a:rPr>
                        <a:t>18</a:t>
                      </a:r>
                      <a:r>
                        <a:rPr sz="1500" spc="10" dirty="0">
                          <a:latin typeface="Arial"/>
                          <a:cs typeface="Arial"/>
                        </a:rPr>
                        <a:t> </a:t>
                      </a:r>
                      <a:r>
                        <a:rPr sz="1500" spc="-20" dirty="0">
                          <a:latin typeface="Arial"/>
                          <a:cs typeface="Arial"/>
                        </a:rPr>
                        <a:t>(90)</a:t>
                      </a:r>
                      <a:endParaRPr sz="1500">
                        <a:latin typeface="Arial"/>
                        <a:cs typeface="Arial"/>
                      </a:endParaRPr>
                    </a:p>
                  </a:txBody>
                  <a:tcPr marL="0" marR="0" marT="8456" marB="0">
                    <a:lnL w="12700">
                      <a:solidFill>
                        <a:srgbClr val="0A41CD"/>
                      </a:solidFill>
                      <a:prstDash val="solid"/>
                    </a:lnL>
                    <a:lnR w="12700">
                      <a:solidFill>
                        <a:srgbClr val="0A41CD"/>
                      </a:solidFill>
                      <a:prstDash val="solid"/>
                    </a:lnR>
                    <a:lnB w="19050">
                      <a:solidFill>
                        <a:srgbClr val="D7D7D7"/>
                      </a:solidFill>
                      <a:prstDash val="solid"/>
                    </a:lnB>
                  </a:tcPr>
                </a:tc>
                <a:extLst>
                  <a:ext uri="{0D108BD9-81ED-4DB2-BD59-A6C34878D82A}">
                    <a16:rowId xmlns:a16="http://schemas.microsoft.com/office/drawing/2014/main" val="10002"/>
                  </a:ext>
                </a:extLst>
              </a:tr>
              <a:tr h="372074">
                <a:tc>
                  <a:txBody>
                    <a:bodyPr/>
                    <a:lstStyle/>
                    <a:p>
                      <a:pPr marL="170180">
                        <a:lnSpc>
                          <a:spcPct val="100000"/>
                        </a:lnSpc>
                        <a:spcBef>
                          <a:spcPts val="660"/>
                        </a:spcBef>
                      </a:pPr>
                      <a:r>
                        <a:rPr sz="1500" b="1" dirty="0">
                          <a:latin typeface="Arial"/>
                          <a:cs typeface="Arial"/>
                        </a:rPr>
                        <a:t>Grade</a:t>
                      </a:r>
                      <a:r>
                        <a:rPr sz="1500" b="1" spc="20" dirty="0">
                          <a:latin typeface="Arial"/>
                          <a:cs typeface="Arial"/>
                        </a:rPr>
                        <a:t> </a:t>
                      </a:r>
                      <a:r>
                        <a:rPr sz="1500" b="1" dirty="0">
                          <a:latin typeface="Arial"/>
                          <a:cs typeface="Arial"/>
                        </a:rPr>
                        <a:t>3/4</a:t>
                      </a:r>
                      <a:r>
                        <a:rPr sz="1500" b="1" spc="25" dirty="0">
                          <a:latin typeface="Arial"/>
                          <a:cs typeface="Arial"/>
                        </a:rPr>
                        <a:t> </a:t>
                      </a:r>
                      <a:r>
                        <a:rPr sz="1500" b="1" spc="-25" dirty="0">
                          <a:latin typeface="Arial"/>
                          <a:cs typeface="Arial"/>
                        </a:rPr>
                        <a:t>AE</a:t>
                      </a:r>
                      <a:endParaRPr sz="1500">
                        <a:latin typeface="Arial"/>
                        <a:cs typeface="Arial"/>
                      </a:endParaRPr>
                    </a:p>
                  </a:txBody>
                  <a:tcPr marL="0" marR="0" marT="111622" marB="0">
                    <a:lnR w="12700">
                      <a:solidFill>
                        <a:srgbClr val="0A41CD"/>
                      </a:solidFill>
                      <a:prstDash val="solid"/>
                    </a:lnR>
                    <a:lnT w="19050">
                      <a:solidFill>
                        <a:srgbClr val="D7D7D7"/>
                      </a:solidFill>
                      <a:prstDash val="solid"/>
                    </a:lnT>
                  </a:tcPr>
                </a:tc>
                <a:tc>
                  <a:txBody>
                    <a:bodyPr/>
                    <a:lstStyle/>
                    <a:p>
                      <a:pPr algn="ctr">
                        <a:lnSpc>
                          <a:spcPct val="100000"/>
                        </a:lnSpc>
                        <a:spcBef>
                          <a:spcPts val="660"/>
                        </a:spcBef>
                      </a:pPr>
                      <a:r>
                        <a:rPr sz="1500" dirty="0">
                          <a:latin typeface="Arial"/>
                          <a:cs typeface="Arial"/>
                        </a:rPr>
                        <a:t>12</a:t>
                      </a:r>
                      <a:r>
                        <a:rPr sz="1500" spc="10" dirty="0">
                          <a:latin typeface="Arial"/>
                          <a:cs typeface="Arial"/>
                        </a:rPr>
                        <a:t> </a:t>
                      </a:r>
                      <a:r>
                        <a:rPr sz="1500" spc="-20" dirty="0">
                          <a:latin typeface="Arial"/>
                          <a:cs typeface="Arial"/>
                        </a:rPr>
                        <a:t>(60)</a:t>
                      </a:r>
                      <a:endParaRPr sz="1500">
                        <a:latin typeface="Arial"/>
                        <a:cs typeface="Arial"/>
                      </a:endParaRPr>
                    </a:p>
                  </a:txBody>
                  <a:tcPr marL="0" marR="0" marT="111622" marB="0">
                    <a:lnL w="12700">
                      <a:solidFill>
                        <a:srgbClr val="0A41CD"/>
                      </a:solidFill>
                      <a:prstDash val="solid"/>
                    </a:lnL>
                    <a:lnR w="12700">
                      <a:solidFill>
                        <a:srgbClr val="0A41CD"/>
                      </a:solidFill>
                      <a:prstDash val="solid"/>
                    </a:lnR>
                    <a:lnT w="19050">
                      <a:solidFill>
                        <a:srgbClr val="D7D7D7"/>
                      </a:solidFill>
                      <a:prstDash val="solid"/>
                    </a:lnT>
                  </a:tcPr>
                </a:tc>
                <a:extLst>
                  <a:ext uri="{0D108BD9-81ED-4DB2-BD59-A6C34878D82A}">
                    <a16:rowId xmlns:a16="http://schemas.microsoft.com/office/drawing/2014/main" val="10003"/>
                  </a:ext>
                </a:extLst>
              </a:tr>
              <a:tr h="360235">
                <a:tc>
                  <a:txBody>
                    <a:bodyPr/>
                    <a:lstStyle/>
                    <a:p>
                      <a:pPr marL="261620">
                        <a:lnSpc>
                          <a:spcPct val="100000"/>
                        </a:lnSpc>
                        <a:spcBef>
                          <a:spcPts val="50"/>
                        </a:spcBef>
                      </a:pPr>
                      <a:r>
                        <a:rPr sz="1500" dirty="0">
                          <a:latin typeface="Arial"/>
                          <a:cs typeface="Arial"/>
                        </a:rPr>
                        <a:t>Treatment-</a:t>
                      </a:r>
                      <a:r>
                        <a:rPr sz="1500" spc="-10" dirty="0">
                          <a:latin typeface="Arial"/>
                          <a:cs typeface="Arial"/>
                        </a:rPr>
                        <a:t>related</a:t>
                      </a:r>
                      <a:endParaRPr sz="1500">
                        <a:latin typeface="Arial"/>
                        <a:cs typeface="Arial"/>
                      </a:endParaRPr>
                    </a:p>
                  </a:txBody>
                  <a:tcPr marL="0" marR="0" marT="8456" marB="0">
                    <a:lnR w="12700">
                      <a:solidFill>
                        <a:srgbClr val="0A41CD"/>
                      </a:solidFill>
                      <a:prstDash val="solid"/>
                    </a:lnR>
                    <a:lnB w="19050">
                      <a:solidFill>
                        <a:srgbClr val="D7D7D7"/>
                      </a:solidFill>
                      <a:prstDash val="solid"/>
                    </a:lnB>
                  </a:tcPr>
                </a:tc>
                <a:tc>
                  <a:txBody>
                    <a:bodyPr/>
                    <a:lstStyle/>
                    <a:p>
                      <a:pPr algn="ctr">
                        <a:lnSpc>
                          <a:spcPct val="100000"/>
                        </a:lnSpc>
                        <a:spcBef>
                          <a:spcPts val="50"/>
                        </a:spcBef>
                      </a:pPr>
                      <a:r>
                        <a:rPr sz="1500" dirty="0">
                          <a:latin typeface="Arial"/>
                          <a:cs typeface="Arial"/>
                        </a:rPr>
                        <a:t>9</a:t>
                      </a:r>
                      <a:r>
                        <a:rPr sz="1500" spc="5" dirty="0">
                          <a:latin typeface="Arial"/>
                          <a:cs typeface="Arial"/>
                        </a:rPr>
                        <a:t> </a:t>
                      </a:r>
                      <a:r>
                        <a:rPr sz="1500" spc="-20" dirty="0">
                          <a:latin typeface="Arial"/>
                          <a:cs typeface="Arial"/>
                        </a:rPr>
                        <a:t>(45)</a:t>
                      </a:r>
                      <a:endParaRPr sz="1500">
                        <a:latin typeface="Arial"/>
                        <a:cs typeface="Arial"/>
                      </a:endParaRPr>
                    </a:p>
                  </a:txBody>
                  <a:tcPr marL="0" marR="0" marT="8456" marB="0">
                    <a:lnL w="12700">
                      <a:solidFill>
                        <a:srgbClr val="0A41CD"/>
                      </a:solidFill>
                      <a:prstDash val="solid"/>
                    </a:lnL>
                    <a:lnR w="12700">
                      <a:solidFill>
                        <a:srgbClr val="0A41CD"/>
                      </a:solidFill>
                      <a:prstDash val="solid"/>
                    </a:lnR>
                    <a:lnB w="19050">
                      <a:solidFill>
                        <a:srgbClr val="D7D7D7"/>
                      </a:solidFill>
                      <a:prstDash val="solid"/>
                    </a:lnB>
                  </a:tcPr>
                </a:tc>
                <a:extLst>
                  <a:ext uri="{0D108BD9-81ED-4DB2-BD59-A6C34878D82A}">
                    <a16:rowId xmlns:a16="http://schemas.microsoft.com/office/drawing/2014/main" val="10004"/>
                  </a:ext>
                </a:extLst>
              </a:tr>
              <a:tr h="372920">
                <a:tc>
                  <a:txBody>
                    <a:bodyPr/>
                    <a:lstStyle/>
                    <a:p>
                      <a:pPr marL="170180">
                        <a:lnSpc>
                          <a:spcPct val="100000"/>
                        </a:lnSpc>
                        <a:spcBef>
                          <a:spcPts val="660"/>
                        </a:spcBef>
                      </a:pPr>
                      <a:r>
                        <a:rPr sz="1500" b="1" dirty="0">
                          <a:latin typeface="Arial"/>
                          <a:cs typeface="Arial"/>
                        </a:rPr>
                        <a:t>Serious</a:t>
                      </a:r>
                      <a:r>
                        <a:rPr sz="1500" b="1" spc="25" dirty="0">
                          <a:latin typeface="Arial"/>
                          <a:cs typeface="Arial"/>
                        </a:rPr>
                        <a:t> </a:t>
                      </a:r>
                      <a:r>
                        <a:rPr sz="1500" b="1" spc="-25" dirty="0">
                          <a:latin typeface="Arial"/>
                          <a:cs typeface="Arial"/>
                        </a:rPr>
                        <a:t>AE</a:t>
                      </a:r>
                      <a:endParaRPr sz="1500">
                        <a:latin typeface="Arial"/>
                        <a:cs typeface="Arial"/>
                      </a:endParaRPr>
                    </a:p>
                  </a:txBody>
                  <a:tcPr marL="0" marR="0" marT="111622" marB="0">
                    <a:lnR w="12700">
                      <a:solidFill>
                        <a:srgbClr val="0A41CD"/>
                      </a:solidFill>
                      <a:prstDash val="solid"/>
                    </a:lnR>
                    <a:lnT w="19050">
                      <a:solidFill>
                        <a:srgbClr val="D7D7D7"/>
                      </a:solidFill>
                      <a:prstDash val="solid"/>
                    </a:lnT>
                  </a:tcPr>
                </a:tc>
                <a:tc>
                  <a:txBody>
                    <a:bodyPr/>
                    <a:lstStyle/>
                    <a:p>
                      <a:pPr marL="42545" algn="ctr">
                        <a:lnSpc>
                          <a:spcPct val="100000"/>
                        </a:lnSpc>
                        <a:spcBef>
                          <a:spcPts val="660"/>
                        </a:spcBef>
                      </a:pPr>
                      <a:r>
                        <a:rPr sz="1500" dirty="0">
                          <a:latin typeface="Arial"/>
                          <a:cs typeface="Arial"/>
                        </a:rPr>
                        <a:t>13</a:t>
                      </a:r>
                      <a:r>
                        <a:rPr sz="1500" spc="10" dirty="0">
                          <a:latin typeface="Arial"/>
                          <a:cs typeface="Arial"/>
                        </a:rPr>
                        <a:t> </a:t>
                      </a:r>
                      <a:r>
                        <a:rPr sz="1500" spc="-20" dirty="0">
                          <a:latin typeface="Arial"/>
                          <a:cs typeface="Arial"/>
                        </a:rPr>
                        <a:t>(65)</a:t>
                      </a:r>
                      <a:endParaRPr sz="1500">
                        <a:latin typeface="Arial"/>
                        <a:cs typeface="Arial"/>
                      </a:endParaRPr>
                    </a:p>
                  </a:txBody>
                  <a:tcPr marL="0" marR="0" marT="111622" marB="0">
                    <a:lnL w="12700">
                      <a:solidFill>
                        <a:srgbClr val="0A41CD"/>
                      </a:solidFill>
                      <a:prstDash val="solid"/>
                    </a:lnL>
                    <a:lnR w="12700">
                      <a:solidFill>
                        <a:srgbClr val="0A41CD"/>
                      </a:solidFill>
                      <a:prstDash val="solid"/>
                    </a:lnR>
                    <a:lnT w="19050">
                      <a:solidFill>
                        <a:srgbClr val="D7D7D7"/>
                      </a:solidFill>
                      <a:prstDash val="solid"/>
                    </a:lnT>
                  </a:tcPr>
                </a:tc>
                <a:extLst>
                  <a:ext uri="{0D108BD9-81ED-4DB2-BD59-A6C34878D82A}">
                    <a16:rowId xmlns:a16="http://schemas.microsoft.com/office/drawing/2014/main" val="10005"/>
                  </a:ext>
                </a:extLst>
              </a:tr>
              <a:tr h="360235">
                <a:tc>
                  <a:txBody>
                    <a:bodyPr/>
                    <a:lstStyle/>
                    <a:p>
                      <a:pPr marL="258445">
                        <a:lnSpc>
                          <a:spcPct val="100000"/>
                        </a:lnSpc>
                        <a:spcBef>
                          <a:spcPts val="50"/>
                        </a:spcBef>
                      </a:pPr>
                      <a:r>
                        <a:rPr sz="1500" dirty="0">
                          <a:latin typeface="Arial"/>
                          <a:cs typeface="Arial"/>
                        </a:rPr>
                        <a:t>Treatment-</a:t>
                      </a:r>
                      <a:r>
                        <a:rPr sz="1500" spc="-10" dirty="0">
                          <a:latin typeface="Arial"/>
                          <a:cs typeface="Arial"/>
                        </a:rPr>
                        <a:t>related</a:t>
                      </a:r>
                      <a:endParaRPr sz="1500">
                        <a:latin typeface="Arial"/>
                        <a:cs typeface="Arial"/>
                      </a:endParaRPr>
                    </a:p>
                  </a:txBody>
                  <a:tcPr marL="0" marR="0" marT="8456" marB="0">
                    <a:lnR w="12700">
                      <a:solidFill>
                        <a:srgbClr val="0A41CD"/>
                      </a:solidFill>
                      <a:prstDash val="solid"/>
                    </a:lnR>
                    <a:lnB w="19050">
                      <a:solidFill>
                        <a:srgbClr val="D7D7D7"/>
                      </a:solidFill>
                      <a:prstDash val="solid"/>
                    </a:lnB>
                  </a:tcPr>
                </a:tc>
                <a:tc>
                  <a:txBody>
                    <a:bodyPr/>
                    <a:lstStyle/>
                    <a:p>
                      <a:pPr algn="ctr">
                        <a:lnSpc>
                          <a:spcPct val="100000"/>
                        </a:lnSpc>
                        <a:spcBef>
                          <a:spcPts val="50"/>
                        </a:spcBef>
                      </a:pPr>
                      <a:r>
                        <a:rPr sz="1500" dirty="0">
                          <a:latin typeface="Arial"/>
                          <a:cs typeface="Arial"/>
                        </a:rPr>
                        <a:t>9</a:t>
                      </a:r>
                      <a:r>
                        <a:rPr sz="1500" spc="5" dirty="0">
                          <a:latin typeface="Arial"/>
                          <a:cs typeface="Arial"/>
                        </a:rPr>
                        <a:t> </a:t>
                      </a:r>
                      <a:r>
                        <a:rPr sz="1500" spc="-20" dirty="0">
                          <a:latin typeface="Arial"/>
                          <a:cs typeface="Arial"/>
                        </a:rPr>
                        <a:t>(45)</a:t>
                      </a:r>
                      <a:endParaRPr sz="1500">
                        <a:latin typeface="Arial"/>
                        <a:cs typeface="Arial"/>
                      </a:endParaRPr>
                    </a:p>
                  </a:txBody>
                  <a:tcPr marL="0" marR="0" marT="8456" marB="0">
                    <a:lnL w="12700">
                      <a:solidFill>
                        <a:srgbClr val="0A41CD"/>
                      </a:solidFill>
                      <a:prstDash val="solid"/>
                    </a:lnL>
                    <a:lnR w="12700">
                      <a:solidFill>
                        <a:srgbClr val="0A41CD"/>
                      </a:solidFill>
                      <a:prstDash val="solid"/>
                    </a:lnR>
                    <a:lnB w="19050">
                      <a:solidFill>
                        <a:srgbClr val="D7D7D7"/>
                      </a:solidFill>
                      <a:prstDash val="solid"/>
                    </a:lnB>
                  </a:tcPr>
                </a:tc>
                <a:extLst>
                  <a:ext uri="{0D108BD9-81ED-4DB2-BD59-A6C34878D82A}">
                    <a16:rowId xmlns:a16="http://schemas.microsoft.com/office/drawing/2014/main" val="10006"/>
                  </a:ext>
                </a:extLst>
              </a:tr>
              <a:tr h="372920">
                <a:tc>
                  <a:txBody>
                    <a:bodyPr/>
                    <a:lstStyle/>
                    <a:p>
                      <a:pPr marL="170180">
                        <a:lnSpc>
                          <a:spcPct val="100000"/>
                        </a:lnSpc>
                        <a:spcBef>
                          <a:spcPts val="660"/>
                        </a:spcBef>
                      </a:pPr>
                      <a:r>
                        <a:rPr sz="1500" b="1" dirty="0">
                          <a:latin typeface="Arial"/>
                          <a:cs typeface="Arial"/>
                        </a:rPr>
                        <a:t>Grade</a:t>
                      </a:r>
                      <a:r>
                        <a:rPr sz="1500" b="1" spc="10" dirty="0">
                          <a:latin typeface="Arial"/>
                          <a:cs typeface="Arial"/>
                        </a:rPr>
                        <a:t> </a:t>
                      </a:r>
                      <a:r>
                        <a:rPr sz="1500" b="1" dirty="0">
                          <a:latin typeface="Arial"/>
                          <a:cs typeface="Arial"/>
                        </a:rPr>
                        <a:t>5</a:t>
                      </a:r>
                      <a:r>
                        <a:rPr sz="1500" b="1" spc="15" dirty="0">
                          <a:latin typeface="Arial"/>
                          <a:cs typeface="Arial"/>
                        </a:rPr>
                        <a:t> </a:t>
                      </a:r>
                      <a:r>
                        <a:rPr sz="1500" b="1" dirty="0">
                          <a:latin typeface="Arial"/>
                          <a:cs typeface="Arial"/>
                        </a:rPr>
                        <a:t>(fatal)</a:t>
                      </a:r>
                      <a:r>
                        <a:rPr sz="1500" b="1" spc="10" dirty="0">
                          <a:latin typeface="Arial"/>
                          <a:cs typeface="Arial"/>
                        </a:rPr>
                        <a:t> </a:t>
                      </a:r>
                      <a:r>
                        <a:rPr sz="1500" b="1" spc="-25" dirty="0">
                          <a:latin typeface="Arial"/>
                          <a:cs typeface="Arial"/>
                        </a:rPr>
                        <a:t>AE</a:t>
                      </a:r>
                      <a:endParaRPr sz="1500">
                        <a:latin typeface="Arial"/>
                        <a:cs typeface="Arial"/>
                      </a:endParaRPr>
                    </a:p>
                  </a:txBody>
                  <a:tcPr marL="0" marR="0" marT="111622" marB="0">
                    <a:lnR w="12700">
                      <a:solidFill>
                        <a:srgbClr val="0A41CD"/>
                      </a:solidFill>
                      <a:prstDash val="solid"/>
                    </a:lnR>
                    <a:lnT w="19050">
                      <a:solidFill>
                        <a:srgbClr val="D7D7D7"/>
                      </a:solidFill>
                      <a:prstDash val="solid"/>
                    </a:lnT>
                  </a:tcPr>
                </a:tc>
                <a:tc>
                  <a:txBody>
                    <a:bodyPr/>
                    <a:lstStyle/>
                    <a:p>
                      <a:pPr algn="ctr">
                        <a:lnSpc>
                          <a:spcPct val="100000"/>
                        </a:lnSpc>
                        <a:spcBef>
                          <a:spcPts val="660"/>
                        </a:spcBef>
                      </a:pPr>
                      <a:r>
                        <a:rPr sz="1500" dirty="0">
                          <a:latin typeface="Arial"/>
                          <a:cs typeface="Arial"/>
                        </a:rPr>
                        <a:t>3</a:t>
                      </a:r>
                      <a:r>
                        <a:rPr sz="1500" spc="5" dirty="0">
                          <a:latin typeface="Arial"/>
                          <a:cs typeface="Arial"/>
                        </a:rPr>
                        <a:t> </a:t>
                      </a:r>
                      <a:r>
                        <a:rPr sz="1500" spc="-10" dirty="0">
                          <a:latin typeface="Arial"/>
                          <a:cs typeface="Arial"/>
                        </a:rPr>
                        <a:t>(15)*</a:t>
                      </a:r>
                      <a:endParaRPr sz="1500">
                        <a:latin typeface="Arial"/>
                        <a:cs typeface="Arial"/>
                      </a:endParaRPr>
                    </a:p>
                  </a:txBody>
                  <a:tcPr marL="0" marR="0" marT="111622" marB="0">
                    <a:lnL w="12700">
                      <a:solidFill>
                        <a:srgbClr val="0A41CD"/>
                      </a:solidFill>
                      <a:prstDash val="solid"/>
                    </a:lnL>
                    <a:lnR w="12700">
                      <a:solidFill>
                        <a:srgbClr val="0A41CD"/>
                      </a:solidFill>
                      <a:prstDash val="solid"/>
                    </a:lnR>
                    <a:lnT w="19050">
                      <a:solidFill>
                        <a:srgbClr val="D7D7D7"/>
                      </a:solidFill>
                      <a:prstDash val="solid"/>
                    </a:lnT>
                  </a:tcPr>
                </a:tc>
                <a:extLst>
                  <a:ext uri="{0D108BD9-81ED-4DB2-BD59-A6C34878D82A}">
                    <a16:rowId xmlns:a16="http://schemas.microsoft.com/office/drawing/2014/main" val="10007"/>
                  </a:ext>
                </a:extLst>
              </a:tr>
              <a:tr h="360235">
                <a:tc>
                  <a:txBody>
                    <a:bodyPr/>
                    <a:lstStyle/>
                    <a:p>
                      <a:pPr marL="258445">
                        <a:lnSpc>
                          <a:spcPct val="100000"/>
                        </a:lnSpc>
                        <a:spcBef>
                          <a:spcPts val="50"/>
                        </a:spcBef>
                      </a:pPr>
                      <a:r>
                        <a:rPr sz="1500" dirty="0">
                          <a:latin typeface="Arial"/>
                          <a:cs typeface="Arial"/>
                        </a:rPr>
                        <a:t>Treatment-</a:t>
                      </a:r>
                      <a:r>
                        <a:rPr sz="1500" spc="-10" dirty="0">
                          <a:latin typeface="Arial"/>
                          <a:cs typeface="Arial"/>
                        </a:rPr>
                        <a:t>related</a:t>
                      </a:r>
                      <a:endParaRPr sz="1500">
                        <a:latin typeface="Arial"/>
                        <a:cs typeface="Arial"/>
                      </a:endParaRPr>
                    </a:p>
                  </a:txBody>
                  <a:tcPr marL="0" marR="0" marT="8456" marB="0">
                    <a:lnR w="12700">
                      <a:solidFill>
                        <a:srgbClr val="0A41CD"/>
                      </a:solidFill>
                      <a:prstDash val="solid"/>
                    </a:lnR>
                    <a:lnB w="19050">
                      <a:solidFill>
                        <a:srgbClr val="D7D7D7"/>
                      </a:solidFill>
                      <a:prstDash val="solid"/>
                    </a:lnB>
                  </a:tcPr>
                </a:tc>
                <a:tc>
                  <a:txBody>
                    <a:bodyPr/>
                    <a:lstStyle/>
                    <a:p>
                      <a:pPr marL="635" algn="ctr">
                        <a:lnSpc>
                          <a:spcPct val="100000"/>
                        </a:lnSpc>
                        <a:spcBef>
                          <a:spcPts val="50"/>
                        </a:spcBef>
                      </a:pPr>
                      <a:r>
                        <a:rPr sz="1500" spc="-50" dirty="0">
                          <a:latin typeface="Arial"/>
                          <a:cs typeface="Arial"/>
                        </a:rPr>
                        <a:t>0</a:t>
                      </a:r>
                      <a:endParaRPr sz="1500">
                        <a:latin typeface="Arial"/>
                        <a:cs typeface="Arial"/>
                      </a:endParaRPr>
                    </a:p>
                  </a:txBody>
                  <a:tcPr marL="0" marR="0" marT="8456" marB="0">
                    <a:lnL w="12700">
                      <a:solidFill>
                        <a:srgbClr val="0A41CD"/>
                      </a:solidFill>
                      <a:prstDash val="solid"/>
                    </a:lnL>
                    <a:lnR w="12700">
                      <a:solidFill>
                        <a:srgbClr val="0A41CD"/>
                      </a:solidFill>
                      <a:prstDash val="solid"/>
                    </a:lnR>
                    <a:lnB w="19050">
                      <a:solidFill>
                        <a:srgbClr val="D7D7D7"/>
                      </a:solidFill>
                      <a:prstDash val="solid"/>
                    </a:lnB>
                  </a:tcPr>
                </a:tc>
                <a:extLst>
                  <a:ext uri="{0D108BD9-81ED-4DB2-BD59-A6C34878D82A}">
                    <a16:rowId xmlns:a16="http://schemas.microsoft.com/office/drawing/2014/main" val="10008"/>
                  </a:ext>
                </a:extLst>
              </a:tr>
              <a:tr h="294275">
                <a:tc>
                  <a:txBody>
                    <a:bodyPr/>
                    <a:lstStyle/>
                    <a:p>
                      <a:pPr marL="170180">
                        <a:lnSpc>
                          <a:spcPts val="1350"/>
                        </a:lnSpc>
                        <a:spcBef>
                          <a:spcPts val="290"/>
                        </a:spcBef>
                      </a:pPr>
                      <a:r>
                        <a:rPr sz="1500" b="1" dirty="0">
                          <a:latin typeface="Arial"/>
                          <a:cs typeface="Arial"/>
                        </a:rPr>
                        <a:t>AE</a:t>
                      </a:r>
                      <a:r>
                        <a:rPr sz="1500" b="1" spc="40" dirty="0">
                          <a:latin typeface="Arial"/>
                          <a:cs typeface="Arial"/>
                        </a:rPr>
                        <a:t> </a:t>
                      </a:r>
                      <a:r>
                        <a:rPr sz="1500" b="1" dirty="0">
                          <a:latin typeface="Arial"/>
                          <a:cs typeface="Arial"/>
                        </a:rPr>
                        <a:t>leading</a:t>
                      </a:r>
                      <a:r>
                        <a:rPr sz="1500" b="1" spc="25" dirty="0">
                          <a:latin typeface="Arial"/>
                          <a:cs typeface="Arial"/>
                        </a:rPr>
                        <a:t> </a:t>
                      </a:r>
                      <a:r>
                        <a:rPr sz="1500" b="1" dirty="0">
                          <a:latin typeface="Arial"/>
                          <a:cs typeface="Arial"/>
                        </a:rPr>
                        <a:t>to</a:t>
                      </a:r>
                      <a:r>
                        <a:rPr sz="1500" b="1" spc="15" dirty="0">
                          <a:latin typeface="Arial"/>
                          <a:cs typeface="Arial"/>
                        </a:rPr>
                        <a:t> </a:t>
                      </a:r>
                      <a:r>
                        <a:rPr sz="1500" b="1" spc="-10" dirty="0">
                          <a:latin typeface="Arial"/>
                          <a:cs typeface="Arial"/>
                        </a:rPr>
                        <a:t>treatment</a:t>
                      </a:r>
                      <a:endParaRPr sz="1500">
                        <a:latin typeface="Arial"/>
                        <a:cs typeface="Arial"/>
                      </a:endParaRPr>
                    </a:p>
                  </a:txBody>
                  <a:tcPr marL="0" marR="0" marT="49046" marB="0">
                    <a:lnR w="12700">
                      <a:solidFill>
                        <a:srgbClr val="0A41CD"/>
                      </a:solidFill>
                      <a:prstDash val="solid"/>
                    </a:lnR>
                    <a:lnT w="19050">
                      <a:solidFill>
                        <a:srgbClr val="D7D7D7"/>
                      </a:solidFill>
                      <a:prstDash val="solid"/>
                    </a:lnT>
                  </a:tcPr>
                </a:tc>
                <a:tc>
                  <a:txBody>
                    <a:bodyPr/>
                    <a:lstStyle/>
                    <a:p>
                      <a:pPr>
                        <a:lnSpc>
                          <a:spcPct val="100000"/>
                        </a:lnSpc>
                      </a:pPr>
                      <a:endParaRPr sz="1300">
                        <a:latin typeface="Times New Roman"/>
                        <a:cs typeface="Times New Roman"/>
                      </a:endParaRPr>
                    </a:p>
                  </a:txBody>
                  <a:tcPr marL="0" marR="0" marT="0" marB="0">
                    <a:lnL w="12700">
                      <a:solidFill>
                        <a:srgbClr val="0A41CD"/>
                      </a:solidFill>
                      <a:prstDash val="solid"/>
                    </a:lnL>
                    <a:lnR w="12700">
                      <a:solidFill>
                        <a:srgbClr val="0A41CD"/>
                      </a:solidFill>
                      <a:prstDash val="solid"/>
                    </a:lnR>
                    <a:lnT w="19050">
                      <a:solidFill>
                        <a:srgbClr val="D7D7D7"/>
                      </a:solidFill>
                      <a:prstDash val="solid"/>
                    </a:lnT>
                  </a:tcPr>
                </a:tc>
                <a:extLst>
                  <a:ext uri="{0D108BD9-81ED-4DB2-BD59-A6C34878D82A}">
                    <a16:rowId xmlns:a16="http://schemas.microsoft.com/office/drawing/2014/main" val="10009"/>
                  </a:ext>
                </a:extLst>
              </a:tr>
              <a:tr h="253687">
                <a:tc>
                  <a:txBody>
                    <a:bodyPr/>
                    <a:lstStyle/>
                    <a:p>
                      <a:pPr marL="261620">
                        <a:lnSpc>
                          <a:spcPts val="1335"/>
                        </a:lnSpc>
                      </a:pPr>
                      <a:r>
                        <a:rPr sz="1500" b="1" spc="-10" dirty="0">
                          <a:latin typeface="Arial"/>
                          <a:cs typeface="Arial"/>
                        </a:rPr>
                        <a:t>discontinuation</a:t>
                      </a:r>
                      <a:endParaRPr sz="1500">
                        <a:latin typeface="Arial"/>
                        <a:cs typeface="Arial"/>
                      </a:endParaRPr>
                    </a:p>
                  </a:txBody>
                  <a:tcPr marL="0" marR="0" marT="0" marB="0">
                    <a:lnR w="12700">
                      <a:solidFill>
                        <a:srgbClr val="0A41CD"/>
                      </a:solidFill>
                      <a:prstDash val="solid"/>
                    </a:lnR>
                  </a:tcPr>
                </a:tc>
                <a:tc>
                  <a:txBody>
                    <a:bodyPr/>
                    <a:lstStyle/>
                    <a:p>
                      <a:pPr marL="2540" algn="ctr">
                        <a:lnSpc>
                          <a:spcPts val="1335"/>
                        </a:lnSpc>
                      </a:pPr>
                      <a:r>
                        <a:rPr sz="1500" dirty="0">
                          <a:latin typeface="Arial"/>
                          <a:cs typeface="Arial"/>
                        </a:rPr>
                        <a:t>4</a:t>
                      </a:r>
                      <a:r>
                        <a:rPr sz="1500" spc="5" dirty="0">
                          <a:latin typeface="Arial"/>
                          <a:cs typeface="Arial"/>
                        </a:rPr>
                        <a:t> </a:t>
                      </a:r>
                      <a:r>
                        <a:rPr sz="1500" spc="-10" dirty="0">
                          <a:latin typeface="Arial"/>
                          <a:cs typeface="Arial"/>
                        </a:rPr>
                        <a:t>(20)</a:t>
                      </a:r>
                      <a:r>
                        <a:rPr sz="1500" spc="-15" baseline="25925" dirty="0">
                          <a:latin typeface="Arial"/>
                          <a:cs typeface="Arial"/>
                        </a:rPr>
                        <a:t>†</a:t>
                      </a:r>
                      <a:endParaRPr sz="1500" baseline="25925">
                        <a:latin typeface="Arial"/>
                        <a:cs typeface="Arial"/>
                      </a:endParaRPr>
                    </a:p>
                  </a:txBody>
                  <a:tcPr marL="0" marR="0" marT="0" marB="0">
                    <a:lnL w="12700">
                      <a:solidFill>
                        <a:srgbClr val="0A41CD"/>
                      </a:solidFill>
                      <a:prstDash val="solid"/>
                    </a:lnL>
                    <a:lnR w="12700">
                      <a:solidFill>
                        <a:srgbClr val="0A41CD"/>
                      </a:solidFill>
                      <a:prstDash val="solid"/>
                    </a:lnR>
                  </a:tcPr>
                </a:tc>
                <a:extLst>
                  <a:ext uri="{0D108BD9-81ED-4DB2-BD59-A6C34878D82A}">
                    <a16:rowId xmlns:a16="http://schemas.microsoft.com/office/drawing/2014/main" val="10010"/>
                  </a:ext>
                </a:extLst>
              </a:tr>
              <a:tr h="296814">
                <a:tc>
                  <a:txBody>
                    <a:bodyPr/>
                    <a:lstStyle/>
                    <a:p>
                      <a:pPr marL="261620">
                        <a:lnSpc>
                          <a:spcPct val="100000"/>
                        </a:lnSpc>
                        <a:spcBef>
                          <a:spcPts val="50"/>
                        </a:spcBef>
                      </a:pPr>
                      <a:r>
                        <a:rPr sz="1500" dirty="0">
                          <a:latin typeface="Arial"/>
                          <a:cs typeface="Arial"/>
                        </a:rPr>
                        <a:t>Treatment-</a:t>
                      </a:r>
                      <a:r>
                        <a:rPr sz="1500" spc="-10" dirty="0">
                          <a:latin typeface="Arial"/>
                          <a:cs typeface="Arial"/>
                        </a:rPr>
                        <a:t>related</a:t>
                      </a:r>
                      <a:endParaRPr sz="1500">
                        <a:latin typeface="Arial"/>
                        <a:cs typeface="Arial"/>
                      </a:endParaRPr>
                    </a:p>
                  </a:txBody>
                  <a:tcPr marL="0" marR="0" marT="8456" marB="0">
                    <a:lnR w="12700">
                      <a:solidFill>
                        <a:srgbClr val="0A41CD"/>
                      </a:solidFill>
                      <a:prstDash val="solid"/>
                    </a:lnR>
                    <a:lnB w="19050">
                      <a:solidFill>
                        <a:srgbClr val="D7D7D7"/>
                      </a:solidFill>
                      <a:prstDash val="solid"/>
                    </a:lnB>
                  </a:tcPr>
                </a:tc>
                <a:tc>
                  <a:txBody>
                    <a:bodyPr/>
                    <a:lstStyle/>
                    <a:p>
                      <a:pPr marL="3175" algn="ctr">
                        <a:lnSpc>
                          <a:spcPct val="100000"/>
                        </a:lnSpc>
                        <a:spcBef>
                          <a:spcPts val="50"/>
                        </a:spcBef>
                      </a:pPr>
                      <a:r>
                        <a:rPr sz="1500" dirty="0">
                          <a:latin typeface="Arial"/>
                          <a:cs typeface="Arial"/>
                        </a:rPr>
                        <a:t>2</a:t>
                      </a:r>
                      <a:r>
                        <a:rPr sz="1500" spc="5" dirty="0">
                          <a:latin typeface="Arial"/>
                          <a:cs typeface="Arial"/>
                        </a:rPr>
                        <a:t> </a:t>
                      </a:r>
                      <a:r>
                        <a:rPr sz="1500" spc="-20" dirty="0">
                          <a:latin typeface="Arial"/>
                          <a:cs typeface="Arial"/>
                        </a:rPr>
                        <a:t>(10)</a:t>
                      </a:r>
                      <a:endParaRPr sz="1500">
                        <a:latin typeface="Arial"/>
                        <a:cs typeface="Arial"/>
                      </a:endParaRPr>
                    </a:p>
                  </a:txBody>
                  <a:tcPr marL="0" marR="0" marT="8456" marB="0">
                    <a:lnL w="12700">
                      <a:solidFill>
                        <a:srgbClr val="0A41CD"/>
                      </a:solidFill>
                      <a:prstDash val="solid"/>
                    </a:lnL>
                    <a:lnR w="12700">
                      <a:solidFill>
                        <a:srgbClr val="0A41CD"/>
                      </a:solidFill>
                      <a:prstDash val="solid"/>
                    </a:lnR>
                    <a:lnB w="19050">
                      <a:solidFill>
                        <a:srgbClr val="D7D7D7"/>
                      </a:solidFill>
                      <a:prstDash val="solid"/>
                    </a:lnB>
                  </a:tcPr>
                </a:tc>
                <a:extLst>
                  <a:ext uri="{0D108BD9-81ED-4DB2-BD59-A6C34878D82A}">
                    <a16:rowId xmlns:a16="http://schemas.microsoft.com/office/drawing/2014/main" val="10011"/>
                  </a:ext>
                </a:extLst>
              </a:tr>
            </a:tbl>
          </a:graphicData>
        </a:graphic>
      </p:graphicFrame>
      <p:grpSp>
        <p:nvGrpSpPr>
          <p:cNvPr id="7" name="object 7"/>
          <p:cNvGrpSpPr/>
          <p:nvPr/>
        </p:nvGrpSpPr>
        <p:grpSpPr>
          <a:xfrm>
            <a:off x="4194702" y="1396630"/>
            <a:ext cx="7466003" cy="401671"/>
            <a:chOff x="3144266" y="1048765"/>
            <a:chExt cx="5606415" cy="301625"/>
          </a:xfrm>
        </p:grpSpPr>
        <p:sp>
          <p:nvSpPr>
            <p:cNvPr id="8" name="object 8"/>
            <p:cNvSpPr/>
            <p:nvPr/>
          </p:nvSpPr>
          <p:spPr>
            <a:xfrm>
              <a:off x="3156966" y="1061465"/>
              <a:ext cx="5581015" cy="276225"/>
            </a:xfrm>
            <a:custGeom>
              <a:avLst/>
              <a:gdLst/>
              <a:ahLst/>
              <a:cxnLst/>
              <a:rect l="l" t="t" r="r" b="b"/>
              <a:pathLst>
                <a:path w="5581015" h="276225">
                  <a:moveTo>
                    <a:pt x="5580887" y="0"/>
                  </a:moveTo>
                  <a:lnTo>
                    <a:pt x="0" y="0"/>
                  </a:lnTo>
                  <a:lnTo>
                    <a:pt x="0" y="275843"/>
                  </a:lnTo>
                  <a:lnTo>
                    <a:pt x="5580887" y="275843"/>
                  </a:lnTo>
                  <a:lnTo>
                    <a:pt x="5580887"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3156966" y="1061465"/>
              <a:ext cx="5581015" cy="276225"/>
            </a:xfrm>
            <a:custGeom>
              <a:avLst/>
              <a:gdLst/>
              <a:ahLst/>
              <a:cxnLst/>
              <a:rect l="l" t="t" r="r" b="b"/>
              <a:pathLst>
                <a:path w="5581015" h="276225">
                  <a:moveTo>
                    <a:pt x="0" y="275843"/>
                  </a:moveTo>
                  <a:lnTo>
                    <a:pt x="5580887" y="275843"/>
                  </a:lnTo>
                  <a:lnTo>
                    <a:pt x="5580887" y="0"/>
                  </a:lnTo>
                  <a:lnTo>
                    <a:pt x="0" y="0"/>
                  </a:lnTo>
                  <a:lnTo>
                    <a:pt x="0" y="275843"/>
                  </a:lnTo>
                  <a:close/>
                </a:path>
              </a:pathLst>
            </a:custGeom>
            <a:ln w="2540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p:cNvSpPr txBox="1"/>
          <p:nvPr/>
        </p:nvSpPr>
        <p:spPr>
          <a:xfrm>
            <a:off x="4228527" y="1452103"/>
            <a:ext cx="7398353" cy="262978"/>
          </a:xfrm>
          <a:prstGeom prst="rect">
            <a:avLst/>
          </a:prstGeom>
        </p:spPr>
        <p:txBody>
          <a:bodyPr vert="horz" wrap="square" lIns="0" tIns="16912" rIns="0" bIns="0" rtlCol="0">
            <a:spAutoFit/>
          </a:bodyPr>
          <a:lstStyle/>
          <a:p>
            <a:pPr marL="0" marR="0" lvl="0" indent="0" algn="ctr" defTabSz="1217706" rtl="0" eaLnBrk="1" fontAlgn="auto" latinLnBrk="0" hangingPunct="1">
              <a:lnSpc>
                <a:spcPct val="100000"/>
              </a:lnSpc>
              <a:spcBef>
                <a:spcPts val="133"/>
              </a:spcBef>
              <a:spcAft>
                <a:spcPts val="0"/>
              </a:spcAft>
              <a:buClrTx/>
              <a:buSzTx/>
              <a:buFontTx/>
              <a:buNone/>
              <a:tabLst/>
              <a:defRPr/>
            </a:pPr>
            <a:r>
              <a:rPr kumimoji="0" sz="1598" b="1" i="0" u="none" strike="noStrike" kern="0" cap="none" spc="0" normalizeH="0" baseline="0" noProof="0" dirty="0">
                <a:ln>
                  <a:noFill/>
                </a:ln>
                <a:solidFill>
                  <a:srgbClr val="FFFFFF"/>
                </a:solidFill>
                <a:effectLst/>
                <a:uLnTx/>
                <a:uFillTx/>
                <a:latin typeface="Arial"/>
                <a:ea typeface="+mn-ea"/>
                <a:cs typeface="Arial"/>
              </a:rPr>
              <a:t>AEs</a:t>
            </a:r>
            <a:r>
              <a:rPr kumimoji="0" sz="1598" b="1" i="0" u="none" strike="noStrike" kern="0" cap="none" spc="-7" normalizeH="0" baseline="0" noProof="0" dirty="0">
                <a:ln>
                  <a:noFill/>
                </a:ln>
                <a:solidFill>
                  <a:srgbClr val="FFFFFF"/>
                </a:solidFill>
                <a:effectLst/>
                <a:uLnTx/>
                <a:uFillTx/>
                <a:latin typeface="Arial"/>
                <a:ea typeface="+mn-ea"/>
                <a:cs typeface="Arial"/>
              </a:rPr>
              <a:t> </a:t>
            </a:r>
            <a:r>
              <a:rPr kumimoji="0" sz="1598" b="1" i="0" u="none" strike="noStrike" kern="0" cap="none" spc="0" normalizeH="0" baseline="0" noProof="0" dirty="0">
                <a:ln>
                  <a:noFill/>
                </a:ln>
                <a:solidFill>
                  <a:srgbClr val="FFFFFF"/>
                </a:solidFill>
                <a:effectLst/>
                <a:uLnTx/>
                <a:uFillTx/>
                <a:latin typeface="Arial"/>
                <a:ea typeface="+mn-ea"/>
                <a:cs typeface="Arial"/>
              </a:rPr>
              <a:t>(≥20%)</a:t>
            </a:r>
            <a:r>
              <a:rPr kumimoji="0" sz="1598" b="1" i="0" u="none" strike="noStrike" kern="0" cap="none" spc="-27" normalizeH="0" baseline="0" noProof="0" dirty="0">
                <a:ln>
                  <a:noFill/>
                </a:ln>
                <a:solidFill>
                  <a:srgbClr val="FFFFFF"/>
                </a:solidFill>
                <a:effectLst/>
                <a:uLnTx/>
                <a:uFillTx/>
                <a:latin typeface="Arial"/>
                <a:ea typeface="+mn-ea"/>
                <a:cs typeface="Arial"/>
              </a:rPr>
              <a:t> </a:t>
            </a:r>
            <a:r>
              <a:rPr kumimoji="0" sz="1598" b="1" i="0" u="none" strike="noStrike" kern="0" cap="none" spc="0" normalizeH="0" baseline="0" noProof="0" dirty="0">
                <a:ln>
                  <a:noFill/>
                </a:ln>
                <a:solidFill>
                  <a:srgbClr val="FFFFFF"/>
                </a:solidFill>
                <a:effectLst/>
                <a:uLnTx/>
                <a:uFillTx/>
                <a:latin typeface="Arial"/>
                <a:ea typeface="+mn-ea"/>
                <a:cs typeface="Arial"/>
              </a:rPr>
              <a:t>by</a:t>
            </a:r>
            <a:r>
              <a:rPr kumimoji="0" sz="1598" b="1" i="0" u="none" strike="noStrike" kern="0" cap="none" spc="-33" normalizeH="0" baseline="0" noProof="0" dirty="0">
                <a:ln>
                  <a:noFill/>
                </a:ln>
                <a:solidFill>
                  <a:srgbClr val="FFFFFF"/>
                </a:solidFill>
                <a:effectLst/>
                <a:uLnTx/>
                <a:uFillTx/>
                <a:latin typeface="Arial"/>
                <a:ea typeface="+mn-ea"/>
                <a:cs typeface="Arial"/>
              </a:rPr>
              <a:t> </a:t>
            </a:r>
            <a:r>
              <a:rPr kumimoji="0" sz="1598" b="1" i="0" u="none" strike="noStrike" kern="0" cap="none" spc="-13" normalizeH="0" baseline="0" noProof="0" dirty="0">
                <a:ln>
                  <a:noFill/>
                </a:ln>
                <a:solidFill>
                  <a:srgbClr val="FFFFFF"/>
                </a:solidFill>
                <a:effectLst/>
                <a:uLnTx/>
                <a:uFillTx/>
                <a:latin typeface="Arial"/>
                <a:ea typeface="+mn-ea"/>
                <a:cs typeface="Arial"/>
              </a:rPr>
              <a:t>grade</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object 11"/>
          <p:cNvSpPr/>
          <p:nvPr/>
        </p:nvSpPr>
        <p:spPr>
          <a:xfrm>
            <a:off x="537213" y="5637935"/>
            <a:ext cx="11121630" cy="460864"/>
          </a:xfrm>
          <a:custGeom>
            <a:avLst/>
            <a:gdLst/>
            <a:ahLst/>
            <a:cxnLst/>
            <a:rect l="l" t="t" r="r" b="b"/>
            <a:pathLst>
              <a:path w="8351520" h="346075">
                <a:moveTo>
                  <a:pt x="8293861" y="0"/>
                </a:moveTo>
                <a:lnTo>
                  <a:pt x="0" y="0"/>
                </a:lnTo>
                <a:lnTo>
                  <a:pt x="0" y="345947"/>
                </a:lnTo>
                <a:lnTo>
                  <a:pt x="8351519" y="345947"/>
                </a:lnTo>
                <a:lnTo>
                  <a:pt x="8351519" y="57657"/>
                </a:lnTo>
                <a:lnTo>
                  <a:pt x="8346993" y="35216"/>
                </a:lnTo>
                <a:lnTo>
                  <a:pt x="8334644" y="16889"/>
                </a:lnTo>
                <a:lnTo>
                  <a:pt x="8316319" y="4531"/>
                </a:lnTo>
                <a:lnTo>
                  <a:pt x="8293861" y="0"/>
                </a:lnTo>
                <a:close/>
              </a:path>
            </a:pathLst>
          </a:custGeom>
          <a:solidFill>
            <a:srgbClr val="EC490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txBox="1"/>
          <p:nvPr/>
        </p:nvSpPr>
        <p:spPr>
          <a:xfrm>
            <a:off x="483230" y="5714785"/>
            <a:ext cx="10885701" cy="902492"/>
          </a:xfrm>
          <a:prstGeom prst="rect">
            <a:avLst/>
          </a:prstGeom>
        </p:spPr>
        <p:txBody>
          <a:bodyPr vert="horz" wrap="square" lIns="0" tIns="16067" rIns="0" bIns="0" rtlCol="0">
            <a:spAutoFit/>
          </a:bodyPr>
          <a:lstStyle/>
          <a:p>
            <a:pPr marL="372077" marR="0" lvl="0" indent="0" algn="l" defTabSz="1217706" rtl="0" eaLnBrk="1" fontAlgn="auto" latinLnBrk="0" hangingPunct="1">
              <a:lnSpc>
                <a:spcPct val="100000"/>
              </a:lnSpc>
              <a:spcBef>
                <a:spcPts val="127"/>
              </a:spcBef>
              <a:spcAft>
                <a:spcPts val="0"/>
              </a:spcAft>
              <a:buClrTx/>
              <a:buSzTx/>
              <a:buFontTx/>
              <a:buNone/>
              <a:tabLst/>
              <a:defRPr/>
            </a:pPr>
            <a:r>
              <a:rPr kumimoji="0" sz="1731" b="1" i="0" u="none" strike="noStrike" kern="0" cap="none" spc="0" normalizeH="0" baseline="0" noProof="0" dirty="0">
                <a:ln>
                  <a:noFill/>
                </a:ln>
                <a:solidFill>
                  <a:srgbClr val="FFFFFF"/>
                </a:solidFill>
                <a:effectLst/>
                <a:uLnTx/>
                <a:uFillTx/>
                <a:latin typeface="Arial"/>
                <a:ea typeface="+mn-ea"/>
                <a:cs typeface="Arial"/>
              </a:rPr>
              <a:t>No</a:t>
            </a:r>
            <a:r>
              <a:rPr kumimoji="0" sz="1731" b="1" i="0" u="none" strike="noStrike" kern="0" cap="none" spc="-4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new</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safety</a:t>
            </a:r>
            <a:r>
              <a:rPr kumimoji="0" sz="1731" b="1" i="0" u="none" strike="noStrike" kern="0" cap="none" spc="-33"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signals</a:t>
            </a:r>
            <a:r>
              <a:rPr kumimoji="0" sz="1731" b="1" i="0" u="none" strike="noStrike" kern="0" cap="none" spc="-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observed;</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SC</a:t>
            </a:r>
            <a:r>
              <a:rPr kumimoji="0" sz="1731" b="1" i="0" u="none" strike="noStrike" kern="0" cap="none" spc="-60"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injection site</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reaction</a:t>
            </a:r>
            <a:r>
              <a:rPr kumimoji="0" sz="1731" b="1" i="0" u="none" strike="noStrike" kern="0" cap="none" spc="-20"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(all</a:t>
            </a:r>
            <a:r>
              <a:rPr kumimoji="0" sz="1731" b="1" i="0" u="none" strike="noStrike" kern="0" cap="none" spc="-4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grade</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1–2)</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was</a:t>
            </a:r>
            <a:r>
              <a:rPr kumimoji="0" sz="1731" b="1" i="0" u="none" strike="noStrike" kern="0" cap="none" spc="-53"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the</a:t>
            </a:r>
            <a:r>
              <a:rPr kumimoji="0" sz="1731" b="1" i="0" u="none" strike="noStrike" kern="0" cap="none" spc="-4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most</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0" normalizeH="0" baseline="0" noProof="0" dirty="0">
                <a:ln>
                  <a:noFill/>
                </a:ln>
                <a:solidFill>
                  <a:srgbClr val="FFFFFF"/>
                </a:solidFill>
                <a:effectLst/>
                <a:uLnTx/>
                <a:uFillTx/>
                <a:latin typeface="Arial"/>
                <a:ea typeface="+mn-ea"/>
                <a:cs typeface="Arial"/>
              </a:rPr>
              <a:t>common</a:t>
            </a:r>
            <a:r>
              <a:rPr kumimoji="0" sz="1731" b="1" i="0" u="none" strike="noStrike" kern="0" cap="none" spc="-27" normalizeH="0" baseline="0" noProof="0" dirty="0">
                <a:ln>
                  <a:noFill/>
                </a:ln>
                <a:solidFill>
                  <a:srgbClr val="FFFFFF"/>
                </a:solidFill>
                <a:effectLst/>
                <a:uLnTx/>
                <a:uFillTx/>
                <a:latin typeface="Arial"/>
                <a:ea typeface="+mn-ea"/>
                <a:cs typeface="Arial"/>
              </a:rPr>
              <a:t> </a:t>
            </a:r>
            <a:r>
              <a:rPr kumimoji="0" sz="1731" b="1" i="0" u="none" strike="noStrike" kern="0" cap="none" spc="-33" normalizeH="0" baseline="0" noProof="0" dirty="0">
                <a:ln>
                  <a:noFill/>
                </a:ln>
                <a:solidFill>
                  <a:srgbClr val="FFFFFF"/>
                </a:solidFill>
                <a:effectLst/>
                <a:uLnTx/>
                <a:uFillTx/>
                <a:latin typeface="Arial"/>
                <a:ea typeface="+mn-ea"/>
                <a:cs typeface="Arial"/>
              </a:rPr>
              <a:t>AE</a:t>
            </a:r>
            <a:endParaRPr kumimoji="0" sz="1731" b="0" i="0" u="none" strike="noStrike" kern="0" cap="none" spc="0" normalizeH="0" baseline="0" noProof="0">
              <a:ln>
                <a:noFill/>
              </a:ln>
              <a:solidFill>
                <a:sysClr val="windowText" lastClr="000000"/>
              </a:solidFill>
              <a:effectLst/>
              <a:uLnTx/>
              <a:uFillTx/>
              <a:latin typeface="Arial"/>
              <a:ea typeface="+mn-ea"/>
              <a:cs typeface="Arial"/>
            </a:endParaRPr>
          </a:p>
          <a:p>
            <a:pPr marL="50738" marR="0" lvl="0" indent="0" algn="l" defTabSz="1217706" rtl="0" eaLnBrk="1" fontAlgn="auto" latinLnBrk="0" hangingPunct="1">
              <a:lnSpc>
                <a:spcPct val="100000"/>
              </a:lnSpc>
              <a:spcBef>
                <a:spcPts val="965"/>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Clinical</a:t>
            </a:r>
            <a:r>
              <a:rPr kumimoji="0" sz="1065" b="0"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cut-</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off</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date:</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July</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6,</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2023.</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*Includes</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COVID-</a:t>
            </a:r>
            <a:r>
              <a:rPr kumimoji="0" sz="1065" b="0" i="0" u="none" strike="noStrike" kern="0" cap="none" spc="0" normalizeH="0" baseline="0" noProof="0" dirty="0">
                <a:ln>
                  <a:noFill/>
                </a:ln>
                <a:solidFill>
                  <a:sysClr val="windowText" lastClr="000000"/>
                </a:solidFill>
                <a:effectLst/>
                <a:uLnTx/>
                <a:uFillTx/>
                <a:latin typeface="Arial"/>
                <a:ea typeface="+mn-ea"/>
                <a:cs typeface="Arial"/>
              </a:rPr>
              <a:t>19</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pneumonia (n=2)</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and</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COVID-</a:t>
            </a:r>
            <a:r>
              <a:rPr kumimoji="0" sz="1065" b="0" i="0" u="none" strike="noStrike" kern="0" cap="none" spc="0" normalizeH="0" baseline="0" noProof="0" dirty="0">
                <a:ln>
                  <a:noFill/>
                </a:ln>
                <a:solidFill>
                  <a:sysClr val="windowText" lastClr="000000"/>
                </a:solidFill>
                <a:effectLst/>
                <a:uLnTx/>
                <a:uFillTx/>
                <a:latin typeface="Arial"/>
                <a:ea typeface="+mn-ea"/>
                <a:cs typeface="Arial"/>
              </a:rPr>
              <a:t>19</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(n=1).</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a:p>
            <a:pPr marL="50738" marR="527673" lvl="0" indent="0" algn="l" defTabSz="1217706" rtl="0" eaLnBrk="1" fontAlgn="auto" latinLnBrk="0" hangingPunct="1">
              <a:lnSpc>
                <a:spcPct val="100000"/>
              </a:lnSpc>
              <a:spcBef>
                <a:spcPts val="0"/>
              </a:spcBef>
              <a:spcAft>
                <a:spcPts val="0"/>
              </a:spcAft>
              <a:buClrTx/>
              <a:buSzTx/>
              <a:buFontTx/>
              <a:buNone/>
              <a:tabLst/>
              <a:defRPr/>
            </a:pPr>
            <a:r>
              <a:rPr kumimoji="0" sz="999" b="0" i="0" u="none" strike="noStrike" kern="0" cap="none" spc="0" normalizeH="0" baseline="27777" noProof="0" dirty="0">
                <a:ln>
                  <a:noFill/>
                </a:ln>
                <a:solidFill>
                  <a:sysClr val="windowText" lastClr="000000"/>
                </a:solidFill>
                <a:effectLst/>
                <a:uLnTx/>
                <a:uFillTx/>
                <a:latin typeface="Arial"/>
                <a:ea typeface="+mn-ea"/>
                <a:cs typeface="Arial"/>
              </a:rPr>
              <a:t>†</a:t>
            </a:r>
            <a:r>
              <a:rPr kumimoji="0" sz="1065" b="0" i="0" u="none" strike="noStrike" kern="0" cap="none" spc="0" normalizeH="0" baseline="0" noProof="0" dirty="0">
                <a:ln>
                  <a:noFill/>
                </a:ln>
                <a:solidFill>
                  <a:sysClr val="windowText" lastClr="000000"/>
                </a:solidFill>
                <a:effectLst/>
                <a:uLnTx/>
                <a:uFillTx/>
                <a:latin typeface="Arial"/>
                <a:ea typeface="+mn-ea"/>
                <a:cs typeface="Arial"/>
              </a:rPr>
              <a:t>Includes</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Grade</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5</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COVID-</a:t>
            </a:r>
            <a:r>
              <a:rPr kumimoji="0" sz="1065" b="0" i="0" u="none" strike="noStrike" kern="0" cap="none" spc="0" normalizeH="0" baseline="0" noProof="0" dirty="0">
                <a:ln>
                  <a:noFill/>
                </a:ln>
                <a:solidFill>
                  <a:sysClr val="windowText" lastClr="000000"/>
                </a:solidFill>
                <a:effectLst/>
                <a:uLnTx/>
                <a:uFillTx/>
                <a:latin typeface="Arial"/>
                <a:ea typeface="+mn-ea"/>
                <a:cs typeface="Arial"/>
              </a:rPr>
              <a:t>19</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pneumonia</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(n=2;</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not treatment</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related),</a:t>
            </a:r>
            <a:r>
              <a:rPr kumimoji="0" sz="1065" b="0" i="0" u="none" strike="noStrike" kern="0" cap="none" spc="-2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Grade</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3</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uveitis</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(n=1;</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mosun-</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and</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pola-</a:t>
            </a:r>
            <a:r>
              <a:rPr kumimoji="0" sz="1065" b="0" i="0" u="none" strike="noStrike" kern="0" cap="none" spc="0" normalizeH="0" baseline="0" noProof="0" dirty="0">
                <a:ln>
                  <a:noFill/>
                </a:ln>
                <a:solidFill>
                  <a:sysClr val="windowText" lastClr="000000"/>
                </a:solidFill>
                <a:effectLst/>
                <a:uLnTx/>
                <a:uFillTx/>
                <a:latin typeface="Arial"/>
                <a:ea typeface="+mn-ea"/>
                <a:cs typeface="Arial"/>
              </a:rPr>
              <a:t>related),</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Grade</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3</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pneumonitis</a:t>
            </a:r>
            <a:r>
              <a:rPr kumimoji="0" sz="1065" b="0" i="0"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(n=1;</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mosun-</a:t>
            </a:r>
            <a:r>
              <a:rPr kumimoji="0" sz="1065" b="0"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and</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pola-related; pola-discontinuation)</a:t>
            </a:r>
            <a:r>
              <a:rPr kumimoji="0" sz="1065" b="0" i="0" u="none" strike="noStrike" kern="0" cap="none" spc="5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and</a:t>
            </a:r>
            <a:r>
              <a:rPr kumimoji="0" sz="1065" b="0" i="0" u="none" strike="noStrike" kern="0" cap="none" spc="80" normalizeH="0" baseline="0" noProof="0" dirty="0">
                <a:ln>
                  <a:noFill/>
                </a:ln>
                <a:solidFill>
                  <a:sysClr val="windowText" lastClr="000000"/>
                </a:solidFill>
                <a:effectLst/>
                <a:uLnTx/>
                <a:uFillTx/>
                <a:latin typeface="Arial"/>
                <a:ea typeface="+mn-ea"/>
                <a:cs typeface="Arial"/>
              </a:rPr>
              <a:t> </a:t>
            </a:r>
            <a:r>
              <a:rPr kumimoji="0" sz="1065" b="0" i="1" u="none" strike="noStrike" kern="0" cap="none" spc="-13" normalizeH="0" baseline="0" noProof="0" dirty="0">
                <a:ln>
                  <a:noFill/>
                </a:ln>
                <a:solidFill>
                  <a:sysClr val="windowText" lastClr="000000"/>
                </a:solidFill>
                <a:effectLst/>
                <a:uLnTx/>
                <a:uFillTx/>
                <a:latin typeface="Arial"/>
                <a:ea typeface="+mn-ea"/>
                <a:cs typeface="Arial"/>
              </a:rPr>
              <a:t>Clostridioides</a:t>
            </a:r>
            <a:r>
              <a:rPr kumimoji="0" sz="1065" b="0" i="1" u="none" strike="noStrike" kern="0" cap="none" spc="33" normalizeH="0" baseline="0" noProof="0" dirty="0">
                <a:ln>
                  <a:noFill/>
                </a:ln>
                <a:solidFill>
                  <a:sysClr val="windowText" lastClr="000000"/>
                </a:solidFill>
                <a:effectLst/>
                <a:uLnTx/>
                <a:uFillTx/>
                <a:latin typeface="Arial"/>
                <a:ea typeface="+mn-ea"/>
                <a:cs typeface="Arial"/>
              </a:rPr>
              <a:t> </a:t>
            </a:r>
            <a:r>
              <a:rPr kumimoji="0" sz="1065" b="0" i="1" u="none" strike="noStrike" kern="0" cap="none" spc="0" normalizeH="0" baseline="0" noProof="0" dirty="0">
                <a:ln>
                  <a:noFill/>
                </a:ln>
                <a:solidFill>
                  <a:sysClr val="windowText" lastClr="000000"/>
                </a:solidFill>
                <a:effectLst/>
                <a:uLnTx/>
                <a:uFillTx/>
                <a:latin typeface="Arial"/>
                <a:ea typeface="+mn-ea"/>
                <a:cs typeface="Arial"/>
              </a:rPr>
              <a:t>difficile</a:t>
            </a:r>
            <a:r>
              <a:rPr kumimoji="0" sz="1065" b="0" i="1"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(n=1;</a:t>
            </a:r>
            <a:r>
              <a:rPr kumimoji="0" sz="1065" b="0" i="0" u="none" strike="noStrike" kern="0" cap="none" spc="5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mosun-</a:t>
            </a:r>
            <a:r>
              <a:rPr kumimoji="0" sz="1065" b="0" i="0" u="none" strike="noStrike" kern="0" cap="none" spc="0" normalizeH="0" baseline="0" noProof="0" dirty="0">
                <a:ln>
                  <a:noFill/>
                </a:ln>
                <a:solidFill>
                  <a:sysClr val="windowText" lastClr="000000"/>
                </a:solidFill>
                <a:effectLst/>
                <a:uLnTx/>
                <a:uFillTx/>
                <a:latin typeface="Arial"/>
                <a:ea typeface="+mn-ea"/>
                <a:cs typeface="Arial"/>
              </a:rPr>
              <a:t>related;</a:t>
            </a:r>
            <a:r>
              <a:rPr kumimoji="0" sz="1065" b="0" i="0" u="none" strike="noStrike" kern="0" cap="none" spc="4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mosun-discontinuation).</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p:nvPr/>
        </p:nvSpPr>
        <p:spPr>
          <a:xfrm>
            <a:off x="6150796" y="2210118"/>
            <a:ext cx="69340" cy="2890338"/>
          </a:xfrm>
          <a:custGeom>
            <a:avLst/>
            <a:gdLst/>
            <a:ahLst/>
            <a:cxnLst/>
            <a:rect l="l" t="t" r="r" b="b"/>
            <a:pathLst>
              <a:path w="52070" h="2170429">
                <a:moveTo>
                  <a:pt x="50291" y="2170176"/>
                </a:moveTo>
                <a:lnTo>
                  <a:pt x="4572" y="2170176"/>
                </a:lnTo>
              </a:path>
              <a:path w="52070" h="2170429">
                <a:moveTo>
                  <a:pt x="47243" y="2016252"/>
                </a:moveTo>
                <a:lnTo>
                  <a:pt x="0" y="2016252"/>
                </a:lnTo>
              </a:path>
              <a:path w="52070" h="2170429">
                <a:moveTo>
                  <a:pt x="47243" y="1869948"/>
                </a:moveTo>
                <a:lnTo>
                  <a:pt x="0" y="1869948"/>
                </a:lnTo>
              </a:path>
              <a:path w="52070" h="2170429">
                <a:moveTo>
                  <a:pt x="51815" y="1397508"/>
                </a:moveTo>
                <a:lnTo>
                  <a:pt x="1524" y="1397508"/>
                </a:lnTo>
              </a:path>
              <a:path w="52070" h="2170429">
                <a:moveTo>
                  <a:pt x="50291" y="1246632"/>
                </a:moveTo>
                <a:lnTo>
                  <a:pt x="4572" y="1246632"/>
                </a:lnTo>
              </a:path>
              <a:path w="52070" h="2170429">
                <a:moveTo>
                  <a:pt x="50291" y="1080515"/>
                </a:moveTo>
                <a:lnTo>
                  <a:pt x="4572" y="1080515"/>
                </a:lnTo>
              </a:path>
              <a:path w="52070" h="2170429">
                <a:moveTo>
                  <a:pt x="48767" y="938783"/>
                </a:moveTo>
                <a:lnTo>
                  <a:pt x="1524" y="938783"/>
                </a:lnTo>
              </a:path>
              <a:path w="52070" h="2170429">
                <a:moveTo>
                  <a:pt x="47243" y="772668"/>
                </a:moveTo>
                <a:lnTo>
                  <a:pt x="0" y="772668"/>
                </a:lnTo>
              </a:path>
              <a:path w="52070" h="2170429">
                <a:moveTo>
                  <a:pt x="51815" y="620268"/>
                </a:moveTo>
                <a:lnTo>
                  <a:pt x="6096" y="620268"/>
                </a:lnTo>
              </a:path>
              <a:path w="52070" h="2170429">
                <a:moveTo>
                  <a:pt x="50291" y="466344"/>
                </a:moveTo>
                <a:lnTo>
                  <a:pt x="4572" y="466344"/>
                </a:lnTo>
              </a:path>
              <a:path w="52070" h="2170429">
                <a:moveTo>
                  <a:pt x="48767" y="318515"/>
                </a:moveTo>
                <a:lnTo>
                  <a:pt x="1524" y="318515"/>
                </a:lnTo>
              </a:path>
              <a:path w="52070" h="2170429">
                <a:moveTo>
                  <a:pt x="50291" y="160020"/>
                </a:moveTo>
                <a:lnTo>
                  <a:pt x="4572" y="160020"/>
                </a:lnTo>
              </a:path>
              <a:path w="52070" h="2170429">
                <a:moveTo>
                  <a:pt x="50291" y="0"/>
                </a:moveTo>
                <a:lnTo>
                  <a:pt x="4572" y="0"/>
                </a:lnTo>
              </a:path>
            </a:pathLst>
          </a:custGeom>
          <a:ln w="9503">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txBox="1"/>
          <p:nvPr/>
        </p:nvSpPr>
        <p:spPr>
          <a:xfrm>
            <a:off x="4083249" y="2060749"/>
            <a:ext cx="2073467" cy="3170723"/>
          </a:xfrm>
          <a:prstGeom prst="rect">
            <a:avLst/>
          </a:prstGeom>
        </p:spPr>
        <p:txBody>
          <a:bodyPr vert="horz" wrap="square" lIns="0" tIns="31288" rIns="0" bIns="0" rtlCol="0">
            <a:spAutoFit/>
          </a:bodyPr>
          <a:lstStyle/>
          <a:p>
            <a:pPr marL="0" marR="43973" lvl="0" indent="0" algn="r" defTabSz="1217706" rtl="0" eaLnBrk="1" fontAlgn="auto" latinLnBrk="0" hangingPunct="1">
              <a:lnSpc>
                <a:spcPct val="100000"/>
              </a:lnSpc>
              <a:spcBef>
                <a:spcPts val="246"/>
              </a:spcBef>
              <a:spcAft>
                <a:spcPts val="0"/>
              </a:spcAft>
              <a:buClrTx/>
              <a:buSzTx/>
              <a:buFontTx/>
              <a:buNone/>
              <a:tabLst/>
              <a:defRPr/>
            </a:pPr>
            <a:r>
              <a:rPr kumimoji="0" sz="1332" b="0" i="0" u="none" strike="noStrike" kern="0" cap="none" spc="0" normalizeH="0" baseline="0" noProof="0" dirty="0">
                <a:ln>
                  <a:noFill/>
                </a:ln>
                <a:solidFill>
                  <a:sysClr val="windowText" lastClr="000000"/>
                </a:solidFill>
                <a:effectLst/>
                <a:uLnTx/>
                <a:uFillTx/>
                <a:latin typeface="Arial"/>
                <a:ea typeface="+mn-ea"/>
                <a:cs typeface="Arial"/>
              </a:rPr>
              <a:t>Injection</a:t>
            </a:r>
            <a:r>
              <a:rPr kumimoji="0" sz="1332" b="0" i="0" u="none" strike="noStrike" kern="0" cap="none" spc="-67" normalizeH="0" baseline="0" noProof="0" dirty="0">
                <a:ln>
                  <a:noFill/>
                </a:ln>
                <a:solidFill>
                  <a:sysClr val="windowText" lastClr="000000"/>
                </a:solidFill>
                <a:effectLst/>
                <a:uLnTx/>
                <a:uFillTx/>
                <a:latin typeface="Arial"/>
                <a:ea typeface="+mn-ea"/>
                <a:cs typeface="Arial"/>
              </a:rPr>
              <a:t> </a:t>
            </a:r>
            <a:r>
              <a:rPr kumimoji="0" sz="1332" b="0" i="0" u="none" strike="noStrike" kern="0" cap="none" spc="0" normalizeH="0" baseline="0" noProof="0" dirty="0">
                <a:ln>
                  <a:noFill/>
                </a:ln>
                <a:solidFill>
                  <a:sysClr val="windowText" lastClr="000000"/>
                </a:solidFill>
                <a:effectLst/>
                <a:uLnTx/>
                <a:uFillTx/>
                <a:latin typeface="Arial"/>
                <a:ea typeface="+mn-ea"/>
                <a:cs typeface="Arial"/>
              </a:rPr>
              <a:t>site</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 </a:t>
            </a:r>
            <a:r>
              <a:rPr kumimoji="0" sz="1332" b="0" i="0" u="none" strike="noStrike" kern="0" cap="none" spc="-13" normalizeH="0" baseline="0" noProof="0" dirty="0">
                <a:ln>
                  <a:noFill/>
                </a:ln>
                <a:solidFill>
                  <a:sysClr val="windowText" lastClr="000000"/>
                </a:solidFill>
                <a:effectLst/>
                <a:uLnTx/>
                <a:uFillTx/>
                <a:latin typeface="Arial"/>
                <a:ea typeface="+mn-ea"/>
                <a:cs typeface="Arial"/>
              </a:rPr>
              <a:t>reaction</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360618" marR="54120" lvl="0" indent="86253" algn="r" defTabSz="1217706" rtl="0" eaLnBrk="1" fontAlgn="auto" latinLnBrk="0" hangingPunct="1">
              <a:lnSpc>
                <a:spcPts val="1545"/>
              </a:lnSpc>
              <a:spcBef>
                <a:spcPts val="213"/>
              </a:spcBef>
              <a:spcAft>
                <a:spcPts val="0"/>
              </a:spcAft>
              <a:buClrTx/>
              <a:buSzTx/>
              <a:buFontTx/>
              <a:buNone/>
              <a:tabLst/>
              <a:defRPr/>
            </a:pPr>
            <a:r>
              <a:rPr kumimoji="0" sz="1332" b="0" i="0" u="none" strike="noStrike" kern="0" cap="none" spc="-13" normalizeH="0" baseline="0" noProof="0" dirty="0">
                <a:ln>
                  <a:noFill/>
                </a:ln>
                <a:solidFill>
                  <a:sysClr val="windowText" lastClr="000000"/>
                </a:solidFill>
                <a:effectLst/>
                <a:uLnTx/>
                <a:uFillTx/>
                <a:latin typeface="Arial"/>
                <a:ea typeface="+mn-ea"/>
                <a:cs typeface="Arial"/>
              </a:rPr>
              <a:t>Fatigue Diarrhea</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0" marR="6765" lvl="0" indent="0" algn="r" defTabSz="1217706" rtl="0" eaLnBrk="1" fontAlgn="auto" latinLnBrk="0" hangingPunct="1">
              <a:lnSpc>
                <a:spcPts val="1545"/>
              </a:lnSpc>
              <a:spcBef>
                <a:spcPts val="0"/>
              </a:spcBef>
              <a:spcAft>
                <a:spcPts val="0"/>
              </a:spcAft>
              <a:buClrTx/>
              <a:buSzTx/>
              <a:buFontTx/>
              <a:buNone/>
              <a:tabLst/>
              <a:defRPr/>
            </a:pPr>
            <a:r>
              <a:rPr kumimoji="0" sz="1332" b="0" i="0" u="none" strike="noStrike" kern="0" cap="none" spc="0" normalizeH="0" baseline="0" noProof="0" dirty="0">
                <a:ln>
                  <a:noFill/>
                </a:ln>
                <a:solidFill>
                  <a:sysClr val="windowText" lastClr="000000"/>
                </a:solidFill>
                <a:effectLst/>
                <a:uLnTx/>
                <a:uFillTx/>
                <a:latin typeface="Arial"/>
                <a:ea typeface="+mn-ea"/>
                <a:cs typeface="Arial"/>
              </a:rPr>
              <a:t>Cytokine</a:t>
            </a:r>
            <a:r>
              <a:rPr kumimoji="0" sz="1332" b="0" i="0" u="none" strike="noStrike" kern="0" cap="none" spc="-4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0" normalizeH="0" baseline="0" noProof="0" dirty="0">
                <a:ln>
                  <a:noFill/>
                </a:ln>
                <a:solidFill>
                  <a:sysClr val="windowText" lastClr="000000"/>
                </a:solidFill>
                <a:effectLst/>
                <a:uLnTx/>
                <a:uFillTx/>
                <a:latin typeface="Arial"/>
                <a:ea typeface="+mn-ea"/>
                <a:cs typeface="Arial"/>
              </a:rPr>
              <a:t>release</a:t>
            </a:r>
            <a:r>
              <a:rPr kumimoji="0" sz="1332" b="0" i="0" u="none" strike="noStrike" kern="0" cap="none" spc="-6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13" normalizeH="0" baseline="0" noProof="0" dirty="0">
                <a:ln>
                  <a:noFill/>
                </a:ln>
                <a:solidFill>
                  <a:sysClr val="windowText" lastClr="000000"/>
                </a:solidFill>
                <a:effectLst/>
                <a:uLnTx/>
                <a:uFillTx/>
                <a:latin typeface="Arial"/>
                <a:ea typeface="+mn-ea"/>
                <a:cs typeface="Arial"/>
              </a:rPr>
              <a:t>syndrome</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241384" marR="52429" lvl="0" indent="107395" algn="r" defTabSz="1217706" rtl="0" eaLnBrk="1" fontAlgn="auto" latinLnBrk="0" hangingPunct="1">
              <a:lnSpc>
                <a:spcPct val="101899"/>
              </a:lnSpc>
              <a:spcBef>
                <a:spcPts val="7"/>
              </a:spcBef>
              <a:spcAft>
                <a:spcPts val="0"/>
              </a:spcAft>
              <a:buClrTx/>
              <a:buSzTx/>
              <a:buFontTx/>
              <a:buNone/>
              <a:tabLst/>
              <a:defRPr/>
            </a:pPr>
            <a:r>
              <a:rPr kumimoji="0" sz="1332" b="0" i="0" u="none" strike="noStrike" kern="0" cap="none" spc="-13" normalizeH="0" baseline="0" noProof="0" dirty="0">
                <a:ln>
                  <a:noFill/>
                </a:ln>
                <a:solidFill>
                  <a:sysClr val="windowText" lastClr="000000"/>
                </a:solidFill>
                <a:effectLst/>
                <a:uLnTx/>
                <a:uFillTx/>
                <a:latin typeface="Arial"/>
                <a:ea typeface="+mn-ea"/>
                <a:cs typeface="Arial"/>
              </a:rPr>
              <a:t>Dyspnea Nausea Pyrexia Headache</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086634" marR="40590" lvl="0" indent="357701" algn="r" defTabSz="1217706" rtl="0" eaLnBrk="1" fontAlgn="auto" latinLnBrk="0" hangingPunct="1">
              <a:lnSpc>
                <a:spcPct val="100600"/>
              </a:lnSpc>
              <a:spcBef>
                <a:spcPts val="253"/>
              </a:spcBef>
              <a:spcAft>
                <a:spcPts val="0"/>
              </a:spcAft>
              <a:buClrTx/>
              <a:buSzTx/>
              <a:buFontTx/>
              <a:buNone/>
              <a:tabLst/>
              <a:defRPr/>
            </a:pPr>
            <a:r>
              <a:rPr kumimoji="0" sz="1332" b="0" i="0" u="none" strike="noStrike" kern="0" cap="none" spc="-13" normalizeH="0" baseline="0" noProof="0" dirty="0">
                <a:ln>
                  <a:noFill/>
                </a:ln>
                <a:solidFill>
                  <a:sysClr val="windowText" lastClr="000000"/>
                </a:solidFill>
                <a:effectLst/>
                <a:uLnTx/>
                <a:uFillTx/>
                <a:latin typeface="Arial"/>
                <a:ea typeface="+mn-ea"/>
                <a:cs typeface="Arial"/>
              </a:rPr>
              <a:t>Myalgia Paresthesia Constipation Dizziness</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516680" marR="37208" lvl="0" indent="-287514" algn="r" defTabSz="1217706" rtl="0" eaLnBrk="1" fontAlgn="auto" latinLnBrk="0" hangingPunct="1">
              <a:lnSpc>
                <a:spcPts val="1678"/>
              </a:lnSpc>
              <a:spcBef>
                <a:spcPts val="7"/>
              </a:spcBef>
              <a:spcAft>
                <a:spcPts val="0"/>
              </a:spcAft>
              <a:buClrTx/>
              <a:buSzTx/>
              <a:buFontTx/>
              <a:buNone/>
              <a:tabLst/>
              <a:defRPr/>
            </a:pPr>
            <a:r>
              <a:rPr kumimoji="0" sz="1332" b="0" i="0" u="none" strike="noStrike" kern="0" cap="none" spc="0" normalizeH="0" baseline="0" noProof="0" dirty="0">
                <a:ln>
                  <a:noFill/>
                </a:ln>
                <a:solidFill>
                  <a:sysClr val="windowText" lastClr="000000"/>
                </a:solidFill>
                <a:effectLst/>
                <a:uLnTx/>
                <a:uFillTx/>
                <a:latin typeface="Arial"/>
                <a:ea typeface="+mn-ea"/>
                <a:cs typeface="Arial"/>
              </a:rPr>
              <a:t>Infusion</a:t>
            </a:r>
            <a:r>
              <a:rPr kumimoji="0" sz="1332" b="0" i="0" u="none" strike="noStrike" kern="0" cap="none" spc="-6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0" normalizeH="0" baseline="0" noProof="0" dirty="0">
                <a:ln>
                  <a:noFill/>
                </a:ln>
                <a:solidFill>
                  <a:sysClr val="windowText" lastClr="000000"/>
                </a:solidFill>
                <a:effectLst/>
                <a:uLnTx/>
                <a:uFillTx/>
                <a:latin typeface="Arial"/>
                <a:ea typeface="+mn-ea"/>
                <a:cs typeface="Arial"/>
              </a:rPr>
              <a:t>related</a:t>
            </a:r>
            <a:r>
              <a:rPr kumimoji="0" sz="1332" b="0" i="0" u="none" strike="noStrike" kern="0" cap="none" spc="-4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13" normalizeH="0" baseline="0" noProof="0" dirty="0">
                <a:ln>
                  <a:noFill/>
                </a:ln>
                <a:solidFill>
                  <a:sysClr val="windowText" lastClr="000000"/>
                </a:solidFill>
                <a:effectLst/>
                <a:uLnTx/>
                <a:uFillTx/>
                <a:latin typeface="Arial"/>
                <a:ea typeface="+mn-ea"/>
                <a:cs typeface="Arial"/>
              </a:rPr>
              <a:t>reaction </a:t>
            </a:r>
            <a:r>
              <a:rPr kumimoji="0" sz="1332" b="0" i="0" u="none" strike="noStrike" kern="0" cap="none" spc="0" normalizeH="0" baseline="0" noProof="0" dirty="0">
                <a:ln>
                  <a:noFill/>
                </a:ln>
                <a:solidFill>
                  <a:sysClr val="windowText" lastClr="000000"/>
                </a:solidFill>
                <a:effectLst/>
                <a:uLnTx/>
                <a:uFillTx/>
                <a:latin typeface="Arial"/>
                <a:ea typeface="+mn-ea"/>
                <a:cs typeface="Arial"/>
              </a:rPr>
              <a:t>Memory</a:t>
            </a:r>
            <a:r>
              <a:rPr kumimoji="0" sz="1332" b="0" i="0" u="none" strike="noStrike" kern="0" cap="none" spc="-53" normalizeH="0" baseline="0" noProof="0" dirty="0">
                <a:ln>
                  <a:noFill/>
                </a:ln>
                <a:solidFill>
                  <a:sysClr val="windowText" lastClr="000000"/>
                </a:solidFill>
                <a:effectLst/>
                <a:uLnTx/>
                <a:uFillTx/>
                <a:latin typeface="Arial"/>
                <a:ea typeface="+mn-ea"/>
                <a:cs typeface="Arial"/>
              </a:rPr>
              <a:t> </a:t>
            </a:r>
            <a:r>
              <a:rPr kumimoji="0" sz="1332" b="0" i="0" u="none" strike="noStrike" kern="0" cap="none" spc="-13" normalizeH="0" baseline="0" noProof="0" dirty="0">
                <a:ln>
                  <a:noFill/>
                </a:ln>
                <a:solidFill>
                  <a:sysClr val="windowText" lastClr="000000"/>
                </a:solidFill>
                <a:effectLst/>
                <a:uLnTx/>
                <a:uFillTx/>
                <a:latin typeface="Arial"/>
                <a:ea typeface="+mn-ea"/>
                <a:cs typeface="Arial"/>
              </a:rPr>
              <a:t>impairment</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0" marR="43126" lvl="0" indent="0" algn="r" defTabSz="1217706" rtl="0" eaLnBrk="1" fontAlgn="auto" latinLnBrk="0" hangingPunct="1">
              <a:lnSpc>
                <a:spcPts val="1472"/>
              </a:lnSpc>
              <a:spcBef>
                <a:spcPts val="0"/>
              </a:spcBef>
              <a:spcAft>
                <a:spcPts val="0"/>
              </a:spcAft>
              <a:buClrTx/>
              <a:buSzTx/>
              <a:buFontTx/>
              <a:buNone/>
              <a:tabLst/>
              <a:defRPr/>
            </a:pPr>
            <a:r>
              <a:rPr kumimoji="0" sz="1332" b="0" i="0" u="none" strike="noStrike" kern="0" cap="none" spc="0" normalizeH="0" baseline="0" noProof="0" dirty="0">
                <a:ln>
                  <a:noFill/>
                </a:ln>
                <a:solidFill>
                  <a:sysClr val="windowText" lastClr="000000"/>
                </a:solidFill>
                <a:effectLst/>
                <a:uLnTx/>
                <a:uFillTx/>
                <a:latin typeface="Arial"/>
                <a:ea typeface="+mn-ea"/>
                <a:cs typeface="Arial"/>
              </a:rPr>
              <a:t>Vision</a:t>
            </a:r>
            <a:r>
              <a:rPr kumimoji="0" sz="1332" b="0" i="0" u="none" strike="noStrike" kern="0" cap="none" spc="-53" normalizeH="0" baseline="0" noProof="0" dirty="0">
                <a:ln>
                  <a:noFill/>
                </a:ln>
                <a:solidFill>
                  <a:sysClr val="windowText" lastClr="000000"/>
                </a:solidFill>
                <a:effectLst/>
                <a:uLnTx/>
                <a:uFillTx/>
                <a:latin typeface="Arial"/>
                <a:ea typeface="+mn-ea"/>
                <a:cs typeface="Arial"/>
              </a:rPr>
              <a:t> </a:t>
            </a:r>
            <a:r>
              <a:rPr kumimoji="0" sz="1332" b="0" i="0" u="none" strike="noStrike" kern="0" cap="none" spc="-13" normalizeH="0" baseline="0" noProof="0" dirty="0">
                <a:ln>
                  <a:noFill/>
                </a:ln>
                <a:solidFill>
                  <a:sysClr val="windowText" lastClr="000000"/>
                </a:solidFill>
                <a:effectLst/>
                <a:uLnTx/>
                <a:uFillTx/>
                <a:latin typeface="Arial"/>
                <a:ea typeface="+mn-ea"/>
                <a:cs typeface="Arial"/>
              </a:rPr>
              <a:t>blurred</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5" name="object 15"/>
          <p:cNvGrpSpPr/>
          <p:nvPr/>
        </p:nvGrpSpPr>
        <p:grpSpPr>
          <a:xfrm>
            <a:off x="6146484" y="2134774"/>
            <a:ext cx="5512614" cy="3071302"/>
            <a:chOff x="4609909" y="1603057"/>
            <a:chExt cx="4139565" cy="2306320"/>
          </a:xfrm>
        </p:grpSpPr>
        <p:sp>
          <p:nvSpPr>
            <p:cNvPr id="16" name="object 16"/>
            <p:cNvSpPr/>
            <p:nvPr/>
          </p:nvSpPr>
          <p:spPr>
            <a:xfrm>
              <a:off x="4614671" y="1607819"/>
              <a:ext cx="3994785" cy="2296795"/>
            </a:xfrm>
            <a:custGeom>
              <a:avLst/>
              <a:gdLst/>
              <a:ahLst/>
              <a:cxnLst/>
              <a:rect l="l" t="t" r="r" b="b"/>
              <a:pathLst>
                <a:path w="3994784" h="2296795">
                  <a:moveTo>
                    <a:pt x="50291" y="1603247"/>
                  </a:moveTo>
                  <a:lnTo>
                    <a:pt x="0" y="1603247"/>
                  </a:lnTo>
                </a:path>
                <a:path w="3994784" h="2296795">
                  <a:moveTo>
                    <a:pt x="50291" y="1760220"/>
                  </a:moveTo>
                  <a:lnTo>
                    <a:pt x="0" y="1760220"/>
                  </a:lnTo>
                </a:path>
                <a:path w="3994784" h="2296795">
                  <a:moveTo>
                    <a:pt x="2747772" y="2275331"/>
                  </a:moveTo>
                  <a:lnTo>
                    <a:pt x="2747772" y="2296667"/>
                  </a:lnTo>
                </a:path>
                <a:path w="3994784" h="2296795">
                  <a:moveTo>
                    <a:pt x="3343655" y="2275331"/>
                  </a:moveTo>
                  <a:lnTo>
                    <a:pt x="3343655" y="2296667"/>
                  </a:lnTo>
                </a:path>
                <a:path w="3994784" h="2296795">
                  <a:moveTo>
                    <a:pt x="3941063" y="2275331"/>
                  </a:moveTo>
                  <a:lnTo>
                    <a:pt x="3941063" y="2292095"/>
                  </a:lnTo>
                </a:path>
                <a:path w="3994784" h="2296795">
                  <a:moveTo>
                    <a:pt x="301751" y="2275331"/>
                  </a:moveTo>
                  <a:lnTo>
                    <a:pt x="301751" y="2296667"/>
                  </a:lnTo>
                </a:path>
                <a:path w="3994784" h="2296795">
                  <a:moveTo>
                    <a:pt x="899160" y="2275331"/>
                  </a:moveTo>
                  <a:lnTo>
                    <a:pt x="899160" y="2296667"/>
                  </a:lnTo>
                </a:path>
                <a:path w="3994784" h="2296795">
                  <a:moveTo>
                    <a:pt x="1496567" y="2275331"/>
                  </a:moveTo>
                  <a:lnTo>
                    <a:pt x="1496567" y="2296667"/>
                  </a:lnTo>
                </a:path>
                <a:path w="3994784" h="2296795">
                  <a:moveTo>
                    <a:pt x="2122931" y="2275331"/>
                  </a:moveTo>
                  <a:lnTo>
                    <a:pt x="2122931" y="2296667"/>
                  </a:lnTo>
                </a:path>
                <a:path w="3994784" h="2296795">
                  <a:moveTo>
                    <a:pt x="53339" y="0"/>
                  </a:moveTo>
                  <a:lnTo>
                    <a:pt x="53339" y="2275331"/>
                  </a:lnTo>
                  <a:lnTo>
                    <a:pt x="3994404" y="2275331"/>
                  </a:lnTo>
                </a:path>
                <a:path w="3994784" h="2296795">
                  <a:moveTo>
                    <a:pt x="2122931" y="2275331"/>
                  </a:moveTo>
                  <a:lnTo>
                    <a:pt x="2122931" y="0"/>
                  </a:lnTo>
                </a:path>
              </a:pathLst>
            </a:custGeom>
            <a:ln w="9503">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5000244" y="1776983"/>
              <a:ext cx="3134995" cy="1905000"/>
            </a:xfrm>
            <a:custGeom>
              <a:avLst/>
              <a:gdLst/>
              <a:ahLst/>
              <a:cxnLst/>
              <a:rect l="l" t="t" r="r" b="b"/>
              <a:pathLst>
                <a:path w="3134995" h="1905000">
                  <a:moveTo>
                    <a:pt x="153924" y="0"/>
                  </a:moveTo>
                  <a:lnTo>
                    <a:pt x="77089" y="0"/>
                  </a:lnTo>
                  <a:lnTo>
                    <a:pt x="0" y="0"/>
                  </a:lnTo>
                  <a:lnTo>
                    <a:pt x="0" y="59448"/>
                  </a:lnTo>
                  <a:lnTo>
                    <a:pt x="153924" y="59448"/>
                  </a:lnTo>
                  <a:lnTo>
                    <a:pt x="153924" y="0"/>
                  </a:lnTo>
                  <a:close/>
                </a:path>
                <a:path w="3134995" h="1905000">
                  <a:moveTo>
                    <a:pt x="1077468" y="1845564"/>
                  </a:moveTo>
                  <a:lnTo>
                    <a:pt x="1000633" y="1845564"/>
                  </a:lnTo>
                  <a:lnTo>
                    <a:pt x="923544" y="1845564"/>
                  </a:lnTo>
                  <a:lnTo>
                    <a:pt x="923544" y="1905000"/>
                  </a:lnTo>
                  <a:lnTo>
                    <a:pt x="1077468" y="1905000"/>
                  </a:lnTo>
                  <a:lnTo>
                    <a:pt x="1077468" y="1845564"/>
                  </a:lnTo>
                  <a:close/>
                </a:path>
                <a:path w="3134995" h="1905000">
                  <a:moveTo>
                    <a:pt x="1077468" y="1691640"/>
                  </a:moveTo>
                  <a:lnTo>
                    <a:pt x="1000633" y="1691640"/>
                  </a:lnTo>
                  <a:lnTo>
                    <a:pt x="923544" y="1691640"/>
                  </a:lnTo>
                  <a:lnTo>
                    <a:pt x="923544" y="1751076"/>
                  </a:lnTo>
                  <a:lnTo>
                    <a:pt x="1077468" y="1751076"/>
                  </a:lnTo>
                  <a:lnTo>
                    <a:pt x="1077468" y="1691640"/>
                  </a:lnTo>
                  <a:close/>
                </a:path>
                <a:path w="3134995" h="1905000">
                  <a:moveTo>
                    <a:pt x="1077468" y="1537716"/>
                  </a:moveTo>
                  <a:lnTo>
                    <a:pt x="1000633" y="1537716"/>
                  </a:lnTo>
                  <a:lnTo>
                    <a:pt x="923544" y="1537716"/>
                  </a:lnTo>
                  <a:lnTo>
                    <a:pt x="923544" y="1597152"/>
                  </a:lnTo>
                  <a:lnTo>
                    <a:pt x="1077468" y="1597152"/>
                  </a:lnTo>
                  <a:lnTo>
                    <a:pt x="1077468" y="1537716"/>
                  </a:lnTo>
                  <a:close/>
                </a:path>
                <a:path w="3134995" h="1905000">
                  <a:moveTo>
                    <a:pt x="2516124" y="1691640"/>
                  </a:moveTo>
                  <a:lnTo>
                    <a:pt x="2439924" y="1691640"/>
                  </a:lnTo>
                  <a:lnTo>
                    <a:pt x="2363724" y="1691640"/>
                  </a:lnTo>
                  <a:lnTo>
                    <a:pt x="2363724" y="1751076"/>
                  </a:lnTo>
                  <a:lnTo>
                    <a:pt x="2516124" y="1751076"/>
                  </a:lnTo>
                  <a:lnTo>
                    <a:pt x="2516124" y="1691640"/>
                  </a:lnTo>
                  <a:close/>
                </a:path>
                <a:path w="3134995" h="1905000">
                  <a:moveTo>
                    <a:pt x="3134868" y="0"/>
                  </a:moveTo>
                  <a:lnTo>
                    <a:pt x="3058668" y="0"/>
                  </a:lnTo>
                  <a:lnTo>
                    <a:pt x="2982468" y="0"/>
                  </a:lnTo>
                  <a:lnTo>
                    <a:pt x="2982468" y="59448"/>
                  </a:lnTo>
                  <a:lnTo>
                    <a:pt x="3134868" y="59448"/>
                  </a:lnTo>
                  <a:lnTo>
                    <a:pt x="3134868" y="0"/>
                  </a:lnTo>
                  <a:close/>
                </a:path>
              </a:pathLst>
            </a:custGeom>
            <a:solidFill>
              <a:srgbClr val="08309A"/>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4690872" y="1623059"/>
              <a:ext cx="4058920" cy="2059305"/>
            </a:xfrm>
            <a:custGeom>
              <a:avLst/>
              <a:gdLst/>
              <a:ahLst/>
              <a:cxnLst/>
              <a:rect l="l" t="t" r="r" b="b"/>
              <a:pathLst>
                <a:path w="4058920" h="2059304">
                  <a:moveTo>
                    <a:pt x="153924" y="0"/>
                  </a:moveTo>
                  <a:lnTo>
                    <a:pt x="77089" y="0"/>
                  </a:lnTo>
                  <a:lnTo>
                    <a:pt x="0" y="0"/>
                  </a:lnTo>
                  <a:lnTo>
                    <a:pt x="0" y="59436"/>
                  </a:lnTo>
                  <a:lnTo>
                    <a:pt x="153924" y="59436"/>
                  </a:lnTo>
                  <a:lnTo>
                    <a:pt x="153924" y="0"/>
                  </a:lnTo>
                  <a:close/>
                </a:path>
                <a:path w="4058920" h="2059304">
                  <a:moveTo>
                    <a:pt x="769620" y="461772"/>
                  </a:moveTo>
                  <a:lnTo>
                    <a:pt x="692531" y="461772"/>
                  </a:lnTo>
                  <a:lnTo>
                    <a:pt x="615696" y="461772"/>
                  </a:lnTo>
                  <a:lnTo>
                    <a:pt x="615696" y="519684"/>
                  </a:lnTo>
                  <a:lnTo>
                    <a:pt x="769620" y="519684"/>
                  </a:lnTo>
                  <a:lnTo>
                    <a:pt x="769620" y="461772"/>
                  </a:lnTo>
                  <a:close/>
                </a:path>
                <a:path w="4058920" h="2059304">
                  <a:moveTo>
                    <a:pt x="769620" y="307848"/>
                  </a:moveTo>
                  <a:lnTo>
                    <a:pt x="615696" y="307848"/>
                  </a:lnTo>
                  <a:lnTo>
                    <a:pt x="461772" y="307848"/>
                  </a:lnTo>
                  <a:lnTo>
                    <a:pt x="461772" y="367284"/>
                  </a:lnTo>
                  <a:lnTo>
                    <a:pt x="769620" y="367284"/>
                  </a:lnTo>
                  <a:lnTo>
                    <a:pt x="769620" y="307848"/>
                  </a:lnTo>
                  <a:close/>
                </a:path>
                <a:path w="4058920" h="2059304">
                  <a:moveTo>
                    <a:pt x="1077468" y="769620"/>
                  </a:moveTo>
                  <a:lnTo>
                    <a:pt x="923544" y="769620"/>
                  </a:lnTo>
                  <a:lnTo>
                    <a:pt x="769620" y="769620"/>
                  </a:lnTo>
                  <a:lnTo>
                    <a:pt x="769620" y="827532"/>
                  </a:lnTo>
                  <a:lnTo>
                    <a:pt x="1077468" y="827532"/>
                  </a:lnTo>
                  <a:lnTo>
                    <a:pt x="1077468" y="769620"/>
                  </a:lnTo>
                  <a:close/>
                </a:path>
                <a:path w="4058920" h="2059304">
                  <a:moveTo>
                    <a:pt x="1077468" y="153924"/>
                  </a:moveTo>
                  <a:lnTo>
                    <a:pt x="769620" y="153924"/>
                  </a:lnTo>
                  <a:lnTo>
                    <a:pt x="461772" y="153924"/>
                  </a:lnTo>
                  <a:lnTo>
                    <a:pt x="461772" y="213372"/>
                  </a:lnTo>
                  <a:lnTo>
                    <a:pt x="1077468" y="213372"/>
                  </a:lnTo>
                  <a:lnTo>
                    <a:pt x="1077468" y="153924"/>
                  </a:lnTo>
                  <a:close/>
                </a:path>
                <a:path w="4058920" h="2059304">
                  <a:moveTo>
                    <a:pt x="1231392" y="1383792"/>
                  </a:moveTo>
                  <a:lnTo>
                    <a:pt x="1154430" y="1383792"/>
                  </a:lnTo>
                  <a:lnTo>
                    <a:pt x="1077468" y="1383792"/>
                  </a:lnTo>
                  <a:lnTo>
                    <a:pt x="1077468" y="1443228"/>
                  </a:lnTo>
                  <a:lnTo>
                    <a:pt x="1231392" y="1443228"/>
                  </a:lnTo>
                  <a:lnTo>
                    <a:pt x="1231392" y="1383792"/>
                  </a:lnTo>
                  <a:close/>
                </a:path>
                <a:path w="4058920" h="2059304">
                  <a:moveTo>
                    <a:pt x="1231392" y="1077468"/>
                  </a:moveTo>
                  <a:lnTo>
                    <a:pt x="1154430" y="1077468"/>
                  </a:lnTo>
                  <a:lnTo>
                    <a:pt x="1077468" y="1077468"/>
                  </a:lnTo>
                  <a:lnTo>
                    <a:pt x="1077468" y="1135380"/>
                  </a:lnTo>
                  <a:lnTo>
                    <a:pt x="1231392" y="1135380"/>
                  </a:lnTo>
                  <a:lnTo>
                    <a:pt x="1231392" y="1077468"/>
                  </a:lnTo>
                  <a:close/>
                </a:path>
                <a:path w="4058920" h="2059304">
                  <a:moveTo>
                    <a:pt x="1231392" y="923544"/>
                  </a:moveTo>
                  <a:lnTo>
                    <a:pt x="1077595" y="923544"/>
                  </a:lnTo>
                  <a:lnTo>
                    <a:pt x="923544" y="923544"/>
                  </a:lnTo>
                  <a:lnTo>
                    <a:pt x="923544" y="981456"/>
                  </a:lnTo>
                  <a:lnTo>
                    <a:pt x="1231392" y="981456"/>
                  </a:lnTo>
                  <a:lnTo>
                    <a:pt x="1231392" y="923544"/>
                  </a:lnTo>
                  <a:close/>
                </a:path>
                <a:path w="4058920" h="2059304">
                  <a:moveTo>
                    <a:pt x="1231392" y="615696"/>
                  </a:moveTo>
                  <a:lnTo>
                    <a:pt x="923671" y="615696"/>
                  </a:lnTo>
                  <a:lnTo>
                    <a:pt x="615696" y="615696"/>
                  </a:lnTo>
                  <a:lnTo>
                    <a:pt x="615696" y="673608"/>
                  </a:lnTo>
                  <a:lnTo>
                    <a:pt x="1231392" y="673608"/>
                  </a:lnTo>
                  <a:lnTo>
                    <a:pt x="1231392" y="615696"/>
                  </a:lnTo>
                  <a:close/>
                </a:path>
                <a:path w="4058920" h="2059304">
                  <a:moveTo>
                    <a:pt x="1539240" y="1691640"/>
                  </a:moveTo>
                  <a:lnTo>
                    <a:pt x="1462405" y="1691640"/>
                  </a:lnTo>
                  <a:lnTo>
                    <a:pt x="1385316" y="1691640"/>
                  </a:lnTo>
                  <a:lnTo>
                    <a:pt x="1385316" y="1751076"/>
                  </a:lnTo>
                  <a:lnTo>
                    <a:pt x="1539240" y="1751076"/>
                  </a:lnTo>
                  <a:lnTo>
                    <a:pt x="1539240" y="1691640"/>
                  </a:lnTo>
                  <a:close/>
                </a:path>
                <a:path w="4058920" h="2059304">
                  <a:moveTo>
                    <a:pt x="1539240" y="1231392"/>
                  </a:moveTo>
                  <a:lnTo>
                    <a:pt x="1308354" y="1231392"/>
                  </a:lnTo>
                  <a:lnTo>
                    <a:pt x="1077468" y="1231392"/>
                  </a:lnTo>
                  <a:lnTo>
                    <a:pt x="1077468" y="1289304"/>
                  </a:lnTo>
                  <a:lnTo>
                    <a:pt x="1539240" y="1289304"/>
                  </a:lnTo>
                  <a:lnTo>
                    <a:pt x="1539240" y="1231392"/>
                  </a:lnTo>
                  <a:close/>
                </a:path>
                <a:path w="4058920" h="2059304">
                  <a:moveTo>
                    <a:pt x="1693164" y="1999488"/>
                  </a:moveTo>
                  <a:lnTo>
                    <a:pt x="1539240" y="1999488"/>
                  </a:lnTo>
                  <a:lnTo>
                    <a:pt x="1385316" y="1999488"/>
                  </a:lnTo>
                  <a:lnTo>
                    <a:pt x="1385316" y="2058924"/>
                  </a:lnTo>
                  <a:lnTo>
                    <a:pt x="1693164" y="2058924"/>
                  </a:lnTo>
                  <a:lnTo>
                    <a:pt x="1693164" y="1999488"/>
                  </a:lnTo>
                  <a:close/>
                </a:path>
                <a:path w="4058920" h="2059304">
                  <a:moveTo>
                    <a:pt x="1847075" y="1845564"/>
                  </a:moveTo>
                  <a:lnTo>
                    <a:pt x="1616329" y="1845564"/>
                  </a:lnTo>
                  <a:lnTo>
                    <a:pt x="1385316" y="1845564"/>
                  </a:lnTo>
                  <a:lnTo>
                    <a:pt x="1385316" y="1905000"/>
                  </a:lnTo>
                  <a:lnTo>
                    <a:pt x="1847075" y="1905000"/>
                  </a:lnTo>
                  <a:lnTo>
                    <a:pt x="1847075" y="1845564"/>
                  </a:lnTo>
                  <a:close/>
                </a:path>
                <a:path w="4058920" h="2059304">
                  <a:moveTo>
                    <a:pt x="2673096" y="1845564"/>
                  </a:moveTo>
                  <a:lnTo>
                    <a:pt x="2442972" y="1845564"/>
                  </a:lnTo>
                  <a:lnTo>
                    <a:pt x="2212848" y="1845564"/>
                  </a:lnTo>
                  <a:lnTo>
                    <a:pt x="2212848" y="1905000"/>
                  </a:lnTo>
                  <a:lnTo>
                    <a:pt x="2673096" y="1905000"/>
                  </a:lnTo>
                  <a:lnTo>
                    <a:pt x="2673096" y="1845564"/>
                  </a:lnTo>
                  <a:close/>
                </a:path>
                <a:path w="4058920" h="2059304">
                  <a:moveTo>
                    <a:pt x="2827020" y="1077468"/>
                  </a:moveTo>
                  <a:lnTo>
                    <a:pt x="2750058" y="1077468"/>
                  </a:lnTo>
                  <a:lnTo>
                    <a:pt x="2673096" y="1077468"/>
                  </a:lnTo>
                  <a:lnTo>
                    <a:pt x="2673096" y="1135380"/>
                  </a:lnTo>
                  <a:lnTo>
                    <a:pt x="2827020" y="1135380"/>
                  </a:lnTo>
                  <a:lnTo>
                    <a:pt x="2827020" y="1077468"/>
                  </a:lnTo>
                  <a:close/>
                </a:path>
                <a:path w="4058920" h="2059304">
                  <a:moveTo>
                    <a:pt x="2827020" y="923544"/>
                  </a:moveTo>
                  <a:lnTo>
                    <a:pt x="2673858" y="923544"/>
                  </a:lnTo>
                  <a:lnTo>
                    <a:pt x="2520696" y="923544"/>
                  </a:lnTo>
                  <a:lnTo>
                    <a:pt x="2520696" y="981456"/>
                  </a:lnTo>
                  <a:lnTo>
                    <a:pt x="2827020" y="981456"/>
                  </a:lnTo>
                  <a:lnTo>
                    <a:pt x="2827020" y="923544"/>
                  </a:lnTo>
                  <a:close/>
                </a:path>
                <a:path w="4058920" h="2059304">
                  <a:moveTo>
                    <a:pt x="2980944" y="1383792"/>
                  </a:moveTo>
                  <a:lnTo>
                    <a:pt x="2903855" y="1383792"/>
                  </a:lnTo>
                  <a:lnTo>
                    <a:pt x="2827020" y="1383792"/>
                  </a:lnTo>
                  <a:lnTo>
                    <a:pt x="2827020" y="1443228"/>
                  </a:lnTo>
                  <a:lnTo>
                    <a:pt x="2980944" y="1443228"/>
                  </a:lnTo>
                  <a:lnTo>
                    <a:pt x="2980944" y="1383792"/>
                  </a:lnTo>
                  <a:close/>
                </a:path>
                <a:path w="4058920" h="2059304">
                  <a:moveTo>
                    <a:pt x="2980944" y="1231392"/>
                  </a:moveTo>
                  <a:lnTo>
                    <a:pt x="2827020" y="1231392"/>
                  </a:lnTo>
                  <a:lnTo>
                    <a:pt x="2673096" y="1231392"/>
                  </a:lnTo>
                  <a:lnTo>
                    <a:pt x="2673096" y="1289304"/>
                  </a:lnTo>
                  <a:lnTo>
                    <a:pt x="2980944" y="1289304"/>
                  </a:lnTo>
                  <a:lnTo>
                    <a:pt x="2980944" y="1231392"/>
                  </a:lnTo>
                  <a:close/>
                </a:path>
                <a:path w="4058920" h="2059304">
                  <a:moveTo>
                    <a:pt x="2980944" y="769620"/>
                  </a:moveTo>
                  <a:lnTo>
                    <a:pt x="2827020" y="769620"/>
                  </a:lnTo>
                  <a:lnTo>
                    <a:pt x="2673096" y="769620"/>
                  </a:lnTo>
                  <a:lnTo>
                    <a:pt x="2673096" y="827532"/>
                  </a:lnTo>
                  <a:lnTo>
                    <a:pt x="2980944" y="827532"/>
                  </a:lnTo>
                  <a:lnTo>
                    <a:pt x="2980944" y="769620"/>
                  </a:lnTo>
                  <a:close/>
                </a:path>
                <a:path w="4058920" h="2059304">
                  <a:moveTo>
                    <a:pt x="3134868" y="615696"/>
                  </a:moveTo>
                  <a:lnTo>
                    <a:pt x="2980944" y="615696"/>
                  </a:lnTo>
                  <a:lnTo>
                    <a:pt x="2827020" y="615696"/>
                  </a:lnTo>
                  <a:lnTo>
                    <a:pt x="2827020" y="673608"/>
                  </a:lnTo>
                  <a:lnTo>
                    <a:pt x="3134868" y="673608"/>
                  </a:lnTo>
                  <a:lnTo>
                    <a:pt x="3134868" y="615696"/>
                  </a:lnTo>
                  <a:close/>
                </a:path>
                <a:path w="4058920" h="2059304">
                  <a:moveTo>
                    <a:pt x="3134868" y="307848"/>
                  </a:moveTo>
                  <a:lnTo>
                    <a:pt x="2980944" y="307848"/>
                  </a:lnTo>
                  <a:lnTo>
                    <a:pt x="2827020" y="307848"/>
                  </a:lnTo>
                  <a:lnTo>
                    <a:pt x="2827020" y="367284"/>
                  </a:lnTo>
                  <a:lnTo>
                    <a:pt x="3134868" y="367284"/>
                  </a:lnTo>
                  <a:lnTo>
                    <a:pt x="3134868" y="307848"/>
                  </a:lnTo>
                  <a:close/>
                </a:path>
                <a:path w="4058920" h="2059304">
                  <a:moveTo>
                    <a:pt x="3288792" y="153924"/>
                  </a:moveTo>
                  <a:lnTo>
                    <a:pt x="2981071" y="153924"/>
                  </a:lnTo>
                  <a:lnTo>
                    <a:pt x="2673096" y="153924"/>
                  </a:lnTo>
                  <a:lnTo>
                    <a:pt x="2673096" y="213372"/>
                  </a:lnTo>
                  <a:lnTo>
                    <a:pt x="3288792" y="213372"/>
                  </a:lnTo>
                  <a:lnTo>
                    <a:pt x="3288792" y="153924"/>
                  </a:lnTo>
                  <a:close/>
                </a:path>
                <a:path w="4058920" h="2059304">
                  <a:moveTo>
                    <a:pt x="3442716" y="461772"/>
                  </a:moveTo>
                  <a:lnTo>
                    <a:pt x="3365754" y="461772"/>
                  </a:lnTo>
                  <a:lnTo>
                    <a:pt x="3288792" y="461772"/>
                  </a:lnTo>
                  <a:lnTo>
                    <a:pt x="3288792" y="519684"/>
                  </a:lnTo>
                  <a:lnTo>
                    <a:pt x="3442716" y="519684"/>
                  </a:lnTo>
                  <a:lnTo>
                    <a:pt x="3442716" y="461772"/>
                  </a:lnTo>
                  <a:close/>
                </a:path>
                <a:path w="4058920" h="2059304">
                  <a:moveTo>
                    <a:pt x="4058412" y="0"/>
                  </a:moveTo>
                  <a:lnTo>
                    <a:pt x="3981450" y="0"/>
                  </a:lnTo>
                  <a:lnTo>
                    <a:pt x="3904488" y="0"/>
                  </a:lnTo>
                  <a:lnTo>
                    <a:pt x="3904488" y="59436"/>
                  </a:lnTo>
                  <a:lnTo>
                    <a:pt x="4058412" y="59436"/>
                  </a:lnTo>
                  <a:lnTo>
                    <a:pt x="4058412" y="0"/>
                  </a:lnTo>
                  <a:close/>
                </a:path>
              </a:pathLst>
            </a:custGeom>
            <a:solidFill>
              <a:srgbClr val="008DF6"/>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8313419" y="3587496"/>
              <a:ext cx="71755" cy="53340"/>
            </a:xfrm>
            <a:custGeom>
              <a:avLst/>
              <a:gdLst/>
              <a:ahLst/>
              <a:cxnLst/>
              <a:rect l="l" t="t" r="r" b="b"/>
              <a:pathLst>
                <a:path w="71754" h="53339">
                  <a:moveTo>
                    <a:pt x="71627" y="0"/>
                  </a:moveTo>
                  <a:lnTo>
                    <a:pt x="35940" y="0"/>
                  </a:lnTo>
                  <a:lnTo>
                    <a:pt x="0" y="0"/>
                  </a:lnTo>
                  <a:lnTo>
                    <a:pt x="0" y="53339"/>
                  </a:lnTo>
                  <a:lnTo>
                    <a:pt x="71627" y="53339"/>
                  </a:lnTo>
                  <a:lnTo>
                    <a:pt x="71627" y="0"/>
                  </a:lnTo>
                  <a:close/>
                </a:path>
              </a:pathLst>
            </a:custGeom>
            <a:solidFill>
              <a:srgbClr val="08309A"/>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p:nvPr/>
          </p:nvSpPr>
          <p:spPr>
            <a:xfrm>
              <a:off x="8313419" y="3412236"/>
              <a:ext cx="71755" cy="52069"/>
            </a:xfrm>
            <a:custGeom>
              <a:avLst/>
              <a:gdLst/>
              <a:ahLst/>
              <a:cxnLst/>
              <a:rect l="l" t="t" r="r" b="b"/>
              <a:pathLst>
                <a:path w="71754" h="52070">
                  <a:moveTo>
                    <a:pt x="71627" y="0"/>
                  </a:moveTo>
                  <a:lnTo>
                    <a:pt x="35940" y="0"/>
                  </a:lnTo>
                  <a:lnTo>
                    <a:pt x="0" y="0"/>
                  </a:lnTo>
                  <a:lnTo>
                    <a:pt x="0" y="51815"/>
                  </a:lnTo>
                  <a:lnTo>
                    <a:pt x="71627" y="51815"/>
                  </a:lnTo>
                  <a:lnTo>
                    <a:pt x="71627" y="0"/>
                  </a:lnTo>
                  <a:close/>
                </a:path>
              </a:pathLst>
            </a:custGeom>
            <a:solidFill>
              <a:srgbClr val="008DF6"/>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4844796" y="1623059"/>
              <a:ext cx="3750945" cy="2211705"/>
            </a:xfrm>
            <a:custGeom>
              <a:avLst/>
              <a:gdLst/>
              <a:ahLst/>
              <a:cxnLst/>
              <a:rect l="l" t="t" r="r" b="b"/>
              <a:pathLst>
                <a:path w="3750945" h="2211704">
                  <a:moveTo>
                    <a:pt x="1876044" y="1537716"/>
                  </a:moveTo>
                  <a:lnTo>
                    <a:pt x="1462151" y="1537716"/>
                  </a:lnTo>
                  <a:lnTo>
                    <a:pt x="1077468" y="1537716"/>
                  </a:lnTo>
                  <a:lnTo>
                    <a:pt x="1077468" y="1597152"/>
                  </a:lnTo>
                  <a:lnTo>
                    <a:pt x="1876044" y="1597152"/>
                  </a:lnTo>
                  <a:lnTo>
                    <a:pt x="1876044" y="1537716"/>
                  </a:lnTo>
                  <a:close/>
                </a:path>
                <a:path w="3750945" h="2211704">
                  <a:moveTo>
                    <a:pt x="2058924" y="1845564"/>
                  </a:moveTo>
                  <a:lnTo>
                    <a:pt x="1981962" y="1845564"/>
                  </a:lnTo>
                  <a:lnTo>
                    <a:pt x="1876044" y="1845564"/>
                  </a:lnTo>
                  <a:lnTo>
                    <a:pt x="1769872" y="1845564"/>
                  </a:lnTo>
                  <a:lnTo>
                    <a:pt x="1693151" y="1845564"/>
                  </a:lnTo>
                  <a:lnTo>
                    <a:pt x="1693151" y="1905000"/>
                  </a:lnTo>
                  <a:lnTo>
                    <a:pt x="1876044" y="1905000"/>
                  </a:lnTo>
                  <a:lnTo>
                    <a:pt x="2058924" y="1905000"/>
                  </a:lnTo>
                  <a:lnTo>
                    <a:pt x="2058924" y="1845564"/>
                  </a:lnTo>
                  <a:close/>
                </a:path>
                <a:path w="3750945" h="2211704">
                  <a:moveTo>
                    <a:pt x="2097024" y="1999488"/>
                  </a:moveTo>
                  <a:lnTo>
                    <a:pt x="1793875" y="1999488"/>
                  </a:lnTo>
                  <a:lnTo>
                    <a:pt x="1539240" y="1999488"/>
                  </a:lnTo>
                  <a:lnTo>
                    <a:pt x="1539240" y="2058924"/>
                  </a:lnTo>
                  <a:lnTo>
                    <a:pt x="2097024" y="2058924"/>
                  </a:lnTo>
                  <a:lnTo>
                    <a:pt x="2097024" y="1999488"/>
                  </a:lnTo>
                  <a:close/>
                </a:path>
                <a:path w="3750945" h="2211704">
                  <a:moveTo>
                    <a:pt x="2247900" y="1691640"/>
                  </a:moveTo>
                  <a:lnTo>
                    <a:pt x="1790700" y="1691640"/>
                  </a:lnTo>
                  <a:lnTo>
                    <a:pt x="1385316" y="1691640"/>
                  </a:lnTo>
                  <a:lnTo>
                    <a:pt x="1385316" y="1751076"/>
                  </a:lnTo>
                  <a:lnTo>
                    <a:pt x="2247900" y="1751076"/>
                  </a:lnTo>
                  <a:lnTo>
                    <a:pt x="2247900" y="1691640"/>
                  </a:lnTo>
                  <a:close/>
                </a:path>
                <a:path w="3750945" h="2211704">
                  <a:moveTo>
                    <a:pt x="2250948" y="2153412"/>
                  </a:moveTo>
                  <a:lnTo>
                    <a:pt x="1642745" y="2153412"/>
                  </a:lnTo>
                  <a:lnTo>
                    <a:pt x="1077468" y="2153412"/>
                  </a:lnTo>
                  <a:lnTo>
                    <a:pt x="1077468" y="2211324"/>
                  </a:lnTo>
                  <a:lnTo>
                    <a:pt x="2250948" y="2211324"/>
                  </a:lnTo>
                  <a:lnTo>
                    <a:pt x="2250948" y="2153412"/>
                  </a:lnTo>
                  <a:close/>
                </a:path>
                <a:path w="3750945" h="2211704">
                  <a:moveTo>
                    <a:pt x="2366772" y="923544"/>
                  </a:moveTo>
                  <a:lnTo>
                    <a:pt x="2135886" y="923544"/>
                  </a:lnTo>
                  <a:lnTo>
                    <a:pt x="1876044" y="923544"/>
                  </a:lnTo>
                  <a:lnTo>
                    <a:pt x="1462151" y="923544"/>
                  </a:lnTo>
                  <a:lnTo>
                    <a:pt x="1077468" y="923544"/>
                  </a:lnTo>
                  <a:lnTo>
                    <a:pt x="1077468" y="981456"/>
                  </a:lnTo>
                  <a:lnTo>
                    <a:pt x="1876044" y="981456"/>
                  </a:lnTo>
                  <a:lnTo>
                    <a:pt x="2366772" y="981456"/>
                  </a:lnTo>
                  <a:lnTo>
                    <a:pt x="2366772" y="923544"/>
                  </a:lnTo>
                  <a:close/>
                </a:path>
                <a:path w="3750945" h="2211704">
                  <a:moveTo>
                    <a:pt x="2520696" y="1231392"/>
                  </a:moveTo>
                  <a:lnTo>
                    <a:pt x="2212848" y="1231392"/>
                  </a:lnTo>
                  <a:lnTo>
                    <a:pt x="1876044" y="1231392"/>
                  </a:lnTo>
                  <a:lnTo>
                    <a:pt x="1615948" y="1231392"/>
                  </a:lnTo>
                  <a:lnTo>
                    <a:pt x="1385316" y="1231392"/>
                  </a:lnTo>
                  <a:lnTo>
                    <a:pt x="1385316" y="1289304"/>
                  </a:lnTo>
                  <a:lnTo>
                    <a:pt x="1876044" y="1289304"/>
                  </a:lnTo>
                  <a:lnTo>
                    <a:pt x="2520696" y="1289304"/>
                  </a:lnTo>
                  <a:lnTo>
                    <a:pt x="2520696" y="1231392"/>
                  </a:lnTo>
                  <a:close/>
                </a:path>
                <a:path w="3750945" h="2211704">
                  <a:moveTo>
                    <a:pt x="2520696" y="1077468"/>
                  </a:moveTo>
                  <a:lnTo>
                    <a:pt x="2212848" y="1077468"/>
                  </a:lnTo>
                  <a:lnTo>
                    <a:pt x="1876044" y="1077468"/>
                  </a:lnTo>
                  <a:lnTo>
                    <a:pt x="1462151" y="1077468"/>
                  </a:lnTo>
                  <a:lnTo>
                    <a:pt x="1077468" y="1077468"/>
                  </a:lnTo>
                  <a:lnTo>
                    <a:pt x="1077468" y="1135380"/>
                  </a:lnTo>
                  <a:lnTo>
                    <a:pt x="1876044" y="1135380"/>
                  </a:lnTo>
                  <a:lnTo>
                    <a:pt x="2520696" y="1135380"/>
                  </a:lnTo>
                  <a:lnTo>
                    <a:pt x="2520696" y="1077468"/>
                  </a:lnTo>
                  <a:close/>
                </a:path>
                <a:path w="3750945" h="2211704">
                  <a:moveTo>
                    <a:pt x="2520696" y="769620"/>
                  </a:moveTo>
                  <a:lnTo>
                    <a:pt x="2212848" y="769620"/>
                  </a:lnTo>
                  <a:lnTo>
                    <a:pt x="1876044" y="769620"/>
                  </a:lnTo>
                  <a:lnTo>
                    <a:pt x="1385062" y="769620"/>
                  </a:lnTo>
                  <a:lnTo>
                    <a:pt x="923544" y="769620"/>
                  </a:lnTo>
                  <a:lnTo>
                    <a:pt x="923544" y="827532"/>
                  </a:lnTo>
                  <a:lnTo>
                    <a:pt x="1876044" y="827532"/>
                  </a:lnTo>
                  <a:lnTo>
                    <a:pt x="2520696" y="827532"/>
                  </a:lnTo>
                  <a:lnTo>
                    <a:pt x="2520696" y="769620"/>
                  </a:lnTo>
                  <a:close/>
                </a:path>
                <a:path w="3750945" h="2211704">
                  <a:moveTo>
                    <a:pt x="2520696" y="153924"/>
                  </a:moveTo>
                  <a:lnTo>
                    <a:pt x="2212848" y="153924"/>
                  </a:lnTo>
                  <a:lnTo>
                    <a:pt x="1876044" y="153924"/>
                  </a:lnTo>
                  <a:lnTo>
                    <a:pt x="1385062" y="153924"/>
                  </a:lnTo>
                  <a:lnTo>
                    <a:pt x="923544" y="153924"/>
                  </a:lnTo>
                  <a:lnTo>
                    <a:pt x="923544" y="213372"/>
                  </a:lnTo>
                  <a:lnTo>
                    <a:pt x="1876044" y="213372"/>
                  </a:lnTo>
                  <a:lnTo>
                    <a:pt x="2520696" y="213372"/>
                  </a:lnTo>
                  <a:lnTo>
                    <a:pt x="2520696" y="153924"/>
                  </a:lnTo>
                  <a:close/>
                </a:path>
                <a:path w="3750945" h="2211704">
                  <a:moveTo>
                    <a:pt x="2673096" y="1383792"/>
                  </a:moveTo>
                  <a:lnTo>
                    <a:pt x="2289048" y="1383792"/>
                  </a:lnTo>
                  <a:lnTo>
                    <a:pt x="1876044" y="1383792"/>
                  </a:lnTo>
                  <a:lnTo>
                    <a:pt x="1462151" y="1383792"/>
                  </a:lnTo>
                  <a:lnTo>
                    <a:pt x="1077468" y="1383792"/>
                  </a:lnTo>
                  <a:lnTo>
                    <a:pt x="1077468" y="1443228"/>
                  </a:lnTo>
                  <a:lnTo>
                    <a:pt x="1876044" y="1443228"/>
                  </a:lnTo>
                  <a:lnTo>
                    <a:pt x="2673096" y="1443228"/>
                  </a:lnTo>
                  <a:lnTo>
                    <a:pt x="2673096" y="1383792"/>
                  </a:lnTo>
                  <a:close/>
                </a:path>
                <a:path w="3750945" h="2211704">
                  <a:moveTo>
                    <a:pt x="2673096" y="615696"/>
                  </a:moveTo>
                  <a:lnTo>
                    <a:pt x="2289048" y="615696"/>
                  </a:lnTo>
                  <a:lnTo>
                    <a:pt x="1876044" y="615696"/>
                  </a:lnTo>
                  <a:lnTo>
                    <a:pt x="1462151" y="615696"/>
                  </a:lnTo>
                  <a:lnTo>
                    <a:pt x="1077468" y="615696"/>
                  </a:lnTo>
                  <a:lnTo>
                    <a:pt x="1077468" y="673608"/>
                  </a:lnTo>
                  <a:lnTo>
                    <a:pt x="1876044" y="673608"/>
                  </a:lnTo>
                  <a:lnTo>
                    <a:pt x="2673096" y="673608"/>
                  </a:lnTo>
                  <a:lnTo>
                    <a:pt x="2673096" y="615696"/>
                  </a:lnTo>
                  <a:close/>
                </a:path>
                <a:path w="3750945" h="2211704">
                  <a:moveTo>
                    <a:pt x="2673096" y="307848"/>
                  </a:moveTo>
                  <a:lnTo>
                    <a:pt x="2289048" y="307848"/>
                  </a:lnTo>
                  <a:lnTo>
                    <a:pt x="1876044" y="307848"/>
                  </a:lnTo>
                  <a:lnTo>
                    <a:pt x="1231138" y="307848"/>
                  </a:lnTo>
                  <a:lnTo>
                    <a:pt x="615696" y="307848"/>
                  </a:lnTo>
                  <a:lnTo>
                    <a:pt x="615696" y="367284"/>
                  </a:lnTo>
                  <a:lnTo>
                    <a:pt x="1876044" y="367284"/>
                  </a:lnTo>
                  <a:lnTo>
                    <a:pt x="2673096" y="367284"/>
                  </a:lnTo>
                  <a:lnTo>
                    <a:pt x="2673096" y="307848"/>
                  </a:lnTo>
                  <a:close/>
                </a:path>
                <a:path w="3750945" h="2211704">
                  <a:moveTo>
                    <a:pt x="3134868" y="461772"/>
                  </a:moveTo>
                  <a:lnTo>
                    <a:pt x="2519934" y="461772"/>
                  </a:lnTo>
                  <a:lnTo>
                    <a:pt x="1876044" y="461772"/>
                  </a:lnTo>
                  <a:lnTo>
                    <a:pt x="1231138" y="461772"/>
                  </a:lnTo>
                  <a:lnTo>
                    <a:pt x="615696" y="461772"/>
                  </a:lnTo>
                  <a:lnTo>
                    <a:pt x="615696" y="519684"/>
                  </a:lnTo>
                  <a:lnTo>
                    <a:pt x="1876044" y="519684"/>
                  </a:lnTo>
                  <a:lnTo>
                    <a:pt x="3134868" y="519684"/>
                  </a:lnTo>
                  <a:lnTo>
                    <a:pt x="3134868" y="461772"/>
                  </a:lnTo>
                  <a:close/>
                </a:path>
                <a:path w="3750945" h="2211704">
                  <a:moveTo>
                    <a:pt x="3540252" y="1629156"/>
                  </a:moveTo>
                  <a:lnTo>
                    <a:pt x="3504565" y="1629156"/>
                  </a:lnTo>
                  <a:lnTo>
                    <a:pt x="3468624" y="1629156"/>
                  </a:lnTo>
                  <a:lnTo>
                    <a:pt x="3468624" y="1682496"/>
                  </a:lnTo>
                  <a:lnTo>
                    <a:pt x="3540252" y="1682496"/>
                  </a:lnTo>
                  <a:lnTo>
                    <a:pt x="3540252" y="1629156"/>
                  </a:lnTo>
                  <a:close/>
                </a:path>
                <a:path w="3750945" h="2211704">
                  <a:moveTo>
                    <a:pt x="3750564" y="0"/>
                  </a:moveTo>
                  <a:lnTo>
                    <a:pt x="2827782" y="0"/>
                  </a:lnTo>
                  <a:lnTo>
                    <a:pt x="1876044" y="0"/>
                  </a:lnTo>
                  <a:lnTo>
                    <a:pt x="923417" y="0"/>
                  </a:lnTo>
                  <a:lnTo>
                    <a:pt x="0" y="0"/>
                  </a:lnTo>
                  <a:lnTo>
                    <a:pt x="0" y="59436"/>
                  </a:lnTo>
                  <a:lnTo>
                    <a:pt x="1876044" y="59436"/>
                  </a:lnTo>
                  <a:lnTo>
                    <a:pt x="3750564" y="59436"/>
                  </a:lnTo>
                  <a:lnTo>
                    <a:pt x="3750564" y="0"/>
                  </a:lnTo>
                  <a:close/>
                </a:path>
              </a:pathLst>
            </a:custGeom>
            <a:solidFill>
              <a:srgbClr val="D0E6F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9083923" y="1844135"/>
            <a:ext cx="1981294"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1" i="0" u="none" strike="noStrike" kern="0" cap="none" spc="0" normalizeH="0" baseline="0" noProof="0" dirty="0">
                <a:ln>
                  <a:noFill/>
                </a:ln>
                <a:solidFill>
                  <a:sysClr val="windowText" lastClr="000000"/>
                </a:solidFill>
                <a:effectLst/>
                <a:uLnTx/>
                <a:uFillTx/>
                <a:latin typeface="Arial"/>
                <a:ea typeface="+mn-ea"/>
                <a:cs typeface="Arial"/>
              </a:rPr>
              <a:t>AEs</a:t>
            </a:r>
            <a:r>
              <a:rPr kumimoji="0" sz="1332" b="1" i="0" u="none" strike="noStrike" kern="0" cap="none" spc="-13" normalizeH="0" baseline="0" noProof="0" dirty="0">
                <a:ln>
                  <a:noFill/>
                </a:ln>
                <a:solidFill>
                  <a:sysClr val="windowText" lastClr="000000"/>
                </a:solidFill>
                <a:effectLst/>
                <a:uLnTx/>
                <a:uFillTx/>
                <a:latin typeface="Arial"/>
                <a:ea typeface="+mn-ea"/>
                <a:cs typeface="Arial"/>
              </a:rPr>
              <a:t> </a:t>
            </a:r>
            <a:r>
              <a:rPr kumimoji="0" sz="1332" b="1" i="0" u="none" strike="noStrike" kern="0" cap="none" spc="0" normalizeH="0" baseline="0" noProof="0" dirty="0">
                <a:ln>
                  <a:noFill/>
                </a:ln>
                <a:solidFill>
                  <a:sysClr val="windowText" lastClr="000000"/>
                </a:solidFill>
                <a:effectLst/>
                <a:uLnTx/>
                <a:uFillTx/>
                <a:latin typeface="Arial"/>
                <a:ea typeface="+mn-ea"/>
                <a:cs typeface="Arial"/>
              </a:rPr>
              <a:t>related</a:t>
            </a:r>
            <a:r>
              <a:rPr kumimoji="0" sz="1332" b="1" i="0" u="none" strike="noStrike" kern="0" cap="none" spc="-47" normalizeH="0" baseline="0" noProof="0" dirty="0">
                <a:ln>
                  <a:noFill/>
                </a:ln>
                <a:solidFill>
                  <a:sysClr val="windowText" lastClr="000000"/>
                </a:solidFill>
                <a:effectLst/>
                <a:uLnTx/>
                <a:uFillTx/>
                <a:latin typeface="Arial"/>
                <a:ea typeface="+mn-ea"/>
                <a:cs typeface="Arial"/>
              </a:rPr>
              <a:t> </a:t>
            </a:r>
            <a:r>
              <a:rPr kumimoji="0" sz="1332" b="1" i="0" u="none" strike="noStrike" kern="0" cap="none" spc="0" normalizeH="0" baseline="0" noProof="0" dirty="0">
                <a:ln>
                  <a:noFill/>
                </a:ln>
                <a:solidFill>
                  <a:sysClr val="windowText" lastClr="000000"/>
                </a:solidFill>
                <a:effectLst/>
                <a:uLnTx/>
                <a:uFillTx/>
                <a:latin typeface="Arial"/>
                <a:ea typeface="+mn-ea"/>
                <a:cs typeface="Arial"/>
              </a:rPr>
              <a:t>to</a:t>
            </a:r>
            <a:r>
              <a:rPr kumimoji="0" sz="1332" b="1" i="0" u="none" strike="noStrike" kern="0" cap="none" spc="-40" normalizeH="0" baseline="0" noProof="0" dirty="0">
                <a:ln>
                  <a:noFill/>
                </a:ln>
                <a:solidFill>
                  <a:sysClr val="windowText" lastClr="000000"/>
                </a:solidFill>
                <a:effectLst/>
                <a:uLnTx/>
                <a:uFillTx/>
                <a:latin typeface="Arial"/>
                <a:ea typeface="+mn-ea"/>
                <a:cs typeface="Arial"/>
              </a:rPr>
              <a:t> </a:t>
            </a:r>
            <a:r>
              <a:rPr kumimoji="0" sz="1332" b="1" i="0" u="none" strike="noStrike" kern="0" cap="none" spc="-13" normalizeH="0" baseline="0" noProof="0" dirty="0">
                <a:ln>
                  <a:noFill/>
                </a:ln>
                <a:solidFill>
                  <a:sysClr val="windowText" lastClr="000000"/>
                </a:solidFill>
                <a:effectLst/>
                <a:uLnTx/>
                <a:uFillTx/>
                <a:latin typeface="Arial"/>
                <a:ea typeface="+mn-ea"/>
                <a:cs typeface="Arial"/>
              </a:rPr>
              <a:t>treatment</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3" name="object 23"/>
          <p:cNvSpPr txBox="1"/>
          <p:nvPr/>
        </p:nvSpPr>
        <p:spPr>
          <a:xfrm>
            <a:off x="7188037" y="1834765"/>
            <a:ext cx="617305"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1" i="0" u="none" strike="noStrike" kern="0" cap="none" spc="0" normalizeH="0" baseline="0" noProof="0" dirty="0">
                <a:ln>
                  <a:noFill/>
                </a:ln>
                <a:solidFill>
                  <a:sysClr val="windowText" lastClr="000000"/>
                </a:solidFill>
                <a:effectLst/>
                <a:uLnTx/>
                <a:uFillTx/>
                <a:latin typeface="Arial"/>
                <a:ea typeface="+mn-ea"/>
                <a:cs typeface="Arial"/>
              </a:rPr>
              <a:t>All</a:t>
            </a:r>
            <a:r>
              <a:rPr kumimoji="0" sz="1332" b="1" i="0" u="none" strike="noStrike" kern="0" cap="none" spc="-27" normalizeH="0" baseline="0" noProof="0" dirty="0">
                <a:ln>
                  <a:noFill/>
                </a:ln>
                <a:solidFill>
                  <a:sysClr val="windowText" lastClr="000000"/>
                </a:solidFill>
                <a:effectLst/>
                <a:uLnTx/>
                <a:uFillTx/>
                <a:latin typeface="Arial"/>
                <a:ea typeface="+mn-ea"/>
                <a:cs typeface="Arial"/>
              </a:rPr>
              <a:t> </a:t>
            </a:r>
            <a:r>
              <a:rPr kumimoji="0" sz="1332" b="1" i="0" u="none" strike="noStrike" kern="0" cap="none" spc="-33" normalizeH="0" baseline="0" noProof="0" dirty="0">
                <a:ln>
                  <a:noFill/>
                </a:ln>
                <a:solidFill>
                  <a:sysClr val="windowText" lastClr="000000"/>
                </a:solidFill>
                <a:effectLst/>
                <a:uLnTx/>
                <a:uFillTx/>
                <a:latin typeface="Arial"/>
                <a:ea typeface="+mn-ea"/>
                <a:cs typeface="Arial"/>
              </a:rPr>
              <a:t>AEs</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4" name="object 24"/>
          <p:cNvSpPr txBox="1"/>
          <p:nvPr/>
        </p:nvSpPr>
        <p:spPr>
          <a:xfrm>
            <a:off x="8428396" y="3877370"/>
            <a:ext cx="3122039" cy="1739564"/>
          </a:xfrm>
          <a:prstGeom prst="rect">
            <a:avLst/>
          </a:prstGeom>
        </p:spPr>
        <p:txBody>
          <a:bodyPr vert="horz" wrap="square" lIns="0" tIns="98092" rIns="0" bIns="0" rtlCol="0">
            <a:spAutoFit/>
          </a:bodyPr>
          <a:lstStyle/>
          <a:p>
            <a:pPr marL="2618069" marR="0" lvl="0" indent="0" algn="ctr" defTabSz="1217706" rtl="0" eaLnBrk="1" fontAlgn="auto" latinLnBrk="0" hangingPunct="1">
              <a:lnSpc>
                <a:spcPct val="100000"/>
              </a:lnSpc>
              <a:spcBef>
                <a:spcPts val="772"/>
              </a:spcBef>
              <a:spcAft>
                <a:spcPts val="0"/>
              </a:spcAft>
              <a:buClrTx/>
              <a:buSzTx/>
              <a:buFontTx/>
              <a:buNone/>
              <a:tabLst/>
              <a:defRPr/>
            </a:pPr>
            <a:r>
              <a:rPr kumimoji="0" sz="1332" b="0" i="0" u="none" strike="noStrike" kern="0" cap="none" spc="-13" normalizeH="0" baseline="0" noProof="0" dirty="0">
                <a:ln>
                  <a:noFill/>
                </a:ln>
                <a:solidFill>
                  <a:sysClr val="windowText" lastClr="000000"/>
                </a:solidFill>
                <a:effectLst/>
                <a:uLnTx/>
                <a:uFillTx/>
                <a:latin typeface="Arial"/>
                <a:ea typeface="+mn-ea"/>
                <a:cs typeface="Arial"/>
              </a:rPr>
              <a:t>Grade</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2586779" marR="0" lvl="0" indent="0" algn="ctr" defTabSz="1217706" rtl="0" eaLnBrk="1" fontAlgn="auto" latinLnBrk="0" hangingPunct="1">
              <a:lnSpc>
                <a:spcPct val="100000"/>
              </a:lnSpc>
              <a:spcBef>
                <a:spcPts val="633"/>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1</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2598619" marR="0" lvl="0" indent="0" algn="ctr" defTabSz="1217706" rtl="0" eaLnBrk="1" fontAlgn="auto" latinLnBrk="0" hangingPunct="1">
              <a:lnSpc>
                <a:spcPct val="100000"/>
              </a:lnSpc>
              <a:spcBef>
                <a:spcPts val="40"/>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2</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2598619" marR="0" lvl="0" indent="0" algn="ctr" defTabSz="1217706" rtl="0" eaLnBrk="1" fontAlgn="auto" latinLnBrk="0" hangingPunct="1">
              <a:lnSpc>
                <a:spcPct val="100000"/>
              </a:lnSpc>
              <a:spcBef>
                <a:spcPts val="272"/>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3</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l" defTabSz="1217706" rtl="0" eaLnBrk="1" fontAlgn="auto" latinLnBrk="0" hangingPunct="1">
              <a:lnSpc>
                <a:spcPct val="100000"/>
              </a:lnSpc>
              <a:spcBef>
                <a:spcPts val="899"/>
              </a:spcBef>
              <a:spcAft>
                <a:spcPts val="0"/>
              </a:spcAft>
              <a:buClrTx/>
              <a:buSzTx/>
              <a:buFontTx/>
              <a:buNone/>
              <a:tabLst/>
              <a:defRPr/>
            </a:pP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505686" marR="0" lvl="0" indent="0" algn="l" defTabSz="1217706" rtl="0" eaLnBrk="1" fontAlgn="auto" latinLnBrk="0" hangingPunct="1">
              <a:lnSpc>
                <a:spcPts val="1518"/>
              </a:lnSpc>
              <a:spcBef>
                <a:spcPts val="0"/>
              </a:spcBef>
              <a:spcAft>
                <a:spcPts val="0"/>
              </a:spcAft>
              <a:buClrTx/>
              <a:buSzTx/>
              <a:buFontTx/>
              <a:buNone/>
              <a:tabLst>
                <a:tab pos="1292122" algn="l"/>
                <a:tab pos="2087014" algn="l"/>
                <a:tab pos="2881905" algn="l"/>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0</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20</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40</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60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ts val="1518"/>
              </a:lnSpc>
              <a:spcBef>
                <a:spcPts val="0"/>
              </a:spcBef>
              <a:spcAft>
                <a:spcPts val="0"/>
              </a:spcAft>
              <a:buClrTx/>
              <a:buSzTx/>
              <a:buFontTx/>
              <a:buNone/>
              <a:tabLst/>
              <a:defRPr/>
            </a:pPr>
            <a:r>
              <a:rPr kumimoji="0" sz="1332" b="1" i="0" u="none" strike="noStrike" kern="0" cap="none" spc="0" normalizeH="0" baseline="0" noProof="0" dirty="0">
                <a:ln>
                  <a:noFill/>
                </a:ln>
                <a:solidFill>
                  <a:sysClr val="windowText" lastClr="000000"/>
                </a:solidFill>
                <a:effectLst/>
                <a:uLnTx/>
                <a:uFillTx/>
                <a:latin typeface="Arial"/>
                <a:ea typeface="+mn-ea"/>
                <a:cs typeface="Arial"/>
              </a:rPr>
              <a:t>Frequency</a:t>
            </a:r>
            <a:r>
              <a:rPr kumimoji="0" sz="1332" b="1" i="0" u="none" strike="noStrike" kern="0" cap="none" spc="-47" normalizeH="0" baseline="0" noProof="0" dirty="0">
                <a:ln>
                  <a:noFill/>
                </a:ln>
                <a:solidFill>
                  <a:sysClr val="windowText" lastClr="000000"/>
                </a:solidFill>
                <a:effectLst/>
                <a:uLnTx/>
                <a:uFillTx/>
                <a:latin typeface="Arial"/>
                <a:ea typeface="+mn-ea"/>
                <a:cs typeface="Arial"/>
              </a:rPr>
              <a:t> </a:t>
            </a:r>
            <a:r>
              <a:rPr kumimoji="0" sz="1332" b="1" i="0" u="none" strike="noStrike" kern="0" cap="none" spc="-33" normalizeH="0" baseline="0" noProof="0" dirty="0">
                <a:ln>
                  <a:noFill/>
                </a:ln>
                <a:solidFill>
                  <a:sysClr val="windowText" lastClr="000000"/>
                </a:solidFill>
                <a:effectLst/>
                <a:uLnTx/>
                <a:uFillTx/>
                <a:latin typeface="Arial"/>
                <a:ea typeface="+mn-ea"/>
                <a:cs typeface="Arial"/>
              </a:rPr>
              <a:t>(%)</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txBox="1"/>
          <p:nvPr/>
        </p:nvSpPr>
        <p:spPr>
          <a:xfrm>
            <a:off x="6448118" y="5200106"/>
            <a:ext cx="181216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tab pos="811804" algn="l"/>
                <a:tab pos="1607542" algn="l"/>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60</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40</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20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6" name="object 26"/>
          <p:cNvSpPr/>
          <p:nvPr/>
        </p:nvSpPr>
        <p:spPr>
          <a:xfrm>
            <a:off x="9249834" y="4824107"/>
            <a:ext cx="215634" cy="79489"/>
          </a:xfrm>
          <a:custGeom>
            <a:avLst/>
            <a:gdLst/>
            <a:ahLst/>
            <a:cxnLst/>
            <a:rect l="l" t="t" r="r" b="b"/>
            <a:pathLst>
              <a:path w="161925" h="59689">
                <a:moveTo>
                  <a:pt x="161544" y="0"/>
                </a:moveTo>
                <a:lnTo>
                  <a:pt x="80772" y="0"/>
                </a:lnTo>
                <a:lnTo>
                  <a:pt x="0" y="0"/>
                </a:lnTo>
                <a:lnTo>
                  <a:pt x="0" y="59435"/>
                </a:lnTo>
                <a:lnTo>
                  <a:pt x="161544" y="59435"/>
                </a:lnTo>
                <a:lnTo>
                  <a:pt x="161544" y="0"/>
                </a:lnTo>
                <a:close/>
              </a:path>
            </a:pathLst>
          </a:custGeom>
          <a:solidFill>
            <a:srgbClr val="008DF6"/>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30">
            <a:extLst>
              <a:ext uri="{FF2B5EF4-FFF2-40B4-BE49-F238E27FC236}">
                <a16:creationId xmlns:a16="http://schemas.microsoft.com/office/drawing/2014/main" id="{090628CF-EE30-1E4C-F407-4C2FCFAD2CFB}"/>
              </a:ext>
            </a:extLst>
          </p:cNvPr>
          <p:cNvSpPr txBox="1"/>
          <p:nvPr/>
        </p:nvSpPr>
        <p:spPr>
          <a:xfrm>
            <a:off x="8595075" y="6529747"/>
            <a:ext cx="3155018"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lang="da-DK" sz="1065" b="0" i="0" u="none" strike="noStrike" kern="0" cap="none" spc="0" normalizeH="0" baseline="0" noProof="0" dirty="0">
                <a:ln>
                  <a:noFill/>
                </a:ln>
                <a:solidFill>
                  <a:sysClr val="windowText" lastClr="000000"/>
                </a:solidFill>
                <a:effectLst/>
                <a:uLnTx/>
                <a:uFillTx/>
                <a:latin typeface="Arial"/>
                <a:ea typeface="+mn-ea"/>
                <a:cs typeface="Arial"/>
              </a:rPr>
              <a:t>Wang ML, et al. Blood. 2023;142(1_</a:t>
            </a:r>
            <a:r>
              <a:rPr kumimoji="0" lang="da-DK" sz="1065" b="0" i="0" u="none" strike="noStrike" kern="0" cap="none" spc="-33" normalizeH="0" baseline="0" noProof="0" dirty="0">
                <a:ln>
                  <a:noFill/>
                </a:ln>
                <a:solidFill>
                  <a:sysClr val="windowText" lastClr="000000"/>
                </a:solidFill>
                <a:effectLst/>
                <a:uLnTx/>
                <a:uFillTx/>
                <a:latin typeface="Arial"/>
                <a:ea typeface="+mn-ea"/>
                <a:cs typeface="Arial"/>
              </a:rPr>
              <a:t> Suppl):734. </a:t>
            </a:r>
            <a:endParaRPr kumimoji="0" lang="da-DK" sz="1065" b="0" i="0" u="none" strike="noStrike" kern="0" cap="none" spc="0" normalizeH="0" baseline="0" noProof="0" dirty="0">
              <a:ln>
                <a:noFill/>
              </a:ln>
              <a:solidFill>
                <a:sysClr val="windowText" lastClr="000000"/>
              </a:solidFill>
              <a:effectLst/>
              <a:uLnTx/>
              <a:uFillTx/>
              <a:latin typeface="Arial"/>
              <a:ea typeface="+mn-ea"/>
              <a:cs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3303" y="1702744"/>
            <a:ext cx="5524452" cy="385604"/>
          </a:xfrm>
          <a:custGeom>
            <a:avLst/>
            <a:gdLst/>
            <a:ahLst/>
            <a:cxnLst/>
            <a:rect l="l" t="t" r="r" b="b"/>
            <a:pathLst>
              <a:path w="4148454" h="289559">
                <a:moveTo>
                  <a:pt x="4100067" y="0"/>
                </a:moveTo>
                <a:lnTo>
                  <a:pt x="0" y="0"/>
                </a:lnTo>
                <a:lnTo>
                  <a:pt x="0" y="289560"/>
                </a:lnTo>
                <a:lnTo>
                  <a:pt x="4148328" y="289560"/>
                </a:lnTo>
                <a:lnTo>
                  <a:pt x="4148328" y="48260"/>
                </a:lnTo>
                <a:lnTo>
                  <a:pt x="4144537" y="29467"/>
                </a:lnTo>
                <a:lnTo>
                  <a:pt x="4134199" y="14128"/>
                </a:lnTo>
                <a:lnTo>
                  <a:pt x="4118860" y="3790"/>
                </a:lnTo>
                <a:lnTo>
                  <a:pt x="4100067"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descr="$PPTXTitle"/>
          <p:cNvSpPr txBox="1">
            <a:spLocks noGrp="1"/>
          </p:cNvSpPr>
          <p:nvPr>
            <p:ph type="title"/>
          </p:nvPr>
        </p:nvSpPr>
        <p:spPr>
          <a:xfrm>
            <a:off x="688525" y="55404"/>
            <a:ext cx="12612179" cy="1185936"/>
          </a:xfrm>
          <a:prstGeom prst="rect">
            <a:avLst/>
          </a:prstGeom>
        </p:spPr>
        <p:txBody>
          <a:bodyPr vert="horz" wrap="square" lIns="0" tIns="606142" rIns="0" bIns="0" rtlCol="0">
            <a:spAutoFit/>
          </a:bodyPr>
          <a:lstStyle/>
          <a:p>
            <a:pPr marL="16913">
              <a:spcBef>
                <a:spcPts val="127"/>
              </a:spcBef>
            </a:pPr>
            <a:r>
              <a:rPr lang="en-US" dirty="0" err="1"/>
              <a:t>Mosun+Pola</a:t>
            </a:r>
            <a:r>
              <a:rPr lang="en-US" dirty="0"/>
              <a:t> in R/R MCL: </a:t>
            </a:r>
            <a:r>
              <a:rPr dirty="0"/>
              <a:t>PFS</a:t>
            </a:r>
            <a:r>
              <a:rPr spc="-60" dirty="0"/>
              <a:t> </a:t>
            </a:r>
            <a:r>
              <a:rPr dirty="0"/>
              <a:t>and</a:t>
            </a:r>
            <a:r>
              <a:rPr spc="-60" dirty="0"/>
              <a:t> </a:t>
            </a:r>
            <a:r>
              <a:rPr spc="-33" dirty="0"/>
              <a:t>OS</a:t>
            </a:r>
          </a:p>
        </p:txBody>
      </p:sp>
      <p:sp>
        <p:nvSpPr>
          <p:cNvPr id="4" name="object 4"/>
          <p:cNvSpPr txBox="1"/>
          <p:nvPr/>
        </p:nvSpPr>
        <p:spPr>
          <a:xfrm>
            <a:off x="517055" y="6432009"/>
            <a:ext cx="2035414"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065" b="0" i="0" u="none" strike="noStrike" kern="0" cap="none" spc="0" normalizeH="0" baseline="0" noProof="0" dirty="0">
                <a:ln>
                  <a:noFill/>
                </a:ln>
                <a:solidFill>
                  <a:sysClr val="windowText" lastClr="000000"/>
                </a:solidFill>
                <a:effectLst/>
                <a:uLnTx/>
                <a:uFillTx/>
                <a:latin typeface="Arial"/>
                <a:ea typeface="+mn-ea"/>
                <a:cs typeface="Arial"/>
              </a:rPr>
              <a:t>Clinical</a:t>
            </a:r>
            <a:r>
              <a:rPr kumimoji="0" sz="1065" b="0" i="0" u="none" strike="noStrike" kern="0" cap="none" spc="-40" normalizeH="0" baseline="0" noProof="0" dirty="0">
                <a:ln>
                  <a:noFill/>
                </a:ln>
                <a:solidFill>
                  <a:sysClr val="windowText" lastClr="000000"/>
                </a:solidFill>
                <a:effectLst/>
                <a:uLnTx/>
                <a:uFillTx/>
                <a:latin typeface="Arial"/>
                <a:ea typeface="+mn-ea"/>
                <a:cs typeface="Arial"/>
              </a:rPr>
              <a:t> </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cut-</a:t>
            </a:r>
            <a:r>
              <a:rPr kumimoji="0" sz="1065" b="0" i="0" u="none" strike="noStrike" kern="0" cap="none" spc="0" normalizeH="0" baseline="0" noProof="0" dirty="0">
                <a:ln>
                  <a:noFill/>
                </a:ln>
                <a:solidFill>
                  <a:sysClr val="windowText" lastClr="000000"/>
                </a:solidFill>
                <a:effectLst/>
                <a:uLnTx/>
                <a:uFillTx/>
                <a:latin typeface="Arial"/>
                <a:ea typeface="+mn-ea"/>
                <a:cs typeface="Arial"/>
              </a:rPr>
              <a:t>off</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date:</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July</a:t>
            </a:r>
            <a:r>
              <a:rPr kumimoji="0" sz="1065" b="0" i="0" u="none" strike="noStrike" kern="0" cap="none" spc="-13" normalizeH="0" baseline="0" noProof="0" dirty="0">
                <a:ln>
                  <a:noFill/>
                </a:ln>
                <a:solidFill>
                  <a:sysClr val="windowText" lastClr="000000"/>
                </a:solidFill>
                <a:effectLst/>
                <a:uLnTx/>
                <a:uFillTx/>
                <a:latin typeface="Arial"/>
                <a:ea typeface="+mn-ea"/>
                <a:cs typeface="Arial"/>
              </a:rPr>
              <a:t> </a:t>
            </a:r>
            <a:r>
              <a:rPr kumimoji="0" sz="1065" b="0" i="0" u="none" strike="noStrike" kern="0" cap="none" spc="0" normalizeH="0" baseline="0" noProof="0" dirty="0">
                <a:ln>
                  <a:noFill/>
                </a:ln>
                <a:solidFill>
                  <a:sysClr val="windowText" lastClr="000000"/>
                </a:solidFill>
                <a:effectLst/>
                <a:uLnTx/>
                <a:uFillTx/>
                <a:latin typeface="Arial"/>
                <a:ea typeface="+mn-ea"/>
                <a:cs typeface="Arial"/>
              </a:rPr>
              <a:t>6,</a:t>
            </a:r>
            <a:r>
              <a:rPr kumimoji="0" sz="1065" b="0" i="0" u="none" strike="noStrike" kern="0" cap="none" spc="-7" normalizeH="0" baseline="0" noProof="0" dirty="0">
                <a:ln>
                  <a:noFill/>
                </a:ln>
                <a:solidFill>
                  <a:sysClr val="windowText" lastClr="000000"/>
                </a:solidFill>
                <a:effectLst/>
                <a:uLnTx/>
                <a:uFillTx/>
                <a:latin typeface="Arial"/>
                <a:ea typeface="+mn-ea"/>
                <a:cs typeface="Arial"/>
              </a:rPr>
              <a:t> </a:t>
            </a:r>
            <a:r>
              <a:rPr kumimoji="0" sz="1065" b="0" i="0" u="none" strike="noStrike" kern="0" cap="none" spc="-27" normalizeH="0" baseline="0" noProof="0" dirty="0">
                <a:ln>
                  <a:noFill/>
                </a:ln>
                <a:solidFill>
                  <a:sysClr val="windowText" lastClr="000000"/>
                </a:solidFill>
                <a:effectLst/>
                <a:uLnTx/>
                <a:uFillTx/>
                <a:latin typeface="Arial"/>
                <a:ea typeface="+mn-ea"/>
                <a:cs typeface="Arial"/>
              </a:rPr>
              <a:t>2023.</a:t>
            </a:r>
            <a:endParaRPr kumimoji="0" sz="1065"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5" name="object 5"/>
          <p:cNvPicPr/>
          <p:nvPr/>
        </p:nvPicPr>
        <p:blipFill>
          <a:blip r:embed="rId2" cstate="print"/>
          <a:stretch>
            <a:fillRect/>
          </a:stretch>
        </p:blipFill>
        <p:spPr>
          <a:xfrm>
            <a:off x="533916" y="4940330"/>
            <a:ext cx="5321334" cy="921390"/>
          </a:xfrm>
          <a:prstGeom prst="rect">
            <a:avLst/>
          </a:prstGeom>
        </p:spPr>
      </p:pic>
      <p:graphicFrame>
        <p:nvGraphicFramePr>
          <p:cNvPr id="6" name="object 6"/>
          <p:cNvGraphicFramePr>
            <a:graphicFrameLocks noGrp="1"/>
          </p:cNvGraphicFramePr>
          <p:nvPr/>
        </p:nvGraphicFramePr>
        <p:xfrm>
          <a:off x="527405" y="4940331"/>
          <a:ext cx="5299517" cy="926801"/>
        </p:xfrm>
        <a:graphic>
          <a:graphicData uri="http://schemas.openxmlformats.org/drawingml/2006/table">
            <a:tbl>
              <a:tblPr firstRow="1" bandRow="1">
                <a:tableStyleId>{2D5ABB26-0587-4C30-8999-92F81FD0307C}</a:tableStyleId>
              </a:tblPr>
              <a:tblGrid>
                <a:gridCol w="3376571">
                  <a:extLst>
                    <a:ext uri="{9D8B030D-6E8A-4147-A177-3AD203B41FA5}">
                      <a16:colId xmlns:a16="http://schemas.microsoft.com/office/drawing/2014/main" val="20000"/>
                    </a:ext>
                  </a:extLst>
                </a:gridCol>
                <a:gridCol w="1922946">
                  <a:extLst>
                    <a:ext uri="{9D8B030D-6E8A-4147-A177-3AD203B41FA5}">
                      <a16:colId xmlns:a16="http://schemas.microsoft.com/office/drawing/2014/main" val="20001"/>
                    </a:ext>
                  </a:extLst>
                </a:gridCol>
              </a:tblGrid>
              <a:tr h="284129">
                <a:tc gridSpan="2">
                  <a:txBody>
                    <a:bodyPr/>
                    <a:lstStyle/>
                    <a:p>
                      <a:pPr marR="539750" algn="r">
                        <a:lnSpc>
                          <a:spcPct val="100000"/>
                        </a:lnSpc>
                        <a:spcBef>
                          <a:spcPts val="114"/>
                        </a:spcBef>
                      </a:pPr>
                      <a:r>
                        <a:rPr sz="1500" b="1" spc="-20" dirty="0">
                          <a:solidFill>
                            <a:srgbClr val="FFFFFF"/>
                          </a:solidFill>
                          <a:latin typeface="Arial"/>
                          <a:cs typeface="Arial"/>
                        </a:rPr>
                        <a:t>N=20</a:t>
                      </a:r>
                      <a:endParaRPr sz="1500">
                        <a:latin typeface="Arial"/>
                        <a:cs typeface="Arial"/>
                      </a:endParaRPr>
                    </a:p>
                  </a:txBody>
                  <a:tcPr marL="0" marR="0" marT="19448" marB="0">
                    <a:lnB w="28575">
                      <a:solidFill>
                        <a:srgbClr val="EC490D"/>
                      </a:solidFill>
                      <a:prstDash val="solid"/>
                    </a:lnB>
                    <a:solidFill>
                      <a:srgbClr val="0A41CD"/>
                    </a:solidFill>
                  </a:tcPr>
                </a:tc>
                <a:tc hMerge="1">
                  <a:txBody>
                    <a:bodyPr/>
                    <a:lstStyle/>
                    <a:p>
                      <a:endParaRPr/>
                    </a:p>
                  </a:txBody>
                  <a:tcPr marL="0" marR="0" marT="0" marB="0"/>
                </a:tc>
                <a:extLst>
                  <a:ext uri="{0D108BD9-81ED-4DB2-BD59-A6C34878D82A}">
                    <a16:rowId xmlns:a16="http://schemas.microsoft.com/office/drawing/2014/main" val="10000"/>
                  </a:ext>
                </a:extLst>
              </a:tr>
              <a:tr h="302732">
                <a:tc>
                  <a:txBody>
                    <a:bodyPr/>
                    <a:lstStyle/>
                    <a:p>
                      <a:pPr marL="60325">
                        <a:lnSpc>
                          <a:spcPct val="100000"/>
                        </a:lnSpc>
                        <a:spcBef>
                          <a:spcPts val="200"/>
                        </a:spcBef>
                      </a:pPr>
                      <a:r>
                        <a:rPr sz="1500" dirty="0">
                          <a:latin typeface="Arial"/>
                          <a:cs typeface="Arial"/>
                        </a:rPr>
                        <a:t>Median</a:t>
                      </a:r>
                      <a:r>
                        <a:rPr sz="1500" spc="-15" dirty="0">
                          <a:latin typeface="Arial"/>
                          <a:cs typeface="Arial"/>
                        </a:rPr>
                        <a:t> </a:t>
                      </a:r>
                      <a:r>
                        <a:rPr sz="1500" dirty="0">
                          <a:latin typeface="Arial"/>
                          <a:cs typeface="Arial"/>
                        </a:rPr>
                        <a:t>PFS,</a:t>
                      </a:r>
                      <a:r>
                        <a:rPr sz="1500" spc="-30" dirty="0">
                          <a:latin typeface="Arial"/>
                          <a:cs typeface="Arial"/>
                        </a:rPr>
                        <a:t> </a:t>
                      </a:r>
                      <a:r>
                        <a:rPr sz="1500" dirty="0">
                          <a:latin typeface="Arial"/>
                          <a:cs typeface="Arial"/>
                        </a:rPr>
                        <a:t>months</a:t>
                      </a:r>
                      <a:r>
                        <a:rPr sz="1500" spc="-50" dirty="0">
                          <a:latin typeface="Arial"/>
                          <a:cs typeface="Arial"/>
                        </a:rPr>
                        <a:t> </a:t>
                      </a:r>
                      <a:r>
                        <a:rPr sz="1500" dirty="0">
                          <a:latin typeface="Arial"/>
                          <a:cs typeface="Arial"/>
                        </a:rPr>
                        <a:t>(95%</a:t>
                      </a:r>
                      <a:r>
                        <a:rPr sz="1500" spc="-45" dirty="0">
                          <a:latin typeface="Arial"/>
                          <a:cs typeface="Arial"/>
                        </a:rPr>
                        <a:t> </a:t>
                      </a:r>
                      <a:r>
                        <a:rPr sz="1500" spc="-25" dirty="0">
                          <a:latin typeface="Arial"/>
                          <a:cs typeface="Arial"/>
                        </a:rPr>
                        <a:t>CI)</a:t>
                      </a:r>
                      <a:endParaRPr sz="1500">
                        <a:latin typeface="Arial"/>
                        <a:cs typeface="Arial"/>
                      </a:endParaRPr>
                    </a:p>
                  </a:txBody>
                  <a:tcPr marL="0" marR="0" marT="33825" marB="0">
                    <a:lnL w="28575">
                      <a:solidFill>
                        <a:srgbClr val="EC490D"/>
                      </a:solidFill>
                      <a:prstDash val="solid"/>
                    </a:lnL>
                    <a:lnR w="12700">
                      <a:solidFill>
                        <a:srgbClr val="0A41CD"/>
                      </a:solidFill>
                      <a:prstDash val="solid"/>
                    </a:lnR>
                    <a:lnT w="28575">
                      <a:solidFill>
                        <a:srgbClr val="EC490D"/>
                      </a:solidFill>
                      <a:prstDash val="solid"/>
                    </a:lnT>
                    <a:lnB w="28575">
                      <a:solidFill>
                        <a:srgbClr val="EC490D"/>
                      </a:solidFill>
                      <a:prstDash val="solid"/>
                    </a:lnB>
                  </a:tcPr>
                </a:tc>
                <a:tc>
                  <a:txBody>
                    <a:bodyPr/>
                    <a:lstStyle/>
                    <a:p>
                      <a:pPr marL="291465">
                        <a:lnSpc>
                          <a:spcPct val="100000"/>
                        </a:lnSpc>
                        <a:spcBef>
                          <a:spcPts val="200"/>
                        </a:spcBef>
                      </a:pPr>
                      <a:r>
                        <a:rPr sz="1500" dirty="0">
                          <a:latin typeface="Arial"/>
                          <a:cs typeface="Arial"/>
                        </a:rPr>
                        <a:t>15.8</a:t>
                      </a:r>
                      <a:r>
                        <a:rPr sz="1500" spc="25" dirty="0">
                          <a:latin typeface="Arial"/>
                          <a:cs typeface="Arial"/>
                        </a:rPr>
                        <a:t> </a:t>
                      </a:r>
                      <a:r>
                        <a:rPr sz="1500" spc="-10" dirty="0">
                          <a:latin typeface="Arial"/>
                          <a:cs typeface="Arial"/>
                        </a:rPr>
                        <a:t>(8.0–</a:t>
                      </a:r>
                      <a:r>
                        <a:rPr sz="1500" spc="-25" dirty="0">
                          <a:latin typeface="Arial"/>
                          <a:cs typeface="Arial"/>
                        </a:rPr>
                        <a:t>NE)</a:t>
                      </a:r>
                      <a:endParaRPr sz="1500">
                        <a:latin typeface="Arial"/>
                        <a:cs typeface="Arial"/>
                      </a:endParaRPr>
                    </a:p>
                  </a:txBody>
                  <a:tcPr marL="0" marR="0" marT="33825" marB="0">
                    <a:lnL w="12700">
                      <a:solidFill>
                        <a:srgbClr val="0A41CD"/>
                      </a:solidFill>
                      <a:prstDash val="solid"/>
                    </a:lnL>
                    <a:lnR w="28575">
                      <a:solidFill>
                        <a:srgbClr val="EC490D"/>
                      </a:solidFill>
                      <a:prstDash val="solid"/>
                    </a:lnR>
                    <a:lnT w="28575">
                      <a:solidFill>
                        <a:srgbClr val="EC490D"/>
                      </a:solidFill>
                      <a:prstDash val="solid"/>
                    </a:lnT>
                    <a:lnB w="28575">
                      <a:solidFill>
                        <a:srgbClr val="EC490D"/>
                      </a:solidFill>
                      <a:prstDash val="solid"/>
                    </a:lnB>
                  </a:tcPr>
                </a:tc>
                <a:extLst>
                  <a:ext uri="{0D108BD9-81ED-4DB2-BD59-A6C34878D82A}">
                    <a16:rowId xmlns:a16="http://schemas.microsoft.com/office/drawing/2014/main" val="10001"/>
                  </a:ext>
                </a:extLst>
              </a:tr>
              <a:tr h="339940">
                <a:tc>
                  <a:txBody>
                    <a:bodyPr/>
                    <a:lstStyle/>
                    <a:p>
                      <a:pPr marL="60325">
                        <a:lnSpc>
                          <a:spcPct val="100000"/>
                        </a:lnSpc>
                        <a:spcBef>
                          <a:spcPts val="330"/>
                        </a:spcBef>
                      </a:pPr>
                      <a:r>
                        <a:rPr sz="1500" spc="-10" dirty="0">
                          <a:latin typeface="Arial"/>
                          <a:cs typeface="Arial"/>
                        </a:rPr>
                        <a:t>9-</a:t>
                      </a:r>
                      <a:r>
                        <a:rPr sz="1500" dirty="0">
                          <a:latin typeface="Arial"/>
                          <a:cs typeface="Arial"/>
                        </a:rPr>
                        <a:t>month</a:t>
                      </a:r>
                      <a:r>
                        <a:rPr sz="1500" spc="-30" dirty="0">
                          <a:latin typeface="Arial"/>
                          <a:cs typeface="Arial"/>
                        </a:rPr>
                        <a:t> </a:t>
                      </a:r>
                      <a:r>
                        <a:rPr sz="1500" spc="-10" dirty="0">
                          <a:latin typeface="Arial"/>
                          <a:cs typeface="Arial"/>
                        </a:rPr>
                        <a:t>event-</a:t>
                      </a:r>
                      <a:r>
                        <a:rPr sz="1500" dirty="0">
                          <a:latin typeface="Arial"/>
                          <a:cs typeface="Arial"/>
                        </a:rPr>
                        <a:t>free</a:t>
                      </a:r>
                      <a:r>
                        <a:rPr sz="1500" spc="-35" dirty="0">
                          <a:latin typeface="Arial"/>
                          <a:cs typeface="Arial"/>
                        </a:rPr>
                        <a:t> </a:t>
                      </a:r>
                      <a:r>
                        <a:rPr sz="1500" dirty="0">
                          <a:latin typeface="Arial"/>
                          <a:cs typeface="Arial"/>
                        </a:rPr>
                        <a:t>rate,</a:t>
                      </a:r>
                      <a:r>
                        <a:rPr sz="1500" spc="-25" dirty="0">
                          <a:latin typeface="Arial"/>
                          <a:cs typeface="Arial"/>
                        </a:rPr>
                        <a:t> </a:t>
                      </a:r>
                      <a:r>
                        <a:rPr sz="1500" dirty="0">
                          <a:latin typeface="Arial"/>
                          <a:cs typeface="Arial"/>
                        </a:rPr>
                        <a:t>% (95% </a:t>
                      </a:r>
                      <a:r>
                        <a:rPr sz="1500" spc="-25" dirty="0">
                          <a:latin typeface="Arial"/>
                          <a:cs typeface="Arial"/>
                        </a:rPr>
                        <a:t>CI)</a:t>
                      </a:r>
                      <a:endParaRPr sz="1500">
                        <a:latin typeface="Arial"/>
                        <a:cs typeface="Arial"/>
                      </a:endParaRPr>
                    </a:p>
                  </a:txBody>
                  <a:tcPr marL="0" marR="0" marT="55811" marB="0">
                    <a:lnR w="12700">
                      <a:solidFill>
                        <a:srgbClr val="0A41CD"/>
                      </a:solidFill>
                      <a:prstDash val="solid"/>
                    </a:lnR>
                    <a:lnT w="28575">
                      <a:solidFill>
                        <a:srgbClr val="EC490D"/>
                      </a:solidFill>
                      <a:prstDash val="solid"/>
                    </a:lnT>
                  </a:tcPr>
                </a:tc>
                <a:tc>
                  <a:txBody>
                    <a:bodyPr/>
                    <a:lstStyle/>
                    <a:p>
                      <a:pPr marL="9525" algn="ctr">
                        <a:lnSpc>
                          <a:spcPct val="100000"/>
                        </a:lnSpc>
                        <a:spcBef>
                          <a:spcPts val="330"/>
                        </a:spcBef>
                      </a:pPr>
                      <a:r>
                        <a:rPr sz="1500" dirty="0">
                          <a:latin typeface="Arial"/>
                          <a:cs typeface="Arial"/>
                        </a:rPr>
                        <a:t>68.8%</a:t>
                      </a:r>
                      <a:r>
                        <a:rPr sz="1500" spc="25" dirty="0">
                          <a:latin typeface="Arial"/>
                          <a:cs typeface="Arial"/>
                        </a:rPr>
                        <a:t> </a:t>
                      </a:r>
                      <a:r>
                        <a:rPr sz="1500" spc="-10" dirty="0">
                          <a:latin typeface="Arial"/>
                          <a:cs typeface="Arial"/>
                        </a:rPr>
                        <a:t>(48.1–</a:t>
                      </a:r>
                      <a:r>
                        <a:rPr sz="1500" spc="-20" dirty="0">
                          <a:latin typeface="Arial"/>
                          <a:cs typeface="Arial"/>
                        </a:rPr>
                        <a:t>89.6)</a:t>
                      </a:r>
                      <a:endParaRPr sz="1500">
                        <a:latin typeface="Arial"/>
                        <a:cs typeface="Arial"/>
                      </a:endParaRPr>
                    </a:p>
                  </a:txBody>
                  <a:tcPr marL="0" marR="0" marT="55811" marB="0">
                    <a:lnL w="12700">
                      <a:solidFill>
                        <a:srgbClr val="0A41CD"/>
                      </a:solidFill>
                      <a:prstDash val="solid"/>
                    </a:lnL>
                    <a:lnT w="28575">
                      <a:solidFill>
                        <a:srgbClr val="EC490D"/>
                      </a:solidFill>
                      <a:prstDash val="solid"/>
                    </a:lnT>
                  </a:tcPr>
                </a:tc>
                <a:extLst>
                  <a:ext uri="{0D108BD9-81ED-4DB2-BD59-A6C34878D82A}">
                    <a16:rowId xmlns:a16="http://schemas.microsoft.com/office/drawing/2014/main" val="10002"/>
                  </a:ext>
                </a:extLst>
              </a:tr>
            </a:tbl>
          </a:graphicData>
        </a:graphic>
      </p:graphicFrame>
      <p:pic>
        <p:nvPicPr>
          <p:cNvPr id="7" name="object 7"/>
          <p:cNvPicPr/>
          <p:nvPr/>
        </p:nvPicPr>
        <p:blipFill>
          <a:blip r:embed="rId3" cstate="print"/>
          <a:stretch>
            <a:fillRect/>
          </a:stretch>
        </p:blipFill>
        <p:spPr>
          <a:xfrm>
            <a:off x="6302839" y="4940330"/>
            <a:ext cx="5355836" cy="909214"/>
          </a:xfrm>
          <a:prstGeom prst="rect">
            <a:avLst/>
          </a:prstGeom>
        </p:spPr>
      </p:pic>
      <p:graphicFrame>
        <p:nvGraphicFramePr>
          <p:cNvPr id="8" name="object 8"/>
          <p:cNvGraphicFramePr>
            <a:graphicFrameLocks noGrp="1"/>
          </p:cNvGraphicFramePr>
          <p:nvPr/>
        </p:nvGraphicFramePr>
        <p:xfrm>
          <a:off x="6299287" y="4940330"/>
          <a:ext cx="5324886" cy="914963"/>
        </p:xfrm>
        <a:graphic>
          <a:graphicData uri="http://schemas.openxmlformats.org/drawingml/2006/table">
            <a:tbl>
              <a:tblPr firstRow="1" bandRow="1">
                <a:tableStyleId>{2D5ABB26-0587-4C30-8999-92F81FD0307C}</a:tableStyleId>
              </a:tblPr>
              <a:tblGrid>
                <a:gridCol w="3394329">
                  <a:extLst>
                    <a:ext uri="{9D8B030D-6E8A-4147-A177-3AD203B41FA5}">
                      <a16:colId xmlns:a16="http://schemas.microsoft.com/office/drawing/2014/main" val="20000"/>
                    </a:ext>
                  </a:extLst>
                </a:gridCol>
                <a:gridCol w="1930557">
                  <a:extLst>
                    <a:ext uri="{9D8B030D-6E8A-4147-A177-3AD203B41FA5}">
                      <a16:colId xmlns:a16="http://schemas.microsoft.com/office/drawing/2014/main" val="20001"/>
                    </a:ext>
                  </a:extLst>
                </a:gridCol>
              </a:tblGrid>
              <a:tr h="284129">
                <a:tc gridSpan="2">
                  <a:txBody>
                    <a:bodyPr/>
                    <a:lstStyle/>
                    <a:p>
                      <a:pPr marR="541020" algn="r">
                        <a:lnSpc>
                          <a:spcPct val="100000"/>
                        </a:lnSpc>
                        <a:spcBef>
                          <a:spcPts val="114"/>
                        </a:spcBef>
                      </a:pPr>
                      <a:r>
                        <a:rPr sz="1500" b="1" spc="-20" dirty="0">
                          <a:solidFill>
                            <a:srgbClr val="FFFFFF"/>
                          </a:solidFill>
                          <a:latin typeface="Arial"/>
                          <a:cs typeface="Arial"/>
                        </a:rPr>
                        <a:t>N=20</a:t>
                      </a:r>
                      <a:endParaRPr sz="1500">
                        <a:latin typeface="Arial"/>
                        <a:cs typeface="Arial"/>
                      </a:endParaRPr>
                    </a:p>
                  </a:txBody>
                  <a:tcPr marL="0" marR="0" marT="19448" marB="0">
                    <a:lnB w="28575">
                      <a:solidFill>
                        <a:srgbClr val="EC490D"/>
                      </a:solidFill>
                      <a:prstDash val="solid"/>
                    </a:lnB>
                    <a:solidFill>
                      <a:srgbClr val="0A41CD"/>
                    </a:solidFill>
                  </a:tcPr>
                </a:tc>
                <a:tc hMerge="1">
                  <a:txBody>
                    <a:bodyPr/>
                    <a:lstStyle/>
                    <a:p>
                      <a:endParaRPr/>
                    </a:p>
                  </a:txBody>
                  <a:tcPr marL="0" marR="0" marT="0" marB="0"/>
                </a:tc>
                <a:extLst>
                  <a:ext uri="{0D108BD9-81ED-4DB2-BD59-A6C34878D82A}">
                    <a16:rowId xmlns:a16="http://schemas.microsoft.com/office/drawing/2014/main" val="10000"/>
                  </a:ext>
                </a:extLst>
              </a:tr>
              <a:tr h="292585">
                <a:tc>
                  <a:txBody>
                    <a:bodyPr/>
                    <a:lstStyle/>
                    <a:p>
                      <a:pPr marL="58419">
                        <a:lnSpc>
                          <a:spcPct val="100000"/>
                        </a:lnSpc>
                        <a:spcBef>
                          <a:spcPts val="180"/>
                        </a:spcBef>
                      </a:pPr>
                      <a:r>
                        <a:rPr sz="1500" dirty="0">
                          <a:latin typeface="Arial"/>
                          <a:cs typeface="Arial"/>
                        </a:rPr>
                        <a:t>Median</a:t>
                      </a:r>
                      <a:r>
                        <a:rPr sz="1500" spc="-5" dirty="0">
                          <a:latin typeface="Arial"/>
                          <a:cs typeface="Arial"/>
                        </a:rPr>
                        <a:t> </a:t>
                      </a:r>
                      <a:r>
                        <a:rPr sz="1500" dirty="0">
                          <a:latin typeface="Arial"/>
                          <a:cs typeface="Arial"/>
                        </a:rPr>
                        <a:t>OS,</a:t>
                      </a:r>
                      <a:r>
                        <a:rPr sz="1500" spc="-45" dirty="0">
                          <a:latin typeface="Arial"/>
                          <a:cs typeface="Arial"/>
                        </a:rPr>
                        <a:t> </a:t>
                      </a:r>
                      <a:r>
                        <a:rPr sz="1500" dirty="0">
                          <a:latin typeface="Arial"/>
                          <a:cs typeface="Arial"/>
                        </a:rPr>
                        <a:t>months</a:t>
                      </a:r>
                      <a:r>
                        <a:rPr sz="1500" spc="-45" dirty="0">
                          <a:latin typeface="Arial"/>
                          <a:cs typeface="Arial"/>
                        </a:rPr>
                        <a:t> </a:t>
                      </a:r>
                      <a:r>
                        <a:rPr sz="1500" dirty="0">
                          <a:latin typeface="Arial"/>
                          <a:cs typeface="Arial"/>
                        </a:rPr>
                        <a:t>(95%</a:t>
                      </a:r>
                      <a:r>
                        <a:rPr sz="1500" spc="-35" dirty="0">
                          <a:latin typeface="Arial"/>
                          <a:cs typeface="Arial"/>
                        </a:rPr>
                        <a:t> </a:t>
                      </a:r>
                      <a:r>
                        <a:rPr sz="1500" spc="-25" dirty="0">
                          <a:latin typeface="Arial"/>
                          <a:cs typeface="Arial"/>
                        </a:rPr>
                        <a:t>CI)</a:t>
                      </a:r>
                      <a:endParaRPr sz="1500">
                        <a:latin typeface="Arial"/>
                        <a:cs typeface="Arial"/>
                      </a:endParaRPr>
                    </a:p>
                  </a:txBody>
                  <a:tcPr marL="0" marR="0" marT="30442" marB="0">
                    <a:lnL w="28575">
                      <a:solidFill>
                        <a:srgbClr val="EC490D"/>
                      </a:solidFill>
                      <a:prstDash val="solid"/>
                    </a:lnL>
                    <a:lnR w="12700">
                      <a:solidFill>
                        <a:srgbClr val="0A41CD"/>
                      </a:solidFill>
                      <a:prstDash val="solid"/>
                    </a:lnR>
                    <a:lnT w="28575">
                      <a:solidFill>
                        <a:srgbClr val="EC490D"/>
                      </a:solidFill>
                      <a:prstDash val="solid"/>
                    </a:lnT>
                    <a:lnB w="38100">
                      <a:solidFill>
                        <a:srgbClr val="EC490D"/>
                      </a:solidFill>
                      <a:prstDash val="solid"/>
                    </a:lnB>
                  </a:tcPr>
                </a:tc>
                <a:tc>
                  <a:txBody>
                    <a:bodyPr/>
                    <a:lstStyle/>
                    <a:p>
                      <a:pPr marL="217804">
                        <a:lnSpc>
                          <a:spcPct val="100000"/>
                        </a:lnSpc>
                        <a:spcBef>
                          <a:spcPts val="180"/>
                        </a:spcBef>
                      </a:pPr>
                      <a:r>
                        <a:rPr sz="1500" dirty="0">
                          <a:latin typeface="Arial"/>
                          <a:cs typeface="Arial"/>
                        </a:rPr>
                        <a:t>17.9</a:t>
                      </a:r>
                      <a:r>
                        <a:rPr sz="1500" spc="40" dirty="0">
                          <a:latin typeface="Arial"/>
                          <a:cs typeface="Arial"/>
                        </a:rPr>
                        <a:t> </a:t>
                      </a:r>
                      <a:r>
                        <a:rPr sz="1500" spc="-10" dirty="0">
                          <a:latin typeface="Arial"/>
                          <a:cs typeface="Arial"/>
                        </a:rPr>
                        <a:t>(15.8–20.7)</a:t>
                      </a:r>
                      <a:endParaRPr sz="1500">
                        <a:latin typeface="Arial"/>
                        <a:cs typeface="Arial"/>
                      </a:endParaRPr>
                    </a:p>
                  </a:txBody>
                  <a:tcPr marL="0" marR="0" marT="30442" marB="0">
                    <a:lnL w="12700">
                      <a:solidFill>
                        <a:srgbClr val="0A41CD"/>
                      </a:solidFill>
                      <a:prstDash val="solid"/>
                    </a:lnL>
                    <a:lnR w="28575">
                      <a:solidFill>
                        <a:srgbClr val="EC490D"/>
                      </a:solidFill>
                      <a:prstDash val="solid"/>
                    </a:lnR>
                    <a:lnT w="28575">
                      <a:solidFill>
                        <a:srgbClr val="EC490D"/>
                      </a:solidFill>
                      <a:prstDash val="solid"/>
                    </a:lnT>
                    <a:lnB w="38100">
                      <a:solidFill>
                        <a:srgbClr val="EC490D"/>
                      </a:solidFill>
                      <a:prstDash val="solid"/>
                    </a:lnB>
                  </a:tcPr>
                </a:tc>
                <a:extLst>
                  <a:ext uri="{0D108BD9-81ED-4DB2-BD59-A6C34878D82A}">
                    <a16:rowId xmlns:a16="http://schemas.microsoft.com/office/drawing/2014/main" val="10001"/>
                  </a:ext>
                </a:extLst>
              </a:tr>
              <a:tr h="338249">
                <a:tc>
                  <a:txBody>
                    <a:bodyPr/>
                    <a:lstStyle/>
                    <a:p>
                      <a:pPr marL="58419">
                        <a:lnSpc>
                          <a:spcPct val="100000"/>
                        </a:lnSpc>
                        <a:spcBef>
                          <a:spcPts val="335"/>
                        </a:spcBef>
                      </a:pPr>
                      <a:r>
                        <a:rPr sz="1500" spc="-10" dirty="0">
                          <a:latin typeface="Arial"/>
                          <a:cs typeface="Arial"/>
                        </a:rPr>
                        <a:t>9-</a:t>
                      </a:r>
                      <a:r>
                        <a:rPr sz="1500" dirty="0">
                          <a:latin typeface="Arial"/>
                          <a:cs typeface="Arial"/>
                        </a:rPr>
                        <a:t>month</a:t>
                      </a:r>
                      <a:r>
                        <a:rPr sz="1500" spc="-30" dirty="0">
                          <a:latin typeface="Arial"/>
                          <a:cs typeface="Arial"/>
                        </a:rPr>
                        <a:t> </a:t>
                      </a:r>
                      <a:r>
                        <a:rPr sz="1500" spc="-10" dirty="0">
                          <a:latin typeface="Arial"/>
                          <a:cs typeface="Arial"/>
                        </a:rPr>
                        <a:t>event-</a:t>
                      </a:r>
                      <a:r>
                        <a:rPr sz="1500" dirty="0">
                          <a:latin typeface="Arial"/>
                          <a:cs typeface="Arial"/>
                        </a:rPr>
                        <a:t>free</a:t>
                      </a:r>
                      <a:r>
                        <a:rPr sz="1500" spc="-30" dirty="0">
                          <a:latin typeface="Arial"/>
                          <a:cs typeface="Arial"/>
                        </a:rPr>
                        <a:t> </a:t>
                      </a:r>
                      <a:r>
                        <a:rPr sz="1500" dirty="0">
                          <a:latin typeface="Arial"/>
                          <a:cs typeface="Arial"/>
                        </a:rPr>
                        <a:t>rate,</a:t>
                      </a:r>
                      <a:r>
                        <a:rPr sz="1500" spc="-25" dirty="0">
                          <a:latin typeface="Arial"/>
                          <a:cs typeface="Arial"/>
                        </a:rPr>
                        <a:t> </a:t>
                      </a:r>
                      <a:r>
                        <a:rPr sz="1500" dirty="0">
                          <a:latin typeface="Arial"/>
                          <a:cs typeface="Arial"/>
                        </a:rPr>
                        <a:t>% (95% </a:t>
                      </a:r>
                      <a:r>
                        <a:rPr sz="1500" spc="-25" dirty="0">
                          <a:latin typeface="Arial"/>
                          <a:cs typeface="Arial"/>
                        </a:rPr>
                        <a:t>CI)</a:t>
                      </a:r>
                      <a:endParaRPr sz="1500">
                        <a:latin typeface="Arial"/>
                        <a:cs typeface="Arial"/>
                      </a:endParaRPr>
                    </a:p>
                  </a:txBody>
                  <a:tcPr marL="0" marR="0" marT="56657" marB="0">
                    <a:lnR w="12700">
                      <a:solidFill>
                        <a:srgbClr val="0A41CD"/>
                      </a:solidFill>
                      <a:prstDash val="solid"/>
                    </a:lnR>
                    <a:lnT w="38100">
                      <a:solidFill>
                        <a:srgbClr val="EC490D"/>
                      </a:solidFill>
                      <a:prstDash val="solid"/>
                    </a:lnT>
                  </a:tcPr>
                </a:tc>
                <a:tc>
                  <a:txBody>
                    <a:bodyPr/>
                    <a:lstStyle/>
                    <a:p>
                      <a:pPr marL="14604" algn="ctr">
                        <a:lnSpc>
                          <a:spcPct val="100000"/>
                        </a:lnSpc>
                        <a:spcBef>
                          <a:spcPts val="335"/>
                        </a:spcBef>
                      </a:pPr>
                      <a:r>
                        <a:rPr sz="1500" dirty="0">
                          <a:latin typeface="Arial"/>
                          <a:cs typeface="Arial"/>
                        </a:rPr>
                        <a:t>74.1%</a:t>
                      </a:r>
                      <a:r>
                        <a:rPr sz="1500" spc="30" dirty="0">
                          <a:latin typeface="Arial"/>
                          <a:cs typeface="Arial"/>
                        </a:rPr>
                        <a:t> </a:t>
                      </a:r>
                      <a:r>
                        <a:rPr sz="1500" spc="-10" dirty="0">
                          <a:latin typeface="Arial"/>
                          <a:cs typeface="Arial"/>
                        </a:rPr>
                        <a:t>(54.5–</a:t>
                      </a:r>
                      <a:r>
                        <a:rPr sz="1500" spc="-20" dirty="0">
                          <a:latin typeface="Arial"/>
                          <a:cs typeface="Arial"/>
                        </a:rPr>
                        <a:t>93.7)</a:t>
                      </a:r>
                      <a:endParaRPr sz="1500">
                        <a:latin typeface="Arial"/>
                        <a:cs typeface="Arial"/>
                      </a:endParaRPr>
                    </a:p>
                  </a:txBody>
                  <a:tcPr marL="0" marR="0" marT="56657" marB="0">
                    <a:lnL w="12700">
                      <a:solidFill>
                        <a:srgbClr val="0A41CD"/>
                      </a:solidFill>
                      <a:prstDash val="solid"/>
                    </a:lnL>
                    <a:lnT w="38100">
                      <a:solidFill>
                        <a:srgbClr val="EC490D"/>
                      </a:solidFill>
                      <a:prstDash val="solid"/>
                    </a:lnT>
                  </a:tcPr>
                </a:tc>
                <a:extLst>
                  <a:ext uri="{0D108BD9-81ED-4DB2-BD59-A6C34878D82A}">
                    <a16:rowId xmlns:a16="http://schemas.microsoft.com/office/drawing/2014/main" val="10002"/>
                  </a:ext>
                </a:extLst>
              </a:tr>
            </a:tbl>
          </a:graphicData>
        </a:graphic>
      </p:graphicFrame>
      <p:sp>
        <p:nvSpPr>
          <p:cNvPr id="9" name="object 9"/>
          <p:cNvSpPr txBox="1"/>
          <p:nvPr/>
        </p:nvSpPr>
        <p:spPr>
          <a:xfrm>
            <a:off x="1045535" y="2115343"/>
            <a:ext cx="314572"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100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0" name="object 10"/>
          <p:cNvGrpSpPr/>
          <p:nvPr/>
        </p:nvGrpSpPr>
        <p:grpSpPr>
          <a:xfrm>
            <a:off x="1373367" y="2226861"/>
            <a:ext cx="4480108" cy="1970301"/>
            <a:chOff x="1025652" y="1672208"/>
            <a:chExt cx="3364229" cy="1479550"/>
          </a:xfrm>
        </p:grpSpPr>
        <p:sp>
          <p:nvSpPr>
            <p:cNvPr id="11" name="object 11"/>
            <p:cNvSpPr/>
            <p:nvPr/>
          </p:nvSpPr>
          <p:spPr>
            <a:xfrm>
              <a:off x="1070610" y="1681733"/>
              <a:ext cx="2863850" cy="1127760"/>
            </a:xfrm>
            <a:custGeom>
              <a:avLst/>
              <a:gdLst/>
              <a:ahLst/>
              <a:cxnLst/>
              <a:rect l="l" t="t" r="r" b="b"/>
              <a:pathLst>
                <a:path w="2863850" h="1127760">
                  <a:moveTo>
                    <a:pt x="0" y="0"/>
                  </a:moveTo>
                  <a:lnTo>
                    <a:pt x="59651" y="0"/>
                  </a:lnTo>
                  <a:lnTo>
                    <a:pt x="59651" y="68834"/>
                  </a:lnTo>
                  <a:lnTo>
                    <a:pt x="188810" y="68834"/>
                  </a:lnTo>
                  <a:lnTo>
                    <a:pt x="188810" y="141097"/>
                  </a:lnTo>
                  <a:lnTo>
                    <a:pt x="657606" y="141097"/>
                  </a:lnTo>
                  <a:lnTo>
                    <a:pt x="657606" y="216026"/>
                  </a:lnTo>
                  <a:lnTo>
                    <a:pt x="729234" y="216026"/>
                  </a:lnTo>
                  <a:lnTo>
                    <a:pt x="729234" y="292100"/>
                  </a:lnTo>
                  <a:lnTo>
                    <a:pt x="1020953" y="292100"/>
                  </a:lnTo>
                  <a:lnTo>
                    <a:pt x="1020953" y="369569"/>
                  </a:lnTo>
                  <a:lnTo>
                    <a:pt x="1248664" y="369569"/>
                  </a:lnTo>
                  <a:lnTo>
                    <a:pt x="1248664" y="444881"/>
                  </a:lnTo>
                  <a:lnTo>
                    <a:pt x="1505712" y="444881"/>
                  </a:lnTo>
                  <a:lnTo>
                    <a:pt x="1505712" y="533272"/>
                  </a:lnTo>
                  <a:lnTo>
                    <a:pt x="2489073" y="533272"/>
                  </a:lnTo>
                  <a:lnTo>
                    <a:pt x="2489073" y="829817"/>
                  </a:lnTo>
                  <a:lnTo>
                    <a:pt x="2663698" y="829817"/>
                  </a:lnTo>
                  <a:lnTo>
                    <a:pt x="2663698" y="1127759"/>
                  </a:lnTo>
                  <a:lnTo>
                    <a:pt x="2863595" y="1127759"/>
                  </a:lnTo>
                </a:path>
              </a:pathLst>
            </a:custGeom>
            <a:ln w="1905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2433827" y="2104643"/>
              <a:ext cx="1525905" cy="727075"/>
            </a:xfrm>
            <a:custGeom>
              <a:avLst/>
              <a:gdLst/>
              <a:ahLst/>
              <a:cxnLst/>
              <a:rect l="l" t="t" r="r" b="b"/>
              <a:pathLst>
                <a:path w="1525904" h="727075">
                  <a:moveTo>
                    <a:pt x="0" y="21336"/>
                  </a:moveTo>
                  <a:lnTo>
                    <a:pt x="57912" y="21336"/>
                  </a:lnTo>
                </a:path>
                <a:path w="1525904" h="727075">
                  <a:moveTo>
                    <a:pt x="13716" y="0"/>
                  </a:moveTo>
                  <a:lnTo>
                    <a:pt x="13716" y="42672"/>
                  </a:lnTo>
                </a:path>
                <a:path w="1525904" h="727075">
                  <a:moveTo>
                    <a:pt x="13716" y="21336"/>
                  </a:moveTo>
                  <a:lnTo>
                    <a:pt x="73152" y="21336"/>
                  </a:lnTo>
                </a:path>
                <a:path w="1525904" h="727075">
                  <a:moveTo>
                    <a:pt x="47244" y="0"/>
                  </a:moveTo>
                  <a:lnTo>
                    <a:pt x="47244" y="42672"/>
                  </a:lnTo>
                </a:path>
                <a:path w="1525904" h="727075">
                  <a:moveTo>
                    <a:pt x="377952" y="109728"/>
                  </a:moveTo>
                  <a:lnTo>
                    <a:pt x="435864" y="109728"/>
                  </a:lnTo>
                </a:path>
                <a:path w="1525904" h="727075">
                  <a:moveTo>
                    <a:pt x="406908" y="88392"/>
                  </a:moveTo>
                  <a:lnTo>
                    <a:pt x="406908" y="131063"/>
                  </a:lnTo>
                </a:path>
                <a:path w="1525904" h="727075">
                  <a:moveTo>
                    <a:pt x="422148" y="109728"/>
                  </a:moveTo>
                  <a:lnTo>
                    <a:pt x="481584" y="109728"/>
                  </a:lnTo>
                </a:path>
                <a:path w="1525904" h="727075">
                  <a:moveTo>
                    <a:pt x="451104" y="88392"/>
                  </a:moveTo>
                  <a:lnTo>
                    <a:pt x="451104" y="131063"/>
                  </a:lnTo>
                </a:path>
                <a:path w="1525904" h="727075">
                  <a:moveTo>
                    <a:pt x="489204" y="109728"/>
                  </a:moveTo>
                  <a:lnTo>
                    <a:pt x="548640" y="109728"/>
                  </a:lnTo>
                </a:path>
                <a:path w="1525904" h="727075">
                  <a:moveTo>
                    <a:pt x="519684" y="88392"/>
                  </a:moveTo>
                  <a:lnTo>
                    <a:pt x="519684" y="131063"/>
                  </a:lnTo>
                </a:path>
                <a:path w="1525904" h="727075">
                  <a:moveTo>
                    <a:pt x="553212" y="109728"/>
                  </a:moveTo>
                  <a:lnTo>
                    <a:pt x="611124" y="109728"/>
                  </a:lnTo>
                </a:path>
                <a:path w="1525904" h="727075">
                  <a:moveTo>
                    <a:pt x="582168" y="88392"/>
                  </a:moveTo>
                  <a:lnTo>
                    <a:pt x="582168" y="131063"/>
                  </a:lnTo>
                </a:path>
                <a:path w="1525904" h="727075">
                  <a:moveTo>
                    <a:pt x="566928" y="109728"/>
                  </a:moveTo>
                  <a:lnTo>
                    <a:pt x="626364" y="109728"/>
                  </a:lnTo>
                </a:path>
                <a:path w="1525904" h="727075">
                  <a:moveTo>
                    <a:pt x="597408" y="88392"/>
                  </a:moveTo>
                  <a:lnTo>
                    <a:pt x="597408" y="131063"/>
                  </a:lnTo>
                </a:path>
                <a:path w="1525904" h="727075">
                  <a:moveTo>
                    <a:pt x="592836" y="109728"/>
                  </a:moveTo>
                  <a:lnTo>
                    <a:pt x="652272" y="109728"/>
                  </a:lnTo>
                </a:path>
                <a:path w="1525904" h="727075">
                  <a:moveTo>
                    <a:pt x="623316" y="88392"/>
                  </a:moveTo>
                  <a:lnTo>
                    <a:pt x="623316" y="131063"/>
                  </a:lnTo>
                </a:path>
                <a:path w="1525904" h="727075">
                  <a:moveTo>
                    <a:pt x="1467612" y="704088"/>
                  </a:moveTo>
                  <a:lnTo>
                    <a:pt x="1525524" y="704088"/>
                  </a:lnTo>
                </a:path>
                <a:path w="1525904" h="727075">
                  <a:moveTo>
                    <a:pt x="1496568" y="682752"/>
                  </a:moveTo>
                  <a:lnTo>
                    <a:pt x="1496568" y="726948"/>
                  </a:lnTo>
                </a:path>
              </a:pathLst>
            </a:custGeom>
            <a:ln w="9525">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1074420" y="3108959"/>
              <a:ext cx="3307079" cy="43180"/>
            </a:xfrm>
            <a:custGeom>
              <a:avLst/>
              <a:gdLst/>
              <a:ahLst/>
              <a:cxnLst/>
              <a:rect l="l" t="t" r="r" b="b"/>
              <a:pathLst>
                <a:path w="3307079" h="43180">
                  <a:moveTo>
                    <a:pt x="0" y="0"/>
                  </a:moveTo>
                  <a:lnTo>
                    <a:pt x="0" y="42671"/>
                  </a:lnTo>
                </a:path>
                <a:path w="3307079" h="43180">
                  <a:moveTo>
                    <a:pt x="470916" y="0"/>
                  </a:moveTo>
                  <a:lnTo>
                    <a:pt x="470916" y="42671"/>
                  </a:lnTo>
                </a:path>
                <a:path w="3307079" h="43180">
                  <a:moveTo>
                    <a:pt x="946404" y="0"/>
                  </a:moveTo>
                  <a:lnTo>
                    <a:pt x="946404" y="42671"/>
                  </a:lnTo>
                </a:path>
                <a:path w="3307079" h="43180">
                  <a:moveTo>
                    <a:pt x="1415796" y="0"/>
                  </a:moveTo>
                  <a:lnTo>
                    <a:pt x="1415796" y="42671"/>
                  </a:lnTo>
                </a:path>
                <a:path w="3307079" h="43180">
                  <a:moveTo>
                    <a:pt x="1891284" y="0"/>
                  </a:moveTo>
                  <a:lnTo>
                    <a:pt x="1891284" y="42671"/>
                  </a:lnTo>
                </a:path>
                <a:path w="3307079" h="43180">
                  <a:moveTo>
                    <a:pt x="2357628" y="0"/>
                  </a:moveTo>
                  <a:lnTo>
                    <a:pt x="2357628" y="42671"/>
                  </a:lnTo>
                </a:path>
                <a:path w="3307079" h="43180">
                  <a:moveTo>
                    <a:pt x="2828544" y="0"/>
                  </a:moveTo>
                  <a:lnTo>
                    <a:pt x="2828544" y="42671"/>
                  </a:lnTo>
                </a:path>
                <a:path w="3307079" h="43180">
                  <a:moveTo>
                    <a:pt x="3307079" y="0"/>
                  </a:moveTo>
                  <a:lnTo>
                    <a:pt x="3307079" y="42671"/>
                  </a:lnTo>
                </a:path>
              </a:pathLst>
            </a:custGeom>
            <a:ln w="952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1074420" y="1682495"/>
              <a:ext cx="3307079" cy="1426845"/>
            </a:xfrm>
            <a:custGeom>
              <a:avLst/>
              <a:gdLst/>
              <a:ahLst/>
              <a:cxnLst/>
              <a:rect l="l" t="t" r="r" b="b"/>
              <a:pathLst>
                <a:path w="3307079" h="1426845">
                  <a:moveTo>
                    <a:pt x="0" y="0"/>
                  </a:moveTo>
                  <a:lnTo>
                    <a:pt x="0" y="1426464"/>
                  </a:lnTo>
                  <a:lnTo>
                    <a:pt x="3307079" y="1426464"/>
                  </a:lnTo>
                </a:path>
              </a:pathLst>
            </a:custGeom>
            <a:ln w="1587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1025652" y="1682495"/>
              <a:ext cx="45720" cy="1426845"/>
            </a:xfrm>
            <a:custGeom>
              <a:avLst/>
              <a:gdLst/>
              <a:ahLst/>
              <a:cxnLst/>
              <a:rect l="l" t="t" r="r" b="b"/>
              <a:pathLst>
                <a:path w="45719" h="1426845">
                  <a:moveTo>
                    <a:pt x="45719" y="1426464"/>
                  </a:moveTo>
                  <a:lnTo>
                    <a:pt x="0" y="1426464"/>
                  </a:lnTo>
                </a:path>
                <a:path w="45719" h="1426845">
                  <a:moveTo>
                    <a:pt x="45719" y="1141476"/>
                  </a:moveTo>
                  <a:lnTo>
                    <a:pt x="0" y="1141476"/>
                  </a:lnTo>
                </a:path>
                <a:path w="45719" h="1426845">
                  <a:moveTo>
                    <a:pt x="45719" y="854963"/>
                  </a:moveTo>
                  <a:lnTo>
                    <a:pt x="0" y="854963"/>
                  </a:lnTo>
                </a:path>
                <a:path w="45719" h="1426845">
                  <a:moveTo>
                    <a:pt x="45719" y="571500"/>
                  </a:moveTo>
                  <a:lnTo>
                    <a:pt x="0" y="571500"/>
                  </a:lnTo>
                </a:path>
                <a:path w="45719" h="1426845">
                  <a:moveTo>
                    <a:pt x="45719" y="284988"/>
                  </a:moveTo>
                  <a:lnTo>
                    <a:pt x="0" y="284988"/>
                  </a:lnTo>
                </a:path>
                <a:path w="45719" h="1426845">
                  <a:moveTo>
                    <a:pt x="45719" y="0"/>
                  </a:moveTo>
                  <a:lnTo>
                    <a:pt x="0" y="0"/>
                  </a:lnTo>
                </a:path>
              </a:pathLst>
            </a:custGeom>
            <a:ln w="952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1176528" y="2976371"/>
              <a:ext cx="33655" cy="24765"/>
            </a:xfrm>
            <a:custGeom>
              <a:avLst/>
              <a:gdLst/>
              <a:ahLst/>
              <a:cxnLst/>
              <a:rect l="l" t="t" r="r" b="b"/>
              <a:pathLst>
                <a:path w="33655" h="24764">
                  <a:moveTo>
                    <a:pt x="33528" y="5854"/>
                  </a:moveTo>
                  <a:lnTo>
                    <a:pt x="23101" y="5854"/>
                  </a:lnTo>
                  <a:lnTo>
                    <a:pt x="23101" y="0"/>
                  </a:lnTo>
                  <a:lnTo>
                    <a:pt x="10414" y="0"/>
                  </a:lnTo>
                  <a:lnTo>
                    <a:pt x="10414" y="5854"/>
                  </a:lnTo>
                  <a:lnTo>
                    <a:pt x="0" y="5854"/>
                  </a:lnTo>
                  <a:lnTo>
                    <a:pt x="0" y="18542"/>
                  </a:lnTo>
                  <a:lnTo>
                    <a:pt x="10414" y="18542"/>
                  </a:lnTo>
                  <a:lnTo>
                    <a:pt x="10414" y="24384"/>
                  </a:lnTo>
                  <a:lnTo>
                    <a:pt x="23101" y="24384"/>
                  </a:lnTo>
                  <a:lnTo>
                    <a:pt x="23101" y="18542"/>
                  </a:lnTo>
                  <a:lnTo>
                    <a:pt x="33528" y="18542"/>
                  </a:lnTo>
                  <a:lnTo>
                    <a:pt x="33528" y="5854"/>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 name="object 17"/>
          <p:cNvSpPr txBox="1"/>
          <p:nvPr/>
        </p:nvSpPr>
        <p:spPr>
          <a:xfrm>
            <a:off x="1377154" y="4210185"/>
            <a:ext cx="12768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8" name="object 18"/>
          <p:cNvSpPr txBox="1"/>
          <p:nvPr/>
        </p:nvSpPr>
        <p:spPr>
          <a:xfrm>
            <a:off x="2004708" y="4210185"/>
            <a:ext cx="12768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3</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9" name="object 19"/>
          <p:cNvSpPr txBox="1"/>
          <p:nvPr/>
        </p:nvSpPr>
        <p:spPr>
          <a:xfrm>
            <a:off x="2638250" y="4210185"/>
            <a:ext cx="12768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6</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0" name="object 20"/>
          <p:cNvSpPr txBox="1"/>
          <p:nvPr/>
        </p:nvSpPr>
        <p:spPr>
          <a:xfrm>
            <a:off x="3047023" y="4210185"/>
            <a:ext cx="1199939" cy="675250"/>
          </a:xfrm>
          <a:prstGeom prst="rect">
            <a:avLst/>
          </a:prstGeom>
        </p:spPr>
        <p:txBody>
          <a:bodyPr vert="horz" wrap="square" lIns="0" tIns="16067" rIns="0" bIns="0" rtlCol="0">
            <a:spAutoFit/>
          </a:bodyPr>
          <a:lstStyle/>
          <a:p>
            <a:pPr marL="232548" marR="0" lvl="0" indent="0" algn="l" defTabSz="1217706" rtl="0" eaLnBrk="1" fontAlgn="auto" latinLnBrk="0" hangingPunct="1">
              <a:lnSpc>
                <a:spcPts val="1478"/>
              </a:lnSpc>
              <a:spcBef>
                <a:spcPts val="127"/>
              </a:spcBef>
              <a:spcAft>
                <a:spcPts val="0"/>
              </a:spcAft>
              <a:buClrTx/>
              <a:buSzTx/>
              <a:buFontTx/>
              <a:buNone/>
              <a:tabLst>
                <a:tab pos="820261" algn="l"/>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9</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12</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6913" marR="0" lvl="0" indent="0" algn="l" defTabSz="1217706" rtl="0" eaLnBrk="1" fontAlgn="auto" latinLnBrk="0" hangingPunct="1">
              <a:lnSpc>
                <a:spcPts val="1478"/>
              </a:lnSpc>
              <a:spcBef>
                <a:spcPts val="0"/>
              </a:spcBef>
              <a:spcAft>
                <a:spcPts val="0"/>
              </a:spcAft>
              <a:buClrTx/>
              <a:buSzTx/>
              <a:buFontTx/>
              <a:buNone/>
              <a:tabLst/>
              <a:defRPr/>
            </a:pPr>
            <a:r>
              <a:rPr kumimoji="0" sz="1332" b="1" i="0" u="none" strike="noStrike" kern="0" cap="none" spc="0" normalizeH="0" baseline="0" noProof="0" dirty="0">
                <a:ln>
                  <a:noFill/>
                </a:ln>
                <a:solidFill>
                  <a:sysClr val="windowText" lastClr="000000"/>
                </a:solidFill>
                <a:effectLst/>
                <a:uLnTx/>
                <a:uFillTx/>
                <a:latin typeface="Arial"/>
                <a:ea typeface="+mn-ea"/>
                <a:cs typeface="Arial"/>
              </a:rPr>
              <a:t>Time</a:t>
            </a:r>
            <a:r>
              <a:rPr kumimoji="0" sz="1332" b="1" i="0" u="none" strike="noStrike" kern="0" cap="none" spc="-33" normalizeH="0" baseline="0" noProof="0" dirty="0">
                <a:ln>
                  <a:noFill/>
                </a:ln>
                <a:solidFill>
                  <a:sysClr val="windowText" lastClr="000000"/>
                </a:solidFill>
                <a:effectLst/>
                <a:uLnTx/>
                <a:uFillTx/>
                <a:latin typeface="Arial"/>
                <a:ea typeface="+mn-ea"/>
                <a:cs typeface="Arial"/>
              </a:rPr>
              <a:t> </a:t>
            </a:r>
            <a:r>
              <a:rPr kumimoji="0" sz="1332" b="1" i="0" u="none" strike="noStrike" kern="0" cap="none" spc="-13" normalizeH="0" baseline="0" noProof="0" dirty="0">
                <a:ln>
                  <a:noFill/>
                </a:ln>
                <a:solidFill>
                  <a:sysClr val="windowText" lastClr="000000"/>
                </a:solidFill>
                <a:effectLst/>
                <a:uLnTx/>
                <a:uFillTx/>
                <a:latin typeface="Arial"/>
                <a:ea typeface="+mn-ea"/>
                <a:cs typeface="Arial"/>
              </a:rPr>
              <a:t>(months)</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94495" marR="0" lvl="0" indent="0" algn="l" defTabSz="1217706" rtl="0" eaLnBrk="1" fontAlgn="auto" latinLnBrk="0" hangingPunct="1">
              <a:lnSpc>
                <a:spcPct val="100000"/>
              </a:lnSpc>
              <a:spcBef>
                <a:spcPts val="739"/>
              </a:spcBef>
              <a:spcAft>
                <a:spcPts val="0"/>
              </a:spcAft>
              <a:buClrTx/>
              <a:buSzTx/>
              <a:buFontTx/>
              <a:buNone/>
              <a:tabLst>
                <a:tab pos="850703" algn="l"/>
              </a:tabLst>
              <a:defRPr/>
            </a:pPr>
            <a:r>
              <a:rPr kumimoji="0" sz="1199" b="0" i="0" u="none" strike="noStrike" kern="0" cap="none" spc="-33" normalizeH="0" baseline="0" noProof="0" dirty="0">
                <a:ln>
                  <a:noFill/>
                </a:ln>
                <a:solidFill>
                  <a:sysClr val="windowText" lastClr="000000"/>
                </a:solidFill>
                <a:effectLst/>
                <a:uLnTx/>
                <a:uFillTx/>
                <a:latin typeface="Arial"/>
                <a:ea typeface="+mn-ea"/>
                <a:cs typeface="Arial"/>
              </a:rPr>
              <a:t>11</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67" normalizeH="0" baseline="0" noProof="0" dirty="0">
                <a:ln>
                  <a:noFill/>
                </a:ln>
                <a:solidFill>
                  <a:sysClr val="windowText" lastClr="000000"/>
                </a:solidFill>
                <a:effectLst/>
                <a:uLnTx/>
                <a:uFillTx/>
                <a:latin typeface="Arial"/>
                <a:ea typeface="+mn-ea"/>
                <a:cs typeface="Arial"/>
              </a:rPr>
              <a:t>6</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1" name="object 21"/>
          <p:cNvSpPr txBox="1"/>
          <p:nvPr/>
        </p:nvSpPr>
        <p:spPr>
          <a:xfrm>
            <a:off x="4472911" y="4210186"/>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15</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2" name="object 22"/>
          <p:cNvSpPr txBox="1"/>
          <p:nvPr/>
        </p:nvSpPr>
        <p:spPr>
          <a:xfrm>
            <a:off x="5098842" y="4210186"/>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18</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3" name="object 23"/>
          <p:cNvSpPr txBox="1"/>
          <p:nvPr/>
        </p:nvSpPr>
        <p:spPr>
          <a:xfrm>
            <a:off x="5736440" y="4210186"/>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21</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4" name="object 24"/>
          <p:cNvSpPr txBox="1"/>
          <p:nvPr/>
        </p:nvSpPr>
        <p:spPr>
          <a:xfrm>
            <a:off x="1230625" y="4017383"/>
            <a:ext cx="12768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txBox="1"/>
          <p:nvPr/>
        </p:nvSpPr>
        <p:spPr>
          <a:xfrm>
            <a:off x="1138080" y="3636515"/>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20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6" name="object 26"/>
          <p:cNvSpPr txBox="1"/>
          <p:nvPr/>
        </p:nvSpPr>
        <p:spPr>
          <a:xfrm>
            <a:off x="1138080" y="3255816"/>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40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7" name="object 27"/>
          <p:cNvSpPr txBox="1"/>
          <p:nvPr/>
        </p:nvSpPr>
        <p:spPr>
          <a:xfrm>
            <a:off x="1138080" y="2878837"/>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60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txBox="1"/>
          <p:nvPr/>
        </p:nvSpPr>
        <p:spPr>
          <a:xfrm>
            <a:off x="1138080" y="2496447"/>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80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9" name="object 29"/>
          <p:cNvSpPr txBox="1"/>
          <p:nvPr/>
        </p:nvSpPr>
        <p:spPr>
          <a:xfrm>
            <a:off x="624618" y="4494655"/>
            <a:ext cx="926802" cy="386153"/>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1" i="0" u="none" strike="noStrike" kern="0" cap="none" spc="0" normalizeH="0" baseline="0" noProof="0" dirty="0">
                <a:ln>
                  <a:noFill/>
                </a:ln>
                <a:solidFill>
                  <a:sysClr val="windowText" lastClr="000000"/>
                </a:solidFill>
                <a:effectLst/>
                <a:uLnTx/>
                <a:uFillTx/>
                <a:latin typeface="Arial"/>
                <a:ea typeface="+mn-ea"/>
                <a:cs typeface="Arial"/>
              </a:rPr>
              <a:t>No.</a:t>
            </a:r>
            <a:r>
              <a:rPr kumimoji="0" sz="1199" b="1" i="0" u="none" strike="noStrike" kern="0" cap="none" spc="-13" normalizeH="0" baseline="0" noProof="0" dirty="0">
                <a:ln>
                  <a:noFill/>
                </a:ln>
                <a:solidFill>
                  <a:sysClr val="windowText" lastClr="000000"/>
                </a:solidFill>
                <a:effectLst/>
                <a:uLnTx/>
                <a:uFillTx/>
                <a:latin typeface="Arial"/>
                <a:ea typeface="+mn-ea"/>
                <a:cs typeface="Arial"/>
              </a:rPr>
              <a:t> </a:t>
            </a:r>
            <a:r>
              <a:rPr kumimoji="0" sz="1199" b="1" i="0" u="none" strike="noStrike" kern="0" cap="none" spc="0" normalizeH="0" baseline="0" noProof="0" dirty="0">
                <a:ln>
                  <a:noFill/>
                </a:ln>
                <a:solidFill>
                  <a:sysClr val="windowText" lastClr="000000"/>
                </a:solidFill>
                <a:effectLst/>
                <a:uLnTx/>
                <a:uFillTx/>
                <a:latin typeface="Arial"/>
                <a:ea typeface="+mn-ea"/>
                <a:cs typeface="Arial"/>
              </a:rPr>
              <a:t>at</a:t>
            </a:r>
            <a:r>
              <a:rPr kumimoji="0" sz="1199" b="1" i="0" u="none" strike="noStrike" kern="0" cap="none" spc="-27" normalizeH="0" baseline="0" noProof="0" dirty="0">
                <a:ln>
                  <a:noFill/>
                </a:ln>
                <a:solidFill>
                  <a:sysClr val="windowText" lastClr="000000"/>
                </a:solidFill>
                <a:effectLst/>
                <a:uLnTx/>
                <a:uFillTx/>
                <a:latin typeface="Arial"/>
                <a:ea typeface="+mn-ea"/>
                <a:cs typeface="Arial"/>
              </a:rPr>
              <a:t> risk</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a:p>
            <a:pPr marL="738235" marR="0" lvl="0" indent="0" algn="l" defTabSz="1217706" rtl="0" eaLnBrk="1" fontAlgn="auto" latinLnBrk="0" hangingPunct="1">
              <a:lnSpc>
                <a:spcPct val="100000"/>
              </a:lnSpc>
              <a:spcBef>
                <a:spcPts val="13"/>
              </a:spcBef>
              <a:spcAft>
                <a:spcPts val="0"/>
              </a:spcAft>
              <a:buClrTx/>
              <a:buSzTx/>
              <a:buFontTx/>
              <a:buNone/>
              <a:tabLst/>
              <a:defRPr/>
            </a:pPr>
            <a:r>
              <a:rPr kumimoji="0" sz="1199" b="0" i="0" u="none" strike="noStrike" kern="0" cap="none" spc="-33" normalizeH="0" baseline="0" noProof="0" dirty="0">
                <a:ln>
                  <a:noFill/>
                </a:ln>
                <a:solidFill>
                  <a:sysClr val="windowText" lastClr="000000"/>
                </a:solidFill>
                <a:effectLst/>
                <a:uLnTx/>
                <a:uFillTx/>
                <a:latin typeface="Arial"/>
                <a:ea typeface="+mn-ea"/>
                <a:cs typeface="Arial"/>
              </a:rPr>
              <a:t>20</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txBox="1"/>
          <p:nvPr/>
        </p:nvSpPr>
        <p:spPr>
          <a:xfrm>
            <a:off x="1656818" y="3869231"/>
            <a:ext cx="764443"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13" normalizeH="0" baseline="0" noProof="0" dirty="0">
                <a:ln>
                  <a:noFill/>
                </a:ln>
                <a:solidFill>
                  <a:sysClr val="windowText" lastClr="000000"/>
                </a:solidFill>
                <a:effectLst/>
                <a:uLnTx/>
                <a:uFillTx/>
                <a:latin typeface="Arial"/>
                <a:ea typeface="+mn-ea"/>
                <a:cs typeface="Arial"/>
              </a:rPr>
              <a:t>Censored</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1" name="object 31"/>
          <p:cNvSpPr txBox="1"/>
          <p:nvPr/>
        </p:nvSpPr>
        <p:spPr>
          <a:xfrm>
            <a:off x="710389" y="2839610"/>
            <a:ext cx="204993" cy="668042"/>
          </a:xfrm>
          <a:prstGeom prst="rect">
            <a:avLst/>
          </a:prstGeom>
        </p:spPr>
        <p:txBody>
          <a:bodyPr vert="vert270" wrap="square" lIns="0" tIns="0" rIns="0" bIns="0" rtlCol="0">
            <a:spAutoFit/>
          </a:bodyPr>
          <a:lstStyle/>
          <a:p>
            <a:pPr marL="16913" marR="0" lvl="0" indent="0" algn="l" defTabSz="1217706" rtl="0" eaLnBrk="1" fontAlgn="auto" latinLnBrk="0" hangingPunct="1">
              <a:lnSpc>
                <a:spcPct val="100000"/>
              </a:lnSpc>
              <a:spcBef>
                <a:spcPts val="0"/>
              </a:spcBef>
              <a:spcAft>
                <a:spcPts val="0"/>
              </a:spcAft>
              <a:buClrTx/>
              <a:buSzTx/>
              <a:buFontTx/>
              <a:buNone/>
              <a:tabLst/>
              <a:defRPr/>
            </a:pPr>
            <a:r>
              <a:rPr kumimoji="0" sz="1332" b="1" i="0" u="none" strike="noStrike" kern="0" cap="none" spc="0" normalizeH="0" baseline="0" noProof="0" dirty="0">
                <a:ln>
                  <a:noFill/>
                </a:ln>
                <a:solidFill>
                  <a:sysClr val="windowText" lastClr="000000"/>
                </a:solidFill>
                <a:effectLst/>
                <a:uLnTx/>
                <a:uFillTx/>
                <a:latin typeface="Arial"/>
                <a:ea typeface="+mn-ea"/>
                <a:cs typeface="Arial"/>
              </a:rPr>
              <a:t>PFS</a:t>
            </a:r>
            <a:r>
              <a:rPr kumimoji="0" sz="1332" b="1" i="0" u="none" strike="noStrike" kern="0" cap="none" spc="-27" normalizeH="0" baseline="0" noProof="0" dirty="0">
                <a:ln>
                  <a:noFill/>
                </a:ln>
                <a:solidFill>
                  <a:sysClr val="windowText" lastClr="000000"/>
                </a:solidFill>
                <a:effectLst/>
                <a:uLnTx/>
                <a:uFillTx/>
                <a:latin typeface="Arial"/>
                <a:ea typeface="+mn-ea"/>
                <a:cs typeface="Arial"/>
              </a:rPr>
              <a:t> </a:t>
            </a:r>
            <a:r>
              <a:rPr kumimoji="0" sz="1332" b="1" i="0" u="none" strike="noStrike" kern="0" cap="none" spc="-33" normalizeH="0" baseline="0" noProof="0" dirty="0">
                <a:ln>
                  <a:noFill/>
                </a:ln>
                <a:solidFill>
                  <a:sysClr val="windowText" lastClr="000000"/>
                </a:solidFill>
                <a:effectLst/>
                <a:uLnTx/>
                <a:uFillTx/>
                <a:latin typeface="Arial"/>
                <a:ea typeface="+mn-ea"/>
                <a:cs typeface="Arial"/>
              </a:rPr>
              <a:t>(%)</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2" name="object 32"/>
          <p:cNvSpPr txBox="1"/>
          <p:nvPr/>
        </p:nvSpPr>
        <p:spPr>
          <a:xfrm>
            <a:off x="4520773" y="4678999"/>
            <a:ext cx="119233"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0" i="0" u="none" strike="noStrike" kern="0" cap="none" spc="-67" normalizeH="0" baseline="0" noProof="0" dirty="0">
                <a:ln>
                  <a:noFill/>
                </a:ln>
                <a:solidFill>
                  <a:sysClr val="windowText" lastClr="000000"/>
                </a:solidFill>
                <a:effectLst/>
                <a:uLnTx/>
                <a:uFillTx/>
                <a:latin typeface="Arial"/>
                <a:ea typeface="+mn-ea"/>
                <a:cs typeface="Arial"/>
              </a:rPr>
              <a:t>3</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txBox="1"/>
          <p:nvPr/>
        </p:nvSpPr>
        <p:spPr>
          <a:xfrm>
            <a:off x="5145859" y="4678999"/>
            <a:ext cx="119233"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0" i="0" u="none" strike="noStrike" kern="0" cap="none" spc="-67" normalizeH="0" baseline="0" noProof="0" dirty="0">
                <a:ln>
                  <a:noFill/>
                </a:ln>
                <a:solidFill>
                  <a:sysClr val="windowText" lastClr="000000"/>
                </a:solidFill>
                <a:effectLst/>
                <a:uLnTx/>
                <a:uFillTx/>
                <a:latin typeface="Arial"/>
                <a:ea typeface="+mn-ea"/>
                <a:cs typeface="Arial"/>
              </a:rPr>
              <a:t>1</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4" name="object 34"/>
          <p:cNvSpPr txBox="1"/>
          <p:nvPr/>
        </p:nvSpPr>
        <p:spPr>
          <a:xfrm>
            <a:off x="1967670" y="4679000"/>
            <a:ext cx="204641"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0" i="0" u="none" strike="noStrike" kern="0" cap="none" spc="-33" normalizeH="0" baseline="0" noProof="0" dirty="0">
                <a:ln>
                  <a:noFill/>
                </a:ln>
                <a:solidFill>
                  <a:sysClr val="windowText" lastClr="000000"/>
                </a:solidFill>
                <a:effectLst/>
                <a:uLnTx/>
                <a:uFillTx/>
                <a:latin typeface="Arial"/>
                <a:ea typeface="+mn-ea"/>
                <a:cs typeface="Arial"/>
              </a:rPr>
              <a:t>18</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5" name="object 35"/>
          <p:cNvSpPr txBox="1"/>
          <p:nvPr/>
        </p:nvSpPr>
        <p:spPr>
          <a:xfrm>
            <a:off x="2600534" y="4679000"/>
            <a:ext cx="204641"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0" i="0" u="none" strike="noStrike" kern="0" cap="none" spc="-33" normalizeH="0" baseline="0" noProof="0" dirty="0">
                <a:ln>
                  <a:noFill/>
                </a:ln>
                <a:solidFill>
                  <a:sysClr val="windowText" lastClr="000000"/>
                </a:solidFill>
                <a:effectLst/>
                <a:uLnTx/>
                <a:uFillTx/>
                <a:latin typeface="Arial"/>
                <a:ea typeface="+mn-ea"/>
                <a:cs typeface="Arial"/>
              </a:rPr>
              <a:t>15</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6" name="object 36"/>
          <p:cNvSpPr txBox="1"/>
          <p:nvPr/>
        </p:nvSpPr>
        <p:spPr>
          <a:xfrm>
            <a:off x="5723080" y="4679000"/>
            <a:ext cx="245231"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0" i="0" u="none" strike="noStrike" kern="0" cap="none" spc="-33" normalizeH="0" baseline="0" noProof="0" dirty="0">
                <a:ln>
                  <a:noFill/>
                </a:ln>
                <a:solidFill>
                  <a:sysClr val="windowText" lastClr="000000"/>
                </a:solidFill>
                <a:effectLst/>
                <a:uLnTx/>
                <a:uFillTx/>
                <a:latin typeface="Arial"/>
                <a:ea typeface="+mn-ea"/>
                <a:cs typeface="Arial"/>
              </a:rPr>
              <a:t>NE</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37" name="object 37"/>
          <p:cNvGrpSpPr/>
          <p:nvPr/>
        </p:nvGrpSpPr>
        <p:grpSpPr>
          <a:xfrm>
            <a:off x="7046311" y="2226861"/>
            <a:ext cx="3691989" cy="1623596"/>
            <a:chOff x="5285613" y="1672208"/>
            <a:chExt cx="2772410" cy="1219200"/>
          </a:xfrm>
        </p:grpSpPr>
        <p:sp>
          <p:nvSpPr>
            <p:cNvPr id="38" name="object 38"/>
            <p:cNvSpPr/>
            <p:nvPr/>
          </p:nvSpPr>
          <p:spPr>
            <a:xfrm>
              <a:off x="5295138" y="1681733"/>
              <a:ext cx="2729865" cy="1184275"/>
            </a:xfrm>
            <a:custGeom>
              <a:avLst/>
              <a:gdLst/>
              <a:ahLst/>
              <a:cxnLst/>
              <a:rect l="l" t="t" r="r" b="b"/>
              <a:pathLst>
                <a:path w="2729865" h="1184275">
                  <a:moveTo>
                    <a:pt x="0" y="0"/>
                  </a:moveTo>
                  <a:lnTo>
                    <a:pt x="49402" y="0"/>
                  </a:lnTo>
                  <a:lnTo>
                    <a:pt x="49402" y="75818"/>
                  </a:lnTo>
                  <a:lnTo>
                    <a:pt x="266700" y="75818"/>
                  </a:lnTo>
                  <a:lnTo>
                    <a:pt x="266700" y="148081"/>
                  </a:lnTo>
                  <a:lnTo>
                    <a:pt x="664845" y="148081"/>
                  </a:lnTo>
                  <a:lnTo>
                    <a:pt x="664845" y="223012"/>
                  </a:lnTo>
                  <a:lnTo>
                    <a:pt x="710819" y="223012"/>
                  </a:lnTo>
                  <a:lnTo>
                    <a:pt x="710819" y="297560"/>
                  </a:lnTo>
                  <a:lnTo>
                    <a:pt x="868299" y="297560"/>
                  </a:lnTo>
                  <a:lnTo>
                    <a:pt x="868299" y="373125"/>
                  </a:lnTo>
                  <a:lnTo>
                    <a:pt x="1728596" y="373125"/>
                  </a:lnTo>
                  <a:lnTo>
                    <a:pt x="1728596" y="522731"/>
                  </a:lnTo>
                  <a:lnTo>
                    <a:pt x="1851914" y="522731"/>
                  </a:lnTo>
                  <a:lnTo>
                    <a:pt x="1851914" y="702690"/>
                  </a:lnTo>
                  <a:lnTo>
                    <a:pt x="1952116" y="702690"/>
                  </a:lnTo>
                  <a:lnTo>
                    <a:pt x="1952116" y="943609"/>
                  </a:lnTo>
                  <a:lnTo>
                    <a:pt x="2262632" y="943609"/>
                  </a:lnTo>
                  <a:lnTo>
                    <a:pt x="2262632" y="1184147"/>
                  </a:lnTo>
                  <a:lnTo>
                    <a:pt x="2729484" y="1184147"/>
                  </a:lnTo>
                </a:path>
              </a:pathLst>
            </a:custGeom>
            <a:ln w="19050">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object 39"/>
            <p:cNvSpPr/>
            <p:nvPr/>
          </p:nvSpPr>
          <p:spPr>
            <a:xfrm>
              <a:off x="5920740" y="1807463"/>
              <a:ext cx="2132330" cy="1079500"/>
            </a:xfrm>
            <a:custGeom>
              <a:avLst/>
              <a:gdLst/>
              <a:ahLst/>
              <a:cxnLst/>
              <a:rect l="l" t="t" r="r" b="b"/>
              <a:pathLst>
                <a:path w="2132329" h="1079500">
                  <a:moveTo>
                    <a:pt x="0" y="21336"/>
                  </a:moveTo>
                  <a:lnTo>
                    <a:pt x="59436" y="21336"/>
                  </a:lnTo>
                </a:path>
                <a:path w="2132329" h="1079500">
                  <a:moveTo>
                    <a:pt x="28956" y="0"/>
                  </a:moveTo>
                  <a:lnTo>
                    <a:pt x="28956" y="42672"/>
                  </a:lnTo>
                </a:path>
                <a:path w="2132329" h="1079500">
                  <a:moveTo>
                    <a:pt x="551688" y="246887"/>
                  </a:moveTo>
                  <a:lnTo>
                    <a:pt x="609600" y="246887"/>
                  </a:lnTo>
                </a:path>
                <a:path w="2132329" h="1079500">
                  <a:moveTo>
                    <a:pt x="580644" y="225552"/>
                  </a:moveTo>
                  <a:lnTo>
                    <a:pt x="580644" y="268224"/>
                  </a:lnTo>
                </a:path>
                <a:path w="2132329" h="1079500">
                  <a:moveTo>
                    <a:pt x="615695" y="246887"/>
                  </a:moveTo>
                  <a:lnTo>
                    <a:pt x="673608" y="246887"/>
                  </a:lnTo>
                </a:path>
                <a:path w="2132329" h="1079500">
                  <a:moveTo>
                    <a:pt x="644652" y="225552"/>
                  </a:moveTo>
                  <a:lnTo>
                    <a:pt x="644652" y="268224"/>
                  </a:lnTo>
                </a:path>
                <a:path w="2132329" h="1079500">
                  <a:moveTo>
                    <a:pt x="653795" y="246887"/>
                  </a:moveTo>
                  <a:lnTo>
                    <a:pt x="711708" y="246887"/>
                  </a:lnTo>
                </a:path>
                <a:path w="2132329" h="1079500">
                  <a:moveTo>
                    <a:pt x="682752" y="225552"/>
                  </a:moveTo>
                  <a:lnTo>
                    <a:pt x="682752" y="268224"/>
                  </a:lnTo>
                </a:path>
                <a:path w="2132329" h="1079500">
                  <a:moveTo>
                    <a:pt x="699515" y="246887"/>
                  </a:moveTo>
                  <a:lnTo>
                    <a:pt x="757428" y="246887"/>
                  </a:lnTo>
                </a:path>
                <a:path w="2132329" h="1079500">
                  <a:moveTo>
                    <a:pt x="728471" y="225552"/>
                  </a:moveTo>
                  <a:lnTo>
                    <a:pt x="728471" y="268224"/>
                  </a:lnTo>
                </a:path>
                <a:path w="2132329" h="1079500">
                  <a:moveTo>
                    <a:pt x="829056" y="246887"/>
                  </a:moveTo>
                  <a:lnTo>
                    <a:pt x="886967" y="246887"/>
                  </a:lnTo>
                </a:path>
                <a:path w="2132329" h="1079500">
                  <a:moveTo>
                    <a:pt x="858012" y="225552"/>
                  </a:moveTo>
                  <a:lnTo>
                    <a:pt x="858012" y="268224"/>
                  </a:lnTo>
                </a:path>
                <a:path w="2132329" h="1079500">
                  <a:moveTo>
                    <a:pt x="1033271" y="246887"/>
                  </a:moveTo>
                  <a:lnTo>
                    <a:pt x="1091184" y="246887"/>
                  </a:lnTo>
                </a:path>
                <a:path w="2132329" h="1079500">
                  <a:moveTo>
                    <a:pt x="1062228" y="225552"/>
                  </a:moveTo>
                  <a:lnTo>
                    <a:pt x="1062228" y="268224"/>
                  </a:lnTo>
                </a:path>
                <a:path w="2132329" h="1079500">
                  <a:moveTo>
                    <a:pt x="1069848" y="246887"/>
                  </a:moveTo>
                  <a:lnTo>
                    <a:pt x="1127760" y="246887"/>
                  </a:lnTo>
                </a:path>
                <a:path w="2132329" h="1079500">
                  <a:moveTo>
                    <a:pt x="1098804" y="225552"/>
                  </a:moveTo>
                  <a:lnTo>
                    <a:pt x="1098804" y="268224"/>
                  </a:lnTo>
                </a:path>
                <a:path w="2132329" h="1079500">
                  <a:moveTo>
                    <a:pt x="1106424" y="396240"/>
                  </a:moveTo>
                  <a:lnTo>
                    <a:pt x="1164336" y="396240"/>
                  </a:lnTo>
                </a:path>
                <a:path w="2132329" h="1079500">
                  <a:moveTo>
                    <a:pt x="1135380" y="374904"/>
                  </a:moveTo>
                  <a:lnTo>
                    <a:pt x="1135380" y="417576"/>
                  </a:lnTo>
                </a:path>
                <a:path w="2132329" h="1079500">
                  <a:moveTo>
                    <a:pt x="1202436" y="576072"/>
                  </a:moveTo>
                  <a:lnTo>
                    <a:pt x="1261871" y="576072"/>
                  </a:lnTo>
                </a:path>
                <a:path w="2132329" h="1079500">
                  <a:moveTo>
                    <a:pt x="1232915" y="554736"/>
                  </a:moveTo>
                  <a:lnTo>
                    <a:pt x="1232915" y="597408"/>
                  </a:lnTo>
                </a:path>
                <a:path w="2132329" h="1079500">
                  <a:moveTo>
                    <a:pt x="2074164" y="1057656"/>
                  </a:moveTo>
                  <a:lnTo>
                    <a:pt x="2132076" y="1057656"/>
                  </a:lnTo>
                </a:path>
                <a:path w="2132329" h="1079500">
                  <a:moveTo>
                    <a:pt x="2103119" y="1036320"/>
                  </a:moveTo>
                  <a:lnTo>
                    <a:pt x="2103119" y="1078992"/>
                  </a:lnTo>
                </a:path>
              </a:pathLst>
            </a:custGeom>
            <a:ln w="9525">
              <a:solidFill>
                <a:srgbClr val="0A41CD"/>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0" name="object 40"/>
          <p:cNvSpPr txBox="1"/>
          <p:nvPr/>
        </p:nvSpPr>
        <p:spPr>
          <a:xfrm>
            <a:off x="7001323" y="4210185"/>
            <a:ext cx="12768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41" name="object 41"/>
          <p:cNvGrpSpPr/>
          <p:nvPr/>
        </p:nvGrpSpPr>
        <p:grpSpPr>
          <a:xfrm>
            <a:off x="6990753" y="2229991"/>
            <a:ext cx="4447975" cy="1973683"/>
            <a:chOff x="5243893" y="1674558"/>
            <a:chExt cx="3340100" cy="1482090"/>
          </a:xfrm>
        </p:grpSpPr>
        <p:sp>
          <p:nvSpPr>
            <p:cNvPr id="42" name="object 42"/>
            <p:cNvSpPr/>
            <p:nvPr/>
          </p:nvSpPr>
          <p:spPr>
            <a:xfrm>
              <a:off x="5297423" y="3108959"/>
              <a:ext cx="3278504" cy="43180"/>
            </a:xfrm>
            <a:custGeom>
              <a:avLst/>
              <a:gdLst/>
              <a:ahLst/>
              <a:cxnLst/>
              <a:rect l="l" t="t" r="r" b="b"/>
              <a:pathLst>
                <a:path w="3278504" h="43180">
                  <a:moveTo>
                    <a:pt x="0" y="0"/>
                  </a:moveTo>
                  <a:lnTo>
                    <a:pt x="0" y="42671"/>
                  </a:lnTo>
                </a:path>
                <a:path w="3278504" h="43180">
                  <a:moveTo>
                    <a:pt x="327660" y="0"/>
                  </a:moveTo>
                  <a:lnTo>
                    <a:pt x="327660" y="42671"/>
                  </a:lnTo>
                </a:path>
                <a:path w="3278504" h="43180">
                  <a:moveTo>
                    <a:pt x="655320" y="0"/>
                  </a:moveTo>
                  <a:lnTo>
                    <a:pt x="655320" y="42671"/>
                  </a:lnTo>
                </a:path>
                <a:path w="3278504" h="43180">
                  <a:moveTo>
                    <a:pt x="982979" y="0"/>
                  </a:moveTo>
                  <a:lnTo>
                    <a:pt x="982979" y="42671"/>
                  </a:lnTo>
                </a:path>
                <a:path w="3278504" h="43180">
                  <a:moveTo>
                    <a:pt x="1310640" y="0"/>
                  </a:moveTo>
                  <a:lnTo>
                    <a:pt x="1310640" y="42671"/>
                  </a:lnTo>
                </a:path>
                <a:path w="3278504" h="43180">
                  <a:moveTo>
                    <a:pt x="1638300" y="0"/>
                  </a:moveTo>
                  <a:lnTo>
                    <a:pt x="1638300" y="42671"/>
                  </a:lnTo>
                </a:path>
                <a:path w="3278504" h="43180">
                  <a:moveTo>
                    <a:pt x="2293620" y="0"/>
                  </a:moveTo>
                  <a:lnTo>
                    <a:pt x="2293620" y="42671"/>
                  </a:lnTo>
                </a:path>
                <a:path w="3278504" h="43180">
                  <a:moveTo>
                    <a:pt x="3278124" y="0"/>
                  </a:moveTo>
                  <a:lnTo>
                    <a:pt x="3278124" y="42671"/>
                  </a:lnTo>
                </a:path>
              </a:pathLst>
            </a:custGeom>
            <a:ln w="952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object 43"/>
            <p:cNvSpPr/>
            <p:nvPr/>
          </p:nvSpPr>
          <p:spPr>
            <a:xfrm>
              <a:off x="5297423" y="1682495"/>
              <a:ext cx="3278504" cy="1426845"/>
            </a:xfrm>
            <a:custGeom>
              <a:avLst/>
              <a:gdLst/>
              <a:ahLst/>
              <a:cxnLst/>
              <a:rect l="l" t="t" r="r" b="b"/>
              <a:pathLst>
                <a:path w="3278504" h="1426845">
                  <a:moveTo>
                    <a:pt x="0" y="0"/>
                  </a:moveTo>
                  <a:lnTo>
                    <a:pt x="0" y="1426464"/>
                  </a:lnTo>
                  <a:lnTo>
                    <a:pt x="3278124" y="1426464"/>
                  </a:lnTo>
                </a:path>
              </a:pathLst>
            </a:custGeom>
            <a:ln w="1587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5248655" y="1682495"/>
              <a:ext cx="45720" cy="1426845"/>
            </a:xfrm>
            <a:custGeom>
              <a:avLst/>
              <a:gdLst/>
              <a:ahLst/>
              <a:cxnLst/>
              <a:rect l="l" t="t" r="r" b="b"/>
              <a:pathLst>
                <a:path w="45720" h="1426845">
                  <a:moveTo>
                    <a:pt x="45720" y="1426464"/>
                  </a:moveTo>
                  <a:lnTo>
                    <a:pt x="0" y="1426464"/>
                  </a:lnTo>
                </a:path>
                <a:path w="45720" h="1426845">
                  <a:moveTo>
                    <a:pt x="45720" y="1141476"/>
                  </a:moveTo>
                  <a:lnTo>
                    <a:pt x="0" y="1141476"/>
                  </a:lnTo>
                </a:path>
                <a:path w="45720" h="1426845">
                  <a:moveTo>
                    <a:pt x="45720" y="854963"/>
                  </a:moveTo>
                  <a:lnTo>
                    <a:pt x="0" y="854963"/>
                  </a:lnTo>
                </a:path>
                <a:path w="45720" h="1426845">
                  <a:moveTo>
                    <a:pt x="45720" y="571500"/>
                  </a:moveTo>
                  <a:lnTo>
                    <a:pt x="0" y="571500"/>
                  </a:lnTo>
                </a:path>
                <a:path w="45720" h="1426845">
                  <a:moveTo>
                    <a:pt x="45720" y="284988"/>
                  </a:moveTo>
                  <a:lnTo>
                    <a:pt x="0" y="284988"/>
                  </a:lnTo>
                </a:path>
                <a:path w="45720" h="1426845">
                  <a:moveTo>
                    <a:pt x="45720" y="0"/>
                  </a:moveTo>
                  <a:lnTo>
                    <a:pt x="0" y="0"/>
                  </a:lnTo>
                </a:path>
              </a:pathLst>
            </a:custGeom>
            <a:ln w="952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5" name="object 45"/>
          <p:cNvSpPr txBox="1"/>
          <p:nvPr/>
        </p:nvSpPr>
        <p:spPr>
          <a:xfrm>
            <a:off x="6852663" y="4017383"/>
            <a:ext cx="127689"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6" name="object 46"/>
          <p:cNvSpPr txBox="1"/>
          <p:nvPr/>
        </p:nvSpPr>
        <p:spPr>
          <a:xfrm>
            <a:off x="6763028" y="3636515"/>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20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7" name="object 47"/>
          <p:cNvSpPr txBox="1"/>
          <p:nvPr/>
        </p:nvSpPr>
        <p:spPr>
          <a:xfrm>
            <a:off x="6763028" y="3255816"/>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40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8" name="object 48"/>
          <p:cNvSpPr txBox="1"/>
          <p:nvPr/>
        </p:nvSpPr>
        <p:spPr>
          <a:xfrm>
            <a:off x="6763028" y="2878837"/>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60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9" name="object 49"/>
          <p:cNvSpPr txBox="1"/>
          <p:nvPr/>
        </p:nvSpPr>
        <p:spPr>
          <a:xfrm>
            <a:off x="6763028" y="2496447"/>
            <a:ext cx="220708"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80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0" name="object 50"/>
          <p:cNvSpPr txBox="1"/>
          <p:nvPr/>
        </p:nvSpPr>
        <p:spPr>
          <a:xfrm>
            <a:off x="6669331" y="2115343"/>
            <a:ext cx="314572" cy="221216"/>
          </a:xfrm>
          <a:prstGeom prst="rect">
            <a:avLst/>
          </a:prstGeom>
        </p:spPr>
        <p:txBody>
          <a:bodyPr vert="horz" wrap="square" lIns="0" tIns="16067" rIns="0" bIns="0" rtlCol="0">
            <a:spAutoFit/>
          </a:bodyPr>
          <a:lstStyle/>
          <a:p>
            <a:pPr marL="16913"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33" normalizeH="0" baseline="0" noProof="0" dirty="0">
                <a:ln>
                  <a:noFill/>
                </a:ln>
                <a:solidFill>
                  <a:sysClr val="windowText" lastClr="000000"/>
                </a:solidFill>
                <a:effectLst/>
                <a:uLnTx/>
                <a:uFillTx/>
                <a:latin typeface="Arial"/>
                <a:ea typeface="+mn-ea"/>
                <a:cs typeface="Arial"/>
              </a:rPr>
              <a:t>100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1" name="object 51"/>
          <p:cNvSpPr txBox="1"/>
          <p:nvPr/>
        </p:nvSpPr>
        <p:spPr>
          <a:xfrm>
            <a:off x="6444117" y="2920456"/>
            <a:ext cx="204993" cy="585171"/>
          </a:xfrm>
          <a:prstGeom prst="rect">
            <a:avLst/>
          </a:prstGeom>
        </p:spPr>
        <p:txBody>
          <a:bodyPr vert="vert270" wrap="square" lIns="0" tIns="0" rIns="0" bIns="0" rtlCol="0">
            <a:spAutoFit/>
          </a:bodyPr>
          <a:lstStyle/>
          <a:p>
            <a:pPr marL="16913" marR="0" lvl="0" indent="0" algn="l" defTabSz="1217706" rtl="0" eaLnBrk="1" fontAlgn="auto" latinLnBrk="0" hangingPunct="1">
              <a:lnSpc>
                <a:spcPct val="100000"/>
              </a:lnSpc>
              <a:spcBef>
                <a:spcPts val="0"/>
              </a:spcBef>
              <a:spcAft>
                <a:spcPts val="0"/>
              </a:spcAft>
              <a:buClrTx/>
              <a:buSzTx/>
              <a:buFontTx/>
              <a:buNone/>
              <a:tabLst/>
              <a:defRPr/>
            </a:pPr>
            <a:r>
              <a:rPr kumimoji="0" sz="1332" b="1" i="0" u="none" strike="noStrike" kern="0" cap="none" spc="0" normalizeH="0" baseline="0" noProof="0" dirty="0">
                <a:ln>
                  <a:noFill/>
                </a:ln>
                <a:solidFill>
                  <a:sysClr val="windowText" lastClr="000000"/>
                </a:solidFill>
                <a:effectLst/>
                <a:uLnTx/>
                <a:uFillTx/>
                <a:latin typeface="Arial"/>
                <a:ea typeface="+mn-ea"/>
                <a:cs typeface="Arial"/>
              </a:rPr>
              <a:t>OS</a:t>
            </a:r>
            <a:r>
              <a:rPr kumimoji="0" sz="1332" b="1" i="0" u="none" strike="noStrike" kern="0" cap="none" spc="-20" normalizeH="0" baseline="0" noProof="0" dirty="0">
                <a:ln>
                  <a:noFill/>
                </a:ln>
                <a:solidFill>
                  <a:sysClr val="windowText" lastClr="000000"/>
                </a:solidFill>
                <a:effectLst/>
                <a:uLnTx/>
                <a:uFillTx/>
                <a:latin typeface="Arial"/>
                <a:ea typeface="+mn-ea"/>
                <a:cs typeface="Arial"/>
              </a:rPr>
              <a:t> </a:t>
            </a:r>
            <a:r>
              <a:rPr kumimoji="0" sz="1332" b="1" i="0" u="none" strike="noStrike" kern="0" cap="none" spc="-33" normalizeH="0" baseline="0" noProof="0" dirty="0">
                <a:ln>
                  <a:noFill/>
                </a:ln>
                <a:solidFill>
                  <a:sysClr val="windowText" lastClr="000000"/>
                </a:solidFill>
                <a:effectLst/>
                <a:uLnTx/>
                <a:uFillTx/>
                <a:latin typeface="Arial"/>
                <a:ea typeface="+mn-ea"/>
                <a:cs typeface="Arial"/>
              </a:rPr>
              <a:t>(%)</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52" name="object 52"/>
          <p:cNvGrpSpPr/>
          <p:nvPr/>
        </p:nvGrpSpPr>
        <p:grpSpPr>
          <a:xfrm>
            <a:off x="7179750" y="3971720"/>
            <a:ext cx="3817986" cy="225781"/>
            <a:chOff x="5385815" y="2982467"/>
            <a:chExt cx="2867025" cy="169545"/>
          </a:xfrm>
        </p:grpSpPr>
        <p:sp>
          <p:nvSpPr>
            <p:cNvPr id="53" name="object 53"/>
            <p:cNvSpPr/>
            <p:nvPr/>
          </p:nvSpPr>
          <p:spPr>
            <a:xfrm>
              <a:off x="5385816" y="2982467"/>
              <a:ext cx="33655" cy="24765"/>
            </a:xfrm>
            <a:custGeom>
              <a:avLst/>
              <a:gdLst/>
              <a:ahLst/>
              <a:cxnLst/>
              <a:rect l="l" t="t" r="r" b="b"/>
              <a:pathLst>
                <a:path w="33654" h="24764">
                  <a:moveTo>
                    <a:pt x="33528" y="5854"/>
                  </a:moveTo>
                  <a:lnTo>
                    <a:pt x="23101" y="5854"/>
                  </a:lnTo>
                  <a:lnTo>
                    <a:pt x="23101" y="0"/>
                  </a:lnTo>
                  <a:lnTo>
                    <a:pt x="10414" y="0"/>
                  </a:lnTo>
                  <a:lnTo>
                    <a:pt x="10414" y="5854"/>
                  </a:lnTo>
                  <a:lnTo>
                    <a:pt x="0" y="5854"/>
                  </a:lnTo>
                  <a:lnTo>
                    <a:pt x="0" y="18542"/>
                  </a:lnTo>
                  <a:lnTo>
                    <a:pt x="10414" y="18542"/>
                  </a:lnTo>
                  <a:lnTo>
                    <a:pt x="10414" y="24384"/>
                  </a:lnTo>
                  <a:lnTo>
                    <a:pt x="23101" y="24384"/>
                  </a:lnTo>
                  <a:lnTo>
                    <a:pt x="23101" y="18542"/>
                  </a:lnTo>
                  <a:lnTo>
                    <a:pt x="33528" y="18542"/>
                  </a:lnTo>
                  <a:lnTo>
                    <a:pt x="33528" y="5854"/>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object 54"/>
            <p:cNvSpPr/>
            <p:nvPr/>
          </p:nvSpPr>
          <p:spPr>
            <a:xfrm>
              <a:off x="7263383" y="3108959"/>
              <a:ext cx="984885" cy="43180"/>
            </a:xfrm>
            <a:custGeom>
              <a:avLst/>
              <a:gdLst/>
              <a:ahLst/>
              <a:cxnLst/>
              <a:rect l="l" t="t" r="r" b="b"/>
              <a:pathLst>
                <a:path w="984884" h="43180">
                  <a:moveTo>
                    <a:pt x="984504" y="0"/>
                  </a:moveTo>
                  <a:lnTo>
                    <a:pt x="984504" y="42671"/>
                  </a:lnTo>
                </a:path>
                <a:path w="984884" h="43180">
                  <a:moveTo>
                    <a:pt x="655320" y="0"/>
                  </a:moveTo>
                  <a:lnTo>
                    <a:pt x="655320" y="42671"/>
                  </a:lnTo>
                </a:path>
                <a:path w="984884" h="43180">
                  <a:moveTo>
                    <a:pt x="0" y="0"/>
                  </a:moveTo>
                  <a:lnTo>
                    <a:pt x="0" y="42671"/>
                  </a:lnTo>
                </a:path>
              </a:pathLst>
            </a:custGeom>
            <a:ln w="9525">
              <a:solidFill>
                <a:srgbClr val="000000"/>
              </a:solidFill>
            </a:ln>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5" name="object 55"/>
          <p:cNvSpPr txBox="1"/>
          <p:nvPr/>
        </p:nvSpPr>
        <p:spPr>
          <a:xfrm>
            <a:off x="6215401" y="3876841"/>
            <a:ext cx="5360402" cy="1008483"/>
          </a:xfrm>
          <a:prstGeom prst="rect">
            <a:avLst/>
          </a:prstGeom>
        </p:spPr>
        <p:txBody>
          <a:bodyPr vert="horz" wrap="square" lIns="0" tIns="16067" rIns="0" bIns="0" rtlCol="0">
            <a:spAutoFit/>
          </a:bodyPr>
          <a:lstStyle/>
          <a:p>
            <a:pPr marL="1064648" marR="0" lvl="0" indent="0" algn="l" defTabSz="1217706" rtl="0" eaLnBrk="1" fontAlgn="auto" latinLnBrk="0" hangingPunct="1">
              <a:lnSpc>
                <a:spcPct val="100000"/>
              </a:lnSpc>
              <a:spcBef>
                <a:spcPts val="127"/>
              </a:spcBef>
              <a:spcAft>
                <a:spcPts val="0"/>
              </a:spcAft>
              <a:buClrTx/>
              <a:buSzTx/>
              <a:buFontTx/>
              <a:buNone/>
              <a:tabLst/>
              <a:defRPr/>
            </a:pPr>
            <a:r>
              <a:rPr kumimoji="0" sz="1332" b="0" i="0" u="none" strike="noStrike" kern="0" cap="none" spc="-13" normalizeH="0" baseline="0" noProof="0" dirty="0">
                <a:ln>
                  <a:noFill/>
                </a:ln>
                <a:solidFill>
                  <a:sysClr val="windowText" lastClr="000000"/>
                </a:solidFill>
                <a:effectLst/>
                <a:uLnTx/>
                <a:uFillTx/>
                <a:latin typeface="Arial"/>
                <a:ea typeface="+mn-ea"/>
                <a:cs typeface="Arial"/>
              </a:rPr>
              <a:t>Censored</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1238847" marR="0" lvl="0" indent="0" algn="l" defTabSz="1217706" rtl="0" eaLnBrk="1" fontAlgn="auto" latinLnBrk="0" hangingPunct="1">
              <a:lnSpc>
                <a:spcPts val="1478"/>
              </a:lnSpc>
              <a:spcBef>
                <a:spcPts val="1025"/>
              </a:spcBef>
              <a:spcAft>
                <a:spcPts val="0"/>
              </a:spcAft>
              <a:buClrTx/>
              <a:buSzTx/>
              <a:buFontTx/>
              <a:buNone/>
              <a:tabLst>
                <a:tab pos="1674346" algn="l"/>
                <a:tab pos="2109846" algn="l"/>
                <a:tab pos="2503063" algn="l"/>
                <a:tab pos="2939408" algn="l"/>
                <a:tab pos="3374062" algn="l"/>
                <a:tab pos="3811252" algn="l"/>
                <a:tab pos="4251825" algn="l"/>
                <a:tab pos="4687323" algn="l"/>
                <a:tab pos="5121978" algn="l"/>
              </a:tabLst>
              <a:defRPr/>
            </a:pPr>
            <a:r>
              <a:rPr kumimoji="0" sz="1332" b="0" i="0" u="none" strike="noStrike" kern="0" cap="none" spc="-67" normalizeH="0" baseline="0" noProof="0" dirty="0">
                <a:ln>
                  <a:noFill/>
                </a:ln>
                <a:solidFill>
                  <a:sysClr val="windowText" lastClr="000000"/>
                </a:solidFill>
                <a:effectLst/>
                <a:uLnTx/>
                <a:uFillTx/>
                <a:latin typeface="Arial"/>
                <a:ea typeface="+mn-ea"/>
                <a:cs typeface="Arial"/>
              </a:rPr>
              <a:t>3</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67" normalizeH="0" baseline="0" noProof="0" dirty="0">
                <a:ln>
                  <a:noFill/>
                </a:ln>
                <a:solidFill>
                  <a:sysClr val="windowText" lastClr="000000"/>
                </a:solidFill>
                <a:effectLst/>
                <a:uLnTx/>
                <a:uFillTx/>
                <a:latin typeface="Arial"/>
                <a:ea typeface="+mn-ea"/>
                <a:cs typeface="Arial"/>
              </a:rPr>
              <a:t>6</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67" normalizeH="0" baseline="0" noProof="0" dirty="0">
                <a:ln>
                  <a:noFill/>
                </a:ln>
                <a:solidFill>
                  <a:sysClr val="windowText" lastClr="000000"/>
                </a:solidFill>
                <a:effectLst/>
                <a:uLnTx/>
                <a:uFillTx/>
                <a:latin typeface="Arial"/>
                <a:ea typeface="+mn-ea"/>
                <a:cs typeface="Arial"/>
              </a:rPr>
              <a:t>9</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12</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15</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18</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21</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24</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27</a:t>
            </a:r>
            <a:r>
              <a:rPr kumimoji="0" sz="1332" b="0" i="0" u="none" strike="noStrike" kern="0" cap="none" spc="0" normalizeH="0" baseline="0" noProof="0" dirty="0">
                <a:ln>
                  <a:noFill/>
                </a:ln>
                <a:solidFill>
                  <a:sysClr val="windowText" lastClr="000000"/>
                </a:solidFill>
                <a:effectLst/>
                <a:uLnTx/>
                <a:uFillTx/>
                <a:latin typeface="Arial"/>
                <a:ea typeface="+mn-ea"/>
                <a:cs typeface="Arial"/>
              </a:rPr>
              <a:t>	</a:t>
            </a:r>
            <a:r>
              <a:rPr kumimoji="0" sz="1332" b="0" i="0" u="none" strike="noStrike" kern="0" cap="none" spc="-33" normalizeH="0" baseline="0" noProof="0" dirty="0">
                <a:ln>
                  <a:noFill/>
                </a:ln>
                <a:solidFill>
                  <a:sysClr val="windowText" lastClr="000000"/>
                </a:solidFill>
                <a:effectLst/>
                <a:uLnTx/>
                <a:uFillTx/>
                <a:latin typeface="Arial"/>
                <a:ea typeface="+mn-ea"/>
                <a:cs typeface="Arial"/>
              </a:rPr>
              <a:t>30</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50738" marR="0" lvl="0" indent="0" algn="l" defTabSz="1217706" rtl="0" eaLnBrk="1" fontAlgn="auto" latinLnBrk="0" hangingPunct="1">
              <a:lnSpc>
                <a:spcPts val="1478"/>
              </a:lnSpc>
              <a:spcBef>
                <a:spcPts val="0"/>
              </a:spcBef>
              <a:spcAft>
                <a:spcPts val="0"/>
              </a:spcAft>
              <a:buClrTx/>
              <a:buSzTx/>
              <a:buFontTx/>
              <a:buNone/>
              <a:tabLst>
                <a:tab pos="2449789" algn="l"/>
              </a:tabLst>
              <a:defRPr/>
            </a:pPr>
            <a:r>
              <a:rPr kumimoji="0" sz="1798" b="1" i="0" u="none" strike="noStrike" kern="0" cap="none" spc="0" normalizeH="0" baseline="-33950" noProof="0" dirty="0">
                <a:ln>
                  <a:noFill/>
                </a:ln>
                <a:solidFill>
                  <a:sysClr val="windowText" lastClr="000000"/>
                </a:solidFill>
                <a:effectLst/>
                <a:uLnTx/>
                <a:uFillTx/>
                <a:latin typeface="Arial"/>
                <a:ea typeface="+mn-ea"/>
                <a:cs typeface="Arial"/>
              </a:rPr>
              <a:t>No.</a:t>
            </a:r>
            <a:r>
              <a:rPr kumimoji="0" sz="1798" b="1" i="0" u="none" strike="noStrike" kern="0" cap="none" spc="-20" normalizeH="0" baseline="-33950" noProof="0" dirty="0">
                <a:ln>
                  <a:noFill/>
                </a:ln>
                <a:solidFill>
                  <a:sysClr val="windowText" lastClr="000000"/>
                </a:solidFill>
                <a:effectLst/>
                <a:uLnTx/>
                <a:uFillTx/>
                <a:latin typeface="Arial"/>
                <a:ea typeface="+mn-ea"/>
                <a:cs typeface="Arial"/>
              </a:rPr>
              <a:t> </a:t>
            </a:r>
            <a:r>
              <a:rPr kumimoji="0" sz="1798" b="1" i="0" u="none" strike="noStrike" kern="0" cap="none" spc="0" normalizeH="0" baseline="-33950" noProof="0" dirty="0">
                <a:ln>
                  <a:noFill/>
                </a:ln>
                <a:solidFill>
                  <a:sysClr val="windowText" lastClr="000000"/>
                </a:solidFill>
                <a:effectLst/>
                <a:uLnTx/>
                <a:uFillTx/>
                <a:latin typeface="Arial"/>
                <a:ea typeface="+mn-ea"/>
                <a:cs typeface="Arial"/>
              </a:rPr>
              <a:t>at</a:t>
            </a:r>
            <a:r>
              <a:rPr kumimoji="0" sz="1798" b="1" i="0" u="none" strike="noStrike" kern="0" cap="none" spc="-40" normalizeH="0" baseline="-33950" noProof="0" dirty="0">
                <a:ln>
                  <a:noFill/>
                </a:ln>
                <a:solidFill>
                  <a:sysClr val="windowText" lastClr="000000"/>
                </a:solidFill>
                <a:effectLst/>
                <a:uLnTx/>
                <a:uFillTx/>
                <a:latin typeface="Arial"/>
                <a:ea typeface="+mn-ea"/>
                <a:cs typeface="Arial"/>
              </a:rPr>
              <a:t> risk</a:t>
            </a:r>
            <a:r>
              <a:rPr kumimoji="0" sz="1798" b="1" i="0" u="none" strike="noStrike" kern="0" cap="none" spc="0" normalizeH="0" baseline="-33950" noProof="0" dirty="0">
                <a:ln>
                  <a:noFill/>
                </a:ln>
                <a:solidFill>
                  <a:sysClr val="windowText" lastClr="000000"/>
                </a:solidFill>
                <a:effectLst/>
                <a:uLnTx/>
                <a:uFillTx/>
                <a:latin typeface="Arial"/>
                <a:ea typeface="+mn-ea"/>
                <a:cs typeface="Arial"/>
              </a:rPr>
              <a:t>	</a:t>
            </a:r>
            <a:r>
              <a:rPr kumimoji="0" sz="1332" b="1" i="0" u="none" strike="noStrike" kern="0" cap="none" spc="0" normalizeH="0" baseline="0" noProof="0" dirty="0">
                <a:ln>
                  <a:noFill/>
                </a:ln>
                <a:solidFill>
                  <a:sysClr val="windowText" lastClr="000000"/>
                </a:solidFill>
                <a:effectLst/>
                <a:uLnTx/>
                <a:uFillTx/>
                <a:latin typeface="Arial"/>
                <a:ea typeface="+mn-ea"/>
                <a:cs typeface="Arial"/>
              </a:rPr>
              <a:t>Time</a:t>
            </a:r>
            <a:r>
              <a:rPr kumimoji="0" sz="1332" b="1" i="0" u="none" strike="noStrike" kern="0" cap="none" spc="-33" normalizeH="0" baseline="0" noProof="0" dirty="0">
                <a:ln>
                  <a:noFill/>
                </a:ln>
                <a:solidFill>
                  <a:sysClr val="windowText" lastClr="000000"/>
                </a:solidFill>
                <a:effectLst/>
                <a:uLnTx/>
                <a:uFillTx/>
                <a:latin typeface="Arial"/>
                <a:ea typeface="+mn-ea"/>
                <a:cs typeface="Arial"/>
              </a:rPr>
              <a:t> </a:t>
            </a:r>
            <a:r>
              <a:rPr kumimoji="0" sz="1332" b="1" i="0" u="none" strike="noStrike" kern="0" cap="none" spc="-13" normalizeH="0" baseline="0" noProof="0" dirty="0">
                <a:ln>
                  <a:noFill/>
                </a:ln>
                <a:solidFill>
                  <a:sysClr val="windowText" lastClr="000000"/>
                </a:solidFill>
                <a:effectLst/>
                <a:uLnTx/>
                <a:uFillTx/>
                <a:latin typeface="Arial"/>
                <a:ea typeface="+mn-ea"/>
                <a:cs typeface="Arial"/>
              </a:rPr>
              <a:t>(months)</a:t>
            </a:r>
            <a:endParaRPr kumimoji="0" sz="1332" b="0" i="0" u="none" strike="noStrike" kern="0" cap="none" spc="0" normalizeH="0" baseline="0" noProof="0">
              <a:ln>
                <a:noFill/>
              </a:ln>
              <a:solidFill>
                <a:sysClr val="windowText" lastClr="000000"/>
              </a:solidFill>
              <a:effectLst/>
              <a:uLnTx/>
              <a:uFillTx/>
              <a:latin typeface="Arial"/>
              <a:ea typeface="+mn-ea"/>
              <a:cs typeface="Arial"/>
            </a:endParaRPr>
          </a:p>
          <a:p>
            <a:pPr marL="766140" marR="0" lvl="0" indent="0" algn="l" defTabSz="1217706" rtl="0" eaLnBrk="1" fontAlgn="auto" latinLnBrk="0" hangingPunct="1">
              <a:lnSpc>
                <a:spcPct val="100000"/>
              </a:lnSpc>
              <a:spcBef>
                <a:spcPts val="739"/>
              </a:spcBef>
              <a:spcAft>
                <a:spcPts val="0"/>
              </a:spcAft>
              <a:buClrTx/>
              <a:buSzTx/>
              <a:buFontTx/>
              <a:buNone/>
              <a:tabLst>
                <a:tab pos="1204176" algn="l"/>
                <a:tab pos="1637984" algn="l"/>
                <a:tab pos="2076020" algn="l"/>
                <a:tab pos="2513211" algn="l"/>
                <a:tab pos="2990146" algn="l"/>
                <a:tab pos="3421417" algn="l"/>
              </a:tabLst>
              <a:defRPr/>
            </a:pPr>
            <a:r>
              <a:rPr kumimoji="0" sz="1199" b="0" i="0" u="none" strike="noStrike" kern="0" cap="none" spc="-33" normalizeH="0" baseline="0" noProof="0" dirty="0">
                <a:ln>
                  <a:noFill/>
                </a:ln>
                <a:solidFill>
                  <a:sysClr val="windowText" lastClr="000000"/>
                </a:solidFill>
                <a:effectLst/>
                <a:uLnTx/>
                <a:uFillTx/>
                <a:latin typeface="Arial"/>
                <a:ea typeface="+mn-ea"/>
                <a:cs typeface="Arial"/>
              </a:rPr>
              <a:t>20</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33" normalizeH="0" baseline="0" noProof="0" dirty="0">
                <a:ln>
                  <a:noFill/>
                </a:ln>
                <a:solidFill>
                  <a:sysClr val="windowText" lastClr="000000"/>
                </a:solidFill>
                <a:effectLst/>
                <a:uLnTx/>
                <a:uFillTx/>
                <a:latin typeface="Arial"/>
                <a:ea typeface="+mn-ea"/>
                <a:cs typeface="Arial"/>
              </a:rPr>
              <a:t>18</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33" normalizeH="0" baseline="0" noProof="0" dirty="0">
                <a:ln>
                  <a:noFill/>
                </a:ln>
                <a:solidFill>
                  <a:sysClr val="windowText" lastClr="000000"/>
                </a:solidFill>
                <a:effectLst/>
                <a:uLnTx/>
                <a:uFillTx/>
                <a:latin typeface="Arial"/>
                <a:ea typeface="+mn-ea"/>
                <a:cs typeface="Arial"/>
              </a:rPr>
              <a:t>18</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33" normalizeH="0" baseline="0" noProof="0" dirty="0">
                <a:ln>
                  <a:noFill/>
                </a:ln>
                <a:solidFill>
                  <a:sysClr val="windowText" lastClr="000000"/>
                </a:solidFill>
                <a:effectLst/>
                <a:uLnTx/>
                <a:uFillTx/>
                <a:latin typeface="Arial"/>
                <a:ea typeface="+mn-ea"/>
                <a:cs typeface="Arial"/>
              </a:rPr>
              <a:t>14</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33" normalizeH="0" baseline="0" noProof="0" dirty="0">
                <a:ln>
                  <a:noFill/>
                </a:ln>
                <a:solidFill>
                  <a:sysClr val="windowText" lastClr="000000"/>
                </a:solidFill>
                <a:effectLst/>
                <a:uLnTx/>
                <a:uFillTx/>
                <a:latin typeface="Arial"/>
                <a:ea typeface="+mn-ea"/>
                <a:cs typeface="Arial"/>
              </a:rPr>
              <a:t>11</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67" normalizeH="0" baseline="0" noProof="0" dirty="0">
                <a:ln>
                  <a:noFill/>
                </a:ln>
                <a:solidFill>
                  <a:sysClr val="windowText" lastClr="000000"/>
                </a:solidFill>
                <a:effectLst/>
                <a:uLnTx/>
                <a:uFillTx/>
                <a:latin typeface="Arial"/>
                <a:ea typeface="+mn-ea"/>
                <a:cs typeface="Arial"/>
              </a:rPr>
              <a:t>9</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67" normalizeH="0" baseline="0" noProof="0" dirty="0">
                <a:ln>
                  <a:noFill/>
                </a:ln>
                <a:solidFill>
                  <a:sysClr val="windowText" lastClr="000000"/>
                </a:solidFill>
                <a:effectLst/>
                <a:uLnTx/>
                <a:uFillTx/>
                <a:latin typeface="Arial"/>
                <a:ea typeface="+mn-ea"/>
                <a:cs typeface="Arial"/>
              </a:rPr>
              <a:t>2</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6" name="object 56"/>
          <p:cNvSpPr txBox="1"/>
          <p:nvPr/>
        </p:nvSpPr>
        <p:spPr>
          <a:xfrm>
            <a:off x="10057743" y="4678999"/>
            <a:ext cx="119233"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199" b="0" i="0" u="none" strike="noStrike" kern="0" cap="none" spc="-67" normalizeH="0" baseline="0" noProof="0" dirty="0">
                <a:ln>
                  <a:noFill/>
                </a:ln>
                <a:solidFill>
                  <a:sysClr val="windowText" lastClr="000000"/>
                </a:solidFill>
                <a:effectLst/>
                <a:uLnTx/>
                <a:uFillTx/>
                <a:latin typeface="Arial"/>
                <a:ea typeface="+mn-ea"/>
                <a:cs typeface="Arial"/>
              </a:rPr>
              <a:t>1</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7" name="object 57"/>
          <p:cNvSpPr txBox="1"/>
          <p:nvPr/>
        </p:nvSpPr>
        <p:spPr>
          <a:xfrm>
            <a:off x="10495607" y="4679000"/>
            <a:ext cx="1059565" cy="201615"/>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tab pos="390681" algn="l"/>
                <a:tab pos="829563" algn="l"/>
              </a:tabLst>
              <a:defRPr/>
            </a:pPr>
            <a:r>
              <a:rPr kumimoji="0" sz="1199" b="0" i="0" u="none" strike="noStrike" kern="0" cap="none" spc="-67" normalizeH="0" baseline="0" noProof="0" dirty="0">
                <a:ln>
                  <a:noFill/>
                </a:ln>
                <a:solidFill>
                  <a:sysClr val="windowText" lastClr="000000"/>
                </a:solidFill>
                <a:effectLst/>
                <a:uLnTx/>
                <a:uFillTx/>
                <a:latin typeface="Arial"/>
                <a:ea typeface="+mn-ea"/>
                <a:cs typeface="Arial"/>
              </a:rPr>
              <a:t>1</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33" normalizeH="0" baseline="0" noProof="0" dirty="0">
                <a:ln>
                  <a:noFill/>
                </a:ln>
                <a:solidFill>
                  <a:sysClr val="windowText" lastClr="000000"/>
                </a:solidFill>
                <a:effectLst/>
                <a:uLnTx/>
                <a:uFillTx/>
                <a:latin typeface="Arial"/>
                <a:ea typeface="+mn-ea"/>
                <a:cs typeface="Arial"/>
              </a:rPr>
              <a:t>NE</a:t>
            </a:r>
            <a:r>
              <a:rPr kumimoji="0" sz="1199" b="0" i="0" u="none" strike="noStrike" kern="0" cap="none" spc="0" normalizeH="0" baseline="0" noProof="0" dirty="0">
                <a:ln>
                  <a:noFill/>
                </a:ln>
                <a:solidFill>
                  <a:sysClr val="windowText" lastClr="000000"/>
                </a:solidFill>
                <a:effectLst/>
                <a:uLnTx/>
                <a:uFillTx/>
                <a:latin typeface="Arial"/>
                <a:ea typeface="+mn-ea"/>
                <a:cs typeface="Arial"/>
              </a:rPr>
              <a:t>	</a:t>
            </a:r>
            <a:r>
              <a:rPr kumimoji="0" sz="1199" b="0" i="0" u="none" strike="noStrike" kern="0" cap="none" spc="-33" normalizeH="0" baseline="0" noProof="0" dirty="0">
                <a:ln>
                  <a:noFill/>
                </a:ln>
                <a:solidFill>
                  <a:sysClr val="windowText" lastClr="000000"/>
                </a:solidFill>
                <a:effectLst/>
                <a:uLnTx/>
                <a:uFillTx/>
                <a:latin typeface="Arial"/>
                <a:ea typeface="+mn-ea"/>
                <a:cs typeface="Arial"/>
              </a:rPr>
              <a:t>NE</a:t>
            </a:r>
            <a:endParaRPr kumimoji="0" sz="1199"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8" name="object 58"/>
          <p:cNvSpPr/>
          <p:nvPr/>
        </p:nvSpPr>
        <p:spPr>
          <a:xfrm>
            <a:off x="535185" y="5932212"/>
            <a:ext cx="11138542" cy="466784"/>
          </a:xfrm>
          <a:custGeom>
            <a:avLst/>
            <a:gdLst/>
            <a:ahLst/>
            <a:cxnLst/>
            <a:rect l="l" t="t" r="r" b="b"/>
            <a:pathLst>
              <a:path w="8364220" h="350520">
                <a:moveTo>
                  <a:pt x="8305291" y="0"/>
                </a:moveTo>
                <a:lnTo>
                  <a:pt x="0" y="0"/>
                </a:lnTo>
                <a:lnTo>
                  <a:pt x="0" y="350520"/>
                </a:lnTo>
                <a:lnTo>
                  <a:pt x="8363711" y="350520"/>
                </a:lnTo>
                <a:lnTo>
                  <a:pt x="8363711" y="58420"/>
                </a:lnTo>
                <a:lnTo>
                  <a:pt x="8359120" y="35677"/>
                </a:lnTo>
                <a:lnTo>
                  <a:pt x="8346598" y="17108"/>
                </a:lnTo>
                <a:lnTo>
                  <a:pt x="8328028" y="4590"/>
                </a:lnTo>
                <a:lnTo>
                  <a:pt x="8305291" y="0"/>
                </a:lnTo>
                <a:close/>
              </a:path>
            </a:pathLst>
          </a:custGeom>
          <a:solidFill>
            <a:srgbClr val="EC490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bject 59"/>
          <p:cNvSpPr txBox="1"/>
          <p:nvPr/>
        </p:nvSpPr>
        <p:spPr>
          <a:xfrm>
            <a:off x="3064103" y="6000538"/>
            <a:ext cx="6069880" cy="303951"/>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864" b="1" i="0" u="none" strike="noStrike" kern="0" cap="none" spc="0" normalizeH="0" baseline="0" noProof="0" dirty="0">
                <a:ln>
                  <a:noFill/>
                </a:ln>
                <a:solidFill>
                  <a:srgbClr val="FFFFFF"/>
                </a:solidFill>
                <a:effectLst/>
                <a:uLnTx/>
                <a:uFillTx/>
                <a:latin typeface="Arial"/>
                <a:ea typeface="+mn-ea"/>
                <a:cs typeface="Arial"/>
              </a:rPr>
              <a:t>Promising</a:t>
            </a:r>
            <a:r>
              <a:rPr kumimoji="0" sz="1864" b="1" i="0" u="none" strike="noStrike" kern="0" cap="none" spc="-67"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PFS</a:t>
            </a:r>
            <a:r>
              <a:rPr kumimoji="0" sz="1864" b="1" i="0" u="none" strike="noStrike" kern="0" cap="none" spc="-20"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and</a:t>
            </a:r>
            <a:r>
              <a:rPr kumimoji="0" sz="1864" b="1" i="0" u="none" strike="noStrike" kern="0" cap="none" spc="-20"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OS</a:t>
            </a:r>
            <a:r>
              <a:rPr kumimoji="0" sz="1864" b="1" i="0" u="none" strike="noStrike" kern="0" cap="none" spc="-13"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benefits</a:t>
            </a:r>
            <a:r>
              <a:rPr kumimoji="0" sz="1864" b="1" i="0" u="none" strike="noStrike" kern="0" cap="none" spc="-67"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from</a:t>
            </a:r>
            <a:r>
              <a:rPr kumimoji="0" sz="1864" b="1" i="0" u="none" strike="noStrike" kern="0" cap="none" spc="-20"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longer</a:t>
            </a:r>
            <a:r>
              <a:rPr kumimoji="0" sz="1864" b="1" i="0" u="none" strike="noStrike" kern="0" cap="none" spc="-47" normalizeH="0" baseline="0" noProof="0" dirty="0">
                <a:ln>
                  <a:noFill/>
                </a:ln>
                <a:solidFill>
                  <a:srgbClr val="FFFFFF"/>
                </a:solidFill>
                <a:effectLst/>
                <a:uLnTx/>
                <a:uFillTx/>
                <a:latin typeface="Arial"/>
                <a:ea typeface="+mn-ea"/>
                <a:cs typeface="Arial"/>
              </a:rPr>
              <a:t> </a:t>
            </a:r>
            <a:r>
              <a:rPr kumimoji="0" sz="1864" b="1" i="0" u="none" strike="noStrike" kern="0" cap="none" spc="0" normalizeH="0" baseline="0" noProof="0" dirty="0">
                <a:ln>
                  <a:noFill/>
                </a:ln>
                <a:solidFill>
                  <a:srgbClr val="FFFFFF"/>
                </a:solidFill>
                <a:effectLst/>
                <a:uLnTx/>
                <a:uFillTx/>
                <a:latin typeface="Arial"/>
                <a:ea typeface="+mn-ea"/>
                <a:cs typeface="Arial"/>
              </a:rPr>
              <a:t>follow</a:t>
            </a:r>
            <a:r>
              <a:rPr kumimoji="0" sz="1864" b="1" i="0" u="none" strike="noStrike" kern="0" cap="none" spc="-33" normalizeH="0" baseline="0" noProof="0" dirty="0">
                <a:ln>
                  <a:noFill/>
                </a:ln>
                <a:solidFill>
                  <a:srgbClr val="FFFFFF"/>
                </a:solidFill>
                <a:effectLst/>
                <a:uLnTx/>
                <a:uFillTx/>
                <a:latin typeface="Arial"/>
                <a:ea typeface="+mn-ea"/>
                <a:cs typeface="Arial"/>
              </a:rPr>
              <a:t> up</a:t>
            </a:r>
            <a:endParaRPr kumimoji="0" sz="1864"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0" name="object 60"/>
          <p:cNvSpPr txBox="1"/>
          <p:nvPr/>
        </p:nvSpPr>
        <p:spPr>
          <a:xfrm>
            <a:off x="3081861" y="1752468"/>
            <a:ext cx="429576" cy="26297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598" b="1" i="0" u="none" strike="noStrike" kern="0" cap="none" spc="-33" normalizeH="0" baseline="0" noProof="0" dirty="0">
                <a:ln>
                  <a:noFill/>
                </a:ln>
                <a:solidFill>
                  <a:srgbClr val="FFFFFF"/>
                </a:solidFill>
                <a:effectLst/>
                <a:uLnTx/>
                <a:uFillTx/>
                <a:latin typeface="Arial"/>
                <a:ea typeface="+mn-ea"/>
                <a:cs typeface="Arial"/>
              </a:rPr>
              <a:t>PFS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1" name="object 61"/>
          <p:cNvSpPr/>
          <p:nvPr/>
        </p:nvSpPr>
        <p:spPr>
          <a:xfrm>
            <a:off x="6189356" y="1712892"/>
            <a:ext cx="5453421" cy="385604"/>
          </a:xfrm>
          <a:custGeom>
            <a:avLst/>
            <a:gdLst/>
            <a:ahLst/>
            <a:cxnLst/>
            <a:rect l="l" t="t" r="r" b="b"/>
            <a:pathLst>
              <a:path w="4095115" h="289559">
                <a:moveTo>
                  <a:pt x="4046728" y="0"/>
                </a:moveTo>
                <a:lnTo>
                  <a:pt x="0" y="0"/>
                </a:lnTo>
                <a:lnTo>
                  <a:pt x="0" y="289559"/>
                </a:lnTo>
                <a:lnTo>
                  <a:pt x="4094988" y="289559"/>
                </a:lnTo>
                <a:lnTo>
                  <a:pt x="4094988" y="48259"/>
                </a:lnTo>
                <a:lnTo>
                  <a:pt x="4091197" y="29467"/>
                </a:lnTo>
                <a:lnTo>
                  <a:pt x="4080859" y="14128"/>
                </a:lnTo>
                <a:lnTo>
                  <a:pt x="4065520" y="3790"/>
                </a:lnTo>
                <a:lnTo>
                  <a:pt x="4046728" y="0"/>
                </a:lnTo>
                <a:close/>
              </a:path>
            </a:pathLst>
          </a:custGeom>
          <a:solidFill>
            <a:srgbClr val="0A41CD"/>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object 62"/>
          <p:cNvSpPr txBox="1"/>
          <p:nvPr/>
        </p:nvSpPr>
        <p:spPr>
          <a:xfrm>
            <a:off x="8743813" y="1760924"/>
            <a:ext cx="328100" cy="26297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sz="1598" b="1" i="0" u="none" strike="noStrike" kern="0" cap="none" spc="-33" normalizeH="0" baseline="0" noProof="0" dirty="0">
                <a:ln>
                  <a:noFill/>
                </a:ln>
                <a:solidFill>
                  <a:srgbClr val="FFFFFF"/>
                </a:solidFill>
                <a:effectLst/>
                <a:uLnTx/>
                <a:uFillTx/>
                <a:latin typeface="Arial"/>
                <a:ea typeface="+mn-ea"/>
                <a:cs typeface="Arial"/>
              </a:rPr>
              <a:t>OS</a:t>
            </a:r>
            <a:endParaRPr kumimoji="0" sz="1598"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3" name="object 63"/>
          <p:cNvSpPr/>
          <p:nvPr/>
        </p:nvSpPr>
        <p:spPr>
          <a:xfrm>
            <a:off x="543303" y="1329317"/>
            <a:ext cx="11130086" cy="341632"/>
          </a:xfrm>
          <a:custGeom>
            <a:avLst/>
            <a:gdLst/>
            <a:ahLst/>
            <a:cxnLst/>
            <a:rect l="l" t="t" r="r" b="b"/>
            <a:pathLst>
              <a:path w="8357870" h="256540">
                <a:moveTo>
                  <a:pt x="8338058" y="0"/>
                </a:moveTo>
                <a:lnTo>
                  <a:pt x="0" y="0"/>
                </a:lnTo>
                <a:lnTo>
                  <a:pt x="0" y="256031"/>
                </a:lnTo>
                <a:lnTo>
                  <a:pt x="8357616" y="256031"/>
                </a:lnTo>
                <a:lnTo>
                  <a:pt x="8357616" y="19557"/>
                </a:lnTo>
                <a:lnTo>
                  <a:pt x="8356078" y="11947"/>
                </a:lnTo>
                <a:lnTo>
                  <a:pt x="8351885" y="5730"/>
                </a:lnTo>
                <a:lnTo>
                  <a:pt x="8345668" y="1537"/>
                </a:lnTo>
                <a:lnTo>
                  <a:pt x="8338058" y="0"/>
                </a:lnTo>
                <a:close/>
              </a:path>
            </a:pathLst>
          </a:custGeom>
          <a:solidFill>
            <a:srgbClr val="CEE4FD">
              <a:alpha val="67449"/>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4" name="object 64"/>
          <p:cNvSpPr txBox="1"/>
          <p:nvPr/>
        </p:nvSpPr>
        <p:spPr>
          <a:xfrm>
            <a:off x="3414700" y="1332632"/>
            <a:ext cx="5545592" cy="304805"/>
          </a:xfrm>
          <a:prstGeom prst="rect">
            <a:avLst/>
          </a:prstGeom>
        </p:spPr>
        <p:txBody>
          <a:bodyPr vert="horz" wrap="square" lIns="0" tIns="17758" rIns="0" bIns="0" rtlCol="0">
            <a:spAutoFit/>
          </a:bodyPr>
          <a:lstStyle/>
          <a:p>
            <a:pPr marL="16913" marR="0" lvl="0" indent="0" algn="l" defTabSz="1217706" rtl="0" eaLnBrk="1" fontAlgn="auto" latinLnBrk="0" hangingPunct="1">
              <a:lnSpc>
                <a:spcPct val="100000"/>
              </a:lnSpc>
              <a:spcBef>
                <a:spcPts val="140"/>
              </a:spcBef>
              <a:spcAft>
                <a:spcPts val="0"/>
              </a:spcAft>
              <a:buClrTx/>
              <a:buSzTx/>
              <a:buFontTx/>
              <a:buNone/>
              <a:tabLst/>
              <a:defRPr/>
            </a:pPr>
            <a:r>
              <a:rPr kumimoji="0" sz="1864" b="1" i="0" u="none" strike="noStrike" kern="0" cap="none" spc="0" normalizeH="0" baseline="0" noProof="0" dirty="0">
                <a:ln>
                  <a:noFill/>
                </a:ln>
                <a:solidFill>
                  <a:sysClr val="windowText" lastClr="000000"/>
                </a:solidFill>
                <a:effectLst/>
                <a:uLnTx/>
                <a:uFillTx/>
                <a:latin typeface="Arial"/>
                <a:ea typeface="+mn-ea"/>
                <a:cs typeface="Arial"/>
              </a:rPr>
              <a:t>Median</a:t>
            </a:r>
            <a:r>
              <a:rPr kumimoji="0" sz="1864" b="1" i="0" u="none" strike="noStrike" kern="0" cap="none" spc="-60" normalizeH="0" baseline="0" noProof="0" dirty="0">
                <a:ln>
                  <a:noFill/>
                </a:ln>
                <a:solidFill>
                  <a:sysClr val="windowText" lastClr="000000"/>
                </a:solidFill>
                <a:effectLst/>
                <a:uLnTx/>
                <a:uFillTx/>
                <a:latin typeface="Arial"/>
                <a:ea typeface="+mn-ea"/>
                <a:cs typeface="Arial"/>
              </a:rPr>
              <a:t> </a:t>
            </a:r>
            <a:r>
              <a:rPr kumimoji="0" sz="1864" b="1" i="0" u="none" strike="noStrike" kern="0" cap="none" spc="0" normalizeH="0" baseline="0" noProof="0" dirty="0">
                <a:ln>
                  <a:noFill/>
                </a:ln>
                <a:solidFill>
                  <a:sysClr val="windowText" lastClr="000000"/>
                </a:solidFill>
                <a:effectLst/>
                <a:uLnTx/>
                <a:uFillTx/>
                <a:latin typeface="Arial"/>
                <a:ea typeface="+mn-ea"/>
                <a:cs typeface="Arial"/>
              </a:rPr>
              <a:t>follow-up:</a:t>
            </a:r>
            <a:r>
              <a:rPr kumimoji="0" sz="1864" b="1" i="0" u="none" strike="noStrike" kern="0" cap="none" spc="-47" normalizeH="0" baseline="0" noProof="0" dirty="0">
                <a:ln>
                  <a:noFill/>
                </a:ln>
                <a:solidFill>
                  <a:sysClr val="windowText" lastClr="000000"/>
                </a:solidFill>
                <a:effectLst/>
                <a:uLnTx/>
                <a:uFillTx/>
                <a:latin typeface="Arial"/>
                <a:ea typeface="+mn-ea"/>
                <a:cs typeface="Arial"/>
              </a:rPr>
              <a:t> </a:t>
            </a:r>
            <a:r>
              <a:rPr kumimoji="0" sz="1864" b="1" i="0" u="none" strike="noStrike" kern="0" cap="none" spc="0" normalizeH="0" baseline="0" noProof="0" dirty="0">
                <a:ln>
                  <a:noFill/>
                </a:ln>
                <a:solidFill>
                  <a:sysClr val="windowText" lastClr="000000"/>
                </a:solidFill>
                <a:effectLst/>
                <a:uLnTx/>
                <a:uFillTx/>
                <a:latin typeface="Arial"/>
                <a:ea typeface="+mn-ea"/>
                <a:cs typeface="Arial"/>
              </a:rPr>
              <a:t>15.8</a:t>
            </a:r>
            <a:r>
              <a:rPr kumimoji="0" sz="1864" b="1" i="0" u="none" strike="noStrike" kern="0" cap="none" spc="-40" normalizeH="0" baseline="0" noProof="0" dirty="0">
                <a:ln>
                  <a:noFill/>
                </a:ln>
                <a:solidFill>
                  <a:sysClr val="windowText" lastClr="000000"/>
                </a:solidFill>
                <a:effectLst/>
                <a:uLnTx/>
                <a:uFillTx/>
                <a:latin typeface="Arial"/>
                <a:ea typeface="+mn-ea"/>
                <a:cs typeface="Arial"/>
              </a:rPr>
              <a:t> </a:t>
            </a:r>
            <a:r>
              <a:rPr kumimoji="0" sz="1864" b="1" i="0" u="none" strike="noStrike" kern="0" cap="none" spc="0" normalizeH="0" baseline="0" noProof="0" dirty="0">
                <a:ln>
                  <a:noFill/>
                </a:ln>
                <a:solidFill>
                  <a:sysClr val="windowText" lastClr="000000"/>
                </a:solidFill>
                <a:effectLst/>
                <a:uLnTx/>
                <a:uFillTx/>
                <a:latin typeface="Arial"/>
                <a:ea typeface="+mn-ea"/>
                <a:cs typeface="Arial"/>
              </a:rPr>
              <a:t>months</a:t>
            </a:r>
            <a:r>
              <a:rPr kumimoji="0" sz="1864" b="1" i="0" u="none" strike="noStrike" kern="0" cap="none" spc="-20" normalizeH="0" baseline="0" noProof="0" dirty="0">
                <a:ln>
                  <a:noFill/>
                </a:ln>
                <a:solidFill>
                  <a:sysClr val="windowText" lastClr="000000"/>
                </a:solidFill>
                <a:effectLst/>
                <a:uLnTx/>
                <a:uFillTx/>
                <a:latin typeface="Arial"/>
                <a:ea typeface="+mn-ea"/>
                <a:cs typeface="Arial"/>
              </a:rPr>
              <a:t> </a:t>
            </a:r>
            <a:r>
              <a:rPr kumimoji="0" sz="1864" b="1" i="0" u="none" strike="noStrike" kern="0" cap="none" spc="0" normalizeH="0" baseline="0" noProof="0" dirty="0">
                <a:ln>
                  <a:noFill/>
                </a:ln>
                <a:solidFill>
                  <a:sysClr val="windowText" lastClr="000000"/>
                </a:solidFill>
                <a:effectLst/>
                <a:uLnTx/>
                <a:uFillTx/>
                <a:latin typeface="Arial"/>
                <a:ea typeface="+mn-ea"/>
                <a:cs typeface="Arial"/>
              </a:rPr>
              <a:t>(95%</a:t>
            </a:r>
            <a:r>
              <a:rPr kumimoji="0" sz="1864" b="1" i="0" u="none" strike="noStrike" kern="0" cap="none" spc="-27" normalizeH="0" baseline="0" noProof="0" dirty="0">
                <a:ln>
                  <a:noFill/>
                </a:ln>
                <a:solidFill>
                  <a:sysClr val="windowText" lastClr="000000"/>
                </a:solidFill>
                <a:effectLst/>
                <a:uLnTx/>
                <a:uFillTx/>
                <a:latin typeface="Arial"/>
                <a:ea typeface="+mn-ea"/>
                <a:cs typeface="Arial"/>
              </a:rPr>
              <a:t> </a:t>
            </a:r>
            <a:r>
              <a:rPr kumimoji="0" sz="1864" b="1" i="0" u="none" strike="noStrike" kern="0" cap="none" spc="0" normalizeH="0" baseline="0" noProof="0" dirty="0">
                <a:ln>
                  <a:noFill/>
                </a:ln>
                <a:solidFill>
                  <a:sysClr val="windowText" lastClr="000000"/>
                </a:solidFill>
                <a:effectLst/>
                <a:uLnTx/>
                <a:uFillTx/>
                <a:latin typeface="Arial"/>
                <a:ea typeface="+mn-ea"/>
                <a:cs typeface="Arial"/>
              </a:rPr>
              <a:t>CI:</a:t>
            </a:r>
            <a:r>
              <a:rPr kumimoji="0" sz="1864" b="1" i="0" u="none" strike="noStrike" kern="0" cap="none" spc="7" normalizeH="0" baseline="0" noProof="0" dirty="0">
                <a:ln>
                  <a:noFill/>
                </a:ln>
                <a:solidFill>
                  <a:sysClr val="windowText" lastClr="000000"/>
                </a:solidFill>
                <a:effectLst/>
                <a:uLnTx/>
                <a:uFillTx/>
                <a:latin typeface="Arial"/>
                <a:ea typeface="+mn-ea"/>
                <a:cs typeface="Arial"/>
              </a:rPr>
              <a:t> </a:t>
            </a:r>
            <a:r>
              <a:rPr kumimoji="0" sz="1864" b="1" i="0" u="none" strike="noStrike" kern="0" cap="none" spc="-13" normalizeH="0" baseline="0" noProof="0" dirty="0">
                <a:ln>
                  <a:noFill/>
                </a:ln>
                <a:solidFill>
                  <a:sysClr val="windowText" lastClr="000000"/>
                </a:solidFill>
                <a:effectLst/>
                <a:uLnTx/>
                <a:uFillTx/>
                <a:latin typeface="Arial"/>
                <a:ea typeface="+mn-ea"/>
                <a:cs typeface="Arial"/>
              </a:rPr>
              <a:t>12.4–</a:t>
            </a:r>
            <a:r>
              <a:rPr kumimoji="0" sz="1864" b="1" i="0" u="none" strike="noStrike" kern="0" cap="none" spc="-33" normalizeH="0" baseline="0" noProof="0" dirty="0">
                <a:ln>
                  <a:noFill/>
                </a:ln>
                <a:solidFill>
                  <a:sysClr val="windowText" lastClr="000000"/>
                </a:solidFill>
                <a:effectLst/>
                <a:uLnTx/>
                <a:uFillTx/>
                <a:latin typeface="Arial"/>
                <a:ea typeface="+mn-ea"/>
                <a:cs typeface="Arial"/>
              </a:rPr>
              <a:t>NE)</a:t>
            </a:r>
            <a:endParaRPr kumimoji="0" sz="1864"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5" name="object 30">
            <a:extLst>
              <a:ext uri="{FF2B5EF4-FFF2-40B4-BE49-F238E27FC236}">
                <a16:creationId xmlns:a16="http://schemas.microsoft.com/office/drawing/2014/main" id="{84DDEC1E-5977-CA61-C7C3-769AE90D112F}"/>
              </a:ext>
            </a:extLst>
          </p:cNvPr>
          <p:cNvSpPr txBox="1"/>
          <p:nvPr/>
        </p:nvSpPr>
        <p:spPr>
          <a:xfrm>
            <a:off x="9116818" y="6594148"/>
            <a:ext cx="3155018" cy="180968"/>
          </a:xfrm>
          <a:prstGeom prst="rect">
            <a:avLst/>
          </a:prstGeom>
        </p:spPr>
        <p:txBody>
          <a:bodyPr vert="horz" wrap="square" lIns="0" tIns="16912" rIns="0" bIns="0" rtlCol="0">
            <a:spAutoFit/>
          </a:bodyPr>
          <a:lstStyle/>
          <a:p>
            <a:pPr marL="16913" marR="0" lvl="0" indent="0" algn="l" defTabSz="1217706" rtl="0" eaLnBrk="1" fontAlgn="auto" latinLnBrk="0" hangingPunct="1">
              <a:lnSpc>
                <a:spcPct val="100000"/>
              </a:lnSpc>
              <a:spcBef>
                <a:spcPts val="133"/>
              </a:spcBef>
              <a:spcAft>
                <a:spcPts val="0"/>
              </a:spcAft>
              <a:buClrTx/>
              <a:buSzTx/>
              <a:buFontTx/>
              <a:buNone/>
              <a:tabLst/>
              <a:defRPr/>
            </a:pPr>
            <a:r>
              <a:rPr kumimoji="0" lang="da-DK" sz="1065" b="0" i="0" u="none" strike="noStrike" kern="0" cap="none" spc="0" normalizeH="0" baseline="0" noProof="0" dirty="0">
                <a:ln>
                  <a:noFill/>
                </a:ln>
                <a:solidFill>
                  <a:sysClr val="windowText" lastClr="000000"/>
                </a:solidFill>
                <a:effectLst/>
                <a:uLnTx/>
                <a:uFillTx/>
                <a:latin typeface="Arial"/>
                <a:ea typeface="+mn-ea"/>
                <a:cs typeface="Arial"/>
              </a:rPr>
              <a:t>Wang ML, et al. Blood. 2023;142(1_</a:t>
            </a:r>
            <a:r>
              <a:rPr kumimoji="0" lang="da-DK" sz="1065" b="0" i="0" u="none" strike="noStrike" kern="0" cap="none" spc="-33" normalizeH="0" baseline="0" noProof="0" dirty="0">
                <a:ln>
                  <a:noFill/>
                </a:ln>
                <a:solidFill>
                  <a:sysClr val="windowText" lastClr="000000"/>
                </a:solidFill>
                <a:effectLst/>
                <a:uLnTx/>
                <a:uFillTx/>
                <a:latin typeface="Arial"/>
                <a:ea typeface="+mn-ea"/>
                <a:cs typeface="Arial"/>
              </a:rPr>
              <a:t> Suppl):734. </a:t>
            </a:r>
            <a:endParaRPr kumimoji="0" lang="da-DK" sz="1065"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68" name="TextBox 67">
            <a:extLst>
              <a:ext uri="{FF2B5EF4-FFF2-40B4-BE49-F238E27FC236}">
                <a16:creationId xmlns:a16="http://schemas.microsoft.com/office/drawing/2014/main" id="{EB491CC3-60C9-ECF6-70D4-10A91005C9F6}"/>
              </a:ext>
            </a:extLst>
          </p:cNvPr>
          <p:cNvSpPr txBox="1"/>
          <p:nvPr/>
        </p:nvSpPr>
        <p:spPr>
          <a:xfrm>
            <a:off x="8401017" y="21892"/>
            <a:ext cx="3790983" cy="646331"/>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Sunday, 12/7/25, 6:00-8:00PM, West Hall B3-B4, Presentation ID 3735</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7ABF-B9C9-3254-F78F-BBCBE4BE7C98}"/>
              </a:ext>
            </a:extLst>
          </p:cNvPr>
          <p:cNvSpPr>
            <a:spLocks noGrp="1"/>
          </p:cNvSpPr>
          <p:nvPr>
            <p:ph type="title"/>
          </p:nvPr>
        </p:nvSpPr>
        <p:spPr/>
        <p:txBody>
          <a:bodyPr/>
          <a:lstStyle/>
          <a:p>
            <a:r>
              <a:rPr lang="en-US" dirty="0"/>
              <a:t>GLOBRYTE: Phase III, Open-label, Randomized Trial in R/R MCL</a:t>
            </a:r>
          </a:p>
        </p:txBody>
      </p:sp>
      <p:pic>
        <p:nvPicPr>
          <p:cNvPr id="4" name="Picture 3">
            <a:extLst>
              <a:ext uri="{FF2B5EF4-FFF2-40B4-BE49-F238E27FC236}">
                <a16:creationId xmlns:a16="http://schemas.microsoft.com/office/drawing/2014/main" id="{9B170258-FF3B-3343-82BC-5249FB20E985}"/>
              </a:ext>
            </a:extLst>
          </p:cNvPr>
          <p:cNvPicPr>
            <a:picLocks noChangeAspect="1"/>
          </p:cNvPicPr>
          <p:nvPr/>
        </p:nvPicPr>
        <p:blipFill>
          <a:blip r:embed="rId2"/>
          <a:stretch>
            <a:fillRect/>
          </a:stretch>
        </p:blipFill>
        <p:spPr>
          <a:xfrm>
            <a:off x="609759" y="1546411"/>
            <a:ext cx="11033391" cy="4545469"/>
          </a:xfrm>
          <a:prstGeom prst="rect">
            <a:avLst/>
          </a:prstGeom>
        </p:spPr>
      </p:pic>
      <p:sp>
        <p:nvSpPr>
          <p:cNvPr id="5" name="TextBox 4">
            <a:extLst>
              <a:ext uri="{FF2B5EF4-FFF2-40B4-BE49-F238E27FC236}">
                <a16:creationId xmlns:a16="http://schemas.microsoft.com/office/drawing/2014/main" id="{2D0D12CB-22F8-2F81-393B-2D47BC876ACE}"/>
              </a:ext>
            </a:extLst>
          </p:cNvPr>
          <p:cNvSpPr txBox="1"/>
          <p:nvPr/>
        </p:nvSpPr>
        <p:spPr bwMode="auto">
          <a:xfrm>
            <a:off x="407773" y="6462584"/>
            <a:ext cx="41271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Phillips TJ et al. </a:t>
            </a:r>
            <a:r>
              <a:rPr kumimoji="0" 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Blood. </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2023;142(1_Suppl):3052.</a:t>
            </a:r>
          </a:p>
        </p:txBody>
      </p:sp>
    </p:spTree>
    <p:extLst>
      <p:ext uri="{BB962C8B-B14F-4D97-AF65-F5344CB8AC3E}">
        <p14:creationId xmlns:p14="http://schemas.microsoft.com/office/powerpoint/2010/main" val="977296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8283F-0B8D-F244-E4E9-DFB5CD8F06F1}"/>
              </a:ext>
            </a:extLst>
          </p:cNvPr>
          <p:cNvPicPr>
            <a:picLocks noChangeAspect="1"/>
          </p:cNvPicPr>
          <p:nvPr/>
        </p:nvPicPr>
        <p:blipFill>
          <a:blip r:embed="rId3"/>
          <a:stretch>
            <a:fillRect/>
          </a:stretch>
        </p:blipFill>
        <p:spPr>
          <a:xfrm>
            <a:off x="0" y="0"/>
            <a:ext cx="12263108" cy="6858000"/>
          </a:xfrm>
          <a:prstGeom prst="rect">
            <a:avLst/>
          </a:prstGeom>
        </p:spPr>
      </p:pic>
      <p:sp>
        <p:nvSpPr>
          <p:cNvPr id="3" name="Rectangle 2">
            <a:extLst>
              <a:ext uri="{FF2B5EF4-FFF2-40B4-BE49-F238E27FC236}">
                <a16:creationId xmlns:a16="http://schemas.microsoft.com/office/drawing/2014/main" id="{624CAFBB-278A-4C0A-28A4-2A7DBBAB3DAF}"/>
              </a:ext>
            </a:extLst>
          </p:cNvPr>
          <p:cNvSpPr/>
          <p:nvPr/>
        </p:nvSpPr>
        <p:spPr bwMode="auto">
          <a:xfrm>
            <a:off x="11685225" y="6184707"/>
            <a:ext cx="506775" cy="589402"/>
          </a:xfrm>
          <a:prstGeom prst="rect">
            <a:avLst/>
          </a:prstGeom>
          <a:solidFill>
            <a:schemeClr val="tx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86601157-3C86-A884-C738-F14B4158D4B9}"/>
              </a:ext>
            </a:extLst>
          </p:cNvPr>
          <p:cNvSpPr txBox="1"/>
          <p:nvPr/>
        </p:nvSpPr>
        <p:spPr>
          <a:xfrm>
            <a:off x="8147629" y="160349"/>
            <a:ext cx="3790983" cy="646331"/>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Monday, 12/8/25, 6:00-8:00PM, West Hall B3-B4, Presentation ID 3588 </a:t>
            </a:r>
          </a:p>
        </p:txBody>
      </p:sp>
    </p:spTree>
    <p:extLst>
      <p:ext uri="{BB962C8B-B14F-4D97-AF65-F5344CB8AC3E}">
        <p14:creationId xmlns:p14="http://schemas.microsoft.com/office/powerpoint/2010/main" val="42862116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3884-D25C-31D2-BD32-6D217C64A092}"/>
              </a:ext>
            </a:extLst>
          </p:cNvPr>
          <p:cNvSpPr>
            <a:spLocks noGrp="1"/>
          </p:cNvSpPr>
          <p:nvPr>
            <p:ph type="title"/>
          </p:nvPr>
        </p:nvSpPr>
        <p:spPr/>
        <p:txBody>
          <a:bodyPr/>
          <a:lstStyle/>
          <a:p>
            <a:r>
              <a:rPr lang="en-US" dirty="0" err="1"/>
              <a:t>Odronextamab</a:t>
            </a:r>
            <a:r>
              <a:rPr lang="en-US" dirty="0"/>
              <a:t> in R/R MZL: PFS and OS</a:t>
            </a:r>
          </a:p>
        </p:txBody>
      </p:sp>
      <p:pic>
        <p:nvPicPr>
          <p:cNvPr id="3" name="Picture 2">
            <a:extLst>
              <a:ext uri="{FF2B5EF4-FFF2-40B4-BE49-F238E27FC236}">
                <a16:creationId xmlns:a16="http://schemas.microsoft.com/office/drawing/2014/main" id="{46FD0F7C-F000-8E7D-BC4E-3E377F0B7A40}"/>
              </a:ext>
            </a:extLst>
          </p:cNvPr>
          <p:cNvPicPr>
            <a:picLocks noChangeAspect="1"/>
          </p:cNvPicPr>
          <p:nvPr/>
        </p:nvPicPr>
        <p:blipFill>
          <a:blip r:embed="rId2"/>
          <a:stretch>
            <a:fillRect/>
          </a:stretch>
        </p:blipFill>
        <p:spPr>
          <a:xfrm>
            <a:off x="49428" y="1072009"/>
            <a:ext cx="12092399" cy="5768213"/>
          </a:xfrm>
          <a:prstGeom prst="rect">
            <a:avLst/>
          </a:prstGeom>
        </p:spPr>
      </p:pic>
    </p:spTree>
    <p:extLst>
      <p:ext uri="{BB962C8B-B14F-4D97-AF65-F5344CB8AC3E}">
        <p14:creationId xmlns:p14="http://schemas.microsoft.com/office/powerpoint/2010/main" val="2308186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17A1-522D-AFE5-A49F-B8E0282777B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1A347AD-670F-03F0-10B4-AA3AB37DEEBC}"/>
              </a:ext>
            </a:extLst>
          </p:cNvPr>
          <p:cNvPicPr>
            <a:picLocks noChangeAspect="1"/>
          </p:cNvPicPr>
          <p:nvPr/>
        </p:nvPicPr>
        <p:blipFill>
          <a:blip r:embed="rId2"/>
          <a:stretch>
            <a:fillRect/>
          </a:stretch>
        </p:blipFill>
        <p:spPr>
          <a:xfrm>
            <a:off x="90003" y="16812"/>
            <a:ext cx="11982547" cy="6841188"/>
          </a:xfrm>
          <a:prstGeom prst="rect">
            <a:avLst/>
          </a:prstGeom>
        </p:spPr>
      </p:pic>
      <p:sp>
        <p:nvSpPr>
          <p:cNvPr id="4" name="Rectangle 3">
            <a:extLst>
              <a:ext uri="{FF2B5EF4-FFF2-40B4-BE49-F238E27FC236}">
                <a16:creationId xmlns:a16="http://schemas.microsoft.com/office/drawing/2014/main" id="{89305D7A-3494-B9D8-4F75-44037C8A339D}"/>
              </a:ext>
            </a:extLst>
          </p:cNvPr>
          <p:cNvSpPr/>
          <p:nvPr/>
        </p:nvSpPr>
        <p:spPr bwMode="auto">
          <a:xfrm>
            <a:off x="11565775" y="6030471"/>
            <a:ext cx="506775" cy="589402"/>
          </a:xfrm>
          <a:prstGeom prst="rect">
            <a:avLst/>
          </a:prstGeom>
          <a:solidFill>
            <a:schemeClr val="tx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936420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C5C6F1-793D-EFBB-9688-0FF01876D31E}"/>
              </a:ext>
            </a:extLst>
          </p:cNvPr>
          <p:cNvSpPr>
            <a:spLocks noGrp="1"/>
          </p:cNvSpPr>
          <p:nvPr>
            <p:ph type="title"/>
          </p:nvPr>
        </p:nvSpPr>
        <p:spPr/>
        <p:txBody>
          <a:bodyPr/>
          <a:lstStyle/>
          <a:p>
            <a:r>
              <a:rPr lang="en-US" dirty="0" err="1"/>
              <a:t>Bispecifics</a:t>
            </a:r>
            <a:r>
              <a:rPr lang="en-US" dirty="0"/>
              <a:t> in FL, MZL, and MCL</a:t>
            </a:r>
          </a:p>
        </p:txBody>
      </p:sp>
      <p:sp>
        <p:nvSpPr>
          <p:cNvPr id="4" name="Text Placeholder 3">
            <a:extLst>
              <a:ext uri="{FF2B5EF4-FFF2-40B4-BE49-F238E27FC236}">
                <a16:creationId xmlns:a16="http://schemas.microsoft.com/office/drawing/2014/main" id="{FCE9BE91-C3F8-11F0-2E9A-BA0F547F8D26}"/>
              </a:ext>
            </a:extLst>
          </p:cNvPr>
          <p:cNvSpPr>
            <a:spLocks noGrp="1"/>
          </p:cNvSpPr>
          <p:nvPr>
            <p:ph type="body" idx="1"/>
          </p:nvPr>
        </p:nvSpPr>
        <p:spPr>
          <a:xfrm>
            <a:off x="609599" y="1651000"/>
            <a:ext cx="10968681" cy="4216400"/>
          </a:xfrm>
        </p:spPr>
        <p:txBody>
          <a:bodyPr/>
          <a:lstStyle/>
          <a:p>
            <a:pPr marL="647693" indent="-342900">
              <a:buFont typeface="Arial" panose="020B0604020202020204" pitchFamily="34" charset="0"/>
              <a:buChar char="•"/>
            </a:pPr>
            <a:r>
              <a:rPr lang="en-US" dirty="0"/>
              <a:t>Bispecific antibodies demonstrate promising efficacy as single agents after 2 or more lines of therapy in FL</a:t>
            </a:r>
          </a:p>
          <a:p>
            <a:pPr marL="647693" indent="-342900">
              <a:buFont typeface="Arial" panose="020B0604020202020204" pitchFamily="34" charset="0"/>
              <a:buChar char="•"/>
            </a:pPr>
            <a:r>
              <a:rPr lang="en-US" dirty="0"/>
              <a:t>Bispecific antibodies are associated with manageable safety profile in FL and lend themselves to combination strategies</a:t>
            </a:r>
          </a:p>
          <a:p>
            <a:pPr marL="647693" indent="-342900">
              <a:buFont typeface="Arial" panose="020B0604020202020204" pitchFamily="34" charset="0"/>
              <a:buChar char="•"/>
            </a:pPr>
            <a:r>
              <a:rPr lang="en-US" dirty="0" err="1"/>
              <a:t>Epcoritamab</a:t>
            </a:r>
            <a:r>
              <a:rPr lang="en-US" dirty="0"/>
              <a:t> has a full FDA approval in 2L+ in combination with R2 or as monotherapy in 3L+</a:t>
            </a:r>
          </a:p>
          <a:p>
            <a:pPr marL="647693" indent="-342900">
              <a:buFont typeface="Arial" panose="020B0604020202020204" pitchFamily="34" charset="0"/>
              <a:buChar char="•"/>
            </a:pPr>
            <a:r>
              <a:rPr lang="en-US" dirty="0"/>
              <a:t>Novel agents and combination studies are underway including with a CD19xCD3 bispecific antibody, </a:t>
            </a:r>
            <a:r>
              <a:rPr lang="en-US" dirty="0" err="1"/>
              <a:t>surovatamig</a:t>
            </a:r>
            <a:endParaRPr lang="en-US" dirty="0"/>
          </a:p>
          <a:p>
            <a:pPr marL="647693" indent="-342900">
              <a:buFont typeface="Arial" panose="020B0604020202020204" pitchFamily="34" charset="0"/>
              <a:buChar char="•"/>
            </a:pPr>
            <a:r>
              <a:rPr lang="en-US" dirty="0"/>
              <a:t>These agents are under investigation in 1L FL, if the trials are positive, we will need large scale efforts to ensure access to these therapies in community settings</a:t>
            </a:r>
          </a:p>
          <a:p>
            <a:pPr marL="647693" indent="-342900">
              <a:buFont typeface="Arial" panose="020B0604020202020204" pitchFamily="34" charset="0"/>
              <a:buChar char="•"/>
            </a:pPr>
            <a:r>
              <a:rPr lang="en-US" dirty="0"/>
              <a:t>Bispecific antibodies have demonstrated promising safety and efficacy in MCL and MZL in phase I/II trials</a:t>
            </a:r>
          </a:p>
        </p:txBody>
      </p:sp>
    </p:spTree>
    <p:extLst>
      <p:ext uri="{BB962C8B-B14F-4D97-AF65-F5344CB8AC3E}">
        <p14:creationId xmlns:p14="http://schemas.microsoft.com/office/powerpoint/2010/main" val="36465061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C4BE-945D-6713-083B-2A82D6B8F38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8AACC0A-C7CD-3406-315A-6F598E80E6E8}"/>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E457AE8-646C-A5A5-A2D7-196435D0561D}"/>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54-year-old woman with </a:t>
            </a:r>
            <a:r>
              <a:rPr lang="en-US" dirty="0" err="1">
                <a:solidFill>
                  <a:schemeClr val="bg1"/>
                </a:solidFill>
              </a:rPr>
              <a:t>multiregimen</a:t>
            </a:r>
            <a:r>
              <a:rPr lang="en-US" dirty="0">
                <a:solidFill>
                  <a:schemeClr val="bg1"/>
                </a:solidFill>
              </a:rPr>
              <a:t>- recurrent FL receives </a:t>
            </a:r>
            <a:r>
              <a:rPr lang="en-US" dirty="0" err="1">
                <a:solidFill>
                  <a:schemeClr val="bg1"/>
                </a:solidFill>
              </a:rPr>
              <a:t>mosunetuzumab</a:t>
            </a:r>
            <a:r>
              <a:rPr lang="en-US" dirty="0">
                <a:solidFill>
                  <a:schemeClr val="bg1"/>
                </a:solidFill>
              </a:rPr>
              <a:t> </a:t>
            </a:r>
          </a:p>
        </p:txBody>
      </p:sp>
      <p:sp>
        <p:nvSpPr>
          <p:cNvPr id="8" name="Title 1">
            <a:extLst>
              <a:ext uri="{FF2B5EF4-FFF2-40B4-BE49-F238E27FC236}">
                <a16:creationId xmlns:a16="http://schemas.microsoft.com/office/drawing/2014/main" id="{3FD067FA-A6B1-EC26-8EA5-64FDEA06D869}"/>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Carla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Casulo</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(Rochester, New York)</a:t>
            </a:r>
          </a:p>
        </p:txBody>
      </p:sp>
      <p:pic>
        <p:nvPicPr>
          <p:cNvPr id="5" name="Picture 4" descr="A person wearing headphones and a microphone&#10;&#10;AI-generated content may be incorrect.">
            <a:extLst>
              <a:ext uri="{FF2B5EF4-FFF2-40B4-BE49-F238E27FC236}">
                <a16:creationId xmlns:a16="http://schemas.microsoft.com/office/drawing/2014/main" id="{29C3D28D-606D-90B7-4B20-F68494A1152F}"/>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4414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A5F8D-A79F-391F-1739-A94CC4812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2C863-90E2-EDE2-EC0A-D39F1A340347}"/>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BCA29272-4B98-4CE8-8BDC-6BDC6E9909A5}"/>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How do you compare the efficacy, tolerability and convenience of the available </a:t>
            </a:r>
            <a:r>
              <a:rPr lang="en-US" sz="2500" dirty="0" err="1">
                <a:solidFill>
                  <a:schemeClr val="tx1"/>
                </a:solidFill>
              </a:rPr>
              <a:t>BSAbs</a:t>
            </a:r>
            <a:r>
              <a:rPr lang="en-US" sz="2500" dirty="0">
                <a:solidFill>
                  <a:schemeClr val="tx1"/>
                </a:solidFill>
              </a:rPr>
              <a:t> for FL?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In general, how are you incorporating </a:t>
            </a:r>
            <a:r>
              <a:rPr lang="en-US" sz="2500" dirty="0" err="1">
                <a:solidFill>
                  <a:schemeClr val="tx1"/>
                </a:solidFill>
              </a:rPr>
              <a:t>BSAbs</a:t>
            </a:r>
            <a:r>
              <a:rPr lang="en-US" sz="2500" dirty="0">
                <a:solidFill>
                  <a:schemeClr val="tx1"/>
                </a:solidFill>
              </a:rPr>
              <a:t> for R/R FL into your practice? For patients with R/R FL to whom you plan to administer a </a:t>
            </a:r>
            <a:r>
              <a:rPr lang="en-US" sz="2500" dirty="0" err="1">
                <a:solidFill>
                  <a:schemeClr val="tx1"/>
                </a:solidFill>
              </a:rPr>
              <a:t>BSAb</a:t>
            </a:r>
            <a:r>
              <a:rPr lang="en-US" sz="2500" dirty="0">
                <a:solidFill>
                  <a:schemeClr val="tx1"/>
                </a:solidFill>
              </a:rPr>
              <a:t>, how do you choose between mosunetuzumab and epcoritamab?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How do you choose between CAR T-cell therapy and a </a:t>
            </a:r>
            <a:r>
              <a:rPr lang="en-US" sz="2500" dirty="0" err="1">
                <a:solidFill>
                  <a:schemeClr val="tx1"/>
                </a:solidFill>
              </a:rPr>
              <a:t>BSAb</a:t>
            </a:r>
            <a:r>
              <a:rPr lang="en-US" sz="2500" dirty="0">
                <a:solidFill>
                  <a:schemeClr val="tx1"/>
                </a:solidFill>
              </a:rPr>
              <a:t> for a patient with R/R FL who is eligible for both?</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33838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6886-8E1A-A853-55C9-C24E5346AD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FC92DDC-8858-42D3-C66A-67BAC9B4DA50}"/>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4C51EA1-9812-143B-B155-E955F4D497CF}"/>
              </a:ext>
            </a:extLst>
          </p:cNvPr>
          <p:cNvSpPr>
            <a:spLocks noGrp="1"/>
          </p:cNvSpPr>
          <p:nvPr>
            <p:ph type="title"/>
          </p:nvPr>
        </p:nvSpPr>
        <p:spPr>
          <a:xfrm>
            <a:off x="1229066" y="548680"/>
            <a:ext cx="10062756" cy="1085498"/>
          </a:xfrm>
        </p:spPr>
        <p:txBody>
          <a:bodyPr lIns="91440" tIns="91440" rIns="91440" bIns="182880"/>
          <a:lstStyle/>
          <a:p>
            <a:pPr algn="l"/>
            <a:r>
              <a:rPr lang="en-US" dirty="0">
                <a:solidFill>
                  <a:schemeClr val="bg1"/>
                </a:solidFill>
              </a:rPr>
              <a:t>Case Presentation: 78-year-old man with </a:t>
            </a:r>
            <a:r>
              <a:rPr lang="en-US" dirty="0" err="1">
                <a:solidFill>
                  <a:schemeClr val="bg1"/>
                </a:solidFill>
              </a:rPr>
              <a:t>multiregimen</a:t>
            </a:r>
            <a:r>
              <a:rPr lang="en-US" dirty="0">
                <a:solidFill>
                  <a:schemeClr val="bg1"/>
                </a:solidFill>
              </a:rPr>
              <a:t>- refractory FL receives </a:t>
            </a:r>
            <a:r>
              <a:rPr lang="en-US" dirty="0" err="1">
                <a:solidFill>
                  <a:schemeClr val="bg1"/>
                </a:solidFill>
              </a:rPr>
              <a:t>mosunetuzumab</a:t>
            </a:r>
            <a:r>
              <a:rPr lang="en-US" dirty="0">
                <a:solidFill>
                  <a:schemeClr val="bg1"/>
                </a:solidFill>
              </a:rPr>
              <a:t> with ongoing CR</a:t>
            </a:r>
          </a:p>
        </p:txBody>
      </p:sp>
      <p:sp>
        <p:nvSpPr>
          <p:cNvPr id="8" name="Title 1">
            <a:extLst>
              <a:ext uri="{FF2B5EF4-FFF2-40B4-BE49-F238E27FC236}">
                <a16:creationId xmlns:a16="http://schemas.microsoft.com/office/drawing/2014/main" id="{48950F4A-8CA9-C0E6-3895-57ED739F27E9}"/>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9DAAEAEB-8992-0768-9B96-7FA59B99C1D9}"/>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307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DC61-004D-56F6-55E6-B84E1D722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437C1-7D4E-FD3C-09B5-679F1EE5E83B}"/>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4FC1C369-6583-ABAE-B686-9637B02C8F60}"/>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Do you have any predictions on the outcomes that will be observed from the SWOG-2308 trial evaluating rituximab versus </a:t>
            </a:r>
            <a:r>
              <a:rPr lang="en-US" sz="2500" dirty="0" err="1">
                <a:solidFill>
                  <a:schemeClr val="tx1"/>
                </a:solidFill>
              </a:rPr>
              <a:t>BSAb</a:t>
            </a:r>
            <a:r>
              <a:rPr lang="en-US" sz="2500" dirty="0">
                <a:solidFill>
                  <a:schemeClr val="tx1"/>
                </a:solidFill>
              </a:rPr>
              <a:t> (mosunetuzumab) as first-line therapy for patients with low tumor-burden FL?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What is required to initiate treatment with a </a:t>
            </a:r>
            <a:r>
              <a:rPr lang="en-US" sz="2500" dirty="0" err="1">
                <a:solidFill>
                  <a:schemeClr val="tx1"/>
                </a:solidFill>
              </a:rPr>
              <a:t>BSAb</a:t>
            </a:r>
            <a:r>
              <a:rPr lang="en-US" sz="2500" dirty="0">
                <a:solidFill>
                  <a:schemeClr val="tx1"/>
                </a:solidFill>
              </a:rPr>
              <a:t> in a community-based oncology setting?</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Where do you see </a:t>
            </a:r>
            <a:r>
              <a:rPr lang="en-US" sz="2500" dirty="0" err="1">
                <a:solidFill>
                  <a:schemeClr val="tx1"/>
                </a:solidFill>
              </a:rPr>
              <a:t>BSAb</a:t>
            </a:r>
            <a:r>
              <a:rPr lang="en-US" sz="2500" dirty="0">
                <a:solidFill>
                  <a:schemeClr val="tx1"/>
                </a:solidFill>
              </a:rPr>
              <a:t> “landing” in the next 5 years in the management of FL?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02504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8D146-B9B6-856A-1FCD-1F8A17E69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4ED3E-2B45-477B-2CDB-F7C700309DE1}"/>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85C20EBE-38AF-E49C-1A99-EB0325D39214}"/>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Based on available data and your personal clinical experience, what is the incidence and spectrum of CRS symptoms associated with </a:t>
            </a:r>
            <a:r>
              <a:rPr lang="en-US" sz="2500" dirty="0" err="1">
                <a:solidFill>
                  <a:schemeClr val="tx1"/>
                </a:solidFill>
              </a:rPr>
              <a:t>BSAbs</a:t>
            </a:r>
            <a:r>
              <a:rPr lang="en-US" sz="2500" dirty="0">
                <a:solidFill>
                  <a:schemeClr val="tx1"/>
                </a:solidFill>
              </a:rPr>
              <a:t> in patients with R/R FL?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What long-term infection issues are seen with </a:t>
            </a:r>
            <a:r>
              <a:rPr lang="en-US" sz="2500" dirty="0" err="1">
                <a:solidFill>
                  <a:schemeClr val="tx1"/>
                </a:solidFill>
              </a:rPr>
              <a:t>BSAbs</a:t>
            </a:r>
            <a:r>
              <a:rPr lang="en-US" sz="2500" dirty="0">
                <a:solidFill>
                  <a:schemeClr val="tx1"/>
                </a:solidFill>
              </a:rPr>
              <a:t>, and how can these be minimized?</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For which other B-cell lymphomas (</a:t>
            </a:r>
            <a:r>
              <a:rPr lang="en-US" sz="2500" dirty="0" err="1">
                <a:solidFill>
                  <a:schemeClr val="tx1"/>
                </a:solidFill>
              </a:rPr>
              <a:t>eg</a:t>
            </a:r>
            <a:r>
              <a:rPr lang="en-US" sz="2500" dirty="0">
                <a:solidFill>
                  <a:schemeClr val="tx1"/>
                </a:solidFill>
              </a:rPr>
              <a:t>, MCL, MZL) do </a:t>
            </a:r>
            <a:r>
              <a:rPr lang="en-US" sz="2500" dirty="0" err="1">
                <a:solidFill>
                  <a:schemeClr val="tx1"/>
                </a:solidFill>
              </a:rPr>
              <a:t>BSAbs</a:t>
            </a:r>
            <a:r>
              <a:rPr lang="en-US" sz="2500" dirty="0">
                <a:solidFill>
                  <a:schemeClr val="tx1"/>
                </a:solidFill>
              </a:rPr>
              <a:t> look promising? What do the available data suggest in these settings?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772382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2F597-FD3F-C1EC-D719-707FED23E9C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2D2842D-DDB0-B5CE-40BE-D2B5A9C3D23A}"/>
              </a:ext>
            </a:extLst>
          </p:cNvPr>
          <p:cNvSpPr>
            <a:spLocks noGrp="1" noChangeArrowheads="1"/>
          </p:cNvSpPr>
          <p:nvPr>
            <p:ph type="title"/>
          </p:nvPr>
        </p:nvSpPr>
        <p:spPr>
          <a:xfrm>
            <a:off x="-13312" y="693149"/>
            <a:ext cx="12192000" cy="1678789"/>
          </a:xfrm>
        </p:spPr>
        <p:txBody>
          <a:bodyPr wrap="square" anchor="b">
            <a:noAutofit/>
          </a:bodyPr>
          <a:lstStyle/>
          <a:p>
            <a:pPr>
              <a:lnSpc>
                <a:spcPct val="85000"/>
              </a:lnSpc>
            </a:pPr>
            <a:r>
              <a:rPr lang="en-US" sz="3800" dirty="0"/>
              <a:t>CASES FROM THE COMMUNITY</a:t>
            </a:r>
            <a:br>
              <a:rPr lang="en-US" sz="3800" dirty="0"/>
            </a:br>
            <a:r>
              <a:rPr lang="en-US" sz="3800" dirty="0"/>
              <a:t>Investigators Discuss the Role of Antibody-Drug </a:t>
            </a:r>
            <a:br>
              <a:rPr lang="en-US" sz="3800" dirty="0"/>
            </a:br>
            <a:r>
              <a:rPr lang="en-US" sz="3800" dirty="0"/>
              <a:t>Conjugates in the Management of Triple-Negative </a:t>
            </a:r>
            <a:br>
              <a:rPr lang="en-US" sz="3800" dirty="0"/>
            </a:br>
            <a:r>
              <a:rPr lang="en-US" sz="3800" dirty="0"/>
              <a:t>and HR-Positive Metastatic Breast Cancer</a:t>
            </a:r>
          </a:p>
        </p:txBody>
      </p:sp>
      <p:sp>
        <p:nvSpPr>
          <p:cNvPr id="12" name="Text Box 3">
            <a:extLst>
              <a:ext uri="{FF2B5EF4-FFF2-40B4-BE49-F238E27FC236}">
                <a16:creationId xmlns:a16="http://schemas.microsoft.com/office/drawing/2014/main" id="{5B360737-4335-A163-65D9-B30596375AD3}"/>
              </a:ext>
            </a:extLst>
          </p:cNvPr>
          <p:cNvSpPr txBox="1">
            <a:spLocks noChangeArrowheads="1"/>
          </p:cNvSpPr>
          <p:nvPr/>
        </p:nvSpPr>
        <p:spPr bwMode="auto">
          <a:xfrm>
            <a:off x="3248048"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A15966A-6038-256B-CB82-8BA05390C8EA}"/>
              </a:ext>
            </a:extLst>
          </p:cNvPr>
          <p:cNvSpPr txBox="1">
            <a:spLocks noChangeArrowheads="1"/>
          </p:cNvSpPr>
          <p:nvPr/>
        </p:nvSpPr>
        <p:spPr bwMode="auto">
          <a:xfrm>
            <a:off x="2920388" y="4001125"/>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2176F995-DAAF-972C-2CAC-6149E5E55450}"/>
              </a:ext>
            </a:extLst>
          </p:cNvPr>
          <p:cNvSpPr txBox="1">
            <a:spLocks noChangeArrowheads="1"/>
          </p:cNvSpPr>
          <p:nvPr/>
        </p:nvSpPr>
        <p:spPr bwMode="auto">
          <a:xfrm>
            <a:off x="-13312" y="300083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9,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p>
        </p:txBody>
      </p:sp>
      <p:sp>
        <p:nvSpPr>
          <p:cNvPr id="8" name="Rectangle 4">
            <a:extLst>
              <a:ext uri="{FF2B5EF4-FFF2-40B4-BE49-F238E27FC236}">
                <a16:creationId xmlns:a16="http://schemas.microsoft.com/office/drawing/2014/main" id="{6F4344F9-84C7-7E8B-B986-A79C2EE0C505}"/>
              </a:ext>
            </a:extLst>
          </p:cNvPr>
          <p:cNvSpPr txBox="1">
            <a:spLocks noChangeArrowheads="1"/>
          </p:cNvSpPr>
          <p:nvPr/>
        </p:nvSpPr>
        <p:spPr bwMode="auto">
          <a:xfrm>
            <a:off x="-13312" y="2286295"/>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3-Part CME Satellite Symposium Series</a:t>
            </a:r>
          </a:p>
        </p:txBody>
      </p:sp>
      <p:sp>
        <p:nvSpPr>
          <p:cNvPr id="9" name="Text Box 6">
            <a:extLst>
              <a:ext uri="{FF2B5EF4-FFF2-40B4-BE49-F238E27FC236}">
                <a16:creationId xmlns:a16="http://schemas.microsoft.com/office/drawing/2014/main" id="{F8DCD602-2E8C-B86E-CDB8-C4400A6CD128}"/>
              </a:ext>
            </a:extLst>
          </p:cNvPr>
          <p:cNvSpPr txBox="1">
            <a:spLocks noChangeArrowheads="1"/>
          </p:cNvSpPr>
          <p:nvPr/>
        </p:nvSpPr>
        <p:spPr bwMode="auto">
          <a:xfrm>
            <a:off x="1271463" y="4572897"/>
            <a:ext cx="3862397"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Javier Cortés,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
        <p:nvSpPr>
          <p:cNvPr id="2" name="Text Box 6">
            <a:extLst>
              <a:ext uri="{FF2B5EF4-FFF2-40B4-BE49-F238E27FC236}">
                <a16:creationId xmlns:a16="http://schemas.microsoft.com/office/drawing/2014/main" id="{6BC7F5DD-B2AA-9793-556C-09945296993F}"/>
              </a:ext>
            </a:extLst>
          </p:cNvPr>
          <p:cNvSpPr txBox="1">
            <a:spLocks noChangeArrowheads="1"/>
          </p:cNvSpPr>
          <p:nvPr/>
        </p:nvSpPr>
        <p:spPr bwMode="auto">
          <a:xfrm>
            <a:off x="5519936" y="4572897"/>
            <a:ext cx="641756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349649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27F5F-E07F-3585-9DBB-27E93D8F899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4BA23B2-00AF-BF41-5DED-BFC69369E217}"/>
              </a:ext>
            </a:extLst>
          </p:cNvPr>
          <p:cNvSpPr txBox="1">
            <a:spLocks/>
          </p:cNvSpPr>
          <p:nvPr/>
        </p:nvSpPr>
        <p:spPr>
          <a:xfrm>
            <a:off x="0" y="44624"/>
            <a:ext cx="12192000"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43E32880-56CF-EB14-22FB-769BB9E76B1D}"/>
              </a:ext>
            </a:extLst>
          </p:cNvPr>
          <p:cNvSpPr txBox="1"/>
          <p:nvPr/>
        </p:nvSpPr>
        <p:spPr>
          <a:xfrm>
            <a:off x="3797417" y="698865"/>
            <a:ext cx="551183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Carla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Casulo</a:t>
            </a:r>
            <a:r>
              <a:rPr kumimoji="0" lang="en-US" sz="16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Associate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Division of Hematology/Oncology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Assistant Director, Cancer Research Training and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University of Rochester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Wilmot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Rochester, New York</a:t>
            </a:r>
          </a:p>
        </p:txBody>
      </p:sp>
      <p:sp>
        <p:nvSpPr>
          <p:cNvPr id="9" name="TextBox 8">
            <a:extLst>
              <a:ext uri="{FF2B5EF4-FFF2-40B4-BE49-F238E27FC236}">
                <a16:creationId xmlns:a16="http://schemas.microsoft.com/office/drawing/2014/main" id="{FCA46BF8-AC00-670D-6527-6B26CE25723F}"/>
              </a:ext>
            </a:extLst>
          </p:cNvPr>
          <p:cNvSpPr txBox="1"/>
          <p:nvPr/>
        </p:nvSpPr>
        <p:spPr>
          <a:xfrm>
            <a:off x="3797417" y="4823071"/>
            <a:ext cx="493895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Laurie H Sehn,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Chair, Lymphoma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Tumour</a:t>
            </a:r>
            <a:r>
              <a:rPr kumimoji="0" lang="en-US" sz="1600" b="0" i="0" u="none" strike="noStrike" kern="1200" cap="none" spc="0" normalizeH="0" baseline="0" noProof="0" dirty="0">
                <a:ln>
                  <a:noFill/>
                </a:ln>
                <a:solidFill>
                  <a:srgbClr val="000000"/>
                </a:solidFill>
                <a:effectLst/>
                <a:uLnTx/>
                <a:uFillTx/>
                <a:latin typeface="Calibri"/>
                <a:ea typeface="+mn-ea"/>
                <a:cs typeface="+mn-cs"/>
              </a:rPr>
              <a:t>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BC Cancer Centre for Lymphoid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Clinical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The University of British Columbia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Vancouver, British Columbia, Canada</a:t>
            </a:r>
          </a:p>
        </p:txBody>
      </p:sp>
      <p:pic>
        <p:nvPicPr>
          <p:cNvPr id="14" name="Picture 13" descr="A person wearing a headset and a red tie&#10;&#10;AI-generated content may be incorrect.">
            <a:extLst>
              <a:ext uri="{FF2B5EF4-FFF2-40B4-BE49-F238E27FC236}">
                <a16:creationId xmlns:a16="http://schemas.microsoft.com/office/drawing/2014/main" id="{5FDA4693-4961-7AED-1B9D-12C8BD03A134}"/>
              </a:ext>
            </a:extLst>
          </p:cNvPr>
          <p:cNvPicPr>
            <a:picLocks noChangeAspect="1"/>
          </p:cNvPicPr>
          <p:nvPr/>
        </p:nvPicPr>
        <p:blipFill>
          <a:blip r:embed="rId3"/>
          <a:stretch>
            <a:fillRect/>
          </a:stretch>
        </p:blipFill>
        <p:spPr>
          <a:xfrm>
            <a:off x="362919" y="4880431"/>
            <a:ext cx="2994033" cy="1684143"/>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31324BE9-1C71-FD36-E4DD-A7F238173B15}"/>
              </a:ext>
            </a:extLst>
          </p:cNvPr>
          <p:cNvSpPr txBox="1"/>
          <p:nvPr/>
        </p:nvSpPr>
        <p:spPr>
          <a:xfrm>
            <a:off x="3797417" y="2760968"/>
            <a:ext cx="682284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Matthew Lunning,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Medical Director, Gene and Cellular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Associate Vice Chair of Research, Department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Assistant Vice Chancellor for Clinical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Fred and Pamela Buffett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University of Nebraska Medical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Omaha, Nebraska</a:t>
            </a:r>
          </a:p>
        </p:txBody>
      </p:sp>
      <p:pic>
        <p:nvPicPr>
          <p:cNvPr id="2" name="Picture 1" descr="A person wearing headphones and a microphone&#10;&#10;AI-generated content may be incorrect.">
            <a:extLst>
              <a:ext uri="{FF2B5EF4-FFF2-40B4-BE49-F238E27FC236}">
                <a16:creationId xmlns:a16="http://schemas.microsoft.com/office/drawing/2014/main" id="{14B6BDAC-CDB2-DBFE-16CD-B2A91E50E30E}"/>
              </a:ext>
            </a:extLst>
          </p:cNvPr>
          <p:cNvPicPr>
            <a:picLocks noChangeAspect="1"/>
          </p:cNvPicPr>
          <p:nvPr/>
        </p:nvPicPr>
        <p:blipFill>
          <a:blip r:embed="rId4"/>
          <a:stretch>
            <a:fillRect/>
          </a:stretch>
        </p:blipFill>
        <p:spPr>
          <a:xfrm>
            <a:off x="362918" y="4823071"/>
            <a:ext cx="3337569" cy="1877383"/>
          </a:xfrm>
          <a:prstGeom prst="rect">
            <a:avLst/>
          </a:prstGeom>
          <a:effectLst>
            <a:outerShdw blurRad="50800" dist="38100" dir="2700000" algn="tl" rotWithShape="0">
              <a:prstClr val="black">
                <a:alpha val="40000"/>
              </a:prstClr>
            </a:outerShdw>
          </a:effectLst>
        </p:spPr>
      </p:pic>
      <p:pic>
        <p:nvPicPr>
          <p:cNvPr id="3" name="Picture 2" descr="A person smiling for a picture&#10;&#10;AI-generated content may be incorrect.">
            <a:extLst>
              <a:ext uri="{FF2B5EF4-FFF2-40B4-BE49-F238E27FC236}">
                <a16:creationId xmlns:a16="http://schemas.microsoft.com/office/drawing/2014/main" id="{523D390C-B56E-E0CE-437A-5012DCC2599A}"/>
              </a:ext>
            </a:extLst>
          </p:cNvPr>
          <p:cNvPicPr>
            <a:picLocks noChangeAspect="1"/>
          </p:cNvPicPr>
          <p:nvPr/>
        </p:nvPicPr>
        <p:blipFill>
          <a:blip r:embed="rId5"/>
          <a:stretch>
            <a:fillRect/>
          </a:stretch>
        </p:blipFill>
        <p:spPr>
          <a:xfrm>
            <a:off x="362918" y="2760968"/>
            <a:ext cx="3337570" cy="1877383"/>
          </a:xfrm>
          <a:prstGeom prst="rect">
            <a:avLst/>
          </a:prstGeom>
          <a:effectLst>
            <a:outerShdw blurRad="50800" dist="38100" dir="2700000" algn="tl" rotWithShape="0">
              <a:prstClr val="black">
                <a:alpha val="40000"/>
              </a:prstClr>
            </a:outerShdw>
          </a:effectLst>
        </p:spPr>
      </p:pic>
      <p:pic>
        <p:nvPicPr>
          <p:cNvPr id="4" name="Picture 3" descr="A person wearing headphones and a microphone&#10;&#10;AI-generated content may be incorrect.">
            <a:extLst>
              <a:ext uri="{FF2B5EF4-FFF2-40B4-BE49-F238E27FC236}">
                <a16:creationId xmlns:a16="http://schemas.microsoft.com/office/drawing/2014/main" id="{6B80BB86-6C3B-188A-D1A2-0517A2BC6839}"/>
              </a:ext>
            </a:extLst>
          </p:cNvPr>
          <p:cNvPicPr>
            <a:picLocks noChangeAspect="1"/>
          </p:cNvPicPr>
          <p:nvPr/>
        </p:nvPicPr>
        <p:blipFill>
          <a:blip r:embed="rId6"/>
          <a:stretch>
            <a:fillRect/>
          </a:stretch>
        </p:blipFill>
        <p:spPr>
          <a:xfrm>
            <a:off x="362918" y="698865"/>
            <a:ext cx="3337569" cy="18773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41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4161551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220749"/>
            <a:ext cx="8928049"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281414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575812" y="761456"/>
            <a:ext cx="4572000" cy="1531803"/>
          </a:xfrm>
          <a:prstGeom prst="rect">
            <a:avLst/>
          </a:prstGeom>
          <a:noFill/>
          <a:ln w="9525">
            <a:noFill/>
            <a:miter lim="800000"/>
            <a:headEnd/>
            <a:tailEnd/>
          </a:ln>
        </p:spPr>
        <p:txBody>
          <a:bodyPr lIns="91440" tIns="0" rIns="0" bIns="0">
            <a:prstTxWarp prst="textNoShape">
              <a:avLst/>
            </a:prstTxWarp>
          </a:bodyPr>
          <a:lstStyle/>
          <a:p>
            <a:pPr lvl="0">
              <a:lnSpc>
                <a:spcPts val="1700"/>
              </a:lnSpc>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Nancy L Bartlett, MD</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Koman Chair in Medical Oncology</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Washington University School of Medicine</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St Louis, Missouri</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761456"/>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575812" y="5020694"/>
            <a:ext cx="4572000" cy="1531803"/>
          </a:xfrm>
          <a:prstGeom prst="rect">
            <a:avLst/>
          </a:prstGeom>
          <a:noFill/>
          <a:ln w="9525">
            <a:noFill/>
            <a:miter lim="800000"/>
            <a:headEnd/>
            <a:tailEnd/>
          </a:ln>
        </p:spPr>
        <p:txBody>
          <a:bodyPr lIns="91440" tIns="0" rIns="0" bIns="0">
            <a:prstTxWarp prst="textNoShape">
              <a:avLst/>
            </a:prstTxWarp>
          </a:bodyPr>
          <a:lstStyle/>
          <a:p>
            <a:pPr lvl="0">
              <a:lnSpc>
                <a:spcPts val="1700"/>
              </a:lnSpc>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Matthew </a:t>
            </a:r>
            <a:r>
              <a:rPr lang="en-US" sz="1500" dirty="0" err="1">
                <a:solidFill>
                  <a:srgbClr val="000000"/>
                </a:solidFill>
                <a:latin typeface="Calibri" panose="020F0502020204030204" pitchFamily="34" charset="0"/>
                <a:ea typeface="ＭＳ Ｐゴシック" charset="0"/>
                <a:cs typeface="Calibri" panose="020F0502020204030204" pitchFamily="34" charset="0"/>
              </a:rPr>
              <a:t>Matasar</a:t>
            </a:r>
            <a:r>
              <a:rPr lang="en-US" sz="1500" dirty="0">
                <a:solidFill>
                  <a:srgbClr val="000000"/>
                </a:solidFill>
                <a:latin typeface="Calibri" panose="020F0502020204030204" pitchFamily="34" charset="0"/>
                <a:ea typeface="ＭＳ Ｐゴシック" charset="0"/>
                <a:cs typeface="Calibri" panose="020F0502020204030204" pitchFamily="34" charset="0"/>
              </a:rPr>
              <a:t>, MD</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Chief, Division of Blood Disorders</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Rutgers Cancer Institute</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Hematologist/Oncologist</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Rutgers Robert Wood Johnson Medical School</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New Brunswick, New Jersey</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502069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705671" y="5323198"/>
            <a:ext cx="4137040"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600" dirty="0">
                <a:solidFill>
                  <a:srgbClr val="000000"/>
                </a:solidFill>
                <a:latin typeface="Calibri" pitchFamily="-72" charset="0"/>
              </a:rPr>
              <a:t>Neil Love, MD</a:t>
            </a:r>
          </a:p>
          <a:p>
            <a:pPr lvl="0">
              <a:spcBef>
                <a:spcPts val="0"/>
              </a:spcBef>
              <a:spcAft>
                <a:spcPts val="0"/>
              </a:spcAft>
              <a:buClr>
                <a:srgbClr val="000000"/>
              </a:buClr>
              <a:buSzPct val="100000"/>
              <a:defRPr/>
            </a:pPr>
            <a:r>
              <a:rPr lang="en-US" sz="1600" b="0" dirty="0">
                <a:solidFill>
                  <a:srgbClr val="000000"/>
                </a:solidFill>
                <a:latin typeface="Calibri" pitchFamily="-72" charset="0"/>
              </a:rPr>
              <a:t>Research To Practice</a:t>
            </a:r>
          </a:p>
          <a:p>
            <a:pPr lvl="0">
              <a:spcBef>
                <a:spcPts val="0"/>
              </a:spcBef>
              <a:spcAft>
                <a:spcPts val="0"/>
              </a:spcAft>
              <a:buClr>
                <a:srgbClr val="000000"/>
              </a:buClr>
              <a:buSzPct val="100000"/>
              <a:defRPr/>
            </a:pPr>
            <a:r>
              <a:rPr lang="en-US" sz="1600" b="0" dirty="0">
                <a:solidFill>
                  <a:srgbClr val="000000"/>
                </a:solidFill>
                <a:latin typeface="Calibri" pitchFamily="-72" charset="0"/>
              </a:rPr>
              <a:t>Miami, Florida</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4032" y="5323198"/>
            <a:ext cx="1261872" cy="1261872"/>
          </a:xfrm>
          <a:prstGeom prst="rect">
            <a:avLst/>
          </a:prstGeom>
        </p:spPr>
      </p:pic>
      <p:sp>
        <p:nvSpPr>
          <p:cNvPr id="4" name="Text Box 7">
            <a:extLst>
              <a:ext uri="{FF2B5EF4-FFF2-40B4-BE49-F238E27FC236}">
                <a16:creationId xmlns:a16="http://schemas.microsoft.com/office/drawing/2014/main" id="{F8A02E47-0CF1-135C-C34B-6F66566CE4E6}"/>
              </a:ext>
            </a:extLst>
          </p:cNvPr>
          <p:cNvSpPr txBox="1">
            <a:spLocks noChangeArrowheads="1"/>
          </p:cNvSpPr>
          <p:nvPr/>
        </p:nvSpPr>
        <p:spPr bwMode="auto">
          <a:xfrm>
            <a:off x="7705671" y="761456"/>
            <a:ext cx="4137040" cy="1531803"/>
          </a:xfrm>
          <a:prstGeom prst="rect">
            <a:avLst/>
          </a:prstGeom>
          <a:noFill/>
          <a:ln w="9525">
            <a:noFill/>
            <a:miter lim="800000"/>
            <a:headEnd/>
            <a:tailEnd/>
          </a:ln>
        </p:spPr>
        <p:txBody>
          <a:bodyPr lIns="91440" tIns="0" rIns="0" bIns="0">
            <a:prstTxWarp prst="textNoShape">
              <a:avLst/>
            </a:prstTxWarp>
          </a:bodyPr>
          <a:lstStyle/>
          <a:p>
            <a:pPr lvl="0">
              <a:lnSpc>
                <a:spcPts val="1700"/>
              </a:lnSpc>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Loretta J </a:t>
            </a:r>
            <a:r>
              <a:rPr lang="en-US" sz="1500" dirty="0" err="1">
                <a:solidFill>
                  <a:srgbClr val="000000"/>
                </a:solidFill>
                <a:latin typeface="Calibri" panose="020F0502020204030204" pitchFamily="34" charset="0"/>
                <a:ea typeface="ＭＳ Ｐゴシック" charset="0"/>
                <a:cs typeface="Calibri" panose="020F0502020204030204" pitchFamily="34" charset="0"/>
              </a:rPr>
              <a:t>Nastoupil</a:t>
            </a:r>
            <a:r>
              <a:rPr lang="en-US" sz="1500" dirty="0">
                <a:solidFill>
                  <a:srgbClr val="000000"/>
                </a:solidFill>
                <a:latin typeface="Calibri" panose="020F0502020204030204" pitchFamily="34" charset="0"/>
                <a:ea typeface="ＭＳ Ｐゴシック" charset="0"/>
                <a:cs typeface="Calibri" panose="020F0502020204030204" pitchFamily="34" charset="0"/>
              </a:rPr>
              <a:t>, MD</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Oncologist</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Southwest Oncology</a:t>
            </a:r>
          </a:p>
          <a:p>
            <a:pPr lvl="0">
              <a:lnSpc>
                <a:spcPts val="1700"/>
              </a:lnSpc>
              <a:defRPr/>
            </a:pPr>
            <a:r>
              <a:rPr lang="en-US" sz="1500" b="0" dirty="0" err="1">
                <a:solidFill>
                  <a:srgbClr val="000000"/>
                </a:solidFill>
                <a:latin typeface="Calibri" panose="020F0502020204030204" pitchFamily="34" charset="0"/>
                <a:ea typeface="ＭＳ Ｐゴシック" charset="0"/>
                <a:cs typeface="Calibri" panose="020F0502020204030204" pitchFamily="34" charset="0"/>
              </a:rPr>
              <a:t>CommonSpirit</a:t>
            </a:r>
            <a:r>
              <a:rPr lang="en-US" sz="1500" b="0" dirty="0">
                <a:solidFill>
                  <a:srgbClr val="000000"/>
                </a:solidFill>
                <a:latin typeface="Calibri" panose="020F0502020204030204" pitchFamily="34" charset="0"/>
                <a:ea typeface="ＭＳ Ｐゴシック" charset="0"/>
                <a:cs typeface="Calibri" panose="020F0502020204030204" pitchFamily="34" charset="0"/>
              </a:rPr>
              <a:t> Mercy Hospital</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Durango, Colorado</a:t>
            </a:r>
          </a:p>
        </p:txBody>
      </p:sp>
      <p:pic>
        <p:nvPicPr>
          <p:cNvPr id="8" name="Picture 7">
            <a:extLst>
              <a:ext uri="{FF2B5EF4-FFF2-40B4-BE49-F238E27FC236}">
                <a16:creationId xmlns:a16="http://schemas.microsoft.com/office/drawing/2014/main" id="{8D03C822-7BCD-E0F3-115B-4A5599EA76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4032" y="761456"/>
            <a:ext cx="1261872" cy="1261872"/>
          </a:xfrm>
          <a:prstGeom prst="rect">
            <a:avLst/>
          </a:prstGeom>
        </p:spPr>
      </p:pic>
      <p:sp>
        <p:nvSpPr>
          <p:cNvPr id="13" name="Text Box 7">
            <a:extLst>
              <a:ext uri="{FF2B5EF4-FFF2-40B4-BE49-F238E27FC236}">
                <a16:creationId xmlns:a16="http://schemas.microsoft.com/office/drawing/2014/main" id="{0E50721F-1C64-8A2C-DE75-EACED24F6E0D}"/>
              </a:ext>
            </a:extLst>
          </p:cNvPr>
          <p:cNvSpPr txBox="1">
            <a:spLocks noChangeArrowheads="1"/>
          </p:cNvSpPr>
          <p:nvPr/>
        </p:nvSpPr>
        <p:spPr bwMode="auto">
          <a:xfrm>
            <a:off x="7705671" y="2325717"/>
            <a:ext cx="4366993" cy="1531803"/>
          </a:xfrm>
          <a:prstGeom prst="rect">
            <a:avLst/>
          </a:prstGeom>
          <a:noFill/>
          <a:ln w="9525">
            <a:noFill/>
            <a:miter lim="800000"/>
            <a:headEnd/>
            <a:tailEnd/>
          </a:ln>
        </p:spPr>
        <p:txBody>
          <a:bodyPr lIns="91440" tIns="0" rIns="0" bIns="0">
            <a:prstTxWarp prst="textNoShape">
              <a:avLst/>
            </a:prstTxWarp>
          </a:bodyPr>
          <a:lstStyle/>
          <a:p>
            <a:pPr lvl="0">
              <a:lnSpc>
                <a:spcPts val="1700"/>
              </a:lnSpc>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Professor Pier Luigi </a:t>
            </a:r>
            <a:r>
              <a:rPr lang="en-US" sz="1500" dirty="0" err="1">
                <a:solidFill>
                  <a:srgbClr val="000000"/>
                </a:solidFill>
                <a:latin typeface="Calibri" panose="020F0502020204030204" pitchFamily="34" charset="0"/>
                <a:ea typeface="ＭＳ Ｐゴシック" charset="0"/>
                <a:cs typeface="Calibri" panose="020F0502020204030204" pitchFamily="34" charset="0"/>
              </a:rPr>
              <a:t>Zinzani</a:t>
            </a:r>
            <a:endParaRPr lang="en-US" sz="1500" dirty="0">
              <a:solidFill>
                <a:srgbClr val="000000"/>
              </a:solidFill>
              <a:latin typeface="Calibri" panose="020F0502020204030204" pitchFamily="34" charset="0"/>
              <a:ea typeface="ＭＳ Ｐゴシック" charset="0"/>
              <a:cs typeface="Calibri" panose="020F0502020204030204" pitchFamily="34" charset="0"/>
            </a:endParaRP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Professor of Hematology</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Alma Mater </a:t>
            </a:r>
            <a:r>
              <a:rPr lang="en-US" sz="1500" b="0" dirty="0" err="1">
                <a:solidFill>
                  <a:srgbClr val="000000"/>
                </a:solidFill>
                <a:latin typeface="Calibri" panose="020F0502020204030204" pitchFamily="34" charset="0"/>
                <a:ea typeface="ＭＳ Ｐゴシック" charset="0"/>
                <a:cs typeface="Calibri" panose="020F0502020204030204" pitchFamily="34" charset="0"/>
              </a:rPr>
              <a:t>Studiorum</a:t>
            </a:r>
            <a:r>
              <a:rPr lang="en-US" sz="1500" b="0" dirty="0">
                <a:solidFill>
                  <a:srgbClr val="000000"/>
                </a:solidFill>
                <a:latin typeface="Calibri" panose="020F0502020204030204" pitchFamily="34" charset="0"/>
                <a:ea typeface="ＭＳ Ｐゴシック" charset="0"/>
                <a:cs typeface="Calibri" panose="020F0502020204030204" pitchFamily="34" charset="0"/>
              </a:rPr>
              <a:t> — University of Bologna</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Head, “</a:t>
            </a:r>
            <a:r>
              <a:rPr lang="en-US" sz="1500" b="0" dirty="0" err="1">
                <a:solidFill>
                  <a:srgbClr val="000000"/>
                </a:solidFill>
                <a:latin typeface="Calibri" panose="020F0502020204030204" pitchFamily="34" charset="0"/>
                <a:ea typeface="ＭＳ Ｐゴシック" charset="0"/>
                <a:cs typeface="Calibri" panose="020F0502020204030204" pitchFamily="34" charset="0"/>
              </a:rPr>
              <a:t>Seràgnoli</a:t>
            </a:r>
            <a:r>
              <a:rPr lang="en-US" sz="1500" b="0" dirty="0">
                <a:solidFill>
                  <a:srgbClr val="000000"/>
                </a:solidFill>
                <a:latin typeface="Calibri" panose="020F0502020204030204" pitchFamily="34" charset="0"/>
                <a:ea typeface="ＭＳ Ｐゴシック" charset="0"/>
                <a:cs typeface="Calibri" panose="020F0502020204030204" pitchFamily="34" charset="0"/>
              </a:rPr>
              <a:t>” Institute of Hematology</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IRCCS Azienda </a:t>
            </a:r>
            <a:r>
              <a:rPr lang="en-US" sz="1500" b="0" dirty="0" err="1">
                <a:solidFill>
                  <a:srgbClr val="000000"/>
                </a:solidFill>
                <a:latin typeface="Calibri" panose="020F0502020204030204" pitchFamily="34" charset="0"/>
                <a:ea typeface="ＭＳ Ｐゴシック" charset="0"/>
                <a:cs typeface="Calibri" panose="020F0502020204030204" pitchFamily="34" charset="0"/>
              </a:rPr>
              <a:t>Ospedaliero-Universitaria</a:t>
            </a:r>
            <a:r>
              <a:rPr lang="en-US" sz="1500" b="0" dirty="0">
                <a:solidFill>
                  <a:srgbClr val="000000"/>
                </a:solidFill>
                <a:latin typeface="Calibri" panose="020F0502020204030204" pitchFamily="34" charset="0"/>
                <a:ea typeface="ＭＳ Ｐゴシック" charset="0"/>
                <a:cs typeface="Calibri" panose="020F0502020204030204" pitchFamily="34" charset="0"/>
              </a:rPr>
              <a:t> di Bologna</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Department of Medical and Surgical Sciences</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Bologna University School of Medicine</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Bologna, Italy</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4" name="Picture 13">
            <a:extLst>
              <a:ext uri="{FF2B5EF4-FFF2-40B4-BE49-F238E27FC236}">
                <a16:creationId xmlns:a16="http://schemas.microsoft.com/office/drawing/2014/main" id="{06D7F185-2E47-D612-8272-3FF9F5D879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84032" y="2325717"/>
            <a:ext cx="1261872" cy="1261872"/>
          </a:xfrm>
          <a:prstGeom prst="rect">
            <a:avLst/>
          </a:prstGeom>
        </p:spPr>
      </p:pic>
      <p:sp>
        <p:nvSpPr>
          <p:cNvPr id="15" name="Text Box 7">
            <a:extLst>
              <a:ext uri="{FF2B5EF4-FFF2-40B4-BE49-F238E27FC236}">
                <a16:creationId xmlns:a16="http://schemas.microsoft.com/office/drawing/2014/main" id="{2EBA1ED8-A1B1-8D42-258E-22EE0E5D4A9A}"/>
              </a:ext>
            </a:extLst>
          </p:cNvPr>
          <p:cNvSpPr txBox="1">
            <a:spLocks noChangeArrowheads="1"/>
          </p:cNvSpPr>
          <p:nvPr/>
        </p:nvSpPr>
        <p:spPr bwMode="auto">
          <a:xfrm>
            <a:off x="1575812" y="2349806"/>
            <a:ext cx="5024244" cy="1531803"/>
          </a:xfrm>
          <a:prstGeom prst="rect">
            <a:avLst/>
          </a:prstGeom>
          <a:noFill/>
          <a:ln w="9525">
            <a:noFill/>
            <a:miter lim="800000"/>
            <a:headEnd/>
            <a:tailEnd/>
          </a:ln>
        </p:spPr>
        <p:txBody>
          <a:bodyPr lIns="91440" tIns="0" rIns="0" bIns="0">
            <a:prstTxWarp prst="textNoShape">
              <a:avLst/>
            </a:prstTxWarp>
          </a:bodyPr>
          <a:lstStyle/>
          <a:p>
            <a:pPr lvl="0">
              <a:lnSpc>
                <a:spcPts val="1700"/>
              </a:lnSpc>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John P Leonard, MD</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Laura and Isaac Perlmutter Professor of Hematology and Medical Oncology </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Director, Division of Hematology and Medical Oncology</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Director, Center for Blood Cancers</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Senior Advisor to the Dean/CEO and Chief Clinical Officer </a:t>
            </a:r>
            <a:br>
              <a:rPr lang="en-US" sz="1500" b="0" dirty="0">
                <a:solidFill>
                  <a:srgbClr val="000000"/>
                </a:solidFill>
                <a:latin typeface="Calibri" panose="020F0502020204030204" pitchFamily="34" charset="0"/>
                <a:ea typeface="ＭＳ Ｐゴシック" charset="0"/>
                <a:cs typeface="Calibri" panose="020F0502020204030204" pitchFamily="34" charset="0"/>
              </a:rPr>
            </a:br>
            <a:r>
              <a:rPr lang="en-US" sz="1500" b="0" dirty="0">
                <a:solidFill>
                  <a:srgbClr val="000000"/>
                </a:solidFill>
                <a:latin typeface="Calibri" panose="020F0502020204030204" pitchFamily="34" charset="0"/>
                <a:ea typeface="ＭＳ Ｐゴシック" charset="0"/>
                <a:cs typeface="Calibri" panose="020F0502020204030204" pitchFamily="34" charset="0"/>
              </a:rPr>
              <a:t>for Enterprise Cancer Strategy and Operations</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Interim Director, Laura and Isaac Perlmutter Cancer Center</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NYU Grossman School of Medicine</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NYU Langone Health</a:t>
            </a:r>
          </a:p>
          <a:p>
            <a:pPr lvl="0">
              <a:lnSpc>
                <a:spcPts val="1700"/>
              </a:lnSpc>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New York, New York </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1A1C1A0C-3287-03B3-B4CA-56BA0E9D920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4173" y="2349806"/>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2" name="Picture 1">
            <a:extLst>
              <a:ext uri="{FF2B5EF4-FFF2-40B4-BE49-F238E27FC236}">
                <a16:creationId xmlns:a16="http://schemas.microsoft.com/office/drawing/2014/main" id="{5CC7B1AA-0EBB-99E9-8A2A-8FF488E331E5}"/>
              </a:ext>
            </a:extLst>
          </p:cNvPr>
          <p:cNvPicPr>
            <a:picLocks noChangeAspect="1"/>
          </p:cNvPicPr>
          <p:nvPr/>
        </p:nvPicPr>
        <p:blipFill>
          <a:blip r:embed="rId3">
            <a:extLst>
              <a:ext uri="{28A0092B-C50C-407E-A947-70E740481C1C}">
                <a14:useLocalDpi xmlns:a14="http://schemas.microsoft.com/office/drawing/2010/main" val="0"/>
              </a:ext>
            </a:extLst>
          </a:blip>
          <a:srcRect t="5667" b="5667"/>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8A6B-B0D3-E738-AD2E-FC0C02D904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D8D91A-89E5-24A8-03A7-4F3682D5FFC8}"/>
              </a:ext>
            </a:extLst>
          </p:cNvPr>
          <p:cNvPicPr>
            <a:picLocks noChangeAspect="1"/>
          </p:cNvPicPr>
          <p:nvPr/>
        </p:nvPicPr>
        <p:blipFill>
          <a:blip r:embed="rId3">
            <a:duotone>
              <a:schemeClr val="accent2">
                <a:shade val="45000"/>
                <a:satMod val="135000"/>
              </a:schemeClr>
              <a:prstClr val="white"/>
            </a:duotone>
            <a:alphaModFix amt="20000"/>
            <a:extLst>
              <a:ext uri="{28A0092B-C50C-407E-A947-70E740481C1C}">
                <a14:useLocalDpi xmlns:a14="http://schemas.microsoft.com/office/drawing/2010/main" val="0"/>
              </a:ext>
            </a:extLst>
          </a:blip>
          <a:srcRect/>
          <a:stretch/>
        </p:blipFill>
        <p:spPr>
          <a:xfrm>
            <a:off x="-564386" y="-118560"/>
            <a:ext cx="13310142" cy="7480300"/>
          </a:xfrm>
          <a:prstGeom prst="rect">
            <a:avLst/>
          </a:prstGeom>
        </p:spPr>
      </p:pic>
      <p:sp>
        <p:nvSpPr>
          <p:cNvPr id="20" name="TextBox 19">
            <a:extLst>
              <a:ext uri="{FF2B5EF4-FFF2-40B4-BE49-F238E27FC236}">
                <a16:creationId xmlns:a16="http://schemas.microsoft.com/office/drawing/2014/main" id="{03A2B977-C750-148E-5172-D19C1EBE67D0}"/>
              </a:ext>
            </a:extLst>
          </p:cNvPr>
          <p:cNvSpPr txBox="1"/>
          <p:nvPr/>
        </p:nvSpPr>
        <p:spPr>
          <a:xfrm>
            <a:off x="10204370"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sp>
        <p:nvSpPr>
          <p:cNvPr id="33" name="TextBox 32">
            <a:extLst>
              <a:ext uri="{FF2B5EF4-FFF2-40B4-BE49-F238E27FC236}">
                <a16:creationId xmlns:a16="http://schemas.microsoft.com/office/drawing/2014/main" id="{5D38F934-3C12-D595-8370-E6566B88E184}"/>
              </a:ext>
            </a:extLst>
          </p:cNvPr>
          <p:cNvSpPr txBox="1"/>
          <p:nvPr/>
        </p:nvSpPr>
        <p:spPr>
          <a:xfrm>
            <a:off x="8219706"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36" name="TextBox 35">
            <a:extLst>
              <a:ext uri="{FF2B5EF4-FFF2-40B4-BE49-F238E27FC236}">
                <a16:creationId xmlns:a16="http://schemas.microsoft.com/office/drawing/2014/main" id="{3BBE12A4-6295-F231-146D-9E0A4587DCEB}"/>
              </a:ext>
            </a:extLst>
          </p:cNvPr>
          <p:cNvSpPr txBox="1"/>
          <p:nvPr/>
        </p:nvSpPr>
        <p:spPr>
          <a:xfrm>
            <a:off x="6245433"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endParaRPr>
          </a:p>
        </p:txBody>
      </p:sp>
      <p:sp>
        <p:nvSpPr>
          <p:cNvPr id="39" name="TextBox 38">
            <a:extLst>
              <a:ext uri="{FF2B5EF4-FFF2-40B4-BE49-F238E27FC236}">
                <a16:creationId xmlns:a16="http://schemas.microsoft.com/office/drawing/2014/main" id="{EF918B7E-6E84-4EF0-653F-532D0DFDE273}"/>
              </a:ext>
            </a:extLst>
          </p:cNvPr>
          <p:cNvSpPr txBox="1"/>
          <p:nvPr/>
        </p:nvSpPr>
        <p:spPr>
          <a:xfrm>
            <a:off x="4287947"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Email</a:t>
            </a:r>
          </a:p>
        </p:txBody>
      </p:sp>
      <p:sp>
        <p:nvSpPr>
          <p:cNvPr id="42" name="TextBox 41">
            <a:extLst>
              <a:ext uri="{FF2B5EF4-FFF2-40B4-BE49-F238E27FC236}">
                <a16:creationId xmlns:a16="http://schemas.microsoft.com/office/drawing/2014/main" id="{D1A3F0C0-E83C-89B8-0259-C539CB160778}"/>
              </a:ext>
            </a:extLst>
          </p:cNvPr>
          <p:cNvSpPr txBox="1"/>
          <p:nvPr/>
        </p:nvSpPr>
        <p:spPr>
          <a:xfrm>
            <a:off x="2303283"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 App</a:t>
            </a:r>
          </a:p>
        </p:txBody>
      </p:sp>
      <p:sp>
        <p:nvSpPr>
          <p:cNvPr id="45" name="TextBox 44">
            <a:extLst>
              <a:ext uri="{FF2B5EF4-FFF2-40B4-BE49-F238E27FC236}">
                <a16:creationId xmlns:a16="http://schemas.microsoft.com/office/drawing/2014/main" id="{53ECECE6-5F8F-80BF-F2C8-37AB5A354A94}"/>
              </a:ext>
            </a:extLst>
          </p:cNvPr>
          <p:cNvSpPr txBox="1"/>
          <p:nvPr/>
        </p:nvSpPr>
        <p:spPr>
          <a:xfrm>
            <a:off x="329010" y="5515709"/>
            <a:ext cx="1655064" cy="1005840"/>
          </a:xfrm>
          <a:prstGeom prst="rect">
            <a:avLst/>
          </a:prstGeom>
          <a:solidFill>
            <a:srgbClr val="77D7FF"/>
          </a:solidFill>
          <a:ln w="12700">
            <a:solidFill>
              <a:schemeClr val="tx1"/>
            </a:solidFill>
          </a:ln>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Podcast</a:t>
            </a:r>
          </a:p>
        </p:txBody>
      </p:sp>
      <p:sp>
        <p:nvSpPr>
          <p:cNvPr id="3" name="Title 2">
            <a:extLst>
              <a:ext uri="{FF2B5EF4-FFF2-40B4-BE49-F238E27FC236}">
                <a16:creationId xmlns:a16="http://schemas.microsoft.com/office/drawing/2014/main" id="{21D61FA9-413D-66EC-7B1B-936EAC0C663A}"/>
              </a:ext>
            </a:extLst>
          </p:cNvPr>
          <p:cNvSpPr>
            <a:spLocks noGrp="1"/>
          </p:cNvSpPr>
          <p:nvPr>
            <p:ph type="title"/>
          </p:nvPr>
        </p:nvSpPr>
        <p:spPr>
          <a:xfrm>
            <a:off x="723899" y="19108"/>
            <a:ext cx="10744203" cy="831382"/>
          </a:xfrm>
        </p:spPr>
        <p:txBody>
          <a:bodyPr/>
          <a:lstStyle/>
          <a:p>
            <a:r>
              <a:rPr lang="en-US" sz="4000" dirty="0">
                <a:solidFill>
                  <a:schemeClr val="tx1"/>
                </a:solidFill>
              </a:rPr>
              <a:t>RTP Content Distribution Platform</a:t>
            </a:r>
          </a:p>
        </p:txBody>
      </p:sp>
      <p:graphicFrame>
        <p:nvGraphicFramePr>
          <p:cNvPr id="30" name="Table 7">
            <a:extLst>
              <a:ext uri="{FF2B5EF4-FFF2-40B4-BE49-F238E27FC236}">
                <a16:creationId xmlns:a16="http://schemas.microsoft.com/office/drawing/2014/main" id="{7B96013F-C1FC-76DA-044B-AC4CF07FE39E}"/>
              </a:ext>
            </a:extLst>
          </p:cNvPr>
          <p:cNvGraphicFramePr>
            <a:graphicFrameLocks/>
          </p:cNvGraphicFramePr>
          <p:nvPr/>
        </p:nvGraphicFramePr>
        <p:xfrm>
          <a:off x="2072640" y="891789"/>
          <a:ext cx="8046720" cy="1371600"/>
        </p:xfrm>
        <a:graphic>
          <a:graphicData uri="http://schemas.openxmlformats.org/drawingml/2006/table">
            <a:tbl>
              <a:tblPr firstRow="1" bandRow="1">
                <a:tableStyleId>{21E4AEA4-8DFA-4A89-87EB-49C32662AFE0}</a:tableStyleId>
              </a:tblPr>
              <a:tblGrid>
                <a:gridCol w="2683514">
                  <a:extLst>
                    <a:ext uri="{9D8B030D-6E8A-4147-A177-3AD203B41FA5}">
                      <a16:colId xmlns:a16="http://schemas.microsoft.com/office/drawing/2014/main" val="2701083839"/>
                    </a:ext>
                  </a:extLst>
                </a:gridCol>
                <a:gridCol w="2672927">
                  <a:extLst>
                    <a:ext uri="{9D8B030D-6E8A-4147-A177-3AD203B41FA5}">
                      <a16:colId xmlns:a16="http://schemas.microsoft.com/office/drawing/2014/main" val="908599085"/>
                    </a:ext>
                  </a:extLst>
                </a:gridCol>
                <a:gridCol w="2690279">
                  <a:extLst>
                    <a:ext uri="{9D8B030D-6E8A-4147-A177-3AD203B41FA5}">
                      <a16:colId xmlns:a16="http://schemas.microsoft.com/office/drawing/2014/main" val="668150650"/>
                    </a:ext>
                  </a:extLst>
                </a:gridCol>
              </a:tblGrid>
              <a:tr h="409325">
                <a:tc gridSpan="3">
                  <a:txBody>
                    <a:bodyPr/>
                    <a:lstStyle/>
                    <a:p>
                      <a:pPr algn="ctr"/>
                      <a:r>
                        <a:rPr lang="en-US" sz="2400" b="1" dirty="0">
                          <a:solidFill>
                            <a:schemeClr val="bg1"/>
                          </a:solidFill>
                        </a:rPr>
                        <a:t>250 Hours Annually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409325">
                <a:tc>
                  <a:txBody>
                    <a:bodyPr/>
                    <a:lstStyle/>
                    <a:p>
                      <a:pPr algn="ctr"/>
                      <a:r>
                        <a:rPr lang="en-US" sz="2400" dirty="0"/>
                        <a:t>Interviews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6156766"/>
                  </a:ext>
                </a:extLst>
              </a:tr>
              <a:tr h="409325">
                <a:tc>
                  <a:txBody>
                    <a:bodyPr/>
                    <a:lstStyle/>
                    <a:p>
                      <a:pPr algn="ctr"/>
                      <a:r>
                        <a:rPr lang="en-US" sz="2400" dirty="0"/>
                        <a:t>110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tc>
                  <a:txBody>
                    <a:bodyPr/>
                    <a:lstStyle/>
                    <a:p>
                      <a:pPr algn="ctr"/>
                      <a:r>
                        <a:rPr lang="en-US" sz="2400" dirty="0"/>
                        <a:t>45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tc>
                  <a:txBody>
                    <a:bodyPr/>
                    <a:lstStyle/>
                    <a:p>
                      <a:pPr algn="ctr"/>
                      <a:r>
                        <a:rPr lang="en-US" sz="2400" dirty="0"/>
                        <a:t>95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CF2"/>
                    </a:solidFill>
                  </a:tcPr>
                </a:tc>
                <a:extLst>
                  <a:ext uri="{0D108BD9-81ED-4DB2-BD59-A6C34878D82A}">
                    <a16:rowId xmlns:a16="http://schemas.microsoft.com/office/drawing/2014/main" val="1064124632"/>
                  </a:ext>
                </a:extLst>
              </a:tr>
            </a:tbl>
          </a:graphicData>
        </a:graphic>
      </p:graphicFrame>
      <p:grpSp>
        <p:nvGrpSpPr>
          <p:cNvPr id="13" name="Group 12">
            <a:extLst>
              <a:ext uri="{FF2B5EF4-FFF2-40B4-BE49-F238E27FC236}">
                <a16:creationId xmlns:a16="http://schemas.microsoft.com/office/drawing/2014/main" id="{A5BA865E-9557-1CE0-6D6C-24B7735CA45F}"/>
              </a:ext>
            </a:extLst>
          </p:cNvPr>
          <p:cNvGrpSpPr>
            <a:grpSpLocks noChangeAspect="1"/>
          </p:cNvGrpSpPr>
          <p:nvPr/>
        </p:nvGrpSpPr>
        <p:grpSpPr>
          <a:xfrm>
            <a:off x="701040" y="2601336"/>
            <a:ext cx="10789920" cy="1968164"/>
            <a:chOff x="2071013" y="2474026"/>
            <a:chExt cx="8049974" cy="1468387"/>
          </a:xfrm>
        </p:grpSpPr>
        <p:pic>
          <p:nvPicPr>
            <p:cNvPr id="6" name="Picture 5">
              <a:extLst>
                <a:ext uri="{FF2B5EF4-FFF2-40B4-BE49-F238E27FC236}">
                  <a16:creationId xmlns:a16="http://schemas.microsoft.com/office/drawing/2014/main" id="{1D17A9A7-A0C3-3495-5A87-99CC46EACE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71013" y="2474026"/>
              <a:ext cx="2610465" cy="1468386"/>
            </a:xfrm>
            <a:prstGeom prst="rect">
              <a:avLst/>
            </a:prstGeom>
            <a:ln w="12700">
              <a:solidFill>
                <a:schemeClr val="tx1"/>
              </a:solidFill>
            </a:ln>
            <a:effectLst>
              <a:glow rad="38100">
                <a:schemeClr val="accent4">
                  <a:satMod val="175000"/>
                  <a:alpha val="20000"/>
                </a:schemeClr>
              </a:glow>
            </a:effectLst>
          </p:spPr>
        </p:pic>
        <p:pic>
          <p:nvPicPr>
            <p:cNvPr id="7" name="Picture 6">
              <a:extLst>
                <a:ext uri="{FF2B5EF4-FFF2-40B4-BE49-F238E27FC236}">
                  <a16:creationId xmlns:a16="http://schemas.microsoft.com/office/drawing/2014/main" id="{616D1BA9-00A1-1937-AAB6-B3005DC08B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6869" y="2474026"/>
              <a:ext cx="2610464" cy="1468386"/>
            </a:xfrm>
            <a:prstGeom prst="rect">
              <a:avLst/>
            </a:prstGeom>
            <a:ln w="12700">
              <a:solidFill>
                <a:schemeClr val="tx1"/>
              </a:solidFill>
            </a:ln>
            <a:effectLst>
              <a:glow rad="38100">
                <a:schemeClr val="accent4">
                  <a:satMod val="175000"/>
                  <a:alpha val="20000"/>
                </a:schemeClr>
              </a:glow>
            </a:effectLst>
          </p:spPr>
        </p:pic>
        <p:pic>
          <p:nvPicPr>
            <p:cNvPr id="8" name="Picture 7">
              <a:extLst>
                <a:ext uri="{FF2B5EF4-FFF2-40B4-BE49-F238E27FC236}">
                  <a16:creationId xmlns:a16="http://schemas.microsoft.com/office/drawing/2014/main" id="{BAAA685D-1DB8-602D-F54B-36418507BCBA}"/>
                </a:ext>
              </a:extLst>
            </p:cNvPr>
            <p:cNvPicPr>
              <a:picLocks noChangeAspect="1"/>
            </p:cNvPicPr>
            <p:nvPr/>
          </p:nvPicPr>
          <p:blipFill>
            <a:blip r:embed="rId6">
              <a:extLst>
                <a:ext uri="{28A0092B-C50C-407E-A947-70E740481C1C}">
                  <a14:useLocalDpi xmlns:a14="http://schemas.microsoft.com/office/drawing/2010/main" val="0"/>
                </a:ext>
              </a:extLst>
            </a:blip>
            <a:srcRect t="14120" b="7921"/>
            <a:stretch>
              <a:fillRect/>
            </a:stretch>
          </p:blipFill>
          <p:spPr>
            <a:xfrm>
              <a:off x="7502726" y="2474027"/>
              <a:ext cx="2618261" cy="1468386"/>
            </a:xfrm>
            <a:prstGeom prst="rect">
              <a:avLst/>
            </a:prstGeom>
            <a:ln w="12700">
              <a:solidFill>
                <a:schemeClr val="tx1"/>
              </a:solidFill>
            </a:ln>
            <a:effectLst>
              <a:glow rad="38100">
                <a:schemeClr val="accent4">
                  <a:satMod val="175000"/>
                  <a:alpha val="20000"/>
                </a:schemeClr>
              </a:glow>
            </a:effectLst>
          </p:spPr>
        </p:pic>
      </p:grpSp>
      <p:cxnSp>
        <p:nvCxnSpPr>
          <p:cNvPr id="9" name="Straight Arrow Connector 8">
            <a:extLst>
              <a:ext uri="{FF2B5EF4-FFF2-40B4-BE49-F238E27FC236}">
                <a16:creationId xmlns:a16="http://schemas.microsoft.com/office/drawing/2014/main" id="{EC13BF8F-5525-B889-127E-2D31B9D3FC73}"/>
              </a:ext>
            </a:extLst>
          </p:cNvPr>
          <p:cNvCxnSpPr>
            <a:cxnSpLocks/>
          </p:cNvCxnSpPr>
          <p:nvPr/>
        </p:nvCxnSpPr>
        <p:spPr bwMode="auto">
          <a:xfrm>
            <a:off x="5105331"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4" name="Straight Arrow Connector 13">
            <a:extLst>
              <a:ext uri="{FF2B5EF4-FFF2-40B4-BE49-F238E27FC236}">
                <a16:creationId xmlns:a16="http://schemas.microsoft.com/office/drawing/2014/main" id="{B2C64B22-FFD8-B853-E99A-850BBC6EC740}"/>
              </a:ext>
            </a:extLst>
          </p:cNvPr>
          <p:cNvCxnSpPr>
            <a:cxnSpLocks/>
          </p:cNvCxnSpPr>
          <p:nvPr/>
        </p:nvCxnSpPr>
        <p:spPr bwMode="auto">
          <a:xfrm>
            <a:off x="7056823"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3A2A5F64-41EA-70E2-9A8D-6F82A85A6D02}"/>
              </a:ext>
            </a:extLst>
          </p:cNvPr>
          <p:cNvCxnSpPr>
            <a:cxnSpLocks/>
          </p:cNvCxnSpPr>
          <p:nvPr/>
        </p:nvCxnSpPr>
        <p:spPr bwMode="auto">
          <a:xfrm>
            <a:off x="900831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4AF32DEF-FDDB-79ED-5F78-4F1203C6DFBA}"/>
              </a:ext>
            </a:extLst>
          </p:cNvPr>
          <p:cNvCxnSpPr>
            <a:cxnSpLocks/>
          </p:cNvCxnSpPr>
          <p:nvPr/>
        </p:nvCxnSpPr>
        <p:spPr bwMode="auto">
          <a:xfrm>
            <a:off x="1095980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5BB51B0D-672B-2DCF-0EB5-E3D3A1F7ECFF}"/>
              </a:ext>
            </a:extLst>
          </p:cNvPr>
          <p:cNvCxnSpPr>
            <a:cxnSpLocks/>
          </p:cNvCxnSpPr>
          <p:nvPr/>
        </p:nvCxnSpPr>
        <p:spPr bwMode="auto">
          <a:xfrm>
            <a:off x="3153839"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8" name="Straight Arrow Connector 17">
            <a:extLst>
              <a:ext uri="{FF2B5EF4-FFF2-40B4-BE49-F238E27FC236}">
                <a16:creationId xmlns:a16="http://schemas.microsoft.com/office/drawing/2014/main" id="{4DBFD000-030D-19AD-A66D-23B46C961D65}"/>
              </a:ext>
            </a:extLst>
          </p:cNvPr>
          <p:cNvCxnSpPr>
            <a:cxnSpLocks/>
          </p:cNvCxnSpPr>
          <p:nvPr/>
        </p:nvCxnSpPr>
        <p:spPr bwMode="auto">
          <a:xfrm>
            <a:off x="1202347"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 name="Straight Arrow Connector 1">
            <a:extLst>
              <a:ext uri="{FF2B5EF4-FFF2-40B4-BE49-F238E27FC236}">
                <a16:creationId xmlns:a16="http://schemas.microsoft.com/office/drawing/2014/main" id="{CDA5A1DE-6572-A64D-B23F-6C1E98570A13}"/>
              </a:ext>
            </a:extLst>
          </p:cNvPr>
          <p:cNvCxnSpPr>
            <a:cxnSpLocks/>
          </p:cNvCxnSpPr>
          <p:nvPr/>
        </p:nvCxnSpPr>
        <p:spPr bwMode="auto">
          <a:xfrm>
            <a:off x="2178093"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5" name="Straight Arrow Connector 4">
            <a:extLst>
              <a:ext uri="{FF2B5EF4-FFF2-40B4-BE49-F238E27FC236}">
                <a16:creationId xmlns:a16="http://schemas.microsoft.com/office/drawing/2014/main" id="{809D2868-1709-D034-3E41-D9AA0AEA88CF}"/>
              </a:ext>
            </a:extLst>
          </p:cNvPr>
          <p:cNvCxnSpPr>
            <a:cxnSpLocks/>
          </p:cNvCxnSpPr>
          <p:nvPr/>
        </p:nvCxnSpPr>
        <p:spPr bwMode="auto">
          <a:xfrm>
            <a:off x="4129585"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0" name="Straight Arrow Connector 9">
            <a:extLst>
              <a:ext uri="{FF2B5EF4-FFF2-40B4-BE49-F238E27FC236}">
                <a16:creationId xmlns:a16="http://schemas.microsoft.com/office/drawing/2014/main" id="{11CF9BB1-05D3-CB78-07F9-4FD6E644F8F3}"/>
              </a:ext>
            </a:extLst>
          </p:cNvPr>
          <p:cNvCxnSpPr>
            <a:cxnSpLocks/>
          </p:cNvCxnSpPr>
          <p:nvPr/>
        </p:nvCxnSpPr>
        <p:spPr bwMode="auto">
          <a:xfrm>
            <a:off x="6081077"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1" name="Straight Arrow Connector 10">
            <a:extLst>
              <a:ext uri="{FF2B5EF4-FFF2-40B4-BE49-F238E27FC236}">
                <a16:creationId xmlns:a16="http://schemas.microsoft.com/office/drawing/2014/main" id="{44D28B80-9CFF-3BF7-ADA3-C3D598EAD9FB}"/>
              </a:ext>
            </a:extLst>
          </p:cNvPr>
          <p:cNvCxnSpPr>
            <a:cxnSpLocks/>
          </p:cNvCxnSpPr>
          <p:nvPr/>
        </p:nvCxnSpPr>
        <p:spPr bwMode="auto">
          <a:xfrm>
            <a:off x="8032569"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12" name="Straight Arrow Connector 11">
            <a:extLst>
              <a:ext uri="{FF2B5EF4-FFF2-40B4-BE49-F238E27FC236}">
                <a16:creationId xmlns:a16="http://schemas.microsoft.com/office/drawing/2014/main" id="{A1C9E851-3529-6B95-AAE0-DAE9E3C472B3}"/>
              </a:ext>
            </a:extLst>
          </p:cNvPr>
          <p:cNvCxnSpPr>
            <a:cxnSpLocks/>
          </p:cNvCxnSpPr>
          <p:nvPr/>
        </p:nvCxnSpPr>
        <p:spPr bwMode="auto">
          <a:xfrm>
            <a:off x="9984061" y="4878251"/>
            <a:ext cx="1778" cy="45720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319945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F7E6-95D7-DFAA-183C-22B641BAB6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02C6B-5669-B1D1-E1A9-B9BD9A9EEE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595BC22-C63C-7041-461F-6AE1DC34BE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9139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000048"/>
          </a:xfrm>
        </p:spPr>
        <p:txBody>
          <a:bodyPr/>
          <a:lstStyle/>
          <a:p>
            <a:r>
              <a:rPr lang="en-US" sz="3600" dirty="0">
                <a:solidFill>
                  <a:schemeClr val="tx1"/>
                </a:solidFill>
              </a:rPr>
              <a:t>ASH and SABCS RTP Video Participants</a:t>
            </a:r>
          </a:p>
        </p:txBody>
      </p:sp>
      <p:grpSp>
        <p:nvGrpSpPr>
          <p:cNvPr id="70" name="Group 69">
            <a:extLst>
              <a:ext uri="{FF2B5EF4-FFF2-40B4-BE49-F238E27FC236}">
                <a16:creationId xmlns:a16="http://schemas.microsoft.com/office/drawing/2014/main" id="{8AF93947-FC6F-655C-00ED-2DE29E5CE711}"/>
              </a:ext>
            </a:extLst>
          </p:cNvPr>
          <p:cNvGrpSpPr/>
          <p:nvPr/>
        </p:nvGrpSpPr>
        <p:grpSpPr>
          <a:xfrm>
            <a:off x="380956" y="1196752"/>
            <a:ext cx="11381508" cy="1143000"/>
            <a:chOff x="380956" y="1029354"/>
            <a:chExt cx="11381508" cy="1143000"/>
          </a:xfrm>
        </p:grpSpPr>
        <p:pic>
          <p:nvPicPr>
            <p:cNvPr id="3" name="Picture 2">
              <a:extLst>
                <a:ext uri="{FF2B5EF4-FFF2-40B4-BE49-F238E27FC236}">
                  <a16:creationId xmlns:a16="http://schemas.microsoft.com/office/drawing/2014/main" id="{1BEAA48C-9922-27E6-5A3D-C04D9C639D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19464" y="1029354"/>
              <a:ext cx="1143000" cy="1143000"/>
            </a:xfrm>
            <a:prstGeom prst="rect">
              <a:avLst/>
            </a:prstGeom>
          </p:spPr>
        </p:pic>
        <p:pic>
          <p:nvPicPr>
            <p:cNvPr id="7" name="Picture 6">
              <a:extLst>
                <a:ext uri="{FF2B5EF4-FFF2-40B4-BE49-F238E27FC236}">
                  <a16:creationId xmlns:a16="http://schemas.microsoft.com/office/drawing/2014/main" id="{D0E22235-755D-0E3B-A6F8-6791F39FAC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956" y="1029354"/>
              <a:ext cx="1143000" cy="1143000"/>
            </a:xfrm>
            <a:prstGeom prst="rect">
              <a:avLst/>
            </a:prstGeom>
          </p:spPr>
        </p:pic>
        <p:pic>
          <p:nvPicPr>
            <p:cNvPr id="8" name="Picture 7">
              <a:extLst>
                <a:ext uri="{FF2B5EF4-FFF2-40B4-BE49-F238E27FC236}">
                  <a16:creationId xmlns:a16="http://schemas.microsoft.com/office/drawing/2014/main" id="{CC17EE84-CD6F-AF7F-9D76-B5065D19D3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3600" y="1029354"/>
              <a:ext cx="1143000" cy="1143000"/>
            </a:xfrm>
            <a:prstGeom prst="rect">
              <a:avLst/>
            </a:prstGeom>
          </p:spPr>
        </p:pic>
        <p:pic>
          <p:nvPicPr>
            <p:cNvPr id="9" name="Picture 8">
              <a:extLst>
                <a:ext uri="{FF2B5EF4-FFF2-40B4-BE49-F238E27FC236}">
                  <a16:creationId xmlns:a16="http://schemas.microsoft.com/office/drawing/2014/main" id="{0039B73A-26E6-C35A-2A12-10CC9B8684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6244" y="1029354"/>
              <a:ext cx="1143000" cy="1143000"/>
            </a:xfrm>
            <a:prstGeom prst="rect">
              <a:avLst/>
            </a:prstGeom>
          </p:spPr>
        </p:pic>
        <p:pic>
          <p:nvPicPr>
            <p:cNvPr id="10" name="Picture 9">
              <a:extLst>
                <a:ext uri="{FF2B5EF4-FFF2-40B4-BE49-F238E27FC236}">
                  <a16:creationId xmlns:a16="http://schemas.microsoft.com/office/drawing/2014/main" id="{4EE713CA-5958-D0F9-BE7D-4C3C5EE025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68888" y="1029354"/>
              <a:ext cx="1143000" cy="1143000"/>
            </a:xfrm>
            <a:prstGeom prst="rect">
              <a:avLst/>
            </a:prstGeom>
          </p:spPr>
        </p:pic>
        <p:pic>
          <p:nvPicPr>
            <p:cNvPr id="11" name="Picture 10">
              <a:extLst>
                <a:ext uri="{FF2B5EF4-FFF2-40B4-BE49-F238E27FC236}">
                  <a16:creationId xmlns:a16="http://schemas.microsoft.com/office/drawing/2014/main" id="{ED74CA9F-D2C0-C507-0D78-18E8F15544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1532" y="1029354"/>
              <a:ext cx="1143000" cy="1143000"/>
            </a:xfrm>
            <a:prstGeom prst="rect">
              <a:avLst/>
            </a:prstGeom>
          </p:spPr>
        </p:pic>
        <p:pic>
          <p:nvPicPr>
            <p:cNvPr id="12" name="Picture 11">
              <a:extLst>
                <a:ext uri="{FF2B5EF4-FFF2-40B4-BE49-F238E27FC236}">
                  <a16:creationId xmlns:a16="http://schemas.microsoft.com/office/drawing/2014/main" id="{D0A76BDD-DF26-0275-4AAE-1A7D4B9E54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94176" y="1029354"/>
              <a:ext cx="1143000" cy="1143000"/>
            </a:xfrm>
            <a:prstGeom prst="rect">
              <a:avLst/>
            </a:prstGeom>
          </p:spPr>
        </p:pic>
        <p:pic>
          <p:nvPicPr>
            <p:cNvPr id="15" name="Picture 14">
              <a:extLst>
                <a:ext uri="{FF2B5EF4-FFF2-40B4-BE49-F238E27FC236}">
                  <a16:creationId xmlns:a16="http://schemas.microsoft.com/office/drawing/2014/main" id="{CBEAF76D-948F-94E1-97BD-96492858152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56820" y="1029354"/>
              <a:ext cx="1143000" cy="1143000"/>
            </a:xfrm>
            <a:prstGeom prst="rect">
              <a:avLst/>
            </a:prstGeom>
          </p:spPr>
        </p:pic>
      </p:grpSp>
      <p:grpSp>
        <p:nvGrpSpPr>
          <p:cNvPr id="69" name="Group 68">
            <a:extLst>
              <a:ext uri="{FF2B5EF4-FFF2-40B4-BE49-F238E27FC236}">
                <a16:creationId xmlns:a16="http://schemas.microsoft.com/office/drawing/2014/main" id="{F5A4A253-99E4-C1C1-2EF3-936E4EDFEDF9}"/>
              </a:ext>
            </a:extLst>
          </p:cNvPr>
          <p:cNvGrpSpPr/>
          <p:nvPr/>
        </p:nvGrpSpPr>
        <p:grpSpPr>
          <a:xfrm>
            <a:off x="380956" y="2602097"/>
            <a:ext cx="11381508" cy="1143000"/>
            <a:chOff x="380956" y="2444468"/>
            <a:chExt cx="11381508" cy="1143000"/>
          </a:xfrm>
        </p:grpSpPr>
        <p:pic>
          <p:nvPicPr>
            <p:cNvPr id="5" name="Picture 4">
              <a:extLst>
                <a:ext uri="{FF2B5EF4-FFF2-40B4-BE49-F238E27FC236}">
                  <a16:creationId xmlns:a16="http://schemas.microsoft.com/office/drawing/2014/main" id="{41D00B6C-AAD5-D272-B7D7-F5DDFA5A1BC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0956" y="2444468"/>
              <a:ext cx="1143000" cy="1143000"/>
            </a:xfrm>
            <a:prstGeom prst="rect">
              <a:avLst/>
            </a:prstGeom>
          </p:spPr>
        </p:pic>
        <p:pic>
          <p:nvPicPr>
            <p:cNvPr id="6" name="Picture 5">
              <a:extLst>
                <a:ext uri="{FF2B5EF4-FFF2-40B4-BE49-F238E27FC236}">
                  <a16:creationId xmlns:a16="http://schemas.microsoft.com/office/drawing/2014/main" id="{3C0110F1-BE6B-1704-D9E0-905E5C92844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843600" y="2444468"/>
              <a:ext cx="1143000" cy="1143000"/>
            </a:xfrm>
            <a:prstGeom prst="rect">
              <a:avLst/>
            </a:prstGeom>
          </p:spPr>
        </p:pic>
        <p:pic>
          <p:nvPicPr>
            <p:cNvPr id="42" name="Picture 41">
              <a:extLst>
                <a:ext uri="{FF2B5EF4-FFF2-40B4-BE49-F238E27FC236}">
                  <a16:creationId xmlns:a16="http://schemas.microsoft.com/office/drawing/2014/main" id="{8A5225E1-3FFA-86A7-0E23-394522DE592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231532" y="2444468"/>
              <a:ext cx="1143000" cy="1143000"/>
            </a:xfrm>
            <a:prstGeom prst="rect">
              <a:avLst/>
            </a:prstGeom>
          </p:spPr>
        </p:pic>
        <p:pic>
          <p:nvPicPr>
            <p:cNvPr id="43" name="Picture 42">
              <a:extLst>
                <a:ext uri="{FF2B5EF4-FFF2-40B4-BE49-F238E27FC236}">
                  <a16:creationId xmlns:a16="http://schemas.microsoft.com/office/drawing/2014/main" id="{1320AC9A-8154-76BE-A21B-9E583ABEAB8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306244" y="2444468"/>
              <a:ext cx="1143000" cy="1143000"/>
            </a:xfrm>
            <a:prstGeom prst="rect">
              <a:avLst/>
            </a:prstGeom>
          </p:spPr>
        </p:pic>
        <p:pic>
          <p:nvPicPr>
            <p:cNvPr id="44" name="Picture 43">
              <a:extLst>
                <a:ext uri="{FF2B5EF4-FFF2-40B4-BE49-F238E27FC236}">
                  <a16:creationId xmlns:a16="http://schemas.microsoft.com/office/drawing/2014/main" id="{DDE1AD0C-BCE1-2576-823D-AC26C76EB80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68888" y="2444468"/>
              <a:ext cx="1143000" cy="1143000"/>
            </a:xfrm>
            <a:prstGeom prst="rect">
              <a:avLst/>
            </a:prstGeom>
          </p:spPr>
        </p:pic>
        <p:pic>
          <p:nvPicPr>
            <p:cNvPr id="45" name="Picture 44">
              <a:extLst>
                <a:ext uri="{FF2B5EF4-FFF2-40B4-BE49-F238E27FC236}">
                  <a16:creationId xmlns:a16="http://schemas.microsoft.com/office/drawing/2014/main" id="{1E62E20F-B625-AACA-9251-892D6164483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694176" y="2444468"/>
              <a:ext cx="1143000" cy="1143000"/>
            </a:xfrm>
            <a:prstGeom prst="rect">
              <a:avLst/>
            </a:prstGeom>
          </p:spPr>
        </p:pic>
        <p:pic>
          <p:nvPicPr>
            <p:cNvPr id="46" name="Picture 45">
              <a:extLst>
                <a:ext uri="{FF2B5EF4-FFF2-40B4-BE49-F238E27FC236}">
                  <a16:creationId xmlns:a16="http://schemas.microsoft.com/office/drawing/2014/main" id="{E2716498-F377-CA44-D784-C53B7C22763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156820" y="2444468"/>
              <a:ext cx="1143000" cy="1143000"/>
            </a:xfrm>
            <a:prstGeom prst="rect">
              <a:avLst/>
            </a:prstGeom>
          </p:spPr>
        </p:pic>
        <p:pic>
          <p:nvPicPr>
            <p:cNvPr id="47" name="Picture 46">
              <a:extLst>
                <a:ext uri="{FF2B5EF4-FFF2-40B4-BE49-F238E27FC236}">
                  <a16:creationId xmlns:a16="http://schemas.microsoft.com/office/drawing/2014/main" id="{D1BD303D-967A-292E-8322-736B118253C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19464" y="2444468"/>
              <a:ext cx="1143000" cy="1143000"/>
            </a:xfrm>
            <a:prstGeom prst="rect">
              <a:avLst/>
            </a:prstGeom>
          </p:spPr>
        </p:pic>
      </p:grpSp>
      <p:grpSp>
        <p:nvGrpSpPr>
          <p:cNvPr id="68" name="Group 67">
            <a:extLst>
              <a:ext uri="{FF2B5EF4-FFF2-40B4-BE49-F238E27FC236}">
                <a16:creationId xmlns:a16="http://schemas.microsoft.com/office/drawing/2014/main" id="{176AC2CC-3168-AB1A-E715-3F06B0A08864}"/>
              </a:ext>
            </a:extLst>
          </p:cNvPr>
          <p:cNvGrpSpPr/>
          <p:nvPr/>
        </p:nvGrpSpPr>
        <p:grpSpPr>
          <a:xfrm>
            <a:off x="380956" y="4007442"/>
            <a:ext cx="11381508" cy="1172306"/>
            <a:chOff x="380956" y="3859582"/>
            <a:chExt cx="11381508" cy="1172306"/>
          </a:xfrm>
        </p:grpSpPr>
        <p:pic>
          <p:nvPicPr>
            <p:cNvPr id="48" name="Picture 47">
              <a:extLst>
                <a:ext uri="{FF2B5EF4-FFF2-40B4-BE49-F238E27FC236}">
                  <a16:creationId xmlns:a16="http://schemas.microsoft.com/office/drawing/2014/main" id="{E5D3EEEA-A60D-6B38-B9D6-66C55E4D9816}"/>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80956" y="3888888"/>
              <a:ext cx="1143000" cy="1143000"/>
            </a:xfrm>
            <a:prstGeom prst="rect">
              <a:avLst/>
            </a:prstGeom>
          </p:spPr>
        </p:pic>
        <p:pic>
          <p:nvPicPr>
            <p:cNvPr id="49" name="Picture 48">
              <a:extLst>
                <a:ext uri="{FF2B5EF4-FFF2-40B4-BE49-F238E27FC236}">
                  <a16:creationId xmlns:a16="http://schemas.microsoft.com/office/drawing/2014/main" id="{EF04930D-BA40-719A-17EC-180B083EA56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843600" y="3859582"/>
              <a:ext cx="1143000" cy="1143000"/>
            </a:xfrm>
            <a:prstGeom prst="rect">
              <a:avLst/>
            </a:prstGeom>
          </p:spPr>
        </p:pic>
        <p:pic>
          <p:nvPicPr>
            <p:cNvPr id="50" name="Picture 49">
              <a:extLst>
                <a:ext uri="{FF2B5EF4-FFF2-40B4-BE49-F238E27FC236}">
                  <a16:creationId xmlns:a16="http://schemas.microsoft.com/office/drawing/2014/main" id="{2F2C76FB-EB8B-2813-75BC-0841516B35D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306244" y="3859582"/>
              <a:ext cx="1143000" cy="1143000"/>
            </a:xfrm>
            <a:prstGeom prst="rect">
              <a:avLst/>
            </a:prstGeom>
          </p:spPr>
        </p:pic>
        <p:pic>
          <p:nvPicPr>
            <p:cNvPr id="51" name="Picture 50">
              <a:extLst>
                <a:ext uri="{FF2B5EF4-FFF2-40B4-BE49-F238E27FC236}">
                  <a16:creationId xmlns:a16="http://schemas.microsoft.com/office/drawing/2014/main" id="{0BF3002D-58C5-83C2-DE27-66FDFC36AB40}"/>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4768888" y="3859582"/>
              <a:ext cx="1143000" cy="1143000"/>
            </a:xfrm>
            <a:prstGeom prst="rect">
              <a:avLst/>
            </a:prstGeom>
          </p:spPr>
        </p:pic>
        <p:pic>
          <p:nvPicPr>
            <p:cNvPr id="52" name="Picture 51">
              <a:extLst>
                <a:ext uri="{FF2B5EF4-FFF2-40B4-BE49-F238E27FC236}">
                  <a16:creationId xmlns:a16="http://schemas.microsoft.com/office/drawing/2014/main" id="{7DF70DB5-640D-D65D-2464-D0CDEC1DD0CC}"/>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6231532" y="3859582"/>
              <a:ext cx="1143000" cy="1143000"/>
            </a:xfrm>
            <a:prstGeom prst="rect">
              <a:avLst/>
            </a:prstGeom>
          </p:spPr>
        </p:pic>
        <p:pic>
          <p:nvPicPr>
            <p:cNvPr id="53" name="Picture 52">
              <a:extLst>
                <a:ext uri="{FF2B5EF4-FFF2-40B4-BE49-F238E27FC236}">
                  <a16:creationId xmlns:a16="http://schemas.microsoft.com/office/drawing/2014/main" id="{87F6D50F-D6F6-45F6-E630-629FDAB01F5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94176" y="3859582"/>
              <a:ext cx="1143000" cy="1143000"/>
            </a:xfrm>
            <a:prstGeom prst="rect">
              <a:avLst/>
            </a:prstGeom>
          </p:spPr>
        </p:pic>
        <p:pic>
          <p:nvPicPr>
            <p:cNvPr id="54" name="Picture 53">
              <a:extLst>
                <a:ext uri="{FF2B5EF4-FFF2-40B4-BE49-F238E27FC236}">
                  <a16:creationId xmlns:a16="http://schemas.microsoft.com/office/drawing/2014/main" id="{8476483F-6FD3-93D3-3696-7913F01C502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156820" y="3859582"/>
              <a:ext cx="1143000" cy="1143000"/>
            </a:xfrm>
            <a:prstGeom prst="rect">
              <a:avLst/>
            </a:prstGeom>
          </p:spPr>
        </p:pic>
        <p:pic>
          <p:nvPicPr>
            <p:cNvPr id="55" name="Picture 54">
              <a:extLst>
                <a:ext uri="{FF2B5EF4-FFF2-40B4-BE49-F238E27FC236}">
                  <a16:creationId xmlns:a16="http://schemas.microsoft.com/office/drawing/2014/main" id="{13B0FF82-FB13-B48C-5227-4C924FFEAF88}"/>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619464" y="3859582"/>
              <a:ext cx="1143000" cy="1143000"/>
            </a:xfrm>
            <a:prstGeom prst="rect">
              <a:avLst/>
            </a:prstGeom>
          </p:spPr>
        </p:pic>
      </p:grpSp>
      <p:grpSp>
        <p:nvGrpSpPr>
          <p:cNvPr id="67" name="Group 66">
            <a:extLst>
              <a:ext uri="{FF2B5EF4-FFF2-40B4-BE49-F238E27FC236}">
                <a16:creationId xmlns:a16="http://schemas.microsoft.com/office/drawing/2014/main" id="{EC599E17-EC43-98B7-4911-C356486FAE81}"/>
              </a:ext>
            </a:extLst>
          </p:cNvPr>
          <p:cNvGrpSpPr/>
          <p:nvPr/>
        </p:nvGrpSpPr>
        <p:grpSpPr>
          <a:xfrm>
            <a:off x="359887" y="5442094"/>
            <a:ext cx="9939933" cy="1143000"/>
            <a:chOff x="359887" y="5274696"/>
            <a:chExt cx="9939933" cy="1143000"/>
          </a:xfrm>
        </p:grpSpPr>
        <p:pic>
          <p:nvPicPr>
            <p:cNvPr id="56" name="Picture 55">
              <a:extLst>
                <a:ext uri="{FF2B5EF4-FFF2-40B4-BE49-F238E27FC236}">
                  <a16:creationId xmlns:a16="http://schemas.microsoft.com/office/drawing/2014/main" id="{3AB29124-CB94-4E17-3B6F-2C4E5903EBA8}"/>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359887" y="5274696"/>
              <a:ext cx="1143000" cy="1143000"/>
            </a:xfrm>
            <a:prstGeom prst="rect">
              <a:avLst/>
            </a:prstGeom>
          </p:spPr>
        </p:pic>
        <p:pic>
          <p:nvPicPr>
            <p:cNvPr id="57" name="Picture 56">
              <a:extLst>
                <a:ext uri="{FF2B5EF4-FFF2-40B4-BE49-F238E27FC236}">
                  <a16:creationId xmlns:a16="http://schemas.microsoft.com/office/drawing/2014/main" id="{17473625-39C4-C2CB-D405-0C33641FDC86}"/>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826042" y="5274696"/>
              <a:ext cx="1143000" cy="1143000"/>
            </a:xfrm>
            <a:prstGeom prst="rect">
              <a:avLst/>
            </a:prstGeom>
          </p:spPr>
        </p:pic>
        <p:pic>
          <p:nvPicPr>
            <p:cNvPr id="58" name="Picture 57">
              <a:extLst>
                <a:ext uri="{FF2B5EF4-FFF2-40B4-BE49-F238E27FC236}">
                  <a16:creationId xmlns:a16="http://schemas.microsoft.com/office/drawing/2014/main" id="{A605484F-96C4-8293-3761-B5022A352D9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292197" y="5274696"/>
              <a:ext cx="1143000" cy="1143000"/>
            </a:xfrm>
            <a:prstGeom prst="rect">
              <a:avLst/>
            </a:prstGeom>
          </p:spPr>
        </p:pic>
        <p:pic>
          <p:nvPicPr>
            <p:cNvPr id="59" name="Picture 58">
              <a:extLst>
                <a:ext uri="{FF2B5EF4-FFF2-40B4-BE49-F238E27FC236}">
                  <a16:creationId xmlns:a16="http://schemas.microsoft.com/office/drawing/2014/main" id="{5DC7CDEF-563B-1F3A-CEEA-9BB52AC3226C}"/>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4758353" y="5274696"/>
              <a:ext cx="1143000" cy="1143000"/>
            </a:xfrm>
            <a:prstGeom prst="rect">
              <a:avLst/>
            </a:prstGeom>
          </p:spPr>
        </p:pic>
        <p:pic>
          <p:nvPicPr>
            <p:cNvPr id="60" name="Picture 59">
              <a:extLst>
                <a:ext uri="{FF2B5EF4-FFF2-40B4-BE49-F238E27FC236}">
                  <a16:creationId xmlns:a16="http://schemas.microsoft.com/office/drawing/2014/main" id="{1B9EAA6E-11DF-1AF8-EF44-40CE6348B240}"/>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6224509" y="5274696"/>
              <a:ext cx="1143000" cy="1143000"/>
            </a:xfrm>
            <a:prstGeom prst="rect">
              <a:avLst/>
            </a:prstGeom>
          </p:spPr>
        </p:pic>
        <p:pic>
          <p:nvPicPr>
            <p:cNvPr id="61" name="Picture 60">
              <a:extLst>
                <a:ext uri="{FF2B5EF4-FFF2-40B4-BE49-F238E27FC236}">
                  <a16:creationId xmlns:a16="http://schemas.microsoft.com/office/drawing/2014/main" id="{B1D7B344-0413-8D1D-DEC3-CAE57E13CA51}"/>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7690665" y="5274696"/>
              <a:ext cx="1143000" cy="1143000"/>
            </a:xfrm>
            <a:prstGeom prst="rect">
              <a:avLst/>
            </a:prstGeom>
          </p:spPr>
        </p:pic>
        <p:pic>
          <p:nvPicPr>
            <p:cNvPr id="62" name="Picture 61">
              <a:extLst>
                <a:ext uri="{FF2B5EF4-FFF2-40B4-BE49-F238E27FC236}">
                  <a16:creationId xmlns:a16="http://schemas.microsoft.com/office/drawing/2014/main" id="{43AB3A6B-C4CB-E11D-2581-6A9C91DCD013}"/>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9156820" y="5274696"/>
              <a:ext cx="1143000" cy="1143000"/>
            </a:xfrm>
            <a:prstGeom prst="rect">
              <a:avLst/>
            </a:prstGeom>
          </p:spPr>
        </p:pic>
      </p:grpSp>
    </p:spTree>
    <p:extLst>
      <p:ext uri="{BB962C8B-B14F-4D97-AF65-F5344CB8AC3E}">
        <p14:creationId xmlns:p14="http://schemas.microsoft.com/office/powerpoint/2010/main" val="224570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000048"/>
          </a:xfrm>
        </p:spPr>
        <p:txBody>
          <a:bodyPr/>
          <a:lstStyle/>
          <a:p>
            <a:r>
              <a:rPr lang="en-US" sz="3600" dirty="0">
                <a:solidFill>
                  <a:schemeClr val="tx1"/>
                </a:solidFill>
              </a:rPr>
              <a:t>ASH and SABCS RTP Participating Faculty</a:t>
            </a:r>
          </a:p>
        </p:txBody>
      </p:sp>
      <p:grpSp>
        <p:nvGrpSpPr>
          <p:cNvPr id="82" name="Group 81">
            <a:extLst>
              <a:ext uri="{FF2B5EF4-FFF2-40B4-BE49-F238E27FC236}">
                <a16:creationId xmlns:a16="http://schemas.microsoft.com/office/drawing/2014/main" id="{7438C4B3-548B-DDC7-2BAB-44E877DDC4CA}"/>
              </a:ext>
            </a:extLst>
          </p:cNvPr>
          <p:cNvGrpSpPr/>
          <p:nvPr/>
        </p:nvGrpSpPr>
        <p:grpSpPr>
          <a:xfrm>
            <a:off x="335360" y="1340768"/>
            <a:ext cx="11521440" cy="925132"/>
            <a:chOff x="296328" y="1196752"/>
            <a:chExt cx="15715202" cy="1261872"/>
          </a:xfrm>
        </p:grpSpPr>
        <p:pic>
          <p:nvPicPr>
            <p:cNvPr id="2" name="Picture 1">
              <a:extLst>
                <a:ext uri="{FF2B5EF4-FFF2-40B4-BE49-F238E27FC236}">
                  <a16:creationId xmlns:a16="http://schemas.microsoft.com/office/drawing/2014/main" id="{E8C98385-60A2-FE14-EB9D-248A38FBCD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328" y="1196752"/>
              <a:ext cx="1261872" cy="1261872"/>
            </a:xfrm>
            <a:prstGeom prst="rect">
              <a:avLst/>
            </a:prstGeom>
          </p:spPr>
        </p:pic>
        <p:pic>
          <p:nvPicPr>
            <p:cNvPr id="4" name="Picture 3">
              <a:extLst>
                <a:ext uri="{FF2B5EF4-FFF2-40B4-BE49-F238E27FC236}">
                  <a16:creationId xmlns:a16="http://schemas.microsoft.com/office/drawing/2014/main" id="{513145E8-69A3-5337-CB75-87E8FA0C7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1661" y="1196752"/>
              <a:ext cx="1261872" cy="1261872"/>
            </a:xfrm>
            <a:prstGeom prst="rect">
              <a:avLst/>
            </a:prstGeom>
          </p:spPr>
        </p:pic>
        <p:pic>
          <p:nvPicPr>
            <p:cNvPr id="13" name="Picture 12">
              <a:extLst>
                <a:ext uri="{FF2B5EF4-FFF2-40B4-BE49-F238E27FC236}">
                  <a16:creationId xmlns:a16="http://schemas.microsoft.com/office/drawing/2014/main" id="{D3524A23-0ED8-131D-ACBD-BFD79BB708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86994" y="1196752"/>
              <a:ext cx="1261872" cy="1261872"/>
            </a:xfrm>
            <a:prstGeom prst="rect">
              <a:avLst/>
            </a:prstGeom>
          </p:spPr>
        </p:pic>
        <p:pic>
          <p:nvPicPr>
            <p:cNvPr id="14" name="Picture 13">
              <a:extLst>
                <a:ext uri="{FF2B5EF4-FFF2-40B4-BE49-F238E27FC236}">
                  <a16:creationId xmlns:a16="http://schemas.microsoft.com/office/drawing/2014/main" id="{09D39921-E444-09D4-758E-851277514F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2327" y="1196752"/>
              <a:ext cx="1261872" cy="1261872"/>
            </a:xfrm>
            <a:prstGeom prst="rect">
              <a:avLst/>
            </a:prstGeom>
          </p:spPr>
        </p:pic>
        <p:pic>
          <p:nvPicPr>
            <p:cNvPr id="16" name="Picture 15">
              <a:extLst>
                <a:ext uri="{FF2B5EF4-FFF2-40B4-BE49-F238E27FC236}">
                  <a16:creationId xmlns:a16="http://schemas.microsoft.com/office/drawing/2014/main" id="{5AEB9B41-7C80-1432-4160-2FEF28A6BE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77660" y="1196752"/>
              <a:ext cx="1261872" cy="1261872"/>
            </a:xfrm>
            <a:prstGeom prst="rect">
              <a:avLst/>
            </a:prstGeom>
          </p:spPr>
        </p:pic>
        <p:pic>
          <p:nvPicPr>
            <p:cNvPr id="17" name="Picture 16">
              <a:extLst>
                <a:ext uri="{FF2B5EF4-FFF2-40B4-BE49-F238E27FC236}">
                  <a16:creationId xmlns:a16="http://schemas.microsoft.com/office/drawing/2014/main" id="{9CF6C638-DB8C-D91B-4127-315B6DA997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22993" y="1196752"/>
              <a:ext cx="1261872" cy="1261872"/>
            </a:xfrm>
            <a:prstGeom prst="rect">
              <a:avLst/>
            </a:prstGeom>
          </p:spPr>
        </p:pic>
        <p:pic>
          <p:nvPicPr>
            <p:cNvPr id="18" name="Picture 17">
              <a:extLst>
                <a:ext uri="{FF2B5EF4-FFF2-40B4-BE49-F238E27FC236}">
                  <a16:creationId xmlns:a16="http://schemas.microsoft.com/office/drawing/2014/main" id="{309E8523-2FD9-153B-51E0-73DF258EDEA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13659" y="1196752"/>
              <a:ext cx="1261872" cy="1261872"/>
            </a:xfrm>
            <a:prstGeom prst="rect">
              <a:avLst/>
            </a:prstGeom>
          </p:spPr>
        </p:pic>
        <p:pic>
          <p:nvPicPr>
            <p:cNvPr id="19" name="Picture 18">
              <a:extLst>
                <a:ext uri="{FF2B5EF4-FFF2-40B4-BE49-F238E27FC236}">
                  <a16:creationId xmlns:a16="http://schemas.microsoft.com/office/drawing/2014/main" id="{B9FE52DC-FB61-9AE5-0153-62C0CC7E2B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68326" y="1196752"/>
              <a:ext cx="1261872" cy="1261872"/>
            </a:xfrm>
            <a:prstGeom prst="rect">
              <a:avLst/>
            </a:prstGeom>
          </p:spPr>
        </p:pic>
        <p:pic>
          <p:nvPicPr>
            <p:cNvPr id="20" name="Picture 19">
              <a:extLst>
                <a:ext uri="{FF2B5EF4-FFF2-40B4-BE49-F238E27FC236}">
                  <a16:creationId xmlns:a16="http://schemas.microsoft.com/office/drawing/2014/main" id="{854F0C79-2D83-AD34-68F3-97B69803CAB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858992" y="1196752"/>
              <a:ext cx="1261872" cy="1261872"/>
            </a:xfrm>
            <a:prstGeom prst="rect">
              <a:avLst/>
            </a:prstGeom>
          </p:spPr>
        </p:pic>
        <p:pic>
          <p:nvPicPr>
            <p:cNvPr id="22" name="Picture 21">
              <a:extLst>
                <a:ext uri="{FF2B5EF4-FFF2-40B4-BE49-F238E27FC236}">
                  <a16:creationId xmlns:a16="http://schemas.microsoft.com/office/drawing/2014/main" id="{EFE728DC-E98C-5366-62F0-8DD5ED19E5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304325" y="1196752"/>
              <a:ext cx="1261872" cy="1261872"/>
            </a:xfrm>
            <a:prstGeom prst="rect">
              <a:avLst/>
            </a:prstGeom>
          </p:spPr>
        </p:pic>
        <p:pic>
          <p:nvPicPr>
            <p:cNvPr id="23" name="Picture 22">
              <a:extLst>
                <a:ext uri="{FF2B5EF4-FFF2-40B4-BE49-F238E27FC236}">
                  <a16:creationId xmlns:a16="http://schemas.microsoft.com/office/drawing/2014/main" id="{19181F6C-52BC-2E51-EE7F-69409F99490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4749658" y="1196752"/>
              <a:ext cx="1261872" cy="1261872"/>
            </a:xfrm>
            <a:prstGeom prst="rect">
              <a:avLst/>
            </a:prstGeom>
          </p:spPr>
        </p:pic>
      </p:grpSp>
      <p:grpSp>
        <p:nvGrpSpPr>
          <p:cNvPr id="81" name="Group 80">
            <a:extLst>
              <a:ext uri="{FF2B5EF4-FFF2-40B4-BE49-F238E27FC236}">
                <a16:creationId xmlns:a16="http://schemas.microsoft.com/office/drawing/2014/main" id="{94E5106C-FA85-C929-7B14-65FD1C35E409}"/>
              </a:ext>
            </a:extLst>
          </p:cNvPr>
          <p:cNvGrpSpPr/>
          <p:nvPr/>
        </p:nvGrpSpPr>
        <p:grpSpPr>
          <a:xfrm>
            <a:off x="335360" y="2708913"/>
            <a:ext cx="11521440" cy="925132"/>
            <a:chOff x="296328" y="2587533"/>
            <a:chExt cx="15715202" cy="1261872"/>
          </a:xfrm>
        </p:grpSpPr>
        <p:pic>
          <p:nvPicPr>
            <p:cNvPr id="24" name="Picture 23">
              <a:extLst>
                <a:ext uri="{FF2B5EF4-FFF2-40B4-BE49-F238E27FC236}">
                  <a16:creationId xmlns:a16="http://schemas.microsoft.com/office/drawing/2014/main" id="{789FC638-3074-CFCB-BCBC-F54DAF797C4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6328" y="2587533"/>
              <a:ext cx="1261872" cy="1261872"/>
            </a:xfrm>
            <a:prstGeom prst="rect">
              <a:avLst/>
            </a:prstGeom>
          </p:spPr>
        </p:pic>
        <p:pic>
          <p:nvPicPr>
            <p:cNvPr id="25" name="Picture 24">
              <a:extLst>
                <a:ext uri="{FF2B5EF4-FFF2-40B4-BE49-F238E27FC236}">
                  <a16:creationId xmlns:a16="http://schemas.microsoft.com/office/drawing/2014/main" id="{CA5BB7E7-8406-52E6-AFE3-0E9FCF7CE61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41661" y="2587533"/>
              <a:ext cx="1261872" cy="1261872"/>
            </a:xfrm>
            <a:prstGeom prst="rect">
              <a:avLst/>
            </a:prstGeom>
          </p:spPr>
        </p:pic>
        <p:pic>
          <p:nvPicPr>
            <p:cNvPr id="26" name="Picture 25">
              <a:extLst>
                <a:ext uri="{FF2B5EF4-FFF2-40B4-BE49-F238E27FC236}">
                  <a16:creationId xmlns:a16="http://schemas.microsoft.com/office/drawing/2014/main" id="{3020E122-2305-18B0-F6A8-03319220F5C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86994" y="2587533"/>
              <a:ext cx="1261872" cy="1261872"/>
            </a:xfrm>
            <a:prstGeom prst="rect">
              <a:avLst/>
            </a:prstGeom>
          </p:spPr>
        </p:pic>
        <p:pic>
          <p:nvPicPr>
            <p:cNvPr id="27" name="Picture 26">
              <a:extLst>
                <a:ext uri="{FF2B5EF4-FFF2-40B4-BE49-F238E27FC236}">
                  <a16:creationId xmlns:a16="http://schemas.microsoft.com/office/drawing/2014/main" id="{896372C7-AE3D-4239-F5AF-B3C707EB734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632327" y="2587533"/>
              <a:ext cx="1261872" cy="1261872"/>
            </a:xfrm>
            <a:prstGeom prst="rect">
              <a:avLst/>
            </a:prstGeom>
          </p:spPr>
        </p:pic>
        <p:pic>
          <p:nvPicPr>
            <p:cNvPr id="28" name="Picture 27">
              <a:extLst>
                <a:ext uri="{FF2B5EF4-FFF2-40B4-BE49-F238E27FC236}">
                  <a16:creationId xmlns:a16="http://schemas.microsoft.com/office/drawing/2014/main" id="{637883F9-9384-D102-3648-F0AFA0F6955F}"/>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077660" y="2587533"/>
              <a:ext cx="1261872" cy="1261872"/>
            </a:xfrm>
            <a:prstGeom prst="rect">
              <a:avLst/>
            </a:prstGeom>
          </p:spPr>
        </p:pic>
        <p:pic>
          <p:nvPicPr>
            <p:cNvPr id="29" name="Picture 28">
              <a:extLst>
                <a:ext uri="{FF2B5EF4-FFF2-40B4-BE49-F238E27FC236}">
                  <a16:creationId xmlns:a16="http://schemas.microsoft.com/office/drawing/2014/main" id="{B84A26DC-D80D-CC5A-451F-FFB04D1AA1C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2993" y="2587533"/>
              <a:ext cx="1261872" cy="1261872"/>
            </a:xfrm>
            <a:prstGeom prst="rect">
              <a:avLst/>
            </a:prstGeom>
          </p:spPr>
        </p:pic>
        <p:pic>
          <p:nvPicPr>
            <p:cNvPr id="30" name="Picture 29">
              <a:extLst>
                <a:ext uri="{FF2B5EF4-FFF2-40B4-BE49-F238E27FC236}">
                  <a16:creationId xmlns:a16="http://schemas.microsoft.com/office/drawing/2014/main" id="{6A0AB43A-3791-97A5-5E46-FA9D07F9F84D}"/>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968326" y="2587533"/>
              <a:ext cx="1261872" cy="1261872"/>
            </a:xfrm>
            <a:prstGeom prst="rect">
              <a:avLst/>
            </a:prstGeom>
          </p:spPr>
        </p:pic>
        <p:pic>
          <p:nvPicPr>
            <p:cNvPr id="31" name="Picture 30">
              <a:extLst>
                <a:ext uri="{FF2B5EF4-FFF2-40B4-BE49-F238E27FC236}">
                  <a16:creationId xmlns:a16="http://schemas.microsoft.com/office/drawing/2014/main" id="{FD7E28C1-6919-0EA7-8B7C-08A8DA22E186}"/>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858992" y="2587533"/>
              <a:ext cx="1261872" cy="1261872"/>
            </a:xfrm>
            <a:prstGeom prst="rect">
              <a:avLst/>
            </a:prstGeom>
          </p:spPr>
        </p:pic>
        <p:pic>
          <p:nvPicPr>
            <p:cNvPr id="32" name="Picture 31">
              <a:extLst>
                <a:ext uri="{FF2B5EF4-FFF2-40B4-BE49-F238E27FC236}">
                  <a16:creationId xmlns:a16="http://schemas.microsoft.com/office/drawing/2014/main" id="{5DF2F0AD-76D5-3E12-DFF9-69EB0BDE1F15}"/>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3304325" y="2587533"/>
              <a:ext cx="1261872" cy="1261872"/>
            </a:xfrm>
            <a:prstGeom prst="rect">
              <a:avLst/>
            </a:prstGeom>
          </p:spPr>
        </p:pic>
        <p:pic>
          <p:nvPicPr>
            <p:cNvPr id="33" name="Picture 32">
              <a:extLst>
                <a:ext uri="{FF2B5EF4-FFF2-40B4-BE49-F238E27FC236}">
                  <a16:creationId xmlns:a16="http://schemas.microsoft.com/office/drawing/2014/main" id="{32237D7C-FC5B-DF3E-1EFE-420F66A428B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4749658" y="2587533"/>
              <a:ext cx="1261872" cy="1261872"/>
            </a:xfrm>
            <a:prstGeom prst="rect">
              <a:avLst/>
            </a:prstGeom>
          </p:spPr>
        </p:pic>
        <p:pic>
          <p:nvPicPr>
            <p:cNvPr id="34" name="Picture 33">
              <a:extLst>
                <a:ext uri="{FF2B5EF4-FFF2-40B4-BE49-F238E27FC236}">
                  <a16:creationId xmlns:a16="http://schemas.microsoft.com/office/drawing/2014/main" id="{F4B84ACC-93DF-18B2-18ED-5C10068117E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413659" y="2587533"/>
              <a:ext cx="1261872" cy="1261872"/>
            </a:xfrm>
            <a:prstGeom prst="rect">
              <a:avLst/>
            </a:prstGeom>
          </p:spPr>
        </p:pic>
      </p:grpSp>
      <p:grpSp>
        <p:nvGrpSpPr>
          <p:cNvPr id="80" name="Group 79">
            <a:extLst>
              <a:ext uri="{FF2B5EF4-FFF2-40B4-BE49-F238E27FC236}">
                <a16:creationId xmlns:a16="http://schemas.microsoft.com/office/drawing/2014/main" id="{E4CB59C8-79BA-E166-3C3D-15C70D169ECD}"/>
              </a:ext>
            </a:extLst>
          </p:cNvPr>
          <p:cNvGrpSpPr/>
          <p:nvPr/>
        </p:nvGrpSpPr>
        <p:grpSpPr>
          <a:xfrm>
            <a:off x="335360" y="4077058"/>
            <a:ext cx="11521440" cy="925132"/>
            <a:chOff x="296328" y="4163470"/>
            <a:chExt cx="15715202" cy="1261872"/>
          </a:xfrm>
        </p:grpSpPr>
        <p:pic>
          <p:nvPicPr>
            <p:cNvPr id="35" name="Picture 34">
              <a:extLst>
                <a:ext uri="{FF2B5EF4-FFF2-40B4-BE49-F238E27FC236}">
                  <a16:creationId xmlns:a16="http://schemas.microsoft.com/office/drawing/2014/main" id="{BDDC82CC-A63C-5828-A020-DD2593BC9CD4}"/>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96328" y="4163470"/>
              <a:ext cx="1261872" cy="1261872"/>
            </a:xfrm>
            <a:prstGeom prst="rect">
              <a:avLst/>
            </a:prstGeom>
          </p:spPr>
        </p:pic>
        <p:pic>
          <p:nvPicPr>
            <p:cNvPr id="36" name="Picture 35">
              <a:extLst>
                <a:ext uri="{FF2B5EF4-FFF2-40B4-BE49-F238E27FC236}">
                  <a16:creationId xmlns:a16="http://schemas.microsoft.com/office/drawing/2014/main" id="{609460F3-D60F-146D-F590-D35A18357FC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1741661" y="4163470"/>
              <a:ext cx="1261872" cy="1261872"/>
            </a:xfrm>
            <a:prstGeom prst="rect">
              <a:avLst/>
            </a:prstGeom>
          </p:spPr>
        </p:pic>
        <p:pic>
          <p:nvPicPr>
            <p:cNvPr id="37" name="Picture 36">
              <a:extLst>
                <a:ext uri="{FF2B5EF4-FFF2-40B4-BE49-F238E27FC236}">
                  <a16:creationId xmlns:a16="http://schemas.microsoft.com/office/drawing/2014/main" id="{594D0DDA-D0C6-4C89-DC0C-BE4B561BEE94}"/>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186994" y="4163470"/>
              <a:ext cx="1261872" cy="1261872"/>
            </a:xfrm>
            <a:prstGeom prst="rect">
              <a:avLst/>
            </a:prstGeom>
          </p:spPr>
        </p:pic>
        <p:pic>
          <p:nvPicPr>
            <p:cNvPr id="38" name="Picture 37">
              <a:extLst>
                <a:ext uri="{FF2B5EF4-FFF2-40B4-BE49-F238E27FC236}">
                  <a16:creationId xmlns:a16="http://schemas.microsoft.com/office/drawing/2014/main" id="{D3160CBA-2B93-AC03-1853-9C0DD2625E87}"/>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4632327" y="4163470"/>
              <a:ext cx="1261872" cy="1261872"/>
            </a:xfrm>
            <a:prstGeom prst="rect">
              <a:avLst/>
            </a:prstGeom>
          </p:spPr>
        </p:pic>
        <p:pic>
          <p:nvPicPr>
            <p:cNvPr id="39" name="Picture 38">
              <a:extLst>
                <a:ext uri="{FF2B5EF4-FFF2-40B4-BE49-F238E27FC236}">
                  <a16:creationId xmlns:a16="http://schemas.microsoft.com/office/drawing/2014/main" id="{67D73033-0918-C84B-9FCE-6A11B157A22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6077660" y="4163470"/>
              <a:ext cx="1261872" cy="1261872"/>
            </a:xfrm>
            <a:prstGeom prst="rect">
              <a:avLst/>
            </a:prstGeom>
          </p:spPr>
        </p:pic>
        <p:pic>
          <p:nvPicPr>
            <p:cNvPr id="40" name="Picture 39">
              <a:extLst>
                <a:ext uri="{FF2B5EF4-FFF2-40B4-BE49-F238E27FC236}">
                  <a16:creationId xmlns:a16="http://schemas.microsoft.com/office/drawing/2014/main" id="{FEA82E9C-F973-D7F7-E823-871DFAB8CBCE}"/>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7522993" y="4163470"/>
              <a:ext cx="1261872" cy="1261872"/>
            </a:xfrm>
            <a:prstGeom prst="rect">
              <a:avLst/>
            </a:prstGeom>
          </p:spPr>
        </p:pic>
        <p:pic>
          <p:nvPicPr>
            <p:cNvPr id="41" name="Picture 40">
              <a:extLst>
                <a:ext uri="{FF2B5EF4-FFF2-40B4-BE49-F238E27FC236}">
                  <a16:creationId xmlns:a16="http://schemas.microsoft.com/office/drawing/2014/main" id="{06F2EF7F-0B35-3B74-CDF5-D674BD21CC77}"/>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968326" y="4163470"/>
              <a:ext cx="1261872" cy="1261872"/>
            </a:xfrm>
            <a:prstGeom prst="rect">
              <a:avLst/>
            </a:prstGeom>
          </p:spPr>
        </p:pic>
        <p:pic>
          <p:nvPicPr>
            <p:cNvPr id="63" name="Picture 62">
              <a:extLst>
                <a:ext uri="{FF2B5EF4-FFF2-40B4-BE49-F238E27FC236}">
                  <a16:creationId xmlns:a16="http://schemas.microsoft.com/office/drawing/2014/main" id="{A70C1F25-92DB-BA62-921D-EC440D9049D6}"/>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0413659" y="4163470"/>
              <a:ext cx="1261872" cy="1261872"/>
            </a:xfrm>
            <a:prstGeom prst="rect">
              <a:avLst/>
            </a:prstGeom>
          </p:spPr>
        </p:pic>
        <p:pic>
          <p:nvPicPr>
            <p:cNvPr id="64" name="Picture 63">
              <a:extLst>
                <a:ext uri="{FF2B5EF4-FFF2-40B4-BE49-F238E27FC236}">
                  <a16:creationId xmlns:a16="http://schemas.microsoft.com/office/drawing/2014/main" id="{1D3A7A8C-A2D4-DF8B-76BA-E3B11C7AA6CC}"/>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1858992" y="4163470"/>
              <a:ext cx="1261872" cy="1261872"/>
            </a:xfrm>
            <a:prstGeom prst="rect">
              <a:avLst/>
            </a:prstGeom>
          </p:spPr>
        </p:pic>
        <p:pic>
          <p:nvPicPr>
            <p:cNvPr id="65" name="Picture 64">
              <a:extLst>
                <a:ext uri="{FF2B5EF4-FFF2-40B4-BE49-F238E27FC236}">
                  <a16:creationId xmlns:a16="http://schemas.microsoft.com/office/drawing/2014/main" id="{1596A5CD-2607-4D8B-00F6-7DA7E87AAA39}"/>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04325" y="4163470"/>
              <a:ext cx="1261872" cy="1261872"/>
            </a:xfrm>
            <a:prstGeom prst="rect">
              <a:avLst/>
            </a:prstGeom>
          </p:spPr>
        </p:pic>
        <p:pic>
          <p:nvPicPr>
            <p:cNvPr id="66" name="Picture 65">
              <a:extLst>
                <a:ext uri="{FF2B5EF4-FFF2-40B4-BE49-F238E27FC236}">
                  <a16:creationId xmlns:a16="http://schemas.microsoft.com/office/drawing/2014/main" id="{AE65FDFC-3FEA-69EF-EEC9-6A597131A95E}"/>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4749658" y="4163470"/>
              <a:ext cx="1261872" cy="1261872"/>
            </a:xfrm>
            <a:prstGeom prst="rect">
              <a:avLst/>
            </a:prstGeom>
          </p:spPr>
        </p:pic>
      </p:grpSp>
      <p:grpSp>
        <p:nvGrpSpPr>
          <p:cNvPr id="79" name="Group 78">
            <a:extLst>
              <a:ext uri="{FF2B5EF4-FFF2-40B4-BE49-F238E27FC236}">
                <a16:creationId xmlns:a16="http://schemas.microsoft.com/office/drawing/2014/main" id="{5517C01E-338A-F493-0511-046EA593F935}"/>
              </a:ext>
            </a:extLst>
          </p:cNvPr>
          <p:cNvGrpSpPr/>
          <p:nvPr/>
        </p:nvGrpSpPr>
        <p:grpSpPr>
          <a:xfrm>
            <a:off x="335360" y="5445202"/>
            <a:ext cx="8342547" cy="925132"/>
            <a:chOff x="296328" y="5497637"/>
            <a:chExt cx="11379203" cy="1261872"/>
          </a:xfrm>
        </p:grpSpPr>
        <p:pic>
          <p:nvPicPr>
            <p:cNvPr id="71" name="Picture 70">
              <a:extLst>
                <a:ext uri="{FF2B5EF4-FFF2-40B4-BE49-F238E27FC236}">
                  <a16:creationId xmlns:a16="http://schemas.microsoft.com/office/drawing/2014/main" id="{81415A2F-7D02-5BB5-BDD4-9CB9CEFBAB59}"/>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296328" y="5497637"/>
              <a:ext cx="1261872" cy="1261872"/>
            </a:xfrm>
            <a:prstGeom prst="rect">
              <a:avLst/>
            </a:prstGeom>
          </p:spPr>
        </p:pic>
        <p:pic>
          <p:nvPicPr>
            <p:cNvPr id="72" name="Picture 71">
              <a:extLst>
                <a:ext uri="{FF2B5EF4-FFF2-40B4-BE49-F238E27FC236}">
                  <a16:creationId xmlns:a16="http://schemas.microsoft.com/office/drawing/2014/main" id="{1777AEEA-C226-D78C-EEA9-1555B988340B}"/>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741661" y="5497637"/>
              <a:ext cx="1261872" cy="1261872"/>
            </a:xfrm>
            <a:prstGeom prst="rect">
              <a:avLst/>
            </a:prstGeom>
          </p:spPr>
        </p:pic>
        <p:pic>
          <p:nvPicPr>
            <p:cNvPr id="73" name="Picture 72">
              <a:extLst>
                <a:ext uri="{FF2B5EF4-FFF2-40B4-BE49-F238E27FC236}">
                  <a16:creationId xmlns:a16="http://schemas.microsoft.com/office/drawing/2014/main" id="{805284C5-64AD-D305-77F3-1058F93A6F18}"/>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3186994" y="5497637"/>
              <a:ext cx="1261872" cy="1261872"/>
            </a:xfrm>
            <a:prstGeom prst="rect">
              <a:avLst/>
            </a:prstGeom>
          </p:spPr>
        </p:pic>
        <p:pic>
          <p:nvPicPr>
            <p:cNvPr id="74" name="Picture 73">
              <a:extLst>
                <a:ext uri="{FF2B5EF4-FFF2-40B4-BE49-F238E27FC236}">
                  <a16:creationId xmlns:a16="http://schemas.microsoft.com/office/drawing/2014/main" id="{352CC032-2B70-877E-E9BF-C81D819EC62B}"/>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4632327" y="5497637"/>
              <a:ext cx="1261872" cy="1261872"/>
            </a:xfrm>
            <a:prstGeom prst="rect">
              <a:avLst/>
            </a:prstGeom>
          </p:spPr>
        </p:pic>
        <p:pic>
          <p:nvPicPr>
            <p:cNvPr id="75" name="Picture 74">
              <a:extLst>
                <a:ext uri="{FF2B5EF4-FFF2-40B4-BE49-F238E27FC236}">
                  <a16:creationId xmlns:a16="http://schemas.microsoft.com/office/drawing/2014/main" id="{4842C2D3-D6AB-1037-5D90-D2913E5CCE55}"/>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6077660" y="5497637"/>
              <a:ext cx="1261872" cy="1261872"/>
            </a:xfrm>
            <a:prstGeom prst="rect">
              <a:avLst/>
            </a:prstGeom>
          </p:spPr>
        </p:pic>
        <p:pic>
          <p:nvPicPr>
            <p:cNvPr id="76" name="Picture 75">
              <a:extLst>
                <a:ext uri="{FF2B5EF4-FFF2-40B4-BE49-F238E27FC236}">
                  <a16:creationId xmlns:a16="http://schemas.microsoft.com/office/drawing/2014/main" id="{8412E374-5B10-86A9-3AA0-423A883645A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7522993" y="5497637"/>
              <a:ext cx="1261872" cy="1261872"/>
            </a:xfrm>
            <a:prstGeom prst="rect">
              <a:avLst/>
            </a:prstGeom>
          </p:spPr>
        </p:pic>
        <p:pic>
          <p:nvPicPr>
            <p:cNvPr id="77" name="Picture 76">
              <a:extLst>
                <a:ext uri="{FF2B5EF4-FFF2-40B4-BE49-F238E27FC236}">
                  <a16:creationId xmlns:a16="http://schemas.microsoft.com/office/drawing/2014/main" id="{DABD7849-3AA6-7736-85E0-5574258A438B}"/>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8968326" y="5497637"/>
              <a:ext cx="1261872" cy="1261872"/>
            </a:xfrm>
            <a:prstGeom prst="rect">
              <a:avLst/>
            </a:prstGeom>
          </p:spPr>
        </p:pic>
        <p:pic>
          <p:nvPicPr>
            <p:cNvPr id="78" name="Picture 77">
              <a:extLst>
                <a:ext uri="{FF2B5EF4-FFF2-40B4-BE49-F238E27FC236}">
                  <a16:creationId xmlns:a16="http://schemas.microsoft.com/office/drawing/2014/main" id="{8546288D-5D5F-9FCE-1BA7-36CD1760DA95}"/>
                </a:ext>
              </a:extLst>
            </p:cNvPr>
            <p:cNvPicPr>
              <a:picLocks noChangeAspect="1"/>
            </p:cNvPicPr>
            <p:nvPr/>
          </p:nvPicPr>
          <p:blipFill>
            <a:blip r:embed="rId42">
              <a:extLst>
                <a:ext uri="{28A0092B-C50C-407E-A947-70E740481C1C}">
                  <a14:useLocalDpi xmlns:a14="http://schemas.microsoft.com/office/drawing/2010/main" val="0"/>
                </a:ext>
              </a:extLst>
            </a:blip>
            <a:srcRect/>
            <a:stretch/>
          </p:blipFill>
          <p:spPr>
            <a:xfrm>
              <a:off x="10413659" y="5497637"/>
              <a:ext cx="1261872" cy="1261872"/>
            </a:xfrm>
            <a:prstGeom prst="rect">
              <a:avLst/>
            </a:prstGeom>
          </p:spPr>
        </p:pic>
      </p:grpSp>
    </p:spTree>
    <p:extLst>
      <p:ext uri="{BB962C8B-B14F-4D97-AF65-F5344CB8AC3E}">
        <p14:creationId xmlns:p14="http://schemas.microsoft.com/office/powerpoint/2010/main" val="4061795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C7AA4-0149-911D-8AC2-4C8CB0EAFE5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835C75C-CDCC-F42C-E4D0-D2BC2837B32F}"/>
              </a:ext>
            </a:extLst>
          </p:cNvPr>
          <p:cNvSpPr>
            <a:spLocks noGrp="1" noChangeArrowheads="1"/>
          </p:cNvSpPr>
          <p:nvPr>
            <p:ph type="title"/>
          </p:nvPr>
        </p:nvSpPr>
        <p:spPr>
          <a:xfrm>
            <a:off x="-13312" y="539631"/>
            <a:ext cx="12192000" cy="1719420"/>
          </a:xfrm>
        </p:spPr>
        <p:txBody>
          <a:bodyPr wrap="square" anchor="b">
            <a:noAutofit/>
          </a:bodyPr>
          <a:lstStyle/>
          <a:p>
            <a:pPr>
              <a:lnSpc>
                <a:spcPct val="85000"/>
              </a:lnSpc>
            </a:pPr>
            <a:r>
              <a:rPr lang="en-US" sz="3800" dirty="0"/>
              <a:t>Expert Second Opinion</a:t>
            </a:r>
            <a:br>
              <a:rPr lang="en-US" sz="3800" dirty="0"/>
            </a:br>
            <a:r>
              <a:rPr lang="en-US" sz="3800" dirty="0"/>
              <a:t>Investigators Discuss the Role of Novel Treatment Approaches in the Care of Patients with Follicular Lymphoma and Diffuse Large B-Cell Lymphoma</a:t>
            </a:r>
          </a:p>
        </p:txBody>
      </p:sp>
      <p:sp>
        <p:nvSpPr>
          <p:cNvPr id="12" name="Text Box 3">
            <a:extLst>
              <a:ext uri="{FF2B5EF4-FFF2-40B4-BE49-F238E27FC236}">
                <a16:creationId xmlns:a16="http://schemas.microsoft.com/office/drawing/2014/main" id="{46AC8837-BB2E-DBDA-7A29-85AE57E9B33A}"/>
              </a:ext>
            </a:extLst>
          </p:cNvPr>
          <p:cNvSpPr txBox="1">
            <a:spLocks noChangeArrowheads="1"/>
          </p:cNvSpPr>
          <p:nvPr/>
        </p:nvSpPr>
        <p:spPr bwMode="auto">
          <a:xfrm>
            <a:off x="3248048" y="578757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4DBB6C9A-41D2-D85B-EF47-C2DA6FE81892}"/>
              </a:ext>
            </a:extLst>
          </p:cNvPr>
          <p:cNvSpPr txBox="1">
            <a:spLocks noChangeArrowheads="1"/>
          </p:cNvSpPr>
          <p:nvPr/>
        </p:nvSpPr>
        <p:spPr bwMode="auto">
          <a:xfrm>
            <a:off x="2920388" y="3908909"/>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C98FC3A0-1248-44CB-8AF2-9EFC4A622834}"/>
              </a:ext>
            </a:extLst>
          </p:cNvPr>
          <p:cNvSpPr txBox="1">
            <a:spLocks noChangeArrowheads="1"/>
          </p:cNvSpPr>
          <p:nvPr/>
        </p:nvSpPr>
        <p:spPr bwMode="auto">
          <a:xfrm>
            <a:off x="-13312" y="284416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ET</a:t>
            </a:r>
          </a:p>
        </p:txBody>
      </p:sp>
      <p:sp>
        <p:nvSpPr>
          <p:cNvPr id="8" name="Rectangle 4">
            <a:extLst>
              <a:ext uri="{FF2B5EF4-FFF2-40B4-BE49-F238E27FC236}">
                <a16:creationId xmlns:a16="http://schemas.microsoft.com/office/drawing/2014/main" id="{90CFA42A-2E8A-8ED1-943A-4EB8985AB7FE}"/>
              </a:ext>
            </a:extLst>
          </p:cNvPr>
          <p:cNvSpPr txBox="1">
            <a:spLocks noChangeArrowheads="1"/>
          </p:cNvSpPr>
          <p:nvPr/>
        </p:nvSpPr>
        <p:spPr bwMode="auto">
          <a:xfrm>
            <a:off x="-13312" y="2232357"/>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Friday Satellite Symposium Preceding the 67</a:t>
            </a:r>
            <a:r>
              <a:rPr kumimoji="0" lang="en-US" sz="26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p>
        </p:txBody>
      </p:sp>
      <p:sp>
        <p:nvSpPr>
          <p:cNvPr id="9" name="Text Box 6">
            <a:extLst>
              <a:ext uri="{FF2B5EF4-FFF2-40B4-BE49-F238E27FC236}">
                <a16:creationId xmlns:a16="http://schemas.microsoft.com/office/drawing/2014/main" id="{35F05E42-F391-3B09-A8DE-30A1B57691D2}"/>
              </a:ext>
            </a:extLst>
          </p:cNvPr>
          <p:cNvSpPr txBox="1">
            <a:spLocks noChangeArrowheads="1"/>
          </p:cNvSpPr>
          <p:nvPr/>
        </p:nvSpPr>
        <p:spPr bwMode="auto">
          <a:xfrm>
            <a:off x="983432" y="4493684"/>
            <a:ext cx="10081119" cy="13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Nancy L Bartlett,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John P Leonard,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Matasar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Pier Luigi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Zinzani</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2644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209EF-53F8-80DF-A6C0-141A8C41D6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4634A6-A324-8EEF-EE3C-800783B35F23}"/>
              </a:ext>
            </a:extLst>
          </p:cNvPr>
          <p:cNvSpPr txBox="1">
            <a:spLocks/>
          </p:cNvSpPr>
          <p:nvPr/>
        </p:nvSpPr>
        <p:spPr>
          <a:xfrm>
            <a:off x="0" y="44624"/>
            <a:ext cx="12192000" cy="727837"/>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2C8F3437-3109-EFC8-A27B-5B8CA8131DA6}"/>
              </a:ext>
            </a:extLst>
          </p:cNvPr>
          <p:cNvSpPr txBox="1"/>
          <p:nvPr/>
        </p:nvSpPr>
        <p:spPr>
          <a:xfrm>
            <a:off x="3797417" y="698865"/>
            <a:ext cx="551183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Carla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Casulo</a:t>
            </a:r>
            <a:r>
              <a:rPr kumimoji="0" lang="en-US" sz="16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Associate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Division of Hematology/Oncology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Assistant Director, Cancer Research Training and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University of Rochester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Wilmot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Rochester, New York</a:t>
            </a:r>
          </a:p>
        </p:txBody>
      </p:sp>
      <p:sp>
        <p:nvSpPr>
          <p:cNvPr id="9" name="TextBox 8">
            <a:extLst>
              <a:ext uri="{FF2B5EF4-FFF2-40B4-BE49-F238E27FC236}">
                <a16:creationId xmlns:a16="http://schemas.microsoft.com/office/drawing/2014/main" id="{34AF9473-41A8-9882-0E14-BC639EFF5AE5}"/>
              </a:ext>
            </a:extLst>
          </p:cNvPr>
          <p:cNvSpPr txBox="1"/>
          <p:nvPr/>
        </p:nvSpPr>
        <p:spPr>
          <a:xfrm>
            <a:off x="3797417" y="4823071"/>
            <a:ext cx="493895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Laurie H Sehn,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Chair, Lymphoma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Tumour</a:t>
            </a:r>
            <a:r>
              <a:rPr kumimoji="0" lang="en-US" sz="1600" b="0" i="0" u="none" strike="noStrike" kern="1200" cap="none" spc="0" normalizeH="0" baseline="0" noProof="0" dirty="0">
                <a:ln>
                  <a:noFill/>
                </a:ln>
                <a:solidFill>
                  <a:srgbClr val="000000"/>
                </a:solidFill>
                <a:effectLst/>
                <a:uLnTx/>
                <a:uFillTx/>
                <a:latin typeface="Calibri"/>
                <a:ea typeface="+mn-ea"/>
                <a:cs typeface="+mn-cs"/>
              </a:rPr>
              <a:t>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BC Cancer Centre for Lymphoid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Clinical Professor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The University of British Columbia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Vancouver, British Columbia, Canada</a:t>
            </a:r>
          </a:p>
        </p:txBody>
      </p:sp>
      <p:pic>
        <p:nvPicPr>
          <p:cNvPr id="14" name="Picture 13" descr="A person wearing a headset and a red tie&#10;&#10;AI-generated content may be incorrect.">
            <a:extLst>
              <a:ext uri="{FF2B5EF4-FFF2-40B4-BE49-F238E27FC236}">
                <a16:creationId xmlns:a16="http://schemas.microsoft.com/office/drawing/2014/main" id="{DE13E97C-D393-5186-A8A7-51D22BA21F03}"/>
              </a:ext>
            </a:extLst>
          </p:cNvPr>
          <p:cNvPicPr>
            <a:picLocks noChangeAspect="1"/>
          </p:cNvPicPr>
          <p:nvPr/>
        </p:nvPicPr>
        <p:blipFill>
          <a:blip r:embed="rId3"/>
          <a:stretch>
            <a:fillRect/>
          </a:stretch>
        </p:blipFill>
        <p:spPr>
          <a:xfrm>
            <a:off x="362919" y="4880431"/>
            <a:ext cx="2994033" cy="1684143"/>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634E46E4-6FF3-FAB8-DBF8-47B61F78B612}"/>
              </a:ext>
            </a:extLst>
          </p:cNvPr>
          <p:cNvSpPr txBox="1"/>
          <p:nvPr/>
        </p:nvSpPr>
        <p:spPr>
          <a:xfrm>
            <a:off x="3797417" y="2760968"/>
            <a:ext cx="682284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Matthew Lunning,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Medical Director, Gene and Cellular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Associate Vice Chair of Research, Department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Assistant Vice Chancellor for Clinical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Fred and Pamela Buffett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University of Nebraska Medical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Omaha, Nebraska</a:t>
            </a:r>
          </a:p>
        </p:txBody>
      </p:sp>
      <p:pic>
        <p:nvPicPr>
          <p:cNvPr id="2" name="Picture 1" descr="A person wearing headphones and a microphone&#10;&#10;AI-generated content may be incorrect.">
            <a:extLst>
              <a:ext uri="{FF2B5EF4-FFF2-40B4-BE49-F238E27FC236}">
                <a16:creationId xmlns:a16="http://schemas.microsoft.com/office/drawing/2014/main" id="{EC4C47CD-BF9F-08A0-1F05-9B18D17B7010}"/>
              </a:ext>
            </a:extLst>
          </p:cNvPr>
          <p:cNvPicPr>
            <a:picLocks noChangeAspect="1"/>
          </p:cNvPicPr>
          <p:nvPr/>
        </p:nvPicPr>
        <p:blipFill>
          <a:blip r:embed="rId4"/>
          <a:stretch>
            <a:fillRect/>
          </a:stretch>
        </p:blipFill>
        <p:spPr>
          <a:xfrm>
            <a:off x="362918" y="4823071"/>
            <a:ext cx="3337569" cy="1877383"/>
          </a:xfrm>
          <a:prstGeom prst="rect">
            <a:avLst/>
          </a:prstGeom>
          <a:effectLst>
            <a:outerShdw blurRad="50800" dist="38100" dir="2700000" algn="tl" rotWithShape="0">
              <a:prstClr val="black">
                <a:alpha val="40000"/>
              </a:prstClr>
            </a:outerShdw>
          </a:effectLst>
        </p:spPr>
      </p:pic>
      <p:pic>
        <p:nvPicPr>
          <p:cNvPr id="3" name="Picture 2" descr="A person smiling for a picture&#10;&#10;AI-generated content may be incorrect.">
            <a:extLst>
              <a:ext uri="{FF2B5EF4-FFF2-40B4-BE49-F238E27FC236}">
                <a16:creationId xmlns:a16="http://schemas.microsoft.com/office/drawing/2014/main" id="{39403413-5DB0-1954-E0E1-6D3350AA8F56}"/>
              </a:ext>
            </a:extLst>
          </p:cNvPr>
          <p:cNvPicPr>
            <a:picLocks noChangeAspect="1"/>
          </p:cNvPicPr>
          <p:nvPr/>
        </p:nvPicPr>
        <p:blipFill>
          <a:blip r:embed="rId5"/>
          <a:stretch>
            <a:fillRect/>
          </a:stretch>
        </p:blipFill>
        <p:spPr>
          <a:xfrm>
            <a:off x="362918" y="2760968"/>
            <a:ext cx="3337570" cy="1877383"/>
          </a:xfrm>
          <a:prstGeom prst="rect">
            <a:avLst/>
          </a:prstGeom>
          <a:effectLst>
            <a:outerShdw blurRad="50800" dist="38100" dir="2700000" algn="tl" rotWithShape="0">
              <a:prstClr val="black">
                <a:alpha val="40000"/>
              </a:prstClr>
            </a:outerShdw>
          </a:effectLst>
        </p:spPr>
      </p:pic>
      <p:pic>
        <p:nvPicPr>
          <p:cNvPr id="4" name="Picture 3" descr="A person wearing headphones and a microphone&#10;&#10;AI-generated content may be incorrect.">
            <a:extLst>
              <a:ext uri="{FF2B5EF4-FFF2-40B4-BE49-F238E27FC236}">
                <a16:creationId xmlns:a16="http://schemas.microsoft.com/office/drawing/2014/main" id="{C311540C-FC33-01A3-1313-EB9E81233E39}"/>
              </a:ext>
            </a:extLst>
          </p:cNvPr>
          <p:cNvPicPr>
            <a:picLocks noChangeAspect="1"/>
          </p:cNvPicPr>
          <p:nvPr/>
        </p:nvPicPr>
        <p:blipFill>
          <a:blip r:embed="rId6"/>
          <a:stretch>
            <a:fillRect/>
          </a:stretch>
        </p:blipFill>
        <p:spPr>
          <a:xfrm>
            <a:off x="362918" y="698865"/>
            <a:ext cx="3337569" cy="18773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634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Rational Incorporation of Antibody-Drug Conjugates into the Management of Newly Diagnosed Diffuse Large B-Cell Lymphoma (DLBCL) — </a:t>
            </a:r>
            <a:br>
              <a:rPr lang="en-US" sz="2500" dirty="0">
                <a:solidFill>
                  <a:schemeClr val="tx1"/>
                </a:solidFill>
              </a:rPr>
            </a:br>
            <a:r>
              <a:rPr lang="en-US" sz="2500" dirty="0">
                <a:solidFill>
                  <a:schemeClr val="tx1"/>
                </a:solidFill>
              </a:rPr>
              <a:t>Dr </a:t>
            </a:r>
            <a:r>
              <a:rPr lang="en-US" sz="2500" dirty="0" err="1">
                <a:solidFill>
                  <a:schemeClr val="tx1"/>
                </a:solidFill>
              </a:rPr>
              <a:t>Matasar</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Utility of CD19-Directed Monoclonal Antibodies for DLBCL and Follicular Lymphoma (FL) — Dr Leonard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Use of Antibody-Drug Conjugates in the Treatment of Relapsed/Refractory DLBCL — Prof </a:t>
            </a:r>
            <a:r>
              <a:rPr lang="en-US" sz="2500" dirty="0" err="1">
                <a:solidFill>
                  <a:schemeClr val="tx1"/>
                </a:solidFill>
              </a:rPr>
              <a:t>Zinzani</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DLBCL — Dr Bartlett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Bispecific Antibody Therapy for FL and Other Lymphoma Subtypes — Dr </a:t>
            </a:r>
            <a:r>
              <a:rPr lang="en-US" sz="2500" dirty="0" err="1">
                <a:solidFill>
                  <a:schemeClr val="tx1"/>
                </a:solidFill>
              </a:rPr>
              <a:t>Nastoupil</a:t>
            </a:r>
            <a:r>
              <a:rPr lang="en-US" sz="2500" dirty="0">
                <a:solidFill>
                  <a:schemeClr val="tx1"/>
                </a:solidFill>
              </a:rPr>
              <a:t> </a:t>
            </a: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Bartlett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B328B44C-4494-1061-FB7F-B8976F37BF12}"/>
              </a:ext>
            </a:extLst>
          </p:cNvPr>
          <p:cNvGraphicFramePr>
            <a:graphicFrameLocks/>
          </p:cNvGraphicFramePr>
          <p:nvPr>
            <p:extLst>
              <p:ext uri="{D42A27DB-BD31-4B8C-83A1-F6EECF244321}">
                <p14:modId xmlns:p14="http://schemas.microsoft.com/office/powerpoint/2010/main" val="927338549"/>
              </p:ext>
            </p:extLst>
          </p:nvPr>
        </p:nvGraphicFramePr>
        <p:xfrm>
          <a:off x="835596" y="2109833"/>
          <a:ext cx="10661004" cy="2345145"/>
        </p:xfrm>
        <a:graphic>
          <a:graphicData uri="http://schemas.openxmlformats.org/drawingml/2006/table">
            <a:tbl>
              <a:tblPr firstRow="1" bandRow="1">
                <a:tableStyleId>{F2DE63D5-997A-4646-A377-4702673A728D}</a:tableStyleId>
              </a:tblPr>
              <a:tblGrid>
                <a:gridCol w="2668116">
                  <a:extLst>
                    <a:ext uri="{9D8B030D-6E8A-4147-A177-3AD203B41FA5}">
                      <a16:colId xmlns:a16="http://schemas.microsoft.com/office/drawing/2014/main" val="20000"/>
                    </a:ext>
                  </a:extLst>
                </a:gridCol>
                <a:gridCol w="7992888">
                  <a:extLst>
                    <a:ext uri="{9D8B030D-6E8A-4147-A177-3AD203B41FA5}">
                      <a16:colId xmlns:a16="http://schemas.microsoft.com/office/drawing/2014/main" val="20001"/>
                    </a:ext>
                  </a:extLst>
                </a:gridCol>
              </a:tblGrid>
              <a:tr h="88711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Genentech, a member of the Roche Group, Genmab US Inc, Kite, A Gilead Company,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5802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ADC Therapeutics, </a:t>
                      </a:r>
                      <a:r>
                        <a:rPr lang="en-US" sz="1800" b="0" kern="1200" dirty="0" err="1">
                          <a:solidFill>
                            <a:schemeClr val="tx1"/>
                          </a:solidFill>
                          <a:effectLst/>
                          <a:latin typeface="+mn-lt"/>
                          <a:ea typeface="+mn-ea"/>
                          <a:cs typeface="+mn-cs"/>
                        </a:rPr>
                        <a:t>Autolus</a:t>
                      </a:r>
                      <a:r>
                        <a:rPr lang="en-US" sz="1800" b="0" kern="1200" dirty="0">
                          <a:solidFill>
                            <a:schemeClr val="tx1"/>
                          </a:solidFill>
                          <a:effectLst/>
                          <a:latin typeface="+mn-lt"/>
                          <a:ea typeface="+mn-ea"/>
                          <a:cs typeface="+mn-cs"/>
                        </a:rPr>
                        <a:t>, Bristol Myers Squibb, Celgene Corporation, Forty Seven Inc, Genentech, a member of the Roche Group, Genmab US Inc, Gilead Sciences Inc, Kite, A Gilead Company, Pfizer Inc, Pharmacyclics LLC, an AbbVie Company,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1831690"/>
                  </a:ext>
                </a:extLst>
              </a:tr>
            </a:tbl>
          </a:graphicData>
        </a:graphic>
      </p:graphicFrame>
    </p:spTree>
    <p:custDataLst>
      <p:tags r:id="rId1"/>
    </p:custDataLst>
    <p:extLst>
      <p:ext uri="{BB962C8B-B14F-4D97-AF65-F5344CB8AC3E}">
        <p14:creationId xmlns:p14="http://schemas.microsoft.com/office/powerpoint/2010/main" val="3141460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A7650-AAA7-1F52-0B02-39B2C593713C}"/>
              </a:ext>
            </a:extLst>
          </p:cNvPr>
          <p:cNvSpPr/>
          <p:nvPr/>
        </p:nvSpPr>
        <p:spPr bwMode="auto">
          <a:xfrm>
            <a:off x="740128" y="1340768"/>
            <a:ext cx="10828480" cy="129614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chemeClr val="bg1"/>
                </a:solidFill>
              </a:rPr>
              <a:t>Module 1: Rational Incorporation of Antibody-Drug Conjugates into the Management of Newly Diagnosed Diffuse Large B-Cell Lymphoma (DLBCL) — </a:t>
            </a:r>
            <a:br>
              <a:rPr lang="en-US" sz="2500" dirty="0">
                <a:solidFill>
                  <a:schemeClr val="bg1"/>
                </a:solidFill>
              </a:rPr>
            </a:br>
            <a:r>
              <a:rPr lang="en-US" sz="2500" dirty="0">
                <a:solidFill>
                  <a:schemeClr val="bg1"/>
                </a:solidFill>
              </a:rPr>
              <a:t>Dr </a:t>
            </a:r>
            <a:r>
              <a:rPr lang="en-US" sz="2500" dirty="0" err="1">
                <a:solidFill>
                  <a:schemeClr val="bg1"/>
                </a:solidFill>
              </a:rPr>
              <a:t>Matasar</a:t>
            </a:r>
            <a:r>
              <a:rPr lang="en-US" sz="2500" dirty="0">
                <a:solidFill>
                  <a:schemeClr val="bg1"/>
                </a:solidFill>
              </a:rPr>
              <a:t>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Utility of CD19-Directed Monoclonal Antibodies for DLBCL and Follicular Lymphoma (FL) — Dr Leonard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Use of Antibody-Drug Conjugates in the Treatment of Relapsed/Refractory DLBCL — Prof </a:t>
            </a:r>
            <a:r>
              <a:rPr lang="en-US" sz="2500" dirty="0" err="1">
                <a:solidFill>
                  <a:schemeClr val="tx1"/>
                </a:solidFill>
              </a:rPr>
              <a:t>Zinzani</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DLBCL — Dr Bartlett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Bispecific Antibody Therapy for FL and Other Lymphoma Subtypes — Dr </a:t>
            </a:r>
            <a:r>
              <a:rPr lang="en-US" sz="2500" dirty="0" err="1">
                <a:solidFill>
                  <a:schemeClr val="tx1"/>
                </a:solidFill>
              </a:rPr>
              <a:t>Nastoupil</a:t>
            </a:r>
            <a:r>
              <a:rPr lang="en-US" sz="2500" dirty="0">
                <a:solidFill>
                  <a:schemeClr val="tx1"/>
                </a:solidFill>
              </a:rPr>
              <a:t> </a:t>
            </a:r>
          </a:p>
        </p:txBody>
      </p:sp>
    </p:spTree>
    <p:extLst>
      <p:ext uri="{BB962C8B-B14F-4D97-AF65-F5344CB8AC3E}">
        <p14:creationId xmlns:p14="http://schemas.microsoft.com/office/powerpoint/2010/main" val="3237571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1">
          <a:extLst>
            <a:ext uri="{FF2B5EF4-FFF2-40B4-BE49-F238E27FC236}">
              <a16:creationId xmlns:a16="http://schemas.microsoft.com/office/drawing/2014/main" id="{8BA59130-1FDF-450C-8FB4-D51F949CA2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2AE91E-F269-48D4-5F84-BC4B3DDF911F}"/>
              </a:ext>
            </a:extLst>
          </p:cNvPr>
          <p:cNvSpPr>
            <a:spLocks noGrp="1"/>
          </p:cNvSpPr>
          <p:nvPr>
            <p:ph type="title"/>
          </p:nvPr>
        </p:nvSpPr>
        <p:spPr>
          <a:xfrm>
            <a:off x="914400" y="1064172"/>
            <a:ext cx="10363200" cy="2209800"/>
          </a:xfrm>
        </p:spPr>
        <p:txBody>
          <a:bodyPr>
            <a:noAutofit/>
          </a:bodyPr>
          <a:lstStyle/>
          <a:p>
            <a:r>
              <a:rPr lang="en-US" sz="4400" cap="none" dirty="0">
                <a:solidFill>
                  <a:srgbClr val="C00000"/>
                </a:solidFill>
              </a:rPr>
              <a:t>Diffuse large B-cell lymphoma:</a:t>
            </a:r>
            <a:br>
              <a:rPr lang="en-US" sz="4400" cap="none" dirty="0">
                <a:solidFill>
                  <a:srgbClr val="C00000"/>
                </a:solidFill>
              </a:rPr>
            </a:br>
            <a:r>
              <a:rPr lang="en-US" sz="4400" cap="none" dirty="0">
                <a:solidFill>
                  <a:srgbClr val="C00000"/>
                </a:solidFill>
              </a:rPr>
              <a:t>Emerging </a:t>
            </a:r>
            <a:r>
              <a:rPr lang="en-US" sz="4400" dirty="0">
                <a:solidFill>
                  <a:srgbClr val="C00000"/>
                </a:solidFill>
              </a:rPr>
              <a:t>strategies</a:t>
            </a:r>
            <a:endParaRPr lang="en-US" sz="4400" cap="none" dirty="0"/>
          </a:p>
        </p:txBody>
      </p:sp>
      <p:sp>
        <p:nvSpPr>
          <p:cNvPr id="2" name="Espaço Reservado para Conteúdo 2">
            <a:extLst>
              <a:ext uri="{FF2B5EF4-FFF2-40B4-BE49-F238E27FC236}">
                <a16:creationId xmlns:a16="http://schemas.microsoft.com/office/drawing/2014/main" id="{FAEF5171-719F-1B78-4E22-0C60787B9CEC}"/>
              </a:ext>
            </a:extLst>
          </p:cNvPr>
          <p:cNvSpPr txBox="1">
            <a:spLocks/>
          </p:cNvSpPr>
          <p:nvPr/>
        </p:nvSpPr>
        <p:spPr>
          <a:xfrm>
            <a:off x="914400" y="3710153"/>
            <a:ext cx="10515600" cy="1776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156082"/>
                </a:solidFill>
                <a:effectLst/>
                <a:uLnTx/>
                <a:uFillTx/>
                <a:latin typeface="Aptos"/>
                <a:ea typeface="+mn-ea"/>
                <a:cs typeface="+mn-cs"/>
              </a:rPr>
              <a:t>Matt Matasar,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156082"/>
                </a:solidFill>
                <a:effectLst/>
                <a:uLnTx/>
                <a:uFillTx/>
                <a:latin typeface="Aptos"/>
                <a:ea typeface="+mn-ea"/>
                <a:cs typeface="+mn-cs"/>
              </a:rPr>
              <a:t>Chief of Blood Disorders, Rutgers Cancer Institute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156082"/>
                </a:solidFill>
                <a:effectLst/>
                <a:uLnTx/>
                <a:uFillTx/>
                <a:latin typeface="Aptos"/>
                <a:ea typeface="+mn-ea"/>
                <a:cs typeface="+mn-cs"/>
              </a:rPr>
              <a:t>Professor of Medicine, Rutgers RWJ Medical School</a:t>
            </a:r>
          </a:p>
        </p:txBody>
      </p:sp>
    </p:spTree>
    <p:extLst>
      <p:ext uri="{BB962C8B-B14F-4D97-AF65-F5344CB8AC3E}">
        <p14:creationId xmlns:p14="http://schemas.microsoft.com/office/powerpoint/2010/main" val="21842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6B707-EDF0-6CBF-E5B0-58F79B341AF7}"/>
            </a:ext>
          </a:extLst>
        </p:cNvPr>
        <p:cNvGrpSpPr/>
        <p:nvPr/>
      </p:nvGrpSpPr>
      <p:grpSpPr>
        <a:xfrm>
          <a:off x="0" y="0"/>
          <a:ext cx="0" cy="0"/>
          <a:chOff x="0" y="0"/>
          <a:chExt cx="0" cy="0"/>
        </a:xfrm>
      </p:grpSpPr>
      <p:graphicFrame>
        <p:nvGraphicFramePr>
          <p:cNvPr id="30" name="Chart 29">
            <a:extLst>
              <a:ext uri="{FF2B5EF4-FFF2-40B4-BE49-F238E27FC236}">
                <a16:creationId xmlns:a16="http://schemas.microsoft.com/office/drawing/2014/main" id="{7AE9CE8E-64EC-5334-8892-E23CAE3B89C8}"/>
              </a:ext>
            </a:extLst>
          </p:cNvPr>
          <p:cNvGraphicFramePr/>
          <p:nvPr/>
        </p:nvGraphicFramePr>
        <p:xfrm>
          <a:off x="5177472" y="1829187"/>
          <a:ext cx="5178409" cy="3452267"/>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780B8B3B-8F2A-EBD9-8846-4C4F82775776}"/>
              </a:ext>
            </a:extLst>
          </p:cNvPr>
          <p:cNvGrpSpPr/>
          <p:nvPr/>
        </p:nvGrpSpPr>
        <p:grpSpPr>
          <a:xfrm>
            <a:off x="6916001" y="2107169"/>
            <a:ext cx="2679784" cy="1582492"/>
            <a:chOff x="4960831" y="1581141"/>
            <a:chExt cx="2009838" cy="1186869"/>
          </a:xfrm>
        </p:grpSpPr>
        <p:sp>
          <p:nvSpPr>
            <p:cNvPr id="5" name="Freeform 57">
              <a:extLst>
                <a:ext uri="{FF2B5EF4-FFF2-40B4-BE49-F238E27FC236}">
                  <a16:creationId xmlns:a16="http://schemas.microsoft.com/office/drawing/2014/main" id="{3060B45D-3958-18DB-E526-B2899E64E836}"/>
                </a:ext>
              </a:extLst>
            </p:cNvPr>
            <p:cNvSpPr/>
            <p:nvPr/>
          </p:nvSpPr>
          <p:spPr>
            <a:xfrm>
              <a:off x="4960831" y="1583431"/>
              <a:ext cx="2009838" cy="1184579"/>
            </a:xfrm>
            <a:custGeom>
              <a:avLst/>
              <a:gdLst>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056" h="1359108">
                  <a:moveTo>
                    <a:pt x="0" y="0"/>
                  </a:moveTo>
                  <a:lnTo>
                    <a:pt x="0" y="0"/>
                  </a:lnTo>
                  <a:lnTo>
                    <a:pt x="89941" y="0"/>
                  </a:lnTo>
                  <a:lnTo>
                    <a:pt x="2963056" y="0"/>
                  </a:lnTo>
                  <a:lnTo>
                    <a:pt x="2963056" y="1359108"/>
                  </a:lnTo>
                  <a:lnTo>
                    <a:pt x="1414072" y="1359108"/>
                  </a:lnTo>
                </a:path>
              </a:pathLst>
            </a:custGeom>
            <a:solidFill>
              <a:schemeClr val="accent2">
                <a:alpha val="10000"/>
              </a:schemeClr>
            </a:solidFill>
            <a:ln>
              <a:solidFill>
                <a:schemeClr val="accent2"/>
              </a:solidFill>
              <a:prstDash val="sysDot"/>
            </a:ln>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F5F5F"/>
                </a:solidFill>
                <a:effectLst/>
                <a:uLnTx/>
                <a:uFillTx/>
                <a:latin typeface="Imago"/>
                <a:ea typeface="+mn-ea"/>
                <a:cs typeface="Arial" charset="0"/>
              </a:endParaRPr>
            </a:p>
          </p:txBody>
        </p:sp>
        <p:sp>
          <p:nvSpPr>
            <p:cNvPr id="7" name="TextBox 6">
              <a:extLst>
                <a:ext uri="{FF2B5EF4-FFF2-40B4-BE49-F238E27FC236}">
                  <a16:creationId xmlns:a16="http://schemas.microsoft.com/office/drawing/2014/main" id="{65E47E8A-8D52-2483-E3E8-7563C397F17F}"/>
                </a:ext>
              </a:extLst>
            </p:cNvPr>
            <p:cNvSpPr txBox="1"/>
            <p:nvPr/>
          </p:nvSpPr>
          <p:spPr>
            <a:xfrm>
              <a:off x="5839568" y="1581141"/>
              <a:ext cx="1071447" cy="484748"/>
            </a:xfrm>
            <a:prstGeom prst="rect">
              <a:avLst/>
            </a:prstGeom>
            <a:noFill/>
          </p:spPr>
          <p:txBody>
            <a:bodyPr wrap="none" rtlCol="0" anchor="ctr" anchorCtr="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40046"/>
                  </a:solidFill>
                  <a:effectLst/>
                  <a:uLnTx/>
                  <a:uFillTx/>
                  <a:latin typeface="Imago"/>
                  <a:ea typeface="+mn-ea"/>
                  <a:cs typeface="Arial" charset="0"/>
                </a:rPr>
                <a:t>DLBCL</a:t>
              </a:r>
              <a:br>
                <a:rPr kumimoji="0" lang="en-US" sz="1800" b="1" i="0" u="none" strike="noStrike" kern="0" cap="none" spc="0" normalizeH="0" baseline="0" noProof="0" dirty="0">
                  <a:ln>
                    <a:noFill/>
                  </a:ln>
                  <a:solidFill>
                    <a:srgbClr val="E40046"/>
                  </a:solidFill>
                  <a:effectLst/>
                  <a:uLnTx/>
                  <a:uFillTx/>
                  <a:latin typeface="Imago"/>
                  <a:ea typeface="+mn-ea"/>
                  <a:cs typeface="Arial" charset="0"/>
                </a:rPr>
              </a:br>
              <a:r>
                <a:rPr kumimoji="0" lang="en-US" sz="1800" b="1" i="0" u="none" strike="noStrike" kern="0" cap="none" spc="0" normalizeH="0" baseline="0" noProof="0" dirty="0">
                  <a:ln>
                    <a:noFill/>
                  </a:ln>
                  <a:solidFill>
                    <a:srgbClr val="E40046"/>
                  </a:solidFill>
                  <a:effectLst/>
                  <a:uLnTx/>
                  <a:uFillTx/>
                  <a:latin typeface="Imago"/>
                  <a:ea typeface="+mn-ea"/>
                  <a:cs typeface="Arial" charset="0"/>
                </a:rPr>
                <a:t>27,650 (25%)</a:t>
              </a:r>
            </a:p>
          </p:txBody>
        </p:sp>
      </p:grpSp>
      <p:sp>
        <p:nvSpPr>
          <p:cNvPr id="2" name="Title 1">
            <a:extLst>
              <a:ext uri="{FF2B5EF4-FFF2-40B4-BE49-F238E27FC236}">
                <a16:creationId xmlns:a16="http://schemas.microsoft.com/office/drawing/2014/main" id="{3AC6ED5F-D0E1-B08E-6AC9-F97EDF9E2503}"/>
              </a:ext>
            </a:extLst>
          </p:cNvPr>
          <p:cNvSpPr>
            <a:spLocks noGrp="1"/>
          </p:cNvSpPr>
          <p:nvPr>
            <p:ph type="title"/>
          </p:nvPr>
        </p:nvSpPr>
        <p:spPr/>
        <p:txBody>
          <a:bodyPr>
            <a:normAutofit fontScale="90000"/>
          </a:bodyPr>
          <a:lstStyle/>
          <a:p>
            <a:r>
              <a:rPr lang="en-US" b="1" dirty="0">
                <a:solidFill>
                  <a:schemeClr val="accent2"/>
                </a:solidFill>
              </a:rPr>
              <a:t>DLBCL: An Aggressive, Common Lymphoma</a:t>
            </a:r>
          </a:p>
        </p:txBody>
      </p:sp>
      <p:sp>
        <p:nvSpPr>
          <p:cNvPr id="4" name="Text Placeholder 3">
            <a:extLst>
              <a:ext uri="{FF2B5EF4-FFF2-40B4-BE49-F238E27FC236}">
                <a16:creationId xmlns:a16="http://schemas.microsoft.com/office/drawing/2014/main" id="{B170EDE7-76AC-277C-78DC-A1749D4F05D9}"/>
              </a:ext>
            </a:extLst>
          </p:cNvPr>
          <p:cNvSpPr>
            <a:spLocks noGrp="1"/>
          </p:cNvSpPr>
          <p:nvPr>
            <p:ph type="body" sz="quarter" idx="13"/>
          </p:nvPr>
        </p:nvSpPr>
        <p:spPr>
          <a:xfrm>
            <a:off x="0" y="6413549"/>
            <a:ext cx="12070080" cy="321399"/>
          </a:xfrm>
        </p:spPr>
        <p:txBody>
          <a:bodyPr/>
          <a:lstStyle/>
          <a:p>
            <a:r>
              <a:rPr lang="en-US" dirty="0">
                <a:solidFill>
                  <a:schemeClr val="tx2">
                    <a:lumMod val="50000"/>
                    <a:lumOff val="50000"/>
                  </a:schemeClr>
                </a:solidFill>
              </a:rPr>
              <a:t>BTKi = Bruton’s tyrosine kinase inhibitor; DLBCL = diffuse large B-cell lymphoma; VA = Veterans Affairs; 1. Tilly H, et al. </a:t>
            </a:r>
            <a:r>
              <a:rPr lang="en-US" i="1" dirty="0">
                <a:solidFill>
                  <a:schemeClr val="tx2">
                    <a:lumMod val="50000"/>
                    <a:lumOff val="50000"/>
                  </a:schemeClr>
                </a:solidFill>
              </a:rPr>
              <a:t>Ann Oncol</a:t>
            </a:r>
            <a:r>
              <a:rPr lang="en-US" dirty="0">
                <a:solidFill>
                  <a:schemeClr val="tx2">
                    <a:lumMod val="50000"/>
                    <a:lumOff val="50000"/>
                  </a:schemeClr>
                </a:solidFill>
              </a:rPr>
              <a:t>. 2015;26(Suppl 5):v116-125. 2. Stewart BW, Wild CP. </a:t>
            </a:r>
            <a:r>
              <a:rPr lang="en-US" dirty="0">
                <a:solidFill>
                  <a:srgbClr val="346691"/>
                </a:solidFill>
                <a:hlinkClick r:id="rId4">
                  <a:extLst>
                    <a:ext uri="{A12FA001-AC4F-418D-AE19-62706E023703}">
                      <ahyp:hlinkClr xmlns:ahyp="http://schemas.microsoft.com/office/drawing/2018/hyperlinkcolor" val="tx"/>
                    </a:ext>
                  </a:extLst>
                </a:hlinkClick>
              </a:rPr>
              <a:t>http://publications.iarc.fr/Non-Series-Publications/World-Cancer-Reports/</a:t>
            </a:r>
            <a:r>
              <a:rPr lang="en-US" dirty="0">
                <a:solidFill>
                  <a:schemeClr val="tx2">
                    <a:lumMod val="50000"/>
                    <a:lumOff val="50000"/>
                  </a:schemeClr>
                </a:solidFill>
                <a:hlinkClick r:id="rId4">
                  <a:extLst>
                    <a:ext uri="{A12FA001-AC4F-418D-AE19-62706E023703}">
                      <ahyp:hlinkClr xmlns:ahyp="http://schemas.microsoft.com/office/drawing/2018/hyperlinkcolor" val="tx"/>
                    </a:ext>
                  </a:extLst>
                </a:hlinkClick>
              </a:rPr>
              <a:t>World-Cancer-Report-2014/</a:t>
            </a:r>
            <a:r>
              <a:rPr lang="en-US" dirty="0">
                <a:solidFill>
                  <a:schemeClr val="tx2">
                    <a:lumMod val="50000"/>
                    <a:lumOff val="50000"/>
                  </a:schemeClr>
                </a:solidFill>
              </a:rPr>
              <a:t>. Accessed June 14, 2019. 3. The Non-Hodgkin’s Lymphoma Classification Project. </a:t>
            </a:r>
            <a:r>
              <a:rPr lang="en-US" i="1" dirty="0">
                <a:solidFill>
                  <a:schemeClr val="tx2">
                    <a:lumMod val="50000"/>
                    <a:lumOff val="50000"/>
                  </a:schemeClr>
                </a:solidFill>
              </a:rPr>
              <a:t>Blood</a:t>
            </a:r>
            <a:r>
              <a:rPr lang="en-US" dirty="0">
                <a:solidFill>
                  <a:schemeClr val="tx2">
                    <a:lumMod val="50000"/>
                    <a:lumOff val="50000"/>
                  </a:schemeClr>
                </a:solidFill>
              </a:rPr>
              <a:t>. 1997;89:3909-3918. 4. Gascoyne RD, et al. WHO classification, Lyon 2017.</a:t>
            </a:r>
          </a:p>
        </p:txBody>
      </p:sp>
      <p:sp>
        <p:nvSpPr>
          <p:cNvPr id="6" name="Content Placeholder 5">
            <a:extLst>
              <a:ext uri="{FF2B5EF4-FFF2-40B4-BE49-F238E27FC236}">
                <a16:creationId xmlns:a16="http://schemas.microsoft.com/office/drawing/2014/main" id="{70F9FD8B-27FE-0849-EFC8-673F7D3CB394}"/>
              </a:ext>
            </a:extLst>
          </p:cNvPr>
          <p:cNvSpPr>
            <a:spLocks noGrp="1"/>
          </p:cNvSpPr>
          <p:nvPr>
            <p:ph idx="1"/>
          </p:nvPr>
        </p:nvSpPr>
        <p:spPr>
          <a:xfrm>
            <a:off x="609600" y="1364344"/>
            <a:ext cx="10972800" cy="313850"/>
          </a:xfrm>
        </p:spPr>
        <p:txBody>
          <a:bodyPr>
            <a:normAutofit lnSpcReduction="10000"/>
          </a:bodyPr>
          <a:lstStyle/>
          <a:p>
            <a:pPr marL="0" indent="0" algn="ctr">
              <a:buNone/>
            </a:pPr>
            <a:r>
              <a:rPr lang="en-US" sz="1600" b="1" dirty="0"/>
              <a:t>Estimated cases and distribution of mature non-Hodgkin lymphoid neoplasm subtypes in the USA in 2016</a:t>
            </a:r>
          </a:p>
        </p:txBody>
      </p:sp>
      <p:sp>
        <p:nvSpPr>
          <p:cNvPr id="8" name="Partial Circle 7">
            <a:extLst>
              <a:ext uri="{FF2B5EF4-FFF2-40B4-BE49-F238E27FC236}">
                <a16:creationId xmlns:a16="http://schemas.microsoft.com/office/drawing/2014/main" id="{1D3E589E-7C02-8145-A6E8-3A6BF124089E}"/>
              </a:ext>
            </a:extLst>
          </p:cNvPr>
          <p:cNvSpPr/>
          <p:nvPr/>
        </p:nvSpPr>
        <p:spPr>
          <a:xfrm>
            <a:off x="5247642" y="2197102"/>
            <a:ext cx="2984508" cy="2984508"/>
          </a:xfrm>
          <a:prstGeom prst="pie">
            <a:avLst>
              <a:gd name="adj1" fmla="val 16239488"/>
              <a:gd name="adj2" fmla="val 24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Imago"/>
              <a:ea typeface="+mn-ea"/>
              <a:cs typeface="+mn-cs"/>
            </a:endParaRPr>
          </a:p>
        </p:txBody>
      </p:sp>
      <p:graphicFrame>
        <p:nvGraphicFramePr>
          <p:cNvPr id="9" name="Chart 8">
            <a:extLst>
              <a:ext uri="{FF2B5EF4-FFF2-40B4-BE49-F238E27FC236}">
                <a16:creationId xmlns:a16="http://schemas.microsoft.com/office/drawing/2014/main" id="{FDC2B62E-1530-793A-0640-5F37FD755B0A}"/>
              </a:ext>
            </a:extLst>
          </p:cNvPr>
          <p:cNvGraphicFramePr/>
          <p:nvPr/>
        </p:nvGraphicFramePr>
        <p:xfrm>
          <a:off x="5707032" y="2972781"/>
          <a:ext cx="2083555" cy="13890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8359F3E1-A2EA-423C-E28A-D7E4D2F18179}"/>
              </a:ext>
            </a:extLst>
          </p:cNvPr>
          <p:cNvGraphicFramePr/>
          <p:nvPr/>
        </p:nvGraphicFramePr>
        <p:xfrm>
          <a:off x="4491245" y="2179610"/>
          <a:ext cx="4546675" cy="3031111"/>
        </p:xfrm>
        <a:graphic>
          <a:graphicData uri="http://schemas.openxmlformats.org/drawingml/2006/chart">
            <c:chart xmlns:c="http://schemas.openxmlformats.org/drawingml/2006/chart" xmlns:r="http://schemas.openxmlformats.org/officeDocument/2006/relationships" r:id="rId6"/>
          </a:graphicData>
        </a:graphic>
      </p:graphicFrame>
      <p:sp>
        <p:nvSpPr>
          <p:cNvPr id="11" name="Oval 10">
            <a:extLst>
              <a:ext uri="{FF2B5EF4-FFF2-40B4-BE49-F238E27FC236}">
                <a16:creationId xmlns:a16="http://schemas.microsoft.com/office/drawing/2014/main" id="{5E2EDD4B-7886-E1CE-2A01-8D57F4E1BE8C}"/>
              </a:ext>
            </a:extLst>
          </p:cNvPr>
          <p:cNvSpPr/>
          <p:nvPr/>
        </p:nvSpPr>
        <p:spPr>
          <a:xfrm>
            <a:off x="6451443" y="3382023"/>
            <a:ext cx="626284" cy="626284"/>
          </a:xfrm>
          <a:prstGeom prst="ellipse">
            <a:avLst/>
          </a:prstGeom>
          <a:solidFill>
            <a:srgbClr val="0066CC"/>
          </a:solidFill>
          <a:ln w="38100">
            <a:noFill/>
          </a:ln>
        </p:spPr>
        <p:txBody>
          <a:bodyPr vert="horz" wrap="square" lIns="0" tIns="0" rIns="0" bIns="0" numCol="1" rtlCol="0" anchor="ctr" anchorCtr="0" compatLnSpc="1">
            <a:prstTxWarp prst="textNoShape">
              <a:avLst/>
            </a:prstTxWarp>
          </a:bodyPr>
          <a:lstStyle/>
          <a:p>
            <a:pPr marL="0" marR="0" lvl="0" indent="0" algn="ctr" defTabSz="1219140" rtl="0" eaLnBrk="1" fontAlgn="auto" latinLnBrk="0" hangingPunct="1">
              <a:lnSpc>
                <a:spcPts val="1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Imago"/>
                <a:ea typeface="+mn-ea"/>
                <a:cs typeface="Arial" charset="0"/>
              </a:rPr>
              <a:t>Total mature NHL = </a:t>
            </a:r>
            <a:r>
              <a:rPr kumimoji="0" lang="en-US" sz="800" b="1" i="0" u="none" strike="noStrike" kern="0" cap="none" spc="0" normalizeH="0" baseline="0" noProof="0" dirty="0">
                <a:ln>
                  <a:noFill/>
                </a:ln>
                <a:solidFill>
                  <a:srgbClr val="FFFFFF"/>
                </a:solidFill>
                <a:effectLst/>
                <a:uLnTx/>
                <a:uFillTx/>
                <a:latin typeface="Imago"/>
                <a:ea typeface="+mn-ea"/>
                <a:cs typeface="Arial" charset="0"/>
              </a:rPr>
              <a:t>112,380</a:t>
            </a:r>
          </a:p>
        </p:txBody>
      </p:sp>
      <p:graphicFrame>
        <p:nvGraphicFramePr>
          <p:cNvPr id="12" name="Chart 11">
            <a:extLst>
              <a:ext uri="{FF2B5EF4-FFF2-40B4-BE49-F238E27FC236}">
                <a16:creationId xmlns:a16="http://schemas.microsoft.com/office/drawing/2014/main" id="{6A445ACD-AD52-58C4-B4DB-2EF34481D1BA}"/>
              </a:ext>
            </a:extLst>
          </p:cNvPr>
          <p:cNvGraphicFramePr/>
          <p:nvPr/>
        </p:nvGraphicFramePr>
        <p:xfrm>
          <a:off x="5861027" y="3092793"/>
          <a:ext cx="1807116" cy="12047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DC33FE41-0E05-9295-8B9C-0C7B423C8A1D}"/>
              </a:ext>
            </a:extLst>
          </p:cNvPr>
          <p:cNvGraphicFramePr/>
          <p:nvPr/>
        </p:nvGraphicFramePr>
        <p:xfrm>
          <a:off x="5249535" y="2685132"/>
          <a:ext cx="3030101" cy="202006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4" name="Chart 13">
            <a:extLst>
              <a:ext uri="{FF2B5EF4-FFF2-40B4-BE49-F238E27FC236}">
                <a16:creationId xmlns:a16="http://schemas.microsoft.com/office/drawing/2014/main" id="{DFED78F1-CB2B-E954-0402-589E13E840DB}"/>
              </a:ext>
            </a:extLst>
          </p:cNvPr>
          <p:cNvGraphicFramePr/>
          <p:nvPr/>
        </p:nvGraphicFramePr>
        <p:xfrm>
          <a:off x="5009002" y="2524779"/>
          <a:ext cx="3511167" cy="234077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5" name="Chart 14">
            <a:extLst>
              <a:ext uri="{FF2B5EF4-FFF2-40B4-BE49-F238E27FC236}">
                <a16:creationId xmlns:a16="http://schemas.microsoft.com/office/drawing/2014/main" id="{D1A64BDF-68B5-4AF0-ADD7-F59186901045}"/>
              </a:ext>
            </a:extLst>
          </p:cNvPr>
          <p:cNvGraphicFramePr/>
          <p:nvPr/>
        </p:nvGraphicFramePr>
        <p:xfrm>
          <a:off x="4764592" y="2361840"/>
          <a:ext cx="3999984" cy="266665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6" name="Chart 15">
            <a:extLst>
              <a:ext uri="{FF2B5EF4-FFF2-40B4-BE49-F238E27FC236}">
                <a16:creationId xmlns:a16="http://schemas.microsoft.com/office/drawing/2014/main" id="{AB226CDA-C304-C872-B96A-C3004410ED1B}"/>
              </a:ext>
            </a:extLst>
          </p:cNvPr>
          <p:cNvGraphicFramePr/>
          <p:nvPr/>
        </p:nvGraphicFramePr>
        <p:xfrm>
          <a:off x="5452525" y="2820459"/>
          <a:ext cx="2624121" cy="1749412"/>
        </p:xfrm>
        <a:graphic>
          <a:graphicData uri="http://schemas.openxmlformats.org/drawingml/2006/chart">
            <c:chart xmlns:c="http://schemas.openxmlformats.org/drawingml/2006/chart" xmlns:r="http://schemas.openxmlformats.org/officeDocument/2006/relationships" r:id="rId11"/>
          </a:graphicData>
        </a:graphic>
      </p:graphicFrame>
      <p:sp>
        <p:nvSpPr>
          <p:cNvPr id="17" name="TextBox 16">
            <a:extLst>
              <a:ext uri="{FF2B5EF4-FFF2-40B4-BE49-F238E27FC236}">
                <a16:creationId xmlns:a16="http://schemas.microsoft.com/office/drawing/2014/main" id="{A1B3F7D7-9ACF-7402-9FC7-465B38172696}"/>
              </a:ext>
            </a:extLst>
          </p:cNvPr>
          <p:cNvSpPr txBox="1"/>
          <p:nvPr/>
        </p:nvSpPr>
        <p:spPr>
          <a:xfrm>
            <a:off x="8607185" y="4071587"/>
            <a:ext cx="946093" cy="600164"/>
          </a:xfrm>
          <a:prstGeom prst="rect">
            <a:avLst/>
          </a:prstGeom>
          <a:noFill/>
        </p:spPr>
        <p:txBody>
          <a:bodyPr wrap="none" rtlCol="0" anchor="ctr" anchorCtr="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Plasma cell </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neoplasms</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1"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23%</a:t>
            </a:r>
          </a:p>
        </p:txBody>
      </p:sp>
      <p:sp>
        <p:nvSpPr>
          <p:cNvPr id="18" name="TextBox 17">
            <a:extLst>
              <a:ext uri="{FF2B5EF4-FFF2-40B4-BE49-F238E27FC236}">
                <a16:creationId xmlns:a16="http://schemas.microsoft.com/office/drawing/2014/main" id="{345BDE2F-8564-2B4A-C26E-8AE7BEDB7AF7}"/>
              </a:ext>
            </a:extLst>
          </p:cNvPr>
          <p:cNvSpPr txBox="1"/>
          <p:nvPr/>
        </p:nvSpPr>
        <p:spPr>
          <a:xfrm>
            <a:off x="8536609" y="4643515"/>
            <a:ext cx="734496" cy="430887"/>
          </a:xfrm>
          <a:prstGeom prst="rect">
            <a:avLst/>
          </a:prstGeom>
          <a:noFill/>
        </p:spPr>
        <p:txBody>
          <a:bodyPr wrap="none" rtlCol="0" anchor="ctr" anchorCtr="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CLL/SLL</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1"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19%</a:t>
            </a:r>
          </a:p>
        </p:txBody>
      </p:sp>
      <p:cxnSp>
        <p:nvCxnSpPr>
          <p:cNvPr id="19" name="Connector: Elbow 61">
            <a:extLst>
              <a:ext uri="{FF2B5EF4-FFF2-40B4-BE49-F238E27FC236}">
                <a16:creationId xmlns:a16="http://schemas.microsoft.com/office/drawing/2014/main" id="{B3A5FF04-BEF6-C9B0-50A5-C490C697A546}"/>
              </a:ext>
            </a:extLst>
          </p:cNvPr>
          <p:cNvCxnSpPr>
            <a:cxnSpLocks/>
          </p:cNvCxnSpPr>
          <p:nvPr/>
        </p:nvCxnSpPr>
        <p:spPr>
          <a:xfrm rot="16200000" flipV="1">
            <a:off x="7911928" y="3656566"/>
            <a:ext cx="820256" cy="617767"/>
          </a:xfrm>
          <a:prstGeom prst="bentConnector3">
            <a:avLst>
              <a:gd name="adj1" fmla="val -344"/>
            </a:avLst>
          </a:prstGeom>
          <a:noFill/>
          <a:ln w="12700" cap="flat" cmpd="sng" algn="ctr">
            <a:solidFill>
              <a:schemeClr val="bg1">
                <a:lumMod val="85000"/>
              </a:schemeClr>
            </a:solidFill>
            <a:prstDash val="solid"/>
            <a:headEnd type="oval" w="sm" len="sm"/>
            <a:tailEnd type="none" w="sm" len="sm"/>
          </a:ln>
          <a:effectLst/>
        </p:spPr>
      </p:cxnSp>
      <p:cxnSp>
        <p:nvCxnSpPr>
          <p:cNvPr id="20" name="Connector: Elbow 69">
            <a:extLst>
              <a:ext uri="{FF2B5EF4-FFF2-40B4-BE49-F238E27FC236}">
                <a16:creationId xmlns:a16="http://schemas.microsoft.com/office/drawing/2014/main" id="{4AB6438D-E2B8-E04A-80C1-C8C318C795E5}"/>
              </a:ext>
            </a:extLst>
          </p:cNvPr>
          <p:cNvCxnSpPr>
            <a:cxnSpLocks/>
          </p:cNvCxnSpPr>
          <p:nvPr/>
        </p:nvCxnSpPr>
        <p:spPr>
          <a:xfrm rot="16200000" flipV="1">
            <a:off x="7364336" y="3736121"/>
            <a:ext cx="1594365" cy="717299"/>
          </a:xfrm>
          <a:prstGeom prst="bentConnector3">
            <a:avLst>
              <a:gd name="adj1" fmla="val 271"/>
            </a:avLst>
          </a:prstGeom>
          <a:noFill/>
          <a:ln w="12700" cap="flat" cmpd="sng" algn="ctr">
            <a:solidFill>
              <a:schemeClr val="bg1">
                <a:lumMod val="85000"/>
              </a:schemeClr>
            </a:solidFill>
            <a:prstDash val="solid"/>
            <a:headEnd type="oval" w="sm" len="sm"/>
            <a:tailEnd type="none" w="sm" len="sm"/>
          </a:ln>
          <a:effectLst/>
        </p:spPr>
      </p:cxnSp>
      <p:sp>
        <p:nvSpPr>
          <p:cNvPr id="21" name="TextBox 20">
            <a:extLst>
              <a:ext uri="{FF2B5EF4-FFF2-40B4-BE49-F238E27FC236}">
                <a16:creationId xmlns:a16="http://schemas.microsoft.com/office/drawing/2014/main" id="{8EA90955-C2B6-5C64-0608-57B3F14E7BBE}"/>
              </a:ext>
            </a:extLst>
          </p:cNvPr>
          <p:cNvSpPr txBox="1"/>
          <p:nvPr/>
        </p:nvSpPr>
        <p:spPr>
          <a:xfrm>
            <a:off x="3328685" y="2045739"/>
            <a:ext cx="1457627" cy="441211"/>
          </a:xfrm>
          <a:prstGeom prst="rect">
            <a:avLst/>
          </a:prstGeom>
          <a:noFill/>
        </p:spPr>
        <p:txBody>
          <a:bodyPr wrap="square" rtlCol="0" anchor="ctr" anchorCtr="0">
            <a:spAutoFit/>
          </a:bodyPr>
          <a:lstStyle/>
          <a:p>
            <a:pPr marL="0" marR="0" lvl="0" indent="0" algn="r" defTabSz="121914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Follicular lymphoma</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1"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12%</a:t>
            </a:r>
          </a:p>
        </p:txBody>
      </p:sp>
      <p:sp>
        <p:nvSpPr>
          <p:cNvPr id="22" name="TextBox 21">
            <a:extLst>
              <a:ext uri="{FF2B5EF4-FFF2-40B4-BE49-F238E27FC236}">
                <a16:creationId xmlns:a16="http://schemas.microsoft.com/office/drawing/2014/main" id="{B4E7B0DD-2D6D-E773-183C-71356D3B914C}"/>
              </a:ext>
            </a:extLst>
          </p:cNvPr>
          <p:cNvSpPr txBox="1"/>
          <p:nvPr/>
        </p:nvSpPr>
        <p:spPr>
          <a:xfrm>
            <a:off x="3010734" y="2633115"/>
            <a:ext cx="1775580" cy="430887"/>
          </a:xfrm>
          <a:prstGeom prst="rect">
            <a:avLst/>
          </a:prstGeom>
          <a:noFill/>
        </p:spPr>
        <p:txBody>
          <a:bodyPr wrap="square" rtlCol="0" anchor="ctr" anchorCtr="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Marginal zone lymphoma</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1"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7%</a:t>
            </a:r>
          </a:p>
        </p:txBody>
      </p:sp>
      <p:sp>
        <p:nvSpPr>
          <p:cNvPr id="23" name="TextBox 22">
            <a:extLst>
              <a:ext uri="{FF2B5EF4-FFF2-40B4-BE49-F238E27FC236}">
                <a16:creationId xmlns:a16="http://schemas.microsoft.com/office/drawing/2014/main" id="{0F81FAC6-599B-20BA-5F09-5102B434991D}"/>
              </a:ext>
            </a:extLst>
          </p:cNvPr>
          <p:cNvSpPr txBox="1"/>
          <p:nvPr/>
        </p:nvSpPr>
        <p:spPr>
          <a:xfrm>
            <a:off x="3220933" y="4883317"/>
            <a:ext cx="1565379" cy="441211"/>
          </a:xfrm>
          <a:prstGeom prst="rect">
            <a:avLst/>
          </a:prstGeom>
          <a:noFill/>
        </p:spPr>
        <p:txBody>
          <a:bodyPr wrap="square" rtlCol="0" anchor="ctr" anchorCtr="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Mantle cell lymphoma</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1"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3%</a:t>
            </a:r>
          </a:p>
        </p:txBody>
      </p:sp>
      <p:sp>
        <p:nvSpPr>
          <p:cNvPr id="24" name="TextBox 23">
            <a:extLst>
              <a:ext uri="{FF2B5EF4-FFF2-40B4-BE49-F238E27FC236}">
                <a16:creationId xmlns:a16="http://schemas.microsoft.com/office/drawing/2014/main" id="{EE828AF0-BD97-7AAD-E66F-57E3AA52819F}"/>
              </a:ext>
            </a:extLst>
          </p:cNvPr>
          <p:cNvSpPr txBox="1"/>
          <p:nvPr/>
        </p:nvSpPr>
        <p:spPr>
          <a:xfrm>
            <a:off x="2867657" y="4301104"/>
            <a:ext cx="1918657" cy="441211"/>
          </a:xfrm>
          <a:prstGeom prst="rect">
            <a:avLst/>
          </a:prstGeom>
          <a:noFill/>
        </p:spPr>
        <p:txBody>
          <a:bodyPr wrap="square" rtlCol="0" anchor="ctr" anchorCtr="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Peripheral T-cell lymphoma</a:t>
            </a:r>
            <a:br>
              <a:rPr kumimoji="0" lang="en-US" sz="1100" b="0"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br>
            <a:r>
              <a:rPr kumimoji="0" lang="en-US" sz="1100" b="1" i="0" u="none" strike="noStrike" kern="0" cap="none" spc="0" normalizeH="0" baseline="0" noProof="0" dirty="0">
                <a:ln>
                  <a:noFill/>
                </a:ln>
                <a:solidFill>
                  <a:srgbClr val="1F497D">
                    <a:lumMod val="50000"/>
                    <a:lumOff val="50000"/>
                  </a:srgbClr>
                </a:solidFill>
                <a:effectLst/>
                <a:uLnTx/>
                <a:uFillTx/>
                <a:latin typeface="Calibri"/>
                <a:ea typeface="+mn-ea"/>
                <a:cs typeface="Arial" charset="0"/>
              </a:rPr>
              <a:t>4%</a:t>
            </a:r>
          </a:p>
        </p:txBody>
      </p:sp>
      <p:cxnSp>
        <p:nvCxnSpPr>
          <p:cNvPr id="25" name="Straight Connector 24">
            <a:extLst>
              <a:ext uri="{FF2B5EF4-FFF2-40B4-BE49-F238E27FC236}">
                <a16:creationId xmlns:a16="http://schemas.microsoft.com/office/drawing/2014/main" id="{9BDD60FD-AD5D-C81F-DFB8-FA80207AC466}"/>
              </a:ext>
            </a:extLst>
          </p:cNvPr>
          <p:cNvCxnSpPr>
            <a:cxnSpLocks/>
          </p:cNvCxnSpPr>
          <p:nvPr/>
        </p:nvCxnSpPr>
        <p:spPr>
          <a:xfrm flipH="1">
            <a:off x="4785202" y="2890184"/>
            <a:ext cx="1966225" cy="0"/>
          </a:xfrm>
          <a:prstGeom prst="line">
            <a:avLst/>
          </a:prstGeom>
          <a:noFill/>
          <a:ln w="12700" cap="flat" cmpd="sng" algn="ctr">
            <a:solidFill>
              <a:schemeClr val="bg1">
                <a:lumMod val="85000"/>
              </a:schemeClr>
            </a:solidFill>
            <a:prstDash val="solid"/>
            <a:headEnd type="none" w="sm" len="sm"/>
            <a:tailEnd type="oval" w="sm" len="sm"/>
          </a:ln>
          <a:effectLst/>
        </p:spPr>
      </p:cxnSp>
      <p:cxnSp>
        <p:nvCxnSpPr>
          <p:cNvPr id="26" name="Connector: Elbow 99">
            <a:extLst>
              <a:ext uri="{FF2B5EF4-FFF2-40B4-BE49-F238E27FC236}">
                <a16:creationId xmlns:a16="http://schemas.microsoft.com/office/drawing/2014/main" id="{B533BA18-0523-471B-C10D-534D03D28DDB}"/>
              </a:ext>
            </a:extLst>
          </p:cNvPr>
          <p:cNvCxnSpPr>
            <a:cxnSpLocks/>
          </p:cNvCxnSpPr>
          <p:nvPr/>
        </p:nvCxnSpPr>
        <p:spPr>
          <a:xfrm flipV="1">
            <a:off x="4786315" y="3029541"/>
            <a:ext cx="1964482" cy="651356"/>
          </a:xfrm>
          <a:prstGeom prst="bentConnector3">
            <a:avLst>
              <a:gd name="adj1" fmla="val 50000"/>
            </a:avLst>
          </a:prstGeom>
          <a:noFill/>
          <a:ln w="12700" cap="flat" cmpd="sng" algn="ctr">
            <a:solidFill>
              <a:schemeClr val="bg1">
                <a:lumMod val="85000"/>
              </a:schemeClr>
            </a:solidFill>
            <a:prstDash val="solid"/>
            <a:headEnd type="oval" w="sm" len="sm"/>
            <a:tailEnd type="none" w="sm" len="sm"/>
          </a:ln>
          <a:effectLst/>
        </p:spPr>
      </p:cxnSp>
      <p:cxnSp>
        <p:nvCxnSpPr>
          <p:cNvPr id="27" name="Connector: Elbow 40">
            <a:extLst>
              <a:ext uri="{FF2B5EF4-FFF2-40B4-BE49-F238E27FC236}">
                <a16:creationId xmlns:a16="http://schemas.microsoft.com/office/drawing/2014/main" id="{895B15E7-4815-1BAA-2211-FA3C31BF89E7}"/>
              </a:ext>
            </a:extLst>
          </p:cNvPr>
          <p:cNvCxnSpPr>
            <a:cxnSpLocks/>
            <a:stCxn id="21" idx="3"/>
          </p:cNvCxnSpPr>
          <p:nvPr/>
        </p:nvCxnSpPr>
        <p:spPr>
          <a:xfrm>
            <a:off x="4786312" y="2266345"/>
            <a:ext cx="1962498" cy="479012"/>
          </a:xfrm>
          <a:prstGeom prst="bentConnector3">
            <a:avLst>
              <a:gd name="adj1" fmla="val 50000"/>
            </a:avLst>
          </a:prstGeom>
          <a:noFill/>
          <a:ln w="12700" cap="flat" cmpd="sng" algn="ctr">
            <a:solidFill>
              <a:schemeClr val="bg1">
                <a:lumMod val="85000"/>
              </a:schemeClr>
            </a:solidFill>
            <a:prstDash val="solid"/>
            <a:headEnd type="oval" w="sm" len="sm"/>
            <a:tailEnd type="none" w="sm" len="sm"/>
          </a:ln>
          <a:effectLst/>
        </p:spPr>
      </p:cxnSp>
      <p:cxnSp>
        <p:nvCxnSpPr>
          <p:cNvPr id="28" name="Connector: Elbow 28">
            <a:extLst>
              <a:ext uri="{FF2B5EF4-FFF2-40B4-BE49-F238E27FC236}">
                <a16:creationId xmlns:a16="http://schemas.microsoft.com/office/drawing/2014/main" id="{300D2544-FC6D-39AE-CDEB-B150383943CC}"/>
              </a:ext>
            </a:extLst>
          </p:cNvPr>
          <p:cNvCxnSpPr>
            <a:endCxn id="24" idx="3"/>
          </p:cNvCxnSpPr>
          <p:nvPr/>
        </p:nvCxnSpPr>
        <p:spPr>
          <a:xfrm rot="10800000" flipV="1">
            <a:off x="4786314" y="3168108"/>
            <a:ext cx="1966900" cy="1353601"/>
          </a:xfrm>
          <a:prstGeom prst="bentConnector3">
            <a:avLst>
              <a:gd name="adj1" fmla="val 50000"/>
            </a:avLst>
          </a:prstGeom>
          <a:noFill/>
          <a:ln w="12700" cap="flat" cmpd="sng" algn="ctr">
            <a:solidFill>
              <a:schemeClr val="bg1">
                <a:lumMod val="85000"/>
              </a:schemeClr>
            </a:solidFill>
            <a:prstDash val="solid"/>
            <a:headEnd type="none" w="sm" len="sm"/>
            <a:tailEnd type="oval" w="sm" len="sm"/>
          </a:ln>
          <a:effectLst/>
        </p:spPr>
      </p:cxnSp>
      <p:cxnSp>
        <p:nvCxnSpPr>
          <p:cNvPr id="29" name="Connector: Elbow 35">
            <a:extLst>
              <a:ext uri="{FF2B5EF4-FFF2-40B4-BE49-F238E27FC236}">
                <a16:creationId xmlns:a16="http://schemas.microsoft.com/office/drawing/2014/main" id="{369C587D-252D-040A-BC08-D5982BE906F7}"/>
              </a:ext>
            </a:extLst>
          </p:cNvPr>
          <p:cNvCxnSpPr>
            <a:cxnSpLocks/>
            <a:endCxn id="23" idx="3"/>
          </p:cNvCxnSpPr>
          <p:nvPr/>
        </p:nvCxnSpPr>
        <p:spPr>
          <a:xfrm rot="10800000" flipV="1">
            <a:off x="4786312" y="3303915"/>
            <a:ext cx="1966892" cy="1800008"/>
          </a:xfrm>
          <a:prstGeom prst="bentConnector3">
            <a:avLst>
              <a:gd name="adj1" fmla="val 50000"/>
            </a:avLst>
          </a:prstGeom>
          <a:noFill/>
          <a:ln w="12700" cap="flat" cmpd="sng" algn="ctr">
            <a:solidFill>
              <a:schemeClr val="bg1">
                <a:lumMod val="85000"/>
              </a:schemeClr>
            </a:solidFill>
            <a:prstDash val="solid"/>
            <a:headEnd type="none" w="sm" len="sm"/>
            <a:tailEnd type="oval" w="sm" len="sm"/>
          </a:ln>
          <a:effectLst/>
        </p:spPr>
      </p:cxnSp>
      <p:sp>
        <p:nvSpPr>
          <p:cNvPr id="31" name="TextBox 30">
            <a:extLst>
              <a:ext uri="{FF2B5EF4-FFF2-40B4-BE49-F238E27FC236}">
                <a16:creationId xmlns:a16="http://schemas.microsoft.com/office/drawing/2014/main" id="{0FB68AA7-3B6A-FF0A-E2F5-81A72ECBDE5D}"/>
              </a:ext>
            </a:extLst>
          </p:cNvPr>
          <p:cNvSpPr txBox="1"/>
          <p:nvPr/>
        </p:nvSpPr>
        <p:spPr>
          <a:xfrm>
            <a:off x="692075" y="5751005"/>
            <a:ext cx="1137800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*Includes Waldenstrom macroglobulinemia. </a:t>
            </a:r>
            <a:r>
              <a:rPr kumimoji="0" lang="en-US" sz="1050" b="0" i="0" u="none" strike="noStrike" kern="1200" cap="none" spc="0" normalizeH="0" baseline="30000" noProof="0" dirty="0">
                <a:ln>
                  <a:noFill/>
                </a:ln>
                <a:solidFill>
                  <a:prstClr val="black"/>
                </a:solidFill>
                <a:effectLst/>
                <a:uLnTx/>
                <a:uFillTx/>
                <a:latin typeface="Calibri"/>
                <a:ea typeface="+mn-ea"/>
                <a:cs typeface="+mn-cs"/>
              </a:rPr>
              <a:t>†</a:t>
            </a:r>
            <a:r>
              <a:rPr kumimoji="0" lang="en-US" sz="1050" b="0" i="0" u="none" strike="noStrike" kern="1200" cap="none" spc="0" normalizeH="0" baseline="0" noProof="0" dirty="0">
                <a:ln>
                  <a:noFill/>
                </a:ln>
                <a:solidFill>
                  <a:prstClr val="black"/>
                </a:solidFill>
                <a:effectLst/>
                <a:uLnTx/>
                <a:uFillTx/>
                <a:latin typeface="Calibri"/>
                <a:ea typeface="+mn-ea"/>
                <a:cs typeface="+mn-cs"/>
              </a:rPr>
              <a:t>Includes hairy cell leukemia variant CLL/SLL, chronic lymphocytic leukemia/small lymphocytic lymphoma; IPI, International Prognostic Index </a:t>
            </a:r>
            <a:r>
              <a:rPr kumimoji="0" lang="en-US" sz="1050" b="0" i="0" u="none" strike="noStrike" kern="1200" cap="none" spc="0" normalizeH="0" baseline="30000" noProof="0" dirty="0">
                <a:ln>
                  <a:noFill/>
                </a:ln>
                <a:solidFill>
                  <a:prstClr val="black"/>
                </a:solidFill>
                <a:effectLst/>
                <a:uLnTx/>
                <a:uFillTx/>
                <a:latin typeface="Calibri"/>
                <a:ea typeface="+mn-ea"/>
                <a:cs typeface="+mn-cs"/>
              </a:rPr>
              <a:t> </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10E09D74-362C-3964-DE06-F69088FF7727}"/>
              </a:ext>
            </a:extLst>
          </p:cNvPr>
          <p:cNvSpPr txBox="1"/>
          <p:nvPr/>
        </p:nvSpPr>
        <p:spPr>
          <a:xfrm>
            <a:off x="2401728" y="3213193"/>
            <a:ext cx="2409634" cy="93871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497D">
                    <a:lumMod val="50000"/>
                    <a:lumOff val="50000"/>
                  </a:srgbClr>
                </a:solidFill>
                <a:effectLst/>
                <a:uLnTx/>
                <a:uFillTx/>
                <a:latin typeface="Calibri"/>
                <a:ea typeface="+mn-ea"/>
                <a:cs typeface="+mn-cs"/>
              </a:rPr>
              <a:t>Lymphoplasmacytic lymphoma* </a:t>
            </a:r>
            <a:r>
              <a:rPr kumimoji="0" lang="en-US" sz="1100" b="1" i="0" u="none" strike="noStrike" kern="1200" cap="none" spc="0" normalizeH="0" baseline="0" noProof="0" dirty="0">
                <a:ln>
                  <a:noFill/>
                </a:ln>
                <a:solidFill>
                  <a:srgbClr val="1F497D">
                    <a:lumMod val="50000"/>
                    <a:lumOff val="50000"/>
                  </a:srgbClr>
                </a:solidFill>
                <a:effectLst/>
                <a:uLnTx/>
                <a:uFillTx/>
                <a:latin typeface="Calibri"/>
                <a:ea typeface="+mn-ea"/>
                <a:cs typeface="+mn-cs"/>
              </a:rPr>
              <a:t>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497D">
                    <a:lumMod val="50000"/>
                    <a:lumOff val="50000"/>
                  </a:srgbClr>
                </a:solidFill>
                <a:effectLst/>
                <a:uLnTx/>
                <a:uFillTx/>
                <a:latin typeface="Calibri"/>
                <a:ea typeface="+mn-ea"/>
                <a:cs typeface="+mn-cs"/>
              </a:rPr>
              <a:t>Hairy cell leukaemia </a:t>
            </a:r>
            <a:r>
              <a:rPr kumimoji="0" lang="en-US" sz="1100" b="1" i="0" u="none" strike="noStrike" kern="1200" cap="none" spc="0" normalizeH="0" baseline="0" noProof="0" dirty="0">
                <a:ln>
                  <a:noFill/>
                </a:ln>
                <a:solidFill>
                  <a:srgbClr val="1F497D">
                    <a:lumMod val="50000"/>
                    <a:lumOff val="50000"/>
                  </a:srgbClr>
                </a:solidFill>
                <a:effectLst/>
                <a:uLnTx/>
                <a:uFillTx/>
                <a:latin typeface="Calibri"/>
                <a:ea typeface="+mn-ea"/>
                <a:cs typeface="+mn-cs"/>
              </a:rPr>
              <a:t>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497D">
                    <a:lumMod val="50000"/>
                    <a:lumOff val="50000"/>
                  </a:srgbClr>
                </a:solidFill>
                <a:effectLst/>
                <a:uLnTx/>
                <a:uFillTx/>
                <a:latin typeface="Calibri"/>
                <a:ea typeface="+mn-ea"/>
                <a:cs typeface="+mn-cs"/>
              </a:rPr>
              <a:t>Mycosis fungoides </a:t>
            </a:r>
            <a:r>
              <a:rPr kumimoji="0" lang="en-US" sz="1100" b="1" i="0" u="none" strike="noStrike" kern="1200" cap="none" spc="0" normalizeH="0" baseline="0" noProof="0" dirty="0">
                <a:ln>
                  <a:noFill/>
                </a:ln>
                <a:solidFill>
                  <a:srgbClr val="1F497D">
                    <a:lumMod val="50000"/>
                    <a:lumOff val="50000"/>
                  </a:srgbClr>
                </a:solidFill>
                <a:effectLst/>
                <a:uLnTx/>
                <a:uFillTx/>
                <a:latin typeface="Calibri"/>
                <a:ea typeface="+mn-ea"/>
                <a:cs typeface="+mn-cs"/>
              </a:rPr>
              <a:t>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497D">
                    <a:lumMod val="50000"/>
                    <a:lumOff val="50000"/>
                  </a:srgbClr>
                </a:solidFill>
                <a:effectLst/>
                <a:uLnTx/>
                <a:uFillTx/>
                <a:latin typeface="Calibri"/>
                <a:ea typeface="+mn-ea"/>
                <a:cs typeface="+mn-cs"/>
              </a:rPr>
              <a:t>Burkitt lymphoma/leukaemia </a:t>
            </a:r>
            <a:r>
              <a:rPr kumimoji="0" lang="en-US" sz="1100" b="1" i="0" u="none" strike="noStrike" kern="1200" cap="none" spc="0" normalizeH="0" baseline="0" noProof="0" dirty="0">
                <a:ln>
                  <a:noFill/>
                </a:ln>
                <a:solidFill>
                  <a:srgbClr val="1F497D">
                    <a:lumMod val="50000"/>
                    <a:lumOff val="50000"/>
                  </a:srgbClr>
                </a:solidFill>
                <a:effectLst/>
                <a:uLnTx/>
                <a:uFillTx/>
                <a:latin typeface="Calibri"/>
                <a:ea typeface="+mn-ea"/>
                <a:cs typeface="+mn-cs"/>
              </a:rPr>
              <a:t>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497D">
                    <a:lumMod val="50000"/>
                    <a:lumOff val="50000"/>
                  </a:srgbClr>
                </a:solidFill>
                <a:effectLst/>
                <a:uLnTx/>
                <a:uFillTx/>
                <a:latin typeface="Calibri"/>
                <a:ea typeface="+mn-ea"/>
                <a:cs typeface="+mn-cs"/>
              </a:rPr>
              <a:t>Others </a:t>
            </a:r>
            <a:r>
              <a:rPr kumimoji="0" lang="en-US" sz="1100" b="1" i="0" u="none" strike="noStrike" kern="1200" cap="none" spc="0" normalizeH="0" baseline="0" noProof="0" dirty="0">
                <a:ln>
                  <a:noFill/>
                </a:ln>
                <a:solidFill>
                  <a:srgbClr val="1F497D">
                    <a:lumMod val="50000"/>
                    <a:lumOff val="50000"/>
                  </a:srgbClr>
                </a:solidFill>
                <a:effectLst/>
                <a:uLnTx/>
                <a:uFillTx/>
                <a:latin typeface="Calibri"/>
                <a:ea typeface="+mn-ea"/>
                <a:cs typeface="+mn-cs"/>
              </a:rPr>
              <a:t>1%</a:t>
            </a:r>
          </a:p>
        </p:txBody>
      </p:sp>
    </p:spTree>
    <p:extLst>
      <p:ext uri="{BB962C8B-B14F-4D97-AF65-F5344CB8AC3E}">
        <p14:creationId xmlns:p14="http://schemas.microsoft.com/office/powerpoint/2010/main" val="302160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2ECC-E676-0ED2-7408-4586D278F6BD}"/>
              </a:ext>
            </a:extLst>
          </p:cNvPr>
          <p:cNvSpPr>
            <a:spLocks noGrp="1"/>
          </p:cNvSpPr>
          <p:nvPr>
            <p:ph type="title"/>
          </p:nvPr>
        </p:nvSpPr>
        <p:spPr>
          <a:xfrm>
            <a:off x="620174" y="-45788"/>
            <a:ext cx="10972800" cy="1143000"/>
          </a:xfrm>
        </p:spPr>
        <p:txBody>
          <a:bodyPr/>
          <a:lstStyle/>
          <a:p>
            <a:r>
              <a:rPr lang="en-US" b="1" dirty="0">
                <a:solidFill>
                  <a:schemeClr val="accent2"/>
                </a:solidFill>
              </a:rPr>
              <a:t>DLBCL – Not One Disease</a:t>
            </a:r>
          </a:p>
        </p:txBody>
      </p:sp>
      <p:sp>
        <p:nvSpPr>
          <p:cNvPr id="4" name="Text Placeholder 3">
            <a:extLst>
              <a:ext uri="{FF2B5EF4-FFF2-40B4-BE49-F238E27FC236}">
                <a16:creationId xmlns:a16="http://schemas.microsoft.com/office/drawing/2014/main" id="{A83793F8-4AB8-12C4-39E7-F389258324E3}"/>
              </a:ext>
            </a:extLst>
          </p:cNvPr>
          <p:cNvSpPr>
            <a:spLocks noGrp="1"/>
          </p:cNvSpPr>
          <p:nvPr>
            <p:ph type="body" sz="quarter" idx="13"/>
          </p:nvPr>
        </p:nvSpPr>
        <p:spPr>
          <a:xfrm>
            <a:off x="0" y="6440469"/>
            <a:ext cx="12192000" cy="294480"/>
          </a:xfrm>
        </p:spPr>
        <p:txBody>
          <a:bodyPr/>
          <a:lstStyle/>
          <a:p>
            <a:r>
              <a:rPr lang="en-US" dirty="0">
                <a:solidFill>
                  <a:schemeClr val="tx2">
                    <a:lumMod val="50000"/>
                    <a:lumOff val="50000"/>
                  </a:schemeClr>
                </a:solidFill>
              </a:rPr>
              <a:t>ABC = activated B-cell DLBCL; DLBCL = diffuse large b-cell lymphoma; GCB = germinal center B-cell-like DLBCL; OS = overall survival; PMBCL = primary mediastinal large B cell lymphoma; 1. Wilson WH. </a:t>
            </a:r>
            <a:r>
              <a:rPr lang="en-US" i="1" dirty="0">
                <a:solidFill>
                  <a:schemeClr val="tx2">
                    <a:lumMod val="50000"/>
                    <a:lumOff val="50000"/>
                  </a:schemeClr>
                </a:solidFill>
              </a:rPr>
              <a:t>Hematology Am Soc Hematol Educ Program</a:t>
            </a:r>
            <a:r>
              <a:rPr lang="en-US" dirty="0">
                <a:solidFill>
                  <a:schemeClr val="tx2">
                    <a:lumMod val="50000"/>
                    <a:lumOff val="50000"/>
                  </a:schemeClr>
                </a:solidFill>
              </a:rPr>
              <a:t>. 2013;2013:584-590. 2. Meyer PN, et al. </a:t>
            </a:r>
            <a:r>
              <a:rPr lang="en-US" i="1" dirty="0">
                <a:solidFill>
                  <a:schemeClr val="tx2">
                    <a:lumMod val="50000"/>
                    <a:lumOff val="50000"/>
                  </a:schemeClr>
                </a:solidFill>
              </a:rPr>
              <a:t>J Clin Oncol</a:t>
            </a:r>
            <a:r>
              <a:rPr lang="en-US" dirty="0">
                <a:solidFill>
                  <a:schemeClr val="tx2">
                    <a:lumMod val="50000"/>
                    <a:lumOff val="50000"/>
                  </a:schemeClr>
                </a:solidFill>
              </a:rPr>
              <a:t>. 2011;29(2):200-207. </a:t>
            </a:r>
          </a:p>
        </p:txBody>
      </p:sp>
      <p:pic>
        <p:nvPicPr>
          <p:cNvPr id="5" name="Picture 4">
            <a:extLst>
              <a:ext uri="{FF2B5EF4-FFF2-40B4-BE49-F238E27FC236}">
                <a16:creationId xmlns:a16="http://schemas.microsoft.com/office/drawing/2014/main" id="{2103E38A-1D31-30E6-2025-215FE2E80B4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774245" y="1277641"/>
            <a:ext cx="1017036" cy="6730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1" name="Picture 10">
            <a:extLst>
              <a:ext uri="{FF2B5EF4-FFF2-40B4-BE49-F238E27FC236}">
                <a16:creationId xmlns:a16="http://schemas.microsoft.com/office/drawing/2014/main" id="{32281F62-E479-101F-8595-2BBC42547A3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48647" y="2674499"/>
            <a:ext cx="2464085" cy="1423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cxnSp>
        <p:nvCxnSpPr>
          <p:cNvPr id="12" name="Straight Arrow Connector 11">
            <a:extLst>
              <a:ext uri="{FF2B5EF4-FFF2-40B4-BE49-F238E27FC236}">
                <a16:creationId xmlns:a16="http://schemas.microsoft.com/office/drawing/2014/main" id="{7F3D23C6-5491-FCAF-119D-FF5F1E528A3D}"/>
              </a:ext>
            </a:extLst>
          </p:cNvPr>
          <p:cNvCxnSpPr>
            <a:cxnSpLocks/>
          </p:cNvCxnSpPr>
          <p:nvPr/>
        </p:nvCxnSpPr>
        <p:spPr bwMode="auto">
          <a:xfrm>
            <a:off x="852409" y="2626411"/>
            <a:ext cx="0" cy="1471915"/>
          </a:xfrm>
          <a:prstGeom prst="straightConnector1">
            <a:avLst/>
          </a:prstGeom>
          <a:noFill/>
          <a:ln w="28575" cap="flat" cmpd="sng" algn="ctr">
            <a:solidFill>
              <a:srgbClr val="000000"/>
            </a:solidFill>
            <a:prstDash val="solid"/>
            <a:round/>
            <a:headEnd type="triangle"/>
            <a:tailEnd type="triangle"/>
          </a:ln>
          <a:effectLst/>
        </p:spPr>
      </p:cxnSp>
      <p:cxnSp>
        <p:nvCxnSpPr>
          <p:cNvPr id="13" name="Straight Arrow Connector 12">
            <a:extLst>
              <a:ext uri="{FF2B5EF4-FFF2-40B4-BE49-F238E27FC236}">
                <a16:creationId xmlns:a16="http://schemas.microsoft.com/office/drawing/2014/main" id="{C96C9DF6-C984-004A-B586-48B5C6B04244}"/>
              </a:ext>
            </a:extLst>
          </p:cNvPr>
          <p:cNvCxnSpPr>
            <a:cxnSpLocks/>
          </p:cNvCxnSpPr>
          <p:nvPr/>
        </p:nvCxnSpPr>
        <p:spPr bwMode="auto">
          <a:xfrm>
            <a:off x="1062465" y="4193446"/>
            <a:ext cx="2236447" cy="0"/>
          </a:xfrm>
          <a:prstGeom prst="straightConnector1">
            <a:avLst/>
          </a:prstGeom>
          <a:noFill/>
          <a:ln w="28575" cap="flat" cmpd="sng" algn="ctr">
            <a:solidFill>
              <a:srgbClr val="000000"/>
            </a:solidFill>
            <a:prstDash val="solid"/>
            <a:round/>
            <a:headEnd type="triangle"/>
            <a:tailEnd type="triangle"/>
          </a:ln>
          <a:effectLst/>
        </p:spPr>
      </p:cxnSp>
      <p:sp>
        <p:nvSpPr>
          <p:cNvPr id="14" name="TextBox 13">
            <a:extLst>
              <a:ext uri="{FF2B5EF4-FFF2-40B4-BE49-F238E27FC236}">
                <a16:creationId xmlns:a16="http://schemas.microsoft.com/office/drawing/2014/main" id="{FF54F09F-72AD-3B6A-0D4E-B6713E29CDAF}"/>
              </a:ext>
            </a:extLst>
          </p:cNvPr>
          <p:cNvSpPr txBox="1"/>
          <p:nvPr/>
        </p:nvSpPr>
        <p:spPr bwMode="auto">
          <a:xfrm>
            <a:off x="1089112" y="4233218"/>
            <a:ext cx="2209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Lymphoma Biopsies</a:t>
            </a:r>
          </a:p>
        </p:txBody>
      </p:sp>
      <p:sp>
        <p:nvSpPr>
          <p:cNvPr id="15" name="TextBox 14">
            <a:extLst>
              <a:ext uri="{FF2B5EF4-FFF2-40B4-BE49-F238E27FC236}">
                <a16:creationId xmlns:a16="http://schemas.microsoft.com/office/drawing/2014/main" id="{0AD945FD-0EC6-B940-C0DB-A9615FF6BEB0}"/>
              </a:ext>
            </a:extLst>
          </p:cNvPr>
          <p:cNvSpPr txBox="1"/>
          <p:nvPr/>
        </p:nvSpPr>
        <p:spPr bwMode="auto">
          <a:xfrm>
            <a:off x="0" y="3231502"/>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Genes</a:t>
            </a:r>
          </a:p>
        </p:txBody>
      </p:sp>
      <p:sp>
        <p:nvSpPr>
          <p:cNvPr id="22" name="TextBox 21">
            <a:extLst>
              <a:ext uri="{FF2B5EF4-FFF2-40B4-BE49-F238E27FC236}">
                <a16:creationId xmlns:a16="http://schemas.microsoft.com/office/drawing/2014/main" id="{B667EBE7-FE71-238E-1CBB-F1697A7FF141}"/>
              </a:ext>
            </a:extLst>
          </p:cNvPr>
          <p:cNvSpPr txBox="1"/>
          <p:nvPr/>
        </p:nvSpPr>
        <p:spPr>
          <a:xfrm>
            <a:off x="1235745" y="2422298"/>
            <a:ext cx="46358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ABC</a:t>
            </a:r>
          </a:p>
        </p:txBody>
      </p:sp>
      <p:sp>
        <p:nvSpPr>
          <p:cNvPr id="23" name="TextBox 22">
            <a:extLst>
              <a:ext uri="{FF2B5EF4-FFF2-40B4-BE49-F238E27FC236}">
                <a16:creationId xmlns:a16="http://schemas.microsoft.com/office/drawing/2014/main" id="{FAAAF5E0-7AA2-852B-624E-84D2D519B81B}"/>
              </a:ext>
            </a:extLst>
          </p:cNvPr>
          <p:cNvSpPr txBox="1"/>
          <p:nvPr/>
        </p:nvSpPr>
        <p:spPr>
          <a:xfrm>
            <a:off x="2194012" y="2422298"/>
            <a:ext cx="47000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GCB</a:t>
            </a:r>
          </a:p>
        </p:txBody>
      </p:sp>
      <p:sp>
        <p:nvSpPr>
          <p:cNvPr id="24" name="TextBox 23">
            <a:extLst>
              <a:ext uri="{FF2B5EF4-FFF2-40B4-BE49-F238E27FC236}">
                <a16:creationId xmlns:a16="http://schemas.microsoft.com/office/drawing/2014/main" id="{478561B2-566C-F785-5488-257CDF71B768}"/>
              </a:ext>
            </a:extLst>
          </p:cNvPr>
          <p:cNvSpPr txBox="1"/>
          <p:nvPr/>
        </p:nvSpPr>
        <p:spPr>
          <a:xfrm>
            <a:off x="2830913" y="2424365"/>
            <a:ext cx="71443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PMBCL</a:t>
            </a:r>
          </a:p>
        </p:txBody>
      </p:sp>
      <p:cxnSp>
        <p:nvCxnSpPr>
          <p:cNvPr id="26" name="Straight Arrow Connector 25">
            <a:extLst>
              <a:ext uri="{FF2B5EF4-FFF2-40B4-BE49-F238E27FC236}">
                <a16:creationId xmlns:a16="http://schemas.microsoft.com/office/drawing/2014/main" id="{27A0ADC1-93B7-B2B7-9147-0EDBD9871E1A}"/>
              </a:ext>
            </a:extLst>
          </p:cNvPr>
          <p:cNvCxnSpPr>
            <a:cxnSpLocks/>
            <a:endCxn id="24" idx="0"/>
          </p:cNvCxnSpPr>
          <p:nvPr/>
        </p:nvCxnSpPr>
        <p:spPr>
          <a:xfrm>
            <a:off x="2715856" y="1926951"/>
            <a:ext cx="472276" cy="4974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D794777-0A74-B1EE-B3C8-1BD5B8432009}"/>
              </a:ext>
            </a:extLst>
          </p:cNvPr>
          <p:cNvCxnSpPr>
            <a:cxnSpLocks/>
            <a:endCxn id="23" idx="0"/>
          </p:cNvCxnSpPr>
          <p:nvPr/>
        </p:nvCxnSpPr>
        <p:spPr>
          <a:xfrm>
            <a:off x="2425005" y="1926951"/>
            <a:ext cx="4007" cy="4953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2B80DDB0-5EB3-7217-D579-FF4152744BFB}"/>
              </a:ext>
            </a:extLst>
          </p:cNvPr>
          <p:cNvCxnSpPr>
            <a:cxnSpLocks/>
            <a:endCxn id="22" idx="0"/>
          </p:cNvCxnSpPr>
          <p:nvPr/>
        </p:nvCxnSpPr>
        <p:spPr>
          <a:xfrm flipH="1">
            <a:off x="1467539" y="1926951"/>
            <a:ext cx="624100" cy="4953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469FAF48-BA57-8DBC-0934-73B2455657A7}"/>
              </a:ext>
            </a:extLst>
          </p:cNvPr>
          <p:cNvSpPr txBox="1"/>
          <p:nvPr/>
        </p:nvSpPr>
        <p:spPr bwMode="auto">
          <a:xfrm>
            <a:off x="3311731" y="2687707"/>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PIM2</a:t>
            </a:r>
          </a:p>
        </p:txBody>
      </p:sp>
      <p:sp>
        <p:nvSpPr>
          <p:cNvPr id="36" name="TextBox 35">
            <a:extLst>
              <a:ext uri="{FF2B5EF4-FFF2-40B4-BE49-F238E27FC236}">
                <a16:creationId xmlns:a16="http://schemas.microsoft.com/office/drawing/2014/main" id="{CD2C2908-0327-3F46-8017-773D97D24856}"/>
              </a:ext>
            </a:extLst>
          </p:cNvPr>
          <p:cNvSpPr txBox="1"/>
          <p:nvPr/>
        </p:nvSpPr>
        <p:spPr bwMode="auto">
          <a:xfrm>
            <a:off x="3320282" y="2609499"/>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IRF4</a:t>
            </a:r>
          </a:p>
        </p:txBody>
      </p:sp>
      <p:sp>
        <p:nvSpPr>
          <p:cNvPr id="37" name="TextBox 36">
            <a:extLst>
              <a:ext uri="{FF2B5EF4-FFF2-40B4-BE49-F238E27FC236}">
                <a16:creationId xmlns:a16="http://schemas.microsoft.com/office/drawing/2014/main" id="{76D86564-B32D-F176-9B7C-78B8B6619F26}"/>
              </a:ext>
            </a:extLst>
          </p:cNvPr>
          <p:cNvSpPr txBox="1"/>
          <p:nvPr/>
        </p:nvSpPr>
        <p:spPr bwMode="auto">
          <a:xfrm>
            <a:off x="3307461" y="2777628"/>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CCND2</a:t>
            </a:r>
          </a:p>
        </p:txBody>
      </p:sp>
      <p:sp>
        <p:nvSpPr>
          <p:cNvPr id="38" name="TextBox 37">
            <a:extLst>
              <a:ext uri="{FF2B5EF4-FFF2-40B4-BE49-F238E27FC236}">
                <a16:creationId xmlns:a16="http://schemas.microsoft.com/office/drawing/2014/main" id="{0DBE3DEA-412A-58BF-C9ED-054B074566DA}"/>
              </a:ext>
            </a:extLst>
          </p:cNvPr>
          <p:cNvSpPr txBox="1"/>
          <p:nvPr/>
        </p:nvSpPr>
        <p:spPr bwMode="auto">
          <a:xfrm>
            <a:off x="3307461" y="2857234"/>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FOXP1</a:t>
            </a:r>
          </a:p>
        </p:txBody>
      </p:sp>
      <p:sp>
        <p:nvSpPr>
          <p:cNvPr id="39" name="TextBox 38">
            <a:extLst>
              <a:ext uri="{FF2B5EF4-FFF2-40B4-BE49-F238E27FC236}">
                <a16:creationId xmlns:a16="http://schemas.microsoft.com/office/drawing/2014/main" id="{0E60E890-7A0B-A694-BCA3-46BC41B7D249}"/>
              </a:ext>
            </a:extLst>
          </p:cNvPr>
          <p:cNvSpPr txBox="1"/>
          <p:nvPr/>
        </p:nvSpPr>
        <p:spPr bwMode="auto">
          <a:xfrm>
            <a:off x="3307460" y="2936840"/>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IL16</a:t>
            </a:r>
          </a:p>
        </p:txBody>
      </p:sp>
      <p:sp>
        <p:nvSpPr>
          <p:cNvPr id="40" name="TextBox 39">
            <a:extLst>
              <a:ext uri="{FF2B5EF4-FFF2-40B4-BE49-F238E27FC236}">
                <a16:creationId xmlns:a16="http://schemas.microsoft.com/office/drawing/2014/main" id="{F5D0A3A9-DC7D-49B6-92A8-51EAEF76149B}"/>
              </a:ext>
            </a:extLst>
          </p:cNvPr>
          <p:cNvSpPr txBox="1"/>
          <p:nvPr/>
        </p:nvSpPr>
        <p:spPr bwMode="auto">
          <a:xfrm>
            <a:off x="3298912" y="3010472"/>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CD44</a:t>
            </a:r>
          </a:p>
        </p:txBody>
      </p:sp>
      <p:sp>
        <p:nvSpPr>
          <p:cNvPr id="42" name="TextBox 41">
            <a:extLst>
              <a:ext uri="{FF2B5EF4-FFF2-40B4-BE49-F238E27FC236}">
                <a16:creationId xmlns:a16="http://schemas.microsoft.com/office/drawing/2014/main" id="{A2F234CA-345E-A7D4-85C1-FE03C1319D2F}"/>
              </a:ext>
            </a:extLst>
          </p:cNvPr>
          <p:cNvSpPr txBox="1"/>
          <p:nvPr/>
        </p:nvSpPr>
        <p:spPr bwMode="auto">
          <a:xfrm>
            <a:off x="3298912" y="3087584"/>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IGHM</a:t>
            </a:r>
          </a:p>
        </p:txBody>
      </p:sp>
      <p:sp>
        <p:nvSpPr>
          <p:cNvPr id="43" name="TextBox 42">
            <a:extLst>
              <a:ext uri="{FF2B5EF4-FFF2-40B4-BE49-F238E27FC236}">
                <a16:creationId xmlns:a16="http://schemas.microsoft.com/office/drawing/2014/main" id="{57858290-FC13-5E97-6E00-7C76151179C7}"/>
              </a:ext>
            </a:extLst>
          </p:cNvPr>
          <p:cNvSpPr txBox="1"/>
          <p:nvPr/>
        </p:nvSpPr>
        <p:spPr bwMode="auto">
          <a:xfrm>
            <a:off x="3298911" y="3162313"/>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MME</a:t>
            </a:r>
          </a:p>
        </p:txBody>
      </p:sp>
      <p:sp>
        <p:nvSpPr>
          <p:cNvPr id="44" name="TextBox 43">
            <a:extLst>
              <a:ext uri="{FF2B5EF4-FFF2-40B4-BE49-F238E27FC236}">
                <a16:creationId xmlns:a16="http://schemas.microsoft.com/office/drawing/2014/main" id="{E1EBBFC1-13A4-62F9-C0A8-5DE652CD63A6}"/>
              </a:ext>
            </a:extLst>
          </p:cNvPr>
          <p:cNvSpPr txBox="1"/>
          <p:nvPr/>
        </p:nvSpPr>
        <p:spPr bwMode="auto">
          <a:xfrm>
            <a:off x="3300637" y="3242693"/>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CR2</a:t>
            </a:r>
          </a:p>
        </p:txBody>
      </p:sp>
      <p:sp>
        <p:nvSpPr>
          <p:cNvPr id="45" name="TextBox 44">
            <a:extLst>
              <a:ext uri="{FF2B5EF4-FFF2-40B4-BE49-F238E27FC236}">
                <a16:creationId xmlns:a16="http://schemas.microsoft.com/office/drawing/2014/main" id="{F504F69B-34AC-33D8-C2AA-8FF5132826BE}"/>
              </a:ext>
            </a:extLst>
          </p:cNvPr>
          <p:cNvSpPr txBox="1"/>
          <p:nvPr/>
        </p:nvSpPr>
        <p:spPr bwMode="auto">
          <a:xfrm>
            <a:off x="3307459" y="3327800"/>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KCNN3</a:t>
            </a:r>
          </a:p>
        </p:txBody>
      </p:sp>
      <p:sp>
        <p:nvSpPr>
          <p:cNvPr id="46" name="TextBox 45">
            <a:extLst>
              <a:ext uri="{FF2B5EF4-FFF2-40B4-BE49-F238E27FC236}">
                <a16:creationId xmlns:a16="http://schemas.microsoft.com/office/drawing/2014/main" id="{DDC61432-8D01-39E0-5B5E-6351026B13E3}"/>
              </a:ext>
            </a:extLst>
          </p:cNvPr>
          <p:cNvSpPr txBox="1"/>
          <p:nvPr/>
        </p:nvSpPr>
        <p:spPr bwMode="auto">
          <a:xfrm>
            <a:off x="3302371" y="3406857"/>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LRMP</a:t>
            </a:r>
          </a:p>
        </p:txBody>
      </p:sp>
      <p:sp>
        <p:nvSpPr>
          <p:cNvPr id="47" name="TextBox 46">
            <a:extLst>
              <a:ext uri="{FF2B5EF4-FFF2-40B4-BE49-F238E27FC236}">
                <a16:creationId xmlns:a16="http://schemas.microsoft.com/office/drawing/2014/main" id="{E059F98C-947F-63C0-12EE-64A7838D332F}"/>
              </a:ext>
            </a:extLst>
          </p:cNvPr>
          <p:cNvSpPr txBox="1"/>
          <p:nvPr/>
        </p:nvSpPr>
        <p:spPr bwMode="auto">
          <a:xfrm>
            <a:off x="3298911" y="3482519"/>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LMO2</a:t>
            </a:r>
          </a:p>
        </p:txBody>
      </p:sp>
      <p:sp>
        <p:nvSpPr>
          <p:cNvPr id="48" name="TextBox 47">
            <a:extLst>
              <a:ext uri="{FF2B5EF4-FFF2-40B4-BE49-F238E27FC236}">
                <a16:creationId xmlns:a16="http://schemas.microsoft.com/office/drawing/2014/main" id="{4AFCA50A-A841-333C-704A-DE0701A2C000}"/>
              </a:ext>
            </a:extLst>
          </p:cNvPr>
          <p:cNvSpPr txBox="1"/>
          <p:nvPr/>
        </p:nvSpPr>
        <p:spPr bwMode="auto">
          <a:xfrm>
            <a:off x="3293823" y="3558560"/>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MYBL1</a:t>
            </a:r>
          </a:p>
        </p:txBody>
      </p:sp>
      <p:sp>
        <p:nvSpPr>
          <p:cNvPr id="50" name="TextBox 49">
            <a:extLst>
              <a:ext uri="{FF2B5EF4-FFF2-40B4-BE49-F238E27FC236}">
                <a16:creationId xmlns:a16="http://schemas.microsoft.com/office/drawing/2014/main" id="{816063D6-4E1C-BE32-A6C5-10FE1AA8CAC8}"/>
              </a:ext>
            </a:extLst>
          </p:cNvPr>
          <p:cNvSpPr txBox="1"/>
          <p:nvPr/>
        </p:nvSpPr>
        <p:spPr>
          <a:xfrm>
            <a:off x="3295451" y="3630107"/>
            <a:ext cx="400605" cy="200055"/>
          </a:xfrm>
          <a:prstGeom prst="rect">
            <a:avLst/>
          </a:prstGeom>
          <a:noFill/>
        </p:spPr>
        <p:txBody>
          <a:bodyPr wrap="square">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SLAM</a:t>
            </a:r>
          </a:p>
        </p:txBody>
      </p:sp>
      <p:sp>
        <p:nvSpPr>
          <p:cNvPr id="51" name="TextBox 50">
            <a:extLst>
              <a:ext uri="{FF2B5EF4-FFF2-40B4-BE49-F238E27FC236}">
                <a16:creationId xmlns:a16="http://schemas.microsoft.com/office/drawing/2014/main" id="{58689971-1F6B-83F6-8A7B-44222D990C06}"/>
              </a:ext>
            </a:extLst>
          </p:cNvPr>
          <p:cNvSpPr txBox="1"/>
          <p:nvPr/>
        </p:nvSpPr>
        <p:spPr>
          <a:xfrm>
            <a:off x="3295450" y="3701442"/>
            <a:ext cx="474158" cy="200055"/>
          </a:xfrm>
          <a:prstGeom prst="rect">
            <a:avLst/>
          </a:prstGeom>
          <a:noFill/>
        </p:spPr>
        <p:txBody>
          <a:bodyPr wrap="square">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TNFSF4</a:t>
            </a:r>
          </a:p>
        </p:txBody>
      </p:sp>
      <p:sp>
        <p:nvSpPr>
          <p:cNvPr id="52" name="TextBox 51">
            <a:extLst>
              <a:ext uri="{FF2B5EF4-FFF2-40B4-BE49-F238E27FC236}">
                <a16:creationId xmlns:a16="http://schemas.microsoft.com/office/drawing/2014/main" id="{5A33B05F-4D92-6B48-C7FB-DDBFFA79049B}"/>
              </a:ext>
            </a:extLst>
          </p:cNvPr>
          <p:cNvSpPr txBox="1"/>
          <p:nvPr/>
        </p:nvSpPr>
        <p:spPr>
          <a:xfrm>
            <a:off x="3293823" y="3774399"/>
            <a:ext cx="40588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CCL17</a:t>
            </a:r>
          </a:p>
        </p:txBody>
      </p:sp>
      <p:sp>
        <p:nvSpPr>
          <p:cNvPr id="54" name="TextBox 53">
            <a:extLst>
              <a:ext uri="{FF2B5EF4-FFF2-40B4-BE49-F238E27FC236}">
                <a16:creationId xmlns:a16="http://schemas.microsoft.com/office/drawing/2014/main" id="{9153D27A-A79A-3ABF-D84C-4330A426F0D2}"/>
              </a:ext>
            </a:extLst>
          </p:cNvPr>
          <p:cNvSpPr txBox="1"/>
          <p:nvPr/>
        </p:nvSpPr>
        <p:spPr>
          <a:xfrm>
            <a:off x="3293822" y="3838344"/>
            <a:ext cx="400605" cy="200055"/>
          </a:xfrm>
          <a:prstGeom prst="rect">
            <a:avLst/>
          </a:prstGeom>
          <a:noFill/>
        </p:spPr>
        <p:txBody>
          <a:bodyPr wrap="square">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PDL2</a:t>
            </a:r>
          </a:p>
        </p:txBody>
      </p:sp>
      <p:sp>
        <p:nvSpPr>
          <p:cNvPr id="55" name="TextBox 54">
            <a:extLst>
              <a:ext uri="{FF2B5EF4-FFF2-40B4-BE49-F238E27FC236}">
                <a16:creationId xmlns:a16="http://schemas.microsoft.com/office/drawing/2014/main" id="{A9D57616-40D7-37B6-1E2A-5F5D1CD3D1A6}"/>
              </a:ext>
            </a:extLst>
          </p:cNvPr>
          <p:cNvSpPr txBox="1"/>
          <p:nvPr/>
        </p:nvSpPr>
        <p:spPr bwMode="auto">
          <a:xfrm>
            <a:off x="3293823" y="3900613"/>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MAL</a:t>
            </a:r>
          </a:p>
        </p:txBody>
      </p:sp>
      <p:sp>
        <p:nvSpPr>
          <p:cNvPr id="56" name="TextBox 55">
            <a:extLst>
              <a:ext uri="{FF2B5EF4-FFF2-40B4-BE49-F238E27FC236}">
                <a16:creationId xmlns:a16="http://schemas.microsoft.com/office/drawing/2014/main" id="{B07F8829-A913-E88D-D866-D43C9043B9FB}"/>
              </a:ext>
            </a:extLst>
          </p:cNvPr>
          <p:cNvSpPr txBox="1"/>
          <p:nvPr/>
        </p:nvSpPr>
        <p:spPr bwMode="auto">
          <a:xfrm>
            <a:off x="3293822" y="3971948"/>
            <a:ext cx="475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IL4I1</a:t>
            </a:r>
          </a:p>
        </p:txBody>
      </p:sp>
      <p:pic>
        <p:nvPicPr>
          <p:cNvPr id="57" name="Picture 56">
            <a:extLst>
              <a:ext uri="{FF2B5EF4-FFF2-40B4-BE49-F238E27FC236}">
                <a16:creationId xmlns:a16="http://schemas.microsoft.com/office/drawing/2014/main" id="{35BB7B19-3DC7-B271-50AC-D2637796B3B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851954" y="3001910"/>
            <a:ext cx="226031" cy="5470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8" name="TextBox 57">
            <a:extLst>
              <a:ext uri="{FF2B5EF4-FFF2-40B4-BE49-F238E27FC236}">
                <a16:creationId xmlns:a16="http://schemas.microsoft.com/office/drawing/2014/main" id="{D25598E1-7418-2822-EA03-056A3DD0853F}"/>
              </a:ext>
            </a:extLst>
          </p:cNvPr>
          <p:cNvSpPr txBox="1"/>
          <p:nvPr/>
        </p:nvSpPr>
        <p:spPr bwMode="auto">
          <a:xfrm>
            <a:off x="4036023" y="2946883"/>
            <a:ext cx="5632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High</a:t>
            </a:r>
          </a:p>
        </p:txBody>
      </p:sp>
      <p:sp>
        <p:nvSpPr>
          <p:cNvPr id="60" name="TextBox 59">
            <a:extLst>
              <a:ext uri="{FF2B5EF4-FFF2-40B4-BE49-F238E27FC236}">
                <a16:creationId xmlns:a16="http://schemas.microsoft.com/office/drawing/2014/main" id="{B8DB1597-3F61-8F2C-DA47-9156127DADCE}"/>
              </a:ext>
            </a:extLst>
          </p:cNvPr>
          <p:cNvSpPr txBox="1"/>
          <p:nvPr/>
        </p:nvSpPr>
        <p:spPr bwMode="auto">
          <a:xfrm>
            <a:off x="4024540" y="3304248"/>
            <a:ext cx="5632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Low</a:t>
            </a:r>
          </a:p>
        </p:txBody>
      </p:sp>
      <p:sp>
        <p:nvSpPr>
          <p:cNvPr id="61" name="TextBox 60">
            <a:extLst>
              <a:ext uri="{FF2B5EF4-FFF2-40B4-BE49-F238E27FC236}">
                <a16:creationId xmlns:a16="http://schemas.microsoft.com/office/drawing/2014/main" id="{A85CC9DF-F295-4690-57C5-A6BA8C2DD844}"/>
              </a:ext>
            </a:extLst>
          </p:cNvPr>
          <p:cNvSpPr txBox="1"/>
          <p:nvPr/>
        </p:nvSpPr>
        <p:spPr bwMode="auto">
          <a:xfrm>
            <a:off x="3755387" y="2705150"/>
            <a:ext cx="14236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Gene Expression</a:t>
            </a:r>
          </a:p>
        </p:txBody>
      </p:sp>
      <p:sp>
        <p:nvSpPr>
          <p:cNvPr id="62" name="Rectangle 61">
            <a:extLst>
              <a:ext uri="{FF2B5EF4-FFF2-40B4-BE49-F238E27FC236}">
                <a16:creationId xmlns:a16="http://schemas.microsoft.com/office/drawing/2014/main" id="{3B853A6B-E0C8-522C-5A33-ADA73BD67472}"/>
              </a:ext>
            </a:extLst>
          </p:cNvPr>
          <p:cNvSpPr/>
          <p:nvPr/>
        </p:nvSpPr>
        <p:spPr bwMode="auto">
          <a:xfrm>
            <a:off x="2030744" y="6085711"/>
            <a:ext cx="252019" cy="123779"/>
          </a:xfrm>
          <a:prstGeom prst="rect">
            <a:avLst/>
          </a:prstGeom>
          <a:solidFill>
            <a:schemeClr val="accent1"/>
          </a:solidFill>
          <a:ln w="0">
            <a:solidFill>
              <a:srgbClr val="000000"/>
            </a:solidFill>
            <a:miter lim="800000"/>
            <a:headEnd/>
            <a:tailEnd/>
          </a:ln>
        </p:spPr>
        <p:txBody>
          <a:bodyPr rtlCol="0" anchor="b"/>
          <a:lstStyle/>
          <a:p>
            <a:pPr marL="0" marR="0" lvl="0" indent="0" algn="ctr" defTabSz="914377"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Arial" panose="020B0604020202020204" pitchFamily="34" charset="0"/>
            </a:endParaRPr>
          </a:p>
        </p:txBody>
      </p:sp>
      <p:sp>
        <p:nvSpPr>
          <p:cNvPr id="63" name="TextBox 62">
            <a:extLst>
              <a:ext uri="{FF2B5EF4-FFF2-40B4-BE49-F238E27FC236}">
                <a16:creationId xmlns:a16="http://schemas.microsoft.com/office/drawing/2014/main" id="{0F23FCFF-C705-2BFC-BFDF-B57E2AF6183A}"/>
              </a:ext>
            </a:extLst>
          </p:cNvPr>
          <p:cNvSpPr txBox="1"/>
          <p:nvPr/>
        </p:nvSpPr>
        <p:spPr bwMode="auto">
          <a:xfrm>
            <a:off x="800102" y="5747958"/>
            <a:ext cx="2404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Year</a:t>
            </a:r>
          </a:p>
        </p:txBody>
      </p:sp>
      <p:sp>
        <p:nvSpPr>
          <p:cNvPr id="64" name="TextBox 63">
            <a:extLst>
              <a:ext uri="{FF2B5EF4-FFF2-40B4-BE49-F238E27FC236}">
                <a16:creationId xmlns:a16="http://schemas.microsoft.com/office/drawing/2014/main" id="{7512677B-3969-E752-9788-24DD289A5881}"/>
              </a:ext>
            </a:extLst>
          </p:cNvPr>
          <p:cNvSpPr txBox="1"/>
          <p:nvPr/>
        </p:nvSpPr>
        <p:spPr bwMode="auto">
          <a:xfrm>
            <a:off x="4083693" y="5767292"/>
            <a:ext cx="1735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Year</a:t>
            </a:r>
          </a:p>
        </p:txBody>
      </p:sp>
      <p:grpSp>
        <p:nvGrpSpPr>
          <p:cNvPr id="65" name="Group 64">
            <a:extLst>
              <a:ext uri="{FF2B5EF4-FFF2-40B4-BE49-F238E27FC236}">
                <a16:creationId xmlns:a16="http://schemas.microsoft.com/office/drawing/2014/main" id="{A7E1B5DB-B0D4-86E8-D26E-D33CE4BA0562}"/>
              </a:ext>
            </a:extLst>
          </p:cNvPr>
          <p:cNvGrpSpPr/>
          <p:nvPr/>
        </p:nvGrpSpPr>
        <p:grpSpPr>
          <a:xfrm>
            <a:off x="830745" y="4597549"/>
            <a:ext cx="80363" cy="1007419"/>
            <a:chOff x="188943" y="4598784"/>
            <a:chExt cx="304800" cy="1007419"/>
          </a:xfrm>
        </p:grpSpPr>
        <p:cxnSp>
          <p:nvCxnSpPr>
            <p:cNvPr id="66" name="Straight Connector 65">
              <a:extLst>
                <a:ext uri="{FF2B5EF4-FFF2-40B4-BE49-F238E27FC236}">
                  <a16:creationId xmlns:a16="http://schemas.microsoft.com/office/drawing/2014/main" id="{F72A80E0-0A2C-2A84-B094-15B39F94DCB2}"/>
                </a:ext>
              </a:extLst>
            </p:cNvPr>
            <p:cNvCxnSpPr/>
            <p:nvPr/>
          </p:nvCxnSpPr>
          <p:spPr bwMode="auto">
            <a:xfrm>
              <a:off x="188943" y="5606203"/>
              <a:ext cx="304800" cy="0"/>
            </a:xfrm>
            <a:prstGeom prst="line">
              <a:avLst/>
            </a:prstGeom>
            <a:noFill/>
            <a:ln w="28575"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7EEA6023-78AC-FBE1-E7D4-701B441CAB7E}"/>
                </a:ext>
              </a:extLst>
            </p:cNvPr>
            <p:cNvCxnSpPr/>
            <p:nvPr/>
          </p:nvCxnSpPr>
          <p:spPr bwMode="auto">
            <a:xfrm>
              <a:off x="188943" y="5404720"/>
              <a:ext cx="304800" cy="0"/>
            </a:xfrm>
            <a:prstGeom prst="line">
              <a:avLst/>
            </a:prstGeom>
            <a:noFill/>
            <a:ln w="28575"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5678B39D-B081-23E6-4627-D2FF68631402}"/>
                </a:ext>
              </a:extLst>
            </p:cNvPr>
            <p:cNvCxnSpPr/>
            <p:nvPr/>
          </p:nvCxnSpPr>
          <p:spPr bwMode="auto">
            <a:xfrm>
              <a:off x="188943" y="5203236"/>
              <a:ext cx="304800" cy="0"/>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21A5013-A742-9A5F-A8C7-A4F1C8F1C656}"/>
                </a:ext>
              </a:extLst>
            </p:cNvPr>
            <p:cNvCxnSpPr/>
            <p:nvPr/>
          </p:nvCxnSpPr>
          <p:spPr bwMode="auto">
            <a:xfrm>
              <a:off x="188943" y="5001752"/>
              <a:ext cx="304800" cy="0"/>
            </a:xfrm>
            <a:prstGeom prst="line">
              <a:avLst/>
            </a:prstGeom>
            <a:noFill/>
            <a:ln w="28575"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B826525E-2408-073D-D14C-0243D5648C39}"/>
                </a:ext>
              </a:extLst>
            </p:cNvPr>
            <p:cNvCxnSpPr/>
            <p:nvPr/>
          </p:nvCxnSpPr>
          <p:spPr bwMode="auto">
            <a:xfrm>
              <a:off x="188943" y="4800268"/>
              <a:ext cx="304800"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28DAB89B-AE78-A74C-43A1-E2E86C87E740}"/>
                </a:ext>
              </a:extLst>
            </p:cNvPr>
            <p:cNvCxnSpPr/>
            <p:nvPr/>
          </p:nvCxnSpPr>
          <p:spPr bwMode="auto">
            <a:xfrm>
              <a:off x="188943" y="4598784"/>
              <a:ext cx="30480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72" name="Group 71">
            <a:extLst>
              <a:ext uri="{FF2B5EF4-FFF2-40B4-BE49-F238E27FC236}">
                <a16:creationId xmlns:a16="http://schemas.microsoft.com/office/drawing/2014/main" id="{AB84A7CA-FD15-F6C6-44EA-DE94C1D788F3}"/>
              </a:ext>
            </a:extLst>
          </p:cNvPr>
          <p:cNvGrpSpPr/>
          <p:nvPr/>
        </p:nvGrpSpPr>
        <p:grpSpPr>
          <a:xfrm>
            <a:off x="904574" y="5606731"/>
            <a:ext cx="2201013" cy="59896"/>
            <a:chOff x="486617" y="5607966"/>
            <a:chExt cx="2399768" cy="304800"/>
          </a:xfrm>
        </p:grpSpPr>
        <p:cxnSp>
          <p:nvCxnSpPr>
            <p:cNvPr id="73" name="Straight Connector 72">
              <a:extLst>
                <a:ext uri="{FF2B5EF4-FFF2-40B4-BE49-F238E27FC236}">
                  <a16:creationId xmlns:a16="http://schemas.microsoft.com/office/drawing/2014/main" id="{6A57CEB4-6291-D6CB-B0CF-66B01892810F}"/>
                </a:ext>
              </a:extLst>
            </p:cNvPr>
            <p:cNvCxnSpPr/>
            <p:nvPr/>
          </p:nvCxnSpPr>
          <p:spPr bwMode="auto">
            <a:xfrm>
              <a:off x="486617" y="5607966"/>
              <a:ext cx="0" cy="304800"/>
            </a:xfrm>
            <a:prstGeom prst="line">
              <a:avLst/>
            </a:prstGeom>
            <a:noFill/>
            <a:ln w="28575" cap="flat" cmpd="sng" algn="ctr">
              <a:solidFill>
                <a:srgbClr val="00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C8D8B9D4-99B8-AC95-D261-CB643BD89FC3}"/>
                </a:ext>
              </a:extLst>
            </p:cNvPr>
            <p:cNvCxnSpPr/>
            <p:nvPr/>
          </p:nvCxnSpPr>
          <p:spPr bwMode="auto">
            <a:xfrm>
              <a:off x="966571" y="5607966"/>
              <a:ext cx="0" cy="304800"/>
            </a:xfrm>
            <a:prstGeom prst="line">
              <a:avLst/>
            </a:prstGeom>
            <a:noFill/>
            <a:ln w="28575"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07C16224-6C17-937C-9BC2-A7D15677B2F7}"/>
                </a:ext>
              </a:extLst>
            </p:cNvPr>
            <p:cNvCxnSpPr/>
            <p:nvPr/>
          </p:nvCxnSpPr>
          <p:spPr bwMode="auto">
            <a:xfrm>
              <a:off x="1446525" y="5607966"/>
              <a:ext cx="0" cy="304800"/>
            </a:xfrm>
            <a:prstGeom prst="line">
              <a:avLst/>
            </a:prstGeom>
            <a:noFill/>
            <a:ln w="28575" cap="flat" cmpd="sng" algn="ctr">
              <a:solidFill>
                <a:srgbClr val="00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354E76C6-6DF4-E6DC-6BB7-3B1AE072364B}"/>
                </a:ext>
              </a:extLst>
            </p:cNvPr>
            <p:cNvCxnSpPr/>
            <p:nvPr/>
          </p:nvCxnSpPr>
          <p:spPr bwMode="auto">
            <a:xfrm>
              <a:off x="1926479" y="5607966"/>
              <a:ext cx="0" cy="304800"/>
            </a:xfrm>
            <a:prstGeom prst="line">
              <a:avLst/>
            </a:prstGeom>
            <a:noFill/>
            <a:ln w="28575" cap="flat" cmpd="sng" algn="ctr">
              <a:solidFill>
                <a:srgbClr val="000000"/>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A0386117-6333-867A-3042-3EFD7BA32E4E}"/>
                </a:ext>
              </a:extLst>
            </p:cNvPr>
            <p:cNvCxnSpPr/>
            <p:nvPr/>
          </p:nvCxnSpPr>
          <p:spPr bwMode="auto">
            <a:xfrm>
              <a:off x="2406433" y="5607966"/>
              <a:ext cx="0" cy="304800"/>
            </a:xfrm>
            <a:prstGeom prst="line">
              <a:avLst/>
            </a:prstGeom>
            <a:noFill/>
            <a:ln w="28575" cap="flat" cmpd="sng" algn="ctr">
              <a:solidFill>
                <a:srgbClr val="000000"/>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3246BF2E-8A0F-7A96-C8D3-BA7D8BAA33F6}"/>
                </a:ext>
              </a:extLst>
            </p:cNvPr>
            <p:cNvCxnSpPr/>
            <p:nvPr/>
          </p:nvCxnSpPr>
          <p:spPr bwMode="auto">
            <a:xfrm>
              <a:off x="2886385" y="5607966"/>
              <a:ext cx="0" cy="304800"/>
            </a:xfrm>
            <a:prstGeom prst="line">
              <a:avLst/>
            </a:prstGeom>
            <a:noFill/>
            <a:ln w="28575" cap="flat" cmpd="sng" algn="ctr">
              <a:solidFill>
                <a:srgbClr val="000000"/>
              </a:solidFill>
              <a:prstDash val="solid"/>
              <a:round/>
              <a:headEnd type="none" w="med" len="med"/>
              <a:tailEnd type="none" w="med" len="med"/>
            </a:ln>
            <a:effectLst/>
          </p:spPr>
        </p:cxnSp>
      </p:grpSp>
      <p:sp>
        <p:nvSpPr>
          <p:cNvPr id="79" name="TextBox 78">
            <a:extLst>
              <a:ext uri="{FF2B5EF4-FFF2-40B4-BE49-F238E27FC236}">
                <a16:creationId xmlns:a16="http://schemas.microsoft.com/office/drawing/2014/main" id="{B72EBBE6-A018-737D-F225-2E8F9C23A1B0}"/>
              </a:ext>
            </a:extLst>
          </p:cNvPr>
          <p:cNvSpPr txBox="1"/>
          <p:nvPr/>
        </p:nvSpPr>
        <p:spPr bwMode="auto">
          <a:xfrm>
            <a:off x="477797" y="5234591"/>
            <a:ext cx="4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0.2</a:t>
            </a:r>
          </a:p>
        </p:txBody>
      </p:sp>
      <p:sp>
        <p:nvSpPr>
          <p:cNvPr id="80" name="TextBox 79">
            <a:extLst>
              <a:ext uri="{FF2B5EF4-FFF2-40B4-BE49-F238E27FC236}">
                <a16:creationId xmlns:a16="http://schemas.microsoft.com/office/drawing/2014/main" id="{FE81BB46-D1C7-AD1A-F9DF-F8D5CEF586E5}"/>
              </a:ext>
            </a:extLst>
          </p:cNvPr>
          <p:cNvSpPr txBox="1"/>
          <p:nvPr/>
        </p:nvSpPr>
        <p:spPr bwMode="auto">
          <a:xfrm>
            <a:off x="1227037" y="5587592"/>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a:t>
            </a:r>
          </a:p>
        </p:txBody>
      </p:sp>
      <p:sp>
        <p:nvSpPr>
          <p:cNvPr id="81" name="TextBox 80">
            <a:extLst>
              <a:ext uri="{FF2B5EF4-FFF2-40B4-BE49-F238E27FC236}">
                <a16:creationId xmlns:a16="http://schemas.microsoft.com/office/drawing/2014/main" id="{085D7382-C3F3-6F68-39CC-E81BF6000698}"/>
              </a:ext>
            </a:extLst>
          </p:cNvPr>
          <p:cNvSpPr txBox="1"/>
          <p:nvPr/>
        </p:nvSpPr>
        <p:spPr bwMode="auto">
          <a:xfrm>
            <a:off x="1656773" y="5587592"/>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2</a:t>
            </a:r>
          </a:p>
        </p:txBody>
      </p:sp>
      <p:sp>
        <p:nvSpPr>
          <p:cNvPr id="82" name="TextBox 81">
            <a:extLst>
              <a:ext uri="{FF2B5EF4-FFF2-40B4-BE49-F238E27FC236}">
                <a16:creationId xmlns:a16="http://schemas.microsoft.com/office/drawing/2014/main" id="{0015C619-5AA8-AC38-252E-46C12073DE9E}"/>
              </a:ext>
            </a:extLst>
          </p:cNvPr>
          <p:cNvSpPr txBox="1"/>
          <p:nvPr/>
        </p:nvSpPr>
        <p:spPr bwMode="auto">
          <a:xfrm>
            <a:off x="2095285" y="5587592"/>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3</a:t>
            </a:r>
          </a:p>
        </p:txBody>
      </p:sp>
      <p:sp>
        <p:nvSpPr>
          <p:cNvPr id="83" name="TextBox 82">
            <a:extLst>
              <a:ext uri="{FF2B5EF4-FFF2-40B4-BE49-F238E27FC236}">
                <a16:creationId xmlns:a16="http://schemas.microsoft.com/office/drawing/2014/main" id="{7FDF8552-D154-19C3-9FC4-7DE48E39D418}"/>
              </a:ext>
            </a:extLst>
          </p:cNvPr>
          <p:cNvSpPr txBox="1"/>
          <p:nvPr/>
        </p:nvSpPr>
        <p:spPr bwMode="auto">
          <a:xfrm>
            <a:off x="2541273" y="5587592"/>
            <a:ext cx="209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4</a:t>
            </a:r>
          </a:p>
        </p:txBody>
      </p:sp>
      <p:sp>
        <p:nvSpPr>
          <p:cNvPr id="84" name="TextBox 83">
            <a:extLst>
              <a:ext uri="{FF2B5EF4-FFF2-40B4-BE49-F238E27FC236}">
                <a16:creationId xmlns:a16="http://schemas.microsoft.com/office/drawing/2014/main" id="{0C495664-FD1C-6B28-0BB1-4D33234E96EA}"/>
              </a:ext>
            </a:extLst>
          </p:cNvPr>
          <p:cNvSpPr txBox="1"/>
          <p:nvPr/>
        </p:nvSpPr>
        <p:spPr bwMode="auto">
          <a:xfrm>
            <a:off x="2933701" y="5587592"/>
            <a:ext cx="209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5</a:t>
            </a:r>
          </a:p>
        </p:txBody>
      </p:sp>
      <p:sp>
        <p:nvSpPr>
          <p:cNvPr id="85" name="TextBox 84">
            <a:extLst>
              <a:ext uri="{FF2B5EF4-FFF2-40B4-BE49-F238E27FC236}">
                <a16:creationId xmlns:a16="http://schemas.microsoft.com/office/drawing/2014/main" id="{E0086F74-7345-C92E-18D5-52325608D0A1}"/>
              </a:ext>
            </a:extLst>
          </p:cNvPr>
          <p:cNvSpPr txBox="1"/>
          <p:nvPr/>
        </p:nvSpPr>
        <p:spPr bwMode="auto">
          <a:xfrm>
            <a:off x="477797" y="5027964"/>
            <a:ext cx="4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0.4</a:t>
            </a:r>
          </a:p>
        </p:txBody>
      </p:sp>
      <p:sp>
        <p:nvSpPr>
          <p:cNvPr id="86" name="TextBox 85">
            <a:extLst>
              <a:ext uri="{FF2B5EF4-FFF2-40B4-BE49-F238E27FC236}">
                <a16:creationId xmlns:a16="http://schemas.microsoft.com/office/drawing/2014/main" id="{3A679788-AE04-106C-932B-6D1FF3B58EF5}"/>
              </a:ext>
            </a:extLst>
          </p:cNvPr>
          <p:cNvSpPr txBox="1"/>
          <p:nvPr/>
        </p:nvSpPr>
        <p:spPr bwMode="auto">
          <a:xfrm>
            <a:off x="477797" y="4834807"/>
            <a:ext cx="4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0.6</a:t>
            </a:r>
          </a:p>
        </p:txBody>
      </p:sp>
      <p:sp>
        <p:nvSpPr>
          <p:cNvPr id="87" name="TextBox 86">
            <a:extLst>
              <a:ext uri="{FF2B5EF4-FFF2-40B4-BE49-F238E27FC236}">
                <a16:creationId xmlns:a16="http://schemas.microsoft.com/office/drawing/2014/main" id="{2B471B93-7A50-1A40-C221-33524269B94E}"/>
              </a:ext>
            </a:extLst>
          </p:cNvPr>
          <p:cNvSpPr txBox="1"/>
          <p:nvPr/>
        </p:nvSpPr>
        <p:spPr bwMode="auto">
          <a:xfrm>
            <a:off x="763953" y="5588301"/>
            <a:ext cx="183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a:t>
            </a:r>
          </a:p>
        </p:txBody>
      </p:sp>
      <p:sp>
        <p:nvSpPr>
          <p:cNvPr id="88" name="TextBox 87">
            <a:extLst>
              <a:ext uri="{FF2B5EF4-FFF2-40B4-BE49-F238E27FC236}">
                <a16:creationId xmlns:a16="http://schemas.microsoft.com/office/drawing/2014/main" id="{86A65674-C443-1819-E04B-813DD08FA105}"/>
              </a:ext>
            </a:extLst>
          </p:cNvPr>
          <p:cNvSpPr txBox="1"/>
          <p:nvPr/>
        </p:nvSpPr>
        <p:spPr bwMode="auto">
          <a:xfrm>
            <a:off x="612854" y="5442990"/>
            <a:ext cx="244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a:t>
            </a:r>
          </a:p>
        </p:txBody>
      </p:sp>
      <p:sp>
        <p:nvSpPr>
          <p:cNvPr id="89" name="TextBox 88">
            <a:extLst>
              <a:ext uri="{FF2B5EF4-FFF2-40B4-BE49-F238E27FC236}">
                <a16:creationId xmlns:a16="http://schemas.microsoft.com/office/drawing/2014/main" id="{FC3F1321-D3CC-0084-9120-4AF41FCAECE2}"/>
              </a:ext>
            </a:extLst>
          </p:cNvPr>
          <p:cNvSpPr txBox="1"/>
          <p:nvPr/>
        </p:nvSpPr>
        <p:spPr bwMode="auto">
          <a:xfrm>
            <a:off x="477797" y="4646964"/>
            <a:ext cx="4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0.8</a:t>
            </a:r>
          </a:p>
        </p:txBody>
      </p:sp>
      <p:sp>
        <p:nvSpPr>
          <p:cNvPr id="90" name="TextBox 89">
            <a:extLst>
              <a:ext uri="{FF2B5EF4-FFF2-40B4-BE49-F238E27FC236}">
                <a16:creationId xmlns:a16="http://schemas.microsoft.com/office/drawing/2014/main" id="{9E51A297-DF96-44E8-7087-5E8402838291}"/>
              </a:ext>
            </a:extLst>
          </p:cNvPr>
          <p:cNvSpPr txBox="1"/>
          <p:nvPr/>
        </p:nvSpPr>
        <p:spPr bwMode="auto">
          <a:xfrm>
            <a:off x="881819" y="5376358"/>
            <a:ext cx="11124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P </a:t>
            </a:r>
            <a:r>
              <a:rPr kumimoji="0" lang="en-US" sz="11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 2.27 x 10</a:t>
            </a:r>
            <a:r>
              <a:rPr kumimoji="0" lang="en-US" sz="1100" b="0" i="0" u="none" strike="noStrike" kern="1200" cap="none" spc="0" normalizeH="0" baseline="30000" noProof="0" dirty="0">
                <a:ln>
                  <a:noFill/>
                </a:ln>
                <a:solidFill>
                  <a:srgbClr val="000000"/>
                </a:solidFill>
                <a:effectLst/>
                <a:uLnTx/>
                <a:uFillTx/>
                <a:latin typeface="Calibri"/>
                <a:ea typeface="ＭＳ Ｐゴシック" pitchFamily="34" charset="-128"/>
                <a:cs typeface="Arial" panose="020B0604020202020204" pitchFamily="34" charset="0"/>
              </a:rPr>
              <a:t>-8</a:t>
            </a:r>
            <a:endParaRPr kumimoji="0" lang="en-US" sz="1100" b="0" i="1" u="none" strike="noStrike" kern="1200" cap="none" spc="0" normalizeH="0" baseline="30000" noProof="0" dirty="0">
              <a:ln>
                <a:noFill/>
              </a:ln>
              <a:solidFill>
                <a:srgbClr val="000000"/>
              </a:solidFill>
              <a:effectLst/>
              <a:uLnTx/>
              <a:uFillTx/>
              <a:latin typeface="Calibri"/>
              <a:ea typeface="ＭＳ Ｐゴシック" pitchFamily="34" charset="-128"/>
              <a:cs typeface="Arial" panose="020B0604020202020204" pitchFamily="34" charset="0"/>
            </a:endParaRPr>
          </a:p>
        </p:txBody>
      </p:sp>
      <p:sp>
        <p:nvSpPr>
          <p:cNvPr id="91" name="Freeform: Shape 64">
            <a:extLst>
              <a:ext uri="{FF2B5EF4-FFF2-40B4-BE49-F238E27FC236}">
                <a16:creationId xmlns:a16="http://schemas.microsoft.com/office/drawing/2014/main" id="{41ABF770-FAFE-1DE3-6F18-18D6A33DA305}"/>
              </a:ext>
            </a:extLst>
          </p:cNvPr>
          <p:cNvSpPr/>
          <p:nvPr/>
        </p:nvSpPr>
        <p:spPr bwMode="auto">
          <a:xfrm>
            <a:off x="939464" y="4570349"/>
            <a:ext cx="2196899" cy="304428"/>
          </a:xfrm>
          <a:custGeom>
            <a:avLst/>
            <a:gdLst>
              <a:gd name="connsiteX0" fmla="*/ 2395282 w 2395282"/>
              <a:gd name="connsiteY0" fmla="*/ 304428 h 304428"/>
              <a:gd name="connsiteX1" fmla="*/ 2083048 w 2395282"/>
              <a:gd name="connsiteY1" fmla="*/ 304428 h 304428"/>
              <a:gd name="connsiteX2" fmla="*/ 2083048 w 2395282"/>
              <a:gd name="connsiteY2" fmla="*/ 263169 h 304428"/>
              <a:gd name="connsiteX3" fmla="*/ 1415090 w 2395282"/>
              <a:gd name="connsiteY3" fmla="*/ 263169 h 304428"/>
              <a:gd name="connsiteX4" fmla="*/ 1415090 w 2395282"/>
              <a:gd name="connsiteY4" fmla="*/ 253133 h 304428"/>
              <a:gd name="connsiteX5" fmla="*/ 1415090 w 2395282"/>
              <a:gd name="connsiteY5" fmla="*/ 239751 h 304428"/>
              <a:gd name="connsiteX6" fmla="*/ 1122928 w 2395282"/>
              <a:gd name="connsiteY6" fmla="*/ 239751 h 304428"/>
              <a:gd name="connsiteX7" fmla="*/ 1122928 w 2395282"/>
              <a:gd name="connsiteY7" fmla="*/ 220794 h 304428"/>
              <a:gd name="connsiteX8" fmla="*/ 1061596 w 2395282"/>
              <a:gd name="connsiteY8" fmla="*/ 220794 h 304428"/>
              <a:gd name="connsiteX9" fmla="*/ 1061596 w 2395282"/>
              <a:gd name="connsiteY9" fmla="*/ 209643 h 304428"/>
              <a:gd name="connsiteX10" fmla="*/ 892098 w 2395282"/>
              <a:gd name="connsiteY10" fmla="*/ 209643 h 304428"/>
              <a:gd name="connsiteX11" fmla="*/ 892098 w 2395282"/>
              <a:gd name="connsiteY11" fmla="*/ 195147 h 304428"/>
              <a:gd name="connsiteX12" fmla="*/ 574288 w 2395282"/>
              <a:gd name="connsiteY12" fmla="*/ 195147 h 304428"/>
              <a:gd name="connsiteX13" fmla="*/ 574288 w 2395282"/>
              <a:gd name="connsiteY13" fmla="*/ 183995 h 304428"/>
              <a:gd name="connsiteX14" fmla="*/ 504035 w 2395282"/>
              <a:gd name="connsiteY14" fmla="*/ 183995 h 304428"/>
              <a:gd name="connsiteX15" fmla="*/ 504035 w 2395282"/>
              <a:gd name="connsiteY15" fmla="*/ 173959 h 304428"/>
              <a:gd name="connsiteX16" fmla="*/ 458315 w 2395282"/>
              <a:gd name="connsiteY16" fmla="*/ 173959 h 304428"/>
              <a:gd name="connsiteX17" fmla="*/ 458315 w 2395282"/>
              <a:gd name="connsiteY17" fmla="*/ 150542 h 304428"/>
              <a:gd name="connsiteX18" fmla="*/ 392523 w 2395282"/>
              <a:gd name="connsiteY18" fmla="*/ 150542 h 304428"/>
              <a:gd name="connsiteX19" fmla="*/ 392523 w 2395282"/>
              <a:gd name="connsiteY19" fmla="*/ 139390 h 304428"/>
              <a:gd name="connsiteX20" fmla="*/ 370221 w 2395282"/>
              <a:gd name="connsiteY20" fmla="*/ 139390 h 304428"/>
              <a:gd name="connsiteX21" fmla="*/ 370221 w 2395282"/>
              <a:gd name="connsiteY21" fmla="*/ 128239 h 304428"/>
              <a:gd name="connsiteX22" fmla="*/ 331191 w 2395282"/>
              <a:gd name="connsiteY22" fmla="*/ 128239 h 304428"/>
              <a:gd name="connsiteX23" fmla="*/ 331191 w 2395282"/>
              <a:gd name="connsiteY23" fmla="*/ 110397 h 304428"/>
              <a:gd name="connsiteX24" fmla="*/ 282126 w 2395282"/>
              <a:gd name="connsiteY24" fmla="*/ 110397 h 304428"/>
              <a:gd name="connsiteX25" fmla="*/ 282126 w 2395282"/>
              <a:gd name="connsiteY25" fmla="*/ 107052 h 304428"/>
              <a:gd name="connsiteX26" fmla="*/ 248672 w 2395282"/>
              <a:gd name="connsiteY26" fmla="*/ 107052 h 304428"/>
              <a:gd name="connsiteX27" fmla="*/ 248672 w 2395282"/>
              <a:gd name="connsiteY27" fmla="*/ 91440 h 304428"/>
              <a:gd name="connsiteX28" fmla="*/ 229715 w 2395282"/>
              <a:gd name="connsiteY28" fmla="*/ 91440 h 304428"/>
              <a:gd name="connsiteX29" fmla="*/ 229715 w 2395282"/>
              <a:gd name="connsiteY29" fmla="*/ 86980 h 304428"/>
              <a:gd name="connsiteX30" fmla="*/ 172844 w 2395282"/>
              <a:gd name="connsiteY30" fmla="*/ 86980 h 304428"/>
              <a:gd name="connsiteX31" fmla="*/ 172844 w 2395282"/>
              <a:gd name="connsiteY31" fmla="*/ 59102 h 304428"/>
              <a:gd name="connsiteX32" fmla="*/ 109282 w 2395282"/>
              <a:gd name="connsiteY32" fmla="*/ 59102 h 304428"/>
              <a:gd name="connsiteX33" fmla="*/ 109282 w 2395282"/>
              <a:gd name="connsiteY33" fmla="*/ 50181 h 304428"/>
              <a:gd name="connsiteX34" fmla="*/ 85865 w 2395282"/>
              <a:gd name="connsiteY34" fmla="*/ 50181 h 304428"/>
              <a:gd name="connsiteX35" fmla="*/ 85865 w 2395282"/>
              <a:gd name="connsiteY35" fmla="*/ 31224 h 304428"/>
              <a:gd name="connsiteX36" fmla="*/ 53526 w 2395282"/>
              <a:gd name="connsiteY36" fmla="*/ 31224 h 304428"/>
              <a:gd name="connsiteX37" fmla="*/ 53526 w 2395282"/>
              <a:gd name="connsiteY37" fmla="*/ 27878 h 304428"/>
              <a:gd name="connsiteX38" fmla="*/ 31224 w 2395282"/>
              <a:gd name="connsiteY38" fmla="*/ 27878 h 304428"/>
              <a:gd name="connsiteX39" fmla="*/ 30109 w 2395282"/>
              <a:gd name="connsiteY39" fmla="*/ 26763 h 304428"/>
              <a:gd name="connsiteX40" fmla="*/ 30109 w 2395282"/>
              <a:gd name="connsiteY40" fmla="*/ 20072 h 304428"/>
              <a:gd name="connsiteX41" fmla="*/ 10036 w 2395282"/>
              <a:gd name="connsiteY41" fmla="*/ 20072 h 304428"/>
              <a:gd name="connsiteX42" fmla="*/ 10036 w 2395282"/>
              <a:gd name="connsiteY42" fmla="*/ 0 h 304428"/>
              <a:gd name="connsiteX43" fmla="*/ 0 w 2395282"/>
              <a:gd name="connsiteY43" fmla="*/ 0 h 30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5282" h="304428">
                <a:moveTo>
                  <a:pt x="2395282" y="304428"/>
                </a:moveTo>
                <a:lnTo>
                  <a:pt x="2083048" y="304428"/>
                </a:lnTo>
                <a:lnTo>
                  <a:pt x="2083048" y="263169"/>
                </a:lnTo>
                <a:lnTo>
                  <a:pt x="1415090" y="263169"/>
                </a:lnTo>
                <a:lnTo>
                  <a:pt x="1415090" y="253133"/>
                </a:lnTo>
                <a:lnTo>
                  <a:pt x="1415090" y="239751"/>
                </a:lnTo>
                <a:lnTo>
                  <a:pt x="1122928" y="239751"/>
                </a:lnTo>
                <a:lnTo>
                  <a:pt x="1122928" y="220794"/>
                </a:lnTo>
                <a:lnTo>
                  <a:pt x="1061596" y="220794"/>
                </a:lnTo>
                <a:lnTo>
                  <a:pt x="1061596" y="209643"/>
                </a:lnTo>
                <a:lnTo>
                  <a:pt x="892098" y="209643"/>
                </a:lnTo>
                <a:lnTo>
                  <a:pt x="892098" y="195147"/>
                </a:lnTo>
                <a:lnTo>
                  <a:pt x="574288" y="195147"/>
                </a:lnTo>
                <a:lnTo>
                  <a:pt x="574288" y="183995"/>
                </a:lnTo>
                <a:lnTo>
                  <a:pt x="504035" y="183995"/>
                </a:lnTo>
                <a:lnTo>
                  <a:pt x="504035" y="173959"/>
                </a:lnTo>
                <a:lnTo>
                  <a:pt x="458315" y="173959"/>
                </a:lnTo>
                <a:lnTo>
                  <a:pt x="458315" y="150542"/>
                </a:lnTo>
                <a:lnTo>
                  <a:pt x="392523" y="150542"/>
                </a:lnTo>
                <a:lnTo>
                  <a:pt x="392523" y="139390"/>
                </a:lnTo>
                <a:lnTo>
                  <a:pt x="370221" y="139390"/>
                </a:lnTo>
                <a:lnTo>
                  <a:pt x="370221" y="128239"/>
                </a:lnTo>
                <a:lnTo>
                  <a:pt x="331191" y="128239"/>
                </a:lnTo>
                <a:lnTo>
                  <a:pt x="331191" y="110397"/>
                </a:lnTo>
                <a:lnTo>
                  <a:pt x="282126" y="110397"/>
                </a:lnTo>
                <a:lnTo>
                  <a:pt x="282126" y="107052"/>
                </a:lnTo>
                <a:lnTo>
                  <a:pt x="248672" y="107052"/>
                </a:lnTo>
                <a:lnTo>
                  <a:pt x="248672" y="91440"/>
                </a:lnTo>
                <a:lnTo>
                  <a:pt x="229715" y="91440"/>
                </a:lnTo>
                <a:lnTo>
                  <a:pt x="229715" y="86980"/>
                </a:lnTo>
                <a:lnTo>
                  <a:pt x="172844" y="86980"/>
                </a:lnTo>
                <a:lnTo>
                  <a:pt x="172844" y="59102"/>
                </a:lnTo>
                <a:lnTo>
                  <a:pt x="109282" y="59102"/>
                </a:lnTo>
                <a:lnTo>
                  <a:pt x="109282" y="50181"/>
                </a:lnTo>
                <a:lnTo>
                  <a:pt x="85865" y="50181"/>
                </a:lnTo>
                <a:lnTo>
                  <a:pt x="85865" y="31224"/>
                </a:lnTo>
                <a:lnTo>
                  <a:pt x="53526" y="31224"/>
                </a:lnTo>
                <a:lnTo>
                  <a:pt x="53526" y="27878"/>
                </a:lnTo>
                <a:lnTo>
                  <a:pt x="31224" y="27878"/>
                </a:lnTo>
                <a:lnTo>
                  <a:pt x="30109" y="26763"/>
                </a:lnTo>
                <a:lnTo>
                  <a:pt x="30109" y="20072"/>
                </a:lnTo>
                <a:lnTo>
                  <a:pt x="10036" y="20072"/>
                </a:lnTo>
                <a:lnTo>
                  <a:pt x="10036" y="0"/>
                </a:lnTo>
                <a:lnTo>
                  <a:pt x="0" y="0"/>
                </a:lnTo>
              </a:path>
            </a:pathLst>
          </a:custGeom>
          <a:noFill/>
          <a:ln w="28575">
            <a:solidFill>
              <a:schemeClr val="accent1"/>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sp>
        <p:nvSpPr>
          <p:cNvPr id="92" name="Freeform: Shape 65">
            <a:extLst>
              <a:ext uri="{FF2B5EF4-FFF2-40B4-BE49-F238E27FC236}">
                <a16:creationId xmlns:a16="http://schemas.microsoft.com/office/drawing/2014/main" id="{FDFF650C-9479-0E3D-3676-EC6B79322FBA}"/>
              </a:ext>
            </a:extLst>
          </p:cNvPr>
          <p:cNvSpPr/>
          <p:nvPr/>
        </p:nvSpPr>
        <p:spPr bwMode="auto">
          <a:xfrm>
            <a:off x="916459" y="4606448"/>
            <a:ext cx="2192807" cy="592131"/>
          </a:xfrm>
          <a:custGeom>
            <a:avLst/>
            <a:gdLst>
              <a:gd name="connsiteX0" fmla="*/ 2390821 w 2390821"/>
              <a:gd name="connsiteY0" fmla="*/ 592130 h 592130"/>
              <a:gd name="connsiteX1" fmla="*/ 1070517 w 2390821"/>
              <a:gd name="connsiteY1" fmla="*/ 592130 h 592130"/>
              <a:gd name="connsiteX2" fmla="*/ 1070517 w 2390821"/>
              <a:gd name="connsiteY2" fmla="*/ 578748 h 592130"/>
              <a:gd name="connsiteX3" fmla="*/ 992458 w 2390821"/>
              <a:gd name="connsiteY3" fmla="*/ 578748 h 592130"/>
              <a:gd name="connsiteX4" fmla="*/ 992458 w 2390821"/>
              <a:gd name="connsiteY4" fmla="*/ 566482 h 592130"/>
              <a:gd name="connsiteX5" fmla="*/ 902133 w 2390821"/>
              <a:gd name="connsiteY5" fmla="*/ 566482 h 592130"/>
              <a:gd name="connsiteX6" fmla="*/ 902133 w 2390821"/>
              <a:gd name="connsiteY6" fmla="*/ 551985 h 592130"/>
              <a:gd name="connsiteX7" fmla="*/ 762743 w 2390821"/>
              <a:gd name="connsiteY7" fmla="*/ 551985 h 592130"/>
              <a:gd name="connsiteX8" fmla="*/ 762743 w 2390821"/>
              <a:gd name="connsiteY8" fmla="*/ 537489 h 592130"/>
              <a:gd name="connsiteX9" fmla="*/ 735980 w 2390821"/>
              <a:gd name="connsiteY9" fmla="*/ 537489 h 592130"/>
              <a:gd name="connsiteX10" fmla="*/ 735980 w 2390821"/>
              <a:gd name="connsiteY10" fmla="*/ 517416 h 592130"/>
              <a:gd name="connsiteX11" fmla="*/ 702526 w 2390821"/>
              <a:gd name="connsiteY11" fmla="*/ 517416 h 592130"/>
              <a:gd name="connsiteX12" fmla="*/ 702526 w 2390821"/>
              <a:gd name="connsiteY12" fmla="*/ 509611 h 592130"/>
              <a:gd name="connsiteX13" fmla="*/ 593245 w 2390821"/>
              <a:gd name="connsiteY13" fmla="*/ 509611 h 592130"/>
              <a:gd name="connsiteX14" fmla="*/ 593245 w 2390821"/>
              <a:gd name="connsiteY14" fmla="*/ 492884 h 592130"/>
              <a:gd name="connsiteX15" fmla="*/ 577633 w 2390821"/>
              <a:gd name="connsiteY15" fmla="*/ 492884 h 592130"/>
              <a:gd name="connsiteX16" fmla="*/ 577633 w 2390821"/>
              <a:gd name="connsiteY16" fmla="*/ 475042 h 592130"/>
              <a:gd name="connsiteX17" fmla="*/ 547525 w 2390821"/>
              <a:gd name="connsiteY17" fmla="*/ 475042 h 592130"/>
              <a:gd name="connsiteX18" fmla="*/ 547525 w 2390821"/>
              <a:gd name="connsiteY18" fmla="*/ 465006 h 592130"/>
              <a:gd name="connsiteX19" fmla="*/ 521877 w 2390821"/>
              <a:gd name="connsiteY19" fmla="*/ 465006 h 592130"/>
              <a:gd name="connsiteX20" fmla="*/ 521877 w 2390821"/>
              <a:gd name="connsiteY20" fmla="*/ 459430 h 592130"/>
              <a:gd name="connsiteX21" fmla="*/ 498459 w 2390821"/>
              <a:gd name="connsiteY21" fmla="*/ 459430 h 592130"/>
              <a:gd name="connsiteX22" fmla="*/ 498459 w 2390821"/>
              <a:gd name="connsiteY22" fmla="*/ 440473 h 592130"/>
              <a:gd name="connsiteX23" fmla="*/ 487308 w 2390821"/>
              <a:gd name="connsiteY23" fmla="*/ 440473 h 592130"/>
              <a:gd name="connsiteX24" fmla="*/ 487308 w 2390821"/>
              <a:gd name="connsiteY24" fmla="*/ 429322 h 592130"/>
              <a:gd name="connsiteX25" fmla="*/ 429322 w 2390821"/>
              <a:gd name="connsiteY25" fmla="*/ 429322 h 592130"/>
              <a:gd name="connsiteX26" fmla="*/ 429322 w 2390821"/>
              <a:gd name="connsiteY26" fmla="*/ 411480 h 592130"/>
              <a:gd name="connsiteX27" fmla="*/ 424861 w 2390821"/>
              <a:gd name="connsiteY27" fmla="*/ 407019 h 592130"/>
              <a:gd name="connsiteX28" fmla="*/ 424861 w 2390821"/>
              <a:gd name="connsiteY28" fmla="*/ 393638 h 592130"/>
              <a:gd name="connsiteX29" fmla="*/ 404789 w 2390821"/>
              <a:gd name="connsiteY29" fmla="*/ 393638 h 592130"/>
              <a:gd name="connsiteX30" fmla="*/ 404789 w 2390821"/>
              <a:gd name="connsiteY30" fmla="*/ 381372 h 592130"/>
              <a:gd name="connsiteX31" fmla="*/ 354608 w 2390821"/>
              <a:gd name="connsiteY31" fmla="*/ 381372 h 592130"/>
              <a:gd name="connsiteX32" fmla="*/ 354608 w 2390821"/>
              <a:gd name="connsiteY32" fmla="*/ 343457 h 592130"/>
              <a:gd name="connsiteX33" fmla="*/ 338997 w 2390821"/>
              <a:gd name="connsiteY33" fmla="*/ 343457 h 592130"/>
              <a:gd name="connsiteX34" fmla="*/ 338997 w 2390821"/>
              <a:gd name="connsiteY34" fmla="*/ 326731 h 592130"/>
              <a:gd name="connsiteX35" fmla="*/ 316694 w 2390821"/>
              <a:gd name="connsiteY35" fmla="*/ 326731 h 592130"/>
              <a:gd name="connsiteX36" fmla="*/ 316694 w 2390821"/>
              <a:gd name="connsiteY36" fmla="*/ 302198 h 592130"/>
              <a:gd name="connsiteX37" fmla="*/ 274320 w 2390821"/>
              <a:gd name="connsiteY37" fmla="*/ 302198 h 592130"/>
              <a:gd name="connsiteX38" fmla="*/ 274320 w 2390821"/>
              <a:gd name="connsiteY38" fmla="*/ 285471 h 592130"/>
              <a:gd name="connsiteX39" fmla="*/ 255363 w 2390821"/>
              <a:gd name="connsiteY39" fmla="*/ 285471 h 592130"/>
              <a:gd name="connsiteX40" fmla="*/ 255363 w 2390821"/>
              <a:gd name="connsiteY40" fmla="*/ 274320 h 592130"/>
              <a:gd name="connsiteX41" fmla="*/ 243096 w 2390821"/>
              <a:gd name="connsiteY41" fmla="*/ 274320 h 592130"/>
              <a:gd name="connsiteX42" fmla="*/ 243096 w 2390821"/>
              <a:gd name="connsiteY42" fmla="*/ 220794 h 592130"/>
              <a:gd name="connsiteX43" fmla="*/ 218564 w 2390821"/>
              <a:gd name="connsiteY43" fmla="*/ 220794 h 592130"/>
              <a:gd name="connsiteX44" fmla="*/ 218564 w 2390821"/>
              <a:gd name="connsiteY44" fmla="*/ 197376 h 592130"/>
              <a:gd name="connsiteX45" fmla="*/ 195146 w 2390821"/>
              <a:gd name="connsiteY45" fmla="*/ 197376 h 592130"/>
              <a:gd name="connsiteX46" fmla="*/ 195146 w 2390821"/>
              <a:gd name="connsiteY46" fmla="*/ 181765 h 592130"/>
              <a:gd name="connsiteX47" fmla="*/ 129354 w 2390821"/>
              <a:gd name="connsiteY47" fmla="*/ 181765 h 592130"/>
              <a:gd name="connsiteX48" fmla="*/ 129354 w 2390821"/>
              <a:gd name="connsiteY48" fmla="*/ 152772 h 592130"/>
              <a:gd name="connsiteX49" fmla="*/ 107051 w 2390821"/>
              <a:gd name="connsiteY49" fmla="*/ 152772 h 592130"/>
              <a:gd name="connsiteX50" fmla="*/ 107051 w 2390821"/>
              <a:gd name="connsiteY50" fmla="*/ 127124 h 592130"/>
              <a:gd name="connsiteX51" fmla="*/ 90325 w 2390821"/>
              <a:gd name="connsiteY51" fmla="*/ 127124 h 592130"/>
              <a:gd name="connsiteX52" fmla="*/ 90325 w 2390821"/>
              <a:gd name="connsiteY52" fmla="*/ 112627 h 592130"/>
              <a:gd name="connsiteX53" fmla="*/ 76943 w 2390821"/>
              <a:gd name="connsiteY53" fmla="*/ 112627 h 592130"/>
              <a:gd name="connsiteX54" fmla="*/ 76943 w 2390821"/>
              <a:gd name="connsiteY54" fmla="*/ 100361 h 592130"/>
              <a:gd name="connsiteX55" fmla="*/ 64677 w 2390821"/>
              <a:gd name="connsiteY55" fmla="*/ 100361 h 592130"/>
              <a:gd name="connsiteX56" fmla="*/ 64677 w 2390821"/>
              <a:gd name="connsiteY56" fmla="*/ 84749 h 592130"/>
              <a:gd name="connsiteX57" fmla="*/ 55756 w 2390821"/>
              <a:gd name="connsiteY57" fmla="*/ 84749 h 592130"/>
              <a:gd name="connsiteX58" fmla="*/ 55756 w 2390821"/>
              <a:gd name="connsiteY58" fmla="*/ 72483 h 592130"/>
              <a:gd name="connsiteX59" fmla="*/ 45720 w 2390821"/>
              <a:gd name="connsiteY59" fmla="*/ 72483 h 592130"/>
              <a:gd name="connsiteX60" fmla="*/ 45720 w 2390821"/>
              <a:gd name="connsiteY60" fmla="*/ 53526 h 592130"/>
              <a:gd name="connsiteX61" fmla="*/ 33453 w 2390821"/>
              <a:gd name="connsiteY61" fmla="*/ 53526 h 592130"/>
              <a:gd name="connsiteX62" fmla="*/ 33453 w 2390821"/>
              <a:gd name="connsiteY62" fmla="*/ 37914 h 592130"/>
              <a:gd name="connsiteX63" fmla="*/ 18957 w 2390821"/>
              <a:gd name="connsiteY63" fmla="*/ 37914 h 592130"/>
              <a:gd name="connsiteX64" fmla="*/ 18957 w 2390821"/>
              <a:gd name="connsiteY64" fmla="*/ 24533 h 592130"/>
              <a:gd name="connsiteX65" fmla="*/ 13381 w 2390821"/>
              <a:gd name="connsiteY65" fmla="*/ 24533 h 592130"/>
              <a:gd name="connsiteX66" fmla="*/ 13381 w 2390821"/>
              <a:gd name="connsiteY66" fmla="*/ 14496 h 592130"/>
              <a:gd name="connsiteX67" fmla="*/ 0 w 2390821"/>
              <a:gd name="connsiteY67" fmla="*/ 14496 h 592130"/>
              <a:gd name="connsiteX68" fmla="*/ 0 w 2390821"/>
              <a:gd name="connsiteY68" fmla="*/ 0 h 5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90821" h="592130">
                <a:moveTo>
                  <a:pt x="2390821" y="592130"/>
                </a:moveTo>
                <a:lnTo>
                  <a:pt x="1070517" y="592130"/>
                </a:lnTo>
                <a:lnTo>
                  <a:pt x="1070517" y="578748"/>
                </a:lnTo>
                <a:lnTo>
                  <a:pt x="992458" y="578748"/>
                </a:lnTo>
                <a:lnTo>
                  <a:pt x="992458" y="566482"/>
                </a:lnTo>
                <a:lnTo>
                  <a:pt x="902133" y="566482"/>
                </a:lnTo>
                <a:lnTo>
                  <a:pt x="902133" y="551985"/>
                </a:lnTo>
                <a:lnTo>
                  <a:pt x="762743" y="551985"/>
                </a:lnTo>
                <a:lnTo>
                  <a:pt x="762743" y="537489"/>
                </a:lnTo>
                <a:lnTo>
                  <a:pt x="735980" y="537489"/>
                </a:lnTo>
                <a:lnTo>
                  <a:pt x="735980" y="517416"/>
                </a:lnTo>
                <a:lnTo>
                  <a:pt x="702526" y="517416"/>
                </a:lnTo>
                <a:lnTo>
                  <a:pt x="702526" y="509611"/>
                </a:lnTo>
                <a:lnTo>
                  <a:pt x="593245" y="509611"/>
                </a:lnTo>
                <a:lnTo>
                  <a:pt x="593245" y="492884"/>
                </a:lnTo>
                <a:lnTo>
                  <a:pt x="577633" y="492884"/>
                </a:lnTo>
                <a:lnTo>
                  <a:pt x="577633" y="475042"/>
                </a:lnTo>
                <a:lnTo>
                  <a:pt x="547525" y="475042"/>
                </a:lnTo>
                <a:lnTo>
                  <a:pt x="547525" y="465006"/>
                </a:lnTo>
                <a:lnTo>
                  <a:pt x="521877" y="465006"/>
                </a:lnTo>
                <a:lnTo>
                  <a:pt x="521877" y="459430"/>
                </a:lnTo>
                <a:lnTo>
                  <a:pt x="498459" y="459430"/>
                </a:lnTo>
                <a:lnTo>
                  <a:pt x="498459" y="440473"/>
                </a:lnTo>
                <a:lnTo>
                  <a:pt x="487308" y="440473"/>
                </a:lnTo>
                <a:lnTo>
                  <a:pt x="487308" y="429322"/>
                </a:lnTo>
                <a:lnTo>
                  <a:pt x="429322" y="429322"/>
                </a:lnTo>
                <a:lnTo>
                  <a:pt x="429322" y="411480"/>
                </a:lnTo>
                <a:lnTo>
                  <a:pt x="424861" y="407019"/>
                </a:lnTo>
                <a:lnTo>
                  <a:pt x="424861" y="393638"/>
                </a:lnTo>
                <a:lnTo>
                  <a:pt x="404789" y="393638"/>
                </a:lnTo>
                <a:lnTo>
                  <a:pt x="404789" y="381372"/>
                </a:lnTo>
                <a:lnTo>
                  <a:pt x="354608" y="381372"/>
                </a:lnTo>
                <a:lnTo>
                  <a:pt x="354608" y="343457"/>
                </a:lnTo>
                <a:lnTo>
                  <a:pt x="338997" y="343457"/>
                </a:lnTo>
                <a:lnTo>
                  <a:pt x="338997" y="326731"/>
                </a:lnTo>
                <a:lnTo>
                  <a:pt x="316694" y="326731"/>
                </a:lnTo>
                <a:lnTo>
                  <a:pt x="316694" y="302198"/>
                </a:lnTo>
                <a:lnTo>
                  <a:pt x="274320" y="302198"/>
                </a:lnTo>
                <a:lnTo>
                  <a:pt x="274320" y="285471"/>
                </a:lnTo>
                <a:lnTo>
                  <a:pt x="255363" y="285471"/>
                </a:lnTo>
                <a:lnTo>
                  <a:pt x="255363" y="274320"/>
                </a:lnTo>
                <a:lnTo>
                  <a:pt x="243096" y="274320"/>
                </a:lnTo>
                <a:lnTo>
                  <a:pt x="243096" y="220794"/>
                </a:lnTo>
                <a:lnTo>
                  <a:pt x="218564" y="220794"/>
                </a:lnTo>
                <a:lnTo>
                  <a:pt x="218564" y="197376"/>
                </a:lnTo>
                <a:lnTo>
                  <a:pt x="195146" y="197376"/>
                </a:lnTo>
                <a:lnTo>
                  <a:pt x="195146" y="181765"/>
                </a:lnTo>
                <a:lnTo>
                  <a:pt x="129354" y="181765"/>
                </a:lnTo>
                <a:lnTo>
                  <a:pt x="129354" y="152772"/>
                </a:lnTo>
                <a:lnTo>
                  <a:pt x="107051" y="152772"/>
                </a:lnTo>
                <a:lnTo>
                  <a:pt x="107051" y="127124"/>
                </a:lnTo>
                <a:lnTo>
                  <a:pt x="90325" y="127124"/>
                </a:lnTo>
                <a:lnTo>
                  <a:pt x="90325" y="112627"/>
                </a:lnTo>
                <a:lnTo>
                  <a:pt x="76943" y="112627"/>
                </a:lnTo>
                <a:lnTo>
                  <a:pt x="76943" y="100361"/>
                </a:lnTo>
                <a:lnTo>
                  <a:pt x="64677" y="100361"/>
                </a:lnTo>
                <a:lnTo>
                  <a:pt x="64677" y="84749"/>
                </a:lnTo>
                <a:lnTo>
                  <a:pt x="55756" y="84749"/>
                </a:lnTo>
                <a:lnTo>
                  <a:pt x="55756" y="72483"/>
                </a:lnTo>
                <a:lnTo>
                  <a:pt x="45720" y="72483"/>
                </a:lnTo>
                <a:lnTo>
                  <a:pt x="45720" y="53526"/>
                </a:lnTo>
                <a:lnTo>
                  <a:pt x="33453" y="53526"/>
                </a:lnTo>
                <a:lnTo>
                  <a:pt x="33453" y="37914"/>
                </a:lnTo>
                <a:lnTo>
                  <a:pt x="18957" y="37914"/>
                </a:lnTo>
                <a:lnTo>
                  <a:pt x="18957" y="24533"/>
                </a:lnTo>
                <a:lnTo>
                  <a:pt x="13381" y="24533"/>
                </a:lnTo>
                <a:lnTo>
                  <a:pt x="13381" y="14496"/>
                </a:lnTo>
                <a:lnTo>
                  <a:pt x="0" y="14496"/>
                </a:lnTo>
                <a:lnTo>
                  <a:pt x="0" y="0"/>
                </a:lnTo>
              </a:path>
            </a:pathLst>
          </a:custGeom>
          <a:noFill/>
          <a:ln w="28575">
            <a:solidFill>
              <a:schemeClr val="accent2"/>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sp>
        <p:nvSpPr>
          <p:cNvPr id="93" name="Freeform: Shape 33">
            <a:extLst>
              <a:ext uri="{FF2B5EF4-FFF2-40B4-BE49-F238E27FC236}">
                <a16:creationId xmlns:a16="http://schemas.microsoft.com/office/drawing/2014/main" id="{56CBEF0F-3EFC-76D2-4A97-343F4868F616}"/>
              </a:ext>
            </a:extLst>
          </p:cNvPr>
          <p:cNvSpPr/>
          <p:nvPr/>
        </p:nvSpPr>
        <p:spPr bwMode="auto">
          <a:xfrm>
            <a:off x="903872" y="4513459"/>
            <a:ext cx="2214717" cy="1091301"/>
          </a:xfrm>
          <a:custGeom>
            <a:avLst/>
            <a:gdLst>
              <a:gd name="connsiteX0" fmla="*/ 0 w 2409332"/>
              <a:gd name="connsiteY0" fmla="*/ 0 h 1091301"/>
              <a:gd name="connsiteX1" fmla="*/ 0 w 2409332"/>
              <a:gd name="connsiteY1" fmla="*/ 1091301 h 1091301"/>
              <a:gd name="connsiteX2" fmla="*/ 2409332 w 2409332"/>
              <a:gd name="connsiteY2" fmla="*/ 1091301 h 1091301"/>
            </a:gdLst>
            <a:ahLst/>
            <a:cxnLst>
              <a:cxn ang="0">
                <a:pos x="connsiteX0" y="connsiteY0"/>
              </a:cxn>
              <a:cxn ang="0">
                <a:pos x="connsiteX1" y="connsiteY1"/>
              </a:cxn>
              <a:cxn ang="0">
                <a:pos x="connsiteX2" y="connsiteY2"/>
              </a:cxn>
            </a:cxnLst>
            <a:rect l="l" t="t" r="r" b="b"/>
            <a:pathLst>
              <a:path w="2409332" h="1091301">
                <a:moveTo>
                  <a:pt x="0" y="0"/>
                </a:moveTo>
                <a:lnTo>
                  <a:pt x="0" y="1091301"/>
                </a:lnTo>
                <a:lnTo>
                  <a:pt x="2409332" y="1091301"/>
                </a:lnTo>
              </a:path>
            </a:pathLst>
          </a:custGeom>
          <a:noFill/>
          <a:ln w="28575">
            <a:solidFill>
              <a:srgbClr val="000000"/>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grpSp>
        <p:nvGrpSpPr>
          <p:cNvPr id="94" name="Group 93">
            <a:extLst>
              <a:ext uri="{FF2B5EF4-FFF2-40B4-BE49-F238E27FC236}">
                <a16:creationId xmlns:a16="http://schemas.microsoft.com/office/drawing/2014/main" id="{F634370A-654A-286D-4D7A-EB3D9BC53C12}"/>
              </a:ext>
            </a:extLst>
          </p:cNvPr>
          <p:cNvGrpSpPr/>
          <p:nvPr/>
        </p:nvGrpSpPr>
        <p:grpSpPr>
          <a:xfrm>
            <a:off x="3766757" y="4597901"/>
            <a:ext cx="60003" cy="1005839"/>
            <a:chOff x="3120854" y="4599135"/>
            <a:chExt cx="236406" cy="1005839"/>
          </a:xfrm>
        </p:grpSpPr>
        <p:cxnSp>
          <p:nvCxnSpPr>
            <p:cNvPr id="95" name="Straight Connector 94">
              <a:extLst>
                <a:ext uri="{FF2B5EF4-FFF2-40B4-BE49-F238E27FC236}">
                  <a16:creationId xmlns:a16="http://schemas.microsoft.com/office/drawing/2014/main" id="{301054BB-0818-E646-87FA-8C8765CA6BDD}"/>
                </a:ext>
              </a:extLst>
            </p:cNvPr>
            <p:cNvCxnSpPr>
              <a:cxnSpLocks/>
            </p:cNvCxnSpPr>
            <p:nvPr/>
          </p:nvCxnSpPr>
          <p:spPr bwMode="auto">
            <a:xfrm>
              <a:off x="3128660" y="4599135"/>
              <a:ext cx="228600" cy="0"/>
            </a:xfrm>
            <a:prstGeom prst="line">
              <a:avLst/>
            </a:prstGeom>
            <a:noFill/>
            <a:ln w="28575" cap="flat" cmpd="sng" algn="ctr">
              <a:solidFill>
                <a:srgbClr val="000000"/>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9EFEBDF4-E177-0043-3524-099F54853294}"/>
                </a:ext>
              </a:extLst>
            </p:cNvPr>
            <p:cNvCxnSpPr>
              <a:cxnSpLocks/>
            </p:cNvCxnSpPr>
            <p:nvPr/>
          </p:nvCxnSpPr>
          <p:spPr bwMode="auto">
            <a:xfrm>
              <a:off x="3128660" y="4800303"/>
              <a:ext cx="228600" cy="0"/>
            </a:xfrm>
            <a:prstGeom prst="line">
              <a:avLst/>
            </a:prstGeom>
            <a:noFill/>
            <a:ln w="28575" cap="flat" cmpd="sng" algn="ctr">
              <a:solidFill>
                <a:srgbClr val="000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D72D48CF-D508-3879-FDAA-3FAC2E92C6E9}"/>
                </a:ext>
              </a:extLst>
            </p:cNvPr>
            <p:cNvCxnSpPr>
              <a:cxnSpLocks/>
            </p:cNvCxnSpPr>
            <p:nvPr/>
          </p:nvCxnSpPr>
          <p:spPr bwMode="auto">
            <a:xfrm>
              <a:off x="3128660" y="5001471"/>
              <a:ext cx="228600" cy="0"/>
            </a:xfrm>
            <a:prstGeom prst="line">
              <a:avLst/>
            </a:prstGeom>
            <a:noFill/>
            <a:ln w="28575" cap="flat" cmpd="sng" algn="ctr">
              <a:solidFill>
                <a:srgbClr val="000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11358EFB-E7A7-C1FF-65C0-062CB464E3BE}"/>
                </a:ext>
              </a:extLst>
            </p:cNvPr>
            <p:cNvCxnSpPr>
              <a:cxnSpLocks/>
            </p:cNvCxnSpPr>
            <p:nvPr/>
          </p:nvCxnSpPr>
          <p:spPr bwMode="auto">
            <a:xfrm>
              <a:off x="3128660" y="5202639"/>
              <a:ext cx="228600" cy="0"/>
            </a:xfrm>
            <a:prstGeom prst="line">
              <a:avLst/>
            </a:prstGeom>
            <a:noFill/>
            <a:ln w="28575" cap="flat" cmpd="sng" algn="ctr">
              <a:solidFill>
                <a:srgbClr val="00000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3F5AEB2B-C55D-A23C-A063-08F5FD6BB68C}"/>
                </a:ext>
              </a:extLst>
            </p:cNvPr>
            <p:cNvCxnSpPr>
              <a:cxnSpLocks/>
            </p:cNvCxnSpPr>
            <p:nvPr/>
          </p:nvCxnSpPr>
          <p:spPr bwMode="auto">
            <a:xfrm>
              <a:off x="3128660" y="5403807"/>
              <a:ext cx="228600" cy="0"/>
            </a:xfrm>
            <a:prstGeom prst="line">
              <a:avLst/>
            </a:prstGeom>
            <a:noFill/>
            <a:ln w="2857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3494DEBE-EAA3-03F2-9A09-517162C17B88}"/>
                </a:ext>
              </a:extLst>
            </p:cNvPr>
            <p:cNvCxnSpPr>
              <a:cxnSpLocks/>
            </p:cNvCxnSpPr>
            <p:nvPr/>
          </p:nvCxnSpPr>
          <p:spPr bwMode="auto">
            <a:xfrm>
              <a:off x="3120854" y="5604974"/>
              <a:ext cx="22860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01" name="Group 100">
            <a:extLst>
              <a:ext uri="{FF2B5EF4-FFF2-40B4-BE49-F238E27FC236}">
                <a16:creationId xmlns:a16="http://schemas.microsoft.com/office/drawing/2014/main" id="{5352B954-70E2-BFED-4D52-E777EB3AB091}"/>
              </a:ext>
            </a:extLst>
          </p:cNvPr>
          <p:cNvGrpSpPr/>
          <p:nvPr/>
        </p:nvGrpSpPr>
        <p:grpSpPr>
          <a:xfrm>
            <a:off x="3843597" y="5610059"/>
            <a:ext cx="2198603" cy="56872"/>
            <a:chOff x="3364323" y="5611293"/>
            <a:chExt cx="2397140" cy="103707"/>
          </a:xfrm>
        </p:grpSpPr>
        <p:cxnSp>
          <p:nvCxnSpPr>
            <p:cNvPr id="102" name="Straight Connector 101">
              <a:extLst>
                <a:ext uri="{FF2B5EF4-FFF2-40B4-BE49-F238E27FC236}">
                  <a16:creationId xmlns:a16="http://schemas.microsoft.com/office/drawing/2014/main" id="{8162F300-9110-6B6B-AC5C-831DD1CF3B38}"/>
                </a:ext>
              </a:extLst>
            </p:cNvPr>
            <p:cNvCxnSpPr>
              <a:cxnSpLocks/>
            </p:cNvCxnSpPr>
            <p:nvPr/>
          </p:nvCxnSpPr>
          <p:spPr bwMode="auto">
            <a:xfrm>
              <a:off x="3364323" y="5611293"/>
              <a:ext cx="0" cy="103707"/>
            </a:xfrm>
            <a:prstGeom prst="line">
              <a:avLst/>
            </a:prstGeom>
            <a:noFill/>
            <a:ln w="28575" cap="flat" cmpd="sng" algn="ctr">
              <a:solidFill>
                <a:srgbClr val="000000"/>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CB66C07A-F02D-36F3-A07C-31417B9D4948}"/>
                </a:ext>
              </a:extLst>
            </p:cNvPr>
            <p:cNvCxnSpPr>
              <a:cxnSpLocks/>
            </p:cNvCxnSpPr>
            <p:nvPr/>
          </p:nvCxnSpPr>
          <p:spPr bwMode="auto">
            <a:xfrm>
              <a:off x="3843751" y="5611293"/>
              <a:ext cx="0" cy="103707"/>
            </a:xfrm>
            <a:prstGeom prst="line">
              <a:avLst/>
            </a:prstGeom>
            <a:noFill/>
            <a:ln w="28575" cap="flat" cmpd="sng" algn="ctr">
              <a:solidFill>
                <a:srgbClr val="000000"/>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731F1F35-96D8-0DD6-8AAA-72CC74F3CCE9}"/>
                </a:ext>
              </a:extLst>
            </p:cNvPr>
            <p:cNvCxnSpPr>
              <a:cxnSpLocks/>
            </p:cNvCxnSpPr>
            <p:nvPr/>
          </p:nvCxnSpPr>
          <p:spPr bwMode="auto">
            <a:xfrm>
              <a:off x="4323179" y="5611293"/>
              <a:ext cx="0" cy="103707"/>
            </a:xfrm>
            <a:prstGeom prst="line">
              <a:avLst/>
            </a:prstGeom>
            <a:noFill/>
            <a:ln w="28575" cap="flat" cmpd="sng" algn="ctr">
              <a:solidFill>
                <a:srgbClr val="000000"/>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17B35927-A184-7489-E4C5-3B900A196344}"/>
                </a:ext>
              </a:extLst>
            </p:cNvPr>
            <p:cNvCxnSpPr>
              <a:cxnSpLocks/>
            </p:cNvCxnSpPr>
            <p:nvPr/>
          </p:nvCxnSpPr>
          <p:spPr bwMode="auto">
            <a:xfrm>
              <a:off x="4802607" y="5611293"/>
              <a:ext cx="0" cy="103707"/>
            </a:xfrm>
            <a:prstGeom prst="line">
              <a:avLst/>
            </a:prstGeom>
            <a:noFill/>
            <a:ln w="28575" cap="flat" cmpd="sng" algn="ctr">
              <a:solidFill>
                <a:srgbClr val="000000"/>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6A3F4FED-3700-F6C8-3CFE-71BA1CA6BB8D}"/>
                </a:ext>
              </a:extLst>
            </p:cNvPr>
            <p:cNvCxnSpPr>
              <a:cxnSpLocks/>
            </p:cNvCxnSpPr>
            <p:nvPr/>
          </p:nvCxnSpPr>
          <p:spPr bwMode="auto">
            <a:xfrm>
              <a:off x="5282035" y="5611293"/>
              <a:ext cx="0" cy="103707"/>
            </a:xfrm>
            <a:prstGeom prst="line">
              <a:avLst/>
            </a:prstGeom>
            <a:noFill/>
            <a:ln w="28575" cap="flat" cmpd="sng" algn="ctr">
              <a:solidFill>
                <a:srgbClr val="000000"/>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E1E1C169-CE1A-33F1-23AA-0B4D7956E687}"/>
                </a:ext>
              </a:extLst>
            </p:cNvPr>
            <p:cNvCxnSpPr>
              <a:cxnSpLocks/>
            </p:cNvCxnSpPr>
            <p:nvPr/>
          </p:nvCxnSpPr>
          <p:spPr bwMode="auto">
            <a:xfrm>
              <a:off x="5761463" y="5611293"/>
              <a:ext cx="0" cy="103707"/>
            </a:xfrm>
            <a:prstGeom prst="line">
              <a:avLst/>
            </a:prstGeom>
            <a:noFill/>
            <a:ln w="28575" cap="flat" cmpd="sng" algn="ctr">
              <a:solidFill>
                <a:srgbClr val="000000"/>
              </a:solidFill>
              <a:prstDash val="solid"/>
              <a:round/>
              <a:headEnd type="none" w="med" len="med"/>
              <a:tailEnd type="none" w="med" len="med"/>
            </a:ln>
            <a:effectLst/>
          </p:spPr>
        </p:cxnSp>
      </p:grpSp>
      <p:sp>
        <p:nvSpPr>
          <p:cNvPr id="108" name="TextBox 107">
            <a:extLst>
              <a:ext uri="{FF2B5EF4-FFF2-40B4-BE49-F238E27FC236}">
                <a16:creationId xmlns:a16="http://schemas.microsoft.com/office/drawing/2014/main" id="{8CD2F0D6-72DA-E909-A8FD-299BEA14A4C1}"/>
              </a:ext>
            </a:extLst>
          </p:cNvPr>
          <p:cNvSpPr txBox="1"/>
          <p:nvPr/>
        </p:nvSpPr>
        <p:spPr bwMode="auto">
          <a:xfrm>
            <a:off x="3723744" y="5587592"/>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a:t>
            </a:r>
          </a:p>
        </p:txBody>
      </p:sp>
      <p:sp>
        <p:nvSpPr>
          <p:cNvPr id="109" name="TextBox 108">
            <a:extLst>
              <a:ext uri="{FF2B5EF4-FFF2-40B4-BE49-F238E27FC236}">
                <a16:creationId xmlns:a16="http://schemas.microsoft.com/office/drawing/2014/main" id="{A5CE7E69-4158-88B1-59C2-51DA3DD87642}"/>
              </a:ext>
            </a:extLst>
          </p:cNvPr>
          <p:cNvSpPr txBox="1"/>
          <p:nvPr/>
        </p:nvSpPr>
        <p:spPr bwMode="auto">
          <a:xfrm>
            <a:off x="4165579" y="5587592"/>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a:t>
            </a:r>
          </a:p>
        </p:txBody>
      </p:sp>
      <p:sp>
        <p:nvSpPr>
          <p:cNvPr id="110" name="TextBox 109">
            <a:extLst>
              <a:ext uri="{FF2B5EF4-FFF2-40B4-BE49-F238E27FC236}">
                <a16:creationId xmlns:a16="http://schemas.microsoft.com/office/drawing/2014/main" id="{84844C0A-ADD6-23AD-9CFC-7088A3A13A12}"/>
              </a:ext>
            </a:extLst>
          </p:cNvPr>
          <p:cNvSpPr txBox="1"/>
          <p:nvPr/>
        </p:nvSpPr>
        <p:spPr bwMode="auto">
          <a:xfrm>
            <a:off x="4599231" y="5587592"/>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2</a:t>
            </a:r>
          </a:p>
        </p:txBody>
      </p:sp>
      <p:sp>
        <p:nvSpPr>
          <p:cNvPr id="111" name="TextBox 110">
            <a:extLst>
              <a:ext uri="{FF2B5EF4-FFF2-40B4-BE49-F238E27FC236}">
                <a16:creationId xmlns:a16="http://schemas.microsoft.com/office/drawing/2014/main" id="{F235A8B7-19D7-8382-733E-CB68AA356673}"/>
              </a:ext>
            </a:extLst>
          </p:cNvPr>
          <p:cNvSpPr txBox="1"/>
          <p:nvPr/>
        </p:nvSpPr>
        <p:spPr bwMode="auto">
          <a:xfrm>
            <a:off x="5041065" y="5588708"/>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3</a:t>
            </a:r>
          </a:p>
        </p:txBody>
      </p:sp>
      <p:sp>
        <p:nvSpPr>
          <p:cNvPr id="112" name="TextBox 111">
            <a:extLst>
              <a:ext uri="{FF2B5EF4-FFF2-40B4-BE49-F238E27FC236}">
                <a16:creationId xmlns:a16="http://schemas.microsoft.com/office/drawing/2014/main" id="{7B04C373-38BE-37F0-FF04-569F1717E082}"/>
              </a:ext>
            </a:extLst>
          </p:cNvPr>
          <p:cNvSpPr txBox="1"/>
          <p:nvPr/>
        </p:nvSpPr>
        <p:spPr bwMode="auto">
          <a:xfrm>
            <a:off x="5482901" y="5588708"/>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4</a:t>
            </a:r>
          </a:p>
        </p:txBody>
      </p:sp>
      <p:sp>
        <p:nvSpPr>
          <p:cNvPr id="113" name="TextBox 112">
            <a:extLst>
              <a:ext uri="{FF2B5EF4-FFF2-40B4-BE49-F238E27FC236}">
                <a16:creationId xmlns:a16="http://schemas.microsoft.com/office/drawing/2014/main" id="{EE73A9DA-EE2A-A7DC-1808-628A7B74C1FC}"/>
              </a:ext>
            </a:extLst>
          </p:cNvPr>
          <p:cNvSpPr txBox="1"/>
          <p:nvPr/>
        </p:nvSpPr>
        <p:spPr bwMode="auto">
          <a:xfrm>
            <a:off x="3550416" y="5451548"/>
            <a:ext cx="20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a:t>
            </a:r>
          </a:p>
        </p:txBody>
      </p:sp>
      <p:sp>
        <p:nvSpPr>
          <p:cNvPr id="114" name="TextBox 113">
            <a:extLst>
              <a:ext uri="{FF2B5EF4-FFF2-40B4-BE49-F238E27FC236}">
                <a16:creationId xmlns:a16="http://schemas.microsoft.com/office/drawing/2014/main" id="{1C016F96-5FAC-A4AB-F920-4F9CF6C6F6C8}"/>
              </a:ext>
            </a:extLst>
          </p:cNvPr>
          <p:cNvSpPr txBox="1"/>
          <p:nvPr/>
        </p:nvSpPr>
        <p:spPr bwMode="auto">
          <a:xfrm>
            <a:off x="3435035" y="5236328"/>
            <a:ext cx="423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0.2</a:t>
            </a:r>
          </a:p>
        </p:txBody>
      </p:sp>
      <p:sp>
        <p:nvSpPr>
          <p:cNvPr id="115" name="TextBox 114">
            <a:extLst>
              <a:ext uri="{FF2B5EF4-FFF2-40B4-BE49-F238E27FC236}">
                <a16:creationId xmlns:a16="http://schemas.microsoft.com/office/drawing/2014/main" id="{182293BB-F6BE-E1F4-06C9-E4B68515C7C7}"/>
              </a:ext>
            </a:extLst>
          </p:cNvPr>
          <p:cNvSpPr txBox="1"/>
          <p:nvPr/>
        </p:nvSpPr>
        <p:spPr bwMode="auto">
          <a:xfrm>
            <a:off x="3435035" y="5034491"/>
            <a:ext cx="423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0.4</a:t>
            </a:r>
          </a:p>
        </p:txBody>
      </p:sp>
      <p:sp>
        <p:nvSpPr>
          <p:cNvPr id="116" name="TextBox 115">
            <a:extLst>
              <a:ext uri="{FF2B5EF4-FFF2-40B4-BE49-F238E27FC236}">
                <a16:creationId xmlns:a16="http://schemas.microsoft.com/office/drawing/2014/main" id="{5375D191-5FFD-3188-FB48-73D1435E4902}"/>
              </a:ext>
            </a:extLst>
          </p:cNvPr>
          <p:cNvSpPr txBox="1"/>
          <p:nvPr/>
        </p:nvSpPr>
        <p:spPr bwMode="auto">
          <a:xfrm>
            <a:off x="3435035" y="4839344"/>
            <a:ext cx="423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0.6</a:t>
            </a:r>
          </a:p>
        </p:txBody>
      </p:sp>
      <p:sp>
        <p:nvSpPr>
          <p:cNvPr id="117" name="TextBox 116">
            <a:extLst>
              <a:ext uri="{FF2B5EF4-FFF2-40B4-BE49-F238E27FC236}">
                <a16:creationId xmlns:a16="http://schemas.microsoft.com/office/drawing/2014/main" id="{2D9ACB46-145E-E965-F42D-06E338576B41}"/>
              </a:ext>
            </a:extLst>
          </p:cNvPr>
          <p:cNvSpPr txBox="1"/>
          <p:nvPr/>
        </p:nvSpPr>
        <p:spPr bwMode="auto">
          <a:xfrm>
            <a:off x="3435035" y="4637507"/>
            <a:ext cx="423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0.8</a:t>
            </a:r>
          </a:p>
        </p:txBody>
      </p:sp>
      <p:sp>
        <p:nvSpPr>
          <p:cNvPr id="118" name="TextBox 117">
            <a:extLst>
              <a:ext uri="{FF2B5EF4-FFF2-40B4-BE49-F238E27FC236}">
                <a16:creationId xmlns:a16="http://schemas.microsoft.com/office/drawing/2014/main" id="{37009FDC-D693-439F-7D58-E101884F9F43}"/>
              </a:ext>
            </a:extLst>
          </p:cNvPr>
          <p:cNvSpPr txBox="1"/>
          <p:nvPr/>
        </p:nvSpPr>
        <p:spPr bwMode="auto">
          <a:xfrm>
            <a:off x="3804391" y="5349120"/>
            <a:ext cx="11262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P </a:t>
            </a:r>
            <a:r>
              <a:rPr kumimoji="0" lang="en-US" sz="11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 8.06 x 10</a:t>
            </a:r>
            <a:r>
              <a:rPr kumimoji="0" lang="en-US" sz="1100" b="0" i="0" u="none" strike="noStrike" kern="1200" cap="none" spc="0" normalizeH="0" baseline="30000" noProof="0" dirty="0">
                <a:ln>
                  <a:noFill/>
                </a:ln>
                <a:solidFill>
                  <a:srgbClr val="000000"/>
                </a:solidFill>
                <a:effectLst/>
                <a:uLnTx/>
                <a:uFillTx/>
                <a:latin typeface="Calibri"/>
                <a:ea typeface="ＭＳ Ｐゴシック" pitchFamily="34" charset="-128"/>
                <a:cs typeface="Arial" panose="020B0604020202020204" pitchFamily="34" charset="0"/>
              </a:rPr>
              <a:t>-6</a:t>
            </a:r>
            <a:endParaRPr kumimoji="0" lang="en-US" sz="1100" b="0" i="1" u="none" strike="noStrike" kern="1200" cap="none" spc="0" normalizeH="0" baseline="30000" noProof="0" dirty="0">
              <a:ln>
                <a:noFill/>
              </a:ln>
              <a:solidFill>
                <a:srgbClr val="000000"/>
              </a:solidFill>
              <a:effectLst/>
              <a:uLnTx/>
              <a:uFillTx/>
              <a:latin typeface="Calibri"/>
              <a:ea typeface="ＭＳ Ｐゴシック" pitchFamily="34" charset="-128"/>
              <a:cs typeface="Arial" panose="020B0604020202020204" pitchFamily="34" charset="0"/>
            </a:endParaRPr>
          </a:p>
        </p:txBody>
      </p:sp>
      <p:sp>
        <p:nvSpPr>
          <p:cNvPr id="119" name="Freeform: Shape 89">
            <a:extLst>
              <a:ext uri="{FF2B5EF4-FFF2-40B4-BE49-F238E27FC236}">
                <a16:creationId xmlns:a16="http://schemas.microsoft.com/office/drawing/2014/main" id="{0EBCFD9A-775B-71F2-0333-9AE6A24E9DF7}"/>
              </a:ext>
            </a:extLst>
          </p:cNvPr>
          <p:cNvSpPr/>
          <p:nvPr/>
        </p:nvSpPr>
        <p:spPr bwMode="auto">
          <a:xfrm>
            <a:off x="3852803" y="4607565"/>
            <a:ext cx="2186671" cy="194031"/>
          </a:xfrm>
          <a:custGeom>
            <a:avLst/>
            <a:gdLst>
              <a:gd name="connsiteX0" fmla="*/ 2384131 w 2384131"/>
              <a:gd name="connsiteY0" fmla="*/ 194031 h 194031"/>
              <a:gd name="connsiteX1" fmla="*/ 2081933 w 2384131"/>
              <a:gd name="connsiteY1" fmla="*/ 194031 h 194031"/>
              <a:gd name="connsiteX2" fmla="*/ 2081933 w 2384131"/>
              <a:gd name="connsiteY2" fmla="*/ 149426 h 194031"/>
              <a:gd name="connsiteX3" fmla="*/ 1281275 w 2384131"/>
              <a:gd name="connsiteY3" fmla="*/ 149426 h 194031"/>
              <a:gd name="connsiteX4" fmla="*/ 1281275 w 2384131"/>
              <a:gd name="connsiteY4" fmla="*/ 130469 h 194031"/>
              <a:gd name="connsiteX5" fmla="*/ 805118 w 2384131"/>
              <a:gd name="connsiteY5" fmla="*/ 130469 h 194031"/>
              <a:gd name="connsiteX6" fmla="*/ 805118 w 2384131"/>
              <a:gd name="connsiteY6" fmla="*/ 122663 h 194031"/>
              <a:gd name="connsiteX7" fmla="*/ 594360 w 2384131"/>
              <a:gd name="connsiteY7" fmla="*/ 122663 h 194031"/>
              <a:gd name="connsiteX8" fmla="*/ 594360 w 2384131"/>
              <a:gd name="connsiteY8" fmla="*/ 105937 h 194031"/>
              <a:gd name="connsiteX9" fmla="*/ 547525 w 2384131"/>
              <a:gd name="connsiteY9" fmla="*/ 105937 h 194031"/>
              <a:gd name="connsiteX10" fmla="*/ 547525 w 2384131"/>
              <a:gd name="connsiteY10" fmla="*/ 93670 h 194031"/>
              <a:gd name="connsiteX11" fmla="*/ 401444 w 2384131"/>
              <a:gd name="connsiteY11" fmla="*/ 93670 h 194031"/>
              <a:gd name="connsiteX12" fmla="*/ 401444 w 2384131"/>
              <a:gd name="connsiteY12" fmla="*/ 73598 h 194031"/>
              <a:gd name="connsiteX13" fmla="*/ 379141 w 2384131"/>
              <a:gd name="connsiteY13" fmla="*/ 73598 h 194031"/>
              <a:gd name="connsiteX14" fmla="*/ 379141 w 2384131"/>
              <a:gd name="connsiteY14" fmla="*/ 61332 h 194031"/>
              <a:gd name="connsiteX15" fmla="*/ 273205 w 2384131"/>
              <a:gd name="connsiteY15" fmla="*/ 61332 h 194031"/>
              <a:gd name="connsiteX16" fmla="*/ 273205 w 2384131"/>
              <a:gd name="connsiteY16" fmla="*/ 53526 h 194031"/>
              <a:gd name="connsiteX17" fmla="*/ 254248 w 2384131"/>
              <a:gd name="connsiteY17" fmla="*/ 53526 h 194031"/>
              <a:gd name="connsiteX18" fmla="*/ 254248 w 2384131"/>
              <a:gd name="connsiteY18" fmla="*/ 32339 h 194031"/>
              <a:gd name="connsiteX19" fmla="*/ 223024 w 2384131"/>
              <a:gd name="connsiteY19" fmla="*/ 32339 h 194031"/>
              <a:gd name="connsiteX20" fmla="*/ 223024 w 2384131"/>
              <a:gd name="connsiteY20" fmla="*/ 32339 h 194031"/>
              <a:gd name="connsiteX21" fmla="*/ 175074 w 2384131"/>
              <a:gd name="connsiteY21" fmla="*/ 32339 h 194031"/>
              <a:gd name="connsiteX22" fmla="*/ 175074 w 2384131"/>
              <a:gd name="connsiteY22" fmla="*/ 11151 h 194031"/>
              <a:gd name="connsiteX23" fmla="*/ 8921 w 2384131"/>
              <a:gd name="connsiteY23" fmla="*/ 11151 h 194031"/>
              <a:gd name="connsiteX24" fmla="*/ 8921 w 2384131"/>
              <a:gd name="connsiteY24" fmla="*/ 0 h 194031"/>
              <a:gd name="connsiteX25" fmla="*/ 0 w 2384131"/>
              <a:gd name="connsiteY25" fmla="*/ 0 h 19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4131" h="194031">
                <a:moveTo>
                  <a:pt x="2384131" y="194031"/>
                </a:moveTo>
                <a:lnTo>
                  <a:pt x="2081933" y="194031"/>
                </a:lnTo>
                <a:lnTo>
                  <a:pt x="2081933" y="149426"/>
                </a:lnTo>
                <a:lnTo>
                  <a:pt x="1281275" y="149426"/>
                </a:lnTo>
                <a:lnTo>
                  <a:pt x="1281275" y="130469"/>
                </a:lnTo>
                <a:lnTo>
                  <a:pt x="805118" y="130469"/>
                </a:lnTo>
                <a:lnTo>
                  <a:pt x="805118" y="122663"/>
                </a:lnTo>
                <a:lnTo>
                  <a:pt x="594360" y="122663"/>
                </a:lnTo>
                <a:lnTo>
                  <a:pt x="594360" y="105937"/>
                </a:lnTo>
                <a:lnTo>
                  <a:pt x="547525" y="105937"/>
                </a:lnTo>
                <a:lnTo>
                  <a:pt x="547525" y="93670"/>
                </a:lnTo>
                <a:lnTo>
                  <a:pt x="401444" y="93670"/>
                </a:lnTo>
                <a:lnTo>
                  <a:pt x="401444" y="73598"/>
                </a:lnTo>
                <a:lnTo>
                  <a:pt x="379141" y="73598"/>
                </a:lnTo>
                <a:lnTo>
                  <a:pt x="379141" y="61332"/>
                </a:lnTo>
                <a:lnTo>
                  <a:pt x="273205" y="61332"/>
                </a:lnTo>
                <a:lnTo>
                  <a:pt x="273205" y="53526"/>
                </a:lnTo>
                <a:lnTo>
                  <a:pt x="254248" y="53526"/>
                </a:lnTo>
                <a:lnTo>
                  <a:pt x="254248" y="32339"/>
                </a:lnTo>
                <a:lnTo>
                  <a:pt x="223024" y="32339"/>
                </a:lnTo>
                <a:lnTo>
                  <a:pt x="223024" y="32339"/>
                </a:lnTo>
                <a:lnTo>
                  <a:pt x="175074" y="32339"/>
                </a:lnTo>
                <a:lnTo>
                  <a:pt x="175074" y="11151"/>
                </a:lnTo>
                <a:lnTo>
                  <a:pt x="8921" y="11151"/>
                </a:lnTo>
                <a:lnTo>
                  <a:pt x="8921" y="0"/>
                </a:lnTo>
                <a:lnTo>
                  <a:pt x="0" y="0"/>
                </a:lnTo>
              </a:path>
            </a:pathLst>
          </a:custGeom>
          <a:noFill/>
          <a:ln w="28575">
            <a:solidFill>
              <a:schemeClr val="accent1"/>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grpSp>
        <p:nvGrpSpPr>
          <p:cNvPr id="120" name="Group 119">
            <a:extLst>
              <a:ext uri="{FF2B5EF4-FFF2-40B4-BE49-F238E27FC236}">
                <a16:creationId xmlns:a16="http://schemas.microsoft.com/office/drawing/2014/main" id="{0CCC6EF2-8533-C0DD-2ECC-A356942A186C}"/>
              </a:ext>
            </a:extLst>
          </p:cNvPr>
          <p:cNvGrpSpPr/>
          <p:nvPr/>
        </p:nvGrpSpPr>
        <p:grpSpPr>
          <a:xfrm>
            <a:off x="3844621" y="4606449"/>
            <a:ext cx="2191785" cy="478387"/>
            <a:chOff x="3365438" y="4607684"/>
            <a:chExt cx="2389706" cy="478387"/>
          </a:xfrm>
        </p:grpSpPr>
        <p:sp>
          <p:nvSpPr>
            <p:cNvPr id="121" name="Freeform: Shape 103">
              <a:extLst>
                <a:ext uri="{FF2B5EF4-FFF2-40B4-BE49-F238E27FC236}">
                  <a16:creationId xmlns:a16="http://schemas.microsoft.com/office/drawing/2014/main" id="{A2A9BDD2-1899-7F23-D379-2531F9BDD311}"/>
                </a:ext>
              </a:extLst>
            </p:cNvPr>
            <p:cNvSpPr/>
            <p:nvPr/>
          </p:nvSpPr>
          <p:spPr bwMode="auto">
            <a:xfrm>
              <a:off x="3794760" y="4859701"/>
              <a:ext cx="1960384" cy="226370"/>
            </a:xfrm>
            <a:custGeom>
              <a:avLst/>
              <a:gdLst>
                <a:gd name="connsiteX0" fmla="*/ 1960384 w 1960384"/>
                <a:gd name="connsiteY0" fmla="*/ 226370 h 226370"/>
                <a:gd name="connsiteX1" fmla="*/ 1403939 w 1960384"/>
                <a:gd name="connsiteY1" fmla="*/ 226370 h 226370"/>
                <a:gd name="connsiteX2" fmla="*/ 1403939 w 1960384"/>
                <a:gd name="connsiteY2" fmla="*/ 185111 h 226370"/>
                <a:gd name="connsiteX3" fmla="*/ 645656 w 1960384"/>
                <a:gd name="connsiteY3" fmla="*/ 185111 h 226370"/>
                <a:gd name="connsiteX4" fmla="*/ 645656 w 1960384"/>
                <a:gd name="connsiteY4" fmla="*/ 168384 h 226370"/>
                <a:gd name="connsiteX5" fmla="*/ 473927 w 1960384"/>
                <a:gd name="connsiteY5" fmla="*/ 168384 h 226370"/>
                <a:gd name="connsiteX6" fmla="*/ 473927 w 1960384"/>
                <a:gd name="connsiteY6" fmla="*/ 157233 h 226370"/>
                <a:gd name="connsiteX7" fmla="*/ 317810 w 1960384"/>
                <a:gd name="connsiteY7" fmla="*/ 157233 h 226370"/>
                <a:gd name="connsiteX8" fmla="*/ 317810 w 1960384"/>
                <a:gd name="connsiteY8" fmla="*/ 149427 h 226370"/>
                <a:gd name="connsiteX9" fmla="*/ 299968 w 1960384"/>
                <a:gd name="connsiteY9" fmla="*/ 149427 h 226370"/>
                <a:gd name="connsiteX10" fmla="*/ 299968 w 1960384"/>
                <a:gd name="connsiteY10" fmla="*/ 130470 h 226370"/>
                <a:gd name="connsiteX11" fmla="*/ 284356 w 1960384"/>
                <a:gd name="connsiteY11" fmla="*/ 130470 h 226370"/>
                <a:gd name="connsiteX12" fmla="*/ 284356 w 1960384"/>
                <a:gd name="connsiteY12" fmla="*/ 115973 h 226370"/>
                <a:gd name="connsiteX13" fmla="*/ 254248 w 1960384"/>
                <a:gd name="connsiteY13" fmla="*/ 115973 h 226370"/>
                <a:gd name="connsiteX14" fmla="*/ 254248 w 1960384"/>
                <a:gd name="connsiteY14" fmla="*/ 104822 h 226370"/>
                <a:gd name="connsiteX15" fmla="*/ 225255 w 1960384"/>
                <a:gd name="connsiteY15" fmla="*/ 104822 h 226370"/>
                <a:gd name="connsiteX16" fmla="*/ 225255 w 1960384"/>
                <a:gd name="connsiteY16" fmla="*/ 89210 h 226370"/>
                <a:gd name="connsiteX17" fmla="*/ 185110 w 1960384"/>
                <a:gd name="connsiteY17" fmla="*/ 89210 h 226370"/>
                <a:gd name="connsiteX18" fmla="*/ 185110 w 1960384"/>
                <a:gd name="connsiteY18" fmla="*/ 75829 h 226370"/>
                <a:gd name="connsiteX19" fmla="*/ 155002 w 1960384"/>
                <a:gd name="connsiteY19" fmla="*/ 75829 h 226370"/>
                <a:gd name="connsiteX20" fmla="*/ 155002 w 1960384"/>
                <a:gd name="connsiteY20" fmla="*/ 62447 h 226370"/>
                <a:gd name="connsiteX21" fmla="*/ 132700 w 1960384"/>
                <a:gd name="connsiteY21" fmla="*/ 62447 h 226370"/>
                <a:gd name="connsiteX22" fmla="*/ 132700 w 1960384"/>
                <a:gd name="connsiteY22" fmla="*/ 53526 h 226370"/>
                <a:gd name="connsiteX23" fmla="*/ 73598 w 1960384"/>
                <a:gd name="connsiteY23" fmla="*/ 53526 h 226370"/>
                <a:gd name="connsiteX24" fmla="*/ 73598 w 1960384"/>
                <a:gd name="connsiteY24" fmla="*/ 33454 h 226370"/>
                <a:gd name="connsiteX25" fmla="*/ 50180 w 1960384"/>
                <a:gd name="connsiteY25" fmla="*/ 33454 h 226370"/>
                <a:gd name="connsiteX26" fmla="*/ 50180 w 1960384"/>
                <a:gd name="connsiteY26" fmla="*/ 24533 h 226370"/>
                <a:gd name="connsiteX27" fmla="*/ 30108 w 1960384"/>
                <a:gd name="connsiteY27" fmla="*/ 24533 h 226370"/>
                <a:gd name="connsiteX28" fmla="*/ 30108 w 1960384"/>
                <a:gd name="connsiteY28" fmla="*/ 6691 h 226370"/>
                <a:gd name="connsiteX29" fmla="*/ 13381 w 1960384"/>
                <a:gd name="connsiteY29" fmla="*/ 6691 h 226370"/>
                <a:gd name="connsiteX30" fmla="*/ 13381 w 1960384"/>
                <a:gd name="connsiteY30" fmla="*/ 0 h 226370"/>
                <a:gd name="connsiteX31" fmla="*/ 0 w 1960384"/>
                <a:gd name="connsiteY31" fmla="*/ 0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0384" h="226370">
                  <a:moveTo>
                    <a:pt x="1960384" y="226370"/>
                  </a:moveTo>
                  <a:lnTo>
                    <a:pt x="1403939" y="226370"/>
                  </a:lnTo>
                  <a:lnTo>
                    <a:pt x="1403939" y="185111"/>
                  </a:lnTo>
                  <a:lnTo>
                    <a:pt x="645656" y="185111"/>
                  </a:lnTo>
                  <a:lnTo>
                    <a:pt x="645656" y="168384"/>
                  </a:lnTo>
                  <a:lnTo>
                    <a:pt x="473927" y="168384"/>
                  </a:lnTo>
                  <a:lnTo>
                    <a:pt x="473927" y="157233"/>
                  </a:lnTo>
                  <a:lnTo>
                    <a:pt x="317810" y="157233"/>
                  </a:lnTo>
                  <a:lnTo>
                    <a:pt x="317810" y="149427"/>
                  </a:lnTo>
                  <a:lnTo>
                    <a:pt x="299968" y="149427"/>
                  </a:lnTo>
                  <a:lnTo>
                    <a:pt x="299968" y="130470"/>
                  </a:lnTo>
                  <a:lnTo>
                    <a:pt x="284356" y="130470"/>
                  </a:lnTo>
                  <a:lnTo>
                    <a:pt x="284356" y="115973"/>
                  </a:lnTo>
                  <a:lnTo>
                    <a:pt x="254248" y="115973"/>
                  </a:lnTo>
                  <a:lnTo>
                    <a:pt x="254248" y="104822"/>
                  </a:lnTo>
                  <a:lnTo>
                    <a:pt x="225255" y="104822"/>
                  </a:lnTo>
                  <a:lnTo>
                    <a:pt x="225255" y="89210"/>
                  </a:lnTo>
                  <a:lnTo>
                    <a:pt x="185110" y="89210"/>
                  </a:lnTo>
                  <a:lnTo>
                    <a:pt x="185110" y="75829"/>
                  </a:lnTo>
                  <a:lnTo>
                    <a:pt x="155002" y="75829"/>
                  </a:lnTo>
                  <a:lnTo>
                    <a:pt x="155002" y="62447"/>
                  </a:lnTo>
                  <a:lnTo>
                    <a:pt x="132700" y="62447"/>
                  </a:lnTo>
                  <a:lnTo>
                    <a:pt x="132700" y="53526"/>
                  </a:lnTo>
                  <a:lnTo>
                    <a:pt x="73598" y="53526"/>
                  </a:lnTo>
                  <a:lnTo>
                    <a:pt x="73598" y="33454"/>
                  </a:lnTo>
                  <a:lnTo>
                    <a:pt x="50180" y="33454"/>
                  </a:lnTo>
                  <a:lnTo>
                    <a:pt x="50180" y="24533"/>
                  </a:lnTo>
                  <a:lnTo>
                    <a:pt x="30108" y="24533"/>
                  </a:lnTo>
                  <a:lnTo>
                    <a:pt x="30108" y="6691"/>
                  </a:lnTo>
                  <a:lnTo>
                    <a:pt x="13381" y="6691"/>
                  </a:lnTo>
                  <a:lnTo>
                    <a:pt x="13381" y="0"/>
                  </a:lnTo>
                  <a:lnTo>
                    <a:pt x="0" y="0"/>
                  </a:lnTo>
                </a:path>
              </a:pathLst>
            </a:custGeom>
            <a:noFill/>
            <a:ln w="28575">
              <a:solidFill>
                <a:schemeClr val="accent2"/>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E1471D"/>
                </a:solidFill>
                <a:effectLst/>
                <a:uLnTx/>
                <a:uFillTx/>
                <a:latin typeface="Lucida Grande" charset="0"/>
                <a:ea typeface="ＭＳ Ｐゴシック" pitchFamily="34" charset="-128"/>
                <a:cs typeface="Arial" panose="020B0604020202020204" pitchFamily="34" charset="0"/>
              </a:endParaRPr>
            </a:p>
          </p:txBody>
        </p:sp>
        <p:sp>
          <p:nvSpPr>
            <p:cNvPr id="122" name="Freeform: Shape 106">
              <a:extLst>
                <a:ext uri="{FF2B5EF4-FFF2-40B4-BE49-F238E27FC236}">
                  <a16:creationId xmlns:a16="http://schemas.microsoft.com/office/drawing/2014/main" id="{CCA3FAC0-0A32-E3E7-4F36-FB5D7855AC49}"/>
                </a:ext>
              </a:extLst>
            </p:cNvPr>
            <p:cNvSpPr/>
            <p:nvPr/>
          </p:nvSpPr>
          <p:spPr bwMode="auto">
            <a:xfrm>
              <a:off x="3365438" y="4607684"/>
              <a:ext cx="501805" cy="253133"/>
            </a:xfrm>
            <a:custGeom>
              <a:avLst/>
              <a:gdLst>
                <a:gd name="connsiteX0" fmla="*/ 501805 w 501805"/>
                <a:gd name="connsiteY0" fmla="*/ 253133 h 253133"/>
                <a:gd name="connsiteX1" fmla="*/ 421516 w 501805"/>
                <a:gd name="connsiteY1" fmla="*/ 253133 h 253133"/>
                <a:gd name="connsiteX2" fmla="*/ 421516 w 501805"/>
                <a:gd name="connsiteY2" fmla="*/ 240866 h 253133"/>
                <a:gd name="connsiteX3" fmla="*/ 394753 w 501805"/>
                <a:gd name="connsiteY3" fmla="*/ 240866 h 253133"/>
                <a:gd name="connsiteX4" fmla="*/ 394753 w 501805"/>
                <a:gd name="connsiteY4" fmla="*/ 228600 h 253133"/>
                <a:gd name="connsiteX5" fmla="*/ 357954 w 501805"/>
                <a:gd name="connsiteY5" fmla="*/ 228600 h 253133"/>
                <a:gd name="connsiteX6" fmla="*/ 357954 w 501805"/>
                <a:gd name="connsiteY6" fmla="*/ 219679 h 253133"/>
                <a:gd name="connsiteX7" fmla="*/ 334537 w 501805"/>
                <a:gd name="connsiteY7" fmla="*/ 219679 h 253133"/>
                <a:gd name="connsiteX8" fmla="*/ 334537 w 501805"/>
                <a:gd name="connsiteY8" fmla="*/ 209643 h 253133"/>
                <a:gd name="connsiteX9" fmla="*/ 284356 w 501805"/>
                <a:gd name="connsiteY9" fmla="*/ 209643 h 253133"/>
                <a:gd name="connsiteX10" fmla="*/ 284356 w 501805"/>
                <a:gd name="connsiteY10" fmla="*/ 201837 h 253133"/>
                <a:gd name="connsiteX11" fmla="*/ 247557 w 501805"/>
                <a:gd name="connsiteY11" fmla="*/ 201837 h 253133"/>
                <a:gd name="connsiteX12" fmla="*/ 247557 w 501805"/>
                <a:gd name="connsiteY12" fmla="*/ 183995 h 253133"/>
                <a:gd name="connsiteX13" fmla="*/ 231945 w 501805"/>
                <a:gd name="connsiteY13" fmla="*/ 183995 h 253133"/>
                <a:gd name="connsiteX14" fmla="*/ 231945 w 501805"/>
                <a:gd name="connsiteY14" fmla="*/ 173959 h 253133"/>
                <a:gd name="connsiteX15" fmla="*/ 216334 w 501805"/>
                <a:gd name="connsiteY15" fmla="*/ 173959 h 253133"/>
                <a:gd name="connsiteX16" fmla="*/ 216334 w 501805"/>
                <a:gd name="connsiteY16" fmla="*/ 151656 h 253133"/>
                <a:gd name="connsiteX17" fmla="*/ 198492 w 501805"/>
                <a:gd name="connsiteY17" fmla="*/ 151656 h 253133"/>
                <a:gd name="connsiteX18" fmla="*/ 198492 w 501805"/>
                <a:gd name="connsiteY18" fmla="*/ 137160 h 253133"/>
                <a:gd name="connsiteX19" fmla="*/ 163923 w 501805"/>
                <a:gd name="connsiteY19" fmla="*/ 137160 h 253133"/>
                <a:gd name="connsiteX20" fmla="*/ 163923 w 501805"/>
                <a:gd name="connsiteY20" fmla="*/ 128239 h 253133"/>
                <a:gd name="connsiteX21" fmla="*/ 132700 w 501805"/>
                <a:gd name="connsiteY21" fmla="*/ 128239 h 253133"/>
                <a:gd name="connsiteX22" fmla="*/ 132700 w 501805"/>
                <a:gd name="connsiteY22" fmla="*/ 112627 h 253133"/>
                <a:gd name="connsiteX23" fmla="*/ 103706 w 501805"/>
                <a:gd name="connsiteY23" fmla="*/ 112627 h 253133"/>
                <a:gd name="connsiteX24" fmla="*/ 103706 w 501805"/>
                <a:gd name="connsiteY24" fmla="*/ 98131 h 253133"/>
                <a:gd name="connsiteX25" fmla="*/ 82519 w 501805"/>
                <a:gd name="connsiteY25" fmla="*/ 98131 h 253133"/>
                <a:gd name="connsiteX26" fmla="*/ 82519 w 501805"/>
                <a:gd name="connsiteY26" fmla="*/ 84749 h 253133"/>
                <a:gd name="connsiteX27" fmla="*/ 72483 w 501805"/>
                <a:gd name="connsiteY27" fmla="*/ 84749 h 253133"/>
                <a:gd name="connsiteX28" fmla="*/ 72483 w 501805"/>
                <a:gd name="connsiteY28" fmla="*/ 55756 h 253133"/>
                <a:gd name="connsiteX29" fmla="*/ 50181 w 501805"/>
                <a:gd name="connsiteY29" fmla="*/ 55756 h 253133"/>
                <a:gd name="connsiteX30" fmla="*/ 50181 w 501805"/>
                <a:gd name="connsiteY30" fmla="*/ 43490 h 253133"/>
                <a:gd name="connsiteX31" fmla="*/ 32339 w 501805"/>
                <a:gd name="connsiteY31" fmla="*/ 43490 h 253133"/>
                <a:gd name="connsiteX32" fmla="*/ 32339 w 501805"/>
                <a:gd name="connsiteY32" fmla="*/ 26763 h 253133"/>
                <a:gd name="connsiteX33" fmla="*/ 17842 w 501805"/>
                <a:gd name="connsiteY33" fmla="*/ 26763 h 253133"/>
                <a:gd name="connsiteX34" fmla="*/ 17842 w 501805"/>
                <a:gd name="connsiteY34" fmla="*/ 11151 h 253133"/>
                <a:gd name="connsiteX35" fmla="*/ 0 w 501805"/>
                <a:gd name="connsiteY35" fmla="*/ 11151 h 253133"/>
                <a:gd name="connsiteX36" fmla="*/ 0 w 501805"/>
                <a:gd name="connsiteY36" fmla="*/ 0 h 2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1805" h="253133">
                  <a:moveTo>
                    <a:pt x="501805" y="253133"/>
                  </a:moveTo>
                  <a:lnTo>
                    <a:pt x="421516" y="253133"/>
                  </a:lnTo>
                  <a:lnTo>
                    <a:pt x="421516" y="240866"/>
                  </a:lnTo>
                  <a:lnTo>
                    <a:pt x="394753" y="240866"/>
                  </a:lnTo>
                  <a:lnTo>
                    <a:pt x="394753" y="228600"/>
                  </a:lnTo>
                  <a:lnTo>
                    <a:pt x="357954" y="228600"/>
                  </a:lnTo>
                  <a:lnTo>
                    <a:pt x="357954" y="219679"/>
                  </a:lnTo>
                  <a:lnTo>
                    <a:pt x="334537" y="219679"/>
                  </a:lnTo>
                  <a:lnTo>
                    <a:pt x="334537" y="209643"/>
                  </a:lnTo>
                  <a:lnTo>
                    <a:pt x="284356" y="209643"/>
                  </a:lnTo>
                  <a:lnTo>
                    <a:pt x="284356" y="201837"/>
                  </a:lnTo>
                  <a:lnTo>
                    <a:pt x="247557" y="201837"/>
                  </a:lnTo>
                  <a:lnTo>
                    <a:pt x="247557" y="183995"/>
                  </a:lnTo>
                  <a:lnTo>
                    <a:pt x="231945" y="183995"/>
                  </a:lnTo>
                  <a:lnTo>
                    <a:pt x="231945" y="173959"/>
                  </a:lnTo>
                  <a:lnTo>
                    <a:pt x="216334" y="173959"/>
                  </a:lnTo>
                  <a:lnTo>
                    <a:pt x="216334" y="151656"/>
                  </a:lnTo>
                  <a:lnTo>
                    <a:pt x="198492" y="151656"/>
                  </a:lnTo>
                  <a:lnTo>
                    <a:pt x="198492" y="137160"/>
                  </a:lnTo>
                  <a:lnTo>
                    <a:pt x="163923" y="137160"/>
                  </a:lnTo>
                  <a:lnTo>
                    <a:pt x="163923" y="128239"/>
                  </a:lnTo>
                  <a:lnTo>
                    <a:pt x="132700" y="128239"/>
                  </a:lnTo>
                  <a:lnTo>
                    <a:pt x="132700" y="112627"/>
                  </a:lnTo>
                  <a:lnTo>
                    <a:pt x="103706" y="112627"/>
                  </a:lnTo>
                  <a:lnTo>
                    <a:pt x="103706" y="98131"/>
                  </a:lnTo>
                  <a:lnTo>
                    <a:pt x="82519" y="98131"/>
                  </a:lnTo>
                  <a:lnTo>
                    <a:pt x="82519" y="84749"/>
                  </a:lnTo>
                  <a:lnTo>
                    <a:pt x="72483" y="84749"/>
                  </a:lnTo>
                  <a:lnTo>
                    <a:pt x="72483" y="55756"/>
                  </a:lnTo>
                  <a:lnTo>
                    <a:pt x="50181" y="55756"/>
                  </a:lnTo>
                  <a:lnTo>
                    <a:pt x="50181" y="43490"/>
                  </a:lnTo>
                  <a:lnTo>
                    <a:pt x="32339" y="43490"/>
                  </a:lnTo>
                  <a:lnTo>
                    <a:pt x="32339" y="26763"/>
                  </a:lnTo>
                  <a:lnTo>
                    <a:pt x="17842" y="26763"/>
                  </a:lnTo>
                  <a:lnTo>
                    <a:pt x="17842" y="11151"/>
                  </a:lnTo>
                  <a:lnTo>
                    <a:pt x="0" y="11151"/>
                  </a:lnTo>
                  <a:lnTo>
                    <a:pt x="0" y="0"/>
                  </a:lnTo>
                </a:path>
              </a:pathLst>
            </a:custGeom>
            <a:noFill/>
            <a:ln w="28575">
              <a:solidFill>
                <a:schemeClr val="accent2"/>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sp>
          <p:nvSpPr>
            <p:cNvPr id="123" name="Rectangle 122">
              <a:extLst>
                <a:ext uri="{FF2B5EF4-FFF2-40B4-BE49-F238E27FC236}">
                  <a16:creationId xmlns:a16="http://schemas.microsoft.com/office/drawing/2014/main" id="{2C959962-13DC-1E4B-ED7A-A035B3548EAF}"/>
                </a:ext>
              </a:extLst>
            </p:cNvPr>
            <p:cNvSpPr/>
            <p:nvPr/>
          </p:nvSpPr>
          <p:spPr bwMode="auto">
            <a:xfrm>
              <a:off x="3839737" y="4801714"/>
              <a:ext cx="228600" cy="76200"/>
            </a:xfrm>
            <a:prstGeom prst="rect">
              <a:avLst/>
            </a:prstGeom>
            <a:solidFill>
              <a:srgbClr val="FFFFFF"/>
            </a:solidFill>
            <a:ln w="0">
              <a:noFill/>
              <a:miter lim="800000"/>
              <a:headEnd/>
              <a:tailEnd/>
            </a:ln>
          </p:spPr>
          <p:txBody>
            <a:bodyPr rtlCol="0" anchor="b"/>
            <a:lstStyle/>
            <a:p>
              <a:pPr marL="0" marR="0" lvl="0" indent="0" algn="ctr" defTabSz="914377"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Arial" panose="020B0604020202020204" pitchFamily="34" charset="0"/>
              </a:endParaRPr>
            </a:p>
          </p:txBody>
        </p:sp>
      </p:grpSp>
      <p:sp>
        <p:nvSpPr>
          <p:cNvPr id="124" name="Freeform: Shape 70">
            <a:extLst>
              <a:ext uri="{FF2B5EF4-FFF2-40B4-BE49-F238E27FC236}">
                <a16:creationId xmlns:a16="http://schemas.microsoft.com/office/drawing/2014/main" id="{2A2FFA5B-B8BD-416D-9473-DF23FA8B7B10}"/>
              </a:ext>
            </a:extLst>
          </p:cNvPr>
          <p:cNvSpPr/>
          <p:nvPr/>
        </p:nvSpPr>
        <p:spPr bwMode="auto">
          <a:xfrm>
            <a:off x="3843937" y="4513459"/>
            <a:ext cx="2212923" cy="1091301"/>
          </a:xfrm>
          <a:custGeom>
            <a:avLst/>
            <a:gdLst>
              <a:gd name="connsiteX0" fmla="*/ 0 w 2409332"/>
              <a:gd name="connsiteY0" fmla="*/ 0 h 1091301"/>
              <a:gd name="connsiteX1" fmla="*/ 0 w 2409332"/>
              <a:gd name="connsiteY1" fmla="*/ 1091301 h 1091301"/>
              <a:gd name="connsiteX2" fmla="*/ 2409332 w 2409332"/>
              <a:gd name="connsiteY2" fmla="*/ 1091301 h 1091301"/>
            </a:gdLst>
            <a:ahLst/>
            <a:cxnLst>
              <a:cxn ang="0">
                <a:pos x="connsiteX0" y="connsiteY0"/>
              </a:cxn>
              <a:cxn ang="0">
                <a:pos x="connsiteX1" y="connsiteY1"/>
              </a:cxn>
              <a:cxn ang="0">
                <a:pos x="connsiteX2" y="connsiteY2"/>
              </a:cxn>
            </a:cxnLst>
            <a:rect l="l" t="t" r="r" b="b"/>
            <a:pathLst>
              <a:path w="2409332" h="1091301">
                <a:moveTo>
                  <a:pt x="0" y="0"/>
                </a:moveTo>
                <a:lnTo>
                  <a:pt x="0" y="1091301"/>
                </a:lnTo>
                <a:lnTo>
                  <a:pt x="2409332" y="1091301"/>
                </a:lnTo>
              </a:path>
            </a:pathLst>
          </a:custGeom>
          <a:noFill/>
          <a:ln w="28575">
            <a:solidFill>
              <a:srgbClr val="000000"/>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grpSp>
        <p:nvGrpSpPr>
          <p:cNvPr id="125" name="Group 124">
            <a:extLst>
              <a:ext uri="{FF2B5EF4-FFF2-40B4-BE49-F238E27FC236}">
                <a16:creationId xmlns:a16="http://schemas.microsoft.com/office/drawing/2014/main" id="{E9C734E6-06E4-540D-EAF8-F312975B6203}"/>
              </a:ext>
            </a:extLst>
          </p:cNvPr>
          <p:cNvGrpSpPr/>
          <p:nvPr/>
        </p:nvGrpSpPr>
        <p:grpSpPr>
          <a:xfrm>
            <a:off x="1495134" y="4757050"/>
            <a:ext cx="1527311" cy="159407"/>
            <a:chOff x="1130505" y="4758286"/>
            <a:chExt cx="1665230" cy="159406"/>
          </a:xfrm>
        </p:grpSpPr>
        <p:cxnSp>
          <p:nvCxnSpPr>
            <p:cNvPr id="126" name="Straight Connector 125">
              <a:extLst>
                <a:ext uri="{FF2B5EF4-FFF2-40B4-BE49-F238E27FC236}">
                  <a16:creationId xmlns:a16="http://schemas.microsoft.com/office/drawing/2014/main" id="{8ED8D275-D489-3139-63DF-DC3577963117}"/>
                </a:ext>
              </a:extLst>
            </p:cNvPr>
            <p:cNvCxnSpPr>
              <a:cxnSpLocks/>
            </p:cNvCxnSpPr>
            <p:nvPr/>
          </p:nvCxnSpPr>
          <p:spPr bwMode="auto">
            <a:xfrm>
              <a:off x="1984702"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BD6A50E6-D7D3-693A-DA16-4881CCC41BFE}"/>
                </a:ext>
              </a:extLst>
            </p:cNvPr>
            <p:cNvCxnSpPr>
              <a:cxnSpLocks/>
            </p:cNvCxnSpPr>
            <p:nvPr/>
          </p:nvCxnSpPr>
          <p:spPr bwMode="auto">
            <a:xfrm>
              <a:off x="2069894"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C399DFB2-1181-A4C4-D2F0-A9FAB0EA2030}"/>
                </a:ext>
              </a:extLst>
            </p:cNvPr>
            <p:cNvCxnSpPr>
              <a:cxnSpLocks/>
            </p:cNvCxnSpPr>
            <p:nvPr/>
          </p:nvCxnSpPr>
          <p:spPr bwMode="auto">
            <a:xfrm>
              <a:off x="2147135"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81DDE0AF-7CC5-B3D3-D3A7-62CD0706A9FB}"/>
                </a:ext>
              </a:extLst>
            </p:cNvPr>
            <p:cNvCxnSpPr>
              <a:cxnSpLocks/>
            </p:cNvCxnSpPr>
            <p:nvPr/>
          </p:nvCxnSpPr>
          <p:spPr bwMode="auto">
            <a:xfrm>
              <a:off x="2167581"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DEF475E0-B4E2-124F-702A-7C6681C79916}"/>
                </a:ext>
              </a:extLst>
            </p:cNvPr>
            <p:cNvCxnSpPr>
              <a:cxnSpLocks/>
            </p:cNvCxnSpPr>
            <p:nvPr/>
          </p:nvCxnSpPr>
          <p:spPr bwMode="auto">
            <a:xfrm>
              <a:off x="2172125"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D018FA5C-D44B-D7E5-3765-6E5E7835C399}"/>
                </a:ext>
              </a:extLst>
            </p:cNvPr>
            <p:cNvCxnSpPr>
              <a:cxnSpLocks/>
            </p:cNvCxnSpPr>
            <p:nvPr/>
          </p:nvCxnSpPr>
          <p:spPr bwMode="auto">
            <a:xfrm>
              <a:off x="2241415"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F1EA9505-3A98-369E-83C4-1564370E6A46}"/>
                </a:ext>
              </a:extLst>
            </p:cNvPr>
            <p:cNvCxnSpPr>
              <a:cxnSpLocks/>
            </p:cNvCxnSpPr>
            <p:nvPr/>
          </p:nvCxnSpPr>
          <p:spPr bwMode="auto">
            <a:xfrm>
              <a:off x="2255046"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21FE6A41-25AE-B270-072E-32AA282E2C24}"/>
                </a:ext>
              </a:extLst>
            </p:cNvPr>
            <p:cNvCxnSpPr>
              <a:cxnSpLocks/>
            </p:cNvCxnSpPr>
            <p:nvPr/>
          </p:nvCxnSpPr>
          <p:spPr bwMode="auto">
            <a:xfrm>
              <a:off x="2306162"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1E84AB18-BA71-8407-A01B-680515E45A4B}"/>
                </a:ext>
              </a:extLst>
            </p:cNvPr>
            <p:cNvCxnSpPr>
              <a:cxnSpLocks/>
            </p:cNvCxnSpPr>
            <p:nvPr/>
          </p:nvCxnSpPr>
          <p:spPr bwMode="auto">
            <a:xfrm>
              <a:off x="2385675"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5A0022B0-9E86-AF92-BCB7-DAD21A9A90F8}"/>
                </a:ext>
              </a:extLst>
            </p:cNvPr>
            <p:cNvCxnSpPr>
              <a:cxnSpLocks/>
            </p:cNvCxnSpPr>
            <p:nvPr/>
          </p:nvCxnSpPr>
          <p:spPr bwMode="auto">
            <a:xfrm>
              <a:off x="2394762"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85E0B751-9D41-F4C1-9EA6-FD75ECD3B621}"/>
                </a:ext>
              </a:extLst>
            </p:cNvPr>
            <p:cNvCxnSpPr>
              <a:cxnSpLocks/>
            </p:cNvCxnSpPr>
            <p:nvPr/>
          </p:nvCxnSpPr>
          <p:spPr bwMode="auto">
            <a:xfrm>
              <a:off x="2415208"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A9FBDCA7-D56D-759B-28A7-4E30E068F55A}"/>
                </a:ext>
              </a:extLst>
            </p:cNvPr>
            <p:cNvCxnSpPr>
              <a:cxnSpLocks/>
            </p:cNvCxnSpPr>
            <p:nvPr/>
          </p:nvCxnSpPr>
          <p:spPr bwMode="auto">
            <a:xfrm>
              <a:off x="2418616"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A0CF64CE-8C40-1231-C69E-FB7F39DBBA5D}"/>
                </a:ext>
              </a:extLst>
            </p:cNvPr>
            <p:cNvCxnSpPr>
              <a:cxnSpLocks/>
            </p:cNvCxnSpPr>
            <p:nvPr/>
          </p:nvCxnSpPr>
          <p:spPr bwMode="auto">
            <a:xfrm>
              <a:off x="2427703" y="483439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D9694991-614E-C474-51B8-DB042C1D5256}"/>
                </a:ext>
              </a:extLst>
            </p:cNvPr>
            <p:cNvCxnSpPr>
              <a:cxnSpLocks/>
            </p:cNvCxnSpPr>
            <p:nvPr/>
          </p:nvCxnSpPr>
          <p:spPr bwMode="auto">
            <a:xfrm>
              <a:off x="2666242" y="4871877"/>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C4FFAF9C-313C-CB8B-46E4-228199213CF8}"/>
                </a:ext>
              </a:extLst>
            </p:cNvPr>
            <p:cNvCxnSpPr>
              <a:cxnSpLocks/>
            </p:cNvCxnSpPr>
            <p:nvPr/>
          </p:nvCxnSpPr>
          <p:spPr bwMode="auto">
            <a:xfrm>
              <a:off x="2754843" y="4871877"/>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9ADA8D46-42BF-5D1C-04B9-1E1FAF65CCEE}"/>
                </a:ext>
              </a:extLst>
            </p:cNvPr>
            <p:cNvCxnSpPr>
              <a:cxnSpLocks/>
            </p:cNvCxnSpPr>
            <p:nvPr/>
          </p:nvCxnSpPr>
          <p:spPr bwMode="auto">
            <a:xfrm>
              <a:off x="2795735" y="4871877"/>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28311118-E47A-B6EC-88DD-E324E5D28063}"/>
                </a:ext>
              </a:extLst>
            </p:cNvPr>
            <p:cNvCxnSpPr>
              <a:cxnSpLocks/>
            </p:cNvCxnSpPr>
            <p:nvPr/>
          </p:nvCxnSpPr>
          <p:spPr bwMode="auto">
            <a:xfrm>
              <a:off x="1899509"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018107E4-9845-B345-709B-0B981721092F}"/>
                </a:ext>
              </a:extLst>
            </p:cNvPr>
            <p:cNvCxnSpPr>
              <a:cxnSpLocks/>
            </p:cNvCxnSpPr>
            <p:nvPr/>
          </p:nvCxnSpPr>
          <p:spPr bwMode="auto">
            <a:xfrm>
              <a:off x="1871112"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2D644C24-7495-1836-BFAB-71FCABB08B1C}"/>
                </a:ext>
              </a:extLst>
            </p:cNvPr>
            <p:cNvCxnSpPr>
              <a:cxnSpLocks/>
            </p:cNvCxnSpPr>
            <p:nvPr/>
          </p:nvCxnSpPr>
          <p:spPr bwMode="auto">
            <a:xfrm>
              <a:off x="1838171"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41DAD9EA-7CD6-4746-50F3-926A41762D51}"/>
                </a:ext>
              </a:extLst>
            </p:cNvPr>
            <p:cNvCxnSpPr>
              <a:cxnSpLocks/>
            </p:cNvCxnSpPr>
            <p:nvPr/>
          </p:nvCxnSpPr>
          <p:spPr bwMode="auto">
            <a:xfrm>
              <a:off x="1832491"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AB5CCDB4-EB33-F2E1-F9EB-2BC9C3159587}"/>
                </a:ext>
              </a:extLst>
            </p:cNvPr>
            <p:cNvCxnSpPr>
              <a:cxnSpLocks/>
            </p:cNvCxnSpPr>
            <p:nvPr/>
          </p:nvCxnSpPr>
          <p:spPr bwMode="auto">
            <a:xfrm>
              <a:off x="1762065"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FDEA0512-3FE6-F407-488F-EE0F70426B3B}"/>
                </a:ext>
              </a:extLst>
            </p:cNvPr>
            <p:cNvCxnSpPr>
              <a:cxnSpLocks/>
            </p:cNvCxnSpPr>
            <p:nvPr/>
          </p:nvCxnSpPr>
          <p:spPr bwMode="auto">
            <a:xfrm>
              <a:off x="1701862"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7456F7A5-F849-FBB6-0A77-C10E41B6137E}"/>
                </a:ext>
              </a:extLst>
            </p:cNvPr>
            <p:cNvCxnSpPr>
              <a:cxnSpLocks/>
            </p:cNvCxnSpPr>
            <p:nvPr/>
          </p:nvCxnSpPr>
          <p:spPr bwMode="auto">
            <a:xfrm>
              <a:off x="1659834"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12D4BF87-A08B-0E8A-46E3-0C06EB52A86C}"/>
                </a:ext>
              </a:extLst>
            </p:cNvPr>
            <p:cNvCxnSpPr>
              <a:cxnSpLocks/>
            </p:cNvCxnSpPr>
            <p:nvPr/>
          </p:nvCxnSpPr>
          <p:spPr bwMode="auto">
            <a:xfrm>
              <a:off x="1655290" y="4809402"/>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104854C3-5D92-1D27-5393-6188A22E9EA1}"/>
                </a:ext>
              </a:extLst>
            </p:cNvPr>
            <p:cNvCxnSpPr>
              <a:cxnSpLocks/>
            </p:cNvCxnSpPr>
            <p:nvPr/>
          </p:nvCxnSpPr>
          <p:spPr bwMode="auto">
            <a:xfrm>
              <a:off x="1536020" y="4773053"/>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0C8E9E8F-45EB-58BE-1668-FB63E705428F}"/>
                </a:ext>
              </a:extLst>
            </p:cNvPr>
            <p:cNvCxnSpPr>
              <a:cxnSpLocks/>
            </p:cNvCxnSpPr>
            <p:nvPr/>
          </p:nvCxnSpPr>
          <p:spPr bwMode="auto">
            <a:xfrm>
              <a:off x="1531477" y="4773053"/>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27B6607B-47A1-0AC5-1BAD-40AF61DAC53C}"/>
                </a:ext>
              </a:extLst>
            </p:cNvPr>
            <p:cNvCxnSpPr>
              <a:cxnSpLocks/>
            </p:cNvCxnSpPr>
            <p:nvPr/>
          </p:nvCxnSpPr>
          <p:spPr bwMode="auto">
            <a:xfrm>
              <a:off x="1507623" y="4773053"/>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8748D11E-9766-3CF5-F7AB-E5D0D25B06EA}"/>
                </a:ext>
              </a:extLst>
            </p:cNvPr>
            <p:cNvCxnSpPr>
              <a:cxnSpLocks/>
            </p:cNvCxnSpPr>
            <p:nvPr/>
          </p:nvCxnSpPr>
          <p:spPr bwMode="auto">
            <a:xfrm>
              <a:off x="1499672" y="4773053"/>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FEDF8015-1BB6-69A6-8E72-FE497EC2FB23}"/>
                </a:ext>
              </a:extLst>
            </p:cNvPr>
            <p:cNvCxnSpPr>
              <a:cxnSpLocks/>
            </p:cNvCxnSpPr>
            <p:nvPr/>
          </p:nvCxnSpPr>
          <p:spPr bwMode="auto">
            <a:xfrm>
              <a:off x="1375859"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C74A4B13-F743-7B06-22E6-525085D4A287}"/>
                </a:ext>
              </a:extLst>
            </p:cNvPr>
            <p:cNvCxnSpPr>
              <a:cxnSpLocks/>
            </p:cNvCxnSpPr>
            <p:nvPr/>
          </p:nvCxnSpPr>
          <p:spPr bwMode="auto">
            <a:xfrm>
              <a:off x="1331559"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37FBCA08-B6E0-2355-1134-9BFD33B7F2E8}"/>
                </a:ext>
              </a:extLst>
            </p:cNvPr>
            <p:cNvCxnSpPr>
              <a:cxnSpLocks/>
            </p:cNvCxnSpPr>
            <p:nvPr/>
          </p:nvCxnSpPr>
          <p:spPr bwMode="auto">
            <a:xfrm>
              <a:off x="1306570"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3E6A94BB-BB06-E233-3058-1D975FD0BCD4}"/>
                </a:ext>
              </a:extLst>
            </p:cNvPr>
            <p:cNvCxnSpPr>
              <a:cxnSpLocks/>
            </p:cNvCxnSpPr>
            <p:nvPr/>
          </p:nvCxnSpPr>
          <p:spPr bwMode="auto">
            <a:xfrm>
              <a:off x="1300890"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C589AC79-4A22-05AE-8A55-CF6EE290967F}"/>
                </a:ext>
              </a:extLst>
            </p:cNvPr>
            <p:cNvCxnSpPr>
              <a:cxnSpLocks/>
            </p:cNvCxnSpPr>
            <p:nvPr/>
          </p:nvCxnSpPr>
          <p:spPr bwMode="auto">
            <a:xfrm>
              <a:off x="1272492"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07E88F67-5026-AEAB-4CFC-0B6715EF9CA8}"/>
                </a:ext>
              </a:extLst>
            </p:cNvPr>
            <p:cNvCxnSpPr>
              <a:cxnSpLocks/>
            </p:cNvCxnSpPr>
            <p:nvPr/>
          </p:nvCxnSpPr>
          <p:spPr bwMode="auto">
            <a:xfrm>
              <a:off x="1279308"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CCAD787C-460D-E104-B3C8-D0BF89BE6402}"/>
                </a:ext>
              </a:extLst>
            </p:cNvPr>
            <p:cNvCxnSpPr>
              <a:cxnSpLocks/>
            </p:cNvCxnSpPr>
            <p:nvPr/>
          </p:nvCxnSpPr>
          <p:spPr bwMode="auto">
            <a:xfrm>
              <a:off x="1256590"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A1EBA4B9-1BB9-64F4-6AE8-C4F71FB2BA70}"/>
                </a:ext>
              </a:extLst>
            </p:cNvPr>
            <p:cNvCxnSpPr>
              <a:cxnSpLocks/>
            </p:cNvCxnSpPr>
            <p:nvPr/>
          </p:nvCxnSpPr>
          <p:spPr bwMode="auto">
            <a:xfrm>
              <a:off x="1250910"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7FFEDADE-5932-E6F5-9B63-620C7949CD20}"/>
                </a:ext>
              </a:extLst>
            </p:cNvPr>
            <p:cNvCxnSpPr>
              <a:cxnSpLocks/>
            </p:cNvCxnSpPr>
            <p:nvPr/>
          </p:nvCxnSpPr>
          <p:spPr bwMode="auto">
            <a:xfrm>
              <a:off x="1165718" y="4758286"/>
              <a:ext cx="0" cy="45815"/>
            </a:xfrm>
            <a:prstGeom prst="line">
              <a:avLst/>
            </a:prstGeom>
            <a:noFill/>
            <a:ln w="12700" cap="flat" cmpd="sng" algn="ctr">
              <a:solidFill>
                <a:srgbClr val="015873"/>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657AA97E-7E89-373B-5538-56725384791C}"/>
                </a:ext>
              </a:extLst>
            </p:cNvPr>
            <p:cNvCxnSpPr>
              <a:cxnSpLocks/>
            </p:cNvCxnSpPr>
            <p:nvPr/>
          </p:nvCxnSpPr>
          <p:spPr bwMode="auto">
            <a:xfrm>
              <a:off x="1130505" y="4758286"/>
              <a:ext cx="0" cy="45815"/>
            </a:xfrm>
            <a:prstGeom prst="line">
              <a:avLst/>
            </a:prstGeom>
            <a:noFill/>
            <a:ln w="12700" cap="flat" cmpd="sng" algn="ctr">
              <a:solidFill>
                <a:srgbClr val="015873"/>
              </a:solidFill>
              <a:prstDash val="solid"/>
              <a:round/>
              <a:headEnd type="none" w="med" len="med"/>
              <a:tailEnd type="none" w="med" len="med"/>
            </a:ln>
            <a:effectLst/>
          </p:spPr>
        </p:cxnSp>
      </p:grpSp>
      <p:grpSp>
        <p:nvGrpSpPr>
          <p:cNvPr id="164" name="Group 163">
            <a:extLst>
              <a:ext uri="{FF2B5EF4-FFF2-40B4-BE49-F238E27FC236}">
                <a16:creationId xmlns:a16="http://schemas.microsoft.com/office/drawing/2014/main" id="{9800D89B-2D66-D61C-4824-A171D070A827}"/>
              </a:ext>
            </a:extLst>
          </p:cNvPr>
          <p:cNvGrpSpPr/>
          <p:nvPr/>
        </p:nvGrpSpPr>
        <p:grpSpPr>
          <a:xfrm>
            <a:off x="1949542" y="5180933"/>
            <a:ext cx="1092871" cy="45815"/>
            <a:chOff x="1625947" y="5182167"/>
            <a:chExt cx="1191559" cy="45815"/>
          </a:xfrm>
        </p:grpSpPr>
        <p:cxnSp>
          <p:nvCxnSpPr>
            <p:cNvPr id="165" name="Straight Connector 164">
              <a:extLst>
                <a:ext uri="{FF2B5EF4-FFF2-40B4-BE49-F238E27FC236}">
                  <a16:creationId xmlns:a16="http://schemas.microsoft.com/office/drawing/2014/main" id="{861BA282-A11C-82AC-489B-E63C770345B2}"/>
                </a:ext>
              </a:extLst>
            </p:cNvPr>
            <p:cNvCxnSpPr>
              <a:cxnSpLocks/>
            </p:cNvCxnSpPr>
            <p:nvPr/>
          </p:nvCxnSpPr>
          <p:spPr bwMode="auto">
            <a:xfrm>
              <a:off x="2817506"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8270B816-83D7-6E30-5C9E-2249F5D4C469}"/>
                </a:ext>
              </a:extLst>
            </p:cNvPr>
            <p:cNvCxnSpPr>
              <a:cxnSpLocks/>
            </p:cNvCxnSpPr>
            <p:nvPr/>
          </p:nvCxnSpPr>
          <p:spPr bwMode="auto">
            <a:xfrm>
              <a:off x="2669839"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8EE11D59-B1F9-333D-3799-51BFD32199D1}"/>
                </a:ext>
              </a:extLst>
            </p:cNvPr>
            <p:cNvCxnSpPr>
              <a:cxnSpLocks/>
            </p:cNvCxnSpPr>
            <p:nvPr/>
          </p:nvCxnSpPr>
          <p:spPr bwMode="auto">
            <a:xfrm>
              <a:off x="2419941"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9A1E0613-2402-508A-205C-B4EA350302EC}"/>
                </a:ext>
              </a:extLst>
            </p:cNvPr>
            <p:cNvCxnSpPr>
              <a:cxnSpLocks/>
            </p:cNvCxnSpPr>
            <p:nvPr/>
          </p:nvCxnSpPr>
          <p:spPr bwMode="auto">
            <a:xfrm>
              <a:off x="2381321"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EF7A2FDE-80FF-358B-1364-58411EC370B0}"/>
                </a:ext>
              </a:extLst>
            </p:cNvPr>
            <p:cNvCxnSpPr>
              <a:cxnSpLocks/>
            </p:cNvCxnSpPr>
            <p:nvPr/>
          </p:nvCxnSpPr>
          <p:spPr bwMode="auto">
            <a:xfrm>
              <a:off x="2283633"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B3F66955-A6B2-B65E-9DBC-7B98C108D1A1}"/>
                </a:ext>
              </a:extLst>
            </p:cNvPr>
            <p:cNvCxnSpPr>
              <a:cxnSpLocks/>
            </p:cNvCxnSpPr>
            <p:nvPr/>
          </p:nvCxnSpPr>
          <p:spPr bwMode="auto">
            <a:xfrm>
              <a:off x="2175723"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90B65965-2C36-397F-08DB-BA602C28A3B0}"/>
                </a:ext>
              </a:extLst>
            </p:cNvPr>
            <p:cNvCxnSpPr>
              <a:cxnSpLocks/>
            </p:cNvCxnSpPr>
            <p:nvPr/>
          </p:nvCxnSpPr>
          <p:spPr bwMode="auto">
            <a:xfrm>
              <a:off x="2130287"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AD77BD86-FE42-4059-53F5-5B668B7EB156}"/>
                </a:ext>
              </a:extLst>
            </p:cNvPr>
            <p:cNvCxnSpPr>
              <a:cxnSpLocks/>
            </p:cNvCxnSpPr>
            <p:nvPr/>
          </p:nvCxnSpPr>
          <p:spPr bwMode="auto">
            <a:xfrm>
              <a:off x="2103025"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0D2DBA69-8F72-F7CA-BD44-0712B26624CF}"/>
                </a:ext>
              </a:extLst>
            </p:cNvPr>
            <p:cNvCxnSpPr>
              <a:cxnSpLocks/>
            </p:cNvCxnSpPr>
            <p:nvPr/>
          </p:nvCxnSpPr>
          <p:spPr bwMode="auto">
            <a:xfrm>
              <a:off x="1999658"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F5284C20-7390-C39C-8174-28AA56669926}"/>
                </a:ext>
              </a:extLst>
            </p:cNvPr>
            <p:cNvCxnSpPr>
              <a:cxnSpLocks/>
            </p:cNvCxnSpPr>
            <p:nvPr/>
          </p:nvCxnSpPr>
          <p:spPr bwMode="auto">
            <a:xfrm>
              <a:off x="1920145"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CA72959C-0BB4-4D8F-663D-1721AB33F5B2}"/>
                </a:ext>
              </a:extLst>
            </p:cNvPr>
            <p:cNvCxnSpPr>
              <a:cxnSpLocks/>
            </p:cNvCxnSpPr>
            <p:nvPr/>
          </p:nvCxnSpPr>
          <p:spPr bwMode="auto">
            <a:xfrm>
              <a:off x="1899699"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44E22043-721E-0957-BB0D-2A4CD6625EBD}"/>
                </a:ext>
              </a:extLst>
            </p:cNvPr>
            <p:cNvCxnSpPr>
              <a:cxnSpLocks/>
            </p:cNvCxnSpPr>
            <p:nvPr/>
          </p:nvCxnSpPr>
          <p:spPr bwMode="auto">
            <a:xfrm>
              <a:off x="1823594"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AEC53EF5-E7AD-0CAD-57D8-0526217B171F}"/>
                </a:ext>
              </a:extLst>
            </p:cNvPr>
            <p:cNvCxnSpPr>
              <a:cxnSpLocks/>
            </p:cNvCxnSpPr>
            <p:nvPr/>
          </p:nvCxnSpPr>
          <p:spPr bwMode="auto">
            <a:xfrm>
              <a:off x="1816778"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BF0DED9E-B190-442C-E86B-F61ED35BA161}"/>
                </a:ext>
              </a:extLst>
            </p:cNvPr>
            <p:cNvCxnSpPr>
              <a:cxnSpLocks/>
            </p:cNvCxnSpPr>
            <p:nvPr/>
          </p:nvCxnSpPr>
          <p:spPr bwMode="auto">
            <a:xfrm>
              <a:off x="1811099"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86E3681C-0419-04A4-DBEB-148E661BE7E9}"/>
                </a:ext>
              </a:extLst>
            </p:cNvPr>
            <p:cNvCxnSpPr>
              <a:cxnSpLocks/>
            </p:cNvCxnSpPr>
            <p:nvPr/>
          </p:nvCxnSpPr>
          <p:spPr bwMode="auto">
            <a:xfrm>
              <a:off x="1625947"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0718D571-DC13-4661-7BEB-8DCF40E7E9BC}"/>
                </a:ext>
              </a:extLst>
            </p:cNvPr>
            <p:cNvCxnSpPr>
              <a:cxnSpLocks/>
            </p:cNvCxnSpPr>
            <p:nvPr/>
          </p:nvCxnSpPr>
          <p:spPr bwMode="auto">
            <a:xfrm>
              <a:off x="1690693"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0C377D95-6CA7-91BB-5A79-7E8747DA964F}"/>
                </a:ext>
              </a:extLst>
            </p:cNvPr>
            <p:cNvCxnSpPr>
              <a:cxnSpLocks/>
            </p:cNvCxnSpPr>
            <p:nvPr/>
          </p:nvCxnSpPr>
          <p:spPr bwMode="auto">
            <a:xfrm>
              <a:off x="1700916" y="5182167"/>
              <a:ext cx="0" cy="45815"/>
            </a:xfrm>
            <a:prstGeom prst="line">
              <a:avLst/>
            </a:prstGeom>
            <a:noFill/>
            <a:ln w="12700" cap="flat" cmpd="sng" algn="ctr">
              <a:solidFill>
                <a:schemeClr val="accent2"/>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259A091F-EE38-E85B-969E-2279293CC0E1}"/>
                </a:ext>
              </a:extLst>
            </p:cNvPr>
            <p:cNvCxnSpPr>
              <a:cxnSpLocks/>
            </p:cNvCxnSpPr>
            <p:nvPr/>
          </p:nvCxnSpPr>
          <p:spPr bwMode="auto">
            <a:xfrm>
              <a:off x="1725906" y="5182167"/>
              <a:ext cx="0" cy="45815"/>
            </a:xfrm>
            <a:prstGeom prst="line">
              <a:avLst/>
            </a:prstGeom>
            <a:noFill/>
            <a:ln w="12700" cap="flat" cmpd="sng" algn="ctr">
              <a:solidFill>
                <a:schemeClr val="accent2"/>
              </a:solidFill>
              <a:prstDash val="solid"/>
              <a:round/>
              <a:headEnd type="none" w="med" len="med"/>
              <a:tailEnd type="none" w="med" len="med"/>
            </a:ln>
            <a:effectLst/>
          </p:spPr>
        </p:cxnSp>
      </p:grpSp>
      <p:grpSp>
        <p:nvGrpSpPr>
          <p:cNvPr id="183" name="Group 182">
            <a:extLst>
              <a:ext uri="{FF2B5EF4-FFF2-40B4-BE49-F238E27FC236}">
                <a16:creationId xmlns:a16="http://schemas.microsoft.com/office/drawing/2014/main" id="{C29124FC-A301-00E4-6C69-93D3B4E4D11D}"/>
              </a:ext>
            </a:extLst>
          </p:cNvPr>
          <p:cNvGrpSpPr/>
          <p:nvPr/>
        </p:nvGrpSpPr>
        <p:grpSpPr>
          <a:xfrm>
            <a:off x="3925926" y="4586668"/>
            <a:ext cx="2034679" cy="240811"/>
            <a:chOff x="3454085" y="4587903"/>
            <a:chExt cx="2218413" cy="240811"/>
          </a:xfrm>
        </p:grpSpPr>
        <p:cxnSp>
          <p:nvCxnSpPr>
            <p:cNvPr id="184" name="Straight Connector 183">
              <a:extLst>
                <a:ext uri="{FF2B5EF4-FFF2-40B4-BE49-F238E27FC236}">
                  <a16:creationId xmlns:a16="http://schemas.microsoft.com/office/drawing/2014/main" id="{36909CF8-0EAC-8D3A-4B36-EED30B9C3064}"/>
                </a:ext>
              </a:extLst>
            </p:cNvPr>
            <p:cNvCxnSpPr>
              <a:cxnSpLocks/>
            </p:cNvCxnSpPr>
            <p:nvPr/>
          </p:nvCxnSpPr>
          <p:spPr bwMode="auto">
            <a:xfrm>
              <a:off x="5672498" y="4777598"/>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1A6C752A-2882-561F-CF73-DB9577A02264}"/>
                </a:ext>
              </a:extLst>
            </p:cNvPr>
            <p:cNvCxnSpPr>
              <a:cxnSpLocks/>
            </p:cNvCxnSpPr>
            <p:nvPr/>
          </p:nvCxnSpPr>
          <p:spPr bwMode="auto">
            <a:xfrm>
              <a:off x="5635014" y="4777598"/>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D4634743-CD27-A9B4-F65E-5DFD7EBF70C5}"/>
                </a:ext>
              </a:extLst>
            </p:cNvPr>
            <p:cNvCxnSpPr>
              <a:cxnSpLocks/>
            </p:cNvCxnSpPr>
            <p:nvPr/>
          </p:nvCxnSpPr>
          <p:spPr bwMode="auto">
            <a:xfrm>
              <a:off x="5624791" y="4777598"/>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C8C3A0CC-1AF5-CF6F-9BAD-D2041A3EA869}"/>
                </a:ext>
              </a:extLst>
            </p:cNvPr>
            <p:cNvCxnSpPr>
              <a:cxnSpLocks/>
            </p:cNvCxnSpPr>
            <p:nvPr/>
          </p:nvCxnSpPr>
          <p:spPr bwMode="auto">
            <a:xfrm>
              <a:off x="5274934"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C2847AE7-7AC4-072F-B698-2C54BC51C6C5}"/>
                </a:ext>
              </a:extLst>
            </p:cNvPr>
            <p:cNvCxnSpPr>
              <a:cxnSpLocks/>
            </p:cNvCxnSpPr>
            <p:nvPr/>
          </p:nvCxnSpPr>
          <p:spPr bwMode="auto">
            <a:xfrm>
              <a:off x="5539598" y="4777598"/>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E244AC7D-7870-E854-C562-34334CD5BEBD}"/>
                </a:ext>
              </a:extLst>
            </p:cNvPr>
            <p:cNvCxnSpPr>
              <a:cxnSpLocks/>
            </p:cNvCxnSpPr>
            <p:nvPr/>
          </p:nvCxnSpPr>
          <p:spPr bwMode="auto">
            <a:xfrm>
              <a:off x="5455542" y="4777598"/>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42967998-3324-A635-4FEC-85F8643C17BF}"/>
                </a:ext>
              </a:extLst>
            </p:cNvPr>
            <p:cNvCxnSpPr>
              <a:cxnSpLocks/>
            </p:cNvCxnSpPr>
            <p:nvPr/>
          </p:nvCxnSpPr>
          <p:spPr bwMode="auto">
            <a:xfrm>
              <a:off x="5455542" y="4740114"/>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B16A3D46-4C1A-0D7A-F4BB-5B548A0B7F5E}"/>
                </a:ext>
              </a:extLst>
            </p:cNvPr>
            <p:cNvCxnSpPr>
              <a:cxnSpLocks/>
            </p:cNvCxnSpPr>
            <p:nvPr/>
          </p:nvCxnSpPr>
          <p:spPr bwMode="auto">
            <a:xfrm>
              <a:off x="5304467" y="4740114"/>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30EE88FB-0D81-DFC7-7BFD-7F311BE5ED0B}"/>
                </a:ext>
              </a:extLst>
            </p:cNvPr>
            <p:cNvCxnSpPr>
              <a:cxnSpLocks/>
            </p:cNvCxnSpPr>
            <p:nvPr/>
          </p:nvCxnSpPr>
          <p:spPr bwMode="auto">
            <a:xfrm>
              <a:off x="5296516" y="4740114"/>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1A1C2F52-EB61-6F24-1B04-4CA91ABCC941}"/>
                </a:ext>
              </a:extLst>
            </p:cNvPr>
            <p:cNvCxnSpPr>
              <a:cxnSpLocks/>
            </p:cNvCxnSpPr>
            <p:nvPr/>
          </p:nvCxnSpPr>
          <p:spPr bwMode="auto">
            <a:xfrm>
              <a:off x="5265846"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14F94214-6D41-0C83-E4D1-889AA8131154}"/>
                </a:ext>
              </a:extLst>
            </p:cNvPr>
            <p:cNvCxnSpPr>
              <a:cxnSpLocks/>
            </p:cNvCxnSpPr>
            <p:nvPr/>
          </p:nvCxnSpPr>
          <p:spPr bwMode="auto">
            <a:xfrm>
              <a:off x="5172702"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D20B41A1-56B0-A19E-DC36-D69F5D59F620}"/>
                </a:ext>
              </a:extLst>
            </p:cNvPr>
            <p:cNvCxnSpPr>
              <a:cxnSpLocks/>
            </p:cNvCxnSpPr>
            <p:nvPr/>
          </p:nvCxnSpPr>
          <p:spPr bwMode="auto">
            <a:xfrm>
              <a:off x="5126131"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D9EF9EA0-F123-9580-CD3E-C3280F82CD99}"/>
                </a:ext>
              </a:extLst>
            </p:cNvPr>
            <p:cNvCxnSpPr>
              <a:cxnSpLocks/>
            </p:cNvCxnSpPr>
            <p:nvPr/>
          </p:nvCxnSpPr>
          <p:spPr bwMode="auto">
            <a:xfrm>
              <a:off x="5117043"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E08E0192-3064-236D-DD25-5E7B3CE3C897}"/>
                </a:ext>
              </a:extLst>
            </p:cNvPr>
            <p:cNvCxnSpPr>
              <a:cxnSpLocks/>
            </p:cNvCxnSpPr>
            <p:nvPr/>
          </p:nvCxnSpPr>
          <p:spPr bwMode="auto">
            <a:xfrm>
              <a:off x="5224954"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FB910732-6DF7-8DAC-EAF1-582D4A56BA9C}"/>
                </a:ext>
              </a:extLst>
            </p:cNvPr>
            <p:cNvCxnSpPr>
              <a:cxnSpLocks/>
            </p:cNvCxnSpPr>
            <p:nvPr/>
          </p:nvCxnSpPr>
          <p:spPr bwMode="auto">
            <a:xfrm>
              <a:off x="5062520"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7E3EE245-4CF1-F6B4-BC5D-FBB7F0B8C83A}"/>
                </a:ext>
              </a:extLst>
            </p:cNvPr>
            <p:cNvCxnSpPr>
              <a:cxnSpLocks/>
            </p:cNvCxnSpPr>
            <p:nvPr/>
          </p:nvCxnSpPr>
          <p:spPr bwMode="auto">
            <a:xfrm>
              <a:off x="5057977"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E0A7438C-C8F9-7B45-429A-1F64C5670D7F}"/>
                </a:ext>
              </a:extLst>
            </p:cNvPr>
            <p:cNvCxnSpPr>
              <a:cxnSpLocks/>
            </p:cNvCxnSpPr>
            <p:nvPr/>
          </p:nvCxnSpPr>
          <p:spPr bwMode="auto">
            <a:xfrm>
              <a:off x="5054569"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52D89427-C7C7-9C62-B479-87870BAF0E6C}"/>
                </a:ext>
              </a:extLst>
            </p:cNvPr>
            <p:cNvCxnSpPr>
              <a:cxnSpLocks/>
            </p:cNvCxnSpPr>
            <p:nvPr/>
          </p:nvCxnSpPr>
          <p:spPr bwMode="auto">
            <a:xfrm>
              <a:off x="5036395"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45EC4C3C-C8F9-EF9F-E361-E1803C94A2A9}"/>
                </a:ext>
              </a:extLst>
            </p:cNvPr>
            <p:cNvCxnSpPr>
              <a:cxnSpLocks/>
            </p:cNvCxnSpPr>
            <p:nvPr/>
          </p:nvCxnSpPr>
          <p:spPr bwMode="auto">
            <a:xfrm>
              <a:off x="4954610"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51724E78-3769-CFF4-B237-16E2C8B18525}"/>
                </a:ext>
              </a:extLst>
            </p:cNvPr>
            <p:cNvCxnSpPr>
              <a:cxnSpLocks/>
            </p:cNvCxnSpPr>
            <p:nvPr/>
          </p:nvCxnSpPr>
          <p:spPr bwMode="auto">
            <a:xfrm>
              <a:off x="4946659"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6648EB17-F422-E8F4-C475-B6E0845D3EE6}"/>
                </a:ext>
              </a:extLst>
            </p:cNvPr>
            <p:cNvCxnSpPr>
              <a:cxnSpLocks/>
            </p:cNvCxnSpPr>
            <p:nvPr/>
          </p:nvCxnSpPr>
          <p:spPr bwMode="auto">
            <a:xfrm>
              <a:off x="4861466"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C082B95B-9B08-6AB4-8FB7-6D732C7A27C1}"/>
                </a:ext>
              </a:extLst>
            </p:cNvPr>
            <p:cNvCxnSpPr>
              <a:cxnSpLocks/>
            </p:cNvCxnSpPr>
            <p:nvPr/>
          </p:nvCxnSpPr>
          <p:spPr bwMode="auto">
            <a:xfrm>
              <a:off x="4742196"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38AD687B-1C56-32CC-84CD-AA58CF2C33B0}"/>
                </a:ext>
              </a:extLst>
            </p:cNvPr>
            <p:cNvCxnSpPr>
              <a:cxnSpLocks/>
            </p:cNvCxnSpPr>
            <p:nvPr/>
          </p:nvCxnSpPr>
          <p:spPr bwMode="auto">
            <a:xfrm>
              <a:off x="4718342"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90584085-F230-BAE6-4005-E0EEAEA31460}"/>
                </a:ext>
              </a:extLst>
            </p:cNvPr>
            <p:cNvCxnSpPr>
              <a:cxnSpLocks/>
            </p:cNvCxnSpPr>
            <p:nvPr/>
          </p:nvCxnSpPr>
          <p:spPr bwMode="auto">
            <a:xfrm>
              <a:off x="4704711"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F14A4F77-CB48-3E25-353E-EF52D24DAAC5}"/>
                </a:ext>
              </a:extLst>
            </p:cNvPr>
            <p:cNvCxnSpPr>
              <a:cxnSpLocks/>
            </p:cNvCxnSpPr>
            <p:nvPr/>
          </p:nvCxnSpPr>
          <p:spPr bwMode="auto">
            <a:xfrm>
              <a:off x="4697896"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49D40628-3735-8C94-A791-7B672B1E04B6}"/>
                </a:ext>
              </a:extLst>
            </p:cNvPr>
            <p:cNvCxnSpPr>
              <a:cxnSpLocks/>
            </p:cNvCxnSpPr>
            <p:nvPr/>
          </p:nvCxnSpPr>
          <p:spPr bwMode="auto">
            <a:xfrm>
              <a:off x="4770594" y="47401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2B78361B-739A-3CD4-6012-A0969ABF8394}"/>
                </a:ext>
              </a:extLst>
            </p:cNvPr>
            <p:cNvCxnSpPr>
              <a:cxnSpLocks/>
            </p:cNvCxnSpPr>
            <p:nvPr/>
          </p:nvCxnSpPr>
          <p:spPr bwMode="auto">
            <a:xfrm>
              <a:off x="4650189"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208CD9E0-70CC-D2F2-DB4E-5D8B894F3A78}"/>
                </a:ext>
              </a:extLst>
            </p:cNvPr>
            <p:cNvCxnSpPr>
              <a:cxnSpLocks/>
            </p:cNvCxnSpPr>
            <p:nvPr/>
          </p:nvCxnSpPr>
          <p:spPr bwMode="auto">
            <a:xfrm>
              <a:off x="4570676"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48E5B32A-3EDF-13CA-6B57-B607D4A53D98}"/>
                </a:ext>
              </a:extLst>
            </p:cNvPr>
            <p:cNvCxnSpPr>
              <a:cxnSpLocks/>
            </p:cNvCxnSpPr>
            <p:nvPr/>
          </p:nvCxnSpPr>
          <p:spPr bwMode="auto">
            <a:xfrm>
              <a:off x="4535463"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82EBA32C-0941-72F9-5623-DA52FAB2C290}"/>
                </a:ext>
              </a:extLst>
            </p:cNvPr>
            <p:cNvCxnSpPr>
              <a:cxnSpLocks/>
            </p:cNvCxnSpPr>
            <p:nvPr/>
          </p:nvCxnSpPr>
          <p:spPr bwMode="auto">
            <a:xfrm>
              <a:off x="4525240"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25F04C4A-74E4-1864-214F-D001E577E109}"/>
                </a:ext>
              </a:extLst>
            </p:cNvPr>
            <p:cNvCxnSpPr>
              <a:cxnSpLocks/>
            </p:cNvCxnSpPr>
            <p:nvPr/>
          </p:nvCxnSpPr>
          <p:spPr bwMode="auto">
            <a:xfrm>
              <a:off x="4507066"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C6545B66-4FFC-8275-74CD-5C63197AA607}"/>
                </a:ext>
              </a:extLst>
            </p:cNvPr>
            <p:cNvCxnSpPr>
              <a:cxnSpLocks/>
            </p:cNvCxnSpPr>
            <p:nvPr/>
          </p:nvCxnSpPr>
          <p:spPr bwMode="auto">
            <a:xfrm>
              <a:off x="4501386"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39BB7D83-93B6-5C32-71F2-669D9345D2AC}"/>
                </a:ext>
              </a:extLst>
            </p:cNvPr>
            <p:cNvCxnSpPr>
              <a:cxnSpLocks/>
            </p:cNvCxnSpPr>
            <p:nvPr/>
          </p:nvCxnSpPr>
          <p:spPr bwMode="auto">
            <a:xfrm>
              <a:off x="4411650"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BC308AD6-9EA4-C04F-DCFC-00F33B99E688}"/>
                </a:ext>
              </a:extLst>
            </p:cNvPr>
            <p:cNvCxnSpPr>
              <a:cxnSpLocks/>
            </p:cNvCxnSpPr>
            <p:nvPr/>
          </p:nvCxnSpPr>
          <p:spPr bwMode="auto">
            <a:xfrm>
              <a:off x="4405971"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354243CF-C354-C0A8-C40C-71C452B61F98}"/>
                </a:ext>
              </a:extLst>
            </p:cNvPr>
            <p:cNvCxnSpPr>
              <a:cxnSpLocks/>
            </p:cNvCxnSpPr>
            <p:nvPr/>
          </p:nvCxnSpPr>
          <p:spPr bwMode="auto">
            <a:xfrm>
              <a:off x="4387796"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1BCE092A-EB5E-8B94-013F-921F255E06AD}"/>
                </a:ext>
              </a:extLst>
            </p:cNvPr>
            <p:cNvCxnSpPr>
              <a:cxnSpLocks/>
            </p:cNvCxnSpPr>
            <p:nvPr/>
          </p:nvCxnSpPr>
          <p:spPr bwMode="auto">
            <a:xfrm>
              <a:off x="4358263"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BCE5BFCB-D8FF-5D6A-6D8E-D458454A25B9}"/>
                </a:ext>
              </a:extLst>
            </p:cNvPr>
            <p:cNvCxnSpPr>
              <a:cxnSpLocks/>
            </p:cNvCxnSpPr>
            <p:nvPr/>
          </p:nvCxnSpPr>
          <p:spPr bwMode="auto">
            <a:xfrm>
              <a:off x="4265119"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C55A7141-CB27-1E26-B025-6A25F0EBDB26}"/>
                </a:ext>
              </a:extLst>
            </p:cNvPr>
            <p:cNvCxnSpPr>
              <a:cxnSpLocks/>
            </p:cNvCxnSpPr>
            <p:nvPr/>
          </p:nvCxnSpPr>
          <p:spPr bwMode="auto">
            <a:xfrm>
              <a:off x="4244673"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86B9F879-3A6D-96DD-9C09-546A3DA0E515}"/>
                </a:ext>
              </a:extLst>
            </p:cNvPr>
            <p:cNvCxnSpPr>
              <a:cxnSpLocks/>
            </p:cNvCxnSpPr>
            <p:nvPr/>
          </p:nvCxnSpPr>
          <p:spPr bwMode="auto">
            <a:xfrm>
              <a:off x="4241265"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D54B8103-3072-10D3-77D4-9BF78CCFEAB6}"/>
                </a:ext>
              </a:extLst>
            </p:cNvPr>
            <p:cNvCxnSpPr>
              <a:cxnSpLocks/>
            </p:cNvCxnSpPr>
            <p:nvPr/>
          </p:nvCxnSpPr>
          <p:spPr bwMode="auto">
            <a:xfrm>
              <a:off x="4210596"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9B6A040B-D55F-8F29-30A7-822D5A9C9C4E}"/>
                </a:ext>
              </a:extLst>
            </p:cNvPr>
            <p:cNvCxnSpPr>
              <a:cxnSpLocks/>
            </p:cNvCxnSpPr>
            <p:nvPr/>
          </p:nvCxnSpPr>
          <p:spPr bwMode="auto">
            <a:xfrm>
              <a:off x="4178790" y="4717395"/>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A0D58764-A105-302C-2D55-8D0AD6030580}"/>
                </a:ext>
              </a:extLst>
            </p:cNvPr>
            <p:cNvCxnSpPr>
              <a:cxnSpLocks/>
            </p:cNvCxnSpPr>
            <p:nvPr/>
          </p:nvCxnSpPr>
          <p:spPr bwMode="auto">
            <a:xfrm>
              <a:off x="4178790" y="4707172"/>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6B56D2BF-7D7C-1380-6C04-AEAB8AF3B1D8}"/>
                </a:ext>
              </a:extLst>
            </p:cNvPr>
            <p:cNvCxnSpPr>
              <a:cxnSpLocks/>
            </p:cNvCxnSpPr>
            <p:nvPr/>
          </p:nvCxnSpPr>
          <p:spPr bwMode="auto">
            <a:xfrm>
              <a:off x="4145849" y="4707172"/>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557151B5-58F3-7AF9-53A7-11507CBD7D0A}"/>
                </a:ext>
              </a:extLst>
            </p:cNvPr>
            <p:cNvCxnSpPr>
              <a:cxnSpLocks/>
            </p:cNvCxnSpPr>
            <p:nvPr/>
          </p:nvCxnSpPr>
          <p:spPr bwMode="auto">
            <a:xfrm>
              <a:off x="4126538" y="4707172"/>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FB070318-4A91-C3EC-6A48-D3B7544CBE11}"/>
                </a:ext>
              </a:extLst>
            </p:cNvPr>
            <p:cNvCxnSpPr>
              <a:cxnSpLocks/>
            </p:cNvCxnSpPr>
            <p:nvPr/>
          </p:nvCxnSpPr>
          <p:spPr bwMode="auto">
            <a:xfrm>
              <a:off x="4132218" y="4707172"/>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AB02AC22-B682-B002-18DE-6084DE561DE9}"/>
                </a:ext>
              </a:extLst>
            </p:cNvPr>
            <p:cNvCxnSpPr>
              <a:cxnSpLocks/>
            </p:cNvCxnSpPr>
            <p:nvPr/>
          </p:nvCxnSpPr>
          <p:spPr bwMode="auto">
            <a:xfrm>
              <a:off x="4033394" y="4707172"/>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AC88C6A2-5B62-6E29-521C-AF4E7A5CEA6F}"/>
                </a:ext>
              </a:extLst>
            </p:cNvPr>
            <p:cNvCxnSpPr>
              <a:cxnSpLocks/>
            </p:cNvCxnSpPr>
            <p:nvPr/>
          </p:nvCxnSpPr>
          <p:spPr bwMode="auto">
            <a:xfrm>
              <a:off x="4001589" y="4707172"/>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A17D72EF-E7A0-AC07-CC24-7E7576C5613B}"/>
                </a:ext>
              </a:extLst>
            </p:cNvPr>
            <p:cNvCxnSpPr>
              <a:cxnSpLocks/>
            </p:cNvCxnSpPr>
            <p:nvPr/>
          </p:nvCxnSpPr>
          <p:spPr bwMode="auto">
            <a:xfrm>
              <a:off x="3952745" y="4696949"/>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8424CA91-8C72-A0C3-4234-F963BFE8B08B}"/>
                </a:ext>
              </a:extLst>
            </p:cNvPr>
            <p:cNvCxnSpPr>
              <a:cxnSpLocks/>
            </p:cNvCxnSpPr>
            <p:nvPr/>
          </p:nvCxnSpPr>
          <p:spPr bwMode="auto">
            <a:xfrm>
              <a:off x="3838019" y="4684454"/>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EB4742BB-6A93-12BD-D39D-4DA7BF9363B6}"/>
                </a:ext>
              </a:extLst>
            </p:cNvPr>
            <p:cNvCxnSpPr>
              <a:cxnSpLocks/>
            </p:cNvCxnSpPr>
            <p:nvPr/>
          </p:nvCxnSpPr>
          <p:spPr bwMode="auto">
            <a:xfrm>
              <a:off x="3806214" y="4684454"/>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2F43DEEE-4043-BE0E-0B2D-C9F330D8EECB}"/>
                </a:ext>
              </a:extLst>
            </p:cNvPr>
            <p:cNvCxnSpPr>
              <a:cxnSpLocks/>
            </p:cNvCxnSpPr>
            <p:nvPr/>
          </p:nvCxnSpPr>
          <p:spPr bwMode="auto">
            <a:xfrm>
              <a:off x="3721021" y="46515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8AAF0275-FBC7-42C5-AF2B-9FB9E77E7492}"/>
                </a:ext>
              </a:extLst>
            </p:cNvPr>
            <p:cNvCxnSpPr>
              <a:cxnSpLocks/>
            </p:cNvCxnSpPr>
            <p:nvPr/>
          </p:nvCxnSpPr>
          <p:spPr bwMode="auto">
            <a:xfrm>
              <a:off x="3693760" y="46515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94927ADA-3D00-6AC1-8A54-23A844E3AB72}"/>
                </a:ext>
              </a:extLst>
            </p:cNvPr>
            <p:cNvCxnSpPr>
              <a:cxnSpLocks/>
            </p:cNvCxnSpPr>
            <p:nvPr/>
          </p:nvCxnSpPr>
          <p:spPr bwMode="auto">
            <a:xfrm>
              <a:off x="3677857" y="46515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C8A51C1A-0255-F371-76E1-21D5D6131DA5}"/>
                </a:ext>
              </a:extLst>
            </p:cNvPr>
            <p:cNvCxnSpPr>
              <a:cxnSpLocks/>
            </p:cNvCxnSpPr>
            <p:nvPr/>
          </p:nvCxnSpPr>
          <p:spPr bwMode="auto">
            <a:xfrm>
              <a:off x="3657411" y="46515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98B753AB-3387-B466-125A-EA629D047071}"/>
                </a:ext>
              </a:extLst>
            </p:cNvPr>
            <p:cNvCxnSpPr>
              <a:cxnSpLocks/>
            </p:cNvCxnSpPr>
            <p:nvPr/>
          </p:nvCxnSpPr>
          <p:spPr bwMode="auto">
            <a:xfrm>
              <a:off x="3651731" y="465151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13CE993B-2006-532A-56FF-9526808B3B3E}"/>
                </a:ext>
              </a:extLst>
            </p:cNvPr>
            <p:cNvCxnSpPr>
              <a:cxnSpLocks/>
            </p:cNvCxnSpPr>
            <p:nvPr/>
          </p:nvCxnSpPr>
          <p:spPr bwMode="auto">
            <a:xfrm>
              <a:off x="3634692" y="4641290"/>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6A15AF12-253F-0FE8-9C9C-78DDDA9A2925}"/>
                </a:ext>
              </a:extLst>
            </p:cNvPr>
            <p:cNvCxnSpPr>
              <a:cxnSpLocks/>
            </p:cNvCxnSpPr>
            <p:nvPr/>
          </p:nvCxnSpPr>
          <p:spPr bwMode="auto">
            <a:xfrm>
              <a:off x="3632421" y="4634474"/>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8E56754E-AFBF-3C4A-CFD6-B9633054D99D}"/>
                </a:ext>
              </a:extLst>
            </p:cNvPr>
            <p:cNvCxnSpPr>
              <a:cxnSpLocks/>
            </p:cNvCxnSpPr>
            <p:nvPr/>
          </p:nvCxnSpPr>
          <p:spPr bwMode="auto">
            <a:xfrm>
              <a:off x="3504064" y="4587903"/>
              <a:ext cx="0" cy="51116"/>
            </a:xfrm>
            <a:prstGeom prst="line">
              <a:avLst/>
            </a:prstGeom>
            <a:noFill/>
            <a:ln w="12700" cap="flat" cmpd="sng" algn="ctr">
              <a:solidFill>
                <a:schemeClr val="accent1"/>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285A9766-446C-372E-2898-9B68999E66F4}"/>
                </a:ext>
              </a:extLst>
            </p:cNvPr>
            <p:cNvCxnSpPr>
              <a:cxnSpLocks/>
            </p:cNvCxnSpPr>
            <p:nvPr/>
          </p:nvCxnSpPr>
          <p:spPr bwMode="auto">
            <a:xfrm>
              <a:off x="3454085" y="4587903"/>
              <a:ext cx="0" cy="51116"/>
            </a:xfrm>
            <a:prstGeom prst="line">
              <a:avLst/>
            </a:prstGeom>
            <a:noFill/>
            <a:ln w="12700" cap="flat" cmpd="sng" algn="ctr">
              <a:solidFill>
                <a:schemeClr val="accent1"/>
              </a:solidFill>
              <a:prstDash val="solid"/>
              <a:round/>
              <a:headEnd type="none" w="med" len="med"/>
              <a:tailEnd type="none" w="med" len="med"/>
            </a:ln>
            <a:effectLst/>
          </p:spPr>
        </p:cxnSp>
      </p:grpSp>
      <p:grpSp>
        <p:nvGrpSpPr>
          <p:cNvPr id="243" name="Group 242">
            <a:extLst>
              <a:ext uri="{FF2B5EF4-FFF2-40B4-BE49-F238E27FC236}">
                <a16:creationId xmlns:a16="http://schemas.microsoft.com/office/drawing/2014/main" id="{722A8835-6A8D-73E4-C96B-1C5D241CDB51}"/>
              </a:ext>
            </a:extLst>
          </p:cNvPr>
          <p:cNvGrpSpPr/>
          <p:nvPr/>
        </p:nvGrpSpPr>
        <p:grpSpPr>
          <a:xfrm>
            <a:off x="4415023" y="4924991"/>
            <a:ext cx="1567459" cy="186463"/>
            <a:chOff x="3987349" y="4926226"/>
            <a:chExt cx="1709003" cy="186463"/>
          </a:xfrm>
        </p:grpSpPr>
        <p:cxnSp>
          <p:nvCxnSpPr>
            <p:cNvPr id="244" name="Straight Connector 243">
              <a:extLst>
                <a:ext uri="{FF2B5EF4-FFF2-40B4-BE49-F238E27FC236}">
                  <a16:creationId xmlns:a16="http://schemas.microsoft.com/office/drawing/2014/main" id="{FD0B0564-2E08-5166-5D26-897B14064408}"/>
                </a:ext>
              </a:extLst>
            </p:cNvPr>
            <p:cNvCxnSpPr>
              <a:cxnSpLocks/>
            </p:cNvCxnSpPr>
            <p:nvPr/>
          </p:nvCxnSpPr>
          <p:spPr bwMode="auto">
            <a:xfrm>
              <a:off x="5696352"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EFCE4B8F-AB14-D5F0-56C8-625EDE2BE09E}"/>
                </a:ext>
              </a:extLst>
            </p:cNvPr>
            <p:cNvCxnSpPr>
              <a:cxnSpLocks/>
            </p:cNvCxnSpPr>
            <p:nvPr/>
          </p:nvCxnSpPr>
          <p:spPr bwMode="auto">
            <a:xfrm>
              <a:off x="5548685"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340627F9-AD41-4FE0-723B-28EAB8E9AFDE}"/>
                </a:ext>
              </a:extLst>
            </p:cNvPr>
            <p:cNvCxnSpPr>
              <a:cxnSpLocks/>
            </p:cNvCxnSpPr>
            <p:nvPr/>
          </p:nvCxnSpPr>
          <p:spPr bwMode="auto">
            <a:xfrm>
              <a:off x="5401018"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241EA6D7-0716-E762-EA07-DB21992DDC09}"/>
                </a:ext>
              </a:extLst>
            </p:cNvPr>
            <p:cNvCxnSpPr>
              <a:cxnSpLocks/>
            </p:cNvCxnSpPr>
            <p:nvPr/>
          </p:nvCxnSpPr>
          <p:spPr bwMode="auto">
            <a:xfrm>
              <a:off x="5388523"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A176D32C-FA29-C906-861F-97A83C6390C8}"/>
                </a:ext>
              </a:extLst>
            </p:cNvPr>
            <p:cNvCxnSpPr>
              <a:cxnSpLocks/>
            </p:cNvCxnSpPr>
            <p:nvPr/>
          </p:nvCxnSpPr>
          <p:spPr bwMode="auto">
            <a:xfrm>
              <a:off x="5378300"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6A0F73AC-5A9E-299C-C66C-40D49DA0DE9E}"/>
                </a:ext>
              </a:extLst>
            </p:cNvPr>
            <p:cNvCxnSpPr>
              <a:cxnSpLocks/>
            </p:cNvCxnSpPr>
            <p:nvPr/>
          </p:nvCxnSpPr>
          <p:spPr bwMode="auto">
            <a:xfrm>
              <a:off x="5289699"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8B251FF7-6764-5475-1E92-27300F65009A}"/>
                </a:ext>
              </a:extLst>
            </p:cNvPr>
            <p:cNvCxnSpPr>
              <a:cxnSpLocks/>
            </p:cNvCxnSpPr>
            <p:nvPr/>
          </p:nvCxnSpPr>
          <p:spPr bwMode="auto">
            <a:xfrm>
              <a:off x="5249943" y="5061573"/>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8711EF00-4550-F6DE-942E-47565F60338F}"/>
                </a:ext>
              </a:extLst>
            </p:cNvPr>
            <p:cNvCxnSpPr>
              <a:cxnSpLocks/>
            </p:cNvCxnSpPr>
            <p:nvPr/>
          </p:nvCxnSpPr>
          <p:spPr bwMode="auto">
            <a:xfrm>
              <a:off x="5167393"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DBBCD237-11FD-C1EA-2C76-D12C90C634AE}"/>
                </a:ext>
              </a:extLst>
            </p:cNvPr>
            <p:cNvCxnSpPr>
              <a:cxnSpLocks/>
            </p:cNvCxnSpPr>
            <p:nvPr/>
          </p:nvCxnSpPr>
          <p:spPr bwMode="auto">
            <a:xfrm>
              <a:off x="5055209"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179A830E-D5CB-4DC1-E42A-8AA25953EA32}"/>
                </a:ext>
              </a:extLst>
            </p:cNvPr>
            <p:cNvCxnSpPr>
              <a:cxnSpLocks/>
            </p:cNvCxnSpPr>
            <p:nvPr/>
          </p:nvCxnSpPr>
          <p:spPr bwMode="auto">
            <a:xfrm>
              <a:off x="5007584"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0D855202-072D-615E-6154-FFEB3CB0BFEC}"/>
                </a:ext>
              </a:extLst>
            </p:cNvPr>
            <p:cNvCxnSpPr>
              <a:cxnSpLocks/>
            </p:cNvCxnSpPr>
            <p:nvPr/>
          </p:nvCxnSpPr>
          <p:spPr bwMode="auto">
            <a:xfrm>
              <a:off x="4971601"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F0169440-CDB3-80B5-5019-03DF283A10E3}"/>
                </a:ext>
              </a:extLst>
            </p:cNvPr>
            <p:cNvCxnSpPr>
              <a:cxnSpLocks/>
            </p:cNvCxnSpPr>
            <p:nvPr/>
          </p:nvCxnSpPr>
          <p:spPr bwMode="auto">
            <a:xfrm>
              <a:off x="4940909"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4E36F7FE-47CE-2486-CF63-4F5FFD50827C}"/>
                </a:ext>
              </a:extLst>
            </p:cNvPr>
            <p:cNvCxnSpPr>
              <a:cxnSpLocks/>
            </p:cNvCxnSpPr>
            <p:nvPr/>
          </p:nvCxnSpPr>
          <p:spPr bwMode="auto">
            <a:xfrm>
              <a:off x="4919742"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0CAD941A-5435-81F5-8AB1-93721AA8C3C5}"/>
                </a:ext>
              </a:extLst>
            </p:cNvPr>
            <p:cNvCxnSpPr>
              <a:cxnSpLocks/>
            </p:cNvCxnSpPr>
            <p:nvPr/>
          </p:nvCxnSpPr>
          <p:spPr bwMode="auto">
            <a:xfrm>
              <a:off x="4909159"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123DCF28-9689-C98A-89BC-D0442EB3AE66}"/>
                </a:ext>
              </a:extLst>
            </p:cNvPr>
            <p:cNvCxnSpPr>
              <a:cxnSpLocks/>
            </p:cNvCxnSpPr>
            <p:nvPr/>
          </p:nvCxnSpPr>
          <p:spPr bwMode="auto">
            <a:xfrm>
              <a:off x="4875293"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6F022052-22AF-EB49-F923-D1E141357302}"/>
                </a:ext>
              </a:extLst>
            </p:cNvPr>
            <p:cNvCxnSpPr>
              <a:cxnSpLocks/>
            </p:cNvCxnSpPr>
            <p:nvPr/>
          </p:nvCxnSpPr>
          <p:spPr bwMode="auto">
            <a:xfrm>
              <a:off x="4867884"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C89CEA0B-9AE1-C600-2BBF-A7356C8FCE5E}"/>
                </a:ext>
              </a:extLst>
            </p:cNvPr>
            <p:cNvCxnSpPr>
              <a:cxnSpLocks/>
            </p:cNvCxnSpPr>
            <p:nvPr/>
          </p:nvCxnSpPr>
          <p:spPr bwMode="auto">
            <a:xfrm>
              <a:off x="4859417"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99DABB12-CE02-2D89-9041-936773F5D09D}"/>
                </a:ext>
              </a:extLst>
            </p:cNvPr>
            <p:cNvCxnSpPr>
              <a:cxnSpLocks/>
            </p:cNvCxnSpPr>
            <p:nvPr/>
          </p:nvCxnSpPr>
          <p:spPr bwMode="auto">
            <a:xfrm>
              <a:off x="4840367"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EC2EE5F3-FBD3-B4C1-EACC-1ACF1C20836F}"/>
                </a:ext>
              </a:extLst>
            </p:cNvPr>
            <p:cNvCxnSpPr>
              <a:cxnSpLocks/>
            </p:cNvCxnSpPr>
            <p:nvPr/>
          </p:nvCxnSpPr>
          <p:spPr bwMode="auto">
            <a:xfrm>
              <a:off x="4835075"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9FA9B2AC-46EA-13E7-CF20-C105F86184C6}"/>
                </a:ext>
              </a:extLst>
            </p:cNvPr>
            <p:cNvCxnSpPr>
              <a:cxnSpLocks/>
            </p:cNvCxnSpPr>
            <p:nvPr/>
          </p:nvCxnSpPr>
          <p:spPr bwMode="auto">
            <a:xfrm>
              <a:off x="4801208"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6A8248C9-9033-56C7-28C8-D694687BDDEA}"/>
                </a:ext>
              </a:extLst>
            </p:cNvPr>
            <p:cNvCxnSpPr>
              <a:cxnSpLocks/>
            </p:cNvCxnSpPr>
            <p:nvPr/>
          </p:nvCxnSpPr>
          <p:spPr bwMode="auto">
            <a:xfrm>
              <a:off x="4783216"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D4AADB84-6AD2-157E-ABAB-CA4008B9B878}"/>
                </a:ext>
              </a:extLst>
            </p:cNvPr>
            <p:cNvCxnSpPr>
              <a:cxnSpLocks/>
            </p:cNvCxnSpPr>
            <p:nvPr/>
          </p:nvCxnSpPr>
          <p:spPr bwMode="auto">
            <a:xfrm>
              <a:off x="4776866"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0334B042-4225-5A2B-4EA4-E59B5358CBEF}"/>
                </a:ext>
              </a:extLst>
            </p:cNvPr>
            <p:cNvCxnSpPr>
              <a:cxnSpLocks/>
            </p:cNvCxnSpPr>
            <p:nvPr/>
          </p:nvCxnSpPr>
          <p:spPr bwMode="auto">
            <a:xfrm>
              <a:off x="4718658"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83F5699A-C25E-77E2-1F24-53C5CCE25191}"/>
                </a:ext>
              </a:extLst>
            </p:cNvPr>
            <p:cNvCxnSpPr>
              <a:cxnSpLocks/>
            </p:cNvCxnSpPr>
            <p:nvPr/>
          </p:nvCxnSpPr>
          <p:spPr bwMode="auto">
            <a:xfrm>
              <a:off x="4708074"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EF4C29A8-FAE9-3898-58BB-31D9F54FA94C}"/>
                </a:ext>
              </a:extLst>
            </p:cNvPr>
            <p:cNvCxnSpPr>
              <a:cxnSpLocks/>
            </p:cNvCxnSpPr>
            <p:nvPr/>
          </p:nvCxnSpPr>
          <p:spPr bwMode="auto">
            <a:xfrm>
              <a:off x="4697491"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D4EC433D-FA54-8CC3-19F1-642DD03ABB9C}"/>
                </a:ext>
              </a:extLst>
            </p:cNvPr>
            <p:cNvCxnSpPr>
              <a:cxnSpLocks/>
            </p:cNvCxnSpPr>
            <p:nvPr/>
          </p:nvCxnSpPr>
          <p:spPr bwMode="auto">
            <a:xfrm>
              <a:off x="4679500"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C9FC677F-28A6-E111-C5BD-38DE05FF186E}"/>
                </a:ext>
              </a:extLst>
            </p:cNvPr>
            <p:cNvCxnSpPr>
              <a:cxnSpLocks/>
            </p:cNvCxnSpPr>
            <p:nvPr/>
          </p:nvCxnSpPr>
          <p:spPr bwMode="auto">
            <a:xfrm>
              <a:off x="4669975"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DBC143B4-A8CB-20EA-3701-B70688447F00}"/>
                </a:ext>
              </a:extLst>
            </p:cNvPr>
            <p:cNvCxnSpPr>
              <a:cxnSpLocks/>
            </p:cNvCxnSpPr>
            <p:nvPr/>
          </p:nvCxnSpPr>
          <p:spPr bwMode="auto">
            <a:xfrm>
              <a:off x="4559908"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A6D62835-74FE-C5A3-5019-9CF4CC33CDE4}"/>
                </a:ext>
              </a:extLst>
            </p:cNvPr>
            <p:cNvCxnSpPr>
              <a:cxnSpLocks/>
            </p:cNvCxnSpPr>
            <p:nvPr/>
          </p:nvCxnSpPr>
          <p:spPr bwMode="auto">
            <a:xfrm>
              <a:off x="4510166" y="5022415"/>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AE41FEEE-0912-8226-D1CE-7318B1A9F7C0}"/>
                </a:ext>
              </a:extLst>
            </p:cNvPr>
            <p:cNvCxnSpPr>
              <a:cxnSpLocks/>
            </p:cNvCxnSpPr>
            <p:nvPr/>
          </p:nvCxnSpPr>
          <p:spPr bwMode="auto">
            <a:xfrm>
              <a:off x="4334483" y="5009834"/>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EF562046-558E-8AA0-79C1-88CBFF4EB1C3}"/>
                </a:ext>
              </a:extLst>
            </p:cNvPr>
            <p:cNvCxnSpPr>
              <a:cxnSpLocks/>
            </p:cNvCxnSpPr>
            <p:nvPr/>
          </p:nvCxnSpPr>
          <p:spPr bwMode="auto">
            <a:xfrm>
              <a:off x="4313316" y="5009834"/>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1E65C6FE-E36E-E45E-C452-387636DC8A97}"/>
                </a:ext>
              </a:extLst>
            </p:cNvPr>
            <p:cNvCxnSpPr>
              <a:cxnSpLocks/>
            </p:cNvCxnSpPr>
            <p:nvPr/>
          </p:nvCxnSpPr>
          <p:spPr bwMode="auto">
            <a:xfrm>
              <a:off x="4165149" y="4991842"/>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A4D3836D-A390-877D-0695-91BC62FE7599}"/>
                </a:ext>
              </a:extLst>
            </p:cNvPr>
            <p:cNvCxnSpPr>
              <a:cxnSpLocks/>
            </p:cNvCxnSpPr>
            <p:nvPr/>
          </p:nvCxnSpPr>
          <p:spPr bwMode="auto">
            <a:xfrm>
              <a:off x="4155624" y="4991842"/>
              <a:ext cx="0" cy="51116"/>
            </a:xfrm>
            <a:prstGeom prst="line">
              <a:avLst/>
            </a:prstGeom>
            <a:noFill/>
            <a:ln w="12700" cap="flat" cmpd="sng" algn="ctr">
              <a:solidFill>
                <a:schemeClr val="accent2"/>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8F7458FA-9C6B-110C-4A09-F255A6A7886E}"/>
                </a:ext>
              </a:extLst>
            </p:cNvPr>
            <p:cNvCxnSpPr>
              <a:cxnSpLocks/>
            </p:cNvCxnSpPr>
            <p:nvPr/>
          </p:nvCxnSpPr>
          <p:spPr bwMode="auto">
            <a:xfrm>
              <a:off x="3987349" y="4926226"/>
              <a:ext cx="0" cy="51116"/>
            </a:xfrm>
            <a:prstGeom prst="line">
              <a:avLst/>
            </a:prstGeom>
            <a:noFill/>
            <a:ln w="12700" cap="flat" cmpd="sng" algn="ctr">
              <a:solidFill>
                <a:schemeClr val="accent2"/>
              </a:solidFill>
              <a:prstDash val="solid"/>
              <a:round/>
              <a:headEnd type="none" w="med" len="med"/>
              <a:tailEnd type="none" w="med" len="med"/>
            </a:ln>
            <a:effectLst/>
          </p:spPr>
        </p:cxnSp>
      </p:grpSp>
      <p:sp>
        <p:nvSpPr>
          <p:cNvPr id="278" name="TextBox 277">
            <a:extLst>
              <a:ext uri="{FF2B5EF4-FFF2-40B4-BE49-F238E27FC236}">
                <a16:creationId xmlns:a16="http://schemas.microsoft.com/office/drawing/2014/main" id="{07208780-7077-B3F8-FD5E-33E8194A3C07}"/>
              </a:ext>
            </a:extLst>
          </p:cNvPr>
          <p:cNvSpPr txBox="1"/>
          <p:nvPr/>
        </p:nvSpPr>
        <p:spPr bwMode="auto">
          <a:xfrm>
            <a:off x="2260319" y="6009100"/>
            <a:ext cx="106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F81BD"/>
                </a:solidFill>
                <a:effectLst/>
                <a:uLnTx/>
                <a:uFillTx/>
                <a:latin typeface="Calibri"/>
                <a:ea typeface="ＭＳ Ｐゴシック" pitchFamily="34" charset="-128"/>
                <a:cs typeface="Arial" panose="020B0604020202020204" pitchFamily="34" charset="0"/>
              </a:rPr>
              <a:t>GCB DLBCL</a:t>
            </a:r>
          </a:p>
        </p:txBody>
      </p:sp>
      <p:sp>
        <p:nvSpPr>
          <p:cNvPr id="279" name="Rectangle 278">
            <a:extLst>
              <a:ext uri="{FF2B5EF4-FFF2-40B4-BE49-F238E27FC236}">
                <a16:creationId xmlns:a16="http://schemas.microsoft.com/office/drawing/2014/main" id="{A139241D-A688-30D1-8FAF-5993ED43F8C0}"/>
              </a:ext>
            </a:extLst>
          </p:cNvPr>
          <p:cNvSpPr/>
          <p:nvPr/>
        </p:nvSpPr>
        <p:spPr bwMode="auto">
          <a:xfrm>
            <a:off x="3327377" y="6080074"/>
            <a:ext cx="252019" cy="123779"/>
          </a:xfrm>
          <a:prstGeom prst="rect">
            <a:avLst/>
          </a:prstGeom>
          <a:solidFill>
            <a:schemeClr val="accent2"/>
          </a:solidFill>
          <a:ln w="0">
            <a:solidFill>
              <a:srgbClr val="000000"/>
            </a:solidFill>
            <a:miter lim="800000"/>
            <a:headEnd/>
            <a:tailEnd/>
          </a:ln>
        </p:spPr>
        <p:txBody>
          <a:bodyPr rtlCol="0" anchor="b"/>
          <a:lstStyle/>
          <a:p>
            <a:pPr marL="0" marR="0" lvl="0" indent="0" algn="ctr" defTabSz="914377"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Arial" panose="020B0604020202020204" pitchFamily="34" charset="0"/>
            </a:endParaRPr>
          </a:p>
        </p:txBody>
      </p:sp>
      <p:sp>
        <p:nvSpPr>
          <p:cNvPr id="282" name="TextBox 281">
            <a:extLst>
              <a:ext uri="{FF2B5EF4-FFF2-40B4-BE49-F238E27FC236}">
                <a16:creationId xmlns:a16="http://schemas.microsoft.com/office/drawing/2014/main" id="{185A7314-B5D4-D4CA-F338-A35AECCC027B}"/>
              </a:ext>
            </a:extLst>
          </p:cNvPr>
          <p:cNvSpPr txBox="1"/>
          <p:nvPr/>
        </p:nvSpPr>
        <p:spPr bwMode="auto">
          <a:xfrm>
            <a:off x="7526025" y="1304287"/>
            <a:ext cx="4028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OS in Patients With DLBCL Who Received Rituximab</a:t>
            </a:r>
          </a:p>
        </p:txBody>
      </p:sp>
      <p:grpSp>
        <p:nvGrpSpPr>
          <p:cNvPr id="283" name="Group 282">
            <a:extLst>
              <a:ext uri="{FF2B5EF4-FFF2-40B4-BE49-F238E27FC236}">
                <a16:creationId xmlns:a16="http://schemas.microsoft.com/office/drawing/2014/main" id="{BECD135E-25DA-71BA-423D-9184D0B5619E}"/>
              </a:ext>
            </a:extLst>
          </p:cNvPr>
          <p:cNvGrpSpPr/>
          <p:nvPr/>
        </p:nvGrpSpPr>
        <p:grpSpPr>
          <a:xfrm>
            <a:off x="6902319" y="2175661"/>
            <a:ext cx="96741" cy="3156668"/>
            <a:chOff x="6516757" y="2042159"/>
            <a:chExt cx="381000" cy="3156668"/>
          </a:xfrm>
        </p:grpSpPr>
        <p:cxnSp>
          <p:nvCxnSpPr>
            <p:cNvPr id="284" name="Straight Connector 283">
              <a:extLst>
                <a:ext uri="{FF2B5EF4-FFF2-40B4-BE49-F238E27FC236}">
                  <a16:creationId xmlns:a16="http://schemas.microsoft.com/office/drawing/2014/main" id="{B025E24A-AC80-0FC4-6FCB-B1600E8E0433}"/>
                </a:ext>
              </a:extLst>
            </p:cNvPr>
            <p:cNvCxnSpPr/>
            <p:nvPr/>
          </p:nvCxnSpPr>
          <p:spPr bwMode="auto">
            <a:xfrm>
              <a:off x="6516757" y="5198827"/>
              <a:ext cx="381000" cy="0"/>
            </a:xfrm>
            <a:prstGeom prst="line">
              <a:avLst/>
            </a:prstGeom>
            <a:noFill/>
            <a:ln w="28575" cap="flat" cmpd="sng" algn="ctr">
              <a:solidFill>
                <a:srgbClr val="000000"/>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550D2D53-59AD-AEFC-67BB-4252429DBD6E}"/>
                </a:ext>
              </a:extLst>
            </p:cNvPr>
            <p:cNvCxnSpPr/>
            <p:nvPr/>
          </p:nvCxnSpPr>
          <p:spPr bwMode="auto">
            <a:xfrm>
              <a:off x="6516757" y="4567495"/>
              <a:ext cx="381000" cy="0"/>
            </a:xfrm>
            <a:prstGeom prst="line">
              <a:avLst/>
            </a:prstGeom>
            <a:noFill/>
            <a:ln w="28575" cap="flat" cmpd="sng" algn="ctr">
              <a:solidFill>
                <a:srgbClr val="000000"/>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FC4545AB-8E29-C3CF-4EF3-543BE9C2193F}"/>
                </a:ext>
              </a:extLst>
            </p:cNvPr>
            <p:cNvCxnSpPr/>
            <p:nvPr/>
          </p:nvCxnSpPr>
          <p:spPr bwMode="auto">
            <a:xfrm>
              <a:off x="6516757" y="3936161"/>
              <a:ext cx="381000" cy="0"/>
            </a:xfrm>
            <a:prstGeom prst="line">
              <a:avLst/>
            </a:prstGeom>
            <a:noFill/>
            <a:ln w="28575" cap="flat" cmpd="sng" algn="ctr">
              <a:solidFill>
                <a:srgbClr val="000000"/>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C1FCC6BC-F2DF-D3C0-4764-56D0AC31E754}"/>
                </a:ext>
              </a:extLst>
            </p:cNvPr>
            <p:cNvCxnSpPr/>
            <p:nvPr/>
          </p:nvCxnSpPr>
          <p:spPr bwMode="auto">
            <a:xfrm>
              <a:off x="6516757" y="3304827"/>
              <a:ext cx="381000" cy="0"/>
            </a:xfrm>
            <a:prstGeom prst="line">
              <a:avLst/>
            </a:prstGeom>
            <a:noFill/>
            <a:ln w="28575" cap="flat" cmpd="sng" algn="ctr">
              <a:solidFill>
                <a:srgbClr val="000000"/>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64C585F3-F147-21FE-7F63-E6FED1A6F888}"/>
                </a:ext>
              </a:extLst>
            </p:cNvPr>
            <p:cNvCxnSpPr/>
            <p:nvPr/>
          </p:nvCxnSpPr>
          <p:spPr bwMode="auto">
            <a:xfrm>
              <a:off x="6516757" y="2673493"/>
              <a:ext cx="381000" cy="0"/>
            </a:xfrm>
            <a:prstGeom prst="line">
              <a:avLst/>
            </a:prstGeom>
            <a:noFill/>
            <a:ln w="28575" cap="flat" cmpd="sng" algn="ctr">
              <a:solidFill>
                <a:srgbClr val="000000"/>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A049FFA7-DA2B-C1DC-A488-397BF4105403}"/>
                </a:ext>
              </a:extLst>
            </p:cNvPr>
            <p:cNvCxnSpPr/>
            <p:nvPr/>
          </p:nvCxnSpPr>
          <p:spPr bwMode="auto">
            <a:xfrm>
              <a:off x="6516757" y="2042159"/>
              <a:ext cx="381000" cy="0"/>
            </a:xfrm>
            <a:prstGeom prst="line">
              <a:avLst/>
            </a:prstGeom>
            <a:noFill/>
            <a:ln w="28575" cap="flat" cmpd="sng" algn="ctr">
              <a:solidFill>
                <a:srgbClr val="000000"/>
              </a:solidFill>
              <a:prstDash val="solid"/>
              <a:round/>
              <a:headEnd type="none" w="med" len="med"/>
              <a:tailEnd type="none" w="med" len="med"/>
            </a:ln>
            <a:effectLst/>
          </p:spPr>
        </p:cxnSp>
      </p:grpSp>
      <p:sp>
        <p:nvSpPr>
          <p:cNvPr id="290" name="TextBox 289">
            <a:extLst>
              <a:ext uri="{FF2B5EF4-FFF2-40B4-BE49-F238E27FC236}">
                <a16:creationId xmlns:a16="http://schemas.microsoft.com/office/drawing/2014/main" id="{D88D2F48-6DDE-1465-F2C3-527D01C7D15C}"/>
              </a:ext>
            </a:extLst>
          </p:cNvPr>
          <p:cNvSpPr txBox="1"/>
          <p:nvPr/>
        </p:nvSpPr>
        <p:spPr bwMode="auto">
          <a:xfrm>
            <a:off x="6868053"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a:t>
            </a:r>
          </a:p>
        </p:txBody>
      </p:sp>
      <p:sp>
        <p:nvSpPr>
          <p:cNvPr id="291" name="TextBox 290">
            <a:extLst>
              <a:ext uri="{FF2B5EF4-FFF2-40B4-BE49-F238E27FC236}">
                <a16:creationId xmlns:a16="http://schemas.microsoft.com/office/drawing/2014/main" id="{2D0F4E7F-6CFA-723B-F769-DFD9A22B3297}"/>
              </a:ext>
            </a:extLst>
          </p:cNvPr>
          <p:cNvSpPr txBox="1"/>
          <p:nvPr/>
        </p:nvSpPr>
        <p:spPr bwMode="auto">
          <a:xfrm>
            <a:off x="6668419" y="5138184"/>
            <a:ext cx="290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a:t>
            </a:r>
          </a:p>
        </p:txBody>
      </p:sp>
      <p:sp>
        <p:nvSpPr>
          <p:cNvPr id="292" name="TextBox 291">
            <a:extLst>
              <a:ext uri="{FF2B5EF4-FFF2-40B4-BE49-F238E27FC236}">
                <a16:creationId xmlns:a16="http://schemas.microsoft.com/office/drawing/2014/main" id="{3898F170-E162-7B58-B483-9F860B711144}"/>
              </a:ext>
            </a:extLst>
          </p:cNvPr>
          <p:cNvSpPr txBox="1"/>
          <p:nvPr/>
        </p:nvSpPr>
        <p:spPr bwMode="auto">
          <a:xfrm>
            <a:off x="7262969"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a:t>
            </a:r>
          </a:p>
        </p:txBody>
      </p:sp>
      <p:sp>
        <p:nvSpPr>
          <p:cNvPr id="293" name="TextBox 292">
            <a:extLst>
              <a:ext uri="{FF2B5EF4-FFF2-40B4-BE49-F238E27FC236}">
                <a16:creationId xmlns:a16="http://schemas.microsoft.com/office/drawing/2014/main" id="{414FFF7B-4E66-64C7-6C46-7BB38C87B324}"/>
              </a:ext>
            </a:extLst>
          </p:cNvPr>
          <p:cNvSpPr txBox="1"/>
          <p:nvPr/>
        </p:nvSpPr>
        <p:spPr bwMode="auto">
          <a:xfrm>
            <a:off x="7660534"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2</a:t>
            </a:r>
          </a:p>
        </p:txBody>
      </p:sp>
      <p:sp>
        <p:nvSpPr>
          <p:cNvPr id="294" name="TextBox 293">
            <a:extLst>
              <a:ext uri="{FF2B5EF4-FFF2-40B4-BE49-F238E27FC236}">
                <a16:creationId xmlns:a16="http://schemas.microsoft.com/office/drawing/2014/main" id="{D597F58E-4EC8-48C8-5C0A-7EBB6B71C7E4}"/>
              </a:ext>
            </a:extLst>
          </p:cNvPr>
          <p:cNvSpPr txBox="1"/>
          <p:nvPr/>
        </p:nvSpPr>
        <p:spPr bwMode="auto">
          <a:xfrm>
            <a:off x="8060750"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3</a:t>
            </a:r>
          </a:p>
        </p:txBody>
      </p:sp>
      <p:sp>
        <p:nvSpPr>
          <p:cNvPr id="295" name="TextBox 294">
            <a:extLst>
              <a:ext uri="{FF2B5EF4-FFF2-40B4-BE49-F238E27FC236}">
                <a16:creationId xmlns:a16="http://schemas.microsoft.com/office/drawing/2014/main" id="{702D74D3-5C43-CAEA-4475-27727EA37951}"/>
              </a:ext>
            </a:extLst>
          </p:cNvPr>
          <p:cNvSpPr txBox="1"/>
          <p:nvPr/>
        </p:nvSpPr>
        <p:spPr bwMode="auto">
          <a:xfrm>
            <a:off x="8453015"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4</a:t>
            </a:r>
          </a:p>
        </p:txBody>
      </p:sp>
      <p:sp>
        <p:nvSpPr>
          <p:cNvPr id="296" name="TextBox 295">
            <a:extLst>
              <a:ext uri="{FF2B5EF4-FFF2-40B4-BE49-F238E27FC236}">
                <a16:creationId xmlns:a16="http://schemas.microsoft.com/office/drawing/2014/main" id="{0C912647-6685-67C3-2471-18A8CA4BBBBB}"/>
              </a:ext>
            </a:extLst>
          </p:cNvPr>
          <p:cNvSpPr txBox="1"/>
          <p:nvPr/>
        </p:nvSpPr>
        <p:spPr bwMode="auto">
          <a:xfrm>
            <a:off x="8839978" y="5342268"/>
            <a:ext cx="263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5</a:t>
            </a:r>
          </a:p>
        </p:txBody>
      </p:sp>
      <p:sp>
        <p:nvSpPr>
          <p:cNvPr id="297" name="TextBox 296">
            <a:extLst>
              <a:ext uri="{FF2B5EF4-FFF2-40B4-BE49-F238E27FC236}">
                <a16:creationId xmlns:a16="http://schemas.microsoft.com/office/drawing/2014/main" id="{74A3EDAD-4C7F-1F02-2562-B7DCF24F3E94}"/>
              </a:ext>
            </a:extLst>
          </p:cNvPr>
          <p:cNvSpPr txBox="1"/>
          <p:nvPr/>
        </p:nvSpPr>
        <p:spPr bwMode="auto">
          <a:xfrm>
            <a:off x="9237259" y="5342268"/>
            <a:ext cx="263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Arial" panose="020B0604020202020204" pitchFamily="34" charset="0"/>
              </a:rPr>
              <a:t>6</a:t>
            </a:r>
          </a:p>
        </p:txBody>
      </p:sp>
      <p:sp>
        <p:nvSpPr>
          <p:cNvPr id="298" name="TextBox 297">
            <a:extLst>
              <a:ext uri="{FF2B5EF4-FFF2-40B4-BE49-F238E27FC236}">
                <a16:creationId xmlns:a16="http://schemas.microsoft.com/office/drawing/2014/main" id="{6CAD1D14-3ADC-8243-9997-3AB6180EF029}"/>
              </a:ext>
            </a:extLst>
          </p:cNvPr>
          <p:cNvSpPr txBox="1"/>
          <p:nvPr/>
        </p:nvSpPr>
        <p:spPr bwMode="auto">
          <a:xfrm>
            <a:off x="9624506"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7</a:t>
            </a:r>
          </a:p>
        </p:txBody>
      </p:sp>
      <p:sp>
        <p:nvSpPr>
          <p:cNvPr id="299" name="TextBox 298">
            <a:extLst>
              <a:ext uri="{FF2B5EF4-FFF2-40B4-BE49-F238E27FC236}">
                <a16:creationId xmlns:a16="http://schemas.microsoft.com/office/drawing/2014/main" id="{0C26F751-FF28-F0B1-FD5D-48ABFB3D7B7C}"/>
              </a:ext>
            </a:extLst>
          </p:cNvPr>
          <p:cNvSpPr txBox="1"/>
          <p:nvPr/>
        </p:nvSpPr>
        <p:spPr bwMode="auto">
          <a:xfrm>
            <a:off x="10011187"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8</a:t>
            </a:r>
          </a:p>
        </p:txBody>
      </p:sp>
      <p:sp>
        <p:nvSpPr>
          <p:cNvPr id="300" name="TextBox 299">
            <a:extLst>
              <a:ext uri="{FF2B5EF4-FFF2-40B4-BE49-F238E27FC236}">
                <a16:creationId xmlns:a16="http://schemas.microsoft.com/office/drawing/2014/main" id="{67D3E17E-FB38-5DCA-9251-3EEB342BBCD3}"/>
              </a:ext>
            </a:extLst>
          </p:cNvPr>
          <p:cNvSpPr txBox="1"/>
          <p:nvPr/>
        </p:nvSpPr>
        <p:spPr bwMode="auto">
          <a:xfrm>
            <a:off x="10408751" y="5342268"/>
            <a:ext cx="26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9</a:t>
            </a:r>
          </a:p>
        </p:txBody>
      </p:sp>
      <p:sp>
        <p:nvSpPr>
          <p:cNvPr id="301" name="TextBox 300">
            <a:extLst>
              <a:ext uri="{FF2B5EF4-FFF2-40B4-BE49-F238E27FC236}">
                <a16:creationId xmlns:a16="http://schemas.microsoft.com/office/drawing/2014/main" id="{C8529EAC-9948-15B4-01EF-C83C97701ADC}"/>
              </a:ext>
            </a:extLst>
          </p:cNvPr>
          <p:cNvSpPr txBox="1"/>
          <p:nvPr/>
        </p:nvSpPr>
        <p:spPr bwMode="auto">
          <a:xfrm>
            <a:off x="10745355" y="5349558"/>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10</a:t>
            </a:r>
          </a:p>
        </p:txBody>
      </p:sp>
      <p:sp>
        <p:nvSpPr>
          <p:cNvPr id="302" name="TextBox 301">
            <a:extLst>
              <a:ext uri="{FF2B5EF4-FFF2-40B4-BE49-F238E27FC236}">
                <a16:creationId xmlns:a16="http://schemas.microsoft.com/office/drawing/2014/main" id="{1A87DF2B-F5E1-2622-2F5B-5F215BEAFB80}"/>
              </a:ext>
            </a:extLst>
          </p:cNvPr>
          <p:cNvSpPr txBox="1"/>
          <p:nvPr/>
        </p:nvSpPr>
        <p:spPr bwMode="auto">
          <a:xfrm>
            <a:off x="11148505" y="5349558"/>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11</a:t>
            </a:r>
          </a:p>
        </p:txBody>
      </p:sp>
      <p:sp>
        <p:nvSpPr>
          <p:cNvPr id="303" name="Freeform: Shape 1048">
            <a:extLst>
              <a:ext uri="{FF2B5EF4-FFF2-40B4-BE49-F238E27FC236}">
                <a16:creationId xmlns:a16="http://schemas.microsoft.com/office/drawing/2014/main" id="{89383CE1-46BB-3526-FAA3-5C07E79CEF53}"/>
              </a:ext>
            </a:extLst>
          </p:cNvPr>
          <p:cNvSpPr/>
          <p:nvPr/>
        </p:nvSpPr>
        <p:spPr bwMode="auto">
          <a:xfrm>
            <a:off x="7003035" y="2166385"/>
            <a:ext cx="4426227" cy="901148"/>
          </a:xfrm>
          <a:custGeom>
            <a:avLst/>
            <a:gdLst>
              <a:gd name="connsiteX0" fmla="*/ 4426226 w 4426226"/>
              <a:gd name="connsiteY0" fmla="*/ 901148 h 901148"/>
              <a:gd name="connsiteX1" fmla="*/ 1868557 w 4426226"/>
              <a:gd name="connsiteY1" fmla="*/ 901148 h 901148"/>
              <a:gd name="connsiteX2" fmla="*/ 1868557 w 4426226"/>
              <a:gd name="connsiteY2" fmla="*/ 800432 h 901148"/>
              <a:gd name="connsiteX3" fmla="*/ 1754588 w 4426226"/>
              <a:gd name="connsiteY3" fmla="*/ 800432 h 901148"/>
              <a:gd name="connsiteX4" fmla="*/ 1754588 w 4426226"/>
              <a:gd name="connsiteY4" fmla="*/ 726220 h 901148"/>
              <a:gd name="connsiteX5" fmla="*/ 1701579 w 4426226"/>
              <a:gd name="connsiteY5" fmla="*/ 726220 h 901148"/>
              <a:gd name="connsiteX6" fmla="*/ 1701579 w 4426226"/>
              <a:gd name="connsiteY6" fmla="*/ 654658 h 901148"/>
              <a:gd name="connsiteX7" fmla="*/ 1656522 w 4426226"/>
              <a:gd name="connsiteY7" fmla="*/ 654658 h 901148"/>
              <a:gd name="connsiteX8" fmla="*/ 1656522 w 4426226"/>
              <a:gd name="connsiteY8" fmla="*/ 572494 h 901148"/>
              <a:gd name="connsiteX9" fmla="*/ 1463040 w 4426226"/>
              <a:gd name="connsiteY9" fmla="*/ 572494 h 901148"/>
              <a:gd name="connsiteX10" fmla="*/ 1463040 w 4426226"/>
              <a:gd name="connsiteY10" fmla="*/ 514185 h 901148"/>
              <a:gd name="connsiteX11" fmla="*/ 1033670 w 4426226"/>
              <a:gd name="connsiteY11" fmla="*/ 514185 h 901148"/>
              <a:gd name="connsiteX12" fmla="*/ 1033670 w 4426226"/>
              <a:gd name="connsiteY12" fmla="*/ 477079 h 901148"/>
              <a:gd name="connsiteX13" fmla="*/ 885245 w 4426226"/>
              <a:gd name="connsiteY13" fmla="*/ 477079 h 901148"/>
              <a:gd name="connsiteX14" fmla="*/ 885245 w 4426226"/>
              <a:gd name="connsiteY14" fmla="*/ 432021 h 901148"/>
              <a:gd name="connsiteX15" fmla="*/ 667910 w 4426226"/>
              <a:gd name="connsiteY15" fmla="*/ 432021 h 901148"/>
              <a:gd name="connsiteX16" fmla="*/ 667910 w 4426226"/>
              <a:gd name="connsiteY16" fmla="*/ 389614 h 901148"/>
              <a:gd name="connsiteX17" fmla="*/ 630804 w 4426226"/>
              <a:gd name="connsiteY17" fmla="*/ 389614 h 901148"/>
              <a:gd name="connsiteX18" fmla="*/ 630804 w 4426226"/>
              <a:gd name="connsiteY18" fmla="*/ 365760 h 901148"/>
              <a:gd name="connsiteX19" fmla="*/ 495631 w 4426226"/>
              <a:gd name="connsiteY19" fmla="*/ 365760 h 901148"/>
              <a:gd name="connsiteX20" fmla="*/ 495631 w 4426226"/>
              <a:gd name="connsiteY20" fmla="*/ 333955 h 901148"/>
              <a:gd name="connsiteX21" fmla="*/ 368411 w 4426226"/>
              <a:gd name="connsiteY21" fmla="*/ 333955 h 901148"/>
              <a:gd name="connsiteX22" fmla="*/ 368411 w 4426226"/>
              <a:gd name="connsiteY22" fmla="*/ 304800 h 901148"/>
              <a:gd name="connsiteX23" fmla="*/ 323353 w 4426226"/>
              <a:gd name="connsiteY23" fmla="*/ 304800 h 901148"/>
              <a:gd name="connsiteX24" fmla="*/ 323353 w 4426226"/>
              <a:gd name="connsiteY24" fmla="*/ 270345 h 901148"/>
              <a:gd name="connsiteX25" fmla="*/ 233238 w 4426226"/>
              <a:gd name="connsiteY25" fmla="*/ 270345 h 901148"/>
              <a:gd name="connsiteX26" fmla="*/ 233238 w 4426226"/>
              <a:gd name="connsiteY26" fmla="*/ 172279 h 901148"/>
              <a:gd name="connsiteX27" fmla="*/ 201433 w 4426226"/>
              <a:gd name="connsiteY27" fmla="*/ 172279 h 901148"/>
              <a:gd name="connsiteX28" fmla="*/ 201433 w 4426226"/>
              <a:gd name="connsiteY28" fmla="*/ 113969 h 901148"/>
              <a:gd name="connsiteX29" fmla="*/ 174929 w 4426226"/>
              <a:gd name="connsiteY29" fmla="*/ 113969 h 901148"/>
              <a:gd name="connsiteX30" fmla="*/ 174929 w 4426226"/>
              <a:gd name="connsiteY30" fmla="*/ 68912 h 901148"/>
              <a:gd name="connsiteX31" fmla="*/ 129871 w 4426226"/>
              <a:gd name="connsiteY31" fmla="*/ 68912 h 901148"/>
              <a:gd name="connsiteX32" fmla="*/ 129871 w 4426226"/>
              <a:gd name="connsiteY32" fmla="*/ 45058 h 901148"/>
              <a:gd name="connsiteX33" fmla="*/ 0 w 4426226"/>
              <a:gd name="connsiteY33" fmla="*/ 45058 h 901148"/>
              <a:gd name="connsiteX34" fmla="*/ 0 w 4426226"/>
              <a:gd name="connsiteY34" fmla="*/ 0 h 9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226" h="901148">
                <a:moveTo>
                  <a:pt x="4426226" y="901148"/>
                </a:moveTo>
                <a:lnTo>
                  <a:pt x="1868557" y="901148"/>
                </a:lnTo>
                <a:lnTo>
                  <a:pt x="1868557" y="800432"/>
                </a:lnTo>
                <a:lnTo>
                  <a:pt x="1754588" y="800432"/>
                </a:lnTo>
                <a:lnTo>
                  <a:pt x="1754588" y="726220"/>
                </a:lnTo>
                <a:lnTo>
                  <a:pt x="1701579" y="726220"/>
                </a:lnTo>
                <a:lnTo>
                  <a:pt x="1701579" y="654658"/>
                </a:lnTo>
                <a:lnTo>
                  <a:pt x="1656522" y="654658"/>
                </a:lnTo>
                <a:lnTo>
                  <a:pt x="1656522" y="572494"/>
                </a:lnTo>
                <a:lnTo>
                  <a:pt x="1463040" y="572494"/>
                </a:lnTo>
                <a:lnTo>
                  <a:pt x="1463040" y="514185"/>
                </a:lnTo>
                <a:lnTo>
                  <a:pt x="1033670" y="514185"/>
                </a:lnTo>
                <a:lnTo>
                  <a:pt x="1033670" y="477079"/>
                </a:lnTo>
                <a:lnTo>
                  <a:pt x="885245" y="477079"/>
                </a:lnTo>
                <a:lnTo>
                  <a:pt x="885245" y="432021"/>
                </a:lnTo>
                <a:lnTo>
                  <a:pt x="667910" y="432021"/>
                </a:lnTo>
                <a:lnTo>
                  <a:pt x="667910" y="389614"/>
                </a:lnTo>
                <a:lnTo>
                  <a:pt x="630804" y="389614"/>
                </a:lnTo>
                <a:lnTo>
                  <a:pt x="630804" y="365760"/>
                </a:lnTo>
                <a:lnTo>
                  <a:pt x="495631" y="365760"/>
                </a:lnTo>
                <a:lnTo>
                  <a:pt x="495631" y="333955"/>
                </a:lnTo>
                <a:lnTo>
                  <a:pt x="368411" y="333955"/>
                </a:lnTo>
                <a:lnTo>
                  <a:pt x="368411" y="304800"/>
                </a:lnTo>
                <a:lnTo>
                  <a:pt x="323353" y="304800"/>
                </a:lnTo>
                <a:lnTo>
                  <a:pt x="323353" y="270345"/>
                </a:lnTo>
                <a:lnTo>
                  <a:pt x="233238" y="270345"/>
                </a:lnTo>
                <a:lnTo>
                  <a:pt x="233238" y="172279"/>
                </a:lnTo>
                <a:lnTo>
                  <a:pt x="201433" y="172279"/>
                </a:lnTo>
                <a:lnTo>
                  <a:pt x="201433" y="113969"/>
                </a:lnTo>
                <a:lnTo>
                  <a:pt x="174929" y="113969"/>
                </a:lnTo>
                <a:lnTo>
                  <a:pt x="174929" y="68912"/>
                </a:lnTo>
                <a:lnTo>
                  <a:pt x="129871" y="68912"/>
                </a:lnTo>
                <a:lnTo>
                  <a:pt x="129871" y="45058"/>
                </a:lnTo>
                <a:lnTo>
                  <a:pt x="0" y="45058"/>
                </a:lnTo>
                <a:lnTo>
                  <a:pt x="0" y="0"/>
                </a:lnTo>
              </a:path>
            </a:pathLst>
          </a:custGeom>
          <a:noFill/>
          <a:ln w="28575">
            <a:solidFill>
              <a:schemeClr val="accent1"/>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grpSp>
        <p:nvGrpSpPr>
          <p:cNvPr id="304" name="Group 303">
            <a:extLst>
              <a:ext uri="{FF2B5EF4-FFF2-40B4-BE49-F238E27FC236}">
                <a16:creationId xmlns:a16="http://schemas.microsoft.com/office/drawing/2014/main" id="{D72D17CC-84EE-A768-C2CF-AB8681B7A348}"/>
              </a:ext>
            </a:extLst>
          </p:cNvPr>
          <p:cNvGrpSpPr/>
          <p:nvPr/>
        </p:nvGrpSpPr>
        <p:grpSpPr>
          <a:xfrm>
            <a:off x="7183014" y="2236948"/>
            <a:ext cx="4254161" cy="898915"/>
            <a:chOff x="7081710" y="2103447"/>
            <a:chExt cx="4254161" cy="898914"/>
          </a:xfrm>
        </p:grpSpPr>
        <p:grpSp>
          <p:nvGrpSpPr>
            <p:cNvPr id="305" name="Group 304">
              <a:extLst>
                <a:ext uri="{FF2B5EF4-FFF2-40B4-BE49-F238E27FC236}">
                  <a16:creationId xmlns:a16="http://schemas.microsoft.com/office/drawing/2014/main" id="{C462154F-504B-8F41-E570-37ADEC86FD59}"/>
                </a:ext>
              </a:extLst>
            </p:cNvPr>
            <p:cNvGrpSpPr/>
            <p:nvPr/>
          </p:nvGrpSpPr>
          <p:grpSpPr>
            <a:xfrm>
              <a:off x="7247965" y="2282742"/>
              <a:ext cx="4087906" cy="719619"/>
              <a:chOff x="7247965" y="2282742"/>
              <a:chExt cx="4087906" cy="719619"/>
            </a:xfrm>
          </p:grpSpPr>
          <p:cxnSp>
            <p:nvCxnSpPr>
              <p:cNvPr id="311" name="Straight Connector 310">
                <a:extLst>
                  <a:ext uri="{FF2B5EF4-FFF2-40B4-BE49-F238E27FC236}">
                    <a16:creationId xmlns:a16="http://schemas.microsoft.com/office/drawing/2014/main" id="{A6B9022C-DE89-0B21-B1B4-A44029745008}"/>
                  </a:ext>
                </a:extLst>
              </p:cNvPr>
              <p:cNvCxnSpPr>
                <a:cxnSpLocks/>
              </p:cNvCxnSpPr>
              <p:nvPr/>
            </p:nvCxnSpPr>
            <p:spPr bwMode="auto">
              <a:xfrm>
                <a:off x="11335871"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2" name="Straight Connector 311">
                <a:extLst>
                  <a:ext uri="{FF2B5EF4-FFF2-40B4-BE49-F238E27FC236}">
                    <a16:creationId xmlns:a16="http://schemas.microsoft.com/office/drawing/2014/main" id="{6890888D-F709-EAB1-ECC1-5BE98EBD63D1}"/>
                  </a:ext>
                </a:extLst>
              </p:cNvPr>
              <p:cNvCxnSpPr>
                <a:cxnSpLocks/>
              </p:cNvCxnSpPr>
              <p:nvPr/>
            </p:nvCxnSpPr>
            <p:spPr bwMode="auto">
              <a:xfrm>
                <a:off x="9919447"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250011DB-BF38-6AE5-2FFC-08B29433E705}"/>
                  </a:ext>
                </a:extLst>
              </p:cNvPr>
              <p:cNvCxnSpPr>
                <a:cxnSpLocks/>
              </p:cNvCxnSpPr>
              <p:nvPr/>
            </p:nvCxnSpPr>
            <p:spPr bwMode="auto">
              <a:xfrm>
                <a:off x="9772751"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4" name="Straight Connector 313">
                <a:extLst>
                  <a:ext uri="{FF2B5EF4-FFF2-40B4-BE49-F238E27FC236}">
                    <a16:creationId xmlns:a16="http://schemas.microsoft.com/office/drawing/2014/main" id="{64815700-5710-F66E-6C66-2D20932E8DE2}"/>
                  </a:ext>
                </a:extLst>
              </p:cNvPr>
              <p:cNvCxnSpPr>
                <a:cxnSpLocks/>
              </p:cNvCxnSpPr>
              <p:nvPr/>
            </p:nvCxnSpPr>
            <p:spPr bwMode="auto">
              <a:xfrm>
                <a:off x="9767862"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9CE2AA62-B009-D051-7811-33563B2EC08B}"/>
                  </a:ext>
                </a:extLst>
              </p:cNvPr>
              <p:cNvCxnSpPr>
                <a:cxnSpLocks/>
              </p:cNvCxnSpPr>
              <p:nvPr/>
            </p:nvCxnSpPr>
            <p:spPr bwMode="auto">
              <a:xfrm>
                <a:off x="9508701"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DA67C72C-A137-0983-03A9-04A88E8D9BFE}"/>
                  </a:ext>
                </a:extLst>
              </p:cNvPr>
              <p:cNvCxnSpPr>
                <a:cxnSpLocks/>
              </p:cNvCxnSpPr>
              <p:nvPr/>
            </p:nvCxnSpPr>
            <p:spPr bwMode="auto">
              <a:xfrm>
                <a:off x="9467952"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58D7B2F7-4B00-CEA4-F00B-DF684B6B490F}"/>
                  </a:ext>
                </a:extLst>
              </p:cNvPr>
              <p:cNvCxnSpPr>
                <a:cxnSpLocks/>
              </p:cNvCxnSpPr>
              <p:nvPr/>
            </p:nvCxnSpPr>
            <p:spPr bwMode="auto">
              <a:xfrm>
                <a:off x="9344076"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33B42FF6-A69D-3FBB-8928-72A4700A04E3}"/>
                  </a:ext>
                </a:extLst>
              </p:cNvPr>
              <p:cNvCxnSpPr>
                <a:cxnSpLocks/>
              </p:cNvCxnSpPr>
              <p:nvPr/>
            </p:nvCxnSpPr>
            <p:spPr bwMode="auto">
              <a:xfrm>
                <a:off x="9252799"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4532680F-83EE-B23D-7246-F0C0FBC6DA08}"/>
                  </a:ext>
                </a:extLst>
              </p:cNvPr>
              <p:cNvCxnSpPr>
                <a:cxnSpLocks/>
              </p:cNvCxnSpPr>
              <p:nvPr/>
            </p:nvCxnSpPr>
            <p:spPr bwMode="auto">
              <a:xfrm>
                <a:off x="9243019"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0CFD2349-4DDE-169B-C1C2-1CCD46A3882E}"/>
                  </a:ext>
                </a:extLst>
              </p:cNvPr>
              <p:cNvCxnSpPr>
                <a:cxnSpLocks/>
              </p:cNvCxnSpPr>
              <p:nvPr/>
            </p:nvCxnSpPr>
            <p:spPr bwMode="auto">
              <a:xfrm>
                <a:off x="9233239"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46DEA59F-9123-4EE9-6EF6-EAC971DBF23A}"/>
                  </a:ext>
                </a:extLst>
              </p:cNvPr>
              <p:cNvCxnSpPr>
                <a:cxnSpLocks/>
              </p:cNvCxnSpPr>
              <p:nvPr/>
            </p:nvCxnSpPr>
            <p:spPr bwMode="auto">
              <a:xfrm>
                <a:off x="9122403"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A6C07C41-D88E-6A00-3A3C-D52A400F799D}"/>
                  </a:ext>
                </a:extLst>
              </p:cNvPr>
              <p:cNvCxnSpPr>
                <a:cxnSpLocks/>
              </p:cNvCxnSpPr>
              <p:nvPr/>
            </p:nvCxnSpPr>
            <p:spPr bwMode="auto">
              <a:xfrm>
                <a:off x="9058835"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6F8C3F06-C9A2-0B78-3B2F-AF9BD14A2FC7}"/>
                  </a:ext>
                </a:extLst>
              </p:cNvPr>
              <p:cNvCxnSpPr>
                <a:cxnSpLocks/>
              </p:cNvCxnSpPr>
              <p:nvPr/>
            </p:nvCxnSpPr>
            <p:spPr bwMode="auto">
              <a:xfrm>
                <a:off x="9005047"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1F659C49-9AD5-9DB7-F620-69D66F3C99EA}"/>
                  </a:ext>
                </a:extLst>
              </p:cNvPr>
              <p:cNvCxnSpPr>
                <a:cxnSpLocks/>
              </p:cNvCxnSpPr>
              <p:nvPr/>
            </p:nvCxnSpPr>
            <p:spPr bwMode="auto">
              <a:xfrm>
                <a:off x="8933329"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88ABB176-0A4B-3CCF-FCC4-D319FEDB0ACE}"/>
                  </a:ext>
                </a:extLst>
              </p:cNvPr>
              <p:cNvCxnSpPr>
                <a:cxnSpLocks/>
              </p:cNvCxnSpPr>
              <p:nvPr/>
            </p:nvCxnSpPr>
            <p:spPr bwMode="auto">
              <a:xfrm>
                <a:off x="8913770"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8E07893A-7BED-E20C-8D81-8F1653151A25}"/>
                  </a:ext>
                </a:extLst>
              </p:cNvPr>
              <p:cNvCxnSpPr>
                <a:cxnSpLocks/>
              </p:cNvCxnSpPr>
              <p:nvPr/>
            </p:nvCxnSpPr>
            <p:spPr bwMode="auto">
              <a:xfrm>
                <a:off x="8899100"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6C695225-B5A6-F3B7-0284-70C5AD984DCB}"/>
                  </a:ext>
                </a:extLst>
              </p:cNvPr>
              <p:cNvCxnSpPr>
                <a:cxnSpLocks/>
              </p:cNvCxnSpPr>
              <p:nvPr/>
            </p:nvCxnSpPr>
            <p:spPr bwMode="auto">
              <a:xfrm>
                <a:off x="8884431"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2B7EAE33-87AB-A8C4-5EEA-A1DC440B2306}"/>
                  </a:ext>
                </a:extLst>
              </p:cNvPr>
              <p:cNvCxnSpPr>
                <a:cxnSpLocks/>
              </p:cNvCxnSpPr>
              <p:nvPr/>
            </p:nvCxnSpPr>
            <p:spPr bwMode="auto">
              <a:xfrm>
                <a:off x="8807823"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29" name="Straight Connector 328">
                <a:extLst>
                  <a:ext uri="{FF2B5EF4-FFF2-40B4-BE49-F238E27FC236}">
                    <a16:creationId xmlns:a16="http://schemas.microsoft.com/office/drawing/2014/main" id="{E437F490-7197-E5A9-B374-AAE752CFB7C7}"/>
                  </a:ext>
                </a:extLst>
              </p:cNvPr>
              <p:cNvCxnSpPr>
                <a:cxnSpLocks/>
              </p:cNvCxnSpPr>
              <p:nvPr/>
            </p:nvCxnSpPr>
            <p:spPr bwMode="auto">
              <a:xfrm>
                <a:off x="8773595" y="2877671"/>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0" name="Straight Connector 329">
                <a:extLst>
                  <a:ext uri="{FF2B5EF4-FFF2-40B4-BE49-F238E27FC236}">
                    <a16:creationId xmlns:a16="http://schemas.microsoft.com/office/drawing/2014/main" id="{9928324F-AD44-2E81-013E-2A2AB8EEF0C1}"/>
                  </a:ext>
                </a:extLst>
              </p:cNvPr>
              <p:cNvCxnSpPr>
                <a:cxnSpLocks/>
              </p:cNvCxnSpPr>
              <p:nvPr/>
            </p:nvCxnSpPr>
            <p:spPr bwMode="auto">
              <a:xfrm>
                <a:off x="8739366" y="27978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1C2768DC-762F-D01F-A1EF-39FA106476A2}"/>
                  </a:ext>
                </a:extLst>
              </p:cNvPr>
              <p:cNvCxnSpPr>
                <a:cxnSpLocks/>
              </p:cNvCxnSpPr>
              <p:nvPr/>
            </p:nvCxnSpPr>
            <p:spPr bwMode="auto">
              <a:xfrm>
                <a:off x="8698618" y="27978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2" name="Straight Connector 331">
                <a:extLst>
                  <a:ext uri="{FF2B5EF4-FFF2-40B4-BE49-F238E27FC236}">
                    <a16:creationId xmlns:a16="http://schemas.microsoft.com/office/drawing/2014/main" id="{EFEA1DEE-BF88-ECE2-F0FE-58FD509FA56B}"/>
                  </a:ext>
                </a:extLst>
              </p:cNvPr>
              <p:cNvCxnSpPr>
                <a:cxnSpLocks/>
              </p:cNvCxnSpPr>
              <p:nvPr/>
            </p:nvCxnSpPr>
            <p:spPr bwMode="auto">
              <a:xfrm>
                <a:off x="8675799" y="27978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3" name="Straight Connector 332">
                <a:extLst>
                  <a:ext uri="{FF2B5EF4-FFF2-40B4-BE49-F238E27FC236}">
                    <a16:creationId xmlns:a16="http://schemas.microsoft.com/office/drawing/2014/main" id="{57ED2D4A-1C60-2D79-62F6-C292F88CFBFD}"/>
                  </a:ext>
                </a:extLst>
              </p:cNvPr>
              <p:cNvCxnSpPr>
                <a:cxnSpLocks/>
              </p:cNvCxnSpPr>
              <p:nvPr/>
            </p:nvCxnSpPr>
            <p:spPr bwMode="auto">
              <a:xfrm>
                <a:off x="8659499" y="27978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668ED79A-F5AC-216C-A874-C72B367C5C91}"/>
                  </a:ext>
                </a:extLst>
              </p:cNvPr>
              <p:cNvCxnSpPr>
                <a:cxnSpLocks/>
              </p:cNvCxnSpPr>
              <p:nvPr/>
            </p:nvCxnSpPr>
            <p:spPr bwMode="auto">
              <a:xfrm>
                <a:off x="8610600" y="2714677"/>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5" name="Straight Connector 334">
                <a:extLst>
                  <a:ext uri="{FF2B5EF4-FFF2-40B4-BE49-F238E27FC236}">
                    <a16:creationId xmlns:a16="http://schemas.microsoft.com/office/drawing/2014/main" id="{DAD42280-3868-FBCD-1EEC-7C8C22A131F5}"/>
                  </a:ext>
                </a:extLst>
              </p:cNvPr>
              <p:cNvCxnSpPr>
                <a:cxnSpLocks/>
              </p:cNvCxnSpPr>
              <p:nvPr/>
            </p:nvCxnSpPr>
            <p:spPr bwMode="auto">
              <a:xfrm>
                <a:off x="8597561" y="2634809"/>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6" name="Straight Connector 335">
                <a:extLst>
                  <a:ext uri="{FF2B5EF4-FFF2-40B4-BE49-F238E27FC236}">
                    <a16:creationId xmlns:a16="http://schemas.microsoft.com/office/drawing/2014/main" id="{8B7CFCCE-0171-CA9E-495E-628EA0DD1F6E}"/>
                  </a:ext>
                </a:extLst>
              </p:cNvPr>
              <p:cNvCxnSpPr>
                <a:cxnSpLocks/>
              </p:cNvCxnSpPr>
              <p:nvPr/>
            </p:nvCxnSpPr>
            <p:spPr bwMode="auto">
              <a:xfrm>
                <a:off x="8551922" y="255005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E6B427DB-CE60-38A5-F370-8D3FB4CA538B}"/>
                  </a:ext>
                </a:extLst>
              </p:cNvPr>
              <p:cNvCxnSpPr>
                <a:cxnSpLocks/>
              </p:cNvCxnSpPr>
              <p:nvPr/>
            </p:nvCxnSpPr>
            <p:spPr bwMode="auto">
              <a:xfrm>
                <a:off x="8543773" y="255005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8" name="Straight Connector 337">
                <a:extLst>
                  <a:ext uri="{FF2B5EF4-FFF2-40B4-BE49-F238E27FC236}">
                    <a16:creationId xmlns:a16="http://schemas.microsoft.com/office/drawing/2014/main" id="{9743F854-1DBA-85C6-5ACC-2170111AEAF0}"/>
                  </a:ext>
                </a:extLst>
              </p:cNvPr>
              <p:cNvCxnSpPr>
                <a:cxnSpLocks/>
              </p:cNvCxnSpPr>
              <p:nvPr/>
            </p:nvCxnSpPr>
            <p:spPr bwMode="auto">
              <a:xfrm>
                <a:off x="8493244" y="255005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39" name="Straight Connector 338">
                <a:extLst>
                  <a:ext uri="{FF2B5EF4-FFF2-40B4-BE49-F238E27FC236}">
                    <a16:creationId xmlns:a16="http://schemas.microsoft.com/office/drawing/2014/main" id="{8EE888E5-7B51-6193-499D-EBDA17F3506C}"/>
                  </a:ext>
                </a:extLst>
              </p:cNvPr>
              <p:cNvCxnSpPr>
                <a:cxnSpLocks/>
              </p:cNvCxnSpPr>
              <p:nvPr/>
            </p:nvCxnSpPr>
            <p:spPr bwMode="auto">
              <a:xfrm>
                <a:off x="8454126" y="255005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248EFD8F-F96D-3758-79C5-8195D9185F12}"/>
                  </a:ext>
                </a:extLst>
              </p:cNvPr>
              <p:cNvCxnSpPr>
                <a:cxnSpLocks/>
              </p:cNvCxnSpPr>
              <p:nvPr/>
            </p:nvCxnSpPr>
            <p:spPr bwMode="auto">
              <a:xfrm>
                <a:off x="8415007" y="255005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1" name="Straight Connector 340">
                <a:extLst>
                  <a:ext uri="{FF2B5EF4-FFF2-40B4-BE49-F238E27FC236}">
                    <a16:creationId xmlns:a16="http://schemas.microsoft.com/office/drawing/2014/main" id="{90A9EA8F-F49E-9BEF-BD7B-13BB891E94C9}"/>
                  </a:ext>
                </a:extLst>
              </p:cNvPr>
              <p:cNvCxnSpPr>
                <a:cxnSpLocks/>
              </p:cNvCxnSpPr>
              <p:nvPr/>
            </p:nvCxnSpPr>
            <p:spPr bwMode="auto">
              <a:xfrm>
                <a:off x="8375888" y="255005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2" name="Straight Connector 341">
                <a:extLst>
                  <a:ext uri="{FF2B5EF4-FFF2-40B4-BE49-F238E27FC236}">
                    <a16:creationId xmlns:a16="http://schemas.microsoft.com/office/drawing/2014/main" id="{7436E103-519C-B871-A6CA-0B501EDD949A}"/>
                  </a:ext>
                </a:extLst>
              </p:cNvPr>
              <p:cNvCxnSpPr>
                <a:cxnSpLocks/>
              </p:cNvCxnSpPr>
              <p:nvPr/>
            </p:nvCxnSpPr>
            <p:spPr bwMode="auto">
              <a:xfrm>
                <a:off x="8322100"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FBC818E8-4CCB-22BF-F598-0C80894EAE4F}"/>
                  </a:ext>
                </a:extLst>
              </p:cNvPr>
              <p:cNvCxnSpPr>
                <a:cxnSpLocks/>
              </p:cNvCxnSpPr>
              <p:nvPr/>
            </p:nvCxnSpPr>
            <p:spPr bwMode="auto">
              <a:xfrm>
                <a:off x="8297651"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F65A48A5-7CE6-CB4E-FF8D-FD70804930AA}"/>
                  </a:ext>
                </a:extLst>
              </p:cNvPr>
              <p:cNvCxnSpPr>
                <a:cxnSpLocks/>
              </p:cNvCxnSpPr>
              <p:nvPr/>
            </p:nvCxnSpPr>
            <p:spPr bwMode="auto">
              <a:xfrm>
                <a:off x="8253642"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04BAE685-3F04-31D3-A857-8FC3104E88E9}"/>
                  </a:ext>
                </a:extLst>
              </p:cNvPr>
              <p:cNvCxnSpPr>
                <a:cxnSpLocks/>
              </p:cNvCxnSpPr>
              <p:nvPr/>
            </p:nvCxnSpPr>
            <p:spPr bwMode="auto">
              <a:xfrm>
                <a:off x="8216153"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07431D46-D864-C42F-7346-D56C27970F5F}"/>
                  </a:ext>
                </a:extLst>
              </p:cNvPr>
              <p:cNvCxnSpPr>
                <a:cxnSpLocks/>
              </p:cNvCxnSpPr>
              <p:nvPr/>
            </p:nvCxnSpPr>
            <p:spPr bwMode="auto">
              <a:xfrm>
                <a:off x="8181924"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B6EB4679-D5A8-285E-F90A-9325C222B502}"/>
                  </a:ext>
                </a:extLst>
              </p:cNvPr>
              <p:cNvCxnSpPr>
                <a:cxnSpLocks/>
              </p:cNvCxnSpPr>
              <p:nvPr/>
            </p:nvCxnSpPr>
            <p:spPr bwMode="auto">
              <a:xfrm>
                <a:off x="8142805"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8" name="Straight Connector 347">
                <a:extLst>
                  <a:ext uri="{FF2B5EF4-FFF2-40B4-BE49-F238E27FC236}">
                    <a16:creationId xmlns:a16="http://schemas.microsoft.com/office/drawing/2014/main" id="{D6B6F592-B7D7-A7C8-FD96-0961EA069759}"/>
                  </a:ext>
                </a:extLst>
              </p:cNvPr>
              <p:cNvCxnSpPr>
                <a:cxnSpLocks/>
              </p:cNvCxnSpPr>
              <p:nvPr/>
            </p:nvCxnSpPr>
            <p:spPr bwMode="auto">
              <a:xfrm>
                <a:off x="8133026"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AC0BD4ED-ED69-4DFC-B77A-4E1EC1D06662}"/>
                  </a:ext>
                </a:extLst>
              </p:cNvPr>
              <p:cNvCxnSpPr>
                <a:cxnSpLocks/>
              </p:cNvCxnSpPr>
              <p:nvPr/>
            </p:nvCxnSpPr>
            <p:spPr bwMode="auto">
              <a:xfrm>
                <a:off x="8150955"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AD0980A8-A2F6-A610-B4E0-4A59E5B6AE60}"/>
                  </a:ext>
                </a:extLst>
              </p:cNvPr>
              <p:cNvCxnSpPr>
                <a:cxnSpLocks/>
              </p:cNvCxnSpPr>
              <p:nvPr/>
            </p:nvCxnSpPr>
            <p:spPr bwMode="auto">
              <a:xfrm>
                <a:off x="8095537"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538F4E6B-24B3-A37C-BAF6-54579082AE3D}"/>
                  </a:ext>
                </a:extLst>
              </p:cNvPr>
              <p:cNvCxnSpPr>
                <a:cxnSpLocks/>
              </p:cNvCxnSpPr>
              <p:nvPr/>
            </p:nvCxnSpPr>
            <p:spPr bwMode="auto">
              <a:xfrm>
                <a:off x="8072718"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DAC34C3D-2D0E-7599-B59F-CF0DB257B351}"/>
                  </a:ext>
                </a:extLst>
              </p:cNvPr>
              <p:cNvCxnSpPr>
                <a:cxnSpLocks/>
              </p:cNvCxnSpPr>
              <p:nvPr/>
            </p:nvCxnSpPr>
            <p:spPr bwMode="auto">
              <a:xfrm>
                <a:off x="8066198"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3" name="Straight Connector 352">
                <a:extLst>
                  <a:ext uri="{FF2B5EF4-FFF2-40B4-BE49-F238E27FC236}">
                    <a16:creationId xmlns:a16="http://schemas.microsoft.com/office/drawing/2014/main" id="{5809ED18-D483-4863-F3D4-92512E340D5E}"/>
                  </a:ext>
                </a:extLst>
              </p:cNvPr>
              <p:cNvCxnSpPr>
                <a:cxnSpLocks/>
              </p:cNvCxnSpPr>
              <p:nvPr/>
            </p:nvCxnSpPr>
            <p:spPr bwMode="auto">
              <a:xfrm>
                <a:off x="8015669"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4" name="Straight Connector 353">
                <a:extLst>
                  <a:ext uri="{FF2B5EF4-FFF2-40B4-BE49-F238E27FC236}">
                    <a16:creationId xmlns:a16="http://schemas.microsoft.com/office/drawing/2014/main" id="{5A8173C9-7343-99D8-0EBE-3ED80A55713D}"/>
                  </a:ext>
                </a:extLst>
              </p:cNvPr>
              <p:cNvCxnSpPr>
                <a:cxnSpLocks/>
              </p:cNvCxnSpPr>
              <p:nvPr/>
            </p:nvCxnSpPr>
            <p:spPr bwMode="auto">
              <a:xfrm>
                <a:off x="7997740"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874B2EE0-06B2-7A89-4BA6-514BF7F50760}"/>
                  </a:ext>
                </a:extLst>
              </p:cNvPr>
              <p:cNvCxnSpPr>
                <a:cxnSpLocks/>
              </p:cNvCxnSpPr>
              <p:nvPr/>
            </p:nvCxnSpPr>
            <p:spPr bwMode="auto">
              <a:xfrm>
                <a:off x="7984701" y="2493004"/>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6EFBA709-0679-830C-518F-164C1576A779}"/>
                  </a:ext>
                </a:extLst>
              </p:cNvPr>
              <p:cNvCxnSpPr>
                <a:cxnSpLocks/>
              </p:cNvCxnSpPr>
              <p:nvPr/>
            </p:nvCxnSpPr>
            <p:spPr bwMode="auto">
              <a:xfrm>
                <a:off x="7868975" y="2463665"/>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9FA2DAB4-27A9-7487-93A7-9E9A30FE77F4}"/>
                  </a:ext>
                </a:extLst>
              </p:cNvPr>
              <p:cNvCxnSpPr>
                <a:cxnSpLocks/>
              </p:cNvCxnSpPr>
              <p:nvPr/>
            </p:nvCxnSpPr>
            <p:spPr bwMode="auto">
              <a:xfrm>
                <a:off x="7847785" y="2463665"/>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7D15BA36-15AE-4826-D755-B4FD4E3DA769}"/>
                  </a:ext>
                </a:extLst>
              </p:cNvPr>
              <p:cNvCxnSpPr>
                <a:cxnSpLocks/>
              </p:cNvCxnSpPr>
              <p:nvPr/>
            </p:nvCxnSpPr>
            <p:spPr bwMode="auto">
              <a:xfrm>
                <a:off x="7815186" y="2463665"/>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D4B2BF02-CE3B-E492-ED2C-D215E7B09754}"/>
                  </a:ext>
                </a:extLst>
              </p:cNvPr>
              <p:cNvCxnSpPr>
                <a:cxnSpLocks/>
              </p:cNvCxnSpPr>
              <p:nvPr/>
            </p:nvCxnSpPr>
            <p:spPr bwMode="auto">
              <a:xfrm>
                <a:off x="7758138" y="2426177"/>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5089ECB8-FA5C-09B1-CB00-92154D93BC00}"/>
                  </a:ext>
                </a:extLst>
              </p:cNvPr>
              <p:cNvCxnSpPr>
                <a:cxnSpLocks/>
              </p:cNvCxnSpPr>
              <p:nvPr/>
            </p:nvCxnSpPr>
            <p:spPr bwMode="auto">
              <a:xfrm>
                <a:off x="7743468" y="2426177"/>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8A62B102-B971-0D08-D9AC-46EA1BE0BFBA}"/>
                  </a:ext>
                </a:extLst>
              </p:cNvPr>
              <p:cNvCxnSpPr>
                <a:cxnSpLocks/>
              </p:cNvCxnSpPr>
              <p:nvPr/>
            </p:nvCxnSpPr>
            <p:spPr bwMode="auto">
              <a:xfrm>
                <a:off x="7707609" y="2426177"/>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82593088-582E-6D1D-DF26-657F5511D617}"/>
                  </a:ext>
                </a:extLst>
              </p:cNvPr>
              <p:cNvCxnSpPr>
                <a:cxnSpLocks/>
              </p:cNvCxnSpPr>
              <p:nvPr/>
            </p:nvCxnSpPr>
            <p:spPr bwMode="auto">
              <a:xfrm>
                <a:off x="7632632" y="2426177"/>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CEF7772C-E472-E183-C722-8C69D681F9FD}"/>
                  </a:ext>
                </a:extLst>
              </p:cNvPr>
              <p:cNvCxnSpPr>
                <a:cxnSpLocks/>
              </p:cNvCxnSpPr>
              <p:nvPr/>
            </p:nvCxnSpPr>
            <p:spPr bwMode="auto">
              <a:xfrm>
                <a:off x="7565804" y="2398468"/>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A52A10A6-EE2C-D8D9-1BD4-4CAA0B65148B}"/>
                  </a:ext>
                </a:extLst>
              </p:cNvPr>
              <p:cNvCxnSpPr>
                <a:cxnSpLocks/>
              </p:cNvCxnSpPr>
              <p:nvPr/>
            </p:nvCxnSpPr>
            <p:spPr bwMode="auto">
              <a:xfrm>
                <a:off x="7552764" y="2352830"/>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002C1761-DF4D-6381-12A7-2B36472CC65B}"/>
                  </a:ext>
                </a:extLst>
              </p:cNvPr>
              <p:cNvCxnSpPr>
                <a:cxnSpLocks/>
              </p:cNvCxnSpPr>
              <p:nvPr/>
            </p:nvCxnSpPr>
            <p:spPr bwMode="auto">
              <a:xfrm>
                <a:off x="7521795" y="2352830"/>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F2836AC7-3EB6-19F9-54E1-08F9A9761518}"/>
                  </a:ext>
                </a:extLst>
              </p:cNvPr>
              <p:cNvCxnSpPr>
                <a:cxnSpLocks/>
              </p:cNvCxnSpPr>
              <p:nvPr/>
            </p:nvCxnSpPr>
            <p:spPr bwMode="auto">
              <a:xfrm>
                <a:off x="7453338" y="2352830"/>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1C5313AF-0DF3-FDE3-410F-A9E62C1C51E7}"/>
                  </a:ext>
                </a:extLst>
              </p:cNvPr>
              <p:cNvCxnSpPr>
                <a:cxnSpLocks/>
              </p:cNvCxnSpPr>
              <p:nvPr/>
            </p:nvCxnSpPr>
            <p:spPr bwMode="auto">
              <a:xfrm>
                <a:off x="7287083" y="2287632"/>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01D76402-37A6-1E2F-90F2-53393C6AF894}"/>
                  </a:ext>
                </a:extLst>
              </p:cNvPr>
              <p:cNvCxnSpPr>
                <a:cxnSpLocks/>
              </p:cNvCxnSpPr>
              <p:nvPr/>
            </p:nvCxnSpPr>
            <p:spPr bwMode="auto">
              <a:xfrm>
                <a:off x="7247965" y="2282742"/>
                <a:ext cx="0" cy="124690"/>
              </a:xfrm>
              <a:prstGeom prst="line">
                <a:avLst/>
              </a:prstGeom>
              <a:noFill/>
              <a:ln w="28575" cap="flat" cmpd="sng" algn="ctr">
                <a:solidFill>
                  <a:schemeClr val="accent1"/>
                </a:solidFill>
                <a:prstDash val="solid"/>
                <a:round/>
                <a:headEnd type="none" w="med" len="med"/>
                <a:tailEnd type="none" w="med" len="med"/>
              </a:ln>
              <a:effectLst/>
            </p:spPr>
          </p:cxnSp>
        </p:grpSp>
        <p:cxnSp>
          <p:nvCxnSpPr>
            <p:cNvPr id="306" name="Straight Connector 305">
              <a:extLst>
                <a:ext uri="{FF2B5EF4-FFF2-40B4-BE49-F238E27FC236}">
                  <a16:creationId xmlns:a16="http://schemas.microsoft.com/office/drawing/2014/main" id="{9ED5A575-3F94-EE2E-340E-12F12FDFF775}"/>
                </a:ext>
              </a:extLst>
            </p:cNvPr>
            <p:cNvCxnSpPr>
              <a:cxnSpLocks/>
            </p:cNvCxnSpPr>
            <p:nvPr/>
          </p:nvCxnSpPr>
          <p:spPr bwMode="auto">
            <a:xfrm>
              <a:off x="7135498" y="2170275"/>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DA8CDB8A-F8D8-76E3-F6C9-DF6E5AD387AA}"/>
                </a:ext>
              </a:extLst>
            </p:cNvPr>
            <p:cNvCxnSpPr>
              <a:cxnSpLocks/>
            </p:cNvCxnSpPr>
            <p:nvPr/>
          </p:nvCxnSpPr>
          <p:spPr bwMode="auto">
            <a:xfrm>
              <a:off x="7117569" y="2144196"/>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19349BBA-E199-92C3-1CEB-584FC163AE6B}"/>
                </a:ext>
              </a:extLst>
            </p:cNvPr>
            <p:cNvCxnSpPr>
              <a:cxnSpLocks/>
            </p:cNvCxnSpPr>
            <p:nvPr/>
          </p:nvCxnSpPr>
          <p:spPr bwMode="auto">
            <a:xfrm>
              <a:off x="7104529" y="2136046"/>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4D048FA3-59D4-0F1C-E10C-ECEDCEB5A145}"/>
                </a:ext>
              </a:extLst>
            </p:cNvPr>
            <p:cNvCxnSpPr>
              <a:cxnSpLocks/>
            </p:cNvCxnSpPr>
            <p:nvPr/>
          </p:nvCxnSpPr>
          <p:spPr bwMode="auto">
            <a:xfrm>
              <a:off x="7099639" y="2129526"/>
              <a:ext cx="0" cy="124690"/>
            </a:xfrm>
            <a:prstGeom prst="line">
              <a:avLst/>
            </a:prstGeom>
            <a:noFill/>
            <a:ln w="28575" cap="flat" cmpd="sng" algn="ctr">
              <a:solidFill>
                <a:schemeClr val="accent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78544331-621E-5F1A-2394-1C66654C7F42}"/>
                </a:ext>
              </a:extLst>
            </p:cNvPr>
            <p:cNvCxnSpPr>
              <a:cxnSpLocks/>
            </p:cNvCxnSpPr>
            <p:nvPr/>
          </p:nvCxnSpPr>
          <p:spPr bwMode="auto">
            <a:xfrm>
              <a:off x="7081710" y="2103447"/>
              <a:ext cx="0" cy="124690"/>
            </a:xfrm>
            <a:prstGeom prst="line">
              <a:avLst/>
            </a:prstGeom>
            <a:noFill/>
            <a:ln w="28575" cap="flat" cmpd="sng" algn="ctr">
              <a:solidFill>
                <a:schemeClr val="accent1"/>
              </a:solidFill>
              <a:prstDash val="solid"/>
              <a:round/>
              <a:headEnd type="none" w="med" len="med"/>
              <a:tailEnd type="none" w="med" len="med"/>
            </a:ln>
            <a:effectLst/>
          </p:spPr>
        </p:cxnSp>
      </p:grpSp>
      <p:sp>
        <p:nvSpPr>
          <p:cNvPr id="369" name="Freeform: Shape 132">
            <a:extLst>
              <a:ext uri="{FF2B5EF4-FFF2-40B4-BE49-F238E27FC236}">
                <a16:creationId xmlns:a16="http://schemas.microsoft.com/office/drawing/2014/main" id="{CB951B84-BFBE-BCFA-159D-CEF45604F42D}"/>
              </a:ext>
            </a:extLst>
          </p:cNvPr>
          <p:cNvSpPr/>
          <p:nvPr/>
        </p:nvSpPr>
        <p:spPr bwMode="auto">
          <a:xfrm>
            <a:off x="6995977" y="2183973"/>
            <a:ext cx="4063456" cy="1991795"/>
          </a:xfrm>
          <a:custGeom>
            <a:avLst/>
            <a:gdLst>
              <a:gd name="connsiteX0" fmla="*/ 4063456 w 4063456"/>
              <a:gd name="connsiteY0" fmla="*/ 1991794 h 1991794"/>
              <a:gd name="connsiteX1" fmla="*/ 2541086 w 4063456"/>
              <a:gd name="connsiteY1" fmla="*/ 1991794 h 1991794"/>
              <a:gd name="connsiteX2" fmla="*/ 2541086 w 4063456"/>
              <a:gd name="connsiteY2" fmla="*/ 1709814 h 1991794"/>
              <a:gd name="connsiteX3" fmla="*/ 2454699 w 4063456"/>
              <a:gd name="connsiteY3" fmla="*/ 1709814 h 1991794"/>
              <a:gd name="connsiteX4" fmla="*/ 2454699 w 4063456"/>
              <a:gd name="connsiteY4" fmla="*/ 1488141 h 1991794"/>
              <a:gd name="connsiteX5" fmla="*/ 2190648 w 4063456"/>
              <a:gd name="connsiteY5" fmla="*/ 1488141 h 1991794"/>
              <a:gd name="connsiteX6" fmla="*/ 2190648 w 4063456"/>
              <a:gd name="connsiteY6" fmla="*/ 1375675 h 1991794"/>
              <a:gd name="connsiteX7" fmla="*/ 2156419 w 4063456"/>
              <a:gd name="connsiteY7" fmla="*/ 1375675 h 1991794"/>
              <a:gd name="connsiteX8" fmla="*/ 2156419 w 4063456"/>
              <a:gd name="connsiteY8" fmla="*/ 1235499 h 1991794"/>
              <a:gd name="connsiteX9" fmla="*/ 1768492 w 4063456"/>
              <a:gd name="connsiteY9" fmla="*/ 1235499 h 1991794"/>
              <a:gd name="connsiteX10" fmla="*/ 1768492 w 4063456"/>
              <a:gd name="connsiteY10" fmla="*/ 1165411 h 1991794"/>
              <a:gd name="connsiteX11" fmla="*/ 1553339 w 4063456"/>
              <a:gd name="connsiteY11" fmla="*/ 1165411 h 1991794"/>
              <a:gd name="connsiteX12" fmla="*/ 1553339 w 4063456"/>
              <a:gd name="connsiteY12" fmla="*/ 1127923 h 1991794"/>
              <a:gd name="connsiteX13" fmla="*/ 1517480 w 4063456"/>
              <a:gd name="connsiteY13" fmla="*/ 1127923 h 1991794"/>
              <a:gd name="connsiteX14" fmla="*/ 1517480 w 4063456"/>
              <a:gd name="connsiteY14" fmla="*/ 1100214 h 1991794"/>
              <a:gd name="connsiteX15" fmla="*/ 1447392 w 4063456"/>
              <a:gd name="connsiteY15" fmla="*/ 1100214 h 1991794"/>
              <a:gd name="connsiteX16" fmla="*/ 1447392 w 4063456"/>
              <a:gd name="connsiteY16" fmla="*/ 1075764 h 1991794"/>
              <a:gd name="connsiteX17" fmla="*/ 1421313 w 4063456"/>
              <a:gd name="connsiteY17" fmla="*/ 1075764 h 1991794"/>
              <a:gd name="connsiteX18" fmla="*/ 1421313 w 4063456"/>
              <a:gd name="connsiteY18" fmla="*/ 1048055 h 1991794"/>
              <a:gd name="connsiteX19" fmla="*/ 1240389 w 4063456"/>
              <a:gd name="connsiteY19" fmla="*/ 1048055 h 1991794"/>
              <a:gd name="connsiteX20" fmla="*/ 1240389 w 4063456"/>
              <a:gd name="connsiteY20" fmla="*/ 1005677 h 1991794"/>
              <a:gd name="connsiteX21" fmla="*/ 852462 w 4063456"/>
              <a:gd name="connsiteY21" fmla="*/ 1005677 h 1991794"/>
              <a:gd name="connsiteX22" fmla="*/ 852462 w 4063456"/>
              <a:gd name="connsiteY22" fmla="*/ 986117 h 1991794"/>
              <a:gd name="connsiteX23" fmla="*/ 738366 w 4063456"/>
              <a:gd name="connsiteY23" fmla="*/ 986117 h 1991794"/>
              <a:gd name="connsiteX24" fmla="*/ 738366 w 4063456"/>
              <a:gd name="connsiteY24" fmla="*/ 948629 h 1991794"/>
              <a:gd name="connsiteX25" fmla="*/ 713916 w 4063456"/>
              <a:gd name="connsiteY25" fmla="*/ 948629 h 1991794"/>
              <a:gd name="connsiteX26" fmla="*/ 713916 w 4063456"/>
              <a:gd name="connsiteY26" fmla="*/ 901360 h 1991794"/>
              <a:gd name="connsiteX27" fmla="*/ 632419 w 4063456"/>
              <a:gd name="connsiteY27" fmla="*/ 901360 h 1991794"/>
              <a:gd name="connsiteX28" fmla="*/ 632419 w 4063456"/>
              <a:gd name="connsiteY28" fmla="*/ 860611 h 1991794"/>
              <a:gd name="connsiteX29" fmla="*/ 607970 w 4063456"/>
              <a:gd name="connsiteY29" fmla="*/ 860611 h 1991794"/>
              <a:gd name="connsiteX30" fmla="*/ 607970 w 4063456"/>
              <a:gd name="connsiteY30" fmla="*/ 821493 h 1991794"/>
              <a:gd name="connsiteX31" fmla="*/ 573741 w 4063456"/>
              <a:gd name="connsiteY31" fmla="*/ 821493 h 1991794"/>
              <a:gd name="connsiteX32" fmla="*/ 573741 w 4063456"/>
              <a:gd name="connsiteY32" fmla="*/ 759555 h 1991794"/>
              <a:gd name="connsiteX33" fmla="*/ 552552 w 4063456"/>
              <a:gd name="connsiteY33" fmla="*/ 759555 h 1991794"/>
              <a:gd name="connsiteX34" fmla="*/ 552552 w 4063456"/>
              <a:gd name="connsiteY34" fmla="*/ 733476 h 1991794"/>
              <a:gd name="connsiteX35" fmla="*/ 528102 w 4063456"/>
              <a:gd name="connsiteY35" fmla="*/ 733476 h 1991794"/>
              <a:gd name="connsiteX36" fmla="*/ 528102 w 4063456"/>
              <a:gd name="connsiteY36" fmla="*/ 686207 h 1991794"/>
              <a:gd name="connsiteX37" fmla="*/ 467794 w 4063456"/>
              <a:gd name="connsiteY37" fmla="*/ 686207 h 1991794"/>
              <a:gd name="connsiteX38" fmla="*/ 467794 w 4063456"/>
              <a:gd name="connsiteY38" fmla="*/ 665018 h 1991794"/>
              <a:gd name="connsiteX39" fmla="*/ 400967 w 4063456"/>
              <a:gd name="connsiteY39" fmla="*/ 665018 h 1991794"/>
              <a:gd name="connsiteX40" fmla="*/ 400967 w 4063456"/>
              <a:gd name="connsiteY40" fmla="*/ 635679 h 1991794"/>
              <a:gd name="connsiteX41" fmla="*/ 373258 w 4063456"/>
              <a:gd name="connsiteY41" fmla="*/ 635679 h 1991794"/>
              <a:gd name="connsiteX42" fmla="*/ 373258 w 4063456"/>
              <a:gd name="connsiteY42" fmla="*/ 581891 h 1991794"/>
              <a:gd name="connsiteX43" fmla="*/ 335769 w 4063456"/>
              <a:gd name="connsiteY43" fmla="*/ 581891 h 1991794"/>
              <a:gd name="connsiteX44" fmla="*/ 335769 w 4063456"/>
              <a:gd name="connsiteY44" fmla="*/ 505283 h 1991794"/>
              <a:gd name="connsiteX45" fmla="*/ 272201 w 4063456"/>
              <a:gd name="connsiteY45" fmla="*/ 505283 h 1991794"/>
              <a:gd name="connsiteX46" fmla="*/ 272201 w 4063456"/>
              <a:gd name="connsiteY46" fmla="*/ 440085 h 1991794"/>
              <a:gd name="connsiteX47" fmla="*/ 189074 w 4063456"/>
              <a:gd name="connsiteY47" fmla="*/ 440085 h 1991794"/>
              <a:gd name="connsiteX48" fmla="*/ 189074 w 4063456"/>
              <a:gd name="connsiteY48" fmla="*/ 389557 h 1991794"/>
              <a:gd name="connsiteX49" fmla="*/ 154845 w 4063456"/>
              <a:gd name="connsiteY49" fmla="*/ 389557 h 1991794"/>
              <a:gd name="connsiteX50" fmla="*/ 154845 w 4063456"/>
              <a:gd name="connsiteY50" fmla="*/ 363478 h 1991794"/>
              <a:gd name="connsiteX51" fmla="*/ 120616 w 4063456"/>
              <a:gd name="connsiteY51" fmla="*/ 363478 h 1991794"/>
              <a:gd name="connsiteX52" fmla="*/ 120616 w 4063456"/>
              <a:gd name="connsiteY52" fmla="*/ 317839 h 1991794"/>
              <a:gd name="connsiteX53" fmla="*/ 78237 w 4063456"/>
              <a:gd name="connsiteY53" fmla="*/ 317839 h 1991794"/>
              <a:gd name="connsiteX54" fmla="*/ 78237 w 4063456"/>
              <a:gd name="connsiteY54" fmla="*/ 270571 h 1991794"/>
              <a:gd name="connsiteX55" fmla="*/ 61938 w 4063456"/>
              <a:gd name="connsiteY55" fmla="*/ 270571 h 1991794"/>
              <a:gd name="connsiteX56" fmla="*/ 61938 w 4063456"/>
              <a:gd name="connsiteY56" fmla="*/ 158105 h 1991794"/>
              <a:gd name="connsiteX57" fmla="*/ 21189 w 4063456"/>
              <a:gd name="connsiteY57" fmla="*/ 158105 h 1991794"/>
              <a:gd name="connsiteX58" fmla="*/ 21189 w 4063456"/>
              <a:gd name="connsiteY58" fmla="*/ 109206 h 1991794"/>
              <a:gd name="connsiteX59" fmla="*/ 0 w 4063456"/>
              <a:gd name="connsiteY59" fmla="*/ 109206 h 1991794"/>
              <a:gd name="connsiteX60" fmla="*/ 0 w 4063456"/>
              <a:gd name="connsiteY60" fmla="*/ 0 h 199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063456" h="1991794">
                <a:moveTo>
                  <a:pt x="4063456" y="1991794"/>
                </a:moveTo>
                <a:lnTo>
                  <a:pt x="2541086" y="1991794"/>
                </a:lnTo>
                <a:lnTo>
                  <a:pt x="2541086" y="1709814"/>
                </a:lnTo>
                <a:lnTo>
                  <a:pt x="2454699" y="1709814"/>
                </a:lnTo>
                <a:lnTo>
                  <a:pt x="2454699" y="1488141"/>
                </a:lnTo>
                <a:lnTo>
                  <a:pt x="2190648" y="1488141"/>
                </a:lnTo>
                <a:lnTo>
                  <a:pt x="2190648" y="1375675"/>
                </a:lnTo>
                <a:lnTo>
                  <a:pt x="2156419" y="1375675"/>
                </a:lnTo>
                <a:lnTo>
                  <a:pt x="2156419" y="1235499"/>
                </a:lnTo>
                <a:lnTo>
                  <a:pt x="1768492" y="1235499"/>
                </a:lnTo>
                <a:lnTo>
                  <a:pt x="1768492" y="1165411"/>
                </a:lnTo>
                <a:lnTo>
                  <a:pt x="1553339" y="1165411"/>
                </a:lnTo>
                <a:lnTo>
                  <a:pt x="1553339" y="1127923"/>
                </a:lnTo>
                <a:lnTo>
                  <a:pt x="1517480" y="1127923"/>
                </a:lnTo>
                <a:lnTo>
                  <a:pt x="1517480" y="1100214"/>
                </a:lnTo>
                <a:lnTo>
                  <a:pt x="1447392" y="1100214"/>
                </a:lnTo>
                <a:lnTo>
                  <a:pt x="1447392" y="1075764"/>
                </a:lnTo>
                <a:lnTo>
                  <a:pt x="1421313" y="1075764"/>
                </a:lnTo>
                <a:lnTo>
                  <a:pt x="1421313" y="1048055"/>
                </a:lnTo>
                <a:lnTo>
                  <a:pt x="1240389" y="1048055"/>
                </a:lnTo>
                <a:lnTo>
                  <a:pt x="1240389" y="1005677"/>
                </a:lnTo>
                <a:lnTo>
                  <a:pt x="852462" y="1005677"/>
                </a:lnTo>
                <a:lnTo>
                  <a:pt x="852462" y="986117"/>
                </a:lnTo>
                <a:lnTo>
                  <a:pt x="738366" y="986117"/>
                </a:lnTo>
                <a:lnTo>
                  <a:pt x="738366" y="948629"/>
                </a:lnTo>
                <a:lnTo>
                  <a:pt x="713916" y="948629"/>
                </a:lnTo>
                <a:lnTo>
                  <a:pt x="713916" y="901360"/>
                </a:lnTo>
                <a:lnTo>
                  <a:pt x="632419" y="901360"/>
                </a:lnTo>
                <a:lnTo>
                  <a:pt x="632419" y="860611"/>
                </a:lnTo>
                <a:lnTo>
                  <a:pt x="607970" y="860611"/>
                </a:lnTo>
                <a:lnTo>
                  <a:pt x="607970" y="821493"/>
                </a:lnTo>
                <a:lnTo>
                  <a:pt x="573741" y="821493"/>
                </a:lnTo>
                <a:lnTo>
                  <a:pt x="573741" y="759555"/>
                </a:lnTo>
                <a:lnTo>
                  <a:pt x="552552" y="759555"/>
                </a:lnTo>
                <a:lnTo>
                  <a:pt x="552552" y="733476"/>
                </a:lnTo>
                <a:lnTo>
                  <a:pt x="528102" y="733476"/>
                </a:lnTo>
                <a:lnTo>
                  <a:pt x="528102" y="686207"/>
                </a:lnTo>
                <a:lnTo>
                  <a:pt x="467794" y="686207"/>
                </a:lnTo>
                <a:lnTo>
                  <a:pt x="467794" y="665018"/>
                </a:lnTo>
                <a:lnTo>
                  <a:pt x="400967" y="665018"/>
                </a:lnTo>
                <a:lnTo>
                  <a:pt x="400967" y="635679"/>
                </a:lnTo>
                <a:lnTo>
                  <a:pt x="373258" y="635679"/>
                </a:lnTo>
                <a:lnTo>
                  <a:pt x="373258" y="581891"/>
                </a:lnTo>
                <a:lnTo>
                  <a:pt x="335769" y="581891"/>
                </a:lnTo>
                <a:lnTo>
                  <a:pt x="335769" y="505283"/>
                </a:lnTo>
                <a:lnTo>
                  <a:pt x="272201" y="505283"/>
                </a:lnTo>
                <a:lnTo>
                  <a:pt x="272201" y="440085"/>
                </a:lnTo>
                <a:lnTo>
                  <a:pt x="189074" y="440085"/>
                </a:lnTo>
                <a:lnTo>
                  <a:pt x="189074" y="389557"/>
                </a:lnTo>
                <a:lnTo>
                  <a:pt x="154845" y="389557"/>
                </a:lnTo>
                <a:lnTo>
                  <a:pt x="154845" y="363478"/>
                </a:lnTo>
                <a:lnTo>
                  <a:pt x="120616" y="363478"/>
                </a:lnTo>
                <a:lnTo>
                  <a:pt x="120616" y="317839"/>
                </a:lnTo>
                <a:lnTo>
                  <a:pt x="78237" y="317839"/>
                </a:lnTo>
                <a:lnTo>
                  <a:pt x="78237" y="270571"/>
                </a:lnTo>
                <a:lnTo>
                  <a:pt x="61938" y="270571"/>
                </a:lnTo>
                <a:lnTo>
                  <a:pt x="61938" y="158105"/>
                </a:lnTo>
                <a:lnTo>
                  <a:pt x="21189" y="158105"/>
                </a:lnTo>
                <a:lnTo>
                  <a:pt x="21189" y="109206"/>
                </a:lnTo>
                <a:lnTo>
                  <a:pt x="0" y="109206"/>
                </a:lnTo>
                <a:lnTo>
                  <a:pt x="0" y="0"/>
                </a:lnTo>
              </a:path>
            </a:pathLst>
          </a:custGeom>
          <a:noFill/>
          <a:ln w="28575">
            <a:solidFill>
              <a:schemeClr val="accent2"/>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grpSp>
        <p:nvGrpSpPr>
          <p:cNvPr id="370" name="Group 369">
            <a:extLst>
              <a:ext uri="{FF2B5EF4-FFF2-40B4-BE49-F238E27FC236}">
                <a16:creationId xmlns:a16="http://schemas.microsoft.com/office/drawing/2014/main" id="{CE400740-EC06-52B5-FC52-70F7B55E99AC}"/>
              </a:ext>
            </a:extLst>
          </p:cNvPr>
          <p:cNvGrpSpPr/>
          <p:nvPr/>
        </p:nvGrpSpPr>
        <p:grpSpPr>
          <a:xfrm>
            <a:off x="7053427" y="2302961"/>
            <a:ext cx="4004784" cy="1942081"/>
            <a:chOff x="6952124" y="2169458"/>
            <a:chExt cx="4004784" cy="1942081"/>
          </a:xfrm>
        </p:grpSpPr>
        <p:grpSp>
          <p:nvGrpSpPr>
            <p:cNvPr id="371" name="Group 370">
              <a:extLst>
                <a:ext uri="{FF2B5EF4-FFF2-40B4-BE49-F238E27FC236}">
                  <a16:creationId xmlns:a16="http://schemas.microsoft.com/office/drawing/2014/main" id="{4E22C66B-CCDC-DD9A-F089-260153281F9C}"/>
                </a:ext>
              </a:extLst>
            </p:cNvPr>
            <p:cNvGrpSpPr/>
            <p:nvPr/>
          </p:nvGrpSpPr>
          <p:grpSpPr>
            <a:xfrm>
              <a:off x="7256923" y="2604653"/>
              <a:ext cx="3699985" cy="1506886"/>
              <a:chOff x="7256923" y="2604653"/>
              <a:chExt cx="3699985" cy="1506886"/>
            </a:xfrm>
          </p:grpSpPr>
          <p:cxnSp>
            <p:nvCxnSpPr>
              <p:cNvPr id="376" name="Straight Connector 375">
                <a:extLst>
                  <a:ext uri="{FF2B5EF4-FFF2-40B4-BE49-F238E27FC236}">
                    <a16:creationId xmlns:a16="http://schemas.microsoft.com/office/drawing/2014/main" id="{6712FC72-0D86-F031-6ACC-0DCA0F6669A9}"/>
                  </a:ext>
                </a:extLst>
              </p:cNvPr>
              <p:cNvCxnSpPr>
                <a:cxnSpLocks/>
              </p:cNvCxnSpPr>
              <p:nvPr/>
            </p:nvCxnSpPr>
            <p:spPr bwMode="auto">
              <a:xfrm>
                <a:off x="10956908" y="3986849"/>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529D344D-C238-DE0A-B996-F1CAB4FD95D9}"/>
                  </a:ext>
                </a:extLst>
              </p:cNvPr>
              <p:cNvCxnSpPr>
                <a:cxnSpLocks/>
              </p:cNvCxnSpPr>
              <p:nvPr/>
            </p:nvCxnSpPr>
            <p:spPr bwMode="auto">
              <a:xfrm>
                <a:off x="9563303" y="3986849"/>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1E99B46B-354D-0F33-78E7-5EC92378FFAB}"/>
                  </a:ext>
                </a:extLst>
              </p:cNvPr>
              <p:cNvCxnSpPr>
                <a:cxnSpLocks/>
              </p:cNvCxnSpPr>
              <p:nvPr/>
            </p:nvCxnSpPr>
            <p:spPr bwMode="auto">
              <a:xfrm>
                <a:off x="9498105" y="3986849"/>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06EA1B87-6059-B11C-7F6A-559EA71FB01C}"/>
                  </a:ext>
                </a:extLst>
              </p:cNvPr>
              <p:cNvCxnSpPr>
                <a:cxnSpLocks/>
              </p:cNvCxnSpPr>
              <p:nvPr/>
            </p:nvCxnSpPr>
            <p:spPr bwMode="auto">
              <a:xfrm>
                <a:off x="9452466" y="3986849"/>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5CA928EB-BD74-8DC6-E2A8-56BAE9331BD9}"/>
                  </a:ext>
                </a:extLst>
              </p:cNvPr>
              <p:cNvCxnSpPr>
                <a:cxnSpLocks/>
              </p:cNvCxnSpPr>
              <p:nvPr/>
            </p:nvCxnSpPr>
            <p:spPr bwMode="auto">
              <a:xfrm>
                <a:off x="9419867" y="370812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948DF802-1F60-33FB-714C-5DB095DFAC0A}"/>
                  </a:ext>
                </a:extLst>
              </p:cNvPr>
              <p:cNvCxnSpPr>
                <a:cxnSpLocks/>
              </p:cNvCxnSpPr>
              <p:nvPr/>
            </p:nvCxnSpPr>
            <p:spPr bwMode="auto">
              <a:xfrm>
                <a:off x="9397048" y="370812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B3AB6C0C-99E1-AA12-53EE-7BEFC2B22458}"/>
                  </a:ext>
                </a:extLst>
              </p:cNvPr>
              <p:cNvCxnSpPr>
                <a:cxnSpLocks/>
              </p:cNvCxnSpPr>
              <p:nvPr/>
            </p:nvCxnSpPr>
            <p:spPr bwMode="auto">
              <a:xfrm>
                <a:off x="9351409" y="3497865"/>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9ACC1622-31A9-3685-3C87-62ADD77FD954}"/>
                  </a:ext>
                </a:extLst>
              </p:cNvPr>
              <p:cNvCxnSpPr>
                <a:cxnSpLocks/>
              </p:cNvCxnSpPr>
              <p:nvPr/>
            </p:nvCxnSpPr>
            <p:spPr bwMode="auto">
              <a:xfrm>
                <a:off x="9305771" y="3497865"/>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B0AC49E6-27F2-F7A4-D1F5-6A75A7086CA3}"/>
                  </a:ext>
                </a:extLst>
              </p:cNvPr>
              <p:cNvCxnSpPr>
                <a:cxnSpLocks/>
              </p:cNvCxnSpPr>
              <p:nvPr/>
            </p:nvCxnSpPr>
            <p:spPr bwMode="auto">
              <a:xfrm>
                <a:off x="9260132" y="3497865"/>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9F9A553D-8B92-3964-D41C-46DD8B20A27D}"/>
                  </a:ext>
                </a:extLst>
              </p:cNvPr>
              <p:cNvCxnSpPr>
                <a:cxnSpLocks/>
              </p:cNvCxnSpPr>
              <p:nvPr/>
            </p:nvCxnSpPr>
            <p:spPr bwMode="auto">
              <a:xfrm>
                <a:off x="9129737" y="3497865"/>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CF166B6F-9603-C68D-90DC-84EE3A474A9E}"/>
                  </a:ext>
                </a:extLst>
              </p:cNvPr>
              <p:cNvCxnSpPr>
                <a:cxnSpLocks/>
              </p:cNvCxnSpPr>
              <p:nvPr/>
            </p:nvCxnSpPr>
            <p:spPr bwMode="auto">
              <a:xfrm>
                <a:off x="9102027" y="3497865"/>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3ADE95DD-80E5-B989-35E8-7291564F2E82}"/>
                  </a:ext>
                </a:extLst>
              </p:cNvPr>
              <p:cNvCxnSpPr>
                <a:cxnSpLocks/>
              </p:cNvCxnSpPr>
              <p:nvPr/>
            </p:nvCxnSpPr>
            <p:spPr bwMode="auto">
              <a:xfrm>
                <a:off x="8986301" y="3243594"/>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0E7F2E69-E1E9-2CF8-1FD8-457711A7AF4C}"/>
                  </a:ext>
                </a:extLst>
              </p:cNvPr>
              <p:cNvCxnSpPr>
                <a:cxnSpLocks/>
              </p:cNvCxnSpPr>
              <p:nvPr/>
            </p:nvCxnSpPr>
            <p:spPr bwMode="auto">
              <a:xfrm>
                <a:off x="8842866" y="3243594"/>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765601A2-3202-0EB7-D005-78EFE7156DFE}"/>
                  </a:ext>
                </a:extLst>
              </p:cNvPr>
              <p:cNvCxnSpPr>
                <a:cxnSpLocks/>
              </p:cNvCxnSpPr>
              <p:nvPr/>
            </p:nvCxnSpPr>
            <p:spPr bwMode="auto">
              <a:xfrm>
                <a:off x="8829826" y="3243594"/>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133B3907-00E2-4C9B-9712-8FEEBBDAE88F}"/>
                  </a:ext>
                </a:extLst>
              </p:cNvPr>
              <p:cNvCxnSpPr>
                <a:cxnSpLocks/>
              </p:cNvCxnSpPr>
              <p:nvPr/>
            </p:nvCxnSpPr>
            <p:spPr bwMode="auto">
              <a:xfrm>
                <a:off x="8798857" y="3243594"/>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27F97181-7EB4-1F88-146A-03F8A1941603}"/>
                  </a:ext>
                </a:extLst>
              </p:cNvPr>
              <p:cNvCxnSpPr>
                <a:cxnSpLocks/>
              </p:cNvCxnSpPr>
              <p:nvPr/>
            </p:nvCxnSpPr>
            <p:spPr bwMode="auto">
              <a:xfrm>
                <a:off x="8790707" y="3243594"/>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CF29160A-31A8-D97C-4C32-5A4D76681E46}"/>
                  </a:ext>
                </a:extLst>
              </p:cNvPr>
              <p:cNvCxnSpPr>
                <a:cxnSpLocks/>
              </p:cNvCxnSpPr>
              <p:nvPr/>
            </p:nvCxnSpPr>
            <p:spPr bwMode="auto">
              <a:xfrm>
                <a:off x="8630972"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C1EE9805-C4A8-D308-0275-6944C5B4EEEF}"/>
                  </a:ext>
                </a:extLst>
              </p:cNvPr>
              <p:cNvCxnSpPr>
                <a:cxnSpLocks/>
              </p:cNvCxnSpPr>
              <p:nvPr/>
            </p:nvCxnSpPr>
            <p:spPr bwMode="auto">
              <a:xfrm>
                <a:off x="8616302"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384D111D-B449-3C24-30F4-6E57165C4C09}"/>
                  </a:ext>
                </a:extLst>
              </p:cNvPr>
              <p:cNvCxnSpPr>
                <a:cxnSpLocks/>
              </p:cNvCxnSpPr>
              <p:nvPr/>
            </p:nvCxnSpPr>
            <p:spPr bwMode="auto">
              <a:xfrm>
                <a:off x="8586963"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5" name="Straight Connector 394">
                <a:extLst>
                  <a:ext uri="{FF2B5EF4-FFF2-40B4-BE49-F238E27FC236}">
                    <a16:creationId xmlns:a16="http://schemas.microsoft.com/office/drawing/2014/main" id="{F9D58C33-DA77-3B38-0F3F-7B56B10BCFBD}"/>
                  </a:ext>
                </a:extLst>
              </p:cNvPr>
              <p:cNvCxnSpPr>
                <a:cxnSpLocks/>
              </p:cNvCxnSpPr>
              <p:nvPr/>
            </p:nvCxnSpPr>
            <p:spPr bwMode="auto">
              <a:xfrm>
                <a:off x="8549474"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6" name="Straight Connector 395">
                <a:extLst>
                  <a:ext uri="{FF2B5EF4-FFF2-40B4-BE49-F238E27FC236}">
                    <a16:creationId xmlns:a16="http://schemas.microsoft.com/office/drawing/2014/main" id="{85B30856-F6E6-D91B-992A-C14DD8AFEBC7}"/>
                  </a:ext>
                </a:extLst>
              </p:cNvPr>
              <p:cNvCxnSpPr>
                <a:cxnSpLocks/>
              </p:cNvCxnSpPr>
              <p:nvPr/>
            </p:nvCxnSpPr>
            <p:spPr bwMode="auto">
              <a:xfrm>
                <a:off x="8521764"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96C2540E-40F4-E937-20F3-40999FEED586}"/>
                  </a:ext>
                </a:extLst>
              </p:cNvPr>
              <p:cNvCxnSpPr>
                <a:cxnSpLocks/>
              </p:cNvCxnSpPr>
              <p:nvPr/>
            </p:nvCxnSpPr>
            <p:spPr bwMode="auto">
              <a:xfrm>
                <a:off x="8459827"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8" name="Straight Connector 397">
                <a:extLst>
                  <a:ext uri="{FF2B5EF4-FFF2-40B4-BE49-F238E27FC236}">
                    <a16:creationId xmlns:a16="http://schemas.microsoft.com/office/drawing/2014/main" id="{C4876D3C-012D-0021-36C7-F685FDDC453F}"/>
                  </a:ext>
                </a:extLst>
              </p:cNvPr>
              <p:cNvCxnSpPr>
                <a:cxnSpLocks/>
              </p:cNvCxnSpPr>
              <p:nvPr/>
            </p:nvCxnSpPr>
            <p:spPr bwMode="auto">
              <a:xfrm>
                <a:off x="8477756"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99" name="Straight Connector 398">
                <a:extLst>
                  <a:ext uri="{FF2B5EF4-FFF2-40B4-BE49-F238E27FC236}">
                    <a16:creationId xmlns:a16="http://schemas.microsoft.com/office/drawing/2014/main" id="{9F868E4F-DCD4-AB87-F7FD-5443C1D384E9}"/>
                  </a:ext>
                </a:extLst>
              </p:cNvPr>
              <p:cNvCxnSpPr>
                <a:cxnSpLocks/>
              </p:cNvCxnSpPr>
              <p:nvPr/>
            </p:nvCxnSpPr>
            <p:spPr bwMode="auto">
              <a:xfrm>
                <a:off x="8443527" y="316209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8AA50C0C-548F-3CAE-3EDB-AB58095DC7AC}"/>
                  </a:ext>
                </a:extLst>
              </p:cNvPr>
              <p:cNvCxnSpPr>
                <a:cxnSpLocks/>
              </p:cNvCxnSpPr>
              <p:nvPr/>
            </p:nvCxnSpPr>
            <p:spPr bwMode="auto">
              <a:xfrm>
                <a:off x="8420708" y="310830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1" name="Straight Connector 400">
                <a:extLst>
                  <a:ext uri="{FF2B5EF4-FFF2-40B4-BE49-F238E27FC236}">
                    <a16:creationId xmlns:a16="http://schemas.microsoft.com/office/drawing/2014/main" id="{5CD24B02-BF59-C13F-4E3F-897C1325A4C5}"/>
                  </a:ext>
                </a:extLst>
              </p:cNvPr>
              <p:cNvCxnSpPr>
                <a:cxnSpLocks/>
              </p:cNvCxnSpPr>
              <p:nvPr/>
            </p:nvCxnSpPr>
            <p:spPr bwMode="auto">
              <a:xfrm>
                <a:off x="8402778" y="310830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2" name="Straight Connector 401">
                <a:extLst>
                  <a:ext uri="{FF2B5EF4-FFF2-40B4-BE49-F238E27FC236}">
                    <a16:creationId xmlns:a16="http://schemas.microsoft.com/office/drawing/2014/main" id="{3FD970F7-17F2-9D24-5CE8-7DE3ABE3389B}"/>
                  </a:ext>
                </a:extLst>
              </p:cNvPr>
              <p:cNvCxnSpPr>
                <a:cxnSpLocks/>
              </p:cNvCxnSpPr>
              <p:nvPr/>
            </p:nvCxnSpPr>
            <p:spPr bwMode="auto">
              <a:xfrm>
                <a:off x="8360400" y="310830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DB3F3A2E-9048-E6DD-8622-A89954A54D32}"/>
                  </a:ext>
                </a:extLst>
              </p:cNvPr>
              <p:cNvCxnSpPr>
                <a:cxnSpLocks/>
              </p:cNvCxnSpPr>
              <p:nvPr/>
            </p:nvCxnSpPr>
            <p:spPr bwMode="auto">
              <a:xfrm>
                <a:off x="8344100" y="310830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4" name="Straight Connector 403">
                <a:extLst>
                  <a:ext uri="{FF2B5EF4-FFF2-40B4-BE49-F238E27FC236}">
                    <a16:creationId xmlns:a16="http://schemas.microsoft.com/office/drawing/2014/main" id="{B3A3C07D-34A9-DCF8-FCA8-36D6B926C43B}"/>
                  </a:ext>
                </a:extLst>
              </p:cNvPr>
              <p:cNvCxnSpPr>
                <a:cxnSpLocks/>
              </p:cNvCxnSpPr>
              <p:nvPr/>
            </p:nvCxnSpPr>
            <p:spPr bwMode="auto">
              <a:xfrm>
                <a:off x="8306611"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5" name="Straight Connector 404">
                <a:extLst>
                  <a:ext uri="{FF2B5EF4-FFF2-40B4-BE49-F238E27FC236}">
                    <a16:creationId xmlns:a16="http://schemas.microsoft.com/office/drawing/2014/main" id="{11AC2696-B68F-5AF5-E8D9-FA3058C597A3}"/>
                  </a:ext>
                </a:extLst>
              </p:cNvPr>
              <p:cNvCxnSpPr>
                <a:cxnSpLocks/>
              </p:cNvCxnSpPr>
              <p:nvPr/>
            </p:nvCxnSpPr>
            <p:spPr bwMode="auto">
              <a:xfrm>
                <a:off x="8265862"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A86B30BE-5E62-C630-5F51-490EAFE2EFBE}"/>
                  </a:ext>
                </a:extLst>
              </p:cNvPr>
              <p:cNvCxnSpPr>
                <a:cxnSpLocks/>
              </p:cNvCxnSpPr>
              <p:nvPr/>
            </p:nvCxnSpPr>
            <p:spPr bwMode="auto">
              <a:xfrm>
                <a:off x="8247932"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7" name="Straight Connector 406">
                <a:extLst>
                  <a:ext uri="{FF2B5EF4-FFF2-40B4-BE49-F238E27FC236}">
                    <a16:creationId xmlns:a16="http://schemas.microsoft.com/office/drawing/2014/main" id="{A1C0F896-78F2-FD90-5977-63FFB00CB536}"/>
                  </a:ext>
                </a:extLst>
              </p:cNvPr>
              <p:cNvCxnSpPr>
                <a:cxnSpLocks/>
              </p:cNvCxnSpPr>
              <p:nvPr/>
            </p:nvCxnSpPr>
            <p:spPr bwMode="auto">
              <a:xfrm>
                <a:off x="8243043"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8" name="Straight Connector 407">
                <a:extLst>
                  <a:ext uri="{FF2B5EF4-FFF2-40B4-BE49-F238E27FC236}">
                    <a16:creationId xmlns:a16="http://schemas.microsoft.com/office/drawing/2014/main" id="{79CD454E-6363-9573-B11C-4A4BEBADA18D}"/>
                  </a:ext>
                </a:extLst>
              </p:cNvPr>
              <p:cNvCxnSpPr>
                <a:cxnSpLocks/>
              </p:cNvCxnSpPr>
              <p:nvPr/>
            </p:nvCxnSpPr>
            <p:spPr bwMode="auto">
              <a:xfrm>
                <a:off x="8213704"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8953722F-CE11-6639-6685-AEFB5F8422A4}"/>
                  </a:ext>
                </a:extLst>
              </p:cNvPr>
              <p:cNvCxnSpPr>
                <a:cxnSpLocks/>
              </p:cNvCxnSpPr>
              <p:nvPr/>
            </p:nvCxnSpPr>
            <p:spPr bwMode="auto">
              <a:xfrm>
                <a:off x="8208814"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0" name="Straight Connector 409">
                <a:extLst>
                  <a:ext uri="{FF2B5EF4-FFF2-40B4-BE49-F238E27FC236}">
                    <a16:creationId xmlns:a16="http://schemas.microsoft.com/office/drawing/2014/main" id="{CA107F9D-B77A-5E14-69EB-41CF32C63BB6}"/>
                  </a:ext>
                </a:extLst>
              </p:cNvPr>
              <p:cNvCxnSpPr>
                <a:cxnSpLocks/>
              </p:cNvCxnSpPr>
              <p:nvPr/>
            </p:nvCxnSpPr>
            <p:spPr bwMode="auto">
              <a:xfrm>
                <a:off x="8176215"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1" name="Straight Connector 410">
                <a:extLst>
                  <a:ext uri="{FF2B5EF4-FFF2-40B4-BE49-F238E27FC236}">
                    <a16:creationId xmlns:a16="http://schemas.microsoft.com/office/drawing/2014/main" id="{5865DFF8-EAE5-2D24-4A4D-3C80E34F8A33}"/>
                  </a:ext>
                </a:extLst>
              </p:cNvPr>
              <p:cNvCxnSpPr>
                <a:cxnSpLocks/>
              </p:cNvCxnSpPr>
              <p:nvPr/>
            </p:nvCxnSpPr>
            <p:spPr bwMode="auto">
              <a:xfrm>
                <a:off x="8151766" y="304311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40F4BB18-6ABF-DDA5-5FD0-423413C28867}"/>
                  </a:ext>
                </a:extLst>
              </p:cNvPr>
              <p:cNvCxnSpPr>
                <a:cxnSpLocks/>
              </p:cNvCxnSpPr>
              <p:nvPr/>
            </p:nvCxnSpPr>
            <p:spPr bwMode="auto">
              <a:xfrm>
                <a:off x="8093088"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3" name="Straight Connector 412">
                <a:extLst>
                  <a:ext uri="{FF2B5EF4-FFF2-40B4-BE49-F238E27FC236}">
                    <a16:creationId xmlns:a16="http://schemas.microsoft.com/office/drawing/2014/main" id="{32BEC7EB-ADE7-E87F-46B3-A51E5DA2275C}"/>
                  </a:ext>
                </a:extLst>
              </p:cNvPr>
              <p:cNvCxnSpPr>
                <a:cxnSpLocks/>
              </p:cNvCxnSpPr>
              <p:nvPr/>
            </p:nvCxnSpPr>
            <p:spPr bwMode="auto">
              <a:xfrm>
                <a:off x="8078418"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4" name="Straight Connector 413">
                <a:extLst>
                  <a:ext uri="{FF2B5EF4-FFF2-40B4-BE49-F238E27FC236}">
                    <a16:creationId xmlns:a16="http://schemas.microsoft.com/office/drawing/2014/main" id="{8EA8FA4E-7E94-5422-985A-B10D1A501E6E}"/>
                  </a:ext>
                </a:extLst>
              </p:cNvPr>
              <p:cNvCxnSpPr>
                <a:cxnSpLocks/>
              </p:cNvCxnSpPr>
              <p:nvPr/>
            </p:nvCxnSpPr>
            <p:spPr bwMode="auto">
              <a:xfrm>
                <a:off x="8070268"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8D831931-8AEB-C35B-7CDF-FBA2D92942C6}"/>
                  </a:ext>
                </a:extLst>
              </p:cNvPr>
              <p:cNvCxnSpPr>
                <a:cxnSpLocks/>
              </p:cNvCxnSpPr>
              <p:nvPr/>
            </p:nvCxnSpPr>
            <p:spPr bwMode="auto">
              <a:xfrm>
                <a:off x="8057228"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6" name="Straight Connector 415">
                <a:extLst>
                  <a:ext uri="{FF2B5EF4-FFF2-40B4-BE49-F238E27FC236}">
                    <a16:creationId xmlns:a16="http://schemas.microsoft.com/office/drawing/2014/main" id="{87225391-10CE-22BA-0E40-EBD7E4CF00D9}"/>
                  </a:ext>
                </a:extLst>
              </p:cNvPr>
              <p:cNvCxnSpPr>
                <a:cxnSpLocks/>
              </p:cNvCxnSpPr>
              <p:nvPr/>
            </p:nvCxnSpPr>
            <p:spPr bwMode="auto">
              <a:xfrm>
                <a:off x="8045818"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7" name="Straight Connector 416">
                <a:extLst>
                  <a:ext uri="{FF2B5EF4-FFF2-40B4-BE49-F238E27FC236}">
                    <a16:creationId xmlns:a16="http://schemas.microsoft.com/office/drawing/2014/main" id="{C4A886C7-E587-989D-8781-6940B384956E}"/>
                  </a:ext>
                </a:extLst>
              </p:cNvPr>
              <p:cNvCxnSpPr>
                <a:cxnSpLocks/>
              </p:cNvCxnSpPr>
              <p:nvPr/>
            </p:nvCxnSpPr>
            <p:spPr bwMode="auto">
              <a:xfrm>
                <a:off x="7995290"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C9D0093A-4194-8F54-DA65-55A2442E42FD}"/>
                  </a:ext>
                </a:extLst>
              </p:cNvPr>
              <p:cNvCxnSpPr>
                <a:cxnSpLocks/>
              </p:cNvCxnSpPr>
              <p:nvPr/>
            </p:nvCxnSpPr>
            <p:spPr bwMode="auto">
              <a:xfrm>
                <a:off x="7983880"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B723B01A-06A9-E44C-2D12-BCBE308A8B37}"/>
                  </a:ext>
                </a:extLst>
              </p:cNvPr>
              <p:cNvCxnSpPr>
                <a:cxnSpLocks/>
              </p:cNvCxnSpPr>
              <p:nvPr/>
            </p:nvCxnSpPr>
            <p:spPr bwMode="auto">
              <a:xfrm>
                <a:off x="7978990"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0" name="Straight Connector 419">
                <a:extLst>
                  <a:ext uri="{FF2B5EF4-FFF2-40B4-BE49-F238E27FC236}">
                    <a16:creationId xmlns:a16="http://schemas.microsoft.com/office/drawing/2014/main" id="{CA19ABAF-E07E-1C15-28EF-76C0F05CA1A5}"/>
                  </a:ext>
                </a:extLst>
              </p:cNvPr>
              <p:cNvCxnSpPr>
                <a:cxnSpLocks/>
              </p:cNvCxnSpPr>
              <p:nvPr/>
            </p:nvCxnSpPr>
            <p:spPr bwMode="auto">
              <a:xfrm>
                <a:off x="7967580"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1" name="Straight Connector 420">
                <a:extLst>
                  <a:ext uri="{FF2B5EF4-FFF2-40B4-BE49-F238E27FC236}">
                    <a16:creationId xmlns:a16="http://schemas.microsoft.com/office/drawing/2014/main" id="{5E7CE1F1-04D3-5B61-F18C-177C94D652D9}"/>
                  </a:ext>
                </a:extLst>
              </p:cNvPr>
              <p:cNvCxnSpPr>
                <a:cxnSpLocks/>
              </p:cNvCxnSpPr>
              <p:nvPr/>
            </p:nvCxnSpPr>
            <p:spPr bwMode="auto">
              <a:xfrm>
                <a:off x="7934981"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2" name="Straight Connector 421">
                <a:extLst>
                  <a:ext uri="{FF2B5EF4-FFF2-40B4-BE49-F238E27FC236}">
                    <a16:creationId xmlns:a16="http://schemas.microsoft.com/office/drawing/2014/main" id="{28ADD48F-B6DE-0598-F856-E0B2B969097A}"/>
                  </a:ext>
                </a:extLst>
              </p:cNvPr>
              <p:cNvCxnSpPr>
                <a:cxnSpLocks/>
              </p:cNvCxnSpPr>
              <p:nvPr/>
            </p:nvCxnSpPr>
            <p:spPr bwMode="auto">
              <a:xfrm>
                <a:off x="7917052"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3" name="Straight Connector 422">
                <a:extLst>
                  <a:ext uri="{FF2B5EF4-FFF2-40B4-BE49-F238E27FC236}">
                    <a16:creationId xmlns:a16="http://schemas.microsoft.com/office/drawing/2014/main" id="{FA298687-D8C0-58F3-6CF4-0C78949EDEBC}"/>
                  </a:ext>
                </a:extLst>
              </p:cNvPr>
              <p:cNvCxnSpPr>
                <a:cxnSpLocks/>
              </p:cNvCxnSpPr>
              <p:nvPr/>
            </p:nvCxnSpPr>
            <p:spPr bwMode="auto">
              <a:xfrm>
                <a:off x="7912162"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5FB2EDFE-0284-9DB7-38D3-ADF17B1282C8}"/>
                  </a:ext>
                </a:extLst>
              </p:cNvPr>
              <p:cNvCxnSpPr>
                <a:cxnSpLocks/>
              </p:cNvCxnSpPr>
              <p:nvPr/>
            </p:nvCxnSpPr>
            <p:spPr bwMode="auto">
              <a:xfrm>
                <a:off x="7894232"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5" name="Straight Connector 424">
                <a:extLst>
                  <a:ext uri="{FF2B5EF4-FFF2-40B4-BE49-F238E27FC236}">
                    <a16:creationId xmlns:a16="http://schemas.microsoft.com/office/drawing/2014/main" id="{6B5840D3-FA14-6F47-48D8-AC06B991F7DB}"/>
                  </a:ext>
                </a:extLst>
              </p:cNvPr>
              <p:cNvCxnSpPr>
                <a:cxnSpLocks/>
              </p:cNvCxnSpPr>
              <p:nvPr/>
            </p:nvCxnSpPr>
            <p:spPr bwMode="auto">
              <a:xfrm>
                <a:off x="7866523"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6" name="Straight Connector 425">
                <a:extLst>
                  <a:ext uri="{FF2B5EF4-FFF2-40B4-BE49-F238E27FC236}">
                    <a16:creationId xmlns:a16="http://schemas.microsoft.com/office/drawing/2014/main" id="{FBF6AD00-3C25-AD69-5648-9B8A1105F322}"/>
                  </a:ext>
                </a:extLst>
              </p:cNvPr>
              <p:cNvCxnSpPr>
                <a:cxnSpLocks/>
              </p:cNvCxnSpPr>
              <p:nvPr/>
            </p:nvCxnSpPr>
            <p:spPr bwMode="auto">
              <a:xfrm>
                <a:off x="7825774"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4B2584F3-4941-1A9F-C292-24F6FDD97A31}"/>
                  </a:ext>
                </a:extLst>
              </p:cNvPr>
              <p:cNvCxnSpPr>
                <a:cxnSpLocks/>
              </p:cNvCxnSpPr>
              <p:nvPr/>
            </p:nvCxnSpPr>
            <p:spPr bwMode="auto">
              <a:xfrm>
                <a:off x="7817624"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8" name="Straight Connector 427">
                <a:extLst>
                  <a:ext uri="{FF2B5EF4-FFF2-40B4-BE49-F238E27FC236}">
                    <a16:creationId xmlns:a16="http://schemas.microsoft.com/office/drawing/2014/main" id="{CCA23F26-4CDC-1C68-47C2-496286FD50AB}"/>
                  </a:ext>
                </a:extLst>
              </p:cNvPr>
              <p:cNvCxnSpPr>
                <a:cxnSpLocks/>
              </p:cNvCxnSpPr>
              <p:nvPr/>
            </p:nvCxnSpPr>
            <p:spPr bwMode="auto">
              <a:xfrm>
                <a:off x="7765466" y="30072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29" name="Straight Connector 428">
                <a:extLst>
                  <a:ext uri="{FF2B5EF4-FFF2-40B4-BE49-F238E27FC236}">
                    <a16:creationId xmlns:a16="http://schemas.microsoft.com/office/drawing/2014/main" id="{F5EBD52B-34F3-0137-6FF8-B30839DDE7EB}"/>
                  </a:ext>
                </a:extLst>
              </p:cNvPr>
              <p:cNvCxnSpPr>
                <a:cxnSpLocks/>
              </p:cNvCxnSpPr>
              <p:nvPr/>
            </p:nvCxnSpPr>
            <p:spPr bwMode="auto">
              <a:xfrm>
                <a:off x="7757316" y="2979543"/>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0" name="Straight Connector 429">
                <a:extLst>
                  <a:ext uri="{FF2B5EF4-FFF2-40B4-BE49-F238E27FC236}">
                    <a16:creationId xmlns:a16="http://schemas.microsoft.com/office/drawing/2014/main" id="{86B06AD2-35AD-63DE-AEA5-D2F897460F3F}"/>
                  </a:ext>
                </a:extLst>
              </p:cNvPr>
              <p:cNvCxnSpPr>
                <a:cxnSpLocks/>
              </p:cNvCxnSpPr>
              <p:nvPr/>
            </p:nvCxnSpPr>
            <p:spPr bwMode="auto">
              <a:xfrm>
                <a:off x="7724717" y="2979543"/>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1" name="Straight Connector 430">
                <a:extLst>
                  <a:ext uri="{FF2B5EF4-FFF2-40B4-BE49-F238E27FC236}">
                    <a16:creationId xmlns:a16="http://schemas.microsoft.com/office/drawing/2014/main" id="{58153E01-7850-A887-0F42-6BA535131C7D}"/>
                  </a:ext>
                </a:extLst>
              </p:cNvPr>
              <p:cNvCxnSpPr>
                <a:cxnSpLocks/>
              </p:cNvCxnSpPr>
              <p:nvPr/>
            </p:nvCxnSpPr>
            <p:spPr bwMode="auto">
              <a:xfrm>
                <a:off x="7687228" y="2979543"/>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2" name="Straight Connector 431">
                <a:extLst>
                  <a:ext uri="{FF2B5EF4-FFF2-40B4-BE49-F238E27FC236}">
                    <a16:creationId xmlns:a16="http://schemas.microsoft.com/office/drawing/2014/main" id="{6ED61F8B-5019-A214-9105-1DFBCA268709}"/>
                  </a:ext>
                </a:extLst>
              </p:cNvPr>
              <p:cNvCxnSpPr>
                <a:cxnSpLocks/>
              </p:cNvCxnSpPr>
              <p:nvPr/>
            </p:nvCxnSpPr>
            <p:spPr bwMode="auto">
              <a:xfrm>
                <a:off x="7633440" y="2961614"/>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4AF57735-E6E2-F799-732A-804CE47FC30F}"/>
                  </a:ext>
                </a:extLst>
              </p:cNvPr>
              <p:cNvCxnSpPr>
                <a:cxnSpLocks/>
              </p:cNvCxnSpPr>
              <p:nvPr/>
            </p:nvCxnSpPr>
            <p:spPr bwMode="auto">
              <a:xfrm>
                <a:off x="7599212" y="290782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4" name="Straight Connector 433">
                <a:extLst>
                  <a:ext uri="{FF2B5EF4-FFF2-40B4-BE49-F238E27FC236}">
                    <a16:creationId xmlns:a16="http://schemas.microsoft.com/office/drawing/2014/main" id="{CF5E1783-503B-4E86-9B99-F292A23B603C}"/>
                  </a:ext>
                </a:extLst>
              </p:cNvPr>
              <p:cNvCxnSpPr>
                <a:cxnSpLocks/>
              </p:cNvCxnSpPr>
              <p:nvPr/>
            </p:nvCxnSpPr>
            <p:spPr bwMode="auto">
              <a:xfrm>
                <a:off x="7574763" y="290782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5" name="Straight Connector 434">
                <a:extLst>
                  <a:ext uri="{FF2B5EF4-FFF2-40B4-BE49-F238E27FC236}">
                    <a16:creationId xmlns:a16="http://schemas.microsoft.com/office/drawing/2014/main" id="{39940892-0DE6-2EC6-C44A-2E0B1E5445B5}"/>
                  </a:ext>
                </a:extLst>
              </p:cNvPr>
              <p:cNvCxnSpPr>
                <a:cxnSpLocks/>
              </p:cNvCxnSpPr>
              <p:nvPr/>
            </p:nvCxnSpPr>
            <p:spPr bwMode="auto">
              <a:xfrm>
                <a:off x="7553573" y="290782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06241EF1-95FA-857E-10A0-E7EC66A744E1}"/>
                  </a:ext>
                </a:extLst>
              </p:cNvPr>
              <p:cNvCxnSpPr>
                <a:cxnSpLocks/>
              </p:cNvCxnSpPr>
              <p:nvPr/>
            </p:nvCxnSpPr>
            <p:spPr bwMode="auto">
              <a:xfrm>
                <a:off x="7545424" y="290782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7" name="Straight Connector 436">
                <a:extLst>
                  <a:ext uri="{FF2B5EF4-FFF2-40B4-BE49-F238E27FC236}">
                    <a16:creationId xmlns:a16="http://schemas.microsoft.com/office/drawing/2014/main" id="{E70DA60D-649A-7828-CC03-D3BBE9CAE17B}"/>
                  </a:ext>
                </a:extLst>
              </p:cNvPr>
              <p:cNvCxnSpPr>
                <a:cxnSpLocks/>
              </p:cNvCxnSpPr>
              <p:nvPr/>
            </p:nvCxnSpPr>
            <p:spPr bwMode="auto">
              <a:xfrm>
                <a:off x="7538904" y="288174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8" name="Straight Connector 437">
                <a:extLst>
                  <a:ext uri="{FF2B5EF4-FFF2-40B4-BE49-F238E27FC236}">
                    <a16:creationId xmlns:a16="http://schemas.microsoft.com/office/drawing/2014/main" id="{E8162B00-AA9F-E869-A618-AB8F01B968E1}"/>
                  </a:ext>
                </a:extLst>
              </p:cNvPr>
              <p:cNvCxnSpPr>
                <a:cxnSpLocks/>
              </p:cNvCxnSpPr>
              <p:nvPr/>
            </p:nvCxnSpPr>
            <p:spPr bwMode="auto">
              <a:xfrm>
                <a:off x="7524234" y="288174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65162651-DDDD-D865-3D1D-4E44E4F8A04D}"/>
                  </a:ext>
                </a:extLst>
              </p:cNvPr>
              <p:cNvCxnSpPr>
                <a:cxnSpLocks/>
              </p:cNvCxnSpPr>
              <p:nvPr/>
            </p:nvCxnSpPr>
            <p:spPr bwMode="auto">
              <a:xfrm>
                <a:off x="7517715" y="2881746"/>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AB00439E-7385-48A5-C142-C0DE17ED0569}"/>
                  </a:ext>
                </a:extLst>
              </p:cNvPr>
              <p:cNvCxnSpPr>
                <a:cxnSpLocks/>
              </p:cNvCxnSpPr>
              <p:nvPr/>
            </p:nvCxnSpPr>
            <p:spPr bwMode="auto">
              <a:xfrm>
                <a:off x="7506305" y="2844257"/>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71D772F9-B4D4-A645-CF84-BD1541E1A197}"/>
                  </a:ext>
                </a:extLst>
              </p:cNvPr>
              <p:cNvCxnSpPr>
                <a:cxnSpLocks/>
              </p:cNvCxnSpPr>
              <p:nvPr/>
            </p:nvCxnSpPr>
            <p:spPr bwMode="auto">
              <a:xfrm>
                <a:off x="7476966" y="2800248"/>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53F7E848-8A88-EB8C-4517-0BC886280A15}"/>
                  </a:ext>
                </a:extLst>
              </p:cNvPr>
              <p:cNvCxnSpPr>
                <a:cxnSpLocks/>
              </p:cNvCxnSpPr>
              <p:nvPr/>
            </p:nvCxnSpPr>
            <p:spPr bwMode="auto">
              <a:xfrm>
                <a:off x="7431327" y="270082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43" name="Straight Connector 442">
                <a:extLst>
                  <a:ext uri="{FF2B5EF4-FFF2-40B4-BE49-F238E27FC236}">
                    <a16:creationId xmlns:a16="http://schemas.microsoft.com/office/drawing/2014/main" id="{D6B0AEBF-A197-D862-10F6-941CEF6CA678}"/>
                  </a:ext>
                </a:extLst>
              </p:cNvPr>
              <p:cNvCxnSpPr>
                <a:cxnSpLocks/>
              </p:cNvCxnSpPr>
              <p:nvPr/>
            </p:nvCxnSpPr>
            <p:spPr bwMode="auto">
              <a:xfrm>
                <a:off x="7325381" y="267148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44" name="Straight Connector 443">
                <a:extLst>
                  <a:ext uri="{FF2B5EF4-FFF2-40B4-BE49-F238E27FC236}">
                    <a16:creationId xmlns:a16="http://schemas.microsoft.com/office/drawing/2014/main" id="{77918941-14C9-2558-0CE6-B6DA76D78C17}"/>
                  </a:ext>
                </a:extLst>
              </p:cNvPr>
              <p:cNvCxnSpPr>
                <a:cxnSpLocks/>
              </p:cNvCxnSpPr>
              <p:nvPr/>
            </p:nvCxnSpPr>
            <p:spPr bwMode="auto">
              <a:xfrm>
                <a:off x="7296042" y="2653552"/>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85A067AF-A1E5-2DB6-A86E-76A56862B34B}"/>
                  </a:ext>
                </a:extLst>
              </p:cNvPr>
              <p:cNvCxnSpPr>
                <a:cxnSpLocks/>
              </p:cNvCxnSpPr>
              <p:nvPr/>
            </p:nvCxnSpPr>
            <p:spPr bwMode="auto">
              <a:xfrm>
                <a:off x="7256923" y="2604653"/>
                <a:ext cx="0" cy="124690"/>
              </a:xfrm>
              <a:prstGeom prst="line">
                <a:avLst/>
              </a:prstGeom>
              <a:noFill/>
              <a:ln w="28575" cap="flat" cmpd="sng" algn="ctr">
                <a:solidFill>
                  <a:schemeClr val="accent2"/>
                </a:solidFill>
                <a:prstDash val="solid"/>
                <a:round/>
                <a:headEnd type="none" w="med" len="med"/>
                <a:tailEnd type="none" w="med" len="med"/>
              </a:ln>
              <a:effectLst/>
            </p:spPr>
          </p:cxnSp>
        </p:grpSp>
        <p:grpSp>
          <p:nvGrpSpPr>
            <p:cNvPr id="372" name="Group 371">
              <a:extLst>
                <a:ext uri="{FF2B5EF4-FFF2-40B4-BE49-F238E27FC236}">
                  <a16:creationId xmlns:a16="http://schemas.microsoft.com/office/drawing/2014/main" id="{B904D024-27B5-8A4C-056C-E355617BF0A4}"/>
                </a:ext>
              </a:extLst>
            </p:cNvPr>
            <p:cNvGrpSpPr/>
            <p:nvPr/>
          </p:nvGrpSpPr>
          <p:grpSpPr>
            <a:xfrm>
              <a:off x="6952124" y="2169458"/>
              <a:ext cx="231452" cy="450679"/>
              <a:chOff x="6952124" y="2169458"/>
              <a:chExt cx="231452" cy="450679"/>
            </a:xfrm>
          </p:grpSpPr>
          <p:cxnSp>
            <p:nvCxnSpPr>
              <p:cNvPr id="373" name="Straight Connector 372">
                <a:extLst>
                  <a:ext uri="{FF2B5EF4-FFF2-40B4-BE49-F238E27FC236}">
                    <a16:creationId xmlns:a16="http://schemas.microsoft.com/office/drawing/2014/main" id="{6452D84B-EC95-F984-EFE8-0579FC62C812}"/>
                  </a:ext>
                </a:extLst>
              </p:cNvPr>
              <p:cNvCxnSpPr>
                <a:cxnSpLocks/>
              </p:cNvCxnSpPr>
              <p:nvPr/>
            </p:nvCxnSpPr>
            <p:spPr bwMode="auto">
              <a:xfrm>
                <a:off x="7183576" y="2495447"/>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04E63163-D106-DBDC-B600-A69DC168AD06}"/>
                  </a:ext>
                </a:extLst>
              </p:cNvPr>
              <p:cNvCxnSpPr>
                <a:cxnSpLocks/>
              </p:cNvCxnSpPr>
              <p:nvPr/>
            </p:nvCxnSpPr>
            <p:spPr bwMode="auto">
              <a:xfrm>
                <a:off x="7033621" y="2361791"/>
                <a:ext cx="0" cy="124690"/>
              </a:xfrm>
              <a:prstGeom prst="line">
                <a:avLst/>
              </a:prstGeom>
              <a:noFill/>
              <a:ln w="28575" cap="flat" cmpd="sng" algn="ctr">
                <a:solidFill>
                  <a:schemeClr val="accent2"/>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E50FDF3D-DA72-C637-FCB9-EDE3C50831D1}"/>
                  </a:ext>
                </a:extLst>
              </p:cNvPr>
              <p:cNvCxnSpPr>
                <a:cxnSpLocks/>
              </p:cNvCxnSpPr>
              <p:nvPr/>
            </p:nvCxnSpPr>
            <p:spPr bwMode="auto">
              <a:xfrm>
                <a:off x="6952124" y="2169458"/>
                <a:ext cx="0" cy="124690"/>
              </a:xfrm>
              <a:prstGeom prst="line">
                <a:avLst/>
              </a:prstGeom>
              <a:noFill/>
              <a:ln w="28575" cap="flat" cmpd="sng" algn="ctr">
                <a:solidFill>
                  <a:schemeClr val="accent2"/>
                </a:solidFill>
                <a:prstDash val="solid"/>
                <a:round/>
                <a:headEnd type="none" w="med" len="med"/>
                <a:tailEnd type="none" w="med" len="med"/>
              </a:ln>
              <a:effectLst/>
            </p:spPr>
          </p:cxnSp>
        </p:grpSp>
      </p:grpSp>
      <p:sp>
        <p:nvSpPr>
          <p:cNvPr id="446" name="TextBox 445">
            <a:extLst>
              <a:ext uri="{FF2B5EF4-FFF2-40B4-BE49-F238E27FC236}">
                <a16:creationId xmlns:a16="http://schemas.microsoft.com/office/drawing/2014/main" id="{86B82EA2-1701-2D1A-F35E-F501AEC98DFB}"/>
              </a:ext>
            </a:extLst>
          </p:cNvPr>
          <p:cNvSpPr txBox="1"/>
          <p:nvPr/>
        </p:nvSpPr>
        <p:spPr bwMode="auto">
          <a:xfrm>
            <a:off x="9633592" y="2700447"/>
            <a:ext cx="2079872" cy="36933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4F81BD"/>
                </a:solidFill>
                <a:effectLst/>
                <a:uLnTx/>
                <a:uFillTx/>
                <a:latin typeface="Calibri"/>
                <a:ea typeface="ＭＳ Ｐゴシック" pitchFamily="34" charset="-128"/>
                <a:cs typeface="Arial" panose="020B0604020202020204" pitchFamily="34" charset="0"/>
              </a:rPr>
              <a:t>GCB (n = 100)</a:t>
            </a:r>
          </a:p>
        </p:txBody>
      </p:sp>
      <p:sp>
        <p:nvSpPr>
          <p:cNvPr id="447" name="TextBox 446">
            <a:extLst>
              <a:ext uri="{FF2B5EF4-FFF2-40B4-BE49-F238E27FC236}">
                <a16:creationId xmlns:a16="http://schemas.microsoft.com/office/drawing/2014/main" id="{E935CB5F-43C2-E830-D16F-7F0C4632D70F}"/>
              </a:ext>
            </a:extLst>
          </p:cNvPr>
          <p:cNvSpPr txBox="1"/>
          <p:nvPr/>
        </p:nvSpPr>
        <p:spPr bwMode="auto">
          <a:xfrm>
            <a:off x="7035571" y="4945535"/>
            <a:ext cx="1042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P </a:t>
            </a:r>
            <a:r>
              <a:rPr kumimoji="0" lang="en-US" sz="14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 .0018</a:t>
            </a:r>
            <a:endParaRPr kumimoji="0" lang="en-US" sz="1400" b="1" i="1"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endParaRPr>
          </a:p>
        </p:txBody>
      </p:sp>
      <p:sp>
        <p:nvSpPr>
          <p:cNvPr id="448" name="Freeform: Shape 1040">
            <a:extLst>
              <a:ext uri="{FF2B5EF4-FFF2-40B4-BE49-F238E27FC236}">
                <a16:creationId xmlns:a16="http://schemas.microsoft.com/office/drawing/2014/main" id="{8A55FA21-E417-B6ED-ADCC-DF6ABD1A6FA4}"/>
              </a:ext>
            </a:extLst>
          </p:cNvPr>
          <p:cNvSpPr/>
          <p:nvPr/>
        </p:nvSpPr>
        <p:spPr bwMode="auto">
          <a:xfrm>
            <a:off x="7012982" y="2039993"/>
            <a:ext cx="4826196" cy="3297489"/>
          </a:xfrm>
          <a:custGeom>
            <a:avLst/>
            <a:gdLst>
              <a:gd name="connsiteX0" fmla="*/ 0 w 4826196"/>
              <a:gd name="connsiteY0" fmla="*/ 0 h 3297489"/>
              <a:gd name="connsiteX1" fmla="*/ 0 w 4826196"/>
              <a:gd name="connsiteY1" fmla="*/ 3297489 h 3297489"/>
              <a:gd name="connsiteX2" fmla="*/ 4826196 w 4826196"/>
              <a:gd name="connsiteY2" fmla="*/ 3297489 h 3297489"/>
            </a:gdLst>
            <a:ahLst/>
            <a:cxnLst>
              <a:cxn ang="0">
                <a:pos x="connsiteX0" y="connsiteY0"/>
              </a:cxn>
              <a:cxn ang="0">
                <a:pos x="connsiteX1" y="connsiteY1"/>
              </a:cxn>
              <a:cxn ang="0">
                <a:pos x="connsiteX2" y="connsiteY2"/>
              </a:cxn>
            </a:cxnLst>
            <a:rect l="l" t="t" r="r" b="b"/>
            <a:pathLst>
              <a:path w="4826196" h="3297489">
                <a:moveTo>
                  <a:pt x="0" y="0"/>
                </a:moveTo>
                <a:lnTo>
                  <a:pt x="0" y="3297489"/>
                </a:lnTo>
                <a:lnTo>
                  <a:pt x="4826196" y="3297489"/>
                </a:lnTo>
              </a:path>
            </a:pathLst>
          </a:custGeom>
          <a:noFill/>
          <a:ln w="28575">
            <a:solidFill>
              <a:srgbClr val="000000"/>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Lucida Grande" charset="0"/>
              <a:ea typeface="ＭＳ Ｐゴシック" pitchFamily="34" charset="-128"/>
              <a:cs typeface="Arial" panose="020B0604020202020204" pitchFamily="34" charset="0"/>
            </a:endParaRPr>
          </a:p>
        </p:txBody>
      </p:sp>
      <p:grpSp>
        <p:nvGrpSpPr>
          <p:cNvPr id="449" name="Group 448">
            <a:extLst>
              <a:ext uri="{FF2B5EF4-FFF2-40B4-BE49-F238E27FC236}">
                <a16:creationId xmlns:a16="http://schemas.microsoft.com/office/drawing/2014/main" id="{44EE1C98-D6EF-6A74-9045-479B78419B84}"/>
              </a:ext>
            </a:extLst>
          </p:cNvPr>
          <p:cNvGrpSpPr/>
          <p:nvPr/>
        </p:nvGrpSpPr>
        <p:grpSpPr>
          <a:xfrm>
            <a:off x="7012219" y="5336967"/>
            <a:ext cx="4722412" cy="97404"/>
            <a:chOff x="6889143" y="5203466"/>
            <a:chExt cx="4722412" cy="228600"/>
          </a:xfrm>
        </p:grpSpPr>
        <p:cxnSp>
          <p:nvCxnSpPr>
            <p:cNvPr id="450" name="Straight Connector 449">
              <a:extLst>
                <a:ext uri="{FF2B5EF4-FFF2-40B4-BE49-F238E27FC236}">
                  <a16:creationId xmlns:a16="http://schemas.microsoft.com/office/drawing/2014/main" id="{8993718B-E154-D165-3E52-7DAEA219B3D0}"/>
                </a:ext>
              </a:extLst>
            </p:cNvPr>
            <p:cNvCxnSpPr/>
            <p:nvPr/>
          </p:nvCxnSpPr>
          <p:spPr bwMode="auto">
            <a:xfrm>
              <a:off x="6889143"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13C307F7-4CAC-7BDA-342D-59D12FB4CBD2}"/>
                </a:ext>
              </a:extLst>
            </p:cNvPr>
            <p:cNvCxnSpPr/>
            <p:nvPr/>
          </p:nvCxnSpPr>
          <p:spPr bwMode="auto">
            <a:xfrm>
              <a:off x="7282677"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2" name="Straight Connector 451">
              <a:extLst>
                <a:ext uri="{FF2B5EF4-FFF2-40B4-BE49-F238E27FC236}">
                  <a16:creationId xmlns:a16="http://schemas.microsoft.com/office/drawing/2014/main" id="{27D052F9-9472-8231-C7A8-328E3DA42715}"/>
                </a:ext>
              </a:extLst>
            </p:cNvPr>
            <p:cNvCxnSpPr/>
            <p:nvPr/>
          </p:nvCxnSpPr>
          <p:spPr bwMode="auto">
            <a:xfrm>
              <a:off x="7676211"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3" name="Straight Connector 452">
              <a:extLst>
                <a:ext uri="{FF2B5EF4-FFF2-40B4-BE49-F238E27FC236}">
                  <a16:creationId xmlns:a16="http://schemas.microsoft.com/office/drawing/2014/main" id="{2114FFC9-56AF-1BBD-CA4C-8BFF5E10F138}"/>
                </a:ext>
              </a:extLst>
            </p:cNvPr>
            <p:cNvCxnSpPr/>
            <p:nvPr/>
          </p:nvCxnSpPr>
          <p:spPr bwMode="auto">
            <a:xfrm>
              <a:off x="8069745"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5FB99501-9267-C61B-CE92-BE9C3F59EC15}"/>
                </a:ext>
              </a:extLst>
            </p:cNvPr>
            <p:cNvCxnSpPr/>
            <p:nvPr/>
          </p:nvCxnSpPr>
          <p:spPr bwMode="auto">
            <a:xfrm>
              <a:off x="8463279"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5" name="Straight Connector 454">
              <a:extLst>
                <a:ext uri="{FF2B5EF4-FFF2-40B4-BE49-F238E27FC236}">
                  <a16:creationId xmlns:a16="http://schemas.microsoft.com/office/drawing/2014/main" id="{1C61A351-0FE4-C9FC-E364-88C5FFD76CB6}"/>
                </a:ext>
              </a:extLst>
            </p:cNvPr>
            <p:cNvCxnSpPr/>
            <p:nvPr/>
          </p:nvCxnSpPr>
          <p:spPr bwMode="auto">
            <a:xfrm>
              <a:off x="8856813"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6" name="Straight Connector 455">
              <a:extLst>
                <a:ext uri="{FF2B5EF4-FFF2-40B4-BE49-F238E27FC236}">
                  <a16:creationId xmlns:a16="http://schemas.microsoft.com/office/drawing/2014/main" id="{0FB088D3-5B50-BF33-7951-F3773BF23F81}"/>
                </a:ext>
              </a:extLst>
            </p:cNvPr>
            <p:cNvCxnSpPr/>
            <p:nvPr/>
          </p:nvCxnSpPr>
          <p:spPr bwMode="auto">
            <a:xfrm>
              <a:off x="9250347"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7" name="Straight Connector 456">
              <a:extLst>
                <a:ext uri="{FF2B5EF4-FFF2-40B4-BE49-F238E27FC236}">
                  <a16:creationId xmlns:a16="http://schemas.microsoft.com/office/drawing/2014/main" id="{CBC3DB6B-490A-2D58-4E0F-D26D9EB2BB11}"/>
                </a:ext>
              </a:extLst>
            </p:cNvPr>
            <p:cNvCxnSpPr/>
            <p:nvPr/>
          </p:nvCxnSpPr>
          <p:spPr bwMode="auto">
            <a:xfrm>
              <a:off x="9643881"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8" name="Straight Connector 457">
              <a:extLst>
                <a:ext uri="{FF2B5EF4-FFF2-40B4-BE49-F238E27FC236}">
                  <a16:creationId xmlns:a16="http://schemas.microsoft.com/office/drawing/2014/main" id="{86A52AFB-54FA-5FAF-CF2E-27FFBA616183}"/>
                </a:ext>
              </a:extLst>
            </p:cNvPr>
            <p:cNvCxnSpPr/>
            <p:nvPr/>
          </p:nvCxnSpPr>
          <p:spPr bwMode="auto">
            <a:xfrm>
              <a:off x="10037415"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59" name="Straight Connector 458">
              <a:extLst>
                <a:ext uri="{FF2B5EF4-FFF2-40B4-BE49-F238E27FC236}">
                  <a16:creationId xmlns:a16="http://schemas.microsoft.com/office/drawing/2014/main" id="{A8FD9830-29E1-E9F5-1963-954739D6BDD7}"/>
                </a:ext>
              </a:extLst>
            </p:cNvPr>
            <p:cNvCxnSpPr/>
            <p:nvPr/>
          </p:nvCxnSpPr>
          <p:spPr bwMode="auto">
            <a:xfrm>
              <a:off x="10430949"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5F13E624-4F3A-BEB6-D8EC-C8B91F94713E}"/>
                </a:ext>
              </a:extLst>
            </p:cNvPr>
            <p:cNvCxnSpPr/>
            <p:nvPr/>
          </p:nvCxnSpPr>
          <p:spPr bwMode="auto">
            <a:xfrm>
              <a:off x="10824483"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61" name="Straight Connector 460">
              <a:extLst>
                <a:ext uri="{FF2B5EF4-FFF2-40B4-BE49-F238E27FC236}">
                  <a16:creationId xmlns:a16="http://schemas.microsoft.com/office/drawing/2014/main" id="{B7F1BF79-60B6-FD7E-2DF7-5D55BFF4F29C}"/>
                </a:ext>
              </a:extLst>
            </p:cNvPr>
            <p:cNvCxnSpPr/>
            <p:nvPr/>
          </p:nvCxnSpPr>
          <p:spPr bwMode="auto">
            <a:xfrm>
              <a:off x="11218017" y="5203466"/>
              <a:ext cx="0" cy="228600"/>
            </a:xfrm>
            <a:prstGeom prst="line">
              <a:avLst/>
            </a:prstGeom>
            <a:noFill/>
            <a:ln w="28575" cap="flat" cmpd="sng" algn="ctr">
              <a:solidFill>
                <a:srgbClr val="000000"/>
              </a:solidFill>
              <a:prstDash val="solid"/>
              <a:round/>
              <a:headEnd type="none" w="med" len="med"/>
              <a:tailEnd type="none" w="med" len="med"/>
            </a:ln>
            <a:effectLst/>
          </p:spPr>
        </p:cxnSp>
        <p:cxnSp>
          <p:nvCxnSpPr>
            <p:cNvPr id="462" name="Straight Connector 461">
              <a:extLst>
                <a:ext uri="{FF2B5EF4-FFF2-40B4-BE49-F238E27FC236}">
                  <a16:creationId xmlns:a16="http://schemas.microsoft.com/office/drawing/2014/main" id="{E93D529B-8B0F-225A-00FA-A94B89096802}"/>
                </a:ext>
              </a:extLst>
            </p:cNvPr>
            <p:cNvCxnSpPr/>
            <p:nvPr/>
          </p:nvCxnSpPr>
          <p:spPr bwMode="auto">
            <a:xfrm>
              <a:off x="11611555" y="5203466"/>
              <a:ext cx="0" cy="228600"/>
            </a:xfrm>
            <a:prstGeom prst="line">
              <a:avLst/>
            </a:prstGeom>
            <a:noFill/>
            <a:ln w="28575" cap="flat" cmpd="sng" algn="ctr">
              <a:solidFill>
                <a:srgbClr val="000000"/>
              </a:solidFill>
              <a:prstDash val="solid"/>
              <a:round/>
              <a:headEnd type="none" w="med" len="med"/>
              <a:tailEnd type="none" w="med" len="med"/>
            </a:ln>
            <a:effectLst/>
          </p:spPr>
        </p:cxnSp>
      </p:grpSp>
      <p:sp>
        <p:nvSpPr>
          <p:cNvPr id="464" name="TextBox 463">
            <a:extLst>
              <a:ext uri="{FF2B5EF4-FFF2-40B4-BE49-F238E27FC236}">
                <a16:creationId xmlns:a16="http://schemas.microsoft.com/office/drawing/2014/main" id="{C4678C61-37AB-1184-5D78-DFF37056FD34}"/>
              </a:ext>
            </a:extLst>
          </p:cNvPr>
          <p:cNvSpPr txBox="1"/>
          <p:nvPr/>
        </p:nvSpPr>
        <p:spPr bwMode="auto">
          <a:xfrm>
            <a:off x="11526019" y="5349827"/>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12</a:t>
            </a:r>
          </a:p>
        </p:txBody>
      </p:sp>
      <p:sp>
        <p:nvSpPr>
          <p:cNvPr id="465" name="TextBox 464">
            <a:extLst>
              <a:ext uri="{FF2B5EF4-FFF2-40B4-BE49-F238E27FC236}">
                <a16:creationId xmlns:a16="http://schemas.microsoft.com/office/drawing/2014/main" id="{0491ECC7-1AD0-C745-1A57-2EFC8D880599}"/>
              </a:ext>
            </a:extLst>
          </p:cNvPr>
          <p:cNvSpPr txBox="1"/>
          <p:nvPr/>
        </p:nvSpPr>
        <p:spPr bwMode="auto">
          <a:xfrm>
            <a:off x="6494817" y="4507382"/>
            <a:ext cx="53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0.2</a:t>
            </a:r>
          </a:p>
        </p:txBody>
      </p:sp>
      <p:sp>
        <p:nvSpPr>
          <p:cNvPr id="466" name="TextBox 465">
            <a:extLst>
              <a:ext uri="{FF2B5EF4-FFF2-40B4-BE49-F238E27FC236}">
                <a16:creationId xmlns:a16="http://schemas.microsoft.com/office/drawing/2014/main" id="{E87E6463-2B76-7303-09AA-B10D845C0DDA}"/>
              </a:ext>
            </a:extLst>
          </p:cNvPr>
          <p:cNvSpPr txBox="1"/>
          <p:nvPr/>
        </p:nvSpPr>
        <p:spPr bwMode="auto">
          <a:xfrm>
            <a:off x="6494817" y="3868626"/>
            <a:ext cx="53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0.4</a:t>
            </a:r>
          </a:p>
        </p:txBody>
      </p:sp>
      <p:sp>
        <p:nvSpPr>
          <p:cNvPr id="468" name="TextBox 467">
            <a:extLst>
              <a:ext uri="{FF2B5EF4-FFF2-40B4-BE49-F238E27FC236}">
                <a16:creationId xmlns:a16="http://schemas.microsoft.com/office/drawing/2014/main" id="{1867C5FA-D999-26AC-7F18-49F9B9D267B8}"/>
              </a:ext>
            </a:extLst>
          </p:cNvPr>
          <p:cNvSpPr txBox="1"/>
          <p:nvPr/>
        </p:nvSpPr>
        <p:spPr bwMode="auto">
          <a:xfrm>
            <a:off x="6494817" y="3237823"/>
            <a:ext cx="53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0.6</a:t>
            </a:r>
          </a:p>
        </p:txBody>
      </p:sp>
      <p:sp>
        <p:nvSpPr>
          <p:cNvPr id="469" name="TextBox 468">
            <a:extLst>
              <a:ext uri="{FF2B5EF4-FFF2-40B4-BE49-F238E27FC236}">
                <a16:creationId xmlns:a16="http://schemas.microsoft.com/office/drawing/2014/main" id="{6BC2D85E-E548-1DD6-EB51-CC338D93EBFC}"/>
              </a:ext>
            </a:extLst>
          </p:cNvPr>
          <p:cNvSpPr txBox="1"/>
          <p:nvPr/>
        </p:nvSpPr>
        <p:spPr bwMode="auto">
          <a:xfrm>
            <a:off x="6494817" y="2620273"/>
            <a:ext cx="53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0.8</a:t>
            </a:r>
          </a:p>
        </p:txBody>
      </p:sp>
      <p:sp>
        <p:nvSpPr>
          <p:cNvPr id="470" name="TextBox 469">
            <a:extLst>
              <a:ext uri="{FF2B5EF4-FFF2-40B4-BE49-F238E27FC236}">
                <a16:creationId xmlns:a16="http://schemas.microsoft.com/office/drawing/2014/main" id="{89B25182-DFA2-6C3F-8382-26996D4B981F}"/>
              </a:ext>
            </a:extLst>
          </p:cNvPr>
          <p:cNvSpPr txBox="1"/>
          <p:nvPr/>
        </p:nvSpPr>
        <p:spPr bwMode="auto">
          <a:xfrm>
            <a:off x="6494399" y="1968266"/>
            <a:ext cx="497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1.0</a:t>
            </a:r>
          </a:p>
        </p:txBody>
      </p:sp>
      <p:sp>
        <p:nvSpPr>
          <p:cNvPr id="471" name="TextBox 470">
            <a:extLst>
              <a:ext uri="{FF2B5EF4-FFF2-40B4-BE49-F238E27FC236}">
                <a16:creationId xmlns:a16="http://schemas.microsoft.com/office/drawing/2014/main" id="{78A86980-E037-591B-366A-6EA5E04B71B8}"/>
              </a:ext>
            </a:extLst>
          </p:cNvPr>
          <p:cNvSpPr txBox="1"/>
          <p:nvPr/>
        </p:nvSpPr>
        <p:spPr bwMode="auto">
          <a:xfrm rot="16200000">
            <a:off x="5160244" y="3359093"/>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34" charset="-128"/>
                <a:cs typeface="Arial" panose="020B0604020202020204" pitchFamily="34" charset="0"/>
              </a:rPr>
              <a:t>OS (Proportion)</a:t>
            </a:r>
          </a:p>
        </p:txBody>
      </p:sp>
      <p:sp>
        <p:nvSpPr>
          <p:cNvPr id="472" name="TextBox 471">
            <a:extLst>
              <a:ext uri="{FF2B5EF4-FFF2-40B4-BE49-F238E27FC236}">
                <a16:creationId xmlns:a16="http://schemas.microsoft.com/office/drawing/2014/main" id="{850654C1-5D39-1EC3-FC86-98AD955D3A0F}"/>
              </a:ext>
            </a:extLst>
          </p:cNvPr>
          <p:cNvSpPr txBox="1"/>
          <p:nvPr/>
        </p:nvSpPr>
        <p:spPr bwMode="auto">
          <a:xfrm>
            <a:off x="9662747" y="3821582"/>
            <a:ext cx="2620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a:ea typeface="ＭＳ Ｐゴシック" pitchFamily="34" charset="-128"/>
                <a:cs typeface="Arial" panose="020B0604020202020204" pitchFamily="34" charset="0"/>
              </a:rPr>
              <a:t>Non-GCB (n = 141)</a:t>
            </a:r>
          </a:p>
        </p:txBody>
      </p:sp>
      <p:sp>
        <p:nvSpPr>
          <p:cNvPr id="473" name="TextBox 472">
            <a:extLst>
              <a:ext uri="{FF2B5EF4-FFF2-40B4-BE49-F238E27FC236}">
                <a16:creationId xmlns:a16="http://schemas.microsoft.com/office/drawing/2014/main" id="{19EF0A93-44BA-5120-7438-CF25DE11FAC8}"/>
              </a:ext>
            </a:extLst>
          </p:cNvPr>
          <p:cNvSpPr txBox="1"/>
          <p:nvPr/>
        </p:nvSpPr>
        <p:spPr>
          <a:xfrm>
            <a:off x="9112778" y="5716443"/>
            <a:ext cx="672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Year</a:t>
            </a:r>
          </a:p>
        </p:txBody>
      </p:sp>
      <p:sp>
        <p:nvSpPr>
          <p:cNvPr id="474" name="TextBox 473">
            <a:extLst>
              <a:ext uri="{FF2B5EF4-FFF2-40B4-BE49-F238E27FC236}">
                <a16:creationId xmlns:a16="http://schemas.microsoft.com/office/drawing/2014/main" id="{FA4853B0-6235-0C79-41DA-CAC8A94C62E4}"/>
              </a:ext>
            </a:extLst>
          </p:cNvPr>
          <p:cNvSpPr txBox="1"/>
          <p:nvPr/>
        </p:nvSpPr>
        <p:spPr bwMode="auto">
          <a:xfrm>
            <a:off x="3556694" y="6008596"/>
            <a:ext cx="106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504D"/>
                </a:solidFill>
                <a:effectLst/>
                <a:uLnTx/>
                <a:uFillTx/>
                <a:latin typeface="Calibri"/>
                <a:ea typeface="ＭＳ Ｐゴシック" pitchFamily="34" charset="-128"/>
                <a:cs typeface="Arial" panose="020B0604020202020204" pitchFamily="34" charset="0"/>
              </a:rPr>
              <a:t>ABC DLBCL</a:t>
            </a:r>
          </a:p>
        </p:txBody>
      </p:sp>
    </p:spTree>
    <p:extLst>
      <p:ext uri="{BB962C8B-B14F-4D97-AF65-F5344CB8AC3E}">
        <p14:creationId xmlns:p14="http://schemas.microsoft.com/office/powerpoint/2010/main" val="4024204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B00-6EB4-F102-451B-A524BDC678A7}"/>
              </a:ext>
            </a:extLst>
          </p:cNvPr>
          <p:cNvSpPr>
            <a:spLocks noGrp="1"/>
          </p:cNvSpPr>
          <p:nvPr>
            <p:ph type="title"/>
          </p:nvPr>
        </p:nvSpPr>
        <p:spPr/>
        <p:txBody>
          <a:bodyPr/>
          <a:lstStyle/>
          <a:p>
            <a:r>
              <a:rPr lang="en-US" dirty="0">
                <a:solidFill>
                  <a:schemeClr val="accent2"/>
                </a:solidFill>
              </a:rPr>
              <a:t>LymphGen Molecular Classification</a:t>
            </a:r>
          </a:p>
        </p:txBody>
      </p:sp>
      <p:sp>
        <p:nvSpPr>
          <p:cNvPr id="4" name="Text Placeholder 3">
            <a:extLst>
              <a:ext uri="{FF2B5EF4-FFF2-40B4-BE49-F238E27FC236}">
                <a16:creationId xmlns:a16="http://schemas.microsoft.com/office/drawing/2014/main" id="{90350E96-D9D2-FF0A-8E53-1063253BF978}"/>
              </a:ext>
            </a:extLst>
          </p:cNvPr>
          <p:cNvSpPr>
            <a:spLocks noGrp="1"/>
          </p:cNvSpPr>
          <p:nvPr>
            <p:ph type="body" sz="quarter" idx="13"/>
          </p:nvPr>
        </p:nvSpPr>
        <p:spPr/>
        <p:txBody>
          <a:bodyPr/>
          <a:lstStyle/>
          <a:p>
            <a:r>
              <a:rPr lang="en-US" dirty="0">
                <a:solidFill>
                  <a:schemeClr val="tx2">
                    <a:lumMod val="50000"/>
                    <a:lumOff val="50000"/>
                  </a:schemeClr>
                </a:solidFill>
              </a:rPr>
              <a:t>Wright GW. </a:t>
            </a:r>
            <a:r>
              <a:rPr lang="en-US" i="1" dirty="0">
                <a:solidFill>
                  <a:schemeClr val="tx2">
                    <a:lumMod val="50000"/>
                    <a:lumOff val="50000"/>
                  </a:schemeClr>
                </a:solidFill>
              </a:rPr>
              <a:t>Cancer Cell</a:t>
            </a:r>
            <a:r>
              <a:rPr lang="en-US" dirty="0">
                <a:solidFill>
                  <a:schemeClr val="tx2">
                    <a:lumMod val="50000"/>
                    <a:lumOff val="50000"/>
                  </a:schemeClr>
                </a:solidFill>
              </a:rPr>
              <a:t>. 2020;37(4):551-568.e14.</a:t>
            </a:r>
          </a:p>
        </p:txBody>
      </p:sp>
      <p:pic>
        <p:nvPicPr>
          <p:cNvPr id="5" name="Picture 2">
            <a:extLst>
              <a:ext uri="{FF2B5EF4-FFF2-40B4-BE49-F238E27FC236}">
                <a16:creationId xmlns:a16="http://schemas.microsoft.com/office/drawing/2014/main" id="{A08A1842-249C-3C95-4BE1-DFC68F71A22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7753" y="1487037"/>
            <a:ext cx="6966507" cy="42740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71ECA30-DF01-EB9C-2BFA-D4C375DB3428}"/>
              </a:ext>
            </a:extLst>
          </p:cNvPr>
          <p:cNvSpPr txBox="1"/>
          <p:nvPr/>
        </p:nvSpPr>
        <p:spPr>
          <a:xfrm>
            <a:off x="7658911" y="1487037"/>
            <a:ext cx="4324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75000"/>
                    <a:lumOff val="25000"/>
                  </a:srgbClr>
                </a:solidFill>
                <a:effectLst/>
                <a:uLnTx/>
                <a:uFillTx/>
                <a:latin typeface="Calibri"/>
                <a:ea typeface="+mn-ea"/>
                <a:cs typeface="+mn-cs"/>
              </a:rPr>
              <a:t>            Characteristics                                   OS</a:t>
            </a:r>
          </a:p>
        </p:txBody>
      </p:sp>
      <p:grpSp>
        <p:nvGrpSpPr>
          <p:cNvPr id="40" name="Group 39">
            <a:extLst>
              <a:ext uri="{FF2B5EF4-FFF2-40B4-BE49-F238E27FC236}">
                <a16:creationId xmlns:a16="http://schemas.microsoft.com/office/drawing/2014/main" id="{A71C76C0-6622-E19B-0A51-D31A3DA6D476}"/>
              </a:ext>
            </a:extLst>
          </p:cNvPr>
          <p:cNvGrpSpPr/>
          <p:nvPr/>
        </p:nvGrpSpPr>
        <p:grpSpPr>
          <a:xfrm>
            <a:off x="7338019" y="2037686"/>
            <a:ext cx="4773975" cy="3680759"/>
            <a:chOff x="7338019" y="2037686"/>
            <a:chExt cx="4773975" cy="3680759"/>
          </a:xfrm>
        </p:grpSpPr>
        <p:grpSp>
          <p:nvGrpSpPr>
            <p:cNvPr id="14" name="Group 13">
              <a:extLst>
                <a:ext uri="{FF2B5EF4-FFF2-40B4-BE49-F238E27FC236}">
                  <a16:creationId xmlns:a16="http://schemas.microsoft.com/office/drawing/2014/main" id="{2039DF6E-0C19-D732-C9F5-8B830217E674}"/>
                </a:ext>
              </a:extLst>
            </p:cNvPr>
            <p:cNvGrpSpPr/>
            <p:nvPr/>
          </p:nvGrpSpPr>
          <p:grpSpPr>
            <a:xfrm>
              <a:off x="7338019" y="2037686"/>
              <a:ext cx="3946063" cy="3678466"/>
              <a:chOff x="6287433" y="2063626"/>
              <a:chExt cx="3946063" cy="3678466"/>
            </a:xfrm>
          </p:grpSpPr>
          <p:sp>
            <p:nvSpPr>
              <p:cNvPr id="3" name="TextBox 2">
                <a:extLst>
                  <a:ext uri="{FF2B5EF4-FFF2-40B4-BE49-F238E27FC236}">
                    <a16:creationId xmlns:a16="http://schemas.microsoft.com/office/drawing/2014/main" id="{2D643E28-13BC-C571-B75F-3FA2AF49EE9F}"/>
                  </a:ext>
                </a:extLst>
              </p:cNvPr>
              <p:cNvSpPr txBox="1"/>
              <p:nvPr/>
            </p:nvSpPr>
            <p:spPr>
              <a:xfrm>
                <a:off x="6287433" y="2063626"/>
                <a:ext cx="3946063" cy="461665"/>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a:ea typeface="+mn-ea"/>
                    <a:cs typeface="+mn-cs"/>
                  </a:rPr>
                  <a:t>MYD88 L265P </a:t>
                </a:r>
                <a:r>
                  <a:rPr kumimoji="0" lang="en-US" sz="1200" b="1" i="0" u="none" strike="noStrike" kern="1200" cap="none" spc="0" normalizeH="0" baseline="0" noProof="0" dirty="0">
                    <a:ln>
                      <a:noFill/>
                    </a:ln>
                    <a:solidFill>
                      <a:prstClr val="white"/>
                    </a:solidFill>
                    <a:effectLst/>
                    <a:uLnTx/>
                    <a:uFillTx/>
                    <a:latin typeface="Calibri"/>
                    <a:ea typeface="+mn-ea"/>
                    <a:cs typeface="+mn-cs"/>
                  </a:rPr>
                  <a:t>mutations and </a:t>
                </a:r>
                <a:r>
                  <a:rPr kumimoji="0" lang="en-US" sz="1200" b="1" i="1" u="none" strike="noStrike" kern="1200" cap="none" spc="0" normalizeH="0" baseline="0" noProof="0" dirty="0">
                    <a:ln>
                      <a:noFill/>
                    </a:ln>
                    <a:solidFill>
                      <a:prstClr val="white"/>
                    </a:solidFill>
                    <a:effectLst/>
                    <a:uLnTx/>
                    <a:uFillTx/>
                    <a:latin typeface="Calibri"/>
                    <a:ea typeface="+mn-ea"/>
                    <a:cs typeface="+mn-cs"/>
                  </a:rPr>
                  <a:t>CD79B</a:t>
                </a:r>
                <a:r>
                  <a:rPr kumimoji="0" lang="en-US" sz="1200" b="1" i="0" u="none" strike="noStrike" kern="1200" cap="none" spc="0" normalizeH="0" baseline="0" noProof="0" dirty="0">
                    <a:ln>
                      <a:noFill/>
                    </a:ln>
                    <a:solidFill>
                      <a:prstClr val="white"/>
                    </a:solidFill>
                    <a:effectLst/>
                    <a:uLnTx/>
                    <a:uFillTx/>
                    <a:latin typeface="Calibri"/>
                    <a:ea typeface="+mn-ea"/>
                    <a:cs typeface="+mn-cs"/>
                  </a:rPr>
                  <a:t> 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a:ea typeface="+mn-ea"/>
                    <a:cs typeface="+mn-cs"/>
                  </a:rPr>
                  <a:t>CDKN2A</a:t>
                </a:r>
                <a:r>
                  <a:rPr kumimoji="0" lang="en-US" sz="1200" b="1" i="0" u="none" strike="noStrike" kern="1200" cap="none" spc="0" normalizeH="0" baseline="0" noProof="0" dirty="0">
                    <a:ln>
                      <a:noFill/>
                    </a:ln>
                    <a:solidFill>
                      <a:prstClr val="white"/>
                    </a:solidFill>
                    <a:effectLst/>
                    <a:uLnTx/>
                    <a:uFillTx/>
                    <a:latin typeface="Calibri"/>
                    <a:ea typeface="+mn-ea"/>
                    <a:cs typeface="+mn-cs"/>
                  </a:rPr>
                  <a:t> deletions</a:t>
                </a:r>
              </a:p>
            </p:txBody>
          </p:sp>
          <p:sp>
            <p:nvSpPr>
              <p:cNvPr id="7" name="TextBox 6">
                <a:extLst>
                  <a:ext uri="{FF2B5EF4-FFF2-40B4-BE49-F238E27FC236}">
                    <a16:creationId xmlns:a16="http://schemas.microsoft.com/office/drawing/2014/main" id="{64F58E95-9A8B-518A-98C2-9053EEF17804}"/>
                  </a:ext>
                </a:extLst>
              </p:cNvPr>
              <p:cNvSpPr txBox="1"/>
              <p:nvPr/>
            </p:nvSpPr>
            <p:spPr>
              <a:xfrm>
                <a:off x="6287433" y="2591372"/>
                <a:ext cx="3946063" cy="276999"/>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NOTCH1 </a:t>
                </a:r>
                <a:r>
                  <a:rPr kumimoji="0" lang="en-US" sz="1200" b="1" i="0" u="none" strike="noStrike" kern="1200" cap="none" spc="0" normalizeH="0" baseline="0" noProof="0" dirty="0">
                    <a:ln>
                      <a:noFill/>
                    </a:ln>
                    <a:solidFill>
                      <a:srgbClr val="EEECE1"/>
                    </a:solidFill>
                    <a:effectLst/>
                    <a:uLnTx/>
                    <a:uFillTx/>
                    <a:latin typeface="Calibri"/>
                    <a:ea typeface="+mn-ea"/>
                    <a:cs typeface="+mn-cs"/>
                  </a:rPr>
                  <a:t>mutations. </a:t>
                </a:r>
                <a:r>
                  <a:rPr kumimoji="0" lang="en-US" sz="1200" b="1" i="1" u="none" strike="noStrike" kern="1200" cap="none" spc="0" normalizeH="0" baseline="0" noProof="0" dirty="0">
                    <a:ln>
                      <a:noFill/>
                    </a:ln>
                    <a:solidFill>
                      <a:srgbClr val="EEECE1"/>
                    </a:solidFill>
                    <a:effectLst/>
                    <a:uLnTx/>
                    <a:uFillTx/>
                    <a:latin typeface="Calibri"/>
                    <a:ea typeface="+mn-ea"/>
                    <a:cs typeface="+mn-cs"/>
                  </a:rPr>
                  <a:t>BCOR, ikB </a:t>
                </a:r>
                <a:r>
                  <a:rPr kumimoji="0" lang="en-US" sz="1200" b="1" i="0" u="none" strike="noStrike" kern="1200" cap="none" spc="0" normalizeH="0" baseline="0" noProof="0" dirty="0">
                    <a:ln>
                      <a:noFill/>
                    </a:ln>
                    <a:solidFill>
                      <a:srgbClr val="EEECE1"/>
                    </a:solidFill>
                    <a:effectLst/>
                    <a:uLnTx/>
                    <a:uFillTx/>
                    <a:latin typeface="Calibri"/>
                    <a:ea typeface="+mn-ea"/>
                    <a:cs typeface="+mn-cs"/>
                  </a:rPr>
                  <a:t>kinase β mutations</a:t>
                </a:r>
              </a:p>
            </p:txBody>
          </p:sp>
          <p:sp>
            <p:nvSpPr>
              <p:cNvPr id="8" name="TextBox 7">
                <a:extLst>
                  <a:ext uri="{FF2B5EF4-FFF2-40B4-BE49-F238E27FC236}">
                    <a16:creationId xmlns:a16="http://schemas.microsoft.com/office/drawing/2014/main" id="{676C69BC-76A8-77D7-BC53-E022404073D3}"/>
                  </a:ext>
                </a:extLst>
              </p:cNvPr>
              <p:cNvSpPr txBox="1"/>
              <p:nvPr/>
            </p:nvSpPr>
            <p:spPr>
              <a:xfrm>
                <a:off x="6287433" y="2959801"/>
                <a:ext cx="3946063" cy="461665"/>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TP53 </a:t>
                </a:r>
                <a:r>
                  <a:rPr kumimoji="0" lang="en-US" sz="1200" b="1" i="0" u="none" strike="noStrike" kern="1200" cap="none" spc="0" normalizeH="0" baseline="0" noProof="0" dirty="0">
                    <a:ln>
                      <a:noFill/>
                    </a:ln>
                    <a:solidFill>
                      <a:srgbClr val="EEECE1"/>
                    </a:solidFill>
                    <a:effectLst/>
                    <a:uLnTx/>
                    <a:uFillTx/>
                    <a:latin typeface="Calibri"/>
                    <a:ea typeface="+mn-ea"/>
                    <a:cs typeface="+mn-cs"/>
                  </a:rPr>
                  <a:t>mutations/deletions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EECE1"/>
                    </a:solidFill>
                    <a:effectLst/>
                    <a:uLnTx/>
                    <a:uFillTx/>
                    <a:latin typeface="Calibri"/>
                    <a:ea typeface="+mn-ea"/>
                    <a:cs typeface="+mn-cs"/>
                  </a:rPr>
                  <a:t>Aneuploidy</a:t>
                </a:r>
              </a:p>
            </p:txBody>
          </p:sp>
          <p:sp>
            <p:nvSpPr>
              <p:cNvPr id="9" name="TextBox 8">
                <a:extLst>
                  <a:ext uri="{FF2B5EF4-FFF2-40B4-BE49-F238E27FC236}">
                    <a16:creationId xmlns:a16="http://schemas.microsoft.com/office/drawing/2014/main" id="{4F565925-1483-FAFD-7BA5-E1D01FBFE248}"/>
                  </a:ext>
                </a:extLst>
              </p:cNvPr>
              <p:cNvSpPr txBox="1"/>
              <p:nvPr/>
            </p:nvSpPr>
            <p:spPr>
              <a:xfrm>
                <a:off x="6287433" y="3513886"/>
                <a:ext cx="3946063" cy="461665"/>
              </a:xfrm>
              <a:prstGeom prst="rect">
                <a:avLst/>
              </a:prstGeom>
              <a:solidFill>
                <a:srgbClr val="C407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NOTCH2 </a:t>
                </a:r>
                <a:r>
                  <a:rPr kumimoji="0" lang="en-US" sz="1200" b="1" i="0" u="none" strike="noStrike" kern="1200" cap="none" spc="0" normalizeH="0" baseline="0" noProof="0" dirty="0">
                    <a:ln>
                      <a:noFill/>
                    </a:ln>
                    <a:solidFill>
                      <a:srgbClr val="EEECE1"/>
                    </a:solidFill>
                    <a:effectLst/>
                    <a:uLnTx/>
                    <a:uFillTx/>
                    <a:latin typeface="Calibri"/>
                    <a:ea typeface="+mn-ea"/>
                    <a:cs typeface="+mn-cs"/>
                  </a:rPr>
                  <a:t>mutations, </a:t>
                </a:r>
                <a:r>
                  <a:rPr kumimoji="0" lang="en-US" sz="1200" b="1" i="1" u="none" strike="noStrike" kern="1200" cap="none" spc="0" normalizeH="0" baseline="0" noProof="0" dirty="0">
                    <a:ln>
                      <a:noFill/>
                    </a:ln>
                    <a:solidFill>
                      <a:srgbClr val="EEECE1"/>
                    </a:solidFill>
                    <a:effectLst/>
                    <a:uLnTx/>
                    <a:uFillTx/>
                    <a:latin typeface="Calibri"/>
                    <a:ea typeface="+mn-ea"/>
                    <a:cs typeface="+mn-cs"/>
                  </a:rPr>
                  <a:t>BLC6</a:t>
                </a:r>
                <a:r>
                  <a:rPr kumimoji="0" lang="en-US" sz="1200" b="1" i="0" u="none" strike="noStrike" kern="1200" cap="none" spc="0" normalizeH="0" baseline="0" noProof="0" dirty="0">
                    <a:ln>
                      <a:noFill/>
                    </a:ln>
                    <a:solidFill>
                      <a:srgbClr val="EEECE1"/>
                    </a:solidFill>
                    <a:effectLst/>
                    <a:uLnTx/>
                    <a:uFillTx/>
                    <a:latin typeface="Calibri"/>
                    <a:ea typeface="+mn-ea"/>
                    <a:cs typeface="+mn-cs"/>
                  </a:rPr>
                  <a:t> translocation, </a:t>
                </a:r>
                <a:r>
                  <a:rPr kumimoji="0" lang="en-US" sz="1200" b="1" i="1" u="none" strike="noStrike" kern="1200" cap="none" spc="0" normalizeH="0" baseline="0" noProof="0" dirty="0">
                    <a:ln>
                      <a:noFill/>
                    </a:ln>
                    <a:solidFill>
                      <a:srgbClr val="EEECE1"/>
                    </a:solidFill>
                    <a:effectLst/>
                    <a:uLnTx/>
                    <a:uFillTx/>
                    <a:latin typeface="Calibri"/>
                    <a:ea typeface="+mn-ea"/>
                    <a:cs typeface="+mn-cs"/>
                  </a:rPr>
                  <a:t>TNFAIP3 (A20), BCL10, PRKCB</a:t>
                </a:r>
                <a:r>
                  <a:rPr kumimoji="0" lang="en-US" sz="1200" b="1" i="0" u="none" strike="noStrike" kern="1200" cap="none" spc="0" normalizeH="0" baseline="0" noProof="0" dirty="0">
                    <a:ln>
                      <a:noFill/>
                    </a:ln>
                    <a:solidFill>
                      <a:srgbClr val="EEECE1"/>
                    </a:solidFill>
                    <a:effectLst/>
                    <a:uLnTx/>
                    <a:uFillTx/>
                    <a:latin typeface="Calibri"/>
                    <a:ea typeface="+mn-ea"/>
                    <a:cs typeface="+mn-cs"/>
                  </a:rPr>
                  <a:t> mutations</a:t>
                </a:r>
              </a:p>
            </p:txBody>
          </p:sp>
          <p:sp>
            <p:nvSpPr>
              <p:cNvPr id="10" name="TextBox 9">
                <a:extLst>
                  <a:ext uri="{FF2B5EF4-FFF2-40B4-BE49-F238E27FC236}">
                    <a16:creationId xmlns:a16="http://schemas.microsoft.com/office/drawing/2014/main" id="{535BD5A5-00A3-A665-077C-3A7694CEC696}"/>
                  </a:ext>
                </a:extLst>
              </p:cNvPr>
              <p:cNvSpPr txBox="1"/>
              <p:nvPr/>
            </p:nvSpPr>
            <p:spPr>
              <a:xfrm>
                <a:off x="6287433" y="4143716"/>
                <a:ext cx="3946063" cy="276999"/>
              </a:xfrm>
              <a:prstGeom prst="rect">
                <a:avLst/>
              </a:prstGeom>
              <a:solidFill>
                <a:srgbClr val="DE0E1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SGK1 </a:t>
                </a:r>
                <a:r>
                  <a:rPr kumimoji="0" lang="en-US" sz="1200" b="1" i="0" u="none" strike="noStrike" kern="1200" cap="none" spc="0" normalizeH="0" baseline="0" noProof="0" dirty="0">
                    <a:ln>
                      <a:noFill/>
                    </a:ln>
                    <a:solidFill>
                      <a:srgbClr val="EEECE1"/>
                    </a:solidFill>
                    <a:effectLst/>
                    <a:uLnTx/>
                    <a:uFillTx/>
                    <a:latin typeface="Calibri"/>
                    <a:ea typeface="+mn-ea"/>
                    <a:cs typeface="+mn-cs"/>
                  </a:rPr>
                  <a:t>and T</a:t>
                </a:r>
                <a:r>
                  <a:rPr kumimoji="0" lang="en-US" sz="1200" b="1" i="1" u="none" strike="noStrike" kern="1200" cap="none" spc="0" normalizeH="0" baseline="0" noProof="0" dirty="0">
                    <a:ln>
                      <a:noFill/>
                    </a:ln>
                    <a:solidFill>
                      <a:srgbClr val="EEECE1"/>
                    </a:solidFill>
                    <a:effectLst/>
                    <a:uLnTx/>
                    <a:uFillTx/>
                    <a:latin typeface="Calibri"/>
                    <a:ea typeface="+mn-ea"/>
                    <a:cs typeface="+mn-cs"/>
                  </a:rPr>
                  <a:t>ET2 </a:t>
                </a:r>
                <a:r>
                  <a:rPr kumimoji="0" lang="en-US" sz="1200" b="1" i="0" u="none" strike="noStrike" kern="1200" cap="none" spc="0" normalizeH="0" baseline="0" noProof="0" dirty="0">
                    <a:ln>
                      <a:noFill/>
                    </a:ln>
                    <a:solidFill>
                      <a:srgbClr val="EEECE1"/>
                    </a:solidFill>
                    <a:effectLst/>
                    <a:uLnTx/>
                    <a:uFillTx/>
                    <a:latin typeface="Calibri"/>
                    <a:ea typeface="+mn-ea"/>
                    <a:cs typeface="+mn-cs"/>
                  </a:rPr>
                  <a:t>mutated</a:t>
                </a:r>
              </a:p>
            </p:txBody>
          </p:sp>
          <p:sp>
            <p:nvSpPr>
              <p:cNvPr id="11" name="TextBox 10">
                <a:extLst>
                  <a:ext uri="{FF2B5EF4-FFF2-40B4-BE49-F238E27FC236}">
                    <a16:creationId xmlns:a16="http://schemas.microsoft.com/office/drawing/2014/main" id="{5AA03EB5-FDB0-B1CA-4B31-46118F7AF23B}"/>
                  </a:ext>
                </a:extLst>
              </p:cNvPr>
              <p:cNvSpPr txBox="1"/>
              <p:nvPr/>
            </p:nvSpPr>
            <p:spPr>
              <a:xfrm>
                <a:off x="6287433" y="4565732"/>
                <a:ext cx="3946063" cy="461665"/>
              </a:xfrm>
              <a:prstGeom prst="rect">
                <a:avLst/>
              </a:prstGeom>
              <a:solidFill>
                <a:srgbClr val="872C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EZH2, CREBP, KMT2D, EP300 </a:t>
                </a:r>
                <a:r>
                  <a:rPr kumimoji="0" lang="en-US" sz="1200" b="1" i="0" u="none" strike="noStrike" kern="1200" cap="none" spc="0" normalizeH="0" baseline="0" noProof="0" dirty="0">
                    <a:ln>
                      <a:noFill/>
                    </a:ln>
                    <a:solidFill>
                      <a:srgbClr val="EEECE1"/>
                    </a:solidFill>
                    <a:effectLst/>
                    <a:uLnTx/>
                    <a:uFillTx/>
                    <a:latin typeface="Calibri"/>
                    <a:ea typeface="+mn-ea"/>
                    <a:cs typeface="+mn-cs"/>
                  </a:rPr>
                  <a:t>mutations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BCL2, MYC, TP53, GNA13, FOX01 </a:t>
                </a:r>
                <a:r>
                  <a:rPr kumimoji="0" lang="en-US" sz="1200" b="1" i="0" u="none" strike="noStrike" kern="1200" cap="none" spc="0" normalizeH="0" baseline="0" noProof="0" dirty="0">
                    <a:ln>
                      <a:noFill/>
                    </a:ln>
                    <a:solidFill>
                      <a:srgbClr val="EEECE1"/>
                    </a:solidFill>
                    <a:effectLst/>
                    <a:uLnTx/>
                    <a:uFillTx/>
                    <a:latin typeface="Calibri"/>
                    <a:ea typeface="+mn-ea"/>
                    <a:cs typeface="+mn-cs"/>
                  </a:rPr>
                  <a:t>alterations</a:t>
                </a:r>
              </a:p>
            </p:txBody>
          </p:sp>
          <p:sp>
            <p:nvSpPr>
              <p:cNvPr id="13" name="TextBox 12">
                <a:extLst>
                  <a:ext uri="{FF2B5EF4-FFF2-40B4-BE49-F238E27FC236}">
                    <a16:creationId xmlns:a16="http://schemas.microsoft.com/office/drawing/2014/main" id="{ACB3F3C0-7B7B-D649-5121-C906147A3983}"/>
                  </a:ext>
                </a:extLst>
              </p:cNvPr>
              <p:cNvSpPr txBox="1"/>
              <p:nvPr/>
            </p:nvSpPr>
            <p:spPr>
              <a:xfrm>
                <a:off x="6287433" y="5095761"/>
                <a:ext cx="3946063" cy="646331"/>
              </a:xfrm>
              <a:prstGeom prst="rect">
                <a:avLst/>
              </a:prstGeom>
              <a:solidFill>
                <a:srgbClr val="DC96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EZH2, CREBP, KMT2D, EP300 </a:t>
                </a:r>
                <a:r>
                  <a:rPr kumimoji="0" lang="en-US" sz="1200" b="1" i="0" u="none" strike="noStrike" kern="1200" cap="none" spc="0" normalizeH="0" baseline="0" noProof="0" dirty="0">
                    <a:ln>
                      <a:noFill/>
                    </a:ln>
                    <a:solidFill>
                      <a:srgbClr val="EEECE1"/>
                    </a:solidFill>
                    <a:effectLst/>
                    <a:uLnTx/>
                    <a:uFillTx/>
                    <a:latin typeface="Calibri"/>
                    <a:ea typeface="+mn-ea"/>
                    <a:cs typeface="+mn-cs"/>
                  </a:rPr>
                  <a:t>mutations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BCL2 </a:t>
                </a:r>
                <a:r>
                  <a:rPr kumimoji="0" lang="en-US" sz="1200" b="1" i="0" u="none" strike="noStrike" kern="1200" cap="none" spc="0" normalizeH="0" baseline="0" noProof="0" dirty="0">
                    <a:ln>
                      <a:noFill/>
                    </a:ln>
                    <a:solidFill>
                      <a:srgbClr val="EEECE1"/>
                    </a:solidFill>
                    <a:effectLst/>
                    <a:uLnTx/>
                    <a:uFillTx/>
                    <a:latin typeface="Calibri"/>
                    <a:ea typeface="+mn-ea"/>
                    <a:cs typeface="+mn-cs"/>
                  </a:rPr>
                  <a:t>translocations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EECE1"/>
                    </a:solidFill>
                    <a:effectLst/>
                    <a:uLnTx/>
                    <a:uFillTx/>
                    <a:latin typeface="Calibri"/>
                    <a:ea typeface="+mn-ea"/>
                    <a:cs typeface="+mn-cs"/>
                  </a:rPr>
                  <a:t>CARD11, TNFAIP3 (A2) </a:t>
                </a:r>
                <a:r>
                  <a:rPr kumimoji="0" lang="en-US" sz="1200" b="1" i="0" u="none" strike="noStrike" kern="1200" cap="none" spc="0" normalizeH="0" baseline="0" noProof="0" dirty="0">
                    <a:ln>
                      <a:noFill/>
                    </a:ln>
                    <a:solidFill>
                      <a:srgbClr val="EEECE1"/>
                    </a:solidFill>
                    <a:effectLst/>
                    <a:uLnTx/>
                    <a:uFillTx/>
                    <a:latin typeface="Calibri"/>
                    <a:ea typeface="+mn-ea"/>
                    <a:cs typeface="+mn-cs"/>
                  </a:rPr>
                  <a:t>alterations</a:t>
                </a:r>
              </a:p>
            </p:txBody>
          </p:sp>
        </p:grpSp>
        <p:sp>
          <p:nvSpPr>
            <p:cNvPr id="17" name="TextBox 16">
              <a:extLst>
                <a:ext uri="{FF2B5EF4-FFF2-40B4-BE49-F238E27FC236}">
                  <a16:creationId xmlns:a16="http://schemas.microsoft.com/office/drawing/2014/main" id="{893D2D48-0FD5-4EC6-BC9B-E4E0880100AD}"/>
                </a:ext>
              </a:extLst>
            </p:cNvPr>
            <p:cNvSpPr txBox="1"/>
            <p:nvPr/>
          </p:nvSpPr>
          <p:spPr>
            <a:xfrm>
              <a:off x="11284082" y="2037686"/>
              <a:ext cx="804247" cy="459382"/>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7DCBCEC-D46B-5339-9A3D-EB1E5D3A6CCD}"/>
                </a:ext>
              </a:extLst>
            </p:cNvPr>
            <p:cNvSpPr txBox="1"/>
            <p:nvPr/>
          </p:nvSpPr>
          <p:spPr>
            <a:xfrm>
              <a:off x="11465663" y="2065686"/>
              <a:ext cx="587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40%</a:t>
              </a:r>
            </a:p>
          </p:txBody>
        </p:sp>
        <p:sp>
          <p:nvSpPr>
            <p:cNvPr id="20" name="TextBox 19">
              <a:extLst>
                <a:ext uri="{FF2B5EF4-FFF2-40B4-BE49-F238E27FC236}">
                  <a16:creationId xmlns:a16="http://schemas.microsoft.com/office/drawing/2014/main" id="{09AE3C05-ED80-2E5D-1D5F-1D075549B788}"/>
                </a:ext>
              </a:extLst>
            </p:cNvPr>
            <p:cNvSpPr txBox="1"/>
            <p:nvPr/>
          </p:nvSpPr>
          <p:spPr>
            <a:xfrm>
              <a:off x="11284082" y="2571232"/>
              <a:ext cx="804247" cy="266587"/>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F3F18DF-4F63-FB84-AE5B-35251B7817A1}"/>
                </a:ext>
              </a:extLst>
            </p:cNvPr>
            <p:cNvSpPr txBox="1"/>
            <p:nvPr/>
          </p:nvSpPr>
          <p:spPr>
            <a:xfrm>
              <a:off x="11465663" y="2525067"/>
              <a:ext cx="646331" cy="3554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27%</a:t>
              </a:r>
            </a:p>
          </p:txBody>
        </p:sp>
        <p:sp>
          <p:nvSpPr>
            <p:cNvPr id="23" name="TextBox 22">
              <a:extLst>
                <a:ext uri="{FF2B5EF4-FFF2-40B4-BE49-F238E27FC236}">
                  <a16:creationId xmlns:a16="http://schemas.microsoft.com/office/drawing/2014/main" id="{4291F55B-0122-709C-4FA9-BF5CDAFDF6E1}"/>
                </a:ext>
              </a:extLst>
            </p:cNvPr>
            <p:cNvSpPr txBox="1"/>
            <p:nvPr/>
          </p:nvSpPr>
          <p:spPr>
            <a:xfrm>
              <a:off x="11284082" y="2933860"/>
              <a:ext cx="804247" cy="46166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1154526-F339-E91D-9797-0CFA0A76265C}"/>
                </a:ext>
              </a:extLst>
            </p:cNvPr>
            <p:cNvSpPr txBox="1"/>
            <p:nvPr/>
          </p:nvSpPr>
          <p:spPr>
            <a:xfrm>
              <a:off x="11465663" y="2987939"/>
              <a:ext cx="646331" cy="3616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63%</a:t>
              </a:r>
            </a:p>
          </p:txBody>
        </p:sp>
        <p:sp>
          <p:nvSpPr>
            <p:cNvPr id="26" name="TextBox 25">
              <a:extLst>
                <a:ext uri="{FF2B5EF4-FFF2-40B4-BE49-F238E27FC236}">
                  <a16:creationId xmlns:a16="http://schemas.microsoft.com/office/drawing/2014/main" id="{11AEA17A-694F-9386-D7B4-A49DE20A4B5D}"/>
                </a:ext>
              </a:extLst>
            </p:cNvPr>
            <p:cNvSpPr txBox="1"/>
            <p:nvPr/>
          </p:nvSpPr>
          <p:spPr>
            <a:xfrm>
              <a:off x="11284082" y="3490229"/>
              <a:ext cx="804247" cy="459382"/>
            </a:xfrm>
            <a:prstGeom prst="rect">
              <a:avLst/>
            </a:prstGeom>
            <a:solidFill>
              <a:srgbClr val="C407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1559E0D6-662E-0760-C986-BD315DFE11BD}"/>
                </a:ext>
              </a:extLst>
            </p:cNvPr>
            <p:cNvSpPr txBox="1"/>
            <p:nvPr/>
          </p:nvSpPr>
          <p:spPr>
            <a:xfrm>
              <a:off x="11465663" y="353119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67%</a:t>
              </a:r>
            </a:p>
          </p:txBody>
        </p:sp>
        <p:sp>
          <p:nvSpPr>
            <p:cNvPr id="32" name="TextBox 31">
              <a:extLst>
                <a:ext uri="{FF2B5EF4-FFF2-40B4-BE49-F238E27FC236}">
                  <a16:creationId xmlns:a16="http://schemas.microsoft.com/office/drawing/2014/main" id="{A4D13DA0-6E4B-7F73-D16D-676BF0EE7C8F}"/>
                </a:ext>
              </a:extLst>
            </p:cNvPr>
            <p:cNvSpPr txBox="1"/>
            <p:nvPr/>
          </p:nvSpPr>
          <p:spPr>
            <a:xfrm>
              <a:off x="11284082" y="4120033"/>
              <a:ext cx="804247" cy="276999"/>
            </a:xfrm>
            <a:prstGeom prst="rect">
              <a:avLst/>
            </a:prstGeom>
            <a:solidFill>
              <a:srgbClr val="DE0E1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9614CE21-4EB3-1158-9626-2879B6255521}"/>
                </a:ext>
              </a:extLst>
            </p:cNvPr>
            <p:cNvSpPr txBox="1"/>
            <p:nvPr/>
          </p:nvSpPr>
          <p:spPr>
            <a:xfrm>
              <a:off x="11465663" y="407206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84%</a:t>
              </a:r>
            </a:p>
          </p:txBody>
        </p:sp>
        <p:sp>
          <p:nvSpPr>
            <p:cNvPr id="35" name="TextBox 34">
              <a:extLst>
                <a:ext uri="{FF2B5EF4-FFF2-40B4-BE49-F238E27FC236}">
                  <a16:creationId xmlns:a16="http://schemas.microsoft.com/office/drawing/2014/main" id="{B8B6AAD8-F423-82FB-5D95-A53724689900}"/>
                </a:ext>
              </a:extLst>
            </p:cNvPr>
            <p:cNvSpPr txBox="1"/>
            <p:nvPr/>
          </p:nvSpPr>
          <p:spPr>
            <a:xfrm>
              <a:off x="11284082" y="4539791"/>
              <a:ext cx="804247" cy="461665"/>
            </a:xfrm>
            <a:prstGeom prst="rect">
              <a:avLst/>
            </a:prstGeom>
            <a:solidFill>
              <a:srgbClr val="872C1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590FEFA8-3088-3FCA-A684-8EFDF9F9CFAA}"/>
                </a:ext>
              </a:extLst>
            </p:cNvPr>
            <p:cNvSpPr txBox="1"/>
            <p:nvPr/>
          </p:nvSpPr>
          <p:spPr>
            <a:xfrm>
              <a:off x="11465663" y="4587385"/>
              <a:ext cx="646331" cy="3711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48%</a:t>
              </a:r>
            </a:p>
          </p:txBody>
        </p:sp>
        <p:sp>
          <p:nvSpPr>
            <p:cNvPr id="38" name="TextBox 37">
              <a:extLst>
                <a:ext uri="{FF2B5EF4-FFF2-40B4-BE49-F238E27FC236}">
                  <a16:creationId xmlns:a16="http://schemas.microsoft.com/office/drawing/2014/main" id="{650C2AE9-9FD8-78BF-39DC-553E22145BDD}"/>
                </a:ext>
              </a:extLst>
            </p:cNvPr>
            <p:cNvSpPr txBox="1"/>
            <p:nvPr/>
          </p:nvSpPr>
          <p:spPr>
            <a:xfrm>
              <a:off x="11284082" y="5072114"/>
              <a:ext cx="804247" cy="646331"/>
            </a:xfrm>
            <a:prstGeom prst="rect">
              <a:avLst/>
            </a:prstGeom>
            <a:solidFill>
              <a:srgbClr val="DC962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7ABB667F-DAD6-DE71-16CA-AF91A9506BFE}"/>
                </a:ext>
              </a:extLst>
            </p:cNvPr>
            <p:cNvSpPr txBox="1"/>
            <p:nvPr/>
          </p:nvSpPr>
          <p:spPr>
            <a:xfrm>
              <a:off x="11465663" y="5187342"/>
              <a:ext cx="646331" cy="5196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82%</a:t>
              </a:r>
            </a:p>
          </p:txBody>
        </p:sp>
      </p:grpSp>
    </p:spTree>
    <p:extLst>
      <p:ext uri="{BB962C8B-B14F-4D97-AF65-F5344CB8AC3E}">
        <p14:creationId xmlns:p14="http://schemas.microsoft.com/office/powerpoint/2010/main" val="318273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9355-0EC5-278D-141C-066CD6442658}"/>
              </a:ext>
            </a:extLst>
          </p:cNvPr>
          <p:cNvSpPr>
            <a:spLocks noGrp="1"/>
          </p:cNvSpPr>
          <p:nvPr>
            <p:ph type="title"/>
          </p:nvPr>
        </p:nvSpPr>
        <p:spPr>
          <a:xfrm>
            <a:off x="609600" y="81732"/>
            <a:ext cx="10972800" cy="1143000"/>
          </a:xfrm>
        </p:spPr>
        <p:txBody>
          <a:bodyPr/>
          <a:lstStyle/>
          <a:p>
            <a:r>
              <a:rPr lang="en-US" dirty="0">
                <a:solidFill>
                  <a:schemeClr val="accent2"/>
                </a:solidFill>
              </a:rPr>
              <a:t>Evolution of Standards </a:t>
            </a:r>
          </a:p>
        </p:txBody>
      </p:sp>
      <p:sp>
        <p:nvSpPr>
          <p:cNvPr id="4" name="Text Placeholder 3">
            <a:extLst>
              <a:ext uri="{FF2B5EF4-FFF2-40B4-BE49-F238E27FC236}">
                <a16:creationId xmlns:a16="http://schemas.microsoft.com/office/drawing/2014/main" id="{5C6CC4F8-118F-7F70-F992-FA639AC917E1}"/>
              </a:ext>
            </a:extLst>
          </p:cNvPr>
          <p:cNvSpPr>
            <a:spLocks noGrp="1"/>
          </p:cNvSpPr>
          <p:nvPr>
            <p:ph type="body" sz="quarter" idx="13"/>
          </p:nvPr>
        </p:nvSpPr>
        <p:spPr>
          <a:xfrm>
            <a:off x="0" y="6318565"/>
            <a:ext cx="12191999" cy="457703"/>
          </a:xfrm>
        </p:spPr>
        <p:txBody>
          <a:bodyPr/>
          <a:lstStyle/>
          <a:p>
            <a:r>
              <a:rPr lang="en-US" dirty="0">
                <a:solidFill>
                  <a:schemeClr val="tx2">
                    <a:lumMod val="50000"/>
                    <a:lumOff val="50000"/>
                  </a:schemeClr>
                </a:solidFill>
              </a:rPr>
              <a:t>1. McKelvey EM, et al. Cancer. 1976;38(4):1484-1493. 2. Waits TM, et al. </a:t>
            </a:r>
            <a:r>
              <a:rPr lang="en-US" i="1" dirty="0">
                <a:solidFill>
                  <a:schemeClr val="tx2">
                    <a:lumMod val="50000"/>
                    <a:lumOff val="50000"/>
                  </a:schemeClr>
                </a:solidFill>
              </a:rPr>
              <a:t>J Clin Oncol</a:t>
            </a:r>
            <a:r>
              <a:rPr lang="en-US" dirty="0">
                <a:solidFill>
                  <a:schemeClr val="tx2">
                    <a:lumMod val="50000"/>
                    <a:lumOff val="50000"/>
                  </a:schemeClr>
                </a:solidFill>
              </a:rPr>
              <a:t>. 1993;11(5):943-949. 3. Coiffier B, et al. </a:t>
            </a:r>
            <a:r>
              <a:rPr lang="en-US" i="1" dirty="0">
                <a:solidFill>
                  <a:schemeClr val="tx2">
                    <a:lumMod val="50000"/>
                    <a:lumOff val="50000"/>
                  </a:schemeClr>
                </a:solidFill>
              </a:rPr>
              <a:t>N Engl J Med</a:t>
            </a:r>
            <a:r>
              <a:rPr lang="en-US" dirty="0">
                <a:solidFill>
                  <a:schemeClr val="tx2">
                    <a:lumMod val="50000"/>
                    <a:lumOff val="50000"/>
                  </a:schemeClr>
                </a:solidFill>
              </a:rPr>
              <a:t>. 2002;346(4):235-242. 4. Pfreundschuh M, et al. </a:t>
            </a:r>
            <a:r>
              <a:rPr lang="en-US" i="1" dirty="0">
                <a:solidFill>
                  <a:schemeClr val="tx2">
                    <a:lumMod val="50000"/>
                    <a:lumOff val="50000"/>
                  </a:schemeClr>
                </a:solidFill>
              </a:rPr>
              <a:t>Lancet Oncol</a:t>
            </a:r>
            <a:r>
              <a:rPr lang="en-US" dirty="0">
                <a:solidFill>
                  <a:schemeClr val="tx2">
                    <a:lumMod val="50000"/>
                    <a:lumOff val="50000"/>
                  </a:schemeClr>
                </a:solidFill>
              </a:rPr>
              <a:t>. 2008;9(2):105-116. 5. Moskowitz C, et al. </a:t>
            </a:r>
            <a:r>
              <a:rPr lang="en-US" i="1" dirty="0">
                <a:solidFill>
                  <a:schemeClr val="tx2">
                    <a:lumMod val="50000"/>
                    <a:lumOff val="50000"/>
                  </a:schemeClr>
                </a:solidFill>
              </a:rPr>
              <a:t>Blood</a:t>
            </a:r>
            <a:r>
              <a:rPr lang="en-US" dirty="0">
                <a:solidFill>
                  <a:schemeClr val="tx2">
                    <a:lumMod val="50000"/>
                    <a:lumOff val="50000"/>
                  </a:schemeClr>
                </a:solidFill>
              </a:rPr>
              <a:t>. 2010;116(21):420. 6. ??? 7. Récher C, et al. </a:t>
            </a:r>
            <a:r>
              <a:rPr lang="en-US" i="1" dirty="0">
                <a:solidFill>
                  <a:schemeClr val="tx2">
                    <a:lumMod val="50000"/>
                    <a:lumOff val="50000"/>
                  </a:schemeClr>
                </a:solidFill>
              </a:rPr>
              <a:t>Lancet</a:t>
            </a:r>
            <a:r>
              <a:rPr lang="en-US" dirty="0">
                <a:solidFill>
                  <a:schemeClr val="tx2">
                    <a:lumMod val="50000"/>
                    <a:lumOff val="50000"/>
                  </a:schemeClr>
                </a:solidFill>
              </a:rPr>
              <a:t>. 2011;378(9806):1858-1867. 8. Cunningham D, et al. </a:t>
            </a:r>
            <a:r>
              <a:rPr lang="en-US" i="1" dirty="0">
                <a:solidFill>
                  <a:schemeClr val="tx2">
                    <a:lumMod val="50000"/>
                    <a:lumOff val="50000"/>
                  </a:schemeClr>
                </a:solidFill>
              </a:rPr>
              <a:t>Lancet</a:t>
            </a:r>
            <a:r>
              <a:rPr lang="en-US" dirty="0">
                <a:solidFill>
                  <a:schemeClr val="tx2">
                    <a:lumMod val="50000"/>
                    <a:lumOff val="50000"/>
                  </a:schemeClr>
                </a:solidFill>
              </a:rPr>
              <a:t>. 2013;381(9880):1817-1826. 9. Peyrade F, et al. </a:t>
            </a:r>
            <a:r>
              <a:rPr lang="en-US" i="1" dirty="0">
                <a:solidFill>
                  <a:schemeClr val="tx2">
                    <a:lumMod val="50000"/>
                    <a:lumOff val="50000"/>
                  </a:schemeClr>
                </a:solidFill>
              </a:rPr>
              <a:t>Lancet Hematol</a:t>
            </a:r>
            <a:r>
              <a:rPr lang="en-US" dirty="0">
                <a:solidFill>
                  <a:schemeClr val="tx2">
                    <a:lumMod val="50000"/>
                    <a:lumOff val="50000"/>
                  </a:schemeClr>
                </a:solidFill>
              </a:rPr>
              <a:t>. 2017;4(1):e46-e55. 10. Bartlett NL, et al. </a:t>
            </a:r>
            <a:r>
              <a:rPr lang="en-US" i="1" dirty="0">
                <a:solidFill>
                  <a:schemeClr val="tx2">
                    <a:lumMod val="50000"/>
                    <a:lumOff val="50000"/>
                  </a:schemeClr>
                </a:solidFill>
              </a:rPr>
              <a:t>J Clin Oncol</a:t>
            </a:r>
            <a:r>
              <a:rPr lang="en-US" dirty="0">
                <a:solidFill>
                  <a:schemeClr val="tx2">
                    <a:lumMod val="50000"/>
                    <a:lumOff val="50000"/>
                  </a:schemeClr>
                </a:solidFill>
              </a:rPr>
              <a:t>. 2019;37(21). 11. Younes A, et al. </a:t>
            </a:r>
            <a:r>
              <a:rPr lang="en-US" i="1" dirty="0">
                <a:solidFill>
                  <a:schemeClr val="tx2">
                    <a:lumMod val="50000"/>
                    <a:lumOff val="50000"/>
                  </a:schemeClr>
                </a:solidFill>
              </a:rPr>
              <a:t>J Clin Oncol</a:t>
            </a:r>
            <a:r>
              <a:rPr lang="en-US" dirty="0">
                <a:solidFill>
                  <a:schemeClr val="tx2">
                    <a:lumMod val="50000"/>
                    <a:lumOff val="50000"/>
                  </a:schemeClr>
                </a:solidFill>
              </a:rPr>
              <a:t>. 2019;37(15):1285-1295. 12. Nowakowski GS, et al. </a:t>
            </a:r>
            <a:r>
              <a:rPr lang="en-US" i="1" dirty="0">
                <a:solidFill>
                  <a:schemeClr val="tx2">
                    <a:lumMod val="50000"/>
                    <a:lumOff val="50000"/>
                  </a:schemeClr>
                </a:solidFill>
              </a:rPr>
              <a:t>J Clin Oncol</a:t>
            </a:r>
            <a:r>
              <a:rPr lang="en-US" dirty="0">
                <a:solidFill>
                  <a:schemeClr val="tx2">
                    <a:lumMod val="50000"/>
                    <a:lumOff val="50000"/>
                  </a:schemeClr>
                </a:solidFill>
              </a:rPr>
              <a:t>. 2021;39(12):1317-1328. 13. Morschhauser F, et al. </a:t>
            </a:r>
            <a:r>
              <a:rPr lang="en-US" i="1" dirty="0">
                <a:solidFill>
                  <a:schemeClr val="tx2">
                    <a:lumMod val="50000"/>
                    <a:lumOff val="50000"/>
                  </a:schemeClr>
                </a:solidFill>
              </a:rPr>
              <a:t>Blood</a:t>
            </a:r>
            <a:r>
              <a:rPr lang="en-US" dirty="0">
                <a:solidFill>
                  <a:schemeClr val="tx2">
                    <a:lumMod val="50000"/>
                    <a:lumOff val="50000"/>
                  </a:schemeClr>
                </a:solidFill>
              </a:rPr>
              <a:t>. 2021;137(5):600-609. 14. Morschhauser F, et al. </a:t>
            </a:r>
            <a:r>
              <a:rPr lang="en-US" i="1" dirty="0">
                <a:solidFill>
                  <a:schemeClr val="tx2">
                    <a:lumMod val="50000"/>
                    <a:lumOff val="50000"/>
                  </a:schemeClr>
                </a:solidFill>
              </a:rPr>
              <a:t>J Clin Oncol</a:t>
            </a:r>
            <a:r>
              <a:rPr lang="en-US" dirty="0">
                <a:solidFill>
                  <a:schemeClr val="tx2">
                    <a:lumMod val="50000"/>
                    <a:lumOff val="50000"/>
                  </a:schemeClr>
                </a:solidFill>
              </a:rPr>
              <a:t>. 2025. </a:t>
            </a:r>
          </a:p>
        </p:txBody>
      </p:sp>
      <p:sp>
        <p:nvSpPr>
          <p:cNvPr id="5" name="Right Arrow 45">
            <a:extLst>
              <a:ext uri="{FF2B5EF4-FFF2-40B4-BE49-F238E27FC236}">
                <a16:creationId xmlns:a16="http://schemas.microsoft.com/office/drawing/2014/main" id="{8A40867C-1F85-03F5-E8BB-77A935EC4EC3}"/>
              </a:ext>
            </a:extLst>
          </p:cNvPr>
          <p:cNvSpPr/>
          <p:nvPr/>
        </p:nvSpPr>
        <p:spPr>
          <a:xfrm>
            <a:off x="878180" y="3147007"/>
            <a:ext cx="10344991" cy="218016"/>
          </a:xfrm>
          <a:prstGeom prst="rightArrow">
            <a:avLst>
              <a:gd name="adj1" fmla="val 44392"/>
              <a:gd name="adj2" fmla="val 9537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7" name="Straight Connector 6">
            <a:extLst>
              <a:ext uri="{FF2B5EF4-FFF2-40B4-BE49-F238E27FC236}">
                <a16:creationId xmlns:a16="http://schemas.microsoft.com/office/drawing/2014/main" id="{50626219-8B06-105E-B0DE-7D59A16ECA45}"/>
              </a:ext>
            </a:extLst>
          </p:cNvPr>
          <p:cNvCxnSpPr>
            <a:cxnSpLocks/>
          </p:cNvCxnSpPr>
          <p:nvPr/>
        </p:nvCxnSpPr>
        <p:spPr>
          <a:xfrm flipV="1">
            <a:off x="882807" y="2230103"/>
            <a:ext cx="0" cy="977864"/>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6E347D4-CD36-B709-E1CA-7F9ECE8CD0E1}"/>
              </a:ext>
            </a:extLst>
          </p:cNvPr>
          <p:cNvCxnSpPr>
            <a:cxnSpLocks/>
          </p:cNvCxnSpPr>
          <p:nvPr/>
        </p:nvCxnSpPr>
        <p:spPr>
          <a:xfrm flipV="1">
            <a:off x="3216432" y="3296903"/>
            <a:ext cx="0" cy="9778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A51544F0-4AE6-8EB4-3668-9736F9684C3B}"/>
              </a:ext>
            </a:extLst>
          </p:cNvPr>
          <p:cNvCxnSpPr>
            <a:cxnSpLocks/>
          </p:cNvCxnSpPr>
          <p:nvPr/>
        </p:nvCxnSpPr>
        <p:spPr>
          <a:xfrm flipV="1">
            <a:off x="4306092" y="2258230"/>
            <a:ext cx="0" cy="9778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6922357-22AD-D699-9723-01697531563B}"/>
              </a:ext>
            </a:extLst>
          </p:cNvPr>
          <p:cNvCxnSpPr>
            <a:cxnSpLocks/>
          </p:cNvCxnSpPr>
          <p:nvPr/>
        </p:nvCxnSpPr>
        <p:spPr>
          <a:xfrm flipV="1">
            <a:off x="440607" y="1351166"/>
            <a:ext cx="0" cy="1856801"/>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BB394B-B5B6-1264-A2B0-5029EA181799}"/>
              </a:ext>
            </a:extLst>
          </p:cNvPr>
          <p:cNvCxnSpPr>
            <a:cxnSpLocks/>
          </p:cNvCxnSpPr>
          <p:nvPr/>
        </p:nvCxnSpPr>
        <p:spPr>
          <a:xfrm>
            <a:off x="440607" y="3296903"/>
            <a:ext cx="0" cy="219456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BC2E61-92AC-4AEC-5C1A-4622C1F5C0FE}"/>
              </a:ext>
            </a:extLst>
          </p:cNvPr>
          <p:cNvSpPr txBox="1"/>
          <p:nvPr/>
        </p:nvSpPr>
        <p:spPr>
          <a:xfrm>
            <a:off x="528155" y="1320359"/>
            <a:ext cx="24769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BBB59"/>
                </a:solidFill>
                <a:effectLst/>
                <a:uLnTx/>
                <a:uFillTx/>
                <a:latin typeface="Calibri"/>
                <a:ea typeface="+mn-ea"/>
                <a:cs typeface="+mn-cs"/>
              </a:rPr>
              <a:t>Improved PFS (and OS)</a:t>
            </a:r>
          </a:p>
        </p:txBody>
      </p:sp>
      <p:sp>
        <p:nvSpPr>
          <p:cNvPr id="14" name="TextBox 13">
            <a:extLst>
              <a:ext uri="{FF2B5EF4-FFF2-40B4-BE49-F238E27FC236}">
                <a16:creationId xmlns:a16="http://schemas.microsoft.com/office/drawing/2014/main" id="{426FA873-8A65-0F6B-A79E-2236A24118AA}"/>
              </a:ext>
            </a:extLst>
          </p:cNvPr>
          <p:cNvSpPr txBox="1"/>
          <p:nvPr/>
        </p:nvSpPr>
        <p:spPr>
          <a:xfrm>
            <a:off x="528155" y="5216431"/>
            <a:ext cx="22028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64A2"/>
                </a:solidFill>
                <a:effectLst/>
                <a:uLnTx/>
                <a:uFillTx/>
                <a:latin typeface="Calibri"/>
                <a:ea typeface="+mn-ea"/>
                <a:cs typeface="+mn-cs"/>
              </a:rPr>
              <a:t>Did not improve PFS</a:t>
            </a:r>
          </a:p>
        </p:txBody>
      </p:sp>
      <p:sp>
        <p:nvSpPr>
          <p:cNvPr id="15" name="TextBox 14">
            <a:extLst>
              <a:ext uri="{FF2B5EF4-FFF2-40B4-BE49-F238E27FC236}">
                <a16:creationId xmlns:a16="http://schemas.microsoft.com/office/drawing/2014/main" id="{C37A0801-505F-2178-82D6-E9AEB6D99CA7}"/>
              </a:ext>
            </a:extLst>
          </p:cNvPr>
          <p:cNvSpPr txBox="1"/>
          <p:nvPr/>
        </p:nvSpPr>
        <p:spPr>
          <a:xfrm rot="16200000">
            <a:off x="475115" y="2896152"/>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1976</a:t>
            </a:r>
          </a:p>
        </p:txBody>
      </p:sp>
      <p:sp>
        <p:nvSpPr>
          <p:cNvPr id="16" name="TextBox 15">
            <a:extLst>
              <a:ext uri="{FF2B5EF4-FFF2-40B4-BE49-F238E27FC236}">
                <a16:creationId xmlns:a16="http://schemas.microsoft.com/office/drawing/2014/main" id="{20769FBA-3508-49C6-8F0E-403A745244AC}"/>
              </a:ext>
            </a:extLst>
          </p:cNvPr>
          <p:cNvSpPr txBox="1"/>
          <p:nvPr/>
        </p:nvSpPr>
        <p:spPr>
          <a:xfrm rot="16200000">
            <a:off x="2815681" y="3379767"/>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1993</a:t>
            </a:r>
          </a:p>
        </p:txBody>
      </p:sp>
      <p:sp>
        <p:nvSpPr>
          <p:cNvPr id="17" name="TextBox 16">
            <a:extLst>
              <a:ext uri="{FF2B5EF4-FFF2-40B4-BE49-F238E27FC236}">
                <a16:creationId xmlns:a16="http://schemas.microsoft.com/office/drawing/2014/main" id="{2E76EABF-CCFD-2CFA-9A58-48AC9B9CCF22}"/>
              </a:ext>
            </a:extLst>
          </p:cNvPr>
          <p:cNvSpPr txBox="1"/>
          <p:nvPr/>
        </p:nvSpPr>
        <p:spPr>
          <a:xfrm rot="16200000">
            <a:off x="3904727" y="2860788"/>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2002</a:t>
            </a:r>
          </a:p>
        </p:txBody>
      </p:sp>
      <p:cxnSp>
        <p:nvCxnSpPr>
          <p:cNvPr id="18" name="Straight Connector 17">
            <a:extLst>
              <a:ext uri="{FF2B5EF4-FFF2-40B4-BE49-F238E27FC236}">
                <a16:creationId xmlns:a16="http://schemas.microsoft.com/office/drawing/2014/main" id="{B4967A5C-7313-F4AF-D632-02F47FD3CF67}"/>
              </a:ext>
            </a:extLst>
          </p:cNvPr>
          <p:cNvCxnSpPr>
            <a:cxnSpLocks/>
          </p:cNvCxnSpPr>
          <p:nvPr/>
        </p:nvCxnSpPr>
        <p:spPr>
          <a:xfrm flipV="1">
            <a:off x="5065250" y="3256014"/>
            <a:ext cx="40942" cy="2847359"/>
          </a:xfrm>
          <a:prstGeom prst="line">
            <a:avLst/>
          </a:prstGeom>
          <a:ln w="28575"/>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538ED29-6AC8-6E94-D158-6E950AEEFDE6}"/>
              </a:ext>
            </a:extLst>
          </p:cNvPr>
          <p:cNvSpPr txBox="1"/>
          <p:nvPr/>
        </p:nvSpPr>
        <p:spPr>
          <a:xfrm rot="16200000">
            <a:off x="4716774" y="3374244"/>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2008</a:t>
            </a:r>
          </a:p>
        </p:txBody>
      </p:sp>
      <p:cxnSp>
        <p:nvCxnSpPr>
          <p:cNvPr id="21" name="Straight Connector 20">
            <a:extLst>
              <a:ext uri="{FF2B5EF4-FFF2-40B4-BE49-F238E27FC236}">
                <a16:creationId xmlns:a16="http://schemas.microsoft.com/office/drawing/2014/main" id="{DC6950E8-E0F6-D706-FABD-D39E83260E90}"/>
              </a:ext>
            </a:extLst>
          </p:cNvPr>
          <p:cNvCxnSpPr>
            <a:cxnSpLocks/>
          </p:cNvCxnSpPr>
          <p:nvPr/>
        </p:nvCxnSpPr>
        <p:spPr>
          <a:xfrm flipV="1">
            <a:off x="5532700" y="3252014"/>
            <a:ext cx="0" cy="2546305"/>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1208CE2-1B15-522C-946E-A5E825802B10}"/>
              </a:ext>
            </a:extLst>
          </p:cNvPr>
          <p:cNvCxnSpPr>
            <a:cxnSpLocks/>
          </p:cNvCxnSpPr>
          <p:nvPr/>
        </p:nvCxnSpPr>
        <p:spPr>
          <a:xfrm flipV="1">
            <a:off x="5866075" y="3236094"/>
            <a:ext cx="0" cy="2149614"/>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97F176F-39B5-B67B-4A0F-343322211D08}"/>
              </a:ext>
            </a:extLst>
          </p:cNvPr>
          <p:cNvSpPr txBox="1"/>
          <p:nvPr/>
        </p:nvSpPr>
        <p:spPr>
          <a:xfrm rot="16200000">
            <a:off x="5177315" y="3374244"/>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2010</a:t>
            </a:r>
          </a:p>
        </p:txBody>
      </p:sp>
      <p:sp>
        <p:nvSpPr>
          <p:cNvPr id="27" name="TextBox 26">
            <a:extLst>
              <a:ext uri="{FF2B5EF4-FFF2-40B4-BE49-F238E27FC236}">
                <a16:creationId xmlns:a16="http://schemas.microsoft.com/office/drawing/2014/main" id="{ED3EB31E-7CE2-2C04-D9D6-A8604C223E9E}"/>
              </a:ext>
            </a:extLst>
          </p:cNvPr>
          <p:cNvSpPr txBox="1"/>
          <p:nvPr/>
        </p:nvSpPr>
        <p:spPr>
          <a:xfrm rot="16200000">
            <a:off x="5519276" y="3359846"/>
            <a:ext cx="524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2011</a:t>
            </a:r>
          </a:p>
        </p:txBody>
      </p:sp>
      <p:cxnSp>
        <p:nvCxnSpPr>
          <p:cNvPr id="28" name="Straight Connector 27">
            <a:extLst>
              <a:ext uri="{FF2B5EF4-FFF2-40B4-BE49-F238E27FC236}">
                <a16:creationId xmlns:a16="http://schemas.microsoft.com/office/drawing/2014/main" id="{C82A10BC-37AD-06CA-DABF-CF00A8B4AF9C}"/>
              </a:ext>
            </a:extLst>
          </p:cNvPr>
          <p:cNvCxnSpPr>
            <a:cxnSpLocks/>
          </p:cNvCxnSpPr>
          <p:nvPr/>
        </p:nvCxnSpPr>
        <p:spPr>
          <a:xfrm flipV="1">
            <a:off x="6294700" y="3250491"/>
            <a:ext cx="0" cy="1481463"/>
          </a:xfrm>
          <a:prstGeom prst="line">
            <a:avLst/>
          </a:prstGeom>
          <a:ln w="28575"/>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E5A52DA-DB3C-9411-1B7A-A2927E928DBA}"/>
              </a:ext>
            </a:extLst>
          </p:cNvPr>
          <p:cNvSpPr txBox="1"/>
          <p:nvPr/>
        </p:nvSpPr>
        <p:spPr>
          <a:xfrm rot="16200000">
            <a:off x="5926923" y="3359846"/>
            <a:ext cx="524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2013</a:t>
            </a:r>
          </a:p>
        </p:txBody>
      </p:sp>
      <p:cxnSp>
        <p:nvCxnSpPr>
          <p:cNvPr id="31" name="Straight Connector 30">
            <a:extLst>
              <a:ext uri="{FF2B5EF4-FFF2-40B4-BE49-F238E27FC236}">
                <a16:creationId xmlns:a16="http://schemas.microsoft.com/office/drawing/2014/main" id="{A1B960C7-DC31-0AFB-CEA5-1CF0D67793D2}"/>
              </a:ext>
            </a:extLst>
          </p:cNvPr>
          <p:cNvCxnSpPr>
            <a:cxnSpLocks/>
          </p:cNvCxnSpPr>
          <p:nvPr/>
        </p:nvCxnSpPr>
        <p:spPr>
          <a:xfrm flipV="1">
            <a:off x="7294825" y="3207967"/>
            <a:ext cx="0" cy="1299700"/>
          </a:xfrm>
          <a:prstGeom prst="line">
            <a:avLst/>
          </a:prstGeom>
          <a:ln w="28575"/>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9825824A-EAC0-58CA-9C40-577A90A9D038}"/>
              </a:ext>
            </a:extLst>
          </p:cNvPr>
          <p:cNvSpPr txBox="1"/>
          <p:nvPr/>
        </p:nvSpPr>
        <p:spPr>
          <a:xfrm rot="16200000">
            <a:off x="6894074" y="3378746"/>
            <a:ext cx="524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2017</a:t>
            </a:r>
          </a:p>
        </p:txBody>
      </p:sp>
      <p:cxnSp>
        <p:nvCxnSpPr>
          <p:cNvPr id="34" name="Straight Connector 33">
            <a:extLst>
              <a:ext uri="{FF2B5EF4-FFF2-40B4-BE49-F238E27FC236}">
                <a16:creationId xmlns:a16="http://schemas.microsoft.com/office/drawing/2014/main" id="{55F67B67-AAEE-4469-CEAC-EEEC316D3AAE}"/>
              </a:ext>
            </a:extLst>
          </p:cNvPr>
          <p:cNvCxnSpPr>
            <a:cxnSpLocks/>
          </p:cNvCxnSpPr>
          <p:nvPr/>
        </p:nvCxnSpPr>
        <p:spPr>
          <a:xfrm flipV="1">
            <a:off x="7809175" y="3296903"/>
            <a:ext cx="0" cy="910741"/>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B870803-F949-8730-3ED7-0C3CBD1445CA}"/>
              </a:ext>
            </a:extLst>
          </p:cNvPr>
          <p:cNvCxnSpPr>
            <a:cxnSpLocks/>
          </p:cNvCxnSpPr>
          <p:nvPr/>
        </p:nvCxnSpPr>
        <p:spPr>
          <a:xfrm flipV="1">
            <a:off x="8323525" y="3296903"/>
            <a:ext cx="0" cy="444464"/>
          </a:xfrm>
          <a:prstGeom prst="line">
            <a:avLst/>
          </a:prstGeom>
          <a:ln w="28575"/>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8E960DD7-C838-7E0E-A8F9-BD4FACAA5C4A}"/>
              </a:ext>
            </a:extLst>
          </p:cNvPr>
          <p:cNvSpPr txBox="1"/>
          <p:nvPr/>
        </p:nvSpPr>
        <p:spPr>
          <a:xfrm rot="16200000">
            <a:off x="7448072" y="3359845"/>
            <a:ext cx="524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2019</a:t>
            </a:r>
          </a:p>
        </p:txBody>
      </p:sp>
      <p:sp>
        <p:nvSpPr>
          <p:cNvPr id="40" name="TextBox 39">
            <a:extLst>
              <a:ext uri="{FF2B5EF4-FFF2-40B4-BE49-F238E27FC236}">
                <a16:creationId xmlns:a16="http://schemas.microsoft.com/office/drawing/2014/main" id="{1034C983-DA33-90B5-B82A-BEE351D42B33}"/>
              </a:ext>
            </a:extLst>
          </p:cNvPr>
          <p:cNvSpPr txBox="1"/>
          <p:nvPr/>
        </p:nvSpPr>
        <p:spPr>
          <a:xfrm rot="16200000">
            <a:off x="7962422" y="3342656"/>
            <a:ext cx="524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2021</a:t>
            </a:r>
          </a:p>
        </p:txBody>
      </p:sp>
      <p:sp>
        <p:nvSpPr>
          <p:cNvPr id="42" name="TextBox 41">
            <a:extLst>
              <a:ext uri="{FF2B5EF4-FFF2-40B4-BE49-F238E27FC236}">
                <a16:creationId xmlns:a16="http://schemas.microsoft.com/office/drawing/2014/main" id="{ADC0482A-F1AB-F667-722B-2C6C99E17F0C}"/>
              </a:ext>
            </a:extLst>
          </p:cNvPr>
          <p:cNvSpPr txBox="1"/>
          <p:nvPr/>
        </p:nvSpPr>
        <p:spPr>
          <a:xfrm>
            <a:off x="882807" y="2184621"/>
            <a:ext cx="7713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solidFill>
                <a:effectLst/>
                <a:uLnTx/>
                <a:uFillTx/>
                <a:latin typeface="Calibri"/>
                <a:ea typeface="+mn-ea"/>
                <a:cs typeface="+mn-cs"/>
              </a:rPr>
              <a:t>CHOP</a:t>
            </a:r>
            <a:r>
              <a:rPr kumimoji="0" lang="en-US" sz="1400" b="1" i="0" u="none" strike="noStrike" kern="1200" cap="none" spc="0" normalizeH="0" baseline="30000" noProof="0" dirty="0">
                <a:ln>
                  <a:noFill/>
                </a:ln>
                <a:solidFill>
                  <a:srgbClr val="9BBB59"/>
                </a:solidFill>
                <a:effectLst/>
                <a:uLnTx/>
                <a:uFillTx/>
                <a:latin typeface="Calibri"/>
                <a:ea typeface="+mn-ea"/>
                <a:cs typeface="+mn-cs"/>
              </a:rPr>
              <a:t>1</a:t>
            </a:r>
          </a:p>
        </p:txBody>
      </p:sp>
      <p:sp>
        <p:nvSpPr>
          <p:cNvPr id="43" name="TextBox 42">
            <a:extLst>
              <a:ext uri="{FF2B5EF4-FFF2-40B4-BE49-F238E27FC236}">
                <a16:creationId xmlns:a16="http://schemas.microsoft.com/office/drawing/2014/main" id="{FCD46F23-28A3-FF3A-B372-D985419D1831}"/>
              </a:ext>
            </a:extLst>
          </p:cNvPr>
          <p:cNvSpPr txBox="1"/>
          <p:nvPr/>
        </p:nvSpPr>
        <p:spPr>
          <a:xfrm>
            <a:off x="4305478" y="2216182"/>
            <a:ext cx="9925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solidFill>
                <a:effectLst/>
                <a:uLnTx/>
                <a:uFillTx/>
                <a:latin typeface="Calibri"/>
                <a:ea typeface="+mn-ea"/>
                <a:cs typeface="+mn-cs"/>
              </a:rPr>
              <a:t>R-CHOP</a:t>
            </a:r>
            <a:r>
              <a:rPr kumimoji="0" lang="en-US" sz="1400" b="1" i="0" u="none" strike="noStrike" kern="1200" cap="none" spc="0" normalizeH="0" baseline="30000" noProof="0" dirty="0">
                <a:ln>
                  <a:noFill/>
                </a:ln>
                <a:solidFill>
                  <a:srgbClr val="9BBB59"/>
                </a:solidFill>
                <a:effectLst/>
                <a:uLnTx/>
                <a:uFillTx/>
                <a:latin typeface="Calibri"/>
                <a:ea typeface="+mn-ea"/>
                <a:cs typeface="+mn-cs"/>
              </a:rPr>
              <a:t>3</a:t>
            </a:r>
          </a:p>
        </p:txBody>
      </p:sp>
      <p:cxnSp>
        <p:nvCxnSpPr>
          <p:cNvPr id="46" name="Straight Connector 45">
            <a:extLst>
              <a:ext uri="{FF2B5EF4-FFF2-40B4-BE49-F238E27FC236}">
                <a16:creationId xmlns:a16="http://schemas.microsoft.com/office/drawing/2014/main" id="{C63DD399-7A7E-DFF7-B87B-4277693EFC43}"/>
              </a:ext>
            </a:extLst>
          </p:cNvPr>
          <p:cNvCxnSpPr>
            <a:cxnSpLocks/>
          </p:cNvCxnSpPr>
          <p:nvPr/>
        </p:nvCxnSpPr>
        <p:spPr>
          <a:xfrm flipV="1">
            <a:off x="5866075" y="2626494"/>
            <a:ext cx="0" cy="698536"/>
          </a:xfrm>
          <a:prstGeom prst="line">
            <a:avLst/>
          </a:prstGeom>
          <a:ln w="28575"/>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22BEBF3B-7789-3B5A-9FE1-31B91D975B0B}"/>
              </a:ext>
            </a:extLst>
          </p:cNvPr>
          <p:cNvSpPr txBox="1"/>
          <p:nvPr/>
        </p:nvSpPr>
        <p:spPr>
          <a:xfrm>
            <a:off x="5866075" y="2583146"/>
            <a:ext cx="1103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solidFill>
                <a:effectLst/>
                <a:uLnTx/>
                <a:uFillTx/>
                <a:latin typeface="Calibri"/>
                <a:ea typeface="+mn-ea"/>
                <a:cs typeface="+mn-cs"/>
              </a:rPr>
              <a:t>R-ACVBP</a:t>
            </a:r>
            <a:r>
              <a:rPr kumimoji="0" lang="en-US" sz="1400" b="1" i="0" u="none" strike="noStrike" kern="1200" cap="none" spc="0" normalizeH="0" baseline="30000" noProof="0" dirty="0">
                <a:ln>
                  <a:noFill/>
                </a:ln>
                <a:solidFill>
                  <a:srgbClr val="9BBB59"/>
                </a:solidFill>
                <a:effectLst/>
                <a:uLnTx/>
                <a:uFillTx/>
                <a:latin typeface="Calibri"/>
                <a:ea typeface="+mn-ea"/>
                <a:cs typeface="+mn-cs"/>
              </a:rPr>
              <a:t>7</a:t>
            </a:r>
          </a:p>
        </p:txBody>
      </p:sp>
      <p:sp>
        <p:nvSpPr>
          <p:cNvPr id="49" name="TextBox 48">
            <a:extLst>
              <a:ext uri="{FF2B5EF4-FFF2-40B4-BE49-F238E27FC236}">
                <a16:creationId xmlns:a16="http://schemas.microsoft.com/office/drawing/2014/main" id="{0E1A0D13-50AE-54DC-486D-5C5CDE00C86A}"/>
              </a:ext>
            </a:extLst>
          </p:cNvPr>
          <p:cNvSpPr txBox="1"/>
          <p:nvPr/>
        </p:nvSpPr>
        <p:spPr>
          <a:xfrm>
            <a:off x="3221508" y="3593688"/>
            <a:ext cx="150714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Dose-dense,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Dose-intense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chemotherapy</a:t>
            </a:r>
            <a:r>
              <a:rPr kumimoji="0" lang="en-US" sz="1400" b="1" i="0" u="none" strike="noStrike" kern="1200" cap="none" spc="0" normalizeH="0" baseline="30000" noProof="0" dirty="0">
                <a:ln>
                  <a:noFill/>
                </a:ln>
                <a:solidFill>
                  <a:srgbClr val="8064A2"/>
                </a:solidFill>
                <a:effectLst/>
                <a:uLnTx/>
                <a:uFillTx/>
                <a:latin typeface="Calibri"/>
                <a:ea typeface="+mn-ea"/>
                <a:cs typeface="+mn-cs"/>
              </a:rPr>
              <a:t>2</a:t>
            </a:r>
          </a:p>
        </p:txBody>
      </p:sp>
      <p:sp>
        <p:nvSpPr>
          <p:cNvPr id="50" name="TextBox 49">
            <a:extLst>
              <a:ext uri="{FF2B5EF4-FFF2-40B4-BE49-F238E27FC236}">
                <a16:creationId xmlns:a16="http://schemas.microsoft.com/office/drawing/2014/main" id="{C85080B2-F94E-665F-1CEE-C63FE1916D40}"/>
              </a:ext>
            </a:extLst>
          </p:cNvPr>
          <p:cNvSpPr txBox="1"/>
          <p:nvPr/>
        </p:nvSpPr>
        <p:spPr>
          <a:xfrm>
            <a:off x="5074726" y="5795596"/>
            <a:ext cx="21419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8 cycles (vs. 6 cycles)</a:t>
            </a:r>
            <a:r>
              <a:rPr kumimoji="0" lang="en-US" sz="1400" b="1" i="0" u="none" strike="noStrike" kern="1200" cap="none" spc="0" normalizeH="0" baseline="30000" noProof="0" dirty="0">
                <a:ln>
                  <a:noFill/>
                </a:ln>
                <a:solidFill>
                  <a:srgbClr val="8064A2"/>
                </a:solidFill>
                <a:effectLst/>
                <a:uLnTx/>
                <a:uFillTx/>
                <a:latin typeface="Calibri"/>
                <a:ea typeface="+mn-ea"/>
                <a:cs typeface="+mn-cs"/>
              </a:rPr>
              <a:t>4</a:t>
            </a:r>
          </a:p>
        </p:txBody>
      </p:sp>
      <p:sp>
        <p:nvSpPr>
          <p:cNvPr id="51" name="TextBox 50">
            <a:extLst>
              <a:ext uri="{FF2B5EF4-FFF2-40B4-BE49-F238E27FC236}">
                <a16:creationId xmlns:a16="http://schemas.microsoft.com/office/drawing/2014/main" id="{80415328-6DA3-CBE3-4DB3-1F690B87E0AA}"/>
              </a:ext>
            </a:extLst>
          </p:cNvPr>
          <p:cNvSpPr txBox="1"/>
          <p:nvPr/>
        </p:nvSpPr>
        <p:spPr>
          <a:xfrm>
            <a:off x="5532700" y="5529393"/>
            <a:ext cx="1396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R-CHOP&gt;ICE</a:t>
            </a:r>
            <a:r>
              <a:rPr kumimoji="0" lang="en-US" sz="1400" b="1" i="0" u="none" strike="noStrike" kern="1200" cap="none" spc="0" normalizeH="0" baseline="30000" noProof="0" dirty="0">
                <a:ln>
                  <a:noFill/>
                </a:ln>
                <a:solidFill>
                  <a:srgbClr val="8064A2"/>
                </a:solidFill>
                <a:effectLst/>
                <a:uLnTx/>
                <a:uFillTx/>
                <a:latin typeface="Calibri"/>
                <a:ea typeface="+mn-ea"/>
                <a:cs typeface="+mn-cs"/>
              </a:rPr>
              <a:t>5</a:t>
            </a:r>
          </a:p>
        </p:txBody>
      </p:sp>
      <p:sp>
        <p:nvSpPr>
          <p:cNvPr id="52" name="TextBox 51">
            <a:extLst>
              <a:ext uri="{FF2B5EF4-FFF2-40B4-BE49-F238E27FC236}">
                <a16:creationId xmlns:a16="http://schemas.microsoft.com/office/drawing/2014/main" id="{88086603-E64F-FA37-24B3-373834967956}"/>
              </a:ext>
            </a:extLst>
          </p:cNvPr>
          <p:cNvSpPr txBox="1"/>
          <p:nvPr/>
        </p:nvSpPr>
        <p:spPr>
          <a:xfrm>
            <a:off x="5866075" y="5149773"/>
            <a:ext cx="8547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R-CHOEP</a:t>
            </a:r>
            <a:endParaRPr kumimoji="0" lang="en-US" sz="1400" b="1" i="0" u="none" strike="noStrike" kern="1200" cap="none" spc="0" normalizeH="0" baseline="30000" noProof="0" dirty="0">
              <a:ln>
                <a:noFill/>
              </a:ln>
              <a:solidFill>
                <a:srgbClr val="8064A2"/>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82925093-06B3-EB27-5DC1-C16F7F3AC144}"/>
              </a:ext>
            </a:extLst>
          </p:cNvPr>
          <p:cNvSpPr txBox="1"/>
          <p:nvPr/>
        </p:nvSpPr>
        <p:spPr>
          <a:xfrm>
            <a:off x="6274232" y="4507667"/>
            <a:ext cx="18630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R-CHOP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HDT consolidation</a:t>
            </a:r>
            <a:r>
              <a:rPr kumimoji="0" lang="en-US" sz="1400" b="1" i="0" u="none" strike="noStrike" kern="1200" cap="none" spc="0" normalizeH="0" baseline="30000" noProof="0" dirty="0">
                <a:ln>
                  <a:noFill/>
                </a:ln>
                <a:solidFill>
                  <a:srgbClr val="8064A2"/>
                </a:solidFill>
                <a:effectLst/>
                <a:uLnTx/>
                <a:uFillTx/>
                <a:latin typeface="Calibri"/>
                <a:ea typeface="+mn-ea"/>
                <a:cs typeface="+mn-cs"/>
              </a:rPr>
              <a:t>8</a:t>
            </a:r>
          </a:p>
        </p:txBody>
      </p:sp>
      <p:sp>
        <p:nvSpPr>
          <p:cNvPr id="54" name="TextBox 53">
            <a:extLst>
              <a:ext uri="{FF2B5EF4-FFF2-40B4-BE49-F238E27FC236}">
                <a16:creationId xmlns:a16="http://schemas.microsoft.com/office/drawing/2014/main" id="{955C219D-F72E-8D6D-F2D4-5EB4A3CA8B95}"/>
              </a:ext>
            </a:extLst>
          </p:cNvPr>
          <p:cNvSpPr txBox="1"/>
          <p:nvPr/>
        </p:nvSpPr>
        <p:spPr>
          <a:xfrm>
            <a:off x="7261852" y="4277966"/>
            <a:ext cx="3621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O-CHOP</a:t>
            </a:r>
            <a:r>
              <a:rPr kumimoji="0" lang="en-US" sz="1400" b="1" i="0" u="none" strike="noStrike" kern="1200" cap="none" spc="0" normalizeH="0" baseline="30000" noProof="0" dirty="0">
                <a:ln>
                  <a:noFill/>
                </a:ln>
                <a:solidFill>
                  <a:srgbClr val="8064A2"/>
                </a:solidFill>
                <a:effectLst/>
                <a:uLnTx/>
                <a:uFillTx/>
                <a:latin typeface="Calibri"/>
                <a:ea typeface="+mn-ea"/>
                <a:cs typeface="+mn-cs"/>
              </a:rPr>
              <a:t>9</a:t>
            </a:r>
          </a:p>
        </p:txBody>
      </p:sp>
      <p:sp>
        <p:nvSpPr>
          <p:cNvPr id="55" name="TextBox 54">
            <a:extLst>
              <a:ext uri="{FF2B5EF4-FFF2-40B4-BE49-F238E27FC236}">
                <a16:creationId xmlns:a16="http://schemas.microsoft.com/office/drawing/2014/main" id="{DD7366A3-2102-84FC-398E-573FB624EC20}"/>
              </a:ext>
            </a:extLst>
          </p:cNvPr>
          <p:cNvSpPr txBox="1"/>
          <p:nvPr/>
        </p:nvSpPr>
        <p:spPr>
          <a:xfrm>
            <a:off x="7809175" y="3955354"/>
            <a:ext cx="3621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R-DA-EPOCH, Ibrutinib + R-CHOP</a:t>
            </a:r>
            <a:r>
              <a:rPr kumimoji="0" lang="en-US" sz="1400" b="1" i="0" u="none" strike="noStrike" kern="1200" cap="none" spc="0" normalizeH="0" baseline="30000" noProof="0" dirty="0">
                <a:ln>
                  <a:noFill/>
                </a:ln>
                <a:solidFill>
                  <a:srgbClr val="8064A2"/>
                </a:solidFill>
                <a:effectLst/>
                <a:uLnTx/>
                <a:uFillTx/>
                <a:latin typeface="Calibri"/>
                <a:ea typeface="+mn-ea"/>
                <a:cs typeface="+mn-cs"/>
              </a:rPr>
              <a:t>10,11</a:t>
            </a:r>
          </a:p>
        </p:txBody>
      </p:sp>
      <p:sp>
        <p:nvSpPr>
          <p:cNvPr id="60" name="TextBox 59">
            <a:extLst>
              <a:ext uri="{FF2B5EF4-FFF2-40B4-BE49-F238E27FC236}">
                <a16:creationId xmlns:a16="http://schemas.microsoft.com/office/drawing/2014/main" id="{51A49A5D-3CE4-986E-D240-A0C6AAFA0FE3}"/>
              </a:ext>
            </a:extLst>
          </p:cNvPr>
          <p:cNvSpPr txBox="1"/>
          <p:nvPr/>
        </p:nvSpPr>
        <p:spPr>
          <a:xfrm>
            <a:off x="8323524" y="3468250"/>
            <a:ext cx="26492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Lenalidomide + R-CHOP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64A2"/>
                </a:solidFill>
                <a:effectLst/>
                <a:uLnTx/>
                <a:uFillTx/>
                <a:latin typeface="Calibri"/>
                <a:ea typeface="+mn-ea"/>
                <a:cs typeface="+mn-cs"/>
              </a:rPr>
              <a:t>Venetoclax + R-CHOP</a:t>
            </a:r>
            <a:r>
              <a:rPr kumimoji="0" lang="en-US" sz="1400" b="1" i="0" u="none" strike="noStrike" kern="1200" cap="none" spc="0" normalizeH="0" baseline="30000" noProof="0" dirty="0">
                <a:ln>
                  <a:noFill/>
                </a:ln>
                <a:solidFill>
                  <a:srgbClr val="8064A2"/>
                </a:solidFill>
                <a:effectLst/>
                <a:uLnTx/>
                <a:uFillTx/>
                <a:latin typeface="Calibri"/>
                <a:ea typeface="+mn-ea"/>
                <a:cs typeface="+mn-cs"/>
              </a:rPr>
              <a:t>12,13</a:t>
            </a:r>
          </a:p>
        </p:txBody>
      </p:sp>
      <p:sp>
        <p:nvSpPr>
          <p:cNvPr id="61" name="TextBox 60">
            <a:extLst>
              <a:ext uri="{FF2B5EF4-FFF2-40B4-BE49-F238E27FC236}">
                <a16:creationId xmlns:a16="http://schemas.microsoft.com/office/drawing/2014/main" id="{89DE4DE7-D0E4-FA8B-7DAE-CF3CB11812AC}"/>
              </a:ext>
            </a:extLst>
          </p:cNvPr>
          <p:cNvSpPr txBox="1"/>
          <p:nvPr/>
        </p:nvSpPr>
        <p:spPr>
          <a:xfrm>
            <a:off x="8964803" y="2680296"/>
            <a:ext cx="17588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Pola + RCHP</a:t>
            </a:r>
            <a:r>
              <a:rPr kumimoji="0" lang="en-US" sz="1800" b="1" i="0" u="none" strike="noStrike" kern="1200" cap="none" spc="0" normalizeH="0" baseline="30000" noProof="0" dirty="0">
                <a:ln>
                  <a:noFill/>
                </a:ln>
                <a:solidFill>
                  <a:srgbClr val="F79646"/>
                </a:solidFill>
                <a:effectLst/>
                <a:uLnTx/>
                <a:uFillTx/>
                <a:latin typeface="Calibri"/>
                <a:ea typeface="+mn-ea"/>
                <a:cs typeface="+mn-cs"/>
              </a:rPr>
              <a:t>14</a:t>
            </a:r>
          </a:p>
        </p:txBody>
      </p:sp>
    </p:spTree>
    <p:extLst>
      <p:ext uri="{BB962C8B-B14F-4D97-AF65-F5344CB8AC3E}">
        <p14:creationId xmlns:p14="http://schemas.microsoft.com/office/powerpoint/2010/main" val="170037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lang="en-US" dirty="0"/>
              <a:t>Polatuzumab</a:t>
            </a:r>
            <a:r>
              <a:rPr lang="en-US" spc="285" dirty="0"/>
              <a:t> </a:t>
            </a:r>
            <a:r>
              <a:rPr lang="en-US" spc="-10" dirty="0"/>
              <a:t>VEDOTIN</a:t>
            </a:r>
          </a:p>
        </p:txBody>
      </p:sp>
      <p:sp>
        <p:nvSpPr>
          <p:cNvPr id="3" name="object 3"/>
          <p:cNvSpPr txBox="1"/>
          <p:nvPr/>
        </p:nvSpPr>
        <p:spPr>
          <a:xfrm>
            <a:off x="378459" y="1247457"/>
            <a:ext cx="7091680" cy="2773045"/>
          </a:xfrm>
          <a:prstGeom prst="rect">
            <a:avLst/>
          </a:prstGeom>
        </p:spPr>
        <p:txBody>
          <a:bodyPr vert="horz" wrap="square" lIns="0" tIns="104775" rIns="0" bIns="0" rtlCol="0">
            <a:spAutoFit/>
          </a:bodyPr>
          <a:lstStyle/>
          <a:p>
            <a:pPr marL="240029" marR="0" lvl="0" indent="-227329" algn="l" defTabSz="914400" rtl="0" eaLnBrk="1" fontAlgn="auto" latinLnBrk="0" hangingPunct="1">
              <a:lnSpc>
                <a:spcPct val="100000"/>
              </a:lnSpc>
              <a:spcBef>
                <a:spcPts val="825"/>
              </a:spcBef>
              <a:spcAft>
                <a:spcPts val="0"/>
              </a:spcAft>
              <a:buClrTx/>
              <a:buSzTx/>
              <a:buFontTx/>
              <a:buChar char="•"/>
              <a:tabLst>
                <a:tab pos="240029" algn="l"/>
              </a:tabLst>
              <a:defRPr/>
            </a:pPr>
            <a:r>
              <a:rPr kumimoji="0" lang="en-US" sz="2400" b="0" i="0" u="none" strike="noStrike" kern="1200" cap="none" spc="-10" normalizeH="0" baseline="0" noProof="0" dirty="0">
                <a:ln>
                  <a:noFill/>
                </a:ln>
                <a:solidFill>
                  <a:prstClr val="black"/>
                </a:solidFill>
                <a:effectLst/>
                <a:uLnTx/>
                <a:uFillTx/>
                <a:latin typeface="Arial"/>
                <a:ea typeface="+mn-ea"/>
                <a:cs typeface="Arial"/>
              </a:rPr>
              <a:t>Vedotin</a:t>
            </a:r>
            <a:r>
              <a:rPr kumimoji="0" lang="en-US" sz="2400" b="0" i="0" u="none" strike="noStrike" kern="1200" cap="none" spc="-6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is</a:t>
            </a:r>
            <a:r>
              <a:rPr kumimoji="0" lang="en-US" sz="2400" b="0" i="0" u="none" strike="noStrike" kern="1200" cap="none" spc="-6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MMAE</a:t>
            </a:r>
            <a:r>
              <a:rPr kumimoji="0" lang="en-US" sz="2400" b="0" i="0" u="none" strike="noStrike" kern="1200" cap="none" spc="-1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a:t>
            </a:r>
            <a:r>
              <a:rPr kumimoji="0" lang="en-US" sz="2400" b="0" i="0" u="none" strike="noStrike" kern="1200" cap="none" spc="-10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linker:</a:t>
            </a:r>
            <a:r>
              <a:rPr kumimoji="0" lang="en-US" sz="2400" b="0" i="0" u="none" strike="noStrike" kern="1200" cap="none" spc="-11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monomethyl</a:t>
            </a:r>
            <a:r>
              <a:rPr kumimoji="0" lang="en-US" sz="2400" b="0" i="0" u="none" strike="noStrike" kern="1200" cap="none" spc="-7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auristatin</a:t>
            </a:r>
            <a:r>
              <a:rPr kumimoji="0" lang="en-US" sz="2400" b="0" i="0" u="none" strike="noStrike" kern="1200" cap="none" spc="-60" normalizeH="0" baseline="0" noProof="0" dirty="0">
                <a:ln>
                  <a:noFill/>
                </a:ln>
                <a:solidFill>
                  <a:prstClr val="black"/>
                </a:solidFill>
                <a:effectLst/>
                <a:uLnTx/>
                <a:uFillTx/>
                <a:latin typeface="Arial"/>
                <a:ea typeface="+mn-ea"/>
                <a:cs typeface="Arial"/>
              </a:rPr>
              <a:t> </a:t>
            </a:r>
            <a:r>
              <a:rPr kumimoji="0" lang="en-US" sz="2400" b="0" i="0" u="none" strike="noStrike" kern="1200" cap="none" spc="-50" normalizeH="0" baseline="0" noProof="0" dirty="0">
                <a:ln>
                  <a:noFill/>
                </a:ln>
                <a:solidFill>
                  <a:prstClr val="black"/>
                </a:solidFill>
                <a:effectLst/>
                <a:uLnTx/>
                <a:uFillTx/>
                <a:latin typeface="Arial"/>
                <a:ea typeface="+mn-ea"/>
                <a:cs typeface="Arial"/>
              </a:rPr>
              <a:t>E</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240029" marR="0" lvl="0" indent="-227329" algn="l" defTabSz="914400" rtl="0" eaLnBrk="1" fontAlgn="auto" latinLnBrk="0" hangingPunct="1">
              <a:lnSpc>
                <a:spcPct val="100000"/>
              </a:lnSpc>
              <a:spcBef>
                <a:spcPts val="725"/>
              </a:spcBef>
              <a:spcAft>
                <a:spcPts val="0"/>
              </a:spcAft>
              <a:buClrTx/>
              <a:buSzTx/>
              <a:buFontTx/>
              <a:buChar char="•"/>
              <a:tabLst>
                <a:tab pos="240029" algn="l"/>
              </a:tabLst>
              <a:defRPr/>
            </a:pPr>
            <a:r>
              <a:rPr kumimoji="0" lang="en-US" sz="2400" b="0" i="0" u="none" strike="noStrike" kern="1200" cap="none" spc="-30" normalizeH="0" baseline="0" noProof="0" dirty="0">
                <a:ln>
                  <a:noFill/>
                </a:ln>
                <a:solidFill>
                  <a:prstClr val="black"/>
                </a:solidFill>
                <a:effectLst/>
                <a:uLnTx/>
                <a:uFillTx/>
                <a:latin typeface="Arial"/>
                <a:ea typeface="+mn-ea"/>
                <a:cs typeface="Arial"/>
              </a:rPr>
              <a:t>Targets</a:t>
            </a:r>
            <a:r>
              <a:rPr kumimoji="0" lang="en-US" sz="2400" b="0" i="0" u="none" strike="noStrike" kern="1200" cap="none" spc="-2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CD79,</a:t>
            </a:r>
            <a:r>
              <a:rPr kumimoji="0" lang="en-US" sz="2400" b="0" i="0" u="none" strike="noStrike" kern="1200" cap="none" spc="-9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part</a:t>
            </a:r>
            <a:r>
              <a:rPr kumimoji="0" lang="en-US" sz="2400" b="0" i="0" u="none" strike="noStrike" kern="1200" cap="none" spc="-9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of</a:t>
            </a:r>
            <a:r>
              <a:rPr kumimoji="0" lang="en-US" sz="2400" b="0" i="0" u="none" strike="noStrike" kern="1200" cap="none" spc="-2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B-cell</a:t>
            </a:r>
            <a:r>
              <a:rPr kumimoji="0" lang="en-US" sz="2400" b="0" i="0" u="none" strike="noStrike" kern="1200" cap="none" spc="-45" normalizeH="0" baseline="0" noProof="0" dirty="0">
                <a:ln>
                  <a:noFill/>
                </a:ln>
                <a:solidFill>
                  <a:prstClr val="black"/>
                </a:solidFill>
                <a:effectLst/>
                <a:uLnTx/>
                <a:uFillTx/>
                <a:latin typeface="Arial"/>
                <a:ea typeface="+mn-ea"/>
                <a:cs typeface="Arial"/>
              </a:rPr>
              <a:t> </a:t>
            </a:r>
            <a:r>
              <a:rPr kumimoji="0" lang="en-US" sz="2400" b="0" i="0" u="none" strike="noStrike" kern="1200" cap="none" spc="-10" normalizeH="0" baseline="0" noProof="0" dirty="0">
                <a:ln>
                  <a:noFill/>
                </a:ln>
                <a:solidFill>
                  <a:prstClr val="black"/>
                </a:solidFill>
                <a:effectLst/>
                <a:uLnTx/>
                <a:uFillTx/>
                <a:latin typeface="Arial"/>
                <a:ea typeface="+mn-ea"/>
                <a:cs typeface="Arial"/>
              </a:rPr>
              <a:t>receptor</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240029" marR="0" lvl="0" indent="-227329" algn="l" defTabSz="914400" rtl="0" eaLnBrk="1" fontAlgn="auto" latinLnBrk="0" hangingPunct="1">
              <a:lnSpc>
                <a:spcPct val="100000"/>
              </a:lnSpc>
              <a:spcBef>
                <a:spcPts val="725"/>
              </a:spcBef>
              <a:spcAft>
                <a:spcPts val="0"/>
              </a:spcAft>
              <a:buClrTx/>
              <a:buSzTx/>
              <a:buFontTx/>
              <a:buChar char="•"/>
              <a:tabLst>
                <a:tab pos="240029" algn="l"/>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Pan</a:t>
            </a:r>
            <a:r>
              <a:rPr kumimoji="0" lang="en-US" sz="2400" b="0" i="0" u="none" strike="noStrike" kern="1200" cap="none" spc="-20" normalizeH="0" baseline="0" noProof="0" dirty="0">
                <a:ln>
                  <a:noFill/>
                </a:ln>
                <a:solidFill>
                  <a:prstClr val="black"/>
                </a:solidFill>
                <a:effectLst/>
                <a:uLnTx/>
                <a:uFillTx/>
                <a:latin typeface="Arial"/>
                <a:ea typeface="+mn-ea"/>
                <a:cs typeface="Arial"/>
              </a:rPr>
              <a:t> </a:t>
            </a:r>
            <a:r>
              <a:rPr kumimoji="0" lang="en-US" sz="2400" b="0" i="0" u="none" strike="noStrike" kern="1200" cap="none" spc="-10" normalizeH="0" baseline="0" noProof="0" dirty="0">
                <a:ln>
                  <a:noFill/>
                </a:ln>
                <a:solidFill>
                  <a:prstClr val="black"/>
                </a:solidFill>
                <a:effectLst/>
                <a:uLnTx/>
                <a:uFillTx/>
                <a:latin typeface="Arial"/>
                <a:ea typeface="+mn-ea"/>
                <a:cs typeface="Arial"/>
              </a:rPr>
              <a:t>B-</a:t>
            </a:r>
            <a:r>
              <a:rPr kumimoji="0" lang="en-US" sz="2400" b="0" i="0" u="none" strike="noStrike" kern="1200" cap="none" spc="0" normalizeH="0" baseline="0" noProof="0" dirty="0">
                <a:ln>
                  <a:noFill/>
                </a:ln>
                <a:solidFill>
                  <a:prstClr val="black"/>
                </a:solidFill>
                <a:effectLst/>
                <a:uLnTx/>
                <a:uFillTx/>
                <a:latin typeface="Arial"/>
                <a:ea typeface="+mn-ea"/>
                <a:cs typeface="Arial"/>
              </a:rPr>
              <a:t>cell</a:t>
            </a:r>
            <a:r>
              <a:rPr kumimoji="0" lang="en-US" sz="2400" b="0" i="0" u="none" strike="noStrike" kern="1200" cap="none" spc="-3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antigen</a:t>
            </a:r>
            <a:r>
              <a:rPr kumimoji="0" lang="en-US" sz="2400" b="0" i="0" u="none" strike="noStrike" kern="1200" cap="none" spc="-1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and</a:t>
            </a:r>
            <a:r>
              <a:rPr kumimoji="0" lang="en-US" sz="2400" b="0" i="0" u="none" strike="noStrike" kern="1200" cap="none" spc="-8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in</a:t>
            </a:r>
            <a:r>
              <a:rPr kumimoji="0" lang="en-US" sz="2400" b="0" i="0" u="none" strike="noStrike" kern="1200" cap="none" spc="-85" normalizeH="0" baseline="0" noProof="0" dirty="0">
                <a:ln>
                  <a:noFill/>
                </a:ln>
                <a:solidFill>
                  <a:prstClr val="black"/>
                </a:solidFill>
                <a:effectLst/>
                <a:uLnTx/>
                <a:uFillTx/>
                <a:latin typeface="Arial"/>
                <a:ea typeface="+mn-ea"/>
                <a:cs typeface="Arial"/>
              </a:rPr>
              <a:t> </a:t>
            </a:r>
            <a:r>
              <a:rPr kumimoji="0" lang="en-US" sz="2400" b="0" i="0" u="none" strike="noStrike" kern="1200" cap="none" spc="-10" normalizeH="0" baseline="0" noProof="0" dirty="0">
                <a:ln>
                  <a:noFill/>
                </a:ln>
                <a:solidFill>
                  <a:prstClr val="black"/>
                </a:solidFill>
                <a:effectLst/>
                <a:uLnTx/>
                <a:uFillTx/>
                <a:latin typeface="Arial"/>
                <a:ea typeface="+mn-ea"/>
                <a:cs typeface="Arial"/>
              </a:rPr>
              <a:t>precursors</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240029" marR="0" lvl="0" indent="-227329" algn="l" defTabSz="914400" rtl="0" eaLnBrk="1" fontAlgn="auto" latinLnBrk="0" hangingPunct="1">
              <a:lnSpc>
                <a:spcPct val="100000"/>
              </a:lnSpc>
              <a:spcBef>
                <a:spcPts val="725"/>
              </a:spcBef>
              <a:spcAft>
                <a:spcPts val="0"/>
              </a:spcAft>
              <a:buClrTx/>
              <a:buSzTx/>
              <a:buFontTx/>
              <a:buChar char="•"/>
              <a:tabLst>
                <a:tab pos="240029" algn="l"/>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Binds</a:t>
            </a:r>
            <a:r>
              <a:rPr kumimoji="0" lang="en-US" sz="2400" b="0" i="0" u="none" strike="noStrike" kern="1200" cap="none" spc="-3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to</a:t>
            </a:r>
            <a:r>
              <a:rPr kumimoji="0" lang="en-US" sz="2400" b="0" i="0" u="none" strike="noStrike" kern="1200" cap="none" spc="-25" normalizeH="0" baseline="0" noProof="0" dirty="0">
                <a:ln>
                  <a:noFill/>
                </a:ln>
                <a:solidFill>
                  <a:prstClr val="black"/>
                </a:solidFill>
                <a:effectLst/>
                <a:uLnTx/>
                <a:uFillTx/>
                <a:latin typeface="Arial"/>
                <a:ea typeface="+mn-ea"/>
                <a:cs typeface="Arial"/>
              </a:rPr>
              <a:t> </a:t>
            </a:r>
            <a:r>
              <a:rPr kumimoji="0" lang="en-US" sz="2400" b="0" i="0" u="none" strike="noStrike" kern="1200" cap="none" spc="-10" normalizeH="0" baseline="0" noProof="0" dirty="0">
                <a:ln>
                  <a:noFill/>
                </a:ln>
                <a:solidFill>
                  <a:prstClr val="black"/>
                </a:solidFill>
                <a:effectLst/>
                <a:uLnTx/>
                <a:uFillTx/>
                <a:latin typeface="Arial"/>
                <a:ea typeface="+mn-ea"/>
                <a:cs typeface="Arial"/>
              </a:rPr>
              <a:t>tubulin</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240029" marR="0" lvl="0" indent="-227329" algn="l" defTabSz="914400" rtl="0" eaLnBrk="1" fontAlgn="auto" latinLnBrk="0" hangingPunct="1">
              <a:lnSpc>
                <a:spcPct val="100000"/>
              </a:lnSpc>
              <a:spcBef>
                <a:spcPts val="725"/>
              </a:spcBef>
              <a:spcAft>
                <a:spcPts val="0"/>
              </a:spcAft>
              <a:buClrTx/>
              <a:buSzTx/>
              <a:buFontTx/>
              <a:buChar char="•"/>
              <a:tabLst>
                <a:tab pos="240029" algn="l"/>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Cleavable</a:t>
            </a:r>
            <a:r>
              <a:rPr kumimoji="0" lang="en-US" sz="2400" b="0" i="0" u="none" strike="noStrike" kern="1200" cap="none" spc="-100" normalizeH="0" baseline="0" noProof="0" dirty="0">
                <a:ln>
                  <a:noFill/>
                </a:ln>
                <a:solidFill>
                  <a:prstClr val="black"/>
                </a:solidFill>
                <a:effectLst/>
                <a:uLnTx/>
                <a:uFillTx/>
                <a:latin typeface="Arial"/>
                <a:ea typeface="+mn-ea"/>
                <a:cs typeface="Arial"/>
              </a:rPr>
              <a:t> </a:t>
            </a:r>
            <a:r>
              <a:rPr kumimoji="0" lang="en-US" sz="2400" b="0" i="0" u="none" strike="noStrike" kern="1200" cap="none" spc="-10" normalizeH="0" baseline="0" noProof="0" dirty="0">
                <a:ln>
                  <a:noFill/>
                </a:ln>
                <a:solidFill>
                  <a:prstClr val="black"/>
                </a:solidFill>
                <a:effectLst/>
                <a:uLnTx/>
                <a:uFillTx/>
                <a:latin typeface="Arial"/>
                <a:ea typeface="+mn-ea"/>
                <a:cs typeface="Arial"/>
              </a:rPr>
              <a:t>linker</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240029" marR="0" lvl="0" indent="-227329" algn="l" defTabSz="914400" rtl="0" eaLnBrk="1" fontAlgn="auto" latinLnBrk="0" hangingPunct="1">
              <a:lnSpc>
                <a:spcPct val="100000"/>
              </a:lnSpc>
              <a:spcBef>
                <a:spcPts val="725"/>
              </a:spcBef>
              <a:spcAft>
                <a:spcPts val="0"/>
              </a:spcAft>
              <a:buClrTx/>
              <a:buSzTx/>
              <a:buFontTx/>
              <a:buChar char="•"/>
              <a:tabLst>
                <a:tab pos="240029" algn="l"/>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200x</a:t>
            </a:r>
            <a:r>
              <a:rPr kumimoji="0" lang="en-US" sz="2400" b="0" i="0" u="none" strike="noStrike" kern="1200" cap="none" spc="-9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more</a:t>
            </a:r>
            <a:r>
              <a:rPr kumimoji="0" lang="en-US" sz="2400" b="0" i="0" u="none" strike="noStrike" kern="1200" cap="none" spc="-7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potent</a:t>
            </a:r>
            <a:r>
              <a:rPr kumimoji="0" lang="en-US" sz="2400" b="0" i="0" u="none" strike="noStrike" kern="1200" cap="none" spc="-5"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a:ln>
                  <a:noFill/>
                </a:ln>
                <a:solidFill>
                  <a:prstClr val="black"/>
                </a:solidFill>
                <a:effectLst/>
                <a:uLnTx/>
                <a:uFillTx/>
                <a:latin typeface="Arial"/>
                <a:ea typeface="+mn-ea"/>
                <a:cs typeface="Arial"/>
              </a:rPr>
              <a:t>than</a:t>
            </a:r>
            <a:r>
              <a:rPr kumimoji="0" lang="en-US" sz="2400" b="0" i="0" u="none" strike="noStrike" kern="1200" cap="none" spc="-75" normalizeH="0" baseline="0" noProof="0" dirty="0">
                <a:ln>
                  <a:noFill/>
                </a:ln>
                <a:solidFill>
                  <a:prstClr val="black"/>
                </a:solidFill>
                <a:effectLst/>
                <a:uLnTx/>
                <a:uFillTx/>
                <a:latin typeface="Arial"/>
                <a:ea typeface="+mn-ea"/>
                <a:cs typeface="Arial"/>
              </a:rPr>
              <a:t> </a:t>
            </a:r>
            <a:r>
              <a:rPr kumimoji="0" lang="en-US" sz="2400" b="0" i="0" u="none" strike="noStrike" kern="1200" cap="none" spc="-10" normalizeH="0" baseline="0" noProof="0" dirty="0">
                <a:ln>
                  <a:noFill/>
                </a:ln>
                <a:solidFill>
                  <a:prstClr val="black"/>
                </a:solidFill>
                <a:effectLst/>
                <a:uLnTx/>
                <a:uFillTx/>
                <a:latin typeface="Arial"/>
                <a:ea typeface="+mn-ea"/>
                <a:cs typeface="Arial"/>
              </a:rPr>
              <a:t>vincristine</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object 4"/>
          <p:cNvPicPr/>
          <p:nvPr/>
        </p:nvPicPr>
        <p:blipFill>
          <a:blip r:embed="rId2" cstate="print"/>
          <a:stretch>
            <a:fillRect/>
          </a:stretch>
        </p:blipFill>
        <p:spPr>
          <a:xfrm>
            <a:off x="7803516" y="1045122"/>
            <a:ext cx="4010025" cy="3342513"/>
          </a:xfrm>
          <a:prstGeom prst="rect">
            <a:avLst/>
          </a:prstGeom>
        </p:spPr>
      </p:pic>
      <p:pic>
        <p:nvPicPr>
          <p:cNvPr id="5" name="object 5"/>
          <p:cNvPicPr/>
          <p:nvPr/>
        </p:nvPicPr>
        <p:blipFill>
          <a:blip r:embed="rId3" cstate="print"/>
          <a:stretch>
            <a:fillRect/>
          </a:stretch>
        </p:blipFill>
        <p:spPr>
          <a:xfrm>
            <a:off x="8142774" y="4897043"/>
            <a:ext cx="2930588" cy="1434055"/>
          </a:xfrm>
          <a:prstGeom prst="rect">
            <a:avLst/>
          </a:prstGeom>
        </p:spPr>
      </p:pic>
    </p:spTree>
    <p:extLst>
      <p:ext uri="{BB962C8B-B14F-4D97-AF65-F5344CB8AC3E}">
        <p14:creationId xmlns:p14="http://schemas.microsoft.com/office/powerpoint/2010/main" val="4116371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B1A1-C010-9837-E0CB-470D8F1BCC87}"/>
              </a:ext>
            </a:extLst>
          </p:cNvPr>
          <p:cNvSpPr>
            <a:spLocks noGrp="1"/>
          </p:cNvSpPr>
          <p:nvPr>
            <p:ph type="title"/>
          </p:nvPr>
        </p:nvSpPr>
        <p:spPr>
          <a:xfrm>
            <a:off x="395416" y="274638"/>
            <a:ext cx="11186984" cy="1143000"/>
          </a:xfrm>
        </p:spPr>
        <p:txBody>
          <a:bodyPr>
            <a:noAutofit/>
          </a:bodyPr>
          <a:lstStyle/>
          <a:p>
            <a:r>
              <a:rPr lang="en-US" sz="3600" b="1" dirty="0">
                <a:solidFill>
                  <a:schemeClr val="accent2"/>
                </a:solidFill>
              </a:rPr>
              <a:t>POLARIX: Pola-R-CHP in Previously Untreated DLBCL</a:t>
            </a:r>
            <a:endParaRPr lang="en-US" sz="3600" b="1" i="1" dirty="0">
              <a:solidFill>
                <a:schemeClr val="accent2"/>
              </a:solidFill>
            </a:endParaRPr>
          </a:p>
        </p:txBody>
      </p:sp>
      <p:grpSp>
        <p:nvGrpSpPr>
          <p:cNvPr id="3" name="Group 2">
            <a:extLst>
              <a:ext uri="{FF2B5EF4-FFF2-40B4-BE49-F238E27FC236}">
                <a16:creationId xmlns:a16="http://schemas.microsoft.com/office/drawing/2014/main" id="{C4032628-B2C1-C2D3-9BAB-63401906C7A7}"/>
              </a:ext>
            </a:extLst>
          </p:cNvPr>
          <p:cNvGrpSpPr/>
          <p:nvPr/>
        </p:nvGrpSpPr>
        <p:grpSpPr>
          <a:xfrm>
            <a:off x="1301004" y="1643552"/>
            <a:ext cx="8985146" cy="4387916"/>
            <a:chOff x="2171336" y="1720670"/>
            <a:chExt cx="7749927" cy="3784694"/>
          </a:xfrm>
        </p:grpSpPr>
        <p:cxnSp>
          <p:nvCxnSpPr>
            <p:cNvPr id="14" name="Connector: Elbow 13">
              <a:extLst>
                <a:ext uri="{FF2B5EF4-FFF2-40B4-BE49-F238E27FC236}">
                  <a16:creationId xmlns:a16="http://schemas.microsoft.com/office/drawing/2014/main" id="{47F48D8C-02DF-0B14-D2F6-E2805577A588}"/>
                </a:ext>
              </a:extLst>
            </p:cNvPr>
            <p:cNvCxnSpPr>
              <a:cxnSpLocks/>
            </p:cNvCxnSpPr>
            <p:nvPr/>
          </p:nvCxnSpPr>
          <p:spPr>
            <a:xfrm>
              <a:off x="7936018" y="2225923"/>
              <a:ext cx="11430" cy="1992978"/>
            </a:xfrm>
            <a:prstGeom prst="bentConnector3">
              <a:avLst>
                <a:gd name="adj1" fmla="val 3022016"/>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26ED4F5-72DE-92CC-2329-3FFE01445C08}"/>
                </a:ext>
              </a:extLst>
            </p:cNvPr>
            <p:cNvSpPr/>
            <p:nvPr/>
          </p:nvSpPr>
          <p:spPr>
            <a:xfrm>
              <a:off x="2171336" y="2474687"/>
              <a:ext cx="2230703" cy="1495455"/>
            </a:xfrm>
            <a:prstGeom prst="rect">
              <a:avLst/>
            </a:prstGeom>
            <a:solidFill>
              <a:srgbClr val="F5F5F5"/>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24000" rIns="32400" rtlCol="0" anchor="ctr">
              <a:spAutoFit/>
            </a:bodyPr>
            <a:lstStyle/>
            <a:p>
              <a:pPr marL="0" marR="0" lvl="0" indent="0" algn="l" defTabSz="342900" rtl="0" eaLnBrk="1" fontAlgn="auto" latinLnBrk="0" hangingPunct="1">
                <a:lnSpc>
                  <a:spcPct val="100000"/>
                </a:lnSpc>
                <a:spcBef>
                  <a:spcPts val="0"/>
                </a:spcBef>
                <a:spcAft>
                  <a:spcPts val="540"/>
                </a:spcAft>
                <a:buClrTx/>
                <a:buSzTx/>
                <a:buFontTx/>
                <a:buNone/>
                <a:tabLst/>
                <a:defRPr/>
              </a:pPr>
              <a:r>
                <a:rPr kumimoji="0" lang="en-US" sz="1500" b="1" i="0" u="none" strike="noStrike" kern="1200" cap="none" spc="0" normalizeH="0" baseline="0" noProof="0" dirty="0">
                  <a:ln>
                    <a:noFill/>
                  </a:ln>
                  <a:solidFill>
                    <a:srgbClr val="1F497D"/>
                  </a:solidFill>
                  <a:effectLst/>
                  <a:uLnTx/>
                  <a:uFillTx/>
                  <a:latin typeface="Calibri"/>
                  <a:ea typeface="+mn-ea"/>
                  <a:cs typeface="+mn-cs"/>
                </a:rPr>
                <a:t>Patients</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Previously untreated DLBCL</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Age 18–80 years</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IPI 2–5</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ECOG PS 0–2</a:t>
              </a:r>
            </a:p>
          </p:txBody>
        </p:sp>
        <p:sp>
          <p:nvSpPr>
            <p:cNvPr id="6" name="Rectangle 5">
              <a:extLst>
                <a:ext uri="{FF2B5EF4-FFF2-40B4-BE49-F238E27FC236}">
                  <a16:creationId xmlns:a16="http://schemas.microsoft.com/office/drawing/2014/main" id="{245712E1-3966-973E-1B2C-0B10E61FEF03}"/>
                </a:ext>
              </a:extLst>
            </p:cNvPr>
            <p:cNvSpPr/>
            <p:nvPr/>
          </p:nvSpPr>
          <p:spPr>
            <a:xfrm>
              <a:off x="5372399" y="1720670"/>
              <a:ext cx="2593818" cy="45984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EECE1"/>
                  </a:solidFill>
                  <a:effectLst/>
                  <a:uLnTx/>
                  <a:uFillTx/>
                  <a:latin typeface="Calibri"/>
                  <a:ea typeface="+mn-ea"/>
                  <a:cs typeface="+mn-cs"/>
                </a:rPr>
                <a:t>Pola-R-CHP</a:t>
              </a:r>
            </a:p>
          </p:txBody>
        </p:sp>
        <p:sp>
          <p:nvSpPr>
            <p:cNvPr id="7" name="Rectangle 6">
              <a:extLst>
                <a:ext uri="{FF2B5EF4-FFF2-40B4-BE49-F238E27FC236}">
                  <a16:creationId xmlns:a16="http://schemas.microsoft.com/office/drawing/2014/main" id="{E66B21A2-FA1D-66A6-9CC5-1729F09E8333}"/>
                </a:ext>
              </a:extLst>
            </p:cNvPr>
            <p:cNvSpPr/>
            <p:nvPr/>
          </p:nvSpPr>
          <p:spPr>
            <a:xfrm>
              <a:off x="5372399" y="2180511"/>
              <a:ext cx="2593818" cy="563812"/>
            </a:xfrm>
            <a:prstGeom prst="rect">
              <a:avLst/>
            </a:prstGeom>
            <a:solidFill>
              <a:srgbClr val="F5F5F5"/>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Polatuzumab vedotin </a:t>
              </a:r>
              <a:r>
                <a:rPr kumimoji="0" lang="en-US" sz="1500" b="0" i="0" u="none" strike="noStrike" kern="1200" cap="none" spc="0" normalizeH="0" baseline="0" noProof="0" dirty="0">
                  <a:ln>
                    <a:noFill/>
                  </a:ln>
                  <a:solidFill>
                    <a:prstClr val="black"/>
                  </a:solidFill>
                  <a:effectLst/>
                  <a:uLnTx/>
                  <a:uFillTx/>
                  <a:latin typeface="Calibri"/>
                  <a:ea typeface="+mn-ea"/>
                  <a:cs typeface="+mn-cs"/>
                </a:rPr>
                <a:t>(1.8mg/kg)*</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R-CHP + vincristine placebo </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6C4ADA0-D207-B14B-86E9-B4DEC03BE75D}"/>
                </a:ext>
              </a:extLst>
            </p:cNvPr>
            <p:cNvSpPr/>
            <p:nvPr/>
          </p:nvSpPr>
          <p:spPr>
            <a:xfrm>
              <a:off x="5372399" y="3700502"/>
              <a:ext cx="2593818" cy="4612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a:ea typeface="+mn-ea"/>
                  <a:cs typeface="+mn-cs"/>
                </a:rPr>
                <a:t>R-CHOP</a:t>
              </a:r>
            </a:p>
          </p:txBody>
        </p:sp>
        <p:sp>
          <p:nvSpPr>
            <p:cNvPr id="9" name="Rectangle 8">
              <a:extLst>
                <a:ext uri="{FF2B5EF4-FFF2-40B4-BE49-F238E27FC236}">
                  <a16:creationId xmlns:a16="http://schemas.microsoft.com/office/drawing/2014/main" id="{ECBE2D5E-02D1-8CE0-4604-90FFB7D9B6C9}"/>
                </a:ext>
              </a:extLst>
            </p:cNvPr>
            <p:cNvSpPr/>
            <p:nvPr/>
          </p:nvSpPr>
          <p:spPr>
            <a:xfrm>
              <a:off x="5372399" y="4161783"/>
              <a:ext cx="2593818" cy="575517"/>
            </a:xfrm>
            <a:prstGeom prst="rect">
              <a:avLst/>
            </a:prstGeom>
            <a:solidFill>
              <a:srgbClr val="F5F5F5"/>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R-CHOP</a:t>
              </a:r>
              <a:r>
                <a:rPr kumimoji="0" lang="en-US" sz="1500" b="1" i="0" u="none" strike="noStrike" kern="1200" cap="none" spc="0" normalizeH="0" baseline="30000" noProof="0" dirty="0">
                  <a:ln>
                    <a:noFill/>
                  </a:ln>
                  <a:solidFill>
                    <a:prstClr val="black"/>
                  </a:solidFill>
                  <a:effectLst/>
                  <a:uLnTx/>
                  <a:uFillTx/>
                  <a:latin typeface="Calibri"/>
                  <a:ea typeface="+mn-ea"/>
                  <a:cs typeface="+mn-cs"/>
                </a:rPr>
                <a:t>†</a:t>
              </a:r>
              <a:r>
                <a:rPr kumimoji="0" lang="en-US" sz="1500" b="1" i="0" u="none" strike="noStrike" kern="1200" cap="none" spc="0" normalizeH="0" baseline="0" noProof="0" dirty="0">
                  <a:ln>
                    <a:noFill/>
                  </a:ln>
                  <a:solidFill>
                    <a:prstClr val="black"/>
                  </a:solidFill>
                  <a:effectLst/>
                  <a:uLnTx/>
                  <a:uFillTx/>
                  <a:latin typeface="Calibri"/>
                  <a:ea typeface="+mn-ea"/>
                  <a:cs typeface="+mn-cs"/>
                </a:rPr>
                <a:t> + </a:t>
              </a:r>
              <a:br>
                <a:rPr kumimoji="0" lang="en-US" sz="1500" b="1" i="0" u="none" strike="noStrike" kern="1200" cap="none" spc="0" normalizeH="0" baseline="0" noProof="0" dirty="0">
                  <a:ln>
                    <a:noFill/>
                  </a:ln>
                  <a:solidFill>
                    <a:prstClr val="black"/>
                  </a:solidFill>
                  <a:effectLst/>
                  <a:uLnTx/>
                  <a:uFillTx/>
                  <a:latin typeface="Calibri"/>
                  <a:ea typeface="+mn-ea"/>
                  <a:cs typeface="+mn-cs"/>
                </a:rPr>
              </a:br>
              <a:r>
                <a:rPr kumimoji="0" lang="en-US" sz="1500" b="1" i="0" u="none" strike="noStrike" kern="1200" cap="none" spc="0" normalizeH="0" baseline="0" noProof="0" dirty="0">
                  <a:ln>
                    <a:noFill/>
                  </a:ln>
                  <a:solidFill>
                    <a:prstClr val="black"/>
                  </a:solidFill>
                  <a:effectLst/>
                  <a:uLnTx/>
                  <a:uFillTx/>
                  <a:latin typeface="Calibri"/>
                  <a:ea typeface="+mn-ea"/>
                  <a:cs typeface="+mn-cs"/>
                </a:rPr>
                <a:t>polatuzumab vedotin placebo</a:t>
              </a:r>
            </a:p>
          </p:txBody>
        </p:sp>
        <p:sp>
          <p:nvSpPr>
            <p:cNvPr id="10" name="Rectangle 9">
              <a:extLst>
                <a:ext uri="{FF2B5EF4-FFF2-40B4-BE49-F238E27FC236}">
                  <a16:creationId xmlns:a16="http://schemas.microsoft.com/office/drawing/2014/main" id="{72D85B43-5FA7-0E5A-691E-4F32CC1F3D0A}"/>
                </a:ext>
              </a:extLst>
            </p:cNvPr>
            <p:cNvSpPr/>
            <p:nvPr/>
          </p:nvSpPr>
          <p:spPr>
            <a:xfrm>
              <a:off x="8769095" y="2778419"/>
              <a:ext cx="1152168" cy="887987"/>
            </a:xfrm>
            <a:prstGeom prst="rect">
              <a:avLst/>
            </a:prstGeom>
            <a:solidFill>
              <a:srgbClr val="F5F5F5"/>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497D"/>
                  </a:solidFill>
                  <a:effectLst/>
                  <a:uLnTx/>
                  <a:uFillTx/>
                  <a:latin typeface="Calibri"/>
                  <a:ea typeface="+mn-ea"/>
                  <a:cs typeface="+mn-cs"/>
                </a:rPr>
                <a:t>Rituximab</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375mg/m</a:t>
              </a:r>
              <a:r>
                <a:rPr kumimoji="0" lang="en-US" sz="1500" b="0" i="0" u="none" strike="noStrike" kern="1200" cap="none" spc="0" normalizeH="0" baseline="30000" noProof="0" dirty="0">
                  <a:ln>
                    <a:noFill/>
                  </a:ln>
                  <a:solidFill>
                    <a:srgbClr val="1F497D"/>
                  </a:solidFill>
                  <a:effectLst/>
                  <a:uLnTx/>
                  <a:uFillTx/>
                  <a:latin typeface="Calibri"/>
                  <a:ea typeface="+mn-ea"/>
                  <a:cs typeface="+mn-cs"/>
                </a:rPr>
                <a:t>2</a:t>
              </a:r>
            </a:p>
          </p:txBody>
        </p:sp>
        <p:cxnSp>
          <p:nvCxnSpPr>
            <p:cNvPr id="11" name="Connector: Elbow 10">
              <a:extLst>
                <a:ext uri="{FF2B5EF4-FFF2-40B4-BE49-F238E27FC236}">
                  <a16:creationId xmlns:a16="http://schemas.microsoft.com/office/drawing/2014/main" id="{9974689D-7E2F-D7FA-E23F-804BCFDC7341}"/>
                </a:ext>
              </a:extLst>
            </p:cNvPr>
            <p:cNvCxnSpPr>
              <a:cxnSpLocks/>
            </p:cNvCxnSpPr>
            <p:nvPr/>
          </p:nvCxnSpPr>
          <p:spPr>
            <a:xfrm flipH="1">
              <a:off x="5366684" y="2225923"/>
              <a:ext cx="11430" cy="1992978"/>
            </a:xfrm>
            <a:prstGeom prst="bentConnector3">
              <a:avLst>
                <a:gd name="adj1" fmla="val 3022016"/>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6023C5-7645-60B6-1671-F3F5AF459640}"/>
                </a:ext>
              </a:extLst>
            </p:cNvPr>
            <p:cNvCxnSpPr>
              <a:cxnSpLocks/>
            </p:cNvCxnSpPr>
            <p:nvPr/>
          </p:nvCxnSpPr>
          <p:spPr>
            <a:xfrm>
              <a:off x="4394721" y="3222412"/>
              <a:ext cx="486077" cy="0"/>
            </a:xfrm>
            <a:prstGeom prst="straightConnector1">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0C917EA-5E2A-48BA-5C38-DAC8C0B7BEEF}"/>
                </a:ext>
              </a:extLst>
            </p:cNvPr>
            <p:cNvSpPr>
              <a:spLocks/>
            </p:cNvSpPr>
            <p:nvPr/>
          </p:nvSpPr>
          <p:spPr>
            <a:xfrm>
              <a:off x="4775384" y="2958597"/>
              <a:ext cx="516201" cy="5276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a:ea typeface="+mn-ea"/>
                  <a:cs typeface="+mn-cs"/>
                </a:rPr>
                <a:t>R</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a:ea typeface="+mn-ea"/>
                  <a:cs typeface="+mn-cs"/>
                </a:rPr>
                <a:t>1:1</a:t>
              </a:r>
            </a:p>
          </p:txBody>
        </p:sp>
        <p:cxnSp>
          <p:nvCxnSpPr>
            <p:cNvPr id="15" name="Straight Arrow Connector 14">
              <a:extLst>
                <a:ext uri="{FF2B5EF4-FFF2-40B4-BE49-F238E27FC236}">
                  <a16:creationId xmlns:a16="http://schemas.microsoft.com/office/drawing/2014/main" id="{003C7A7A-6BB7-5C95-B6BA-82AC5F021100}"/>
                </a:ext>
              </a:extLst>
            </p:cNvPr>
            <p:cNvCxnSpPr>
              <a:cxnSpLocks/>
            </p:cNvCxnSpPr>
            <p:nvPr/>
          </p:nvCxnSpPr>
          <p:spPr>
            <a:xfrm>
              <a:off x="8283017" y="3222412"/>
              <a:ext cx="486077"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C6F76E-B02A-1CAE-7564-287A20778CAD}"/>
                </a:ext>
              </a:extLst>
            </p:cNvPr>
            <p:cNvSpPr txBox="1"/>
            <p:nvPr/>
          </p:nvSpPr>
          <p:spPr>
            <a:xfrm>
              <a:off x="2171336" y="4264313"/>
              <a:ext cx="3986098" cy="1241051"/>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540"/>
                </a:spcAft>
                <a:buClrTx/>
                <a:buSzTx/>
                <a:buFontTx/>
                <a:buNone/>
                <a:tabLst/>
                <a:defRPr/>
              </a:pPr>
              <a:r>
                <a:rPr kumimoji="0" lang="en-US" sz="1500" b="1" i="0" u="none" strike="noStrike" kern="1200" cap="none" spc="0" normalizeH="0" baseline="0" noProof="0" dirty="0">
                  <a:ln>
                    <a:noFill/>
                  </a:ln>
                  <a:solidFill>
                    <a:srgbClr val="1F497D"/>
                  </a:solidFill>
                  <a:effectLst/>
                  <a:uLnTx/>
                  <a:uFillTx/>
                  <a:latin typeface="Calibri"/>
                  <a:ea typeface="+mn-ea"/>
                  <a:cs typeface="+mn-cs"/>
                </a:rPr>
                <a:t>Stratification Factors </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IPI score (2 vs 3-5)</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Bulky disease (&lt;7.5 vs </a:t>
              </a:r>
              <a:r>
                <a:rPr kumimoji="0" lang="en-US" sz="1500" b="0" i="0" u="none" strike="noStrike" kern="1200" cap="none" spc="0" normalizeH="0" baseline="0" noProof="0" dirty="0">
                  <a:ln>
                    <a:noFill/>
                  </a:ln>
                  <a:solidFill>
                    <a:prstClr val="black"/>
                  </a:solidFill>
                  <a:effectLst/>
                  <a:uLnTx/>
                  <a:uFillTx/>
                  <a:latin typeface="Calibri"/>
                  <a:ea typeface="+mn-ea"/>
                  <a:cs typeface="+mn-cs"/>
                </a:rPr>
                <a:t>≥ 7.5 cm)</a:t>
              </a:r>
              <a:r>
                <a:rPr kumimoji="0" lang="en-US" sz="1500" b="0" i="0" u="none" strike="noStrike" kern="1200" cap="none" spc="0" normalizeH="0" baseline="0" noProof="0" dirty="0">
                  <a:ln>
                    <a:noFill/>
                  </a:ln>
                  <a:solidFill>
                    <a:srgbClr val="1F497D"/>
                  </a:solidFill>
                  <a:effectLst/>
                  <a:uLnTx/>
                  <a:uFillTx/>
                  <a:latin typeface="Calibri"/>
                  <a:ea typeface="+mn-ea"/>
                  <a:cs typeface="+mn-cs"/>
                </a:rPr>
                <a:t> </a:t>
              </a:r>
            </a:p>
            <a:p>
              <a:pPr marL="160020" marR="0" lvl="0" indent="-160020" algn="l" defTabSz="342900" rtl="0" eaLnBrk="1" fontAlgn="auto" latinLnBrk="0" hangingPunct="1">
                <a:lnSpc>
                  <a:spcPct val="100000"/>
                </a:lnSpc>
                <a:spcBef>
                  <a:spcPts val="0"/>
                </a:spcBef>
                <a:spcAft>
                  <a:spcPts val="54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Geographic region (Western Europe, US, Canada, &amp; Australia vs Asia vs Rest of World)</a:t>
              </a:r>
            </a:p>
          </p:txBody>
        </p:sp>
      </p:grpSp>
      <p:sp>
        <p:nvSpPr>
          <p:cNvPr id="23" name="Text Placeholder 3">
            <a:extLst>
              <a:ext uri="{FF2B5EF4-FFF2-40B4-BE49-F238E27FC236}">
                <a16:creationId xmlns:a16="http://schemas.microsoft.com/office/drawing/2014/main" id="{922AB332-D2BE-C542-BB03-8A26995BDF4F}"/>
              </a:ext>
            </a:extLst>
          </p:cNvPr>
          <p:cNvSpPr>
            <a:spLocks noGrp="1"/>
          </p:cNvSpPr>
          <p:nvPr>
            <p:ph type="body" sz="quarter" idx="13"/>
          </p:nvPr>
        </p:nvSpPr>
        <p:spPr>
          <a:xfrm>
            <a:off x="0" y="6421682"/>
            <a:ext cx="12192000" cy="337111"/>
          </a:xfrm>
        </p:spPr>
        <p:txBody>
          <a:bodyPr/>
          <a:lstStyle/>
          <a:p>
            <a:r>
              <a:rPr lang="en-US" dirty="0">
                <a:solidFill>
                  <a:schemeClr val="tx2">
                    <a:lumMod val="50000"/>
                    <a:lumOff val="50000"/>
                  </a:schemeClr>
                </a:solidFill>
              </a:rPr>
              <a:t>*IV on Day 1; </a:t>
            </a:r>
            <a:r>
              <a:rPr lang="en-US" baseline="30000" dirty="0">
                <a:solidFill>
                  <a:schemeClr val="tx2">
                    <a:lumMod val="50000"/>
                    <a:lumOff val="50000"/>
                  </a:schemeClr>
                </a:solidFill>
              </a:rPr>
              <a:t>†</a:t>
            </a:r>
            <a:r>
              <a:rPr lang="en-US" dirty="0">
                <a:solidFill>
                  <a:schemeClr val="tx2">
                    <a:lumMod val="50000"/>
                    <a:lumOff val="50000"/>
                  </a:schemeClr>
                </a:solidFill>
              </a:rPr>
              <a:t>R-CHOP: IV rituximab 375mg/m</a:t>
            </a:r>
            <a:r>
              <a:rPr lang="en-US" baseline="30000" dirty="0">
                <a:solidFill>
                  <a:schemeClr val="tx2">
                    <a:lumMod val="50000"/>
                    <a:lumOff val="50000"/>
                  </a:schemeClr>
                </a:solidFill>
              </a:rPr>
              <a:t>2</a:t>
            </a:r>
            <a:r>
              <a:rPr lang="en-US" dirty="0">
                <a:solidFill>
                  <a:schemeClr val="tx2">
                    <a:lumMod val="50000"/>
                    <a:lumOff val="50000"/>
                  </a:schemeClr>
                </a:solidFill>
              </a:rPr>
              <a:t>, cyclophosphamide 750mg/m², doxorubicin 50mg/m², and vincristine 1.4mg/m² (max. 2mg) on Day 1, plus oral prednisone 100mg once daily on Days 1–5. ECOG PS = Eastern Cooperative Oncology Group performance status; IPI = International prognostic index; R = randomized. Tilly H, et al. </a:t>
            </a:r>
            <a:r>
              <a:rPr lang="en-US" i="1" dirty="0">
                <a:solidFill>
                  <a:schemeClr val="tx2">
                    <a:lumMod val="50000"/>
                    <a:lumOff val="50000"/>
                  </a:schemeClr>
                </a:solidFill>
              </a:rPr>
              <a:t>N Engl J Med</a:t>
            </a:r>
            <a:r>
              <a:rPr lang="en-US" dirty="0">
                <a:solidFill>
                  <a:schemeClr val="tx2">
                    <a:lumMod val="50000"/>
                    <a:lumOff val="50000"/>
                  </a:schemeClr>
                </a:solidFill>
              </a:rPr>
              <a:t>. 2022;386:351-363. </a:t>
            </a:r>
          </a:p>
        </p:txBody>
      </p:sp>
    </p:spTree>
    <p:extLst>
      <p:ext uri="{BB962C8B-B14F-4D97-AF65-F5344CB8AC3E}">
        <p14:creationId xmlns:p14="http://schemas.microsoft.com/office/powerpoint/2010/main" val="1854986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478-4930-84AE-FE10-70CFC40CB33B}"/>
              </a:ext>
            </a:extLst>
          </p:cNvPr>
          <p:cNvSpPr>
            <a:spLocks noGrp="1"/>
          </p:cNvSpPr>
          <p:nvPr>
            <p:ph type="title"/>
          </p:nvPr>
        </p:nvSpPr>
        <p:spPr/>
        <p:txBody>
          <a:bodyPr>
            <a:normAutofit fontScale="90000"/>
          </a:bodyPr>
          <a:lstStyle/>
          <a:p>
            <a:r>
              <a:rPr lang="en-US" sz="4000" dirty="0">
                <a:solidFill>
                  <a:schemeClr val="accent2"/>
                </a:solidFill>
              </a:rPr>
              <a:t>POLARIX: Pola-R-CHP in Previously Untreated DLBCL</a:t>
            </a:r>
            <a:br>
              <a:rPr lang="en-US" dirty="0">
                <a:solidFill>
                  <a:schemeClr val="accent2"/>
                </a:solidFill>
              </a:rPr>
            </a:br>
            <a:r>
              <a:rPr lang="en-US" sz="2800" i="1" dirty="0">
                <a:solidFill>
                  <a:schemeClr val="accent2"/>
                </a:solidFill>
              </a:rPr>
              <a:t>Primary Endpoint: Progression-Free Survival</a:t>
            </a:r>
            <a:endParaRPr lang="en-US" i="1" dirty="0">
              <a:solidFill>
                <a:schemeClr val="accent2"/>
              </a:solidFill>
            </a:endParaRPr>
          </a:p>
        </p:txBody>
      </p:sp>
      <p:sp>
        <p:nvSpPr>
          <p:cNvPr id="4" name="Text Placeholder 3">
            <a:extLst>
              <a:ext uri="{FF2B5EF4-FFF2-40B4-BE49-F238E27FC236}">
                <a16:creationId xmlns:a16="http://schemas.microsoft.com/office/drawing/2014/main" id="{605F0CD3-8142-8952-66DC-60CD183C2ECD}"/>
              </a:ext>
            </a:extLst>
          </p:cNvPr>
          <p:cNvSpPr>
            <a:spLocks noGrp="1"/>
          </p:cNvSpPr>
          <p:nvPr>
            <p:ph type="body" sz="quarter" idx="13"/>
          </p:nvPr>
        </p:nvSpPr>
        <p:spPr>
          <a:xfrm>
            <a:off x="0" y="6431208"/>
            <a:ext cx="11582400" cy="314228"/>
          </a:xfrm>
        </p:spPr>
        <p:txBody>
          <a:bodyPr/>
          <a:lstStyle/>
          <a:p>
            <a:r>
              <a:rPr lang="en-US" dirty="0">
                <a:solidFill>
                  <a:schemeClr val="tx2">
                    <a:lumMod val="50000"/>
                    <a:lumOff val="50000"/>
                  </a:schemeClr>
                </a:solidFill>
              </a:rPr>
              <a:t>CI = confidence interval; HR = hazard ratio; PFS = progression-free survival; Pola-R-CHP = polatuzumab vedotin, rituximab, cyclophosphamide, doxorubicin, prednisone; R-CHOP = rituximab, cyclophosphamide, doxorubicin hydrochloride, vincristine, prednisone. Tilly H, et al. </a:t>
            </a:r>
            <a:r>
              <a:rPr lang="en-US" i="1" dirty="0">
                <a:solidFill>
                  <a:schemeClr val="tx2">
                    <a:lumMod val="50000"/>
                    <a:lumOff val="50000"/>
                  </a:schemeClr>
                </a:solidFill>
              </a:rPr>
              <a:t>N Engl J Med</a:t>
            </a:r>
            <a:r>
              <a:rPr lang="en-US" dirty="0">
                <a:solidFill>
                  <a:schemeClr val="tx2">
                    <a:lumMod val="50000"/>
                    <a:lumOff val="50000"/>
                  </a:schemeClr>
                </a:solidFill>
              </a:rPr>
              <a:t>. 2022;386:351-363. </a:t>
            </a:r>
          </a:p>
        </p:txBody>
      </p:sp>
      <p:sp>
        <p:nvSpPr>
          <p:cNvPr id="6" name="TextBox 5">
            <a:extLst>
              <a:ext uri="{FF2B5EF4-FFF2-40B4-BE49-F238E27FC236}">
                <a16:creationId xmlns:a16="http://schemas.microsoft.com/office/drawing/2014/main" id="{21128751-23C4-7AC1-0AAE-44DA0F01DF3E}"/>
              </a:ext>
            </a:extLst>
          </p:cNvPr>
          <p:cNvSpPr txBox="1"/>
          <p:nvPr/>
        </p:nvSpPr>
        <p:spPr>
          <a:xfrm>
            <a:off x="7938261" y="1379894"/>
            <a:ext cx="3899122" cy="4847481"/>
          </a:xfrm>
          <a:prstGeom prst="rect">
            <a:avLst/>
          </a:prstGeom>
          <a:noFill/>
          <a:ln w="28575">
            <a:solidFill>
              <a:schemeClr val="accent1">
                <a:lumMod val="50000"/>
              </a:schemeClr>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497D">
                    <a:lumMod val="75000"/>
                    <a:lumOff val="25000"/>
                  </a:srgbClr>
                </a:solidFill>
                <a:effectLst/>
                <a:uLnTx/>
                <a:uFillTx/>
                <a:latin typeface="Calibri"/>
                <a:ea typeface="+mn-ea"/>
                <a:cs typeface="+mn-cs"/>
              </a:rPr>
              <a:t>Pola-R-CHP significantly improved PFS versus R-CHOP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497D">
                  <a:lumMod val="75000"/>
                  <a:lumOff val="2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lumMod val="75000"/>
                    <a:lumOff val="25000"/>
                  </a:srgbClr>
                </a:solidFill>
                <a:effectLst/>
                <a:uLnTx/>
                <a:uFillTx/>
                <a:latin typeface="Calibri"/>
                <a:ea typeface="+mn-ea"/>
                <a:cs typeface="+mn-cs"/>
              </a:rPr>
              <a:t>Pola-R-CHP demonstrated a 27% reduction in the relative risk of disease progression, relapse, or death versus R-CHOP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497D">
                  <a:lumMod val="75000"/>
                  <a:lumOff val="2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lumMod val="75000"/>
                    <a:lumOff val="25000"/>
                  </a:srgbClr>
                </a:solidFill>
                <a:effectLst/>
                <a:uLnTx/>
                <a:uFillTx/>
                <a:latin typeface="Calibri"/>
                <a:ea typeface="+mn-ea"/>
                <a:cs typeface="+mn-cs"/>
              </a:rPr>
              <a:t>24-month-PFS: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lumMod val="75000"/>
                    <a:lumOff val="25000"/>
                  </a:srgbClr>
                </a:solidFill>
                <a:effectLst/>
                <a:uLnTx/>
                <a:uFillTx/>
                <a:latin typeface="Calibri"/>
                <a:ea typeface="+mn-ea"/>
                <a:cs typeface="+mn-cs"/>
              </a:rPr>
              <a:t>76.7% with Pola-R-CHP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lumMod val="75000"/>
                    <a:lumOff val="25000"/>
                  </a:srgbClr>
                </a:solidFill>
                <a:effectLst/>
                <a:uLnTx/>
                <a:uFillTx/>
                <a:latin typeface="Calibri"/>
                <a:ea typeface="+mn-ea"/>
                <a:cs typeface="+mn-cs"/>
              </a:rPr>
              <a:t>70.2% with R-CHOP (∆=6.5%)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F497D">
                  <a:lumMod val="75000"/>
                  <a:lumOff val="2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lumMod val="75000"/>
                    <a:lumOff val="25000"/>
                  </a:srgbClr>
                </a:solidFill>
                <a:effectLst/>
                <a:uLnTx/>
                <a:uFillTx/>
                <a:latin typeface="Calibri"/>
                <a:ea typeface="+mn-ea"/>
                <a:cs typeface="+mn-cs"/>
              </a:rPr>
              <a:t>Most common adverse events from Pola-R-CHP, R-CHOP consisted of peripheral neuropathy, nausea, neutropenia, diarrhea, anemia, constipation</a:t>
            </a:r>
          </a:p>
        </p:txBody>
      </p:sp>
      <p:sp>
        <p:nvSpPr>
          <p:cNvPr id="60" name="Rectangle 59">
            <a:extLst>
              <a:ext uri="{FF2B5EF4-FFF2-40B4-BE49-F238E27FC236}">
                <a16:creationId xmlns:a16="http://schemas.microsoft.com/office/drawing/2014/main" id="{2F44ED89-1FBC-9794-0E4F-9BE828702EDB}"/>
              </a:ext>
            </a:extLst>
          </p:cNvPr>
          <p:cNvSpPr/>
          <p:nvPr/>
        </p:nvSpPr>
        <p:spPr>
          <a:xfrm>
            <a:off x="4681850" y="2244942"/>
            <a:ext cx="1091315" cy="51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dirty="0">
              <a:ln>
                <a:noFill/>
              </a:ln>
              <a:solidFill>
                <a:prstClr val="black"/>
              </a:solidFill>
              <a:effectLst/>
              <a:uLnTx/>
              <a:uFillTx/>
              <a:latin typeface="Corbel"/>
              <a:ea typeface="+mn-ea"/>
              <a:cs typeface="+mn-cs"/>
            </a:endParaRPr>
          </a:p>
        </p:txBody>
      </p:sp>
      <p:grpSp>
        <p:nvGrpSpPr>
          <p:cNvPr id="61" name="Group 60">
            <a:extLst>
              <a:ext uri="{FF2B5EF4-FFF2-40B4-BE49-F238E27FC236}">
                <a16:creationId xmlns:a16="http://schemas.microsoft.com/office/drawing/2014/main" id="{44179CFE-A1AA-4FA2-3531-A56DA418DEEB}"/>
              </a:ext>
            </a:extLst>
          </p:cNvPr>
          <p:cNvGrpSpPr/>
          <p:nvPr/>
        </p:nvGrpSpPr>
        <p:grpSpPr>
          <a:xfrm>
            <a:off x="1325385" y="5113800"/>
            <a:ext cx="6203039" cy="221599"/>
            <a:chOff x="2269341" y="3736288"/>
            <a:chExt cx="5893372" cy="154419"/>
          </a:xfrm>
        </p:grpSpPr>
        <p:sp>
          <p:nvSpPr>
            <p:cNvPr id="62" name="Rectangle 61">
              <a:extLst>
                <a:ext uri="{FF2B5EF4-FFF2-40B4-BE49-F238E27FC236}">
                  <a16:creationId xmlns:a16="http://schemas.microsoft.com/office/drawing/2014/main" id="{D0B3B564-A78E-BD79-3AC8-DDCE9099AF0A}"/>
                </a:ext>
              </a:extLst>
            </p:cNvPr>
            <p:cNvSpPr/>
            <p:nvPr/>
          </p:nvSpPr>
          <p:spPr>
            <a:xfrm>
              <a:off x="2269341"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a:t>
              </a:r>
            </a:p>
          </p:txBody>
        </p:sp>
        <p:sp>
          <p:nvSpPr>
            <p:cNvPr id="63" name="Rectangle 62">
              <a:extLst>
                <a:ext uri="{FF2B5EF4-FFF2-40B4-BE49-F238E27FC236}">
                  <a16:creationId xmlns:a16="http://schemas.microsoft.com/office/drawing/2014/main" id="{ED96A4B4-4CE4-17DC-89F5-A05D67C822AF}"/>
                </a:ext>
              </a:extLst>
            </p:cNvPr>
            <p:cNvSpPr/>
            <p:nvPr/>
          </p:nvSpPr>
          <p:spPr>
            <a:xfrm>
              <a:off x="3074814"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6</a:t>
              </a:r>
            </a:p>
          </p:txBody>
        </p:sp>
        <p:sp>
          <p:nvSpPr>
            <p:cNvPr id="64" name="Rectangle 63">
              <a:extLst>
                <a:ext uri="{FF2B5EF4-FFF2-40B4-BE49-F238E27FC236}">
                  <a16:creationId xmlns:a16="http://schemas.microsoft.com/office/drawing/2014/main" id="{8DBFE3FD-5EF7-B4EF-D748-235267B80AF1}"/>
                </a:ext>
              </a:extLst>
            </p:cNvPr>
            <p:cNvSpPr/>
            <p:nvPr/>
          </p:nvSpPr>
          <p:spPr>
            <a:xfrm>
              <a:off x="3880287"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12</a:t>
              </a:r>
            </a:p>
          </p:txBody>
        </p:sp>
        <p:sp>
          <p:nvSpPr>
            <p:cNvPr id="65" name="Rectangle 64">
              <a:extLst>
                <a:ext uri="{FF2B5EF4-FFF2-40B4-BE49-F238E27FC236}">
                  <a16:creationId xmlns:a16="http://schemas.microsoft.com/office/drawing/2014/main" id="{A13CE081-919D-88EC-64FA-B0110C1D223E}"/>
                </a:ext>
              </a:extLst>
            </p:cNvPr>
            <p:cNvSpPr/>
            <p:nvPr/>
          </p:nvSpPr>
          <p:spPr>
            <a:xfrm>
              <a:off x="4685760"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18</a:t>
              </a:r>
            </a:p>
          </p:txBody>
        </p:sp>
        <p:sp>
          <p:nvSpPr>
            <p:cNvPr id="66" name="Rectangle 65">
              <a:extLst>
                <a:ext uri="{FF2B5EF4-FFF2-40B4-BE49-F238E27FC236}">
                  <a16:creationId xmlns:a16="http://schemas.microsoft.com/office/drawing/2014/main" id="{7664A9F0-C261-EBEC-5016-EC614DA03B62}"/>
                </a:ext>
              </a:extLst>
            </p:cNvPr>
            <p:cNvSpPr/>
            <p:nvPr/>
          </p:nvSpPr>
          <p:spPr>
            <a:xfrm>
              <a:off x="5491234"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24</a:t>
              </a:r>
            </a:p>
          </p:txBody>
        </p:sp>
        <p:sp>
          <p:nvSpPr>
            <p:cNvPr id="67" name="Rectangle 66">
              <a:extLst>
                <a:ext uri="{FF2B5EF4-FFF2-40B4-BE49-F238E27FC236}">
                  <a16:creationId xmlns:a16="http://schemas.microsoft.com/office/drawing/2014/main" id="{5896CDDB-F1F5-DF1D-AC18-2A6FAACAA0CE}"/>
                </a:ext>
              </a:extLst>
            </p:cNvPr>
            <p:cNvSpPr/>
            <p:nvPr/>
          </p:nvSpPr>
          <p:spPr>
            <a:xfrm>
              <a:off x="6296706"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30</a:t>
              </a:r>
            </a:p>
          </p:txBody>
        </p:sp>
        <p:sp>
          <p:nvSpPr>
            <p:cNvPr id="68" name="Rectangle 67">
              <a:extLst>
                <a:ext uri="{FF2B5EF4-FFF2-40B4-BE49-F238E27FC236}">
                  <a16:creationId xmlns:a16="http://schemas.microsoft.com/office/drawing/2014/main" id="{8D0FA399-E118-8997-8F2B-E28C1BD775B1}"/>
                </a:ext>
              </a:extLst>
            </p:cNvPr>
            <p:cNvSpPr/>
            <p:nvPr/>
          </p:nvSpPr>
          <p:spPr>
            <a:xfrm>
              <a:off x="7907655"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42</a:t>
              </a:r>
            </a:p>
          </p:txBody>
        </p:sp>
        <p:sp>
          <p:nvSpPr>
            <p:cNvPr id="69" name="Rectangle 68">
              <a:extLst>
                <a:ext uri="{FF2B5EF4-FFF2-40B4-BE49-F238E27FC236}">
                  <a16:creationId xmlns:a16="http://schemas.microsoft.com/office/drawing/2014/main" id="{CB0BCE61-ADF2-DCEC-AAC5-2DAC9C80A487}"/>
                </a:ext>
              </a:extLst>
            </p:cNvPr>
            <p:cNvSpPr/>
            <p:nvPr/>
          </p:nvSpPr>
          <p:spPr>
            <a:xfrm>
              <a:off x="7102179" y="3736288"/>
              <a:ext cx="255058" cy="154419"/>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36</a:t>
              </a:r>
            </a:p>
          </p:txBody>
        </p:sp>
      </p:grpSp>
      <p:sp>
        <p:nvSpPr>
          <p:cNvPr id="70" name="Rectangle 69">
            <a:extLst>
              <a:ext uri="{FF2B5EF4-FFF2-40B4-BE49-F238E27FC236}">
                <a16:creationId xmlns:a16="http://schemas.microsoft.com/office/drawing/2014/main" id="{9A83BFDC-4700-5516-3DFB-DD88E38BBA20}"/>
              </a:ext>
            </a:extLst>
          </p:cNvPr>
          <p:cNvSpPr/>
          <p:nvPr/>
        </p:nvSpPr>
        <p:spPr>
          <a:xfrm>
            <a:off x="4107679" y="5343455"/>
            <a:ext cx="638196" cy="215444"/>
          </a:xfrm>
          <a:prstGeom prst="rect">
            <a:avLst/>
          </a:prstGeom>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Months</a:t>
            </a:r>
          </a:p>
        </p:txBody>
      </p:sp>
      <p:sp>
        <p:nvSpPr>
          <p:cNvPr id="71" name="Freeform 103">
            <a:extLst>
              <a:ext uri="{FF2B5EF4-FFF2-40B4-BE49-F238E27FC236}">
                <a16:creationId xmlns:a16="http://schemas.microsoft.com/office/drawing/2014/main" id="{303B571C-E06C-C625-60EE-2BCE81D47C08}"/>
              </a:ext>
            </a:extLst>
          </p:cNvPr>
          <p:cNvSpPr/>
          <p:nvPr/>
        </p:nvSpPr>
        <p:spPr>
          <a:xfrm>
            <a:off x="1460126" y="1684965"/>
            <a:ext cx="5933299" cy="3323257"/>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cmpd="sng">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Corbel"/>
              <a:ea typeface="+mn-ea"/>
              <a:cs typeface="+mn-cs"/>
            </a:endParaRPr>
          </a:p>
        </p:txBody>
      </p:sp>
      <p:grpSp>
        <p:nvGrpSpPr>
          <p:cNvPr id="72" name="Group 71">
            <a:extLst>
              <a:ext uri="{FF2B5EF4-FFF2-40B4-BE49-F238E27FC236}">
                <a16:creationId xmlns:a16="http://schemas.microsoft.com/office/drawing/2014/main" id="{854E288C-BC17-1471-507D-6F3277B330D3}"/>
              </a:ext>
            </a:extLst>
          </p:cNvPr>
          <p:cNvGrpSpPr/>
          <p:nvPr/>
        </p:nvGrpSpPr>
        <p:grpSpPr>
          <a:xfrm>
            <a:off x="1385133" y="1683457"/>
            <a:ext cx="68112" cy="3324767"/>
            <a:chOff x="2310134" y="1290941"/>
            <a:chExt cx="83076" cy="2316832"/>
          </a:xfrm>
        </p:grpSpPr>
        <p:cxnSp>
          <p:nvCxnSpPr>
            <p:cNvPr id="73" name="Straight Connector 72">
              <a:extLst>
                <a:ext uri="{FF2B5EF4-FFF2-40B4-BE49-F238E27FC236}">
                  <a16:creationId xmlns:a16="http://schemas.microsoft.com/office/drawing/2014/main" id="{53CB555F-4B5E-6E13-8482-41BBD75211BF}"/>
                </a:ext>
              </a:extLst>
            </p:cNvPr>
            <p:cNvCxnSpPr>
              <a:cxnSpLocks/>
            </p:cNvCxnSpPr>
            <p:nvPr/>
          </p:nvCxnSpPr>
          <p:spPr>
            <a:xfrm>
              <a:off x="2310134" y="1290941"/>
              <a:ext cx="8307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EB751C4-F0D4-0D14-ACC2-1B5C578E63C8}"/>
                </a:ext>
              </a:extLst>
            </p:cNvPr>
            <p:cNvCxnSpPr/>
            <p:nvPr/>
          </p:nvCxnSpPr>
          <p:spPr>
            <a:xfrm>
              <a:off x="2310134" y="1754307"/>
              <a:ext cx="71052"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169A4CE-4D3B-0837-5080-64255C8643C3}"/>
                </a:ext>
              </a:extLst>
            </p:cNvPr>
            <p:cNvCxnSpPr/>
            <p:nvPr/>
          </p:nvCxnSpPr>
          <p:spPr>
            <a:xfrm>
              <a:off x="2310134" y="2217673"/>
              <a:ext cx="71052"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D19BFF2-CC17-6052-CC39-DCDCC93F87C6}"/>
                </a:ext>
              </a:extLst>
            </p:cNvPr>
            <p:cNvCxnSpPr/>
            <p:nvPr/>
          </p:nvCxnSpPr>
          <p:spPr>
            <a:xfrm>
              <a:off x="2310134" y="2681039"/>
              <a:ext cx="71052"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7497F84-A618-3281-BF5C-AEB4B6B1E2F8}"/>
                </a:ext>
              </a:extLst>
            </p:cNvPr>
            <p:cNvCxnSpPr/>
            <p:nvPr/>
          </p:nvCxnSpPr>
          <p:spPr>
            <a:xfrm>
              <a:off x="2310134" y="3144405"/>
              <a:ext cx="71052"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6122CF0-1995-62AB-F76F-44283216F401}"/>
                </a:ext>
              </a:extLst>
            </p:cNvPr>
            <p:cNvCxnSpPr/>
            <p:nvPr/>
          </p:nvCxnSpPr>
          <p:spPr>
            <a:xfrm>
              <a:off x="2310134" y="3607773"/>
              <a:ext cx="71052"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47E3E46E-62B3-DEFF-8128-A04550ECF684}"/>
              </a:ext>
            </a:extLst>
          </p:cNvPr>
          <p:cNvGrpSpPr/>
          <p:nvPr/>
        </p:nvGrpSpPr>
        <p:grpSpPr>
          <a:xfrm>
            <a:off x="1459390" y="5019410"/>
            <a:ext cx="5933944" cy="68112"/>
            <a:chOff x="2394618" y="3624632"/>
            <a:chExt cx="5637710" cy="66256"/>
          </a:xfrm>
        </p:grpSpPr>
        <p:cxnSp>
          <p:nvCxnSpPr>
            <p:cNvPr id="80" name="Straight Connector 79">
              <a:extLst>
                <a:ext uri="{FF2B5EF4-FFF2-40B4-BE49-F238E27FC236}">
                  <a16:creationId xmlns:a16="http://schemas.microsoft.com/office/drawing/2014/main" id="{EE92DF00-7730-463B-56B6-2C4537446804}"/>
                </a:ext>
              </a:extLst>
            </p:cNvPr>
            <p:cNvCxnSpPr>
              <a:cxnSpLocks/>
            </p:cNvCxnSpPr>
            <p:nvPr/>
          </p:nvCxnSpPr>
          <p:spPr>
            <a:xfrm rot="16200000" flipH="1">
              <a:off x="2361490"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9F51D4C-D608-7E94-2C42-ACDD0508F04B}"/>
                </a:ext>
              </a:extLst>
            </p:cNvPr>
            <p:cNvCxnSpPr>
              <a:cxnSpLocks/>
            </p:cNvCxnSpPr>
            <p:nvPr/>
          </p:nvCxnSpPr>
          <p:spPr>
            <a:xfrm rot="16200000" flipH="1">
              <a:off x="3972264"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C74DE9B-ABF9-5C01-C3A0-5E77E4F2D6DF}"/>
                </a:ext>
              </a:extLst>
            </p:cNvPr>
            <p:cNvCxnSpPr>
              <a:cxnSpLocks/>
            </p:cNvCxnSpPr>
            <p:nvPr/>
          </p:nvCxnSpPr>
          <p:spPr>
            <a:xfrm rot="16200000" flipH="1">
              <a:off x="5583038"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3C1D492-17F9-8B3E-4026-FA74A90FD61F}"/>
                </a:ext>
              </a:extLst>
            </p:cNvPr>
            <p:cNvCxnSpPr>
              <a:cxnSpLocks/>
            </p:cNvCxnSpPr>
            <p:nvPr/>
          </p:nvCxnSpPr>
          <p:spPr>
            <a:xfrm rot="16200000" flipH="1">
              <a:off x="7193812"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CBDBB58-C14C-88E6-C719-8367C91B494A}"/>
                </a:ext>
              </a:extLst>
            </p:cNvPr>
            <p:cNvCxnSpPr>
              <a:cxnSpLocks/>
            </p:cNvCxnSpPr>
            <p:nvPr/>
          </p:nvCxnSpPr>
          <p:spPr>
            <a:xfrm rot="16200000" flipH="1">
              <a:off x="7999200"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AB536FE-60C7-203B-94F0-EBA2055ED15B}"/>
                </a:ext>
              </a:extLst>
            </p:cNvPr>
            <p:cNvCxnSpPr>
              <a:cxnSpLocks/>
            </p:cNvCxnSpPr>
            <p:nvPr/>
          </p:nvCxnSpPr>
          <p:spPr>
            <a:xfrm rot="16200000" flipH="1">
              <a:off x="6388425"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D9F6812-9462-93F6-C35B-94996C991090}"/>
                </a:ext>
              </a:extLst>
            </p:cNvPr>
            <p:cNvCxnSpPr>
              <a:cxnSpLocks/>
            </p:cNvCxnSpPr>
            <p:nvPr/>
          </p:nvCxnSpPr>
          <p:spPr>
            <a:xfrm rot="16200000" flipH="1">
              <a:off x="4777651" y="3657760"/>
              <a:ext cx="66256"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A450CB-65E7-3A35-D8DB-05D9A1D35C8E}"/>
                </a:ext>
              </a:extLst>
            </p:cNvPr>
            <p:cNvCxnSpPr>
              <a:cxnSpLocks/>
            </p:cNvCxnSpPr>
            <p:nvPr/>
          </p:nvCxnSpPr>
          <p:spPr>
            <a:xfrm rot="16200000" flipH="1">
              <a:off x="3166877" y="3657760"/>
              <a:ext cx="66255" cy="0"/>
            </a:xfrm>
            <a:prstGeom prst="line">
              <a:avLst/>
            </a:prstGeom>
            <a:ln w="28575" cap="sq" cmpd="sng">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CB8192B0-6B4B-7491-2B43-46F9FCB608DB}"/>
              </a:ext>
            </a:extLst>
          </p:cNvPr>
          <p:cNvSpPr/>
          <p:nvPr/>
        </p:nvSpPr>
        <p:spPr>
          <a:xfrm rot="16200000">
            <a:off x="393980" y="3245736"/>
            <a:ext cx="973063" cy="215444"/>
          </a:xfrm>
          <a:prstGeom prst="rect">
            <a:avLst/>
          </a:prstGeom>
        </p:spPr>
        <p:txBody>
          <a:bodyPr wrap="square" lIns="0" tIns="0" rIns="0" bIns="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PFS (%)</a:t>
            </a:r>
          </a:p>
        </p:txBody>
      </p:sp>
      <p:grpSp>
        <p:nvGrpSpPr>
          <p:cNvPr id="89" name="Group 88">
            <a:extLst>
              <a:ext uri="{FF2B5EF4-FFF2-40B4-BE49-F238E27FC236}">
                <a16:creationId xmlns:a16="http://schemas.microsoft.com/office/drawing/2014/main" id="{30AF6A91-966E-C566-94CD-0DD6963699F1}"/>
              </a:ext>
            </a:extLst>
          </p:cNvPr>
          <p:cNvGrpSpPr/>
          <p:nvPr/>
        </p:nvGrpSpPr>
        <p:grpSpPr>
          <a:xfrm>
            <a:off x="1004802" y="1559109"/>
            <a:ext cx="308107" cy="3542335"/>
            <a:chOff x="1274428" y="1306039"/>
            <a:chExt cx="256754" cy="2951945"/>
          </a:xfrm>
        </p:grpSpPr>
        <p:sp>
          <p:nvSpPr>
            <p:cNvPr id="90" name="Rectangle 89">
              <a:extLst>
                <a:ext uri="{FF2B5EF4-FFF2-40B4-BE49-F238E27FC236}">
                  <a16:creationId xmlns:a16="http://schemas.microsoft.com/office/drawing/2014/main" id="{3B80996B-965D-BF78-E8F3-7B9A6713E1DD}"/>
                </a:ext>
              </a:extLst>
            </p:cNvPr>
            <p:cNvSpPr/>
            <p:nvPr/>
          </p:nvSpPr>
          <p:spPr>
            <a:xfrm>
              <a:off x="1274428" y="1306039"/>
              <a:ext cx="256754" cy="184666"/>
            </a:xfrm>
            <a:prstGeom prst="rect">
              <a:avLst/>
            </a:prstGeom>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100</a:t>
              </a:r>
            </a:p>
          </p:txBody>
        </p:sp>
        <p:sp>
          <p:nvSpPr>
            <p:cNvPr id="91" name="Rectangle 90">
              <a:extLst>
                <a:ext uri="{FF2B5EF4-FFF2-40B4-BE49-F238E27FC236}">
                  <a16:creationId xmlns:a16="http://schemas.microsoft.com/office/drawing/2014/main" id="{3778C291-C75A-0191-F4AB-58F9A63AEFB1}"/>
                </a:ext>
              </a:extLst>
            </p:cNvPr>
            <p:cNvSpPr/>
            <p:nvPr/>
          </p:nvSpPr>
          <p:spPr>
            <a:xfrm>
              <a:off x="1360012" y="1859494"/>
              <a:ext cx="171170" cy="184666"/>
            </a:xfrm>
            <a:prstGeom prst="rect">
              <a:avLst/>
            </a:prstGeom>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80</a:t>
              </a:r>
            </a:p>
          </p:txBody>
        </p:sp>
        <p:sp>
          <p:nvSpPr>
            <p:cNvPr id="92" name="Rectangle 91">
              <a:extLst>
                <a:ext uri="{FF2B5EF4-FFF2-40B4-BE49-F238E27FC236}">
                  <a16:creationId xmlns:a16="http://schemas.microsoft.com/office/drawing/2014/main" id="{F2A4DD0C-DDC1-35BB-0B6A-6DEAD5B38596}"/>
                </a:ext>
              </a:extLst>
            </p:cNvPr>
            <p:cNvSpPr/>
            <p:nvPr/>
          </p:nvSpPr>
          <p:spPr>
            <a:xfrm>
              <a:off x="1360012" y="2412950"/>
              <a:ext cx="171170" cy="184666"/>
            </a:xfrm>
            <a:prstGeom prst="rect">
              <a:avLst/>
            </a:prstGeom>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60</a:t>
              </a:r>
            </a:p>
          </p:txBody>
        </p:sp>
        <p:sp>
          <p:nvSpPr>
            <p:cNvPr id="93" name="Rectangle 92">
              <a:extLst>
                <a:ext uri="{FF2B5EF4-FFF2-40B4-BE49-F238E27FC236}">
                  <a16:creationId xmlns:a16="http://schemas.microsoft.com/office/drawing/2014/main" id="{36DE7757-2C5D-F724-4FE8-1A8951C3C724}"/>
                </a:ext>
              </a:extLst>
            </p:cNvPr>
            <p:cNvSpPr/>
            <p:nvPr/>
          </p:nvSpPr>
          <p:spPr>
            <a:xfrm>
              <a:off x="1360012" y="2966406"/>
              <a:ext cx="171170" cy="184666"/>
            </a:xfrm>
            <a:prstGeom prst="rect">
              <a:avLst/>
            </a:prstGeom>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40</a:t>
              </a:r>
            </a:p>
          </p:txBody>
        </p:sp>
        <p:sp>
          <p:nvSpPr>
            <p:cNvPr id="94" name="Rectangle 93">
              <a:extLst>
                <a:ext uri="{FF2B5EF4-FFF2-40B4-BE49-F238E27FC236}">
                  <a16:creationId xmlns:a16="http://schemas.microsoft.com/office/drawing/2014/main" id="{A434DF96-7E94-834F-51D7-F1399CD78F01}"/>
                </a:ext>
              </a:extLst>
            </p:cNvPr>
            <p:cNvSpPr/>
            <p:nvPr/>
          </p:nvSpPr>
          <p:spPr>
            <a:xfrm>
              <a:off x="1360012" y="3519860"/>
              <a:ext cx="171170" cy="184666"/>
            </a:xfrm>
            <a:prstGeom prst="rect">
              <a:avLst/>
            </a:prstGeom>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20</a:t>
              </a:r>
            </a:p>
          </p:txBody>
        </p:sp>
        <p:sp>
          <p:nvSpPr>
            <p:cNvPr id="95" name="Rectangle 94">
              <a:extLst>
                <a:ext uri="{FF2B5EF4-FFF2-40B4-BE49-F238E27FC236}">
                  <a16:creationId xmlns:a16="http://schemas.microsoft.com/office/drawing/2014/main" id="{B7783A49-B918-4BAB-1657-20B23D5DBB1B}"/>
                </a:ext>
              </a:extLst>
            </p:cNvPr>
            <p:cNvSpPr/>
            <p:nvPr/>
          </p:nvSpPr>
          <p:spPr>
            <a:xfrm>
              <a:off x="1445598" y="4073318"/>
              <a:ext cx="85584" cy="184666"/>
            </a:xfrm>
            <a:prstGeom prst="rect">
              <a:avLst/>
            </a:prstGeom>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a:t>
              </a:r>
            </a:p>
          </p:txBody>
        </p:sp>
      </p:grpSp>
      <p:sp>
        <p:nvSpPr>
          <p:cNvPr id="96" name="Rectangle 95">
            <a:extLst>
              <a:ext uri="{FF2B5EF4-FFF2-40B4-BE49-F238E27FC236}">
                <a16:creationId xmlns:a16="http://schemas.microsoft.com/office/drawing/2014/main" id="{C38AD1DD-4E89-DE1A-DA14-B90110AEF646}"/>
              </a:ext>
            </a:extLst>
          </p:cNvPr>
          <p:cNvSpPr/>
          <p:nvPr/>
        </p:nvSpPr>
        <p:spPr>
          <a:xfrm>
            <a:off x="4681850" y="2244942"/>
            <a:ext cx="1091315" cy="51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920" b="0" i="1" u="none" strike="noStrike" kern="1200" cap="none" spc="0" normalizeH="0" baseline="0" noProof="0" dirty="0">
              <a:ln>
                <a:noFill/>
              </a:ln>
              <a:solidFill>
                <a:prstClr val="white"/>
              </a:solidFill>
              <a:effectLst/>
              <a:uLnTx/>
              <a:uFillTx/>
              <a:latin typeface="Corbel"/>
              <a:ea typeface="+mn-ea"/>
              <a:cs typeface="+mn-cs"/>
            </a:endParaRPr>
          </a:p>
        </p:txBody>
      </p:sp>
      <p:sp>
        <p:nvSpPr>
          <p:cNvPr id="97" name="Freeform 963">
            <a:extLst>
              <a:ext uri="{FF2B5EF4-FFF2-40B4-BE49-F238E27FC236}">
                <a16:creationId xmlns:a16="http://schemas.microsoft.com/office/drawing/2014/main" id="{7876B416-F5B0-06B1-7C1D-D3922E08B386}"/>
              </a:ext>
            </a:extLst>
          </p:cNvPr>
          <p:cNvSpPr>
            <a:spLocks/>
          </p:cNvSpPr>
          <p:nvPr/>
        </p:nvSpPr>
        <p:spPr bwMode="auto">
          <a:xfrm>
            <a:off x="1470235" y="1697390"/>
            <a:ext cx="5178464" cy="1274571"/>
          </a:xfrm>
          <a:custGeom>
            <a:avLst/>
            <a:gdLst>
              <a:gd name="T0" fmla="*/ 288 w 8306"/>
              <a:gd name="T1" fmla="*/ 13 h 1800"/>
              <a:gd name="T2" fmla="*/ 439 w 8306"/>
              <a:gd name="T3" fmla="*/ 32 h 1800"/>
              <a:gd name="T4" fmla="*/ 498 w 8306"/>
              <a:gd name="T5" fmla="*/ 54 h 1800"/>
              <a:gd name="T6" fmla="*/ 540 w 8306"/>
              <a:gd name="T7" fmla="*/ 85 h 1800"/>
              <a:gd name="T8" fmla="*/ 610 w 8306"/>
              <a:gd name="T9" fmla="*/ 99 h 1800"/>
              <a:gd name="T10" fmla="*/ 638 w 8306"/>
              <a:gd name="T11" fmla="*/ 140 h 1800"/>
              <a:gd name="T12" fmla="*/ 815 w 8306"/>
              <a:gd name="T13" fmla="*/ 175 h 1800"/>
              <a:gd name="T14" fmla="*/ 871 w 8306"/>
              <a:gd name="T15" fmla="*/ 197 h 1800"/>
              <a:gd name="T16" fmla="*/ 989 w 8306"/>
              <a:gd name="T17" fmla="*/ 219 h 1800"/>
              <a:gd name="T18" fmla="*/ 1165 w 8306"/>
              <a:gd name="T19" fmla="*/ 241 h 1800"/>
              <a:gd name="T20" fmla="*/ 1308 w 8306"/>
              <a:gd name="T21" fmla="*/ 295 h 1800"/>
              <a:gd name="T22" fmla="*/ 1394 w 8306"/>
              <a:gd name="T23" fmla="*/ 338 h 1800"/>
              <a:gd name="T24" fmla="*/ 1417 w 8306"/>
              <a:gd name="T25" fmla="*/ 390 h 1800"/>
              <a:gd name="T26" fmla="*/ 1431 w 8306"/>
              <a:gd name="T27" fmla="*/ 439 h 1800"/>
              <a:gd name="T28" fmla="*/ 1445 w 8306"/>
              <a:gd name="T29" fmla="*/ 500 h 1800"/>
              <a:gd name="T30" fmla="*/ 1471 w 8306"/>
              <a:gd name="T31" fmla="*/ 536 h 1800"/>
              <a:gd name="T32" fmla="*/ 1496 w 8306"/>
              <a:gd name="T33" fmla="*/ 562 h 1800"/>
              <a:gd name="T34" fmla="*/ 1518 w 8306"/>
              <a:gd name="T35" fmla="*/ 622 h 1800"/>
              <a:gd name="T36" fmla="*/ 1545 w 8306"/>
              <a:gd name="T37" fmla="*/ 660 h 1800"/>
              <a:gd name="T38" fmla="*/ 1576 w 8306"/>
              <a:gd name="T39" fmla="*/ 681 h 1800"/>
              <a:gd name="T40" fmla="*/ 1686 w 8306"/>
              <a:gd name="T41" fmla="*/ 706 h 1800"/>
              <a:gd name="T42" fmla="*/ 1868 w 8306"/>
              <a:gd name="T43" fmla="*/ 727 h 1800"/>
              <a:gd name="T44" fmla="*/ 2033 w 8306"/>
              <a:gd name="T45" fmla="*/ 749 h 1800"/>
              <a:gd name="T46" fmla="*/ 2062 w 8306"/>
              <a:gd name="T47" fmla="*/ 771 h 1800"/>
              <a:gd name="T48" fmla="*/ 2121 w 8306"/>
              <a:gd name="T49" fmla="*/ 794 h 1800"/>
              <a:gd name="T50" fmla="*/ 2154 w 8306"/>
              <a:gd name="T51" fmla="*/ 819 h 1800"/>
              <a:gd name="T52" fmla="*/ 2191 w 8306"/>
              <a:gd name="T53" fmla="*/ 840 h 1800"/>
              <a:gd name="T54" fmla="*/ 2578 w 8306"/>
              <a:gd name="T55" fmla="*/ 862 h 1800"/>
              <a:gd name="T56" fmla="*/ 2668 w 8306"/>
              <a:gd name="T57" fmla="*/ 885 h 1800"/>
              <a:gd name="T58" fmla="*/ 2688 w 8306"/>
              <a:gd name="T59" fmla="*/ 907 h 1800"/>
              <a:gd name="T60" fmla="*/ 2705 w 8306"/>
              <a:gd name="T61" fmla="*/ 929 h 1800"/>
              <a:gd name="T62" fmla="*/ 2730 w 8306"/>
              <a:gd name="T63" fmla="*/ 957 h 1800"/>
              <a:gd name="T64" fmla="*/ 2748 w 8306"/>
              <a:gd name="T65" fmla="*/ 993 h 1800"/>
              <a:gd name="T66" fmla="*/ 2763 w 8306"/>
              <a:gd name="T67" fmla="*/ 1016 h 1800"/>
              <a:gd name="T68" fmla="*/ 2806 w 8306"/>
              <a:gd name="T69" fmla="*/ 1038 h 1800"/>
              <a:gd name="T70" fmla="*/ 2827 w 8306"/>
              <a:gd name="T71" fmla="*/ 1068 h 1800"/>
              <a:gd name="T72" fmla="*/ 2905 w 8306"/>
              <a:gd name="T73" fmla="*/ 1101 h 1800"/>
              <a:gd name="T74" fmla="*/ 2996 w 8306"/>
              <a:gd name="T75" fmla="*/ 1127 h 1800"/>
              <a:gd name="T76" fmla="*/ 3102 w 8306"/>
              <a:gd name="T77" fmla="*/ 1149 h 1800"/>
              <a:gd name="T78" fmla="*/ 3578 w 8306"/>
              <a:gd name="T79" fmla="*/ 1173 h 1800"/>
              <a:gd name="T80" fmla="*/ 3734 w 8306"/>
              <a:gd name="T81" fmla="*/ 1192 h 1800"/>
              <a:gd name="T82" fmla="*/ 3851 w 8306"/>
              <a:gd name="T83" fmla="*/ 1219 h 1800"/>
              <a:gd name="T84" fmla="*/ 4102 w 8306"/>
              <a:gd name="T85" fmla="*/ 1251 h 1800"/>
              <a:gd name="T86" fmla="*/ 4122 w 8306"/>
              <a:gd name="T87" fmla="*/ 1292 h 1800"/>
              <a:gd name="T88" fmla="*/ 4151 w 8306"/>
              <a:gd name="T89" fmla="*/ 1324 h 1800"/>
              <a:gd name="T90" fmla="*/ 4239 w 8306"/>
              <a:gd name="T91" fmla="*/ 1345 h 1800"/>
              <a:gd name="T92" fmla="*/ 4369 w 8306"/>
              <a:gd name="T93" fmla="*/ 1384 h 1800"/>
              <a:gd name="T94" fmla="*/ 5456 w 8306"/>
              <a:gd name="T95" fmla="*/ 1407 h 1800"/>
              <a:gd name="T96" fmla="*/ 5522 w 8306"/>
              <a:gd name="T97" fmla="*/ 1437 h 1800"/>
              <a:gd name="T98" fmla="*/ 6271 w 8306"/>
              <a:gd name="T99" fmla="*/ 1477 h 1800"/>
              <a:gd name="T100" fmla="*/ 6521 w 8306"/>
              <a:gd name="T101" fmla="*/ 1543 h 1800"/>
              <a:gd name="T102" fmla="*/ 6947 w 8306"/>
              <a:gd name="T103" fmla="*/ 1606 h 1800"/>
              <a:gd name="T104" fmla="*/ 8306 w 8306"/>
              <a:gd name="T105" fmla="*/ 180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6" h="1800">
                <a:moveTo>
                  <a:pt x="0" y="0"/>
                </a:moveTo>
                <a:lnTo>
                  <a:pt x="129" y="0"/>
                </a:lnTo>
                <a:lnTo>
                  <a:pt x="129" y="13"/>
                </a:lnTo>
                <a:lnTo>
                  <a:pt x="288" y="13"/>
                </a:lnTo>
                <a:lnTo>
                  <a:pt x="288" y="23"/>
                </a:lnTo>
                <a:lnTo>
                  <a:pt x="397" y="23"/>
                </a:lnTo>
                <a:lnTo>
                  <a:pt x="397" y="32"/>
                </a:lnTo>
                <a:lnTo>
                  <a:pt x="439" y="32"/>
                </a:lnTo>
                <a:lnTo>
                  <a:pt x="439" y="43"/>
                </a:lnTo>
                <a:lnTo>
                  <a:pt x="460" y="43"/>
                </a:lnTo>
                <a:lnTo>
                  <a:pt x="460" y="54"/>
                </a:lnTo>
                <a:lnTo>
                  <a:pt x="498" y="54"/>
                </a:lnTo>
                <a:lnTo>
                  <a:pt x="498" y="65"/>
                </a:lnTo>
                <a:lnTo>
                  <a:pt x="506" y="65"/>
                </a:lnTo>
                <a:lnTo>
                  <a:pt x="506" y="85"/>
                </a:lnTo>
                <a:lnTo>
                  <a:pt x="540" y="85"/>
                </a:lnTo>
                <a:lnTo>
                  <a:pt x="540" y="91"/>
                </a:lnTo>
                <a:lnTo>
                  <a:pt x="561" y="91"/>
                </a:lnTo>
                <a:lnTo>
                  <a:pt x="561" y="99"/>
                </a:lnTo>
                <a:lnTo>
                  <a:pt x="610" y="99"/>
                </a:lnTo>
                <a:lnTo>
                  <a:pt x="610" y="118"/>
                </a:lnTo>
                <a:lnTo>
                  <a:pt x="630" y="118"/>
                </a:lnTo>
                <a:lnTo>
                  <a:pt x="630" y="140"/>
                </a:lnTo>
                <a:lnTo>
                  <a:pt x="638" y="140"/>
                </a:lnTo>
                <a:lnTo>
                  <a:pt x="638" y="153"/>
                </a:lnTo>
                <a:lnTo>
                  <a:pt x="794" y="153"/>
                </a:lnTo>
                <a:lnTo>
                  <a:pt x="794" y="175"/>
                </a:lnTo>
                <a:lnTo>
                  <a:pt x="815" y="175"/>
                </a:lnTo>
                <a:lnTo>
                  <a:pt x="815" y="188"/>
                </a:lnTo>
                <a:lnTo>
                  <a:pt x="843" y="188"/>
                </a:lnTo>
                <a:lnTo>
                  <a:pt x="843" y="197"/>
                </a:lnTo>
                <a:lnTo>
                  <a:pt x="871" y="197"/>
                </a:lnTo>
                <a:lnTo>
                  <a:pt x="871" y="208"/>
                </a:lnTo>
                <a:lnTo>
                  <a:pt x="976" y="208"/>
                </a:lnTo>
                <a:lnTo>
                  <a:pt x="976" y="219"/>
                </a:lnTo>
                <a:lnTo>
                  <a:pt x="989" y="219"/>
                </a:lnTo>
                <a:lnTo>
                  <a:pt x="989" y="232"/>
                </a:lnTo>
                <a:lnTo>
                  <a:pt x="1105" y="232"/>
                </a:lnTo>
                <a:lnTo>
                  <a:pt x="1105" y="241"/>
                </a:lnTo>
                <a:lnTo>
                  <a:pt x="1165" y="241"/>
                </a:lnTo>
                <a:lnTo>
                  <a:pt x="1165" y="275"/>
                </a:lnTo>
                <a:lnTo>
                  <a:pt x="1196" y="275"/>
                </a:lnTo>
                <a:lnTo>
                  <a:pt x="1196" y="295"/>
                </a:lnTo>
                <a:lnTo>
                  <a:pt x="1308" y="295"/>
                </a:lnTo>
                <a:lnTo>
                  <a:pt x="1308" y="307"/>
                </a:lnTo>
                <a:lnTo>
                  <a:pt x="1349" y="307"/>
                </a:lnTo>
                <a:lnTo>
                  <a:pt x="1349" y="338"/>
                </a:lnTo>
                <a:lnTo>
                  <a:pt x="1394" y="338"/>
                </a:lnTo>
                <a:lnTo>
                  <a:pt x="1394" y="354"/>
                </a:lnTo>
                <a:lnTo>
                  <a:pt x="1405" y="354"/>
                </a:lnTo>
                <a:lnTo>
                  <a:pt x="1405" y="390"/>
                </a:lnTo>
                <a:lnTo>
                  <a:pt x="1417" y="390"/>
                </a:lnTo>
                <a:lnTo>
                  <a:pt x="1417" y="412"/>
                </a:lnTo>
                <a:lnTo>
                  <a:pt x="1420" y="412"/>
                </a:lnTo>
                <a:lnTo>
                  <a:pt x="1420" y="439"/>
                </a:lnTo>
                <a:lnTo>
                  <a:pt x="1431" y="439"/>
                </a:lnTo>
                <a:lnTo>
                  <a:pt x="1431" y="456"/>
                </a:lnTo>
                <a:lnTo>
                  <a:pt x="1439" y="456"/>
                </a:lnTo>
                <a:lnTo>
                  <a:pt x="1439" y="500"/>
                </a:lnTo>
                <a:lnTo>
                  <a:pt x="1445" y="500"/>
                </a:lnTo>
                <a:lnTo>
                  <a:pt x="1445" y="513"/>
                </a:lnTo>
                <a:lnTo>
                  <a:pt x="1459" y="513"/>
                </a:lnTo>
                <a:lnTo>
                  <a:pt x="1459" y="536"/>
                </a:lnTo>
                <a:lnTo>
                  <a:pt x="1471" y="536"/>
                </a:lnTo>
                <a:lnTo>
                  <a:pt x="1471" y="545"/>
                </a:lnTo>
                <a:lnTo>
                  <a:pt x="1485" y="545"/>
                </a:lnTo>
                <a:lnTo>
                  <a:pt x="1485" y="562"/>
                </a:lnTo>
                <a:lnTo>
                  <a:pt x="1496" y="562"/>
                </a:lnTo>
                <a:lnTo>
                  <a:pt x="1496" y="578"/>
                </a:lnTo>
                <a:lnTo>
                  <a:pt x="1505" y="578"/>
                </a:lnTo>
                <a:lnTo>
                  <a:pt x="1505" y="622"/>
                </a:lnTo>
                <a:lnTo>
                  <a:pt x="1518" y="622"/>
                </a:lnTo>
                <a:lnTo>
                  <a:pt x="1518" y="650"/>
                </a:lnTo>
                <a:lnTo>
                  <a:pt x="1530" y="650"/>
                </a:lnTo>
                <a:lnTo>
                  <a:pt x="1530" y="660"/>
                </a:lnTo>
                <a:lnTo>
                  <a:pt x="1545" y="660"/>
                </a:lnTo>
                <a:lnTo>
                  <a:pt x="1545" y="673"/>
                </a:lnTo>
                <a:lnTo>
                  <a:pt x="1556" y="673"/>
                </a:lnTo>
                <a:lnTo>
                  <a:pt x="1556" y="681"/>
                </a:lnTo>
                <a:lnTo>
                  <a:pt x="1576" y="681"/>
                </a:lnTo>
                <a:lnTo>
                  <a:pt x="1576" y="693"/>
                </a:lnTo>
                <a:lnTo>
                  <a:pt x="1603" y="693"/>
                </a:lnTo>
                <a:lnTo>
                  <a:pt x="1603" y="706"/>
                </a:lnTo>
                <a:lnTo>
                  <a:pt x="1686" y="706"/>
                </a:lnTo>
                <a:lnTo>
                  <a:pt x="1686" y="714"/>
                </a:lnTo>
                <a:lnTo>
                  <a:pt x="1862" y="714"/>
                </a:lnTo>
                <a:lnTo>
                  <a:pt x="1862" y="727"/>
                </a:lnTo>
                <a:lnTo>
                  <a:pt x="1868" y="727"/>
                </a:lnTo>
                <a:lnTo>
                  <a:pt x="1868" y="735"/>
                </a:lnTo>
                <a:lnTo>
                  <a:pt x="2021" y="735"/>
                </a:lnTo>
                <a:lnTo>
                  <a:pt x="2021" y="749"/>
                </a:lnTo>
                <a:lnTo>
                  <a:pt x="2033" y="749"/>
                </a:lnTo>
                <a:lnTo>
                  <a:pt x="2033" y="761"/>
                </a:lnTo>
                <a:lnTo>
                  <a:pt x="2043" y="761"/>
                </a:lnTo>
                <a:lnTo>
                  <a:pt x="2043" y="771"/>
                </a:lnTo>
                <a:lnTo>
                  <a:pt x="2062" y="771"/>
                </a:lnTo>
                <a:lnTo>
                  <a:pt x="2062" y="782"/>
                </a:lnTo>
                <a:lnTo>
                  <a:pt x="2072" y="782"/>
                </a:lnTo>
                <a:lnTo>
                  <a:pt x="2072" y="794"/>
                </a:lnTo>
                <a:lnTo>
                  <a:pt x="2121" y="794"/>
                </a:lnTo>
                <a:lnTo>
                  <a:pt x="2121" y="803"/>
                </a:lnTo>
                <a:lnTo>
                  <a:pt x="2147" y="803"/>
                </a:lnTo>
                <a:lnTo>
                  <a:pt x="2147" y="819"/>
                </a:lnTo>
                <a:lnTo>
                  <a:pt x="2154" y="819"/>
                </a:lnTo>
                <a:lnTo>
                  <a:pt x="2154" y="827"/>
                </a:lnTo>
                <a:lnTo>
                  <a:pt x="2181" y="827"/>
                </a:lnTo>
                <a:lnTo>
                  <a:pt x="2181" y="840"/>
                </a:lnTo>
                <a:lnTo>
                  <a:pt x="2191" y="840"/>
                </a:lnTo>
                <a:lnTo>
                  <a:pt x="2191" y="849"/>
                </a:lnTo>
                <a:lnTo>
                  <a:pt x="2265" y="849"/>
                </a:lnTo>
                <a:lnTo>
                  <a:pt x="2265" y="862"/>
                </a:lnTo>
                <a:lnTo>
                  <a:pt x="2578" y="862"/>
                </a:lnTo>
                <a:lnTo>
                  <a:pt x="2578" y="875"/>
                </a:lnTo>
                <a:lnTo>
                  <a:pt x="2585" y="875"/>
                </a:lnTo>
                <a:lnTo>
                  <a:pt x="2585" y="885"/>
                </a:lnTo>
                <a:lnTo>
                  <a:pt x="2668" y="885"/>
                </a:lnTo>
                <a:lnTo>
                  <a:pt x="2668" y="897"/>
                </a:lnTo>
                <a:lnTo>
                  <a:pt x="2681" y="897"/>
                </a:lnTo>
                <a:lnTo>
                  <a:pt x="2681" y="907"/>
                </a:lnTo>
                <a:lnTo>
                  <a:pt x="2688" y="907"/>
                </a:lnTo>
                <a:lnTo>
                  <a:pt x="2688" y="921"/>
                </a:lnTo>
                <a:lnTo>
                  <a:pt x="2697" y="921"/>
                </a:lnTo>
                <a:lnTo>
                  <a:pt x="2697" y="929"/>
                </a:lnTo>
                <a:lnTo>
                  <a:pt x="2705" y="929"/>
                </a:lnTo>
                <a:lnTo>
                  <a:pt x="2705" y="943"/>
                </a:lnTo>
                <a:lnTo>
                  <a:pt x="2721" y="943"/>
                </a:lnTo>
                <a:lnTo>
                  <a:pt x="2721" y="957"/>
                </a:lnTo>
                <a:lnTo>
                  <a:pt x="2730" y="957"/>
                </a:lnTo>
                <a:lnTo>
                  <a:pt x="2730" y="981"/>
                </a:lnTo>
                <a:lnTo>
                  <a:pt x="2736" y="981"/>
                </a:lnTo>
                <a:lnTo>
                  <a:pt x="2736" y="993"/>
                </a:lnTo>
                <a:lnTo>
                  <a:pt x="2748" y="993"/>
                </a:lnTo>
                <a:lnTo>
                  <a:pt x="2748" y="1005"/>
                </a:lnTo>
                <a:lnTo>
                  <a:pt x="2754" y="1005"/>
                </a:lnTo>
                <a:lnTo>
                  <a:pt x="2754" y="1016"/>
                </a:lnTo>
                <a:lnTo>
                  <a:pt x="2763" y="1016"/>
                </a:lnTo>
                <a:lnTo>
                  <a:pt x="2763" y="1022"/>
                </a:lnTo>
                <a:lnTo>
                  <a:pt x="2794" y="1022"/>
                </a:lnTo>
                <a:lnTo>
                  <a:pt x="2794" y="1038"/>
                </a:lnTo>
                <a:lnTo>
                  <a:pt x="2806" y="1038"/>
                </a:lnTo>
                <a:lnTo>
                  <a:pt x="2806" y="1047"/>
                </a:lnTo>
                <a:lnTo>
                  <a:pt x="2815" y="1047"/>
                </a:lnTo>
                <a:lnTo>
                  <a:pt x="2815" y="1068"/>
                </a:lnTo>
                <a:lnTo>
                  <a:pt x="2827" y="1068"/>
                </a:lnTo>
                <a:lnTo>
                  <a:pt x="2827" y="1079"/>
                </a:lnTo>
                <a:lnTo>
                  <a:pt x="2862" y="1079"/>
                </a:lnTo>
                <a:lnTo>
                  <a:pt x="2862" y="1101"/>
                </a:lnTo>
                <a:lnTo>
                  <a:pt x="2905" y="1101"/>
                </a:lnTo>
                <a:lnTo>
                  <a:pt x="2905" y="1114"/>
                </a:lnTo>
                <a:lnTo>
                  <a:pt x="2920" y="1114"/>
                </a:lnTo>
                <a:lnTo>
                  <a:pt x="2920" y="1127"/>
                </a:lnTo>
                <a:lnTo>
                  <a:pt x="2996" y="1127"/>
                </a:lnTo>
                <a:lnTo>
                  <a:pt x="2996" y="1135"/>
                </a:lnTo>
                <a:lnTo>
                  <a:pt x="3040" y="1135"/>
                </a:lnTo>
                <a:lnTo>
                  <a:pt x="3040" y="1149"/>
                </a:lnTo>
                <a:lnTo>
                  <a:pt x="3102" y="1149"/>
                </a:lnTo>
                <a:lnTo>
                  <a:pt x="3102" y="1157"/>
                </a:lnTo>
                <a:lnTo>
                  <a:pt x="3150" y="1157"/>
                </a:lnTo>
                <a:lnTo>
                  <a:pt x="3150" y="1173"/>
                </a:lnTo>
                <a:lnTo>
                  <a:pt x="3578" y="1173"/>
                </a:lnTo>
                <a:lnTo>
                  <a:pt x="3578" y="1182"/>
                </a:lnTo>
                <a:lnTo>
                  <a:pt x="3643" y="1182"/>
                </a:lnTo>
                <a:lnTo>
                  <a:pt x="3643" y="1192"/>
                </a:lnTo>
                <a:lnTo>
                  <a:pt x="3734" y="1192"/>
                </a:lnTo>
                <a:lnTo>
                  <a:pt x="3734" y="1205"/>
                </a:lnTo>
                <a:lnTo>
                  <a:pt x="3836" y="1205"/>
                </a:lnTo>
                <a:lnTo>
                  <a:pt x="3836" y="1219"/>
                </a:lnTo>
                <a:lnTo>
                  <a:pt x="3851" y="1219"/>
                </a:lnTo>
                <a:lnTo>
                  <a:pt x="3851" y="1241"/>
                </a:lnTo>
                <a:lnTo>
                  <a:pt x="4070" y="1241"/>
                </a:lnTo>
                <a:lnTo>
                  <a:pt x="4070" y="1251"/>
                </a:lnTo>
                <a:lnTo>
                  <a:pt x="4102" y="1251"/>
                </a:lnTo>
                <a:lnTo>
                  <a:pt x="4102" y="1262"/>
                </a:lnTo>
                <a:lnTo>
                  <a:pt x="4113" y="1262"/>
                </a:lnTo>
                <a:lnTo>
                  <a:pt x="4113" y="1292"/>
                </a:lnTo>
                <a:lnTo>
                  <a:pt x="4122" y="1292"/>
                </a:lnTo>
                <a:lnTo>
                  <a:pt x="4122" y="1307"/>
                </a:lnTo>
                <a:lnTo>
                  <a:pt x="4132" y="1307"/>
                </a:lnTo>
                <a:lnTo>
                  <a:pt x="4132" y="1324"/>
                </a:lnTo>
                <a:lnTo>
                  <a:pt x="4151" y="1324"/>
                </a:lnTo>
                <a:lnTo>
                  <a:pt x="4151" y="1334"/>
                </a:lnTo>
                <a:lnTo>
                  <a:pt x="4186" y="1334"/>
                </a:lnTo>
                <a:lnTo>
                  <a:pt x="4186" y="1345"/>
                </a:lnTo>
                <a:lnTo>
                  <a:pt x="4239" y="1345"/>
                </a:lnTo>
                <a:lnTo>
                  <a:pt x="4239" y="1359"/>
                </a:lnTo>
                <a:lnTo>
                  <a:pt x="4274" y="1359"/>
                </a:lnTo>
                <a:lnTo>
                  <a:pt x="4274" y="1384"/>
                </a:lnTo>
                <a:lnTo>
                  <a:pt x="4369" y="1384"/>
                </a:lnTo>
                <a:lnTo>
                  <a:pt x="4369" y="1392"/>
                </a:lnTo>
                <a:lnTo>
                  <a:pt x="4639" y="1392"/>
                </a:lnTo>
                <a:lnTo>
                  <a:pt x="4639" y="1407"/>
                </a:lnTo>
                <a:lnTo>
                  <a:pt x="5456" y="1407"/>
                </a:lnTo>
                <a:lnTo>
                  <a:pt x="5456" y="1418"/>
                </a:lnTo>
                <a:lnTo>
                  <a:pt x="5484" y="1418"/>
                </a:lnTo>
                <a:lnTo>
                  <a:pt x="5484" y="1437"/>
                </a:lnTo>
                <a:lnTo>
                  <a:pt x="5522" y="1437"/>
                </a:lnTo>
                <a:lnTo>
                  <a:pt x="5522" y="1453"/>
                </a:lnTo>
                <a:lnTo>
                  <a:pt x="5742" y="1453"/>
                </a:lnTo>
                <a:lnTo>
                  <a:pt x="5742" y="1477"/>
                </a:lnTo>
                <a:lnTo>
                  <a:pt x="6271" y="1477"/>
                </a:lnTo>
                <a:lnTo>
                  <a:pt x="6271" y="1509"/>
                </a:lnTo>
                <a:lnTo>
                  <a:pt x="6421" y="1509"/>
                </a:lnTo>
                <a:lnTo>
                  <a:pt x="6421" y="1543"/>
                </a:lnTo>
                <a:lnTo>
                  <a:pt x="6521" y="1543"/>
                </a:lnTo>
                <a:lnTo>
                  <a:pt x="6521" y="1574"/>
                </a:lnTo>
                <a:lnTo>
                  <a:pt x="6563" y="1574"/>
                </a:lnTo>
                <a:lnTo>
                  <a:pt x="6563" y="1606"/>
                </a:lnTo>
                <a:lnTo>
                  <a:pt x="6947" y="1606"/>
                </a:lnTo>
                <a:lnTo>
                  <a:pt x="6947" y="1696"/>
                </a:lnTo>
                <a:lnTo>
                  <a:pt x="6975" y="1696"/>
                </a:lnTo>
                <a:lnTo>
                  <a:pt x="6975" y="1800"/>
                </a:lnTo>
                <a:lnTo>
                  <a:pt x="8306" y="1800"/>
                </a:lnTo>
              </a:path>
            </a:pathLst>
          </a:custGeom>
          <a:noFill/>
          <a:ln w="28575" cap="sq"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Corbel"/>
              <a:ea typeface="+mn-ea"/>
              <a:cs typeface="+mn-cs"/>
            </a:endParaRPr>
          </a:p>
        </p:txBody>
      </p:sp>
      <p:sp>
        <p:nvSpPr>
          <p:cNvPr id="98" name="Freeform 629">
            <a:extLst>
              <a:ext uri="{FF2B5EF4-FFF2-40B4-BE49-F238E27FC236}">
                <a16:creationId xmlns:a16="http://schemas.microsoft.com/office/drawing/2014/main" id="{81EF07A4-6433-E36E-1141-54B13F88B49C}"/>
              </a:ext>
            </a:extLst>
          </p:cNvPr>
          <p:cNvSpPr>
            <a:spLocks/>
          </p:cNvSpPr>
          <p:nvPr/>
        </p:nvSpPr>
        <p:spPr bwMode="auto">
          <a:xfrm>
            <a:off x="1462261" y="1677377"/>
            <a:ext cx="4815176" cy="2126258"/>
          </a:xfrm>
          <a:custGeom>
            <a:avLst/>
            <a:gdLst>
              <a:gd name="T0" fmla="*/ 62 w 7724"/>
              <a:gd name="T1" fmla="*/ 12 h 3004"/>
              <a:gd name="T2" fmla="*/ 195 w 7724"/>
              <a:gd name="T3" fmla="*/ 23 h 3004"/>
              <a:gd name="T4" fmla="*/ 276 w 7724"/>
              <a:gd name="T5" fmla="*/ 52 h 3004"/>
              <a:gd name="T6" fmla="*/ 557 w 7724"/>
              <a:gd name="T7" fmla="*/ 62 h 3004"/>
              <a:gd name="T8" fmla="*/ 625 w 7724"/>
              <a:gd name="T9" fmla="*/ 96 h 3004"/>
              <a:gd name="T10" fmla="*/ 702 w 7724"/>
              <a:gd name="T11" fmla="*/ 102 h 3004"/>
              <a:gd name="T12" fmla="*/ 714 w 7724"/>
              <a:gd name="T13" fmla="*/ 120 h 3004"/>
              <a:gd name="T14" fmla="*/ 847 w 7724"/>
              <a:gd name="T15" fmla="*/ 142 h 3004"/>
              <a:gd name="T16" fmla="*/ 943 w 7724"/>
              <a:gd name="T17" fmla="*/ 176 h 3004"/>
              <a:gd name="T18" fmla="*/ 1154 w 7724"/>
              <a:gd name="T19" fmla="*/ 239 h 3004"/>
              <a:gd name="T20" fmla="*/ 1201 w 7724"/>
              <a:gd name="T21" fmla="*/ 285 h 3004"/>
              <a:gd name="T22" fmla="*/ 1374 w 7724"/>
              <a:gd name="T23" fmla="*/ 297 h 3004"/>
              <a:gd name="T24" fmla="*/ 1419 w 7724"/>
              <a:gd name="T25" fmla="*/ 364 h 3004"/>
              <a:gd name="T26" fmla="*/ 1434 w 7724"/>
              <a:gd name="T27" fmla="*/ 403 h 3004"/>
              <a:gd name="T28" fmla="*/ 1441 w 7724"/>
              <a:gd name="T29" fmla="*/ 505 h 3004"/>
              <a:gd name="T30" fmla="*/ 1464 w 7724"/>
              <a:gd name="T31" fmla="*/ 515 h 3004"/>
              <a:gd name="T32" fmla="*/ 1485 w 7724"/>
              <a:gd name="T33" fmla="*/ 558 h 3004"/>
              <a:gd name="T34" fmla="*/ 1601 w 7724"/>
              <a:gd name="T35" fmla="*/ 568 h 3004"/>
              <a:gd name="T36" fmla="*/ 1628 w 7724"/>
              <a:gd name="T37" fmla="*/ 592 h 3004"/>
              <a:gd name="T38" fmla="*/ 1875 w 7724"/>
              <a:gd name="T39" fmla="*/ 604 h 3004"/>
              <a:gd name="T40" fmla="*/ 2078 w 7724"/>
              <a:gd name="T41" fmla="*/ 631 h 3004"/>
              <a:gd name="T42" fmla="*/ 2345 w 7724"/>
              <a:gd name="T43" fmla="*/ 647 h 3004"/>
              <a:gd name="T44" fmla="*/ 2482 w 7724"/>
              <a:gd name="T45" fmla="*/ 687 h 3004"/>
              <a:gd name="T46" fmla="*/ 2635 w 7724"/>
              <a:gd name="T47" fmla="*/ 709 h 3004"/>
              <a:gd name="T48" fmla="*/ 2720 w 7724"/>
              <a:gd name="T49" fmla="*/ 770 h 3004"/>
              <a:gd name="T50" fmla="*/ 2764 w 7724"/>
              <a:gd name="T51" fmla="*/ 785 h 3004"/>
              <a:gd name="T52" fmla="*/ 2776 w 7724"/>
              <a:gd name="T53" fmla="*/ 813 h 3004"/>
              <a:gd name="T54" fmla="*/ 2895 w 7724"/>
              <a:gd name="T55" fmla="*/ 826 h 3004"/>
              <a:gd name="T56" fmla="*/ 2916 w 7724"/>
              <a:gd name="T57" fmla="*/ 851 h 3004"/>
              <a:gd name="T58" fmla="*/ 3187 w 7724"/>
              <a:gd name="T59" fmla="*/ 860 h 3004"/>
              <a:gd name="T60" fmla="*/ 3369 w 7724"/>
              <a:gd name="T61" fmla="*/ 887 h 3004"/>
              <a:gd name="T62" fmla="*/ 3769 w 7724"/>
              <a:gd name="T63" fmla="*/ 897 h 3004"/>
              <a:gd name="T64" fmla="*/ 3835 w 7724"/>
              <a:gd name="T65" fmla="*/ 915 h 3004"/>
              <a:gd name="T66" fmla="*/ 4028 w 7724"/>
              <a:gd name="T67" fmla="*/ 929 h 3004"/>
              <a:gd name="T68" fmla="*/ 4095 w 7724"/>
              <a:gd name="T69" fmla="*/ 958 h 3004"/>
              <a:gd name="T70" fmla="*/ 4269 w 7724"/>
              <a:gd name="T71" fmla="*/ 982 h 3004"/>
              <a:gd name="T72" fmla="*/ 4295 w 7724"/>
              <a:gd name="T73" fmla="*/ 1007 h 3004"/>
              <a:gd name="T74" fmla="*/ 4593 w 7724"/>
              <a:gd name="T75" fmla="*/ 1019 h 3004"/>
              <a:gd name="T76" fmla="*/ 4627 w 7724"/>
              <a:gd name="T77" fmla="*/ 1037 h 3004"/>
              <a:gd name="T78" fmla="*/ 4819 w 7724"/>
              <a:gd name="T79" fmla="*/ 1042 h 3004"/>
              <a:gd name="T80" fmla="*/ 5166 w 7724"/>
              <a:gd name="T81" fmla="*/ 1069 h 3004"/>
              <a:gd name="T82" fmla="*/ 5418 w 7724"/>
              <a:gd name="T83" fmla="*/ 1085 h 3004"/>
              <a:gd name="T84" fmla="*/ 5547 w 7724"/>
              <a:gd name="T85" fmla="*/ 1116 h 3004"/>
              <a:gd name="T86" fmla="*/ 5672 w 7724"/>
              <a:gd name="T87" fmla="*/ 1139 h 3004"/>
              <a:gd name="T88" fmla="*/ 5751 w 7724"/>
              <a:gd name="T89" fmla="*/ 1159 h 3004"/>
              <a:gd name="T90" fmla="*/ 5783 w 7724"/>
              <a:gd name="T91" fmla="*/ 1217 h 3004"/>
              <a:gd name="T92" fmla="*/ 5898 w 7724"/>
              <a:gd name="T93" fmla="*/ 1243 h 3004"/>
              <a:gd name="T94" fmla="*/ 6435 w 7724"/>
              <a:gd name="T95" fmla="*/ 1297 h 3004"/>
              <a:gd name="T96" fmla="*/ 7724 w 7724"/>
              <a:gd name="T97" fmla="*/ 3004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24" h="3004">
                <a:moveTo>
                  <a:pt x="0" y="0"/>
                </a:moveTo>
                <a:lnTo>
                  <a:pt x="62" y="0"/>
                </a:lnTo>
                <a:lnTo>
                  <a:pt x="62" y="12"/>
                </a:lnTo>
                <a:lnTo>
                  <a:pt x="77" y="12"/>
                </a:lnTo>
                <a:lnTo>
                  <a:pt x="77" y="23"/>
                </a:lnTo>
                <a:lnTo>
                  <a:pt x="195" y="23"/>
                </a:lnTo>
                <a:lnTo>
                  <a:pt x="195" y="43"/>
                </a:lnTo>
                <a:lnTo>
                  <a:pt x="276" y="43"/>
                </a:lnTo>
                <a:lnTo>
                  <a:pt x="276" y="52"/>
                </a:lnTo>
                <a:lnTo>
                  <a:pt x="505" y="52"/>
                </a:lnTo>
                <a:lnTo>
                  <a:pt x="505" y="62"/>
                </a:lnTo>
                <a:lnTo>
                  <a:pt x="557" y="62"/>
                </a:lnTo>
                <a:lnTo>
                  <a:pt x="557" y="74"/>
                </a:lnTo>
                <a:lnTo>
                  <a:pt x="625" y="74"/>
                </a:lnTo>
                <a:lnTo>
                  <a:pt x="625" y="96"/>
                </a:lnTo>
                <a:lnTo>
                  <a:pt x="680" y="96"/>
                </a:lnTo>
                <a:lnTo>
                  <a:pt x="680" y="102"/>
                </a:lnTo>
                <a:lnTo>
                  <a:pt x="702" y="102"/>
                </a:lnTo>
                <a:lnTo>
                  <a:pt x="702" y="111"/>
                </a:lnTo>
                <a:lnTo>
                  <a:pt x="714" y="111"/>
                </a:lnTo>
                <a:lnTo>
                  <a:pt x="714" y="120"/>
                </a:lnTo>
                <a:lnTo>
                  <a:pt x="806" y="120"/>
                </a:lnTo>
                <a:lnTo>
                  <a:pt x="806" y="142"/>
                </a:lnTo>
                <a:lnTo>
                  <a:pt x="847" y="142"/>
                </a:lnTo>
                <a:lnTo>
                  <a:pt x="847" y="154"/>
                </a:lnTo>
                <a:lnTo>
                  <a:pt x="943" y="154"/>
                </a:lnTo>
                <a:lnTo>
                  <a:pt x="943" y="176"/>
                </a:lnTo>
                <a:lnTo>
                  <a:pt x="982" y="176"/>
                </a:lnTo>
                <a:lnTo>
                  <a:pt x="982" y="239"/>
                </a:lnTo>
                <a:lnTo>
                  <a:pt x="1154" y="239"/>
                </a:lnTo>
                <a:lnTo>
                  <a:pt x="1154" y="274"/>
                </a:lnTo>
                <a:lnTo>
                  <a:pt x="1201" y="274"/>
                </a:lnTo>
                <a:lnTo>
                  <a:pt x="1201" y="285"/>
                </a:lnTo>
                <a:lnTo>
                  <a:pt x="1248" y="285"/>
                </a:lnTo>
                <a:lnTo>
                  <a:pt x="1248" y="297"/>
                </a:lnTo>
                <a:lnTo>
                  <a:pt x="1374" y="297"/>
                </a:lnTo>
                <a:lnTo>
                  <a:pt x="1374" y="322"/>
                </a:lnTo>
                <a:lnTo>
                  <a:pt x="1419" y="322"/>
                </a:lnTo>
                <a:lnTo>
                  <a:pt x="1419" y="364"/>
                </a:lnTo>
                <a:lnTo>
                  <a:pt x="1424" y="364"/>
                </a:lnTo>
                <a:lnTo>
                  <a:pt x="1424" y="403"/>
                </a:lnTo>
                <a:lnTo>
                  <a:pt x="1434" y="403"/>
                </a:lnTo>
                <a:lnTo>
                  <a:pt x="1434" y="439"/>
                </a:lnTo>
                <a:lnTo>
                  <a:pt x="1441" y="439"/>
                </a:lnTo>
                <a:lnTo>
                  <a:pt x="1441" y="505"/>
                </a:lnTo>
                <a:lnTo>
                  <a:pt x="1450" y="505"/>
                </a:lnTo>
                <a:lnTo>
                  <a:pt x="1450" y="515"/>
                </a:lnTo>
                <a:lnTo>
                  <a:pt x="1464" y="515"/>
                </a:lnTo>
                <a:lnTo>
                  <a:pt x="1464" y="532"/>
                </a:lnTo>
                <a:lnTo>
                  <a:pt x="1485" y="532"/>
                </a:lnTo>
                <a:lnTo>
                  <a:pt x="1485" y="558"/>
                </a:lnTo>
                <a:lnTo>
                  <a:pt x="1558" y="558"/>
                </a:lnTo>
                <a:lnTo>
                  <a:pt x="1558" y="568"/>
                </a:lnTo>
                <a:lnTo>
                  <a:pt x="1601" y="568"/>
                </a:lnTo>
                <a:lnTo>
                  <a:pt x="1601" y="580"/>
                </a:lnTo>
                <a:lnTo>
                  <a:pt x="1628" y="580"/>
                </a:lnTo>
                <a:lnTo>
                  <a:pt x="1628" y="592"/>
                </a:lnTo>
                <a:lnTo>
                  <a:pt x="1693" y="592"/>
                </a:lnTo>
                <a:lnTo>
                  <a:pt x="1693" y="604"/>
                </a:lnTo>
                <a:lnTo>
                  <a:pt x="1875" y="604"/>
                </a:lnTo>
                <a:lnTo>
                  <a:pt x="1875" y="614"/>
                </a:lnTo>
                <a:lnTo>
                  <a:pt x="2078" y="614"/>
                </a:lnTo>
                <a:lnTo>
                  <a:pt x="2078" y="631"/>
                </a:lnTo>
                <a:lnTo>
                  <a:pt x="2192" y="631"/>
                </a:lnTo>
                <a:lnTo>
                  <a:pt x="2192" y="647"/>
                </a:lnTo>
                <a:lnTo>
                  <a:pt x="2345" y="647"/>
                </a:lnTo>
                <a:lnTo>
                  <a:pt x="2345" y="657"/>
                </a:lnTo>
                <a:lnTo>
                  <a:pt x="2482" y="657"/>
                </a:lnTo>
                <a:lnTo>
                  <a:pt x="2482" y="687"/>
                </a:lnTo>
                <a:lnTo>
                  <a:pt x="2527" y="687"/>
                </a:lnTo>
                <a:lnTo>
                  <a:pt x="2527" y="709"/>
                </a:lnTo>
                <a:lnTo>
                  <a:pt x="2635" y="709"/>
                </a:lnTo>
                <a:lnTo>
                  <a:pt x="2635" y="724"/>
                </a:lnTo>
                <a:lnTo>
                  <a:pt x="2720" y="724"/>
                </a:lnTo>
                <a:lnTo>
                  <a:pt x="2720" y="770"/>
                </a:lnTo>
                <a:lnTo>
                  <a:pt x="2752" y="770"/>
                </a:lnTo>
                <a:lnTo>
                  <a:pt x="2752" y="785"/>
                </a:lnTo>
                <a:lnTo>
                  <a:pt x="2764" y="785"/>
                </a:lnTo>
                <a:lnTo>
                  <a:pt x="2764" y="801"/>
                </a:lnTo>
                <a:lnTo>
                  <a:pt x="2776" y="801"/>
                </a:lnTo>
                <a:lnTo>
                  <a:pt x="2776" y="813"/>
                </a:lnTo>
                <a:lnTo>
                  <a:pt x="2789" y="813"/>
                </a:lnTo>
                <a:lnTo>
                  <a:pt x="2789" y="826"/>
                </a:lnTo>
                <a:lnTo>
                  <a:pt x="2895" y="826"/>
                </a:lnTo>
                <a:lnTo>
                  <a:pt x="2895" y="838"/>
                </a:lnTo>
                <a:lnTo>
                  <a:pt x="2916" y="838"/>
                </a:lnTo>
                <a:lnTo>
                  <a:pt x="2916" y="851"/>
                </a:lnTo>
                <a:lnTo>
                  <a:pt x="3060" y="851"/>
                </a:lnTo>
                <a:lnTo>
                  <a:pt x="3060" y="860"/>
                </a:lnTo>
                <a:lnTo>
                  <a:pt x="3187" y="860"/>
                </a:lnTo>
                <a:lnTo>
                  <a:pt x="3187" y="872"/>
                </a:lnTo>
                <a:lnTo>
                  <a:pt x="3369" y="872"/>
                </a:lnTo>
                <a:lnTo>
                  <a:pt x="3369" y="887"/>
                </a:lnTo>
                <a:lnTo>
                  <a:pt x="3507" y="887"/>
                </a:lnTo>
                <a:lnTo>
                  <a:pt x="3507" y="897"/>
                </a:lnTo>
                <a:lnTo>
                  <a:pt x="3769" y="897"/>
                </a:lnTo>
                <a:lnTo>
                  <a:pt x="3769" y="909"/>
                </a:lnTo>
                <a:lnTo>
                  <a:pt x="3835" y="909"/>
                </a:lnTo>
                <a:lnTo>
                  <a:pt x="3835" y="915"/>
                </a:lnTo>
                <a:lnTo>
                  <a:pt x="4017" y="915"/>
                </a:lnTo>
                <a:lnTo>
                  <a:pt x="4017" y="929"/>
                </a:lnTo>
                <a:lnTo>
                  <a:pt x="4028" y="929"/>
                </a:lnTo>
                <a:lnTo>
                  <a:pt x="4028" y="947"/>
                </a:lnTo>
                <a:lnTo>
                  <a:pt x="4095" y="947"/>
                </a:lnTo>
                <a:lnTo>
                  <a:pt x="4095" y="958"/>
                </a:lnTo>
                <a:lnTo>
                  <a:pt x="4177" y="958"/>
                </a:lnTo>
                <a:lnTo>
                  <a:pt x="4177" y="982"/>
                </a:lnTo>
                <a:lnTo>
                  <a:pt x="4269" y="982"/>
                </a:lnTo>
                <a:lnTo>
                  <a:pt x="4269" y="999"/>
                </a:lnTo>
                <a:lnTo>
                  <a:pt x="4295" y="999"/>
                </a:lnTo>
                <a:lnTo>
                  <a:pt x="4295" y="1007"/>
                </a:lnTo>
                <a:lnTo>
                  <a:pt x="4519" y="1007"/>
                </a:lnTo>
                <a:lnTo>
                  <a:pt x="4519" y="1019"/>
                </a:lnTo>
                <a:lnTo>
                  <a:pt x="4593" y="1019"/>
                </a:lnTo>
                <a:lnTo>
                  <a:pt x="4593" y="1031"/>
                </a:lnTo>
                <a:lnTo>
                  <a:pt x="4627" y="1031"/>
                </a:lnTo>
                <a:lnTo>
                  <a:pt x="4627" y="1037"/>
                </a:lnTo>
                <a:lnTo>
                  <a:pt x="4653" y="1037"/>
                </a:lnTo>
                <a:lnTo>
                  <a:pt x="4653" y="1042"/>
                </a:lnTo>
                <a:lnTo>
                  <a:pt x="4819" y="1042"/>
                </a:lnTo>
                <a:lnTo>
                  <a:pt x="4819" y="1057"/>
                </a:lnTo>
                <a:lnTo>
                  <a:pt x="5166" y="1057"/>
                </a:lnTo>
                <a:lnTo>
                  <a:pt x="5166" y="1069"/>
                </a:lnTo>
                <a:lnTo>
                  <a:pt x="5405" y="1069"/>
                </a:lnTo>
                <a:lnTo>
                  <a:pt x="5405" y="1085"/>
                </a:lnTo>
                <a:lnTo>
                  <a:pt x="5418" y="1085"/>
                </a:lnTo>
                <a:lnTo>
                  <a:pt x="5418" y="1095"/>
                </a:lnTo>
                <a:lnTo>
                  <a:pt x="5547" y="1095"/>
                </a:lnTo>
                <a:lnTo>
                  <a:pt x="5547" y="1116"/>
                </a:lnTo>
                <a:lnTo>
                  <a:pt x="5647" y="1116"/>
                </a:lnTo>
                <a:lnTo>
                  <a:pt x="5672" y="1116"/>
                </a:lnTo>
                <a:lnTo>
                  <a:pt x="5672" y="1139"/>
                </a:lnTo>
                <a:lnTo>
                  <a:pt x="5695" y="1139"/>
                </a:lnTo>
                <a:lnTo>
                  <a:pt x="5695" y="1159"/>
                </a:lnTo>
                <a:lnTo>
                  <a:pt x="5751" y="1159"/>
                </a:lnTo>
                <a:lnTo>
                  <a:pt x="5751" y="1188"/>
                </a:lnTo>
                <a:lnTo>
                  <a:pt x="5783" y="1188"/>
                </a:lnTo>
                <a:lnTo>
                  <a:pt x="5783" y="1217"/>
                </a:lnTo>
                <a:lnTo>
                  <a:pt x="5832" y="1217"/>
                </a:lnTo>
                <a:lnTo>
                  <a:pt x="5832" y="1243"/>
                </a:lnTo>
                <a:lnTo>
                  <a:pt x="5898" y="1243"/>
                </a:lnTo>
                <a:lnTo>
                  <a:pt x="5898" y="1271"/>
                </a:lnTo>
                <a:lnTo>
                  <a:pt x="6435" y="1271"/>
                </a:lnTo>
                <a:lnTo>
                  <a:pt x="6435" y="1297"/>
                </a:lnTo>
                <a:lnTo>
                  <a:pt x="7543" y="1297"/>
                </a:lnTo>
                <a:lnTo>
                  <a:pt x="7543" y="3004"/>
                </a:lnTo>
                <a:lnTo>
                  <a:pt x="7724" y="3004"/>
                </a:lnTo>
              </a:path>
            </a:pathLst>
          </a:custGeom>
          <a:noFill/>
          <a:ln w="28575" cap="sq" cmpd="sng">
            <a:solidFill>
              <a:schemeClr val="accent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Corbel"/>
              <a:ea typeface="+mn-ea"/>
              <a:cs typeface="+mn-cs"/>
            </a:endParaRPr>
          </a:p>
        </p:txBody>
      </p:sp>
      <p:grpSp>
        <p:nvGrpSpPr>
          <p:cNvPr id="99" name="Group 98">
            <a:extLst>
              <a:ext uri="{FF2B5EF4-FFF2-40B4-BE49-F238E27FC236}">
                <a16:creationId xmlns:a16="http://schemas.microsoft.com/office/drawing/2014/main" id="{F5F931A2-7DCB-1A33-776A-71799D2C82A3}"/>
              </a:ext>
            </a:extLst>
          </p:cNvPr>
          <p:cNvGrpSpPr/>
          <p:nvPr/>
        </p:nvGrpSpPr>
        <p:grpSpPr>
          <a:xfrm>
            <a:off x="0" y="5465861"/>
            <a:ext cx="1190994" cy="654544"/>
            <a:chOff x="1311014" y="5387612"/>
            <a:chExt cx="1190994" cy="654544"/>
          </a:xfrm>
          <a:noFill/>
        </p:grpSpPr>
        <p:sp>
          <p:nvSpPr>
            <p:cNvPr id="100" name="Rectangle 99">
              <a:extLst>
                <a:ext uri="{FF2B5EF4-FFF2-40B4-BE49-F238E27FC236}">
                  <a16:creationId xmlns:a16="http://schemas.microsoft.com/office/drawing/2014/main" id="{6008296D-CCD5-281C-7D14-F2A4A36DEB37}"/>
                </a:ext>
              </a:extLst>
            </p:cNvPr>
            <p:cNvSpPr/>
            <p:nvPr/>
          </p:nvSpPr>
          <p:spPr>
            <a:xfrm>
              <a:off x="1665631" y="5387612"/>
              <a:ext cx="836377" cy="276999"/>
            </a:xfrm>
            <a:prstGeom prst="rect">
              <a:avLst/>
            </a:prstGeom>
            <a:grpFill/>
          </p:spPr>
          <p:txBody>
            <a:bodyPr wrap="none"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No. at risk</a:t>
              </a:r>
            </a:p>
          </p:txBody>
        </p:sp>
        <p:sp>
          <p:nvSpPr>
            <p:cNvPr id="101" name="TextBox 100">
              <a:extLst>
                <a:ext uri="{FF2B5EF4-FFF2-40B4-BE49-F238E27FC236}">
                  <a16:creationId xmlns:a16="http://schemas.microsoft.com/office/drawing/2014/main" id="{98BFBB96-61D8-D8B9-CFF3-C7E504CA854E}"/>
                </a:ext>
              </a:extLst>
            </p:cNvPr>
            <p:cNvSpPr txBox="1"/>
            <p:nvPr/>
          </p:nvSpPr>
          <p:spPr>
            <a:xfrm>
              <a:off x="1311014" y="5647176"/>
              <a:ext cx="1190993" cy="394980"/>
            </a:xfrm>
            <a:prstGeom prst="rect">
              <a:avLst/>
            </a:prstGeom>
            <a:grpFill/>
          </p:spPr>
          <p:txBody>
            <a:bodyPr wrap="square" lIns="0" tIns="0" rIns="0" bIns="0" rtlCol="0">
              <a:spAutoFit/>
            </a:bodyPr>
            <a:lstStyle/>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Pola-R-CHP</a:t>
              </a:r>
            </a:p>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a:ea typeface="+mn-ea"/>
                  <a:cs typeface="Arial"/>
                </a:rPr>
                <a:t>R-CHOP</a:t>
              </a:r>
              <a:endParaRPr kumimoji="0" lang="en-US" sz="1200" b="1" i="0" u="none" strike="noStrike" kern="1200" cap="none" spc="0" normalizeH="0" baseline="0" noProof="0" dirty="0">
                <a:ln>
                  <a:noFill/>
                </a:ln>
                <a:solidFill>
                  <a:srgbClr val="346691"/>
                </a:solidFill>
                <a:effectLst/>
                <a:uLnTx/>
                <a:uFillTx/>
                <a:latin typeface="Calibri"/>
                <a:ea typeface="+mn-ea"/>
                <a:cs typeface="Arial"/>
              </a:endParaRPr>
            </a:p>
          </p:txBody>
        </p:sp>
      </p:grpSp>
      <p:grpSp>
        <p:nvGrpSpPr>
          <p:cNvPr id="102" name="Group 101">
            <a:extLst>
              <a:ext uri="{FF2B5EF4-FFF2-40B4-BE49-F238E27FC236}">
                <a16:creationId xmlns:a16="http://schemas.microsoft.com/office/drawing/2014/main" id="{A99D42CC-DA48-36FA-7193-B52D302522E5}"/>
              </a:ext>
            </a:extLst>
          </p:cNvPr>
          <p:cNvGrpSpPr/>
          <p:nvPr/>
        </p:nvGrpSpPr>
        <p:grpSpPr>
          <a:xfrm>
            <a:off x="1312934" y="5724627"/>
            <a:ext cx="6225075" cy="394980"/>
            <a:chOff x="3351284" y="5679326"/>
            <a:chExt cx="6225075" cy="394980"/>
          </a:xfrm>
        </p:grpSpPr>
        <p:sp>
          <p:nvSpPr>
            <p:cNvPr id="103" name="TextBox 102">
              <a:extLst>
                <a:ext uri="{FF2B5EF4-FFF2-40B4-BE49-F238E27FC236}">
                  <a16:creationId xmlns:a16="http://schemas.microsoft.com/office/drawing/2014/main" id="{6D099D35-1933-A49C-F737-F2049E4BECB0}"/>
                </a:ext>
              </a:extLst>
            </p:cNvPr>
            <p:cNvSpPr txBox="1"/>
            <p:nvPr/>
          </p:nvSpPr>
          <p:spPr>
            <a:xfrm>
              <a:off x="3351284" y="5679326"/>
              <a:ext cx="283462"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440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439</a:t>
              </a:r>
            </a:p>
          </p:txBody>
        </p:sp>
        <p:sp>
          <p:nvSpPr>
            <p:cNvPr id="104" name="TextBox 103">
              <a:extLst>
                <a:ext uri="{FF2B5EF4-FFF2-40B4-BE49-F238E27FC236}">
                  <a16:creationId xmlns:a16="http://schemas.microsoft.com/office/drawing/2014/main" id="{71695BCF-E795-3C82-1CF8-3D5E613DE25C}"/>
                </a:ext>
              </a:extLst>
            </p:cNvPr>
            <p:cNvSpPr txBox="1"/>
            <p:nvPr/>
          </p:nvSpPr>
          <p:spPr>
            <a:xfrm>
              <a:off x="5048886"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353</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330</a:t>
              </a:r>
            </a:p>
          </p:txBody>
        </p:sp>
        <p:sp>
          <p:nvSpPr>
            <p:cNvPr id="105" name="TextBox 104">
              <a:extLst>
                <a:ext uri="{FF2B5EF4-FFF2-40B4-BE49-F238E27FC236}">
                  <a16:creationId xmlns:a16="http://schemas.microsoft.com/office/drawing/2014/main" id="{395F4F5B-E6FB-32D7-4B78-193F8F0610E5}"/>
                </a:ext>
              </a:extLst>
            </p:cNvPr>
            <p:cNvSpPr txBox="1"/>
            <p:nvPr/>
          </p:nvSpPr>
          <p:spPr>
            <a:xfrm>
              <a:off x="4200084"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404</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389</a:t>
              </a:r>
            </a:p>
          </p:txBody>
        </p:sp>
        <p:sp>
          <p:nvSpPr>
            <p:cNvPr id="106" name="TextBox 105">
              <a:extLst>
                <a:ext uri="{FF2B5EF4-FFF2-40B4-BE49-F238E27FC236}">
                  <a16:creationId xmlns:a16="http://schemas.microsoft.com/office/drawing/2014/main" id="{9520692E-C118-6659-3B0B-4E9AAB8CAD82}"/>
                </a:ext>
              </a:extLst>
            </p:cNvPr>
            <p:cNvSpPr txBox="1"/>
            <p:nvPr/>
          </p:nvSpPr>
          <p:spPr>
            <a:xfrm>
              <a:off x="5897688"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327</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296</a:t>
              </a:r>
            </a:p>
          </p:txBody>
        </p:sp>
        <p:sp>
          <p:nvSpPr>
            <p:cNvPr id="107" name="TextBox 106">
              <a:extLst>
                <a:ext uri="{FF2B5EF4-FFF2-40B4-BE49-F238E27FC236}">
                  <a16:creationId xmlns:a16="http://schemas.microsoft.com/office/drawing/2014/main" id="{3D2795A4-E011-2518-1C5D-158095EA409A}"/>
                </a:ext>
              </a:extLst>
            </p:cNvPr>
            <p:cNvSpPr txBox="1"/>
            <p:nvPr/>
          </p:nvSpPr>
          <p:spPr>
            <a:xfrm>
              <a:off x="6746490"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246</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220</a:t>
              </a:r>
            </a:p>
          </p:txBody>
        </p:sp>
        <p:sp>
          <p:nvSpPr>
            <p:cNvPr id="108" name="TextBox 107">
              <a:extLst>
                <a:ext uri="{FF2B5EF4-FFF2-40B4-BE49-F238E27FC236}">
                  <a16:creationId xmlns:a16="http://schemas.microsoft.com/office/drawing/2014/main" id="{F7C3C1E2-186B-B881-3D3C-4E6E9E876E3F}"/>
                </a:ext>
              </a:extLst>
            </p:cNvPr>
            <p:cNvSpPr txBox="1"/>
            <p:nvPr/>
          </p:nvSpPr>
          <p:spPr>
            <a:xfrm>
              <a:off x="7595292"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78</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78</a:t>
              </a:r>
            </a:p>
          </p:txBody>
        </p:sp>
        <p:sp>
          <p:nvSpPr>
            <p:cNvPr id="109" name="TextBox 108">
              <a:extLst>
                <a:ext uri="{FF2B5EF4-FFF2-40B4-BE49-F238E27FC236}">
                  <a16:creationId xmlns:a16="http://schemas.microsoft.com/office/drawing/2014/main" id="{D4D3C860-BA1C-7F7B-26C6-8AEDD15D67FD}"/>
                </a:ext>
              </a:extLst>
            </p:cNvPr>
            <p:cNvSpPr txBox="1"/>
            <p:nvPr/>
          </p:nvSpPr>
          <p:spPr>
            <a:xfrm>
              <a:off x="8444094"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NE</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3</a:t>
              </a:r>
            </a:p>
          </p:txBody>
        </p:sp>
        <p:sp>
          <p:nvSpPr>
            <p:cNvPr id="110" name="TextBox 109">
              <a:extLst>
                <a:ext uri="{FF2B5EF4-FFF2-40B4-BE49-F238E27FC236}">
                  <a16:creationId xmlns:a16="http://schemas.microsoft.com/office/drawing/2014/main" id="{3C317170-522E-1180-F8A9-7194E8D4049E}"/>
                </a:ext>
              </a:extLst>
            </p:cNvPr>
            <p:cNvSpPr txBox="1"/>
            <p:nvPr/>
          </p:nvSpPr>
          <p:spPr>
            <a:xfrm>
              <a:off x="9292895"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NE</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NE</a:t>
              </a:r>
            </a:p>
          </p:txBody>
        </p:sp>
      </p:grpSp>
      <p:sp>
        <p:nvSpPr>
          <p:cNvPr id="111" name="Rectangle 110">
            <a:extLst>
              <a:ext uri="{FF2B5EF4-FFF2-40B4-BE49-F238E27FC236}">
                <a16:creationId xmlns:a16="http://schemas.microsoft.com/office/drawing/2014/main" id="{0299D724-C4F6-61B5-4582-0BB87ACB5787}"/>
              </a:ext>
            </a:extLst>
          </p:cNvPr>
          <p:cNvSpPr/>
          <p:nvPr/>
        </p:nvSpPr>
        <p:spPr>
          <a:xfrm>
            <a:off x="6434698" y="3639815"/>
            <a:ext cx="1072680" cy="430887"/>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5C00"/>
                </a:solidFill>
                <a:effectLst/>
                <a:uLnTx/>
                <a:uFillTx/>
                <a:latin typeface="Arial"/>
                <a:ea typeface="+mn-ea"/>
                <a:cs typeface="Arial"/>
              </a:rPr>
              <a:t>Pola-R-CHP (n=440)</a:t>
            </a:r>
          </a:p>
        </p:txBody>
      </p:sp>
      <p:sp>
        <p:nvSpPr>
          <p:cNvPr id="112" name="Rectangle 111">
            <a:extLst>
              <a:ext uri="{FF2B5EF4-FFF2-40B4-BE49-F238E27FC236}">
                <a16:creationId xmlns:a16="http://schemas.microsoft.com/office/drawing/2014/main" id="{45239C3F-4D63-05A5-9CBE-B8E3305AA912}"/>
              </a:ext>
            </a:extLst>
          </p:cNvPr>
          <p:cNvSpPr/>
          <p:nvPr/>
        </p:nvSpPr>
        <p:spPr>
          <a:xfrm>
            <a:off x="6764952" y="2783033"/>
            <a:ext cx="962841" cy="430887"/>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solidFill>
                <a:effectLst/>
                <a:uLnTx/>
                <a:uFillTx/>
                <a:latin typeface="Arial"/>
                <a:ea typeface="+mn-ea"/>
                <a:cs typeface="Arial"/>
              </a:rPr>
              <a:t>R-CHOP (n=439)</a:t>
            </a:r>
          </a:p>
        </p:txBody>
      </p:sp>
      <p:graphicFrame>
        <p:nvGraphicFramePr>
          <p:cNvPr id="3" name="Table 2">
            <a:extLst>
              <a:ext uri="{FF2B5EF4-FFF2-40B4-BE49-F238E27FC236}">
                <a16:creationId xmlns:a16="http://schemas.microsoft.com/office/drawing/2014/main" id="{CA498575-830C-83D2-660F-8568637470F5}"/>
              </a:ext>
            </a:extLst>
          </p:cNvPr>
          <p:cNvGraphicFramePr>
            <a:graphicFrameLocks noGrp="1"/>
          </p:cNvGraphicFramePr>
          <p:nvPr/>
        </p:nvGraphicFramePr>
        <p:xfrm>
          <a:off x="1720212" y="3488425"/>
          <a:ext cx="4086993" cy="1176557"/>
        </p:xfrm>
        <a:graphic>
          <a:graphicData uri="http://schemas.openxmlformats.org/drawingml/2006/table">
            <a:tbl>
              <a:tblPr firstRow="1" bandRow="1">
                <a:tableStyleId>{2D5ABB26-0587-4C30-8999-92F81FD0307C}</a:tableStyleId>
              </a:tblPr>
              <a:tblGrid>
                <a:gridCol w="1747899">
                  <a:extLst>
                    <a:ext uri="{9D8B030D-6E8A-4147-A177-3AD203B41FA5}">
                      <a16:colId xmlns:a16="http://schemas.microsoft.com/office/drawing/2014/main" val="20000"/>
                    </a:ext>
                  </a:extLst>
                </a:gridCol>
                <a:gridCol w="1169547">
                  <a:extLst>
                    <a:ext uri="{9D8B030D-6E8A-4147-A177-3AD203B41FA5}">
                      <a16:colId xmlns:a16="http://schemas.microsoft.com/office/drawing/2014/main" val="20001"/>
                    </a:ext>
                  </a:extLst>
                </a:gridCol>
                <a:gridCol w="1169547">
                  <a:extLst>
                    <a:ext uri="{9D8B030D-6E8A-4147-A177-3AD203B41FA5}">
                      <a16:colId xmlns:a16="http://schemas.microsoft.com/office/drawing/2014/main" val="20002"/>
                    </a:ext>
                  </a:extLst>
                </a:gridCol>
              </a:tblGrid>
              <a:tr h="297424">
                <a:tc>
                  <a:txBody>
                    <a:bodyPr/>
                    <a:lstStyle/>
                    <a:p>
                      <a:endParaRPr lang="en-US" sz="1200" dirty="0"/>
                    </a:p>
                  </a:txBody>
                  <a:tcPr marL="0" marR="0" marT="0" marB="0">
                    <a:lnT w="28575"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solidFill>
                            <a:srgbClr val="FFFFFF"/>
                          </a:solidFill>
                        </a:rPr>
                        <a:t>Pola-R-CHP</a:t>
                      </a:r>
                    </a:p>
                    <a:p>
                      <a:pPr algn="ctr"/>
                      <a:r>
                        <a:rPr lang="en-US" sz="1200" b="1" dirty="0">
                          <a:solidFill>
                            <a:srgbClr val="FFFFFF"/>
                          </a:solidFill>
                        </a:rPr>
                        <a:t>(n</a:t>
                      </a:r>
                      <a:r>
                        <a:rPr lang="en-US" sz="800" b="1" dirty="0">
                          <a:solidFill>
                            <a:srgbClr val="FFFFFF"/>
                          </a:solidFill>
                        </a:rPr>
                        <a:t> </a:t>
                      </a:r>
                      <a:r>
                        <a:rPr lang="en-US" sz="1200" b="1" dirty="0">
                          <a:solidFill>
                            <a:srgbClr val="FFFFFF"/>
                          </a:solidFill>
                        </a:rPr>
                        <a:t>=</a:t>
                      </a:r>
                      <a:r>
                        <a:rPr lang="en-US" sz="800" b="1" dirty="0">
                          <a:solidFill>
                            <a:srgbClr val="FFFFFF"/>
                          </a:solidFill>
                        </a:rPr>
                        <a:t> </a:t>
                      </a:r>
                      <a:r>
                        <a:rPr lang="en-US" sz="1200" b="1" dirty="0">
                          <a:solidFill>
                            <a:srgbClr val="FFFFFF"/>
                          </a:solidFill>
                        </a:rPr>
                        <a:t>440)</a:t>
                      </a:r>
                    </a:p>
                  </a:txBody>
                  <a:tcPr marL="0" marR="0" marT="0" marB="0">
                    <a:lnT w="28575"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D85C00"/>
                    </a:solidFill>
                  </a:tcPr>
                </a:tc>
                <a:tc>
                  <a:txBody>
                    <a:bodyPr/>
                    <a:lstStyle/>
                    <a:p>
                      <a:pPr algn="ctr"/>
                      <a:r>
                        <a:rPr lang="en-US" sz="1200" b="1" dirty="0">
                          <a:solidFill>
                            <a:srgbClr val="FFFFFF"/>
                          </a:solidFill>
                        </a:rPr>
                        <a:t>R-CHOP</a:t>
                      </a:r>
                      <a:br>
                        <a:rPr lang="en-US" sz="1200" b="1" dirty="0">
                          <a:solidFill>
                            <a:srgbClr val="FFFFFF"/>
                          </a:solidFill>
                        </a:rPr>
                      </a:br>
                      <a:r>
                        <a:rPr lang="en-US" sz="1200" b="1" dirty="0">
                          <a:solidFill>
                            <a:srgbClr val="FFFFFF"/>
                          </a:solidFill>
                        </a:rPr>
                        <a:t>(n</a:t>
                      </a:r>
                      <a:r>
                        <a:rPr lang="en-US" sz="800" b="1" dirty="0">
                          <a:solidFill>
                            <a:srgbClr val="FFFFFF"/>
                          </a:solidFill>
                        </a:rPr>
                        <a:t> </a:t>
                      </a:r>
                      <a:r>
                        <a:rPr lang="en-US" sz="1200" b="1" dirty="0">
                          <a:solidFill>
                            <a:srgbClr val="FFFFFF"/>
                          </a:solidFill>
                        </a:rPr>
                        <a:t>=</a:t>
                      </a:r>
                      <a:r>
                        <a:rPr lang="en-US" sz="800" b="1" baseline="0" dirty="0">
                          <a:solidFill>
                            <a:srgbClr val="FFFFFF"/>
                          </a:solidFill>
                        </a:rPr>
                        <a:t> </a:t>
                      </a:r>
                      <a:r>
                        <a:rPr lang="en-US" sz="1200" b="1" baseline="0" dirty="0">
                          <a:solidFill>
                            <a:srgbClr val="FFFFFF"/>
                          </a:solidFill>
                        </a:rPr>
                        <a:t>439)</a:t>
                      </a:r>
                      <a:endParaRPr lang="en-US" sz="1200" b="1" dirty="0">
                        <a:solidFill>
                          <a:srgbClr val="FFFFFF"/>
                        </a:solidFill>
                      </a:endParaRPr>
                    </a:p>
                  </a:txBody>
                  <a:tcPr marL="0" marR="0" marT="0" marB="0">
                    <a:lnT w="28575"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917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0" dirty="0">
                          <a:solidFill>
                            <a:schemeClr val="tx2"/>
                          </a:solidFill>
                        </a:rPr>
                        <a:t>Events (%)</a:t>
                      </a:r>
                    </a:p>
                  </a:txBody>
                  <a:tcPr marL="0" marR="0" marT="0" marB="0" anchor="ctr">
                    <a:lnT w="28575" cap="flat" cmpd="sng" algn="ctr">
                      <a:solidFill>
                        <a:scrgbClr r="0" g="0" b="0"/>
                      </a:solidFill>
                      <a:prstDash val="solid"/>
                      <a:round/>
                      <a:headEnd type="none" w="med" len="med"/>
                      <a:tailEnd type="none" w="med" len="med"/>
                    </a:lnT>
                  </a:tcPr>
                </a:tc>
                <a:tc>
                  <a:txBody>
                    <a:bodyPr/>
                    <a:lstStyle/>
                    <a:p>
                      <a:pPr algn="ctr"/>
                      <a:r>
                        <a:rPr lang="en-US" sz="1200" b="1" dirty="0">
                          <a:solidFill>
                            <a:schemeClr val="tx2"/>
                          </a:solidFill>
                        </a:rPr>
                        <a:t>107 (24.3)</a:t>
                      </a:r>
                    </a:p>
                  </a:txBody>
                  <a:tcPr marL="0" marR="0" marT="0" marB="0" anchor="ctr">
                    <a:lnT w="28575" cap="flat" cmpd="sng" algn="ctr">
                      <a:solidFill>
                        <a:scrgbClr r="0" g="0" b="0"/>
                      </a:solidFill>
                      <a:prstDash val="solid"/>
                      <a:round/>
                      <a:headEnd type="none" w="med" len="med"/>
                      <a:tailEnd type="none" w="med" len="med"/>
                    </a:lnT>
                    <a:solidFill>
                      <a:srgbClr val="D85C00">
                        <a:alpha val="9804"/>
                      </a:srgbClr>
                    </a:solidFill>
                  </a:tcPr>
                </a:tc>
                <a:tc>
                  <a:txBody>
                    <a:bodyPr/>
                    <a:lstStyle/>
                    <a:p>
                      <a:pPr algn="ctr"/>
                      <a:r>
                        <a:rPr lang="en-US" sz="1200" b="1" dirty="0">
                          <a:solidFill>
                            <a:schemeClr val="tx2"/>
                          </a:solidFill>
                        </a:rPr>
                        <a:t>134 (30.5)</a:t>
                      </a:r>
                    </a:p>
                  </a:txBody>
                  <a:tcPr marL="0" marR="0" marT="0" marB="0" anchor="ctr">
                    <a:lnT w="28575" cap="flat" cmpd="sng" algn="ctr">
                      <a:solidFill>
                        <a:scrgbClr r="0" g="0" b="0"/>
                      </a:solidFill>
                      <a:prstDash val="solid"/>
                      <a:round/>
                      <a:headEnd type="none" w="med" len="med"/>
                      <a:tailEnd type="none" w="med" len="med"/>
                    </a:lnT>
                    <a:solidFill>
                      <a:srgbClr val="346691">
                        <a:alpha val="10196"/>
                      </a:srgbClr>
                    </a:solidFill>
                  </a:tcPr>
                </a:tc>
                <a:extLst>
                  <a:ext uri="{0D108BD9-81ED-4DB2-BD59-A6C34878D82A}">
                    <a16:rowId xmlns:a16="http://schemas.microsoft.com/office/drawing/2014/main" val="3750241510"/>
                  </a:ext>
                </a:extLst>
              </a:tr>
              <a:tr h="262157">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2-Year PFS</a:t>
                      </a:r>
                      <a:r>
                        <a:rPr lang="en-US" sz="1200" b="0" dirty="0">
                          <a:solidFill>
                            <a:schemeClr val="tx2"/>
                          </a:solidFill>
                        </a:rPr>
                        <a:t> </a:t>
                      </a:r>
                      <a:r>
                        <a:rPr lang="en-US" sz="1200" b="1" dirty="0">
                          <a:solidFill>
                            <a:schemeClr val="tx2"/>
                          </a:solidFill>
                        </a:rPr>
                        <a:t>%</a:t>
                      </a:r>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200" b="1" dirty="0">
                          <a:solidFill>
                            <a:schemeClr val="tx2"/>
                          </a:solidFill>
                        </a:rPr>
                        <a:t>76.7 </a:t>
                      </a:r>
                      <a:endParaRPr lang="en-US" sz="1200" dirty="0">
                        <a:solidFill>
                          <a:schemeClr val="tx2"/>
                        </a:solidFill>
                      </a:endParaRPr>
                    </a:p>
                  </a:txBody>
                  <a:tcPr marL="0" marR="0" marT="0" marB="0" anchor="ctr">
                    <a:lnB w="19050" cap="flat" cmpd="sng" algn="ctr">
                      <a:solidFill>
                        <a:schemeClr val="tx1"/>
                      </a:solidFill>
                      <a:prstDash val="solid"/>
                      <a:round/>
                      <a:headEnd type="none" w="med" len="med"/>
                      <a:tailEnd type="none" w="med" len="med"/>
                    </a:lnB>
                    <a:solidFill>
                      <a:srgbClr val="D85C00">
                        <a:alpha val="10196"/>
                      </a:srgbClr>
                    </a:solidFill>
                  </a:tcPr>
                </a:tc>
                <a:tc>
                  <a:txBody>
                    <a:bodyPr/>
                    <a:lstStyle/>
                    <a:p>
                      <a:pPr algn="ctr"/>
                      <a:r>
                        <a:rPr lang="en-US" sz="1200" b="1" dirty="0">
                          <a:solidFill>
                            <a:schemeClr val="tx2"/>
                          </a:solidFill>
                        </a:rPr>
                        <a:t>70.2</a:t>
                      </a:r>
                      <a:endParaRPr lang="en-US" sz="1200" dirty="0">
                        <a:solidFill>
                          <a:schemeClr val="tx2"/>
                        </a:solidFill>
                      </a:endParaRPr>
                    </a:p>
                  </a:txBody>
                  <a:tcPr marL="0" marR="0" marT="0" marB="0" anchor="ctr">
                    <a:lnB w="19050" cap="flat" cmpd="sng" algn="ctr">
                      <a:solidFill>
                        <a:schemeClr val="tx1"/>
                      </a:solidFill>
                      <a:prstDash val="solid"/>
                      <a:round/>
                      <a:headEnd type="none" w="med" len="med"/>
                      <a:tailEnd type="none" w="med" len="med"/>
                    </a:lnB>
                    <a:solidFill>
                      <a:srgbClr val="346691">
                        <a:alpha val="10196"/>
                      </a:srgbClr>
                    </a:solidFill>
                  </a:tcPr>
                </a:tc>
                <a:extLst>
                  <a:ext uri="{0D108BD9-81ED-4DB2-BD59-A6C34878D82A}">
                    <a16:rowId xmlns:a16="http://schemas.microsoft.com/office/drawing/2014/main" val="1359863939"/>
                  </a:ext>
                </a:extLst>
              </a:tr>
              <a:tr h="180279">
                <a:tc>
                  <a:txBody>
                    <a:bodyPr/>
                    <a:lstStyle/>
                    <a:p>
                      <a:r>
                        <a:rPr lang="en-US" sz="1200" b="1" dirty="0">
                          <a:solidFill>
                            <a:schemeClr val="tx2"/>
                          </a:solidFill>
                        </a:rPr>
                        <a:t>HR</a:t>
                      </a:r>
                      <a:r>
                        <a:rPr lang="en-US" sz="1200" b="0" dirty="0">
                          <a:solidFill>
                            <a:schemeClr val="tx2"/>
                          </a:solidFill>
                        </a:rPr>
                        <a:t> (95% CI)</a:t>
                      </a:r>
                    </a:p>
                  </a:txBody>
                  <a:tcPr marL="0" marR="0" marT="0" marB="0" anchor="ctr">
                    <a:lnT w="19050" cap="flat" cmpd="sng" algn="ctr">
                      <a:solidFill>
                        <a:schemeClr val="tx1"/>
                      </a:solidFill>
                      <a:prstDash val="solid"/>
                      <a:round/>
                      <a:headEnd type="none" w="med" len="med"/>
                      <a:tailEnd type="none" w="med" len="med"/>
                    </a:lnT>
                  </a:tcPr>
                </a:tc>
                <a:tc gridSpan="2">
                  <a:txBody>
                    <a:bodyPr/>
                    <a:lstStyle/>
                    <a:p>
                      <a:pPr algn="ctr"/>
                      <a:r>
                        <a:rPr lang="en-US" sz="1200" b="1" dirty="0">
                          <a:solidFill>
                            <a:schemeClr val="tx2"/>
                          </a:solidFill>
                        </a:rPr>
                        <a:t>0.73 </a:t>
                      </a:r>
                      <a:r>
                        <a:rPr lang="en-US" sz="1200" dirty="0">
                          <a:solidFill>
                            <a:schemeClr val="tx2"/>
                          </a:solidFill>
                        </a:rPr>
                        <a:t>(0.57, 0.95)</a:t>
                      </a:r>
                    </a:p>
                  </a:txBody>
                  <a:tcPr marL="0" marR="0" marT="0" marB="0" anchor="ctr">
                    <a:lnT w="19050" cap="flat" cmpd="sng" algn="ctr">
                      <a:solidFill>
                        <a:schemeClr val="tx1"/>
                      </a:solidFill>
                      <a:prstDash val="solid"/>
                      <a:round/>
                      <a:headEnd type="none" w="med" len="med"/>
                      <a:tailEnd type="none" w="med" len="med"/>
                    </a:lnT>
                  </a:tcPr>
                </a:tc>
                <a:tc hMerge="1">
                  <a:txBody>
                    <a:bodyPr/>
                    <a:lstStyle/>
                    <a:p>
                      <a:pPr algn="ctr"/>
                      <a:endParaRPr lang="en-US" sz="800" dirty="0"/>
                    </a:p>
                  </a:txBody>
                  <a:tcPr/>
                </a:tc>
                <a:extLst>
                  <a:ext uri="{0D108BD9-81ED-4DB2-BD59-A6C34878D82A}">
                    <a16:rowId xmlns:a16="http://schemas.microsoft.com/office/drawing/2014/main" val="10003"/>
                  </a:ext>
                </a:extLst>
              </a:tr>
              <a:tr h="148712">
                <a:tc>
                  <a:txBody>
                    <a:bodyPr/>
                    <a:lstStyle/>
                    <a:p>
                      <a:r>
                        <a:rPr lang="en-US" sz="1200" b="1" dirty="0">
                          <a:solidFill>
                            <a:schemeClr val="tx2"/>
                          </a:solidFill>
                        </a:rPr>
                        <a:t>2-sided </a:t>
                      </a:r>
                      <a:r>
                        <a:rPr lang="en-US" sz="1200" b="1" i="1" dirty="0">
                          <a:solidFill>
                            <a:schemeClr val="tx2"/>
                          </a:solidFill>
                        </a:rPr>
                        <a:t>P </a:t>
                      </a:r>
                      <a:r>
                        <a:rPr lang="en-US" sz="1200" b="1" i="0" dirty="0">
                          <a:solidFill>
                            <a:schemeClr val="tx2"/>
                          </a:solidFill>
                        </a:rPr>
                        <a:t>value</a:t>
                      </a:r>
                      <a:endParaRPr lang="en-US" sz="1200" b="1" i="1" dirty="0">
                        <a:solidFill>
                          <a:schemeClr val="tx2"/>
                        </a:solidFill>
                      </a:endParaRPr>
                    </a:p>
                  </a:txBody>
                  <a:tcPr marL="0" marR="0" marT="0" marB="0" anchor="ctr">
                    <a:lnB w="28575" cap="flat" cmpd="sng" algn="ctr">
                      <a:solidFill>
                        <a:scrgbClr r="0" g="0" b="0"/>
                      </a:solidFill>
                      <a:prstDash val="solid"/>
                      <a:round/>
                      <a:headEnd type="none" w="med" len="med"/>
                      <a:tailEnd type="none" w="med" len="med"/>
                    </a:lnB>
                  </a:tcPr>
                </a:tc>
                <a:tc gridSpan="2">
                  <a:txBody>
                    <a:bodyPr/>
                    <a:lstStyle/>
                    <a:p>
                      <a:pPr algn="ctr"/>
                      <a:r>
                        <a:rPr lang="en-US" sz="1200" b="1" dirty="0">
                          <a:solidFill>
                            <a:schemeClr val="tx2"/>
                          </a:solidFill>
                        </a:rPr>
                        <a:t>0.02</a:t>
                      </a:r>
                    </a:p>
                  </a:txBody>
                  <a:tcPr marL="0" marR="0" marT="0" marB="0" anchor="ctr">
                    <a:lnB w="28575" cap="flat" cmpd="sng" algn="ctr">
                      <a:solidFill>
                        <a:scrgbClr r="0" g="0" b="0"/>
                      </a:solidFill>
                      <a:prstDash val="solid"/>
                      <a:round/>
                      <a:headEnd type="none" w="med" len="med"/>
                      <a:tailEnd type="none" w="med" len="med"/>
                    </a:lnB>
                  </a:tcPr>
                </a:tc>
                <a:tc hMerge="1">
                  <a:txBody>
                    <a:bodyPr/>
                    <a:lstStyle/>
                    <a:p>
                      <a:endParaRPr lang="en-US" sz="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65391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48FA-4504-34D5-89A1-4283A78927C1}"/>
              </a:ext>
            </a:extLst>
          </p:cNvPr>
          <p:cNvSpPr>
            <a:spLocks noGrp="1"/>
          </p:cNvSpPr>
          <p:nvPr>
            <p:ph type="title"/>
          </p:nvPr>
        </p:nvSpPr>
        <p:spPr/>
        <p:txBody>
          <a:bodyPr>
            <a:normAutofit fontScale="90000"/>
          </a:bodyPr>
          <a:lstStyle/>
          <a:p>
            <a:r>
              <a:rPr lang="en-US" sz="4000" dirty="0">
                <a:solidFill>
                  <a:schemeClr val="accent2"/>
                </a:solidFill>
              </a:rPr>
              <a:t>POLARIX: Pola-R-CHP in Previously Untreated DLBCL</a:t>
            </a:r>
            <a:br>
              <a:rPr lang="en-US" dirty="0">
                <a:solidFill>
                  <a:schemeClr val="accent2"/>
                </a:solidFill>
              </a:rPr>
            </a:br>
            <a:r>
              <a:rPr lang="en-US" sz="2800" i="1" dirty="0">
                <a:solidFill>
                  <a:schemeClr val="accent2"/>
                </a:solidFill>
              </a:rPr>
              <a:t>Overall Survival </a:t>
            </a:r>
            <a:endParaRPr lang="en-US" i="1" dirty="0">
              <a:solidFill>
                <a:schemeClr val="accent2"/>
              </a:solidFill>
            </a:endParaRPr>
          </a:p>
        </p:txBody>
      </p:sp>
      <p:sp>
        <p:nvSpPr>
          <p:cNvPr id="4" name="Text Placeholder 3">
            <a:extLst>
              <a:ext uri="{FF2B5EF4-FFF2-40B4-BE49-F238E27FC236}">
                <a16:creationId xmlns:a16="http://schemas.microsoft.com/office/drawing/2014/main" id="{0E09A9C5-F955-6CFF-364C-643410DF6EDA}"/>
              </a:ext>
            </a:extLst>
          </p:cNvPr>
          <p:cNvSpPr>
            <a:spLocks noGrp="1"/>
          </p:cNvSpPr>
          <p:nvPr>
            <p:ph type="body" sz="quarter" idx="13"/>
          </p:nvPr>
        </p:nvSpPr>
        <p:spPr>
          <a:xfrm>
            <a:off x="0" y="6414639"/>
            <a:ext cx="12192000" cy="269510"/>
          </a:xfrm>
        </p:spPr>
        <p:txBody>
          <a:bodyPr/>
          <a:lstStyle/>
          <a:p>
            <a:r>
              <a:rPr lang="en-US" dirty="0">
                <a:solidFill>
                  <a:schemeClr val="tx2">
                    <a:lumMod val="50000"/>
                    <a:lumOff val="50000"/>
                  </a:schemeClr>
                </a:solidFill>
              </a:rPr>
              <a:t>CI = confidence interval; HR = hazard ratio; No. = number; OS = overall survival; Pola-R-CHP = polatuzumab vedotin, rituximab, cyclophosphamide, doxorubicin, prednisone; R-CHOP = rituximab, cyclophosphamide, doxorubicin hydrochloride, vincristine, prednisone. Tilly H, et al. </a:t>
            </a:r>
            <a:r>
              <a:rPr lang="en-US" i="1" dirty="0">
                <a:solidFill>
                  <a:schemeClr val="tx2">
                    <a:lumMod val="50000"/>
                    <a:lumOff val="50000"/>
                  </a:schemeClr>
                </a:solidFill>
              </a:rPr>
              <a:t>N Engl J Med</a:t>
            </a:r>
            <a:r>
              <a:rPr lang="en-US" dirty="0">
                <a:solidFill>
                  <a:schemeClr val="tx2">
                    <a:lumMod val="50000"/>
                    <a:lumOff val="50000"/>
                  </a:schemeClr>
                </a:solidFill>
              </a:rPr>
              <a:t>. 2022;386:351-363.</a:t>
            </a:r>
            <a:endParaRPr lang="en-US" dirty="0"/>
          </a:p>
        </p:txBody>
      </p:sp>
      <p:grpSp>
        <p:nvGrpSpPr>
          <p:cNvPr id="6" name="Group 5">
            <a:extLst>
              <a:ext uri="{FF2B5EF4-FFF2-40B4-BE49-F238E27FC236}">
                <a16:creationId xmlns:a16="http://schemas.microsoft.com/office/drawing/2014/main" id="{83F07D90-5D52-E42B-0741-AB9CA627DFC9}"/>
              </a:ext>
            </a:extLst>
          </p:cNvPr>
          <p:cNvGrpSpPr/>
          <p:nvPr/>
        </p:nvGrpSpPr>
        <p:grpSpPr>
          <a:xfrm>
            <a:off x="3352759" y="5070329"/>
            <a:ext cx="6203039" cy="221599"/>
            <a:chOff x="2269341" y="3736288"/>
            <a:chExt cx="5893372" cy="154419"/>
          </a:xfrm>
        </p:grpSpPr>
        <p:sp>
          <p:nvSpPr>
            <p:cNvPr id="7" name="Rectangle 6">
              <a:extLst>
                <a:ext uri="{FF2B5EF4-FFF2-40B4-BE49-F238E27FC236}">
                  <a16:creationId xmlns:a16="http://schemas.microsoft.com/office/drawing/2014/main" id="{FE152280-C36D-B255-B374-1D1E536E7F56}"/>
                </a:ext>
              </a:extLst>
            </p:cNvPr>
            <p:cNvSpPr/>
            <p:nvPr/>
          </p:nvSpPr>
          <p:spPr>
            <a:xfrm>
              <a:off x="2269341"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a:t>
              </a:r>
            </a:p>
          </p:txBody>
        </p:sp>
        <p:sp>
          <p:nvSpPr>
            <p:cNvPr id="8" name="Rectangle 7">
              <a:extLst>
                <a:ext uri="{FF2B5EF4-FFF2-40B4-BE49-F238E27FC236}">
                  <a16:creationId xmlns:a16="http://schemas.microsoft.com/office/drawing/2014/main" id="{B477AD7A-9A28-1DC6-99A9-51C1F26D294C}"/>
                </a:ext>
              </a:extLst>
            </p:cNvPr>
            <p:cNvSpPr/>
            <p:nvPr/>
          </p:nvSpPr>
          <p:spPr>
            <a:xfrm>
              <a:off x="3074814"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6</a:t>
              </a:r>
            </a:p>
          </p:txBody>
        </p:sp>
        <p:sp>
          <p:nvSpPr>
            <p:cNvPr id="9" name="Rectangle 8">
              <a:extLst>
                <a:ext uri="{FF2B5EF4-FFF2-40B4-BE49-F238E27FC236}">
                  <a16:creationId xmlns:a16="http://schemas.microsoft.com/office/drawing/2014/main" id="{29A9E75C-E6EF-44EB-4860-490ECA090EBD}"/>
                </a:ext>
              </a:extLst>
            </p:cNvPr>
            <p:cNvSpPr/>
            <p:nvPr/>
          </p:nvSpPr>
          <p:spPr>
            <a:xfrm>
              <a:off x="3880287"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12</a:t>
              </a:r>
            </a:p>
          </p:txBody>
        </p:sp>
        <p:sp>
          <p:nvSpPr>
            <p:cNvPr id="10" name="Rectangle 9">
              <a:extLst>
                <a:ext uri="{FF2B5EF4-FFF2-40B4-BE49-F238E27FC236}">
                  <a16:creationId xmlns:a16="http://schemas.microsoft.com/office/drawing/2014/main" id="{E9711268-8ABA-5E69-CDE1-EAC9771D3E88}"/>
                </a:ext>
              </a:extLst>
            </p:cNvPr>
            <p:cNvSpPr/>
            <p:nvPr/>
          </p:nvSpPr>
          <p:spPr>
            <a:xfrm>
              <a:off x="4685760"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18</a:t>
              </a:r>
            </a:p>
          </p:txBody>
        </p:sp>
        <p:sp>
          <p:nvSpPr>
            <p:cNvPr id="11" name="Rectangle 10">
              <a:extLst>
                <a:ext uri="{FF2B5EF4-FFF2-40B4-BE49-F238E27FC236}">
                  <a16:creationId xmlns:a16="http://schemas.microsoft.com/office/drawing/2014/main" id="{D53F965B-3224-8A11-92C7-7E2E5858484F}"/>
                </a:ext>
              </a:extLst>
            </p:cNvPr>
            <p:cNvSpPr/>
            <p:nvPr/>
          </p:nvSpPr>
          <p:spPr>
            <a:xfrm>
              <a:off x="5491234"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24</a:t>
              </a:r>
            </a:p>
          </p:txBody>
        </p:sp>
        <p:sp>
          <p:nvSpPr>
            <p:cNvPr id="12" name="Rectangle 11">
              <a:extLst>
                <a:ext uri="{FF2B5EF4-FFF2-40B4-BE49-F238E27FC236}">
                  <a16:creationId xmlns:a16="http://schemas.microsoft.com/office/drawing/2014/main" id="{E0909B64-4B1B-DB29-D2BF-D71A61D9269C}"/>
                </a:ext>
              </a:extLst>
            </p:cNvPr>
            <p:cNvSpPr/>
            <p:nvPr/>
          </p:nvSpPr>
          <p:spPr>
            <a:xfrm>
              <a:off x="6296706"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30</a:t>
              </a:r>
            </a:p>
          </p:txBody>
        </p:sp>
        <p:sp>
          <p:nvSpPr>
            <p:cNvPr id="13" name="Rectangle 12">
              <a:extLst>
                <a:ext uri="{FF2B5EF4-FFF2-40B4-BE49-F238E27FC236}">
                  <a16:creationId xmlns:a16="http://schemas.microsoft.com/office/drawing/2014/main" id="{13547CC7-63C8-7A97-B991-7C6C17BCE56C}"/>
                </a:ext>
              </a:extLst>
            </p:cNvPr>
            <p:cNvSpPr/>
            <p:nvPr/>
          </p:nvSpPr>
          <p:spPr>
            <a:xfrm>
              <a:off x="7907655"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42</a:t>
              </a:r>
            </a:p>
          </p:txBody>
        </p:sp>
        <p:sp>
          <p:nvSpPr>
            <p:cNvPr id="14" name="Rectangle 13">
              <a:extLst>
                <a:ext uri="{FF2B5EF4-FFF2-40B4-BE49-F238E27FC236}">
                  <a16:creationId xmlns:a16="http://schemas.microsoft.com/office/drawing/2014/main" id="{239A78E8-DD92-3E8D-A428-5C9EC50617AE}"/>
                </a:ext>
              </a:extLst>
            </p:cNvPr>
            <p:cNvSpPr/>
            <p:nvPr/>
          </p:nvSpPr>
          <p:spPr>
            <a:xfrm>
              <a:off x="7102179" y="3736288"/>
              <a:ext cx="255058" cy="15441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36</a:t>
              </a:r>
            </a:p>
          </p:txBody>
        </p:sp>
      </p:grpSp>
      <p:sp>
        <p:nvSpPr>
          <p:cNvPr id="15" name="Rectangle 14">
            <a:extLst>
              <a:ext uri="{FF2B5EF4-FFF2-40B4-BE49-F238E27FC236}">
                <a16:creationId xmlns:a16="http://schemas.microsoft.com/office/drawing/2014/main" id="{4654B225-9921-8250-328F-1ED37E1B3DC1}"/>
              </a:ext>
            </a:extLst>
          </p:cNvPr>
          <p:cNvSpPr/>
          <p:nvPr/>
        </p:nvSpPr>
        <p:spPr>
          <a:xfrm>
            <a:off x="6135052" y="5300005"/>
            <a:ext cx="638196" cy="215444"/>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Months</a:t>
            </a:r>
          </a:p>
        </p:txBody>
      </p:sp>
      <p:sp>
        <p:nvSpPr>
          <p:cNvPr id="16" name="Freeform 103">
            <a:extLst>
              <a:ext uri="{FF2B5EF4-FFF2-40B4-BE49-F238E27FC236}">
                <a16:creationId xmlns:a16="http://schemas.microsoft.com/office/drawing/2014/main" id="{181268AA-9107-AC2D-16CB-C4385028BA00}"/>
              </a:ext>
            </a:extLst>
          </p:cNvPr>
          <p:cNvSpPr/>
          <p:nvPr/>
        </p:nvSpPr>
        <p:spPr>
          <a:xfrm>
            <a:off x="3487500" y="1600324"/>
            <a:ext cx="5933299" cy="3323258"/>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7" name="Group 16">
            <a:extLst>
              <a:ext uri="{FF2B5EF4-FFF2-40B4-BE49-F238E27FC236}">
                <a16:creationId xmlns:a16="http://schemas.microsoft.com/office/drawing/2014/main" id="{7A50405C-FDC7-7202-5A09-C930CD5E885B}"/>
              </a:ext>
            </a:extLst>
          </p:cNvPr>
          <p:cNvGrpSpPr/>
          <p:nvPr/>
        </p:nvGrpSpPr>
        <p:grpSpPr>
          <a:xfrm>
            <a:off x="3410056" y="1598817"/>
            <a:ext cx="58968" cy="3324766"/>
            <a:chOff x="2310134" y="1290941"/>
            <a:chExt cx="83076" cy="2316832"/>
          </a:xfrm>
        </p:grpSpPr>
        <p:cxnSp>
          <p:nvCxnSpPr>
            <p:cNvPr id="18" name="Straight Connector 17">
              <a:extLst>
                <a:ext uri="{FF2B5EF4-FFF2-40B4-BE49-F238E27FC236}">
                  <a16:creationId xmlns:a16="http://schemas.microsoft.com/office/drawing/2014/main" id="{7ECEA2F1-4EF3-EA5D-1E42-9D46A0EFD6BD}"/>
                </a:ext>
              </a:extLst>
            </p:cNvPr>
            <p:cNvCxnSpPr>
              <a:cxnSpLocks/>
            </p:cNvCxnSpPr>
            <p:nvPr/>
          </p:nvCxnSpPr>
          <p:spPr>
            <a:xfrm>
              <a:off x="2310134" y="1290941"/>
              <a:ext cx="83076"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31E645-F439-6365-E870-C98F0D447585}"/>
                </a:ext>
              </a:extLst>
            </p:cNvPr>
            <p:cNvCxnSpPr/>
            <p:nvPr/>
          </p:nvCxnSpPr>
          <p:spPr>
            <a:xfrm>
              <a:off x="2310134" y="1754307"/>
              <a:ext cx="71052"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58B7E2-ADB7-34DC-0794-CBBC5B547A91}"/>
                </a:ext>
              </a:extLst>
            </p:cNvPr>
            <p:cNvCxnSpPr/>
            <p:nvPr/>
          </p:nvCxnSpPr>
          <p:spPr>
            <a:xfrm>
              <a:off x="2310134" y="2217673"/>
              <a:ext cx="71052"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D4AA3E-507C-A880-88E0-6B8B0F82E029}"/>
                </a:ext>
              </a:extLst>
            </p:cNvPr>
            <p:cNvCxnSpPr/>
            <p:nvPr/>
          </p:nvCxnSpPr>
          <p:spPr>
            <a:xfrm>
              <a:off x="2310134" y="2681039"/>
              <a:ext cx="71052"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C67F89-022C-F64C-31AE-A322E02D0B09}"/>
                </a:ext>
              </a:extLst>
            </p:cNvPr>
            <p:cNvCxnSpPr/>
            <p:nvPr/>
          </p:nvCxnSpPr>
          <p:spPr>
            <a:xfrm>
              <a:off x="2310134" y="3144405"/>
              <a:ext cx="71052"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8057DA-D8DE-272A-0599-D2CC45561C55}"/>
                </a:ext>
              </a:extLst>
            </p:cNvPr>
            <p:cNvCxnSpPr/>
            <p:nvPr/>
          </p:nvCxnSpPr>
          <p:spPr>
            <a:xfrm>
              <a:off x="2310134" y="3607773"/>
              <a:ext cx="71052"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BD4CA92-C7C5-A2AC-E367-326AB2823C37}"/>
              </a:ext>
            </a:extLst>
          </p:cNvPr>
          <p:cNvGrpSpPr/>
          <p:nvPr/>
        </p:nvGrpSpPr>
        <p:grpSpPr>
          <a:xfrm>
            <a:off x="3486765" y="4934771"/>
            <a:ext cx="5933944" cy="58968"/>
            <a:chOff x="2394618" y="3624632"/>
            <a:chExt cx="5637710" cy="66256"/>
          </a:xfrm>
        </p:grpSpPr>
        <p:cxnSp>
          <p:nvCxnSpPr>
            <p:cNvPr id="25" name="Straight Connector 24">
              <a:extLst>
                <a:ext uri="{FF2B5EF4-FFF2-40B4-BE49-F238E27FC236}">
                  <a16:creationId xmlns:a16="http://schemas.microsoft.com/office/drawing/2014/main" id="{FE27B4AD-E70E-5C3A-D07F-5C0956A156B6}"/>
                </a:ext>
              </a:extLst>
            </p:cNvPr>
            <p:cNvCxnSpPr>
              <a:cxnSpLocks/>
            </p:cNvCxnSpPr>
            <p:nvPr/>
          </p:nvCxnSpPr>
          <p:spPr>
            <a:xfrm rot="16200000" flipH="1">
              <a:off x="2361490"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C071E56-1E05-CE68-8679-985E90429A7F}"/>
                </a:ext>
              </a:extLst>
            </p:cNvPr>
            <p:cNvCxnSpPr>
              <a:cxnSpLocks/>
            </p:cNvCxnSpPr>
            <p:nvPr/>
          </p:nvCxnSpPr>
          <p:spPr>
            <a:xfrm rot="16200000" flipH="1">
              <a:off x="3972264"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F4514B-07CF-E27F-3E9C-B881853D331C}"/>
                </a:ext>
              </a:extLst>
            </p:cNvPr>
            <p:cNvCxnSpPr>
              <a:cxnSpLocks/>
            </p:cNvCxnSpPr>
            <p:nvPr/>
          </p:nvCxnSpPr>
          <p:spPr>
            <a:xfrm rot="16200000" flipH="1">
              <a:off x="5583038"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1E70B1-EB8A-8121-76B8-557AA29F0F4B}"/>
                </a:ext>
              </a:extLst>
            </p:cNvPr>
            <p:cNvCxnSpPr>
              <a:cxnSpLocks/>
            </p:cNvCxnSpPr>
            <p:nvPr/>
          </p:nvCxnSpPr>
          <p:spPr>
            <a:xfrm rot="16200000" flipH="1">
              <a:off x="7193812"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4076A5-3924-FE3E-1E5D-64387E04714E}"/>
                </a:ext>
              </a:extLst>
            </p:cNvPr>
            <p:cNvCxnSpPr>
              <a:cxnSpLocks/>
            </p:cNvCxnSpPr>
            <p:nvPr/>
          </p:nvCxnSpPr>
          <p:spPr>
            <a:xfrm rot="16200000" flipH="1">
              <a:off x="7999200"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71A3F3-D6CD-A3F1-E6CA-0B16D1095543}"/>
                </a:ext>
              </a:extLst>
            </p:cNvPr>
            <p:cNvCxnSpPr>
              <a:cxnSpLocks/>
            </p:cNvCxnSpPr>
            <p:nvPr/>
          </p:nvCxnSpPr>
          <p:spPr>
            <a:xfrm rot="16200000" flipH="1">
              <a:off x="6388425"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1BBBA80-5F62-9EBB-6750-C82487581322}"/>
                </a:ext>
              </a:extLst>
            </p:cNvPr>
            <p:cNvCxnSpPr>
              <a:cxnSpLocks/>
            </p:cNvCxnSpPr>
            <p:nvPr/>
          </p:nvCxnSpPr>
          <p:spPr>
            <a:xfrm rot="16200000" flipH="1">
              <a:off x="4777651" y="3657760"/>
              <a:ext cx="66256"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F0A130-5CA3-B2F0-697C-AA7762FED887}"/>
                </a:ext>
              </a:extLst>
            </p:cNvPr>
            <p:cNvCxnSpPr>
              <a:cxnSpLocks/>
            </p:cNvCxnSpPr>
            <p:nvPr/>
          </p:nvCxnSpPr>
          <p:spPr>
            <a:xfrm rot="16200000" flipH="1">
              <a:off x="3166877" y="3657760"/>
              <a:ext cx="66255"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DD9E6BE-01A8-0244-79BE-809D0C624423}"/>
              </a:ext>
            </a:extLst>
          </p:cNvPr>
          <p:cNvSpPr/>
          <p:nvPr/>
        </p:nvSpPr>
        <p:spPr>
          <a:xfrm rot="16200000">
            <a:off x="2236003" y="3154231"/>
            <a:ext cx="973062" cy="215444"/>
          </a:xfrm>
          <a:prstGeom prst="rect">
            <a:avLst/>
          </a:prstGeom>
          <a:ln>
            <a:noFill/>
          </a:ln>
        </p:spPr>
        <p:txBody>
          <a:bodyPr wrap="square" lIns="0" tIns="0" rIns="0" bIns="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OS (%)</a:t>
            </a:r>
          </a:p>
        </p:txBody>
      </p:sp>
      <p:grpSp>
        <p:nvGrpSpPr>
          <p:cNvPr id="34" name="Group 33">
            <a:extLst>
              <a:ext uri="{FF2B5EF4-FFF2-40B4-BE49-F238E27FC236}">
                <a16:creationId xmlns:a16="http://schemas.microsoft.com/office/drawing/2014/main" id="{13FB5A2D-6CB6-F7E6-7D31-082090797A62}"/>
              </a:ext>
            </a:extLst>
          </p:cNvPr>
          <p:cNvGrpSpPr/>
          <p:nvPr/>
        </p:nvGrpSpPr>
        <p:grpSpPr>
          <a:xfrm>
            <a:off x="2977252" y="1474467"/>
            <a:ext cx="308107" cy="3542333"/>
            <a:chOff x="1274426" y="1306039"/>
            <a:chExt cx="256756" cy="2951944"/>
          </a:xfrm>
        </p:grpSpPr>
        <p:sp>
          <p:nvSpPr>
            <p:cNvPr id="35" name="Rectangle 34">
              <a:extLst>
                <a:ext uri="{FF2B5EF4-FFF2-40B4-BE49-F238E27FC236}">
                  <a16:creationId xmlns:a16="http://schemas.microsoft.com/office/drawing/2014/main" id="{9B40FB9A-FCE7-AA3B-B234-3C8AAB78FA22}"/>
                </a:ext>
              </a:extLst>
            </p:cNvPr>
            <p:cNvSpPr/>
            <p:nvPr/>
          </p:nvSpPr>
          <p:spPr>
            <a:xfrm>
              <a:off x="1274426" y="1306039"/>
              <a:ext cx="256756" cy="184666"/>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100</a:t>
              </a:r>
            </a:p>
          </p:txBody>
        </p:sp>
        <p:sp>
          <p:nvSpPr>
            <p:cNvPr id="36" name="Rectangle 35">
              <a:extLst>
                <a:ext uri="{FF2B5EF4-FFF2-40B4-BE49-F238E27FC236}">
                  <a16:creationId xmlns:a16="http://schemas.microsoft.com/office/drawing/2014/main" id="{F117016F-1558-1153-52FD-A375329643EA}"/>
                </a:ext>
              </a:extLst>
            </p:cNvPr>
            <p:cNvSpPr/>
            <p:nvPr/>
          </p:nvSpPr>
          <p:spPr>
            <a:xfrm>
              <a:off x="1360011" y="1859494"/>
              <a:ext cx="171171" cy="184666"/>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80</a:t>
              </a:r>
            </a:p>
          </p:txBody>
        </p:sp>
        <p:sp>
          <p:nvSpPr>
            <p:cNvPr id="37" name="Rectangle 36">
              <a:extLst>
                <a:ext uri="{FF2B5EF4-FFF2-40B4-BE49-F238E27FC236}">
                  <a16:creationId xmlns:a16="http://schemas.microsoft.com/office/drawing/2014/main" id="{E84E7536-C798-A040-24F5-67D1265BC65B}"/>
                </a:ext>
              </a:extLst>
            </p:cNvPr>
            <p:cNvSpPr/>
            <p:nvPr/>
          </p:nvSpPr>
          <p:spPr>
            <a:xfrm>
              <a:off x="1360011" y="2412950"/>
              <a:ext cx="171171" cy="184666"/>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60</a:t>
              </a:r>
            </a:p>
          </p:txBody>
        </p:sp>
        <p:sp>
          <p:nvSpPr>
            <p:cNvPr id="38" name="Rectangle 37">
              <a:extLst>
                <a:ext uri="{FF2B5EF4-FFF2-40B4-BE49-F238E27FC236}">
                  <a16:creationId xmlns:a16="http://schemas.microsoft.com/office/drawing/2014/main" id="{30A97D6D-6B93-91A5-4263-71DFB29042C2}"/>
                </a:ext>
              </a:extLst>
            </p:cNvPr>
            <p:cNvSpPr/>
            <p:nvPr/>
          </p:nvSpPr>
          <p:spPr>
            <a:xfrm>
              <a:off x="1360011" y="2966405"/>
              <a:ext cx="171171" cy="184666"/>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40</a:t>
              </a:r>
            </a:p>
          </p:txBody>
        </p:sp>
        <p:sp>
          <p:nvSpPr>
            <p:cNvPr id="39" name="Rectangle 38">
              <a:extLst>
                <a:ext uri="{FF2B5EF4-FFF2-40B4-BE49-F238E27FC236}">
                  <a16:creationId xmlns:a16="http://schemas.microsoft.com/office/drawing/2014/main" id="{AF46A3D1-2C01-1189-31D6-10B2135DFF48}"/>
                </a:ext>
              </a:extLst>
            </p:cNvPr>
            <p:cNvSpPr/>
            <p:nvPr/>
          </p:nvSpPr>
          <p:spPr>
            <a:xfrm>
              <a:off x="1360011" y="3519859"/>
              <a:ext cx="171171" cy="184666"/>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20</a:t>
              </a:r>
            </a:p>
          </p:txBody>
        </p:sp>
        <p:sp>
          <p:nvSpPr>
            <p:cNvPr id="40" name="Rectangle 39">
              <a:extLst>
                <a:ext uri="{FF2B5EF4-FFF2-40B4-BE49-F238E27FC236}">
                  <a16:creationId xmlns:a16="http://schemas.microsoft.com/office/drawing/2014/main" id="{6F79BD81-71AE-FEE7-BF51-C7B7331D65E3}"/>
                </a:ext>
              </a:extLst>
            </p:cNvPr>
            <p:cNvSpPr/>
            <p:nvPr/>
          </p:nvSpPr>
          <p:spPr>
            <a:xfrm>
              <a:off x="1445597" y="4073317"/>
              <a:ext cx="85585" cy="184666"/>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a:t>
              </a:r>
            </a:p>
          </p:txBody>
        </p:sp>
      </p:grpSp>
      <p:sp>
        <p:nvSpPr>
          <p:cNvPr id="41" name="Freeform 408">
            <a:extLst>
              <a:ext uri="{FF2B5EF4-FFF2-40B4-BE49-F238E27FC236}">
                <a16:creationId xmlns:a16="http://schemas.microsoft.com/office/drawing/2014/main" id="{896CF452-E36A-1A35-FC0E-35887B757F1C}"/>
              </a:ext>
            </a:extLst>
          </p:cNvPr>
          <p:cNvSpPr>
            <a:spLocks/>
          </p:cNvSpPr>
          <p:nvPr/>
        </p:nvSpPr>
        <p:spPr bwMode="auto">
          <a:xfrm>
            <a:off x="3493430" y="1598030"/>
            <a:ext cx="5983502" cy="833931"/>
          </a:xfrm>
          <a:custGeom>
            <a:avLst/>
            <a:gdLst>
              <a:gd name="T0" fmla="*/ 288 w 9853"/>
              <a:gd name="T1" fmla="*/ 0 h 1215"/>
              <a:gd name="T2" fmla="*/ 399 w 9853"/>
              <a:gd name="T3" fmla="*/ 8 h 1215"/>
              <a:gd name="T4" fmla="*/ 573 w 9853"/>
              <a:gd name="T5" fmla="*/ 23 h 1215"/>
              <a:gd name="T6" fmla="*/ 690 w 9853"/>
              <a:gd name="T7" fmla="*/ 34 h 1215"/>
              <a:gd name="T8" fmla="*/ 813 w 9853"/>
              <a:gd name="T9" fmla="*/ 46 h 1215"/>
              <a:gd name="T10" fmla="*/ 833 w 9853"/>
              <a:gd name="T11" fmla="*/ 55 h 1215"/>
              <a:gd name="T12" fmla="*/ 994 w 9853"/>
              <a:gd name="T13" fmla="*/ 77 h 1215"/>
              <a:gd name="T14" fmla="*/ 1042 w 9853"/>
              <a:gd name="T15" fmla="*/ 89 h 1215"/>
              <a:gd name="T16" fmla="*/ 1201 w 9853"/>
              <a:gd name="T17" fmla="*/ 99 h 1215"/>
              <a:gd name="T18" fmla="*/ 1220 w 9853"/>
              <a:gd name="T19" fmla="*/ 110 h 1215"/>
              <a:gd name="T20" fmla="*/ 1384 w 9853"/>
              <a:gd name="T21" fmla="*/ 125 h 1215"/>
              <a:gd name="T22" fmla="*/ 1549 w 9853"/>
              <a:gd name="T23" fmla="*/ 147 h 1215"/>
              <a:gd name="T24" fmla="*/ 1581 w 9853"/>
              <a:gd name="T25" fmla="*/ 157 h 1215"/>
              <a:gd name="T26" fmla="*/ 1609 w 9853"/>
              <a:gd name="T27" fmla="*/ 167 h 1215"/>
              <a:gd name="T28" fmla="*/ 1640 w 9853"/>
              <a:gd name="T29" fmla="*/ 183 h 1215"/>
              <a:gd name="T30" fmla="*/ 2017 w 9853"/>
              <a:gd name="T31" fmla="*/ 191 h 1215"/>
              <a:gd name="T32" fmla="*/ 2105 w 9853"/>
              <a:gd name="T33" fmla="*/ 202 h 1215"/>
              <a:gd name="T34" fmla="*/ 2308 w 9853"/>
              <a:gd name="T35" fmla="*/ 214 h 1215"/>
              <a:gd name="T36" fmla="*/ 2321 w 9853"/>
              <a:gd name="T37" fmla="*/ 227 h 1215"/>
              <a:gd name="T38" fmla="*/ 2542 w 9853"/>
              <a:gd name="T39" fmla="*/ 239 h 1215"/>
              <a:gd name="T40" fmla="*/ 2630 w 9853"/>
              <a:gd name="T41" fmla="*/ 247 h 1215"/>
              <a:gd name="T42" fmla="*/ 2847 w 9853"/>
              <a:gd name="T43" fmla="*/ 261 h 1215"/>
              <a:gd name="T44" fmla="*/ 2862 w 9853"/>
              <a:gd name="T45" fmla="*/ 273 h 1215"/>
              <a:gd name="T46" fmla="*/ 2926 w 9853"/>
              <a:gd name="T47" fmla="*/ 281 h 1215"/>
              <a:gd name="T48" fmla="*/ 2934 w 9853"/>
              <a:gd name="T49" fmla="*/ 290 h 1215"/>
              <a:gd name="T50" fmla="*/ 2974 w 9853"/>
              <a:gd name="T51" fmla="*/ 304 h 1215"/>
              <a:gd name="T52" fmla="*/ 3002 w 9853"/>
              <a:gd name="T53" fmla="*/ 316 h 1215"/>
              <a:gd name="T54" fmla="*/ 3115 w 9853"/>
              <a:gd name="T55" fmla="*/ 331 h 1215"/>
              <a:gd name="T56" fmla="*/ 3180 w 9853"/>
              <a:gd name="T57" fmla="*/ 342 h 1215"/>
              <a:gd name="T58" fmla="*/ 3413 w 9853"/>
              <a:gd name="T59" fmla="*/ 360 h 1215"/>
              <a:gd name="T60" fmla="*/ 3442 w 9853"/>
              <a:gd name="T61" fmla="*/ 367 h 1215"/>
              <a:gd name="T62" fmla="*/ 3523 w 9853"/>
              <a:gd name="T63" fmla="*/ 375 h 1215"/>
              <a:gd name="T64" fmla="*/ 3573 w 9853"/>
              <a:gd name="T65" fmla="*/ 390 h 1215"/>
              <a:gd name="T66" fmla="*/ 3610 w 9853"/>
              <a:gd name="T67" fmla="*/ 398 h 1215"/>
              <a:gd name="T68" fmla="*/ 3856 w 9853"/>
              <a:gd name="T69" fmla="*/ 414 h 1215"/>
              <a:gd name="T70" fmla="*/ 3945 w 9853"/>
              <a:gd name="T71" fmla="*/ 423 h 1215"/>
              <a:gd name="T72" fmla="*/ 3992 w 9853"/>
              <a:gd name="T73" fmla="*/ 434 h 1215"/>
              <a:gd name="T74" fmla="*/ 4033 w 9853"/>
              <a:gd name="T75" fmla="*/ 446 h 1215"/>
              <a:gd name="T76" fmla="*/ 4215 w 9853"/>
              <a:gd name="T77" fmla="*/ 457 h 1215"/>
              <a:gd name="T78" fmla="*/ 4222 w 9853"/>
              <a:gd name="T79" fmla="*/ 481 h 1215"/>
              <a:gd name="T80" fmla="*/ 4240 w 9853"/>
              <a:gd name="T81" fmla="*/ 491 h 1215"/>
              <a:gd name="T82" fmla="*/ 4387 w 9853"/>
              <a:gd name="T83" fmla="*/ 501 h 1215"/>
              <a:gd name="T84" fmla="*/ 4400 w 9853"/>
              <a:gd name="T85" fmla="*/ 508 h 1215"/>
              <a:gd name="T86" fmla="*/ 4725 w 9853"/>
              <a:gd name="T87" fmla="*/ 517 h 1215"/>
              <a:gd name="T88" fmla="*/ 4770 w 9853"/>
              <a:gd name="T89" fmla="*/ 527 h 1215"/>
              <a:gd name="T90" fmla="*/ 4880 w 9853"/>
              <a:gd name="T91" fmla="*/ 541 h 1215"/>
              <a:gd name="T92" fmla="*/ 5574 w 9853"/>
              <a:gd name="T93" fmla="*/ 551 h 1215"/>
              <a:gd name="T94" fmla="*/ 5614 w 9853"/>
              <a:gd name="T95" fmla="*/ 563 h 1215"/>
              <a:gd name="T96" fmla="*/ 5724 w 9853"/>
              <a:gd name="T97" fmla="*/ 574 h 1215"/>
              <a:gd name="T98" fmla="*/ 5743 w 9853"/>
              <a:gd name="T99" fmla="*/ 592 h 1215"/>
              <a:gd name="T100" fmla="*/ 5882 w 9853"/>
              <a:gd name="T101" fmla="*/ 603 h 1215"/>
              <a:gd name="T102" fmla="*/ 6209 w 9853"/>
              <a:gd name="T103" fmla="*/ 622 h 1215"/>
              <a:gd name="T104" fmla="*/ 6293 w 9853"/>
              <a:gd name="T105" fmla="*/ 638 h 1215"/>
              <a:gd name="T106" fmla="*/ 6585 w 9853"/>
              <a:gd name="T107" fmla="*/ 659 h 1215"/>
              <a:gd name="T108" fmla="*/ 7130 w 9853"/>
              <a:gd name="T109" fmla="*/ 698 h 1215"/>
              <a:gd name="T110" fmla="*/ 9125 w 9853"/>
              <a:gd name="T111"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53" h="1215">
                <a:moveTo>
                  <a:pt x="0" y="0"/>
                </a:moveTo>
                <a:lnTo>
                  <a:pt x="288" y="0"/>
                </a:lnTo>
                <a:lnTo>
                  <a:pt x="288" y="8"/>
                </a:lnTo>
                <a:lnTo>
                  <a:pt x="399" y="8"/>
                </a:lnTo>
                <a:lnTo>
                  <a:pt x="399" y="23"/>
                </a:lnTo>
                <a:lnTo>
                  <a:pt x="573" y="23"/>
                </a:lnTo>
                <a:lnTo>
                  <a:pt x="573" y="34"/>
                </a:lnTo>
                <a:lnTo>
                  <a:pt x="690" y="34"/>
                </a:lnTo>
                <a:lnTo>
                  <a:pt x="690" y="46"/>
                </a:lnTo>
                <a:lnTo>
                  <a:pt x="813" y="46"/>
                </a:lnTo>
                <a:lnTo>
                  <a:pt x="813" y="55"/>
                </a:lnTo>
                <a:lnTo>
                  <a:pt x="833" y="55"/>
                </a:lnTo>
                <a:lnTo>
                  <a:pt x="833" y="77"/>
                </a:lnTo>
                <a:lnTo>
                  <a:pt x="994" y="77"/>
                </a:lnTo>
                <a:lnTo>
                  <a:pt x="994" y="89"/>
                </a:lnTo>
                <a:lnTo>
                  <a:pt x="1042" y="89"/>
                </a:lnTo>
                <a:lnTo>
                  <a:pt x="1042" y="99"/>
                </a:lnTo>
                <a:lnTo>
                  <a:pt x="1201" y="99"/>
                </a:lnTo>
                <a:lnTo>
                  <a:pt x="1201" y="110"/>
                </a:lnTo>
                <a:lnTo>
                  <a:pt x="1220" y="110"/>
                </a:lnTo>
                <a:lnTo>
                  <a:pt x="1220" y="125"/>
                </a:lnTo>
                <a:lnTo>
                  <a:pt x="1384" y="125"/>
                </a:lnTo>
                <a:lnTo>
                  <a:pt x="1384" y="147"/>
                </a:lnTo>
                <a:lnTo>
                  <a:pt x="1549" y="147"/>
                </a:lnTo>
                <a:lnTo>
                  <a:pt x="1549" y="157"/>
                </a:lnTo>
                <a:lnTo>
                  <a:pt x="1581" y="157"/>
                </a:lnTo>
                <a:lnTo>
                  <a:pt x="1581" y="167"/>
                </a:lnTo>
                <a:lnTo>
                  <a:pt x="1609" y="167"/>
                </a:lnTo>
                <a:lnTo>
                  <a:pt x="1609" y="183"/>
                </a:lnTo>
                <a:lnTo>
                  <a:pt x="1640" y="183"/>
                </a:lnTo>
                <a:lnTo>
                  <a:pt x="1640" y="191"/>
                </a:lnTo>
                <a:lnTo>
                  <a:pt x="2017" y="191"/>
                </a:lnTo>
                <a:lnTo>
                  <a:pt x="2017" y="202"/>
                </a:lnTo>
                <a:lnTo>
                  <a:pt x="2105" y="202"/>
                </a:lnTo>
                <a:lnTo>
                  <a:pt x="2105" y="214"/>
                </a:lnTo>
                <a:lnTo>
                  <a:pt x="2308" y="214"/>
                </a:lnTo>
                <a:lnTo>
                  <a:pt x="2308" y="227"/>
                </a:lnTo>
                <a:lnTo>
                  <a:pt x="2321" y="227"/>
                </a:lnTo>
                <a:lnTo>
                  <a:pt x="2321" y="239"/>
                </a:lnTo>
                <a:lnTo>
                  <a:pt x="2542" y="239"/>
                </a:lnTo>
                <a:lnTo>
                  <a:pt x="2542" y="247"/>
                </a:lnTo>
                <a:lnTo>
                  <a:pt x="2630" y="247"/>
                </a:lnTo>
                <a:lnTo>
                  <a:pt x="2630" y="261"/>
                </a:lnTo>
                <a:lnTo>
                  <a:pt x="2847" y="261"/>
                </a:lnTo>
                <a:lnTo>
                  <a:pt x="2847" y="273"/>
                </a:lnTo>
                <a:lnTo>
                  <a:pt x="2862" y="273"/>
                </a:lnTo>
                <a:lnTo>
                  <a:pt x="2862" y="281"/>
                </a:lnTo>
                <a:lnTo>
                  <a:pt x="2926" y="281"/>
                </a:lnTo>
                <a:lnTo>
                  <a:pt x="2926" y="290"/>
                </a:lnTo>
                <a:lnTo>
                  <a:pt x="2934" y="290"/>
                </a:lnTo>
                <a:lnTo>
                  <a:pt x="2974" y="290"/>
                </a:lnTo>
                <a:lnTo>
                  <a:pt x="2974" y="304"/>
                </a:lnTo>
                <a:lnTo>
                  <a:pt x="3002" y="304"/>
                </a:lnTo>
                <a:lnTo>
                  <a:pt x="3002" y="316"/>
                </a:lnTo>
                <a:lnTo>
                  <a:pt x="3115" y="316"/>
                </a:lnTo>
                <a:lnTo>
                  <a:pt x="3115" y="331"/>
                </a:lnTo>
                <a:lnTo>
                  <a:pt x="3180" y="331"/>
                </a:lnTo>
                <a:lnTo>
                  <a:pt x="3180" y="342"/>
                </a:lnTo>
                <a:lnTo>
                  <a:pt x="3413" y="342"/>
                </a:lnTo>
                <a:lnTo>
                  <a:pt x="3413" y="360"/>
                </a:lnTo>
                <a:lnTo>
                  <a:pt x="3442" y="360"/>
                </a:lnTo>
                <a:lnTo>
                  <a:pt x="3442" y="367"/>
                </a:lnTo>
                <a:lnTo>
                  <a:pt x="3523" y="367"/>
                </a:lnTo>
                <a:lnTo>
                  <a:pt x="3523" y="375"/>
                </a:lnTo>
                <a:lnTo>
                  <a:pt x="3573" y="375"/>
                </a:lnTo>
                <a:lnTo>
                  <a:pt x="3573" y="390"/>
                </a:lnTo>
                <a:lnTo>
                  <a:pt x="3610" y="390"/>
                </a:lnTo>
                <a:lnTo>
                  <a:pt x="3610" y="398"/>
                </a:lnTo>
                <a:lnTo>
                  <a:pt x="3856" y="398"/>
                </a:lnTo>
                <a:lnTo>
                  <a:pt x="3856" y="414"/>
                </a:lnTo>
                <a:lnTo>
                  <a:pt x="3945" y="414"/>
                </a:lnTo>
                <a:lnTo>
                  <a:pt x="3945" y="423"/>
                </a:lnTo>
                <a:lnTo>
                  <a:pt x="3992" y="423"/>
                </a:lnTo>
                <a:lnTo>
                  <a:pt x="3992" y="434"/>
                </a:lnTo>
                <a:lnTo>
                  <a:pt x="4033" y="434"/>
                </a:lnTo>
                <a:lnTo>
                  <a:pt x="4033" y="446"/>
                </a:lnTo>
                <a:lnTo>
                  <a:pt x="4215" y="446"/>
                </a:lnTo>
                <a:lnTo>
                  <a:pt x="4215" y="457"/>
                </a:lnTo>
                <a:lnTo>
                  <a:pt x="4222" y="457"/>
                </a:lnTo>
                <a:lnTo>
                  <a:pt x="4222" y="481"/>
                </a:lnTo>
                <a:lnTo>
                  <a:pt x="4240" y="481"/>
                </a:lnTo>
                <a:lnTo>
                  <a:pt x="4240" y="491"/>
                </a:lnTo>
                <a:lnTo>
                  <a:pt x="4387" y="491"/>
                </a:lnTo>
                <a:lnTo>
                  <a:pt x="4387" y="501"/>
                </a:lnTo>
                <a:lnTo>
                  <a:pt x="4400" y="501"/>
                </a:lnTo>
                <a:lnTo>
                  <a:pt x="4400" y="508"/>
                </a:lnTo>
                <a:lnTo>
                  <a:pt x="4725" y="508"/>
                </a:lnTo>
                <a:lnTo>
                  <a:pt x="4725" y="517"/>
                </a:lnTo>
                <a:lnTo>
                  <a:pt x="4770" y="517"/>
                </a:lnTo>
                <a:lnTo>
                  <a:pt x="4770" y="527"/>
                </a:lnTo>
                <a:lnTo>
                  <a:pt x="4880" y="527"/>
                </a:lnTo>
                <a:lnTo>
                  <a:pt x="4880" y="541"/>
                </a:lnTo>
                <a:lnTo>
                  <a:pt x="5574" y="541"/>
                </a:lnTo>
                <a:lnTo>
                  <a:pt x="5574" y="551"/>
                </a:lnTo>
                <a:lnTo>
                  <a:pt x="5614" y="551"/>
                </a:lnTo>
                <a:lnTo>
                  <a:pt x="5614" y="563"/>
                </a:lnTo>
                <a:lnTo>
                  <a:pt x="5724" y="563"/>
                </a:lnTo>
                <a:lnTo>
                  <a:pt x="5724" y="574"/>
                </a:lnTo>
                <a:lnTo>
                  <a:pt x="5743" y="574"/>
                </a:lnTo>
                <a:lnTo>
                  <a:pt x="5743" y="592"/>
                </a:lnTo>
                <a:lnTo>
                  <a:pt x="5882" y="592"/>
                </a:lnTo>
                <a:lnTo>
                  <a:pt x="5882" y="603"/>
                </a:lnTo>
                <a:lnTo>
                  <a:pt x="6209" y="603"/>
                </a:lnTo>
                <a:lnTo>
                  <a:pt x="6209" y="622"/>
                </a:lnTo>
                <a:lnTo>
                  <a:pt x="6293" y="622"/>
                </a:lnTo>
                <a:lnTo>
                  <a:pt x="6293" y="638"/>
                </a:lnTo>
                <a:lnTo>
                  <a:pt x="6585" y="638"/>
                </a:lnTo>
                <a:lnTo>
                  <a:pt x="6585" y="659"/>
                </a:lnTo>
                <a:lnTo>
                  <a:pt x="7130" y="659"/>
                </a:lnTo>
                <a:lnTo>
                  <a:pt x="7130" y="698"/>
                </a:lnTo>
                <a:lnTo>
                  <a:pt x="9125" y="698"/>
                </a:lnTo>
                <a:lnTo>
                  <a:pt x="9125" y="1215"/>
                </a:lnTo>
                <a:lnTo>
                  <a:pt x="9853" y="1215"/>
                </a:lnTo>
              </a:path>
            </a:pathLst>
          </a:custGeom>
          <a:noFill/>
          <a:ln w="28575" cap="sq" cmpd="sng">
            <a:solidFill>
              <a:srgbClr val="34669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rial"/>
              <a:ea typeface="+mn-ea"/>
              <a:cs typeface="Arial"/>
            </a:endParaRPr>
          </a:p>
        </p:txBody>
      </p:sp>
      <p:sp>
        <p:nvSpPr>
          <p:cNvPr id="42" name="Freeform 5">
            <a:extLst>
              <a:ext uri="{FF2B5EF4-FFF2-40B4-BE49-F238E27FC236}">
                <a16:creationId xmlns:a16="http://schemas.microsoft.com/office/drawing/2014/main" id="{4C52A138-4D7B-B52F-C548-815414EBDEAD}"/>
              </a:ext>
            </a:extLst>
          </p:cNvPr>
          <p:cNvSpPr>
            <a:spLocks/>
          </p:cNvSpPr>
          <p:nvPr/>
        </p:nvSpPr>
        <p:spPr bwMode="auto">
          <a:xfrm>
            <a:off x="3493430" y="1598030"/>
            <a:ext cx="5988576" cy="450696"/>
          </a:xfrm>
          <a:custGeom>
            <a:avLst/>
            <a:gdLst>
              <a:gd name="T0" fmla="*/ 64 w 9861"/>
              <a:gd name="T1" fmla="*/ 0 h 656"/>
              <a:gd name="T2" fmla="*/ 73 w 9861"/>
              <a:gd name="T3" fmla="*/ 12 h 656"/>
              <a:gd name="T4" fmla="*/ 153 w 9861"/>
              <a:gd name="T5" fmla="*/ 22 h 656"/>
              <a:gd name="T6" fmla="*/ 268 w 9861"/>
              <a:gd name="T7" fmla="*/ 42 h 656"/>
              <a:gd name="T8" fmla="*/ 638 w 9861"/>
              <a:gd name="T9" fmla="*/ 55 h 656"/>
              <a:gd name="T10" fmla="*/ 710 w 9861"/>
              <a:gd name="T11" fmla="*/ 66 h 656"/>
              <a:gd name="T12" fmla="*/ 753 w 9861"/>
              <a:gd name="T13" fmla="*/ 79 h 656"/>
              <a:gd name="T14" fmla="*/ 958 w 9861"/>
              <a:gd name="T15" fmla="*/ 89 h 656"/>
              <a:gd name="T16" fmla="*/ 1019 w 9861"/>
              <a:gd name="T17" fmla="*/ 101 h 656"/>
              <a:gd name="T18" fmla="*/ 1050 w 9861"/>
              <a:gd name="T19" fmla="*/ 112 h 656"/>
              <a:gd name="T20" fmla="*/ 1127 w 9861"/>
              <a:gd name="T21" fmla="*/ 128 h 656"/>
              <a:gd name="T22" fmla="*/ 1264 w 9861"/>
              <a:gd name="T23" fmla="*/ 144 h 656"/>
              <a:gd name="T24" fmla="*/ 1679 w 9861"/>
              <a:gd name="T25" fmla="*/ 152 h 656"/>
              <a:gd name="T26" fmla="*/ 1719 w 9861"/>
              <a:gd name="T27" fmla="*/ 165 h 656"/>
              <a:gd name="T28" fmla="*/ 1757 w 9861"/>
              <a:gd name="T29" fmla="*/ 176 h 656"/>
              <a:gd name="T30" fmla="*/ 1899 w 9861"/>
              <a:gd name="T31" fmla="*/ 201 h 656"/>
              <a:gd name="T32" fmla="*/ 1975 w 9861"/>
              <a:gd name="T33" fmla="*/ 232 h 656"/>
              <a:gd name="T34" fmla="*/ 1992 w 9861"/>
              <a:gd name="T35" fmla="*/ 255 h 656"/>
              <a:gd name="T36" fmla="*/ 2006 w 9861"/>
              <a:gd name="T37" fmla="*/ 267 h 656"/>
              <a:gd name="T38" fmla="*/ 2097 w 9861"/>
              <a:gd name="T39" fmla="*/ 276 h 656"/>
              <a:gd name="T40" fmla="*/ 2244 w 9861"/>
              <a:gd name="T41" fmla="*/ 289 h 656"/>
              <a:gd name="T42" fmla="*/ 2396 w 9861"/>
              <a:gd name="T43" fmla="*/ 301 h 656"/>
              <a:gd name="T44" fmla="*/ 2543 w 9861"/>
              <a:gd name="T45" fmla="*/ 312 h 656"/>
              <a:gd name="T46" fmla="*/ 2584 w 9861"/>
              <a:gd name="T47" fmla="*/ 324 h 656"/>
              <a:gd name="T48" fmla="*/ 2596 w 9861"/>
              <a:gd name="T49" fmla="*/ 336 h 656"/>
              <a:gd name="T50" fmla="*/ 2608 w 9861"/>
              <a:gd name="T51" fmla="*/ 350 h 656"/>
              <a:gd name="T52" fmla="*/ 2728 w 9861"/>
              <a:gd name="T53" fmla="*/ 358 h 656"/>
              <a:gd name="T54" fmla="*/ 2761 w 9861"/>
              <a:gd name="T55" fmla="*/ 370 h 656"/>
              <a:gd name="T56" fmla="*/ 3024 w 9861"/>
              <a:gd name="T57" fmla="*/ 381 h 656"/>
              <a:gd name="T58" fmla="*/ 3076 w 9861"/>
              <a:gd name="T59" fmla="*/ 402 h 656"/>
              <a:gd name="T60" fmla="*/ 3193 w 9861"/>
              <a:gd name="T61" fmla="*/ 413 h 656"/>
              <a:gd name="T62" fmla="*/ 3341 w 9861"/>
              <a:gd name="T63" fmla="*/ 424 h 656"/>
              <a:gd name="T64" fmla="*/ 3863 w 9861"/>
              <a:gd name="T65" fmla="*/ 447 h 656"/>
              <a:gd name="T66" fmla="*/ 3972 w 9861"/>
              <a:gd name="T67" fmla="*/ 460 h 656"/>
              <a:gd name="T68" fmla="*/ 4100 w 9861"/>
              <a:gd name="T69" fmla="*/ 472 h 656"/>
              <a:gd name="T70" fmla="*/ 4280 w 9861"/>
              <a:gd name="T71" fmla="*/ 483 h 656"/>
              <a:gd name="T72" fmla="*/ 4389 w 9861"/>
              <a:gd name="T73" fmla="*/ 493 h 656"/>
              <a:gd name="T74" fmla="*/ 4544 w 9861"/>
              <a:gd name="T75" fmla="*/ 524 h 656"/>
              <a:gd name="T76" fmla="*/ 4734 w 9861"/>
              <a:gd name="T77" fmla="*/ 537 h 656"/>
              <a:gd name="T78" fmla="*/ 6229 w 9861"/>
              <a:gd name="T79" fmla="*/ 547 h 656"/>
              <a:gd name="T80" fmla="*/ 6609 w 9861"/>
              <a:gd name="T81" fmla="*/ 567 h 656"/>
              <a:gd name="T82" fmla="*/ 6931 w 9861"/>
              <a:gd name="T83" fmla="*/ 588 h 656"/>
              <a:gd name="T84" fmla="*/ 7179 w 9861"/>
              <a:gd name="T85" fmla="*/ 619 h 656"/>
              <a:gd name="T86" fmla="*/ 9861 w 9861"/>
              <a:gd name="T87"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61" h="656">
                <a:moveTo>
                  <a:pt x="0" y="0"/>
                </a:moveTo>
                <a:lnTo>
                  <a:pt x="64" y="0"/>
                </a:lnTo>
                <a:lnTo>
                  <a:pt x="64" y="12"/>
                </a:lnTo>
                <a:lnTo>
                  <a:pt x="73" y="12"/>
                </a:lnTo>
                <a:lnTo>
                  <a:pt x="73" y="22"/>
                </a:lnTo>
                <a:lnTo>
                  <a:pt x="153" y="22"/>
                </a:lnTo>
                <a:lnTo>
                  <a:pt x="153" y="42"/>
                </a:lnTo>
                <a:lnTo>
                  <a:pt x="268" y="42"/>
                </a:lnTo>
                <a:lnTo>
                  <a:pt x="268" y="55"/>
                </a:lnTo>
                <a:lnTo>
                  <a:pt x="638" y="55"/>
                </a:lnTo>
                <a:lnTo>
                  <a:pt x="638" y="66"/>
                </a:lnTo>
                <a:lnTo>
                  <a:pt x="710" y="66"/>
                </a:lnTo>
                <a:lnTo>
                  <a:pt x="710" y="79"/>
                </a:lnTo>
                <a:lnTo>
                  <a:pt x="753" y="79"/>
                </a:lnTo>
                <a:lnTo>
                  <a:pt x="753" y="89"/>
                </a:lnTo>
                <a:lnTo>
                  <a:pt x="958" y="89"/>
                </a:lnTo>
                <a:lnTo>
                  <a:pt x="958" y="101"/>
                </a:lnTo>
                <a:lnTo>
                  <a:pt x="1019" y="101"/>
                </a:lnTo>
                <a:lnTo>
                  <a:pt x="1019" y="112"/>
                </a:lnTo>
                <a:lnTo>
                  <a:pt x="1050" y="112"/>
                </a:lnTo>
                <a:lnTo>
                  <a:pt x="1050" y="128"/>
                </a:lnTo>
                <a:lnTo>
                  <a:pt x="1127" y="128"/>
                </a:lnTo>
                <a:lnTo>
                  <a:pt x="1127" y="144"/>
                </a:lnTo>
                <a:lnTo>
                  <a:pt x="1264" y="144"/>
                </a:lnTo>
                <a:lnTo>
                  <a:pt x="1264" y="152"/>
                </a:lnTo>
                <a:lnTo>
                  <a:pt x="1679" y="152"/>
                </a:lnTo>
                <a:lnTo>
                  <a:pt x="1679" y="165"/>
                </a:lnTo>
                <a:lnTo>
                  <a:pt x="1719" y="165"/>
                </a:lnTo>
                <a:lnTo>
                  <a:pt x="1719" y="176"/>
                </a:lnTo>
                <a:lnTo>
                  <a:pt x="1757" y="176"/>
                </a:lnTo>
                <a:lnTo>
                  <a:pt x="1757" y="201"/>
                </a:lnTo>
                <a:lnTo>
                  <a:pt x="1899" y="201"/>
                </a:lnTo>
                <a:lnTo>
                  <a:pt x="1899" y="232"/>
                </a:lnTo>
                <a:lnTo>
                  <a:pt x="1975" y="232"/>
                </a:lnTo>
                <a:lnTo>
                  <a:pt x="1975" y="255"/>
                </a:lnTo>
                <a:lnTo>
                  <a:pt x="1992" y="255"/>
                </a:lnTo>
                <a:lnTo>
                  <a:pt x="1992" y="267"/>
                </a:lnTo>
                <a:lnTo>
                  <a:pt x="2006" y="267"/>
                </a:lnTo>
                <a:lnTo>
                  <a:pt x="2006" y="276"/>
                </a:lnTo>
                <a:lnTo>
                  <a:pt x="2097" y="276"/>
                </a:lnTo>
                <a:lnTo>
                  <a:pt x="2097" y="289"/>
                </a:lnTo>
                <a:lnTo>
                  <a:pt x="2244" y="289"/>
                </a:lnTo>
                <a:lnTo>
                  <a:pt x="2244" y="301"/>
                </a:lnTo>
                <a:lnTo>
                  <a:pt x="2396" y="301"/>
                </a:lnTo>
                <a:lnTo>
                  <a:pt x="2396" y="312"/>
                </a:lnTo>
                <a:lnTo>
                  <a:pt x="2543" y="312"/>
                </a:lnTo>
                <a:lnTo>
                  <a:pt x="2543" y="324"/>
                </a:lnTo>
                <a:lnTo>
                  <a:pt x="2584" y="324"/>
                </a:lnTo>
                <a:lnTo>
                  <a:pt x="2584" y="336"/>
                </a:lnTo>
                <a:lnTo>
                  <a:pt x="2596" y="336"/>
                </a:lnTo>
                <a:lnTo>
                  <a:pt x="2596" y="350"/>
                </a:lnTo>
                <a:lnTo>
                  <a:pt x="2608" y="350"/>
                </a:lnTo>
                <a:lnTo>
                  <a:pt x="2608" y="358"/>
                </a:lnTo>
                <a:lnTo>
                  <a:pt x="2728" y="358"/>
                </a:lnTo>
                <a:lnTo>
                  <a:pt x="2728" y="370"/>
                </a:lnTo>
                <a:lnTo>
                  <a:pt x="2761" y="370"/>
                </a:lnTo>
                <a:lnTo>
                  <a:pt x="2761" y="381"/>
                </a:lnTo>
                <a:lnTo>
                  <a:pt x="3024" y="381"/>
                </a:lnTo>
                <a:lnTo>
                  <a:pt x="3024" y="402"/>
                </a:lnTo>
                <a:lnTo>
                  <a:pt x="3076" y="402"/>
                </a:lnTo>
                <a:lnTo>
                  <a:pt x="3076" y="413"/>
                </a:lnTo>
                <a:lnTo>
                  <a:pt x="3193" y="413"/>
                </a:lnTo>
                <a:lnTo>
                  <a:pt x="3193" y="424"/>
                </a:lnTo>
                <a:lnTo>
                  <a:pt x="3341" y="424"/>
                </a:lnTo>
                <a:lnTo>
                  <a:pt x="3341" y="447"/>
                </a:lnTo>
                <a:lnTo>
                  <a:pt x="3863" y="447"/>
                </a:lnTo>
                <a:lnTo>
                  <a:pt x="3863" y="460"/>
                </a:lnTo>
                <a:lnTo>
                  <a:pt x="3972" y="460"/>
                </a:lnTo>
                <a:lnTo>
                  <a:pt x="3972" y="472"/>
                </a:lnTo>
                <a:lnTo>
                  <a:pt x="4100" y="472"/>
                </a:lnTo>
                <a:lnTo>
                  <a:pt x="4100" y="483"/>
                </a:lnTo>
                <a:lnTo>
                  <a:pt x="4280" y="483"/>
                </a:lnTo>
                <a:lnTo>
                  <a:pt x="4280" y="493"/>
                </a:lnTo>
                <a:lnTo>
                  <a:pt x="4389" y="493"/>
                </a:lnTo>
                <a:lnTo>
                  <a:pt x="4389" y="524"/>
                </a:lnTo>
                <a:lnTo>
                  <a:pt x="4544" y="524"/>
                </a:lnTo>
                <a:lnTo>
                  <a:pt x="4544" y="537"/>
                </a:lnTo>
                <a:lnTo>
                  <a:pt x="4734" y="537"/>
                </a:lnTo>
                <a:lnTo>
                  <a:pt x="4734" y="547"/>
                </a:lnTo>
                <a:lnTo>
                  <a:pt x="6229" y="547"/>
                </a:lnTo>
                <a:lnTo>
                  <a:pt x="6229" y="567"/>
                </a:lnTo>
                <a:lnTo>
                  <a:pt x="6609" y="567"/>
                </a:lnTo>
                <a:lnTo>
                  <a:pt x="6609" y="588"/>
                </a:lnTo>
                <a:lnTo>
                  <a:pt x="6931" y="588"/>
                </a:lnTo>
                <a:lnTo>
                  <a:pt x="6931" y="619"/>
                </a:lnTo>
                <a:lnTo>
                  <a:pt x="7179" y="619"/>
                </a:lnTo>
                <a:lnTo>
                  <a:pt x="7179" y="656"/>
                </a:lnTo>
                <a:lnTo>
                  <a:pt x="9861" y="656"/>
                </a:lnTo>
              </a:path>
            </a:pathLst>
          </a:custGeom>
          <a:noFill/>
          <a:ln w="28575" cap="sq" cmpd="sng">
            <a:solidFill>
              <a:schemeClr val="accent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rial"/>
              <a:ea typeface="+mn-ea"/>
              <a:cs typeface="Arial"/>
            </a:endParaRPr>
          </a:p>
        </p:txBody>
      </p:sp>
      <p:sp>
        <p:nvSpPr>
          <p:cNvPr id="43" name="Rectangle 42">
            <a:extLst>
              <a:ext uri="{FF2B5EF4-FFF2-40B4-BE49-F238E27FC236}">
                <a16:creationId xmlns:a16="http://schemas.microsoft.com/office/drawing/2014/main" id="{CCF145E5-6BF6-64B7-2F4F-72492FF154EF}"/>
              </a:ext>
            </a:extLst>
          </p:cNvPr>
          <p:cNvSpPr/>
          <p:nvPr/>
        </p:nvSpPr>
        <p:spPr>
          <a:xfrm>
            <a:off x="7776495" y="1646020"/>
            <a:ext cx="1908508" cy="215444"/>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5C00"/>
                </a:solidFill>
                <a:effectLst/>
                <a:uLnTx/>
                <a:uFillTx/>
                <a:latin typeface="Arial"/>
                <a:ea typeface="+mn-ea"/>
                <a:cs typeface="Arial"/>
              </a:rPr>
              <a:t>Pola-R-CHP (N=440)</a:t>
            </a:r>
          </a:p>
        </p:txBody>
      </p:sp>
      <p:sp>
        <p:nvSpPr>
          <p:cNvPr id="44" name="Rectangle 43">
            <a:extLst>
              <a:ext uri="{FF2B5EF4-FFF2-40B4-BE49-F238E27FC236}">
                <a16:creationId xmlns:a16="http://schemas.microsoft.com/office/drawing/2014/main" id="{2BBD95EC-939A-4AAB-1EF7-C4CF421EF7C8}"/>
              </a:ext>
            </a:extLst>
          </p:cNvPr>
          <p:cNvSpPr/>
          <p:nvPr/>
        </p:nvSpPr>
        <p:spPr>
          <a:xfrm>
            <a:off x="8066780" y="2516631"/>
            <a:ext cx="1618223" cy="215444"/>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solidFill>
                <a:effectLst/>
                <a:uLnTx/>
                <a:uFillTx/>
                <a:latin typeface="Arial"/>
                <a:ea typeface="+mn-ea"/>
                <a:cs typeface="Arial"/>
              </a:rPr>
              <a:t>R-CHOP (N=439)</a:t>
            </a:r>
          </a:p>
        </p:txBody>
      </p:sp>
      <p:grpSp>
        <p:nvGrpSpPr>
          <p:cNvPr id="45" name="Group 44">
            <a:extLst>
              <a:ext uri="{FF2B5EF4-FFF2-40B4-BE49-F238E27FC236}">
                <a16:creationId xmlns:a16="http://schemas.microsoft.com/office/drawing/2014/main" id="{F1000E9A-C73D-10D1-224B-D44345CBE986}"/>
              </a:ext>
            </a:extLst>
          </p:cNvPr>
          <p:cNvGrpSpPr/>
          <p:nvPr/>
        </p:nvGrpSpPr>
        <p:grpSpPr>
          <a:xfrm>
            <a:off x="2033666" y="5327779"/>
            <a:ext cx="1190994" cy="654544"/>
            <a:chOff x="1311014" y="5387612"/>
            <a:chExt cx="1190994" cy="654544"/>
          </a:xfrm>
          <a:noFill/>
        </p:grpSpPr>
        <p:sp>
          <p:nvSpPr>
            <p:cNvPr id="46" name="Rectangle 45">
              <a:extLst>
                <a:ext uri="{FF2B5EF4-FFF2-40B4-BE49-F238E27FC236}">
                  <a16:creationId xmlns:a16="http://schemas.microsoft.com/office/drawing/2014/main" id="{704B205B-1996-B82A-67FE-38E23FBEFD24}"/>
                </a:ext>
              </a:extLst>
            </p:cNvPr>
            <p:cNvSpPr/>
            <p:nvPr/>
          </p:nvSpPr>
          <p:spPr>
            <a:xfrm>
              <a:off x="1665631" y="5387612"/>
              <a:ext cx="836377" cy="276999"/>
            </a:xfrm>
            <a:prstGeom prst="rect">
              <a:avLst/>
            </a:prstGeom>
            <a:grpFill/>
          </p:spPr>
          <p:txBody>
            <a:bodyPr wrap="none"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No. at risk</a:t>
              </a:r>
            </a:p>
          </p:txBody>
        </p:sp>
        <p:sp>
          <p:nvSpPr>
            <p:cNvPr id="47" name="TextBox 46">
              <a:extLst>
                <a:ext uri="{FF2B5EF4-FFF2-40B4-BE49-F238E27FC236}">
                  <a16:creationId xmlns:a16="http://schemas.microsoft.com/office/drawing/2014/main" id="{56F1B96E-E310-A221-153C-6C830F94DFB8}"/>
                </a:ext>
              </a:extLst>
            </p:cNvPr>
            <p:cNvSpPr txBox="1"/>
            <p:nvPr/>
          </p:nvSpPr>
          <p:spPr>
            <a:xfrm>
              <a:off x="1311014" y="5647176"/>
              <a:ext cx="1190993" cy="394980"/>
            </a:xfrm>
            <a:prstGeom prst="rect">
              <a:avLst/>
            </a:prstGeom>
            <a:grpFill/>
          </p:spPr>
          <p:txBody>
            <a:bodyPr wrap="square" lIns="0" tIns="0" rIns="0" bIns="0" rtlCol="0">
              <a:spAutoFit/>
            </a:bodyPr>
            <a:lstStyle/>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Pola-R-CHP</a:t>
              </a:r>
            </a:p>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a:ea typeface="+mn-ea"/>
                  <a:cs typeface="Arial"/>
                </a:rPr>
                <a:t>R-CHOP</a:t>
              </a:r>
              <a:endParaRPr kumimoji="0" lang="en-US" sz="1200" b="1" i="0" u="none" strike="noStrike" kern="1200" cap="none" spc="0" normalizeH="0" baseline="0" noProof="0" dirty="0">
                <a:ln>
                  <a:noFill/>
                </a:ln>
                <a:solidFill>
                  <a:srgbClr val="346691"/>
                </a:solidFill>
                <a:effectLst/>
                <a:uLnTx/>
                <a:uFillTx/>
                <a:latin typeface="Calibri"/>
                <a:ea typeface="+mn-ea"/>
                <a:cs typeface="Arial"/>
              </a:endParaRPr>
            </a:p>
          </p:txBody>
        </p:sp>
      </p:grpSp>
      <p:grpSp>
        <p:nvGrpSpPr>
          <p:cNvPr id="48" name="Group 47">
            <a:extLst>
              <a:ext uri="{FF2B5EF4-FFF2-40B4-BE49-F238E27FC236}">
                <a16:creationId xmlns:a16="http://schemas.microsoft.com/office/drawing/2014/main" id="{D1A0686D-9395-E3D4-3EAB-D18B7C3E5B0A}"/>
              </a:ext>
            </a:extLst>
          </p:cNvPr>
          <p:cNvGrpSpPr/>
          <p:nvPr/>
        </p:nvGrpSpPr>
        <p:grpSpPr>
          <a:xfrm>
            <a:off x="3346600" y="5586545"/>
            <a:ext cx="6225075" cy="394980"/>
            <a:chOff x="3351284" y="5679326"/>
            <a:chExt cx="6225075" cy="394980"/>
          </a:xfrm>
        </p:grpSpPr>
        <p:sp>
          <p:nvSpPr>
            <p:cNvPr id="49" name="TextBox 48">
              <a:extLst>
                <a:ext uri="{FF2B5EF4-FFF2-40B4-BE49-F238E27FC236}">
                  <a16:creationId xmlns:a16="http://schemas.microsoft.com/office/drawing/2014/main" id="{F5BDD21E-E1A3-E20F-3BAF-E58A4F8EAFE4}"/>
                </a:ext>
              </a:extLst>
            </p:cNvPr>
            <p:cNvSpPr txBox="1"/>
            <p:nvPr/>
          </p:nvSpPr>
          <p:spPr>
            <a:xfrm>
              <a:off x="3351284" y="5679326"/>
              <a:ext cx="283462"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440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439</a:t>
              </a:r>
            </a:p>
          </p:txBody>
        </p:sp>
        <p:sp>
          <p:nvSpPr>
            <p:cNvPr id="50" name="TextBox 49">
              <a:extLst>
                <a:ext uri="{FF2B5EF4-FFF2-40B4-BE49-F238E27FC236}">
                  <a16:creationId xmlns:a16="http://schemas.microsoft.com/office/drawing/2014/main" id="{DE74CE64-E98A-48A0-3395-D49491635557}"/>
                </a:ext>
              </a:extLst>
            </p:cNvPr>
            <p:cNvSpPr txBox="1"/>
            <p:nvPr/>
          </p:nvSpPr>
          <p:spPr>
            <a:xfrm>
              <a:off x="5048886"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397</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401</a:t>
              </a:r>
            </a:p>
          </p:txBody>
        </p:sp>
        <p:sp>
          <p:nvSpPr>
            <p:cNvPr id="51" name="TextBox 50">
              <a:extLst>
                <a:ext uri="{FF2B5EF4-FFF2-40B4-BE49-F238E27FC236}">
                  <a16:creationId xmlns:a16="http://schemas.microsoft.com/office/drawing/2014/main" id="{91F20C03-F0A4-1E56-7446-7EFB79555630}"/>
                </a:ext>
              </a:extLst>
            </p:cNvPr>
            <p:cNvSpPr txBox="1"/>
            <p:nvPr/>
          </p:nvSpPr>
          <p:spPr>
            <a:xfrm>
              <a:off x="4200084"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423</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414</a:t>
              </a:r>
            </a:p>
          </p:txBody>
        </p:sp>
        <p:sp>
          <p:nvSpPr>
            <p:cNvPr id="52" name="TextBox 51">
              <a:extLst>
                <a:ext uri="{FF2B5EF4-FFF2-40B4-BE49-F238E27FC236}">
                  <a16:creationId xmlns:a16="http://schemas.microsoft.com/office/drawing/2014/main" id="{80D7048D-4ED5-D5F6-C218-FC520438677E}"/>
                </a:ext>
              </a:extLst>
            </p:cNvPr>
            <p:cNvSpPr txBox="1"/>
            <p:nvPr/>
          </p:nvSpPr>
          <p:spPr>
            <a:xfrm>
              <a:off x="5897688"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384</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376</a:t>
              </a:r>
            </a:p>
          </p:txBody>
        </p:sp>
        <p:sp>
          <p:nvSpPr>
            <p:cNvPr id="53" name="TextBox 52">
              <a:extLst>
                <a:ext uri="{FF2B5EF4-FFF2-40B4-BE49-F238E27FC236}">
                  <a16:creationId xmlns:a16="http://schemas.microsoft.com/office/drawing/2014/main" id="{FF77E04F-341D-D50D-A2BA-D7DFB021EA19}"/>
                </a:ext>
              </a:extLst>
            </p:cNvPr>
            <p:cNvSpPr txBox="1"/>
            <p:nvPr/>
          </p:nvSpPr>
          <p:spPr>
            <a:xfrm>
              <a:off x="6746490"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362</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355</a:t>
              </a:r>
            </a:p>
          </p:txBody>
        </p:sp>
        <p:sp>
          <p:nvSpPr>
            <p:cNvPr id="54" name="TextBox 53">
              <a:extLst>
                <a:ext uri="{FF2B5EF4-FFF2-40B4-BE49-F238E27FC236}">
                  <a16:creationId xmlns:a16="http://schemas.microsoft.com/office/drawing/2014/main" id="{0BB13166-61F8-D8A1-6AFA-2F1FCDE21BF4}"/>
                </a:ext>
              </a:extLst>
            </p:cNvPr>
            <p:cNvSpPr txBox="1"/>
            <p:nvPr/>
          </p:nvSpPr>
          <p:spPr>
            <a:xfrm>
              <a:off x="7595292"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140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132</a:t>
              </a:r>
            </a:p>
          </p:txBody>
        </p:sp>
        <p:sp>
          <p:nvSpPr>
            <p:cNvPr id="55" name="TextBox 54">
              <a:extLst>
                <a:ext uri="{FF2B5EF4-FFF2-40B4-BE49-F238E27FC236}">
                  <a16:creationId xmlns:a16="http://schemas.microsoft.com/office/drawing/2014/main" id="{0488F9C0-3641-3E8A-205B-1BF291133C25}"/>
                </a:ext>
              </a:extLst>
            </p:cNvPr>
            <p:cNvSpPr txBox="1"/>
            <p:nvPr/>
          </p:nvSpPr>
          <p:spPr>
            <a:xfrm>
              <a:off x="8444094"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15</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20</a:t>
              </a:r>
            </a:p>
          </p:txBody>
        </p:sp>
        <p:sp>
          <p:nvSpPr>
            <p:cNvPr id="56" name="TextBox 55">
              <a:extLst>
                <a:ext uri="{FF2B5EF4-FFF2-40B4-BE49-F238E27FC236}">
                  <a16:creationId xmlns:a16="http://schemas.microsoft.com/office/drawing/2014/main" id="{248C71E1-E369-4094-FA93-B5881064778A}"/>
                </a:ext>
              </a:extLst>
            </p:cNvPr>
            <p:cNvSpPr txBox="1"/>
            <p:nvPr/>
          </p:nvSpPr>
          <p:spPr>
            <a:xfrm>
              <a:off x="9292895" y="5679326"/>
              <a:ext cx="283464" cy="394980"/>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Arial"/>
                  <a:ea typeface="+mn-ea"/>
                  <a:cs typeface="Arial"/>
                </a:rPr>
                <a:t>1</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4F81BD"/>
                  </a:solidFill>
                  <a:effectLst/>
                  <a:uLnTx/>
                  <a:uFillTx/>
                  <a:latin typeface="Arial"/>
                  <a:ea typeface="+mn-ea"/>
                  <a:cs typeface="Arial"/>
                </a:rPr>
                <a:t>1</a:t>
              </a:r>
            </a:p>
          </p:txBody>
        </p:sp>
      </p:grpSp>
      <p:graphicFrame>
        <p:nvGraphicFramePr>
          <p:cNvPr id="3" name="Table 2">
            <a:extLst>
              <a:ext uri="{FF2B5EF4-FFF2-40B4-BE49-F238E27FC236}">
                <a16:creationId xmlns:a16="http://schemas.microsoft.com/office/drawing/2014/main" id="{09AF1634-B927-5B56-4A0B-FEB0723E41C2}"/>
              </a:ext>
            </a:extLst>
          </p:cNvPr>
          <p:cNvGraphicFramePr>
            <a:graphicFrameLocks noGrp="1"/>
          </p:cNvGraphicFramePr>
          <p:nvPr/>
        </p:nvGraphicFramePr>
        <p:xfrm>
          <a:off x="3702711" y="3066337"/>
          <a:ext cx="5005287" cy="1734829"/>
        </p:xfrm>
        <a:graphic>
          <a:graphicData uri="http://schemas.openxmlformats.org/drawingml/2006/table">
            <a:tbl>
              <a:tblPr firstRow="1" bandRow="1">
                <a:tableStyleId>{2D5ABB26-0587-4C30-8999-92F81FD0307C}</a:tableStyleId>
              </a:tblPr>
              <a:tblGrid>
                <a:gridCol w="2140629">
                  <a:extLst>
                    <a:ext uri="{9D8B030D-6E8A-4147-A177-3AD203B41FA5}">
                      <a16:colId xmlns:a16="http://schemas.microsoft.com/office/drawing/2014/main" val="20000"/>
                    </a:ext>
                  </a:extLst>
                </a:gridCol>
                <a:gridCol w="1432329">
                  <a:extLst>
                    <a:ext uri="{9D8B030D-6E8A-4147-A177-3AD203B41FA5}">
                      <a16:colId xmlns:a16="http://schemas.microsoft.com/office/drawing/2014/main" val="20001"/>
                    </a:ext>
                  </a:extLst>
                </a:gridCol>
                <a:gridCol w="1432329">
                  <a:extLst>
                    <a:ext uri="{9D8B030D-6E8A-4147-A177-3AD203B41FA5}">
                      <a16:colId xmlns:a16="http://schemas.microsoft.com/office/drawing/2014/main" val="20002"/>
                    </a:ext>
                  </a:extLst>
                </a:gridCol>
              </a:tblGrid>
              <a:tr h="495665">
                <a:tc>
                  <a:txBody>
                    <a:bodyPr/>
                    <a:lstStyle/>
                    <a:p>
                      <a:endParaRPr lang="en-US" sz="1200" dirty="0"/>
                    </a:p>
                  </a:txBody>
                  <a:tcPr marL="0" marR="0" marT="0" marB="0">
                    <a:lnT w="28575"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solidFill>
                            <a:srgbClr val="FFFFFF"/>
                          </a:solidFill>
                        </a:rPr>
                        <a:t>Pola-R-CHP</a:t>
                      </a:r>
                    </a:p>
                    <a:p>
                      <a:pPr algn="ctr"/>
                      <a:r>
                        <a:rPr lang="en-US" sz="1200" b="1" dirty="0">
                          <a:solidFill>
                            <a:srgbClr val="FFFFFF"/>
                          </a:solidFill>
                        </a:rPr>
                        <a:t>(n</a:t>
                      </a:r>
                      <a:r>
                        <a:rPr lang="en-US" sz="800" b="1" dirty="0">
                          <a:solidFill>
                            <a:srgbClr val="FFFFFF"/>
                          </a:solidFill>
                        </a:rPr>
                        <a:t> </a:t>
                      </a:r>
                      <a:r>
                        <a:rPr lang="en-US" sz="1200" b="1" dirty="0">
                          <a:solidFill>
                            <a:srgbClr val="FFFFFF"/>
                          </a:solidFill>
                        </a:rPr>
                        <a:t>=</a:t>
                      </a:r>
                      <a:r>
                        <a:rPr lang="en-US" sz="800" b="1" dirty="0">
                          <a:solidFill>
                            <a:srgbClr val="FFFFFF"/>
                          </a:solidFill>
                        </a:rPr>
                        <a:t> </a:t>
                      </a:r>
                      <a:r>
                        <a:rPr lang="en-US" sz="1200" b="1" dirty="0">
                          <a:solidFill>
                            <a:srgbClr val="FFFFFF"/>
                          </a:solidFill>
                        </a:rPr>
                        <a:t>440)</a:t>
                      </a:r>
                    </a:p>
                  </a:txBody>
                  <a:tcPr marL="0" marR="0" marT="0" marB="0">
                    <a:lnT w="28575"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D85C00"/>
                    </a:solidFill>
                  </a:tcPr>
                </a:tc>
                <a:tc>
                  <a:txBody>
                    <a:bodyPr/>
                    <a:lstStyle/>
                    <a:p>
                      <a:pPr algn="ctr"/>
                      <a:r>
                        <a:rPr lang="en-US" sz="1200" b="1" dirty="0">
                          <a:solidFill>
                            <a:srgbClr val="FFFFFF"/>
                          </a:solidFill>
                        </a:rPr>
                        <a:t>R-CHOP</a:t>
                      </a:r>
                      <a:br>
                        <a:rPr lang="en-US" sz="1200" b="1" dirty="0">
                          <a:solidFill>
                            <a:srgbClr val="FFFFFF"/>
                          </a:solidFill>
                        </a:rPr>
                      </a:br>
                      <a:r>
                        <a:rPr lang="en-US" sz="1200" b="1" dirty="0">
                          <a:solidFill>
                            <a:srgbClr val="FFFFFF"/>
                          </a:solidFill>
                        </a:rPr>
                        <a:t>(n</a:t>
                      </a:r>
                      <a:r>
                        <a:rPr lang="en-US" sz="800" b="1" dirty="0">
                          <a:solidFill>
                            <a:srgbClr val="FFFFFF"/>
                          </a:solidFill>
                        </a:rPr>
                        <a:t> </a:t>
                      </a:r>
                      <a:r>
                        <a:rPr lang="en-US" sz="1200" b="1" dirty="0">
                          <a:solidFill>
                            <a:srgbClr val="FFFFFF"/>
                          </a:solidFill>
                        </a:rPr>
                        <a:t>=</a:t>
                      </a:r>
                      <a:r>
                        <a:rPr lang="en-US" sz="800" b="1" baseline="0" dirty="0">
                          <a:solidFill>
                            <a:srgbClr val="FFFFFF"/>
                          </a:solidFill>
                        </a:rPr>
                        <a:t> </a:t>
                      </a:r>
                      <a:r>
                        <a:rPr lang="en-US" sz="1200" b="1" baseline="0" dirty="0">
                          <a:solidFill>
                            <a:srgbClr val="FFFFFF"/>
                          </a:solidFill>
                        </a:rPr>
                        <a:t>439)</a:t>
                      </a:r>
                      <a:endParaRPr lang="en-US" sz="1200" b="1" dirty="0">
                        <a:solidFill>
                          <a:srgbClr val="FFFFFF"/>
                        </a:solidFill>
                      </a:endParaRPr>
                    </a:p>
                  </a:txBody>
                  <a:tcPr marL="0" marR="0" marT="0" marB="0">
                    <a:lnT w="28575"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4783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Patients who died </a:t>
                      </a:r>
                      <a:r>
                        <a:rPr lang="en-US" sz="1200" b="0" dirty="0">
                          <a:solidFill>
                            <a:schemeClr val="tx2"/>
                          </a:solidFill>
                        </a:rPr>
                        <a:t>– no. (%)</a:t>
                      </a:r>
                    </a:p>
                  </a:txBody>
                  <a:tcPr marL="0" marR="0" marT="0" marB="0" anchor="ctr">
                    <a:lnT w="28575" cap="flat" cmpd="sng" algn="ctr">
                      <a:solidFill>
                        <a:scrgbClr r="0" g="0" b="0"/>
                      </a:solidFill>
                      <a:prstDash val="solid"/>
                      <a:round/>
                      <a:headEnd type="none" w="med" len="med"/>
                      <a:tailEnd type="none" w="med" len="med"/>
                    </a:lnT>
                  </a:tcPr>
                </a:tc>
                <a:tc>
                  <a:txBody>
                    <a:bodyPr/>
                    <a:lstStyle/>
                    <a:p>
                      <a:pPr algn="ctr"/>
                      <a:r>
                        <a:rPr lang="en-US" sz="1200" b="1" i="0" dirty="0">
                          <a:solidFill>
                            <a:schemeClr val="tx2"/>
                          </a:solidFill>
                        </a:rPr>
                        <a:t>53 (12.0)</a:t>
                      </a:r>
                    </a:p>
                  </a:txBody>
                  <a:tcPr marL="0" marR="0" marT="0" marB="0" anchor="ctr">
                    <a:lnT w="28575" cap="flat" cmpd="sng" algn="ctr">
                      <a:solidFill>
                        <a:scrgbClr r="0" g="0" b="0"/>
                      </a:solidFill>
                      <a:prstDash val="solid"/>
                      <a:round/>
                      <a:headEnd type="none" w="med" len="med"/>
                      <a:tailEnd type="none" w="med" len="med"/>
                    </a:lnT>
                    <a:solidFill>
                      <a:srgbClr val="D85C00">
                        <a:alpha val="9804"/>
                      </a:srgbClr>
                    </a:solidFill>
                  </a:tcPr>
                </a:tc>
                <a:tc>
                  <a:txBody>
                    <a:bodyPr/>
                    <a:lstStyle/>
                    <a:p>
                      <a:pPr algn="ctr"/>
                      <a:r>
                        <a:rPr lang="en-US" sz="1200" b="1" dirty="0">
                          <a:solidFill>
                            <a:schemeClr val="tx2"/>
                          </a:solidFill>
                        </a:rPr>
                        <a:t>57 (13.0)</a:t>
                      </a:r>
                    </a:p>
                  </a:txBody>
                  <a:tcPr marL="0" marR="0" marT="0" marB="0" anchor="ctr">
                    <a:lnT w="28575" cap="flat" cmpd="sng" algn="ctr">
                      <a:solidFill>
                        <a:scrgbClr r="0" g="0" b="0"/>
                      </a:solidFill>
                      <a:prstDash val="solid"/>
                      <a:round/>
                      <a:headEnd type="none" w="med" len="med"/>
                      <a:tailEnd type="none" w="med" len="med"/>
                    </a:lnT>
                    <a:solidFill>
                      <a:srgbClr val="346691">
                        <a:alpha val="10196"/>
                      </a:srgbClr>
                    </a:solidFill>
                  </a:tcPr>
                </a:tc>
                <a:extLst>
                  <a:ext uri="{0D108BD9-81ED-4DB2-BD59-A6C34878D82A}">
                    <a16:rowId xmlns:a16="http://schemas.microsoft.com/office/drawing/2014/main" val="3750241510"/>
                  </a:ext>
                </a:extLst>
              </a:tr>
              <a:tr h="495665">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Estimated 2-Year OS </a:t>
                      </a:r>
                      <a:r>
                        <a:rPr lang="en-US" sz="1200" b="0" dirty="0">
                          <a:solidFill>
                            <a:schemeClr val="tx2"/>
                          </a:solidFill>
                        </a:rPr>
                        <a:t>months, (95% CI)</a:t>
                      </a:r>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200" b="1" dirty="0">
                          <a:solidFill>
                            <a:schemeClr val="tx2"/>
                          </a:solidFill>
                        </a:rPr>
                        <a:t>88.7 </a:t>
                      </a:r>
                    </a:p>
                    <a:p>
                      <a:pPr algn="ctr"/>
                      <a:r>
                        <a:rPr lang="en-US" sz="1200" b="0" dirty="0">
                          <a:solidFill>
                            <a:schemeClr val="tx2"/>
                          </a:solidFill>
                        </a:rPr>
                        <a:t>(85.7-91.6)</a:t>
                      </a:r>
                    </a:p>
                  </a:txBody>
                  <a:tcPr marL="0" marR="0" marT="0" marB="0" anchor="ctr">
                    <a:lnB w="19050" cap="flat" cmpd="sng" algn="ctr">
                      <a:solidFill>
                        <a:schemeClr val="tx1"/>
                      </a:solidFill>
                      <a:prstDash val="solid"/>
                      <a:round/>
                      <a:headEnd type="none" w="med" len="med"/>
                      <a:tailEnd type="none" w="med" len="med"/>
                    </a:lnB>
                    <a:solidFill>
                      <a:srgbClr val="D85C00">
                        <a:alpha val="10196"/>
                      </a:srgbClr>
                    </a:solidFill>
                  </a:tcPr>
                </a:tc>
                <a:tc>
                  <a:txBody>
                    <a:bodyPr/>
                    <a:lstStyle/>
                    <a:p>
                      <a:pPr algn="ctr"/>
                      <a:r>
                        <a:rPr lang="en-US" sz="1200" b="1" dirty="0">
                          <a:solidFill>
                            <a:schemeClr val="tx2"/>
                          </a:solidFill>
                        </a:rPr>
                        <a:t>88.6 </a:t>
                      </a:r>
                    </a:p>
                    <a:p>
                      <a:pPr algn="ctr"/>
                      <a:r>
                        <a:rPr lang="en-US" sz="1200" dirty="0">
                          <a:solidFill>
                            <a:schemeClr val="tx2"/>
                          </a:solidFill>
                        </a:rPr>
                        <a:t>(85.6-91.6)</a:t>
                      </a:r>
                    </a:p>
                  </a:txBody>
                  <a:tcPr marL="0" marR="0" marT="0" marB="0" anchor="ctr">
                    <a:lnB w="19050" cap="flat" cmpd="sng" algn="ctr">
                      <a:solidFill>
                        <a:schemeClr val="tx1"/>
                      </a:solidFill>
                      <a:prstDash val="solid"/>
                      <a:round/>
                      <a:headEnd type="none" w="med" len="med"/>
                      <a:tailEnd type="none" w="med" len="med"/>
                    </a:lnB>
                    <a:solidFill>
                      <a:srgbClr val="346691">
                        <a:alpha val="10196"/>
                      </a:srgbClr>
                    </a:solidFill>
                  </a:tcPr>
                </a:tc>
                <a:extLst>
                  <a:ext uri="{0D108BD9-81ED-4DB2-BD59-A6C34878D82A}">
                    <a16:rowId xmlns:a16="http://schemas.microsoft.com/office/drawing/2014/main" val="1359863939"/>
                  </a:ext>
                </a:extLst>
              </a:tr>
              <a:tr h="247833">
                <a:tc>
                  <a:txBody>
                    <a:bodyPr/>
                    <a:lstStyle/>
                    <a:p>
                      <a:r>
                        <a:rPr lang="en-US" sz="1200" b="1" dirty="0">
                          <a:solidFill>
                            <a:schemeClr val="tx2"/>
                          </a:solidFill>
                        </a:rPr>
                        <a:t>HR</a:t>
                      </a:r>
                      <a:r>
                        <a:rPr lang="en-US" sz="1200" b="0" dirty="0">
                          <a:solidFill>
                            <a:schemeClr val="tx2"/>
                          </a:solidFill>
                        </a:rPr>
                        <a:t> (95% CI)</a:t>
                      </a:r>
                    </a:p>
                  </a:txBody>
                  <a:tcPr marL="0" marR="0" marT="0" marB="0" anchor="ctr">
                    <a:lnT w="19050" cap="flat" cmpd="sng" algn="ctr">
                      <a:solidFill>
                        <a:schemeClr val="tx1"/>
                      </a:solidFill>
                      <a:prstDash val="solid"/>
                      <a:round/>
                      <a:headEnd type="none" w="med" len="med"/>
                      <a:tailEnd type="none" w="med" len="med"/>
                    </a:lnT>
                  </a:tcPr>
                </a:tc>
                <a:tc gridSpan="2">
                  <a:txBody>
                    <a:bodyPr/>
                    <a:lstStyle/>
                    <a:p>
                      <a:pPr algn="ctr"/>
                      <a:r>
                        <a:rPr lang="en-US" sz="1200" b="1" dirty="0">
                          <a:solidFill>
                            <a:schemeClr val="tx2"/>
                          </a:solidFill>
                        </a:rPr>
                        <a:t>0.94 </a:t>
                      </a:r>
                      <a:r>
                        <a:rPr lang="en-US" sz="1200" dirty="0">
                          <a:solidFill>
                            <a:schemeClr val="tx2"/>
                          </a:solidFill>
                        </a:rPr>
                        <a:t>(0.65-1.37)</a:t>
                      </a:r>
                    </a:p>
                  </a:txBody>
                  <a:tcPr marL="0" marR="0" marT="0" marB="0" anchor="ctr">
                    <a:lnT w="19050" cap="flat" cmpd="sng" algn="ctr">
                      <a:solidFill>
                        <a:schemeClr val="tx1"/>
                      </a:solidFill>
                      <a:prstDash val="solid"/>
                      <a:round/>
                      <a:headEnd type="none" w="med" len="med"/>
                      <a:tailEnd type="none" w="med" len="med"/>
                    </a:lnT>
                  </a:tcPr>
                </a:tc>
                <a:tc hMerge="1">
                  <a:txBody>
                    <a:bodyPr/>
                    <a:lstStyle/>
                    <a:p>
                      <a:pPr algn="ctr"/>
                      <a:endParaRPr lang="en-US" sz="800" dirty="0"/>
                    </a:p>
                  </a:txBody>
                  <a:tcPr/>
                </a:tc>
                <a:extLst>
                  <a:ext uri="{0D108BD9-81ED-4DB2-BD59-A6C34878D82A}">
                    <a16:rowId xmlns:a16="http://schemas.microsoft.com/office/drawing/2014/main" val="10003"/>
                  </a:ext>
                </a:extLst>
              </a:tr>
              <a:tr h="247833">
                <a:tc>
                  <a:txBody>
                    <a:bodyPr/>
                    <a:lstStyle/>
                    <a:p>
                      <a:r>
                        <a:rPr lang="en-US" sz="1200" b="1" dirty="0">
                          <a:solidFill>
                            <a:schemeClr val="tx2"/>
                          </a:solidFill>
                        </a:rPr>
                        <a:t>2-sided </a:t>
                      </a:r>
                      <a:r>
                        <a:rPr lang="en-US" sz="1200" b="1" i="1" dirty="0">
                          <a:solidFill>
                            <a:schemeClr val="tx2"/>
                          </a:solidFill>
                        </a:rPr>
                        <a:t>P </a:t>
                      </a:r>
                      <a:r>
                        <a:rPr lang="en-US" sz="1200" b="1" i="0" dirty="0">
                          <a:solidFill>
                            <a:schemeClr val="tx2"/>
                          </a:solidFill>
                        </a:rPr>
                        <a:t>value</a:t>
                      </a:r>
                      <a:endParaRPr lang="en-US" sz="1200" b="1" i="1" dirty="0">
                        <a:solidFill>
                          <a:schemeClr val="tx2"/>
                        </a:solidFill>
                      </a:endParaRPr>
                    </a:p>
                  </a:txBody>
                  <a:tcPr marL="0" marR="0" marT="0" marB="0" anchor="ctr">
                    <a:lnB w="28575" cap="flat" cmpd="sng" algn="ctr">
                      <a:solidFill>
                        <a:scrgbClr r="0" g="0" b="0"/>
                      </a:solidFill>
                      <a:prstDash val="solid"/>
                      <a:round/>
                      <a:headEnd type="none" w="med" len="med"/>
                      <a:tailEnd type="none" w="med" len="med"/>
                    </a:lnB>
                  </a:tcPr>
                </a:tc>
                <a:tc gridSpan="2">
                  <a:txBody>
                    <a:bodyPr/>
                    <a:lstStyle/>
                    <a:p>
                      <a:pPr algn="ctr"/>
                      <a:r>
                        <a:rPr lang="en-US" sz="1200" b="1" dirty="0">
                          <a:solidFill>
                            <a:schemeClr val="tx2"/>
                          </a:solidFill>
                        </a:rPr>
                        <a:t>0.75</a:t>
                      </a:r>
                    </a:p>
                  </a:txBody>
                  <a:tcPr marL="0" marR="0" marT="0" marB="0" anchor="ctr">
                    <a:lnB w="28575" cap="flat" cmpd="sng" algn="ctr">
                      <a:solidFill>
                        <a:scrgbClr r="0" g="0" b="0"/>
                      </a:solidFill>
                      <a:prstDash val="solid"/>
                      <a:round/>
                      <a:headEnd type="none" w="med" len="med"/>
                      <a:tailEnd type="none" w="med" len="med"/>
                    </a:lnB>
                  </a:tcPr>
                </a:tc>
                <a:tc hMerge="1">
                  <a:txBody>
                    <a:bodyPr/>
                    <a:lstStyle/>
                    <a:p>
                      <a:endParaRPr lang="en-US" sz="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6211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Leonard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13890393"/>
              </p:ext>
            </p:extLst>
          </p:nvPr>
        </p:nvGraphicFramePr>
        <p:xfrm>
          <a:off x="1093989" y="1700808"/>
          <a:ext cx="10004020" cy="3888410"/>
        </p:xfrm>
        <a:graphic>
          <a:graphicData uri="http://schemas.openxmlformats.org/drawingml/2006/table">
            <a:tbl>
              <a:tblPr firstRow="1" bandRow="1">
                <a:tableStyleId>{F2DE63D5-997A-4646-A377-4702673A728D}</a:tableStyleId>
              </a:tblPr>
              <a:tblGrid>
                <a:gridCol w="2985787">
                  <a:extLst>
                    <a:ext uri="{9D8B030D-6E8A-4147-A177-3AD203B41FA5}">
                      <a16:colId xmlns:a16="http://schemas.microsoft.com/office/drawing/2014/main" val="20000"/>
                    </a:ext>
                  </a:extLst>
                </a:gridCol>
                <a:gridCol w="7018233">
                  <a:extLst>
                    <a:ext uri="{9D8B030D-6E8A-4147-A177-3AD203B41FA5}">
                      <a16:colId xmlns:a16="http://schemas.microsoft.com/office/drawing/2014/main" val="20001"/>
                    </a:ext>
                  </a:extLst>
                </a:gridCol>
              </a:tblGrid>
              <a:tr h="162878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Caribou Biosciences Inc, Eisai Inc, Foresight Diagnostics, Genentech, a member of the Roche Group, Grail Inc, Kyowa Kirin Co Ltd, Novartis, Ono Pharmaceutical Co Ltd, Pfizer Inc, Regeneron Pharmaceuticals Inc, Sail Biomedicines, Teva Pharmaceutical Industries Ltd, </a:t>
                      </a:r>
                      <a:r>
                        <a:rPr lang="en-US" sz="1800" b="0" kern="1200" dirty="0" err="1">
                          <a:solidFill>
                            <a:schemeClr val="tx1"/>
                          </a:solidFill>
                          <a:effectLst/>
                          <a:latin typeface="+mn-lt"/>
                          <a:ea typeface="+mn-ea"/>
                          <a:cs typeface="+mn-cs"/>
                        </a:rPr>
                        <a:t>Treeline</a:t>
                      </a:r>
                      <a:r>
                        <a:rPr lang="en-US" sz="1800" b="0" kern="1200" dirty="0">
                          <a:solidFill>
                            <a:schemeClr val="tx1"/>
                          </a:solidFill>
                          <a:effectLst/>
                          <a:latin typeface="+mn-lt"/>
                          <a:ea typeface="+mn-ea"/>
                          <a:cs typeface="+mn-cs"/>
                        </a:rPr>
                        <a:t>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5320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Ipsen Biopharmaceuticals Inc, 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753207">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8851916"/>
                  </a:ext>
                </a:extLst>
              </a:tr>
              <a:tr h="753207">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Treeline</a:t>
                      </a:r>
                      <a:r>
                        <a:rPr lang="en-US" sz="1800" b="0" kern="1200" dirty="0">
                          <a:solidFill>
                            <a:schemeClr val="tx1"/>
                          </a:solidFill>
                          <a:effectLst/>
                          <a:latin typeface="+mn-lt"/>
                          <a:ea typeface="+mn-ea"/>
                          <a:cs typeface="+mn-cs"/>
                        </a:rPr>
                        <a:t>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597564"/>
                  </a:ext>
                </a:extLst>
              </a:tr>
            </a:tbl>
          </a:graphicData>
        </a:graphic>
      </p:graphicFrame>
    </p:spTree>
    <p:custDataLst>
      <p:tags r:id="rId1"/>
    </p:custDataLst>
    <p:extLst>
      <p:ext uri="{BB962C8B-B14F-4D97-AF65-F5344CB8AC3E}">
        <p14:creationId xmlns:p14="http://schemas.microsoft.com/office/powerpoint/2010/main" val="508354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09600" y="48510"/>
            <a:ext cx="10972800" cy="1124667"/>
          </a:xfrm>
          <a:prstGeom prst="rect">
            <a:avLst/>
          </a:prstGeom>
        </p:spPr>
        <p:txBody>
          <a:bodyPr vert="horz" wrap="square" lIns="0" tIns="16510" rIns="0" bIns="0" rtlCol="0">
            <a:spAutoFit/>
          </a:bodyPr>
          <a:lstStyle/>
          <a:p>
            <a:pPr marL="12700">
              <a:lnSpc>
                <a:spcPct val="100000"/>
              </a:lnSpc>
              <a:spcBef>
                <a:spcPts val="130"/>
              </a:spcBef>
            </a:pPr>
            <a:r>
              <a:rPr lang="en-US" sz="3600" dirty="0"/>
              <a:t>Polatuzumab</a:t>
            </a:r>
            <a:r>
              <a:rPr lang="en-US" sz="3600" spc="180" dirty="0"/>
              <a:t> </a:t>
            </a:r>
            <a:r>
              <a:rPr lang="en-US" sz="3600" dirty="0"/>
              <a:t>vedotin</a:t>
            </a:r>
            <a:r>
              <a:rPr lang="en-US" sz="3600" spc="175" dirty="0"/>
              <a:t> </a:t>
            </a:r>
            <a:r>
              <a:rPr lang="en-US" sz="3600" dirty="0"/>
              <a:t>in</a:t>
            </a:r>
            <a:r>
              <a:rPr lang="en-US" sz="3600" spc="180" dirty="0"/>
              <a:t> </a:t>
            </a:r>
            <a:r>
              <a:rPr lang="en-US" sz="3600" dirty="0"/>
              <a:t>combination:</a:t>
            </a:r>
            <a:r>
              <a:rPr lang="en-US" sz="3600" spc="229" dirty="0"/>
              <a:t> </a:t>
            </a:r>
            <a:br>
              <a:rPr lang="en-US" sz="3600" spc="229" dirty="0"/>
            </a:br>
            <a:r>
              <a:rPr lang="en-US" sz="3600" b="0" dirty="0">
                <a:latin typeface="Arial"/>
                <a:cs typeface="Arial"/>
              </a:rPr>
              <a:t>Safety</a:t>
            </a:r>
            <a:r>
              <a:rPr lang="en-US" sz="3600" b="0" spc="185" dirty="0">
                <a:latin typeface="Arial"/>
                <a:cs typeface="Arial"/>
              </a:rPr>
              <a:t> </a:t>
            </a:r>
            <a:r>
              <a:rPr lang="en-US" sz="3600" b="0" spc="-10" dirty="0">
                <a:latin typeface="Arial"/>
                <a:cs typeface="Arial"/>
              </a:rPr>
              <a:t>Profile</a:t>
            </a:r>
          </a:p>
        </p:txBody>
      </p:sp>
      <p:graphicFrame>
        <p:nvGraphicFramePr>
          <p:cNvPr id="3" name="object 3"/>
          <p:cNvGraphicFramePr>
            <a:graphicFrameLocks noGrp="1"/>
          </p:cNvGraphicFramePr>
          <p:nvPr/>
        </p:nvGraphicFramePr>
        <p:xfrm>
          <a:off x="5049496" y="1531399"/>
          <a:ext cx="7059294" cy="4631690"/>
        </p:xfrm>
        <a:graphic>
          <a:graphicData uri="http://schemas.openxmlformats.org/drawingml/2006/table">
            <a:tbl>
              <a:tblPr firstRow="1" bandRow="1">
                <a:tableStyleId>{2D5ABB26-0587-4C30-8999-92F81FD0307C}</a:tableStyleId>
              </a:tblPr>
              <a:tblGrid>
                <a:gridCol w="1970405">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040765">
                  <a:extLst>
                    <a:ext uri="{9D8B030D-6E8A-4147-A177-3AD203B41FA5}">
                      <a16:colId xmlns:a16="http://schemas.microsoft.com/office/drawing/2014/main" val="20002"/>
                    </a:ext>
                  </a:extLst>
                </a:gridCol>
                <a:gridCol w="125095">
                  <a:extLst>
                    <a:ext uri="{9D8B030D-6E8A-4147-A177-3AD203B41FA5}">
                      <a16:colId xmlns:a16="http://schemas.microsoft.com/office/drawing/2014/main" val="20003"/>
                    </a:ext>
                  </a:extLst>
                </a:gridCol>
                <a:gridCol w="1312545">
                  <a:extLst>
                    <a:ext uri="{9D8B030D-6E8A-4147-A177-3AD203B41FA5}">
                      <a16:colId xmlns:a16="http://schemas.microsoft.com/office/drawing/2014/main" val="20004"/>
                    </a:ext>
                  </a:extLst>
                </a:gridCol>
                <a:gridCol w="1365884">
                  <a:extLst>
                    <a:ext uri="{9D8B030D-6E8A-4147-A177-3AD203B41FA5}">
                      <a16:colId xmlns:a16="http://schemas.microsoft.com/office/drawing/2014/main" val="20005"/>
                    </a:ext>
                  </a:extLst>
                </a:gridCol>
              </a:tblGrid>
              <a:tr h="273685">
                <a:tc rowSpan="2">
                  <a:txBody>
                    <a:bodyPr/>
                    <a:lstStyle/>
                    <a:p>
                      <a:pPr>
                        <a:lnSpc>
                          <a:spcPct val="100000"/>
                        </a:lnSpc>
                        <a:spcBef>
                          <a:spcPts val="705"/>
                        </a:spcBef>
                      </a:pPr>
                      <a:endParaRPr lang="en-US" sz="1200" dirty="0">
                        <a:latin typeface="Times New Roman"/>
                        <a:cs typeface="Times New Roman"/>
                      </a:endParaRPr>
                    </a:p>
                    <a:p>
                      <a:pPr marL="75565">
                        <a:lnSpc>
                          <a:spcPct val="100000"/>
                        </a:lnSpc>
                      </a:pPr>
                      <a:r>
                        <a:rPr lang="en-US" sz="1200" b="1" spc="-140" dirty="0">
                          <a:solidFill>
                            <a:srgbClr val="FFFFFF"/>
                          </a:solidFill>
                          <a:latin typeface="Arial"/>
                          <a:cs typeface="Arial"/>
                        </a:rPr>
                        <a:t>AE,</a:t>
                      </a:r>
                      <a:r>
                        <a:rPr lang="en-US" sz="1200" b="1" spc="-80" dirty="0">
                          <a:solidFill>
                            <a:srgbClr val="FFFFFF"/>
                          </a:solidFill>
                          <a:latin typeface="Arial"/>
                          <a:cs typeface="Arial"/>
                        </a:rPr>
                        <a:t> </a:t>
                      </a:r>
                      <a:r>
                        <a:rPr lang="en-US" sz="1200" b="1" spc="-85" dirty="0">
                          <a:solidFill>
                            <a:srgbClr val="FFFFFF"/>
                          </a:solidFill>
                          <a:latin typeface="Arial"/>
                          <a:cs typeface="Arial"/>
                        </a:rPr>
                        <a:t>n</a:t>
                      </a:r>
                      <a:r>
                        <a:rPr lang="en-US" sz="1200" b="1" spc="-105" dirty="0">
                          <a:solidFill>
                            <a:srgbClr val="FFFFFF"/>
                          </a:solidFill>
                          <a:latin typeface="Arial"/>
                          <a:cs typeface="Arial"/>
                        </a:rPr>
                        <a:t> </a:t>
                      </a:r>
                      <a:r>
                        <a:rPr lang="en-US" sz="1200" b="1" spc="-20" dirty="0">
                          <a:solidFill>
                            <a:srgbClr val="FFFFFF"/>
                          </a:solidFill>
                          <a:latin typeface="Arial"/>
                          <a:cs typeface="Arial"/>
                        </a:rPr>
                        <a:t>(%)</a:t>
                      </a:r>
                      <a:r>
                        <a:rPr lang="en-US" sz="1200" b="1" spc="-30" baseline="27777" dirty="0">
                          <a:solidFill>
                            <a:srgbClr val="FFFFFF"/>
                          </a:solidFill>
                          <a:latin typeface="Arial"/>
                          <a:cs typeface="Arial"/>
                        </a:rPr>
                        <a:t>a</a:t>
                      </a:r>
                      <a:endParaRPr lang="en-US" sz="1200" baseline="27777" dirty="0">
                        <a:latin typeface="Arial"/>
                        <a:cs typeface="Arial"/>
                      </a:endParaRPr>
                    </a:p>
                  </a:txBody>
                  <a:tcPr marL="0" marR="0" marT="89535"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21628F"/>
                    </a:solidFill>
                  </a:tcPr>
                </a:tc>
                <a:tc>
                  <a:txBody>
                    <a:bodyPr/>
                    <a:lstStyle/>
                    <a:p>
                      <a:pPr marL="82550">
                        <a:lnSpc>
                          <a:spcPct val="100000"/>
                        </a:lnSpc>
                        <a:spcBef>
                          <a:spcPts val="130"/>
                        </a:spcBef>
                      </a:pPr>
                      <a:r>
                        <a:rPr lang="en-US" sz="1200" b="1" spc="0" dirty="0">
                          <a:solidFill>
                            <a:srgbClr val="FFFFFF"/>
                          </a:solidFill>
                          <a:latin typeface="Arial"/>
                          <a:cs typeface="Arial"/>
                        </a:rPr>
                        <a:t>Pola-BR (n=39)</a:t>
                      </a:r>
                      <a:endParaRPr lang="en-US" sz="1200" spc="0" dirty="0">
                        <a:latin typeface="Arial"/>
                        <a:cs typeface="Arial"/>
                      </a:endParaRPr>
                    </a:p>
                  </a:txBody>
                  <a:tcPr marL="0" marR="0" marT="16510" marB="0">
                    <a:lnL w="381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21628F"/>
                    </a:solidFill>
                  </a:tcPr>
                </a:tc>
                <a:tc>
                  <a:txBody>
                    <a:bodyPr/>
                    <a:lstStyle/>
                    <a:p>
                      <a:pPr marR="149225" algn="r">
                        <a:lnSpc>
                          <a:spcPct val="100000"/>
                        </a:lnSpc>
                        <a:spcBef>
                          <a:spcPts val="130"/>
                        </a:spcBef>
                      </a:pPr>
                      <a:r>
                        <a:rPr lang="en-US" sz="1200" b="1" spc="0" dirty="0">
                          <a:solidFill>
                            <a:srgbClr val="FFFFFF"/>
                          </a:solidFill>
                          <a:latin typeface="Arial"/>
                          <a:cs typeface="Arial"/>
                        </a:rPr>
                        <a:t>BR (n=39)</a:t>
                      </a:r>
                      <a:endParaRPr lang="en-US" sz="1200" spc="0" dirty="0">
                        <a:latin typeface="Arial"/>
                        <a:cs typeface="Arial"/>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1628F"/>
                    </a:solidFill>
                  </a:tcPr>
                </a:tc>
                <a:tc>
                  <a:txBody>
                    <a:bodyPr/>
                    <a:lstStyle/>
                    <a:p>
                      <a:pPr>
                        <a:lnSpc>
                          <a:spcPct val="100000"/>
                        </a:lnSpc>
                      </a:pPr>
                      <a:endParaRPr lang="en-US" sz="1200" spc="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marL="14604" algn="ctr">
                        <a:lnSpc>
                          <a:spcPct val="100000"/>
                        </a:lnSpc>
                        <a:spcBef>
                          <a:spcPts val="130"/>
                        </a:spcBef>
                      </a:pPr>
                      <a:r>
                        <a:rPr lang="en-US" sz="1200" b="1" spc="0" dirty="0">
                          <a:solidFill>
                            <a:srgbClr val="FFFFFF"/>
                          </a:solidFill>
                          <a:latin typeface="Arial"/>
                          <a:cs typeface="Arial"/>
                        </a:rPr>
                        <a:t>Pola-BR (n=39)</a:t>
                      </a:r>
                      <a:endParaRPr lang="en-US" sz="1200" spc="0" dirty="0">
                        <a:latin typeface="Arial"/>
                        <a:cs typeface="Arial"/>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1628F"/>
                    </a:solidFill>
                  </a:tcPr>
                </a:tc>
                <a:tc>
                  <a:txBody>
                    <a:bodyPr/>
                    <a:lstStyle/>
                    <a:p>
                      <a:pPr marL="13970" algn="ctr">
                        <a:lnSpc>
                          <a:spcPct val="100000"/>
                        </a:lnSpc>
                        <a:spcBef>
                          <a:spcPts val="130"/>
                        </a:spcBef>
                      </a:pPr>
                      <a:r>
                        <a:rPr lang="en-US" sz="1200" b="1" spc="0" dirty="0">
                          <a:solidFill>
                            <a:srgbClr val="FFFFFF"/>
                          </a:solidFill>
                          <a:latin typeface="Arial"/>
                          <a:cs typeface="Arial"/>
                        </a:rPr>
                        <a:t>BR (n=39)</a:t>
                      </a:r>
                      <a:endParaRPr lang="en-US" sz="1200" spc="0" dirty="0">
                        <a:latin typeface="Arial"/>
                        <a:cs typeface="Arial"/>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1628F"/>
                    </a:solidFill>
                  </a:tcPr>
                </a:tc>
                <a:extLst>
                  <a:ext uri="{0D108BD9-81ED-4DB2-BD59-A6C34878D82A}">
                    <a16:rowId xmlns:a16="http://schemas.microsoft.com/office/drawing/2014/main" val="10000"/>
                  </a:ext>
                </a:extLst>
              </a:tr>
              <a:tr h="273685">
                <a:tc vMerge="1">
                  <a:txBody>
                    <a:bodyPr/>
                    <a:lstStyle/>
                    <a:p>
                      <a:endParaRPr/>
                    </a:p>
                  </a:txBody>
                  <a:tcPr marL="0" marR="0" marT="89535"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21628F"/>
                    </a:solidFill>
                  </a:tcPr>
                </a:tc>
                <a:tc>
                  <a:txBody>
                    <a:bodyPr/>
                    <a:lstStyle/>
                    <a:p>
                      <a:pPr marL="287655">
                        <a:lnSpc>
                          <a:spcPct val="100000"/>
                        </a:lnSpc>
                        <a:spcBef>
                          <a:spcPts val="135"/>
                        </a:spcBef>
                      </a:pPr>
                      <a:r>
                        <a:rPr lang="en-US" sz="1200" b="1" spc="0" dirty="0">
                          <a:solidFill>
                            <a:srgbClr val="FFFFFF"/>
                          </a:solidFill>
                          <a:latin typeface="Arial"/>
                          <a:cs typeface="Arial"/>
                        </a:rPr>
                        <a:t>All Grade</a:t>
                      </a:r>
                      <a:endParaRPr lang="en-US" sz="1200" spc="0" dirty="0">
                        <a:latin typeface="Arial"/>
                        <a:cs typeface="Arial"/>
                      </a:endParaRPr>
                    </a:p>
                  </a:txBody>
                  <a:tcPr marL="0" marR="0" marT="17145" marB="0">
                    <a:lnL w="381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21628F"/>
                    </a:solidFill>
                  </a:tcPr>
                </a:tc>
                <a:tc>
                  <a:txBody>
                    <a:bodyPr/>
                    <a:lstStyle/>
                    <a:p>
                      <a:pPr marR="164465" algn="r">
                        <a:lnSpc>
                          <a:spcPct val="100000"/>
                        </a:lnSpc>
                        <a:spcBef>
                          <a:spcPts val="135"/>
                        </a:spcBef>
                      </a:pPr>
                      <a:r>
                        <a:rPr lang="en-US" sz="1200" b="1" spc="0" dirty="0">
                          <a:solidFill>
                            <a:srgbClr val="FFFFFF"/>
                          </a:solidFill>
                          <a:latin typeface="Arial"/>
                          <a:cs typeface="Arial"/>
                        </a:rPr>
                        <a:t>All Grade</a:t>
                      </a:r>
                      <a:endParaRPr lang="en-US" sz="1200" spc="0" dirty="0">
                        <a:latin typeface="Arial"/>
                        <a:cs typeface="Arial"/>
                      </a:endParaRPr>
                    </a:p>
                  </a:txBody>
                  <a:tcPr marL="0" marR="0" marT="171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21628F"/>
                    </a:solidFill>
                  </a:tcPr>
                </a:tc>
                <a:tc>
                  <a:txBody>
                    <a:bodyPr/>
                    <a:lstStyle/>
                    <a:p>
                      <a:pPr>
                        <a:lnSpc>
                          <a:spcPct val="100000"/>
                        </a:lnSpc>
                      </a:pPr>
                      <a:endParaRPr lang="en-US" sz="1200" spc="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16510" algn="ctr">
                        <a:lnSpc>
                          <a:spcPct val="100000"/>
                        </a:lnSpc>
                        <a:spcBef>
                          <a:spcPts val="135"/>
                        </a:spcBef>
                      </a:pPr>
                      <a:r>
                        <a:rPr lang="en-US" sz="1200" b="1" spc="0" dirty="0">
                          <a:solidFill>
                            <a:srgbClr val="FFFFFF"/>
                          </a:solidFill>
                          <a:latin typeface="Arial"/>
                          <a:cs typeface="Arial"/>
                        </a:rPr>
                        <a:t>Grade 3-4</a:t>
                      </a:r>
                      <a:endParaRPr lang="en-US" sz="1200" spc="0" dirty="0">
                        <a:latin typeface="Arial"/>
                        <a:cs typeface="Arial"/>
                      </a:endParaRPr>
                    </a:p>
                  </a:txBody>
                  <a:tcPr marL="0" marR="0" marT="171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21628F"/>
                    </a:solidFill>
                  </a:tcPr>
                </a:tc>
                <a:tc>
                  <a:txBody>
                    <a:bodyPr/>
                    <a:lstStyle/>
                    <a:p>
                      <a:pPr marL="18415" algn="ctr">
                        <a:lnSpc>
                          <a:spcPct val="100000"/>
                        </a:lnSpc>
                        <a:spcBef>
                          <a:spcPts val="135"/>
                        </a:spcBef>
                      </a:pPr>
                      <a:r>
                        <a:rPr lang="en-US" sz="1200" b="1" spc="0" dirty="0">
                          <a:solidFill>
                            <a:srgbClr val="FFFFFF"/>
                          </a:solidFill>
                          <a:latin typeface="Arial"/>
                          <a:cs typeface="Arial"/>
                        </a:rPr>
                        <a:t>Grade 3-4</a:t>
                      </a:r>
                      <a:endParaRPr lang="en-US" sz="1200" spc="0" dirty="0">
                        <a:latin typeface="Arial"/>
                        <a:cs typeface="Arial"/>
                      </a:endParaRPr>
                    </a:p>
                  </a:txBody>
                  <a:tcPr marL="0" marR="0" marT="171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21628F"/>
                    </a:solidFill>
                  </a:tcPr>
                </a:tc>
                <a:extLst>
                  <a:ext uri="{0D108BD9-81ED-4DB2-BD59-A6C34878D82A}">
                    <a16:rowId xmlns:a16="http://schemas.microsoft.com/office/drawing/2014/main" val="10001"/>
                  </a:ext>
                </a:extLst>
              </a:tr>
              <a:tr h="245110">
                <a:tc gridSpan="3">
                  <a:txBody>
                    <a:bodyPr/>
                    <a:lstStyle/>
                    <a:p>
                      <a:pPr marL="75565">
                        <a:lnSpc>
                          <a:spcPct val="100000"/>
                        </a:lnSpc>
                        <a:spcBef>
                          <a:spcPts val="35"/>
                        </a:spcBef>
                      </a:pPr>
                      <a:r>
                        <a:rPr lang="en-US" sz="1350" b="1" spc="-120" dirty="0">
                          <a:latin typeface="Arial"/>
                          <a:cs typeface="Arial"/>
                        </a:rPr>
                        <a:t>Blood</a:t>
                      </a:r>
                      <a:r>
                        <a:rPr lang="en-US" sz="1350" b="1" spc="-45" dirty="0">
                          <a:latin typeface="Arial"/>
                          <a:cs typeface="Arial"/>
                        </a:rPr>
                        <a:t> </a:t>
                      </a:r>
                      <a:r>
                        <a:rPr lang="en-US" sz="1350" b="1" spc="-125" dirty="0">
                          <a:latin typeface="Arial"/>
                          <a:cs typeface="Arial"/>
                        </a:rPr>
                        <a:t>and</a:t>
                      </a:r>
                      <a:r>
                        <a:rPr lang="en-US" sz="1350" b="1" spc="-45" dirty="0">
                          <a:latin typeface="Arial"/>
                          <a:cs typeface="Arial"/>
                        </a:rPr>
                        <a:t> </a:t>
                      </a:r>
                      <a:r>
                        <a:rPr lang="en-US" sz="1350" b="1" spc="-95" dirty="0">
                          <a:latin typeface="Arial"/>
                          <a:cs typeface="Arial"/>
                        </a:rPr>
                        <a:t>lymphatic</a:t>
                      </a:r>
                      <a:r>
                        <a:rPr lang="en-US" sz="1350" b="1" spc="-35" dirty="0">
                          <a:latin typeface="Arial"/>
                          <a:cs typeface="Arial"/>
                        </a:rPr>
                        <a:t> </a:t>
                      </a:r>
                      <a:r>
                        <a:rPr lang="en-US" sz="1350" b="1" spc="-135" dirty="0">
                          <a:latin typeface="Arial"/>
                          <a:cs typeface="Arial"/>
                        </a:rPr>
                        <a:t>system</a:t>
                      </a:r>
                      <a:r>
                        <a:rPr lang="en-US" sz="1350" b="1" spc="-45" dirty="0">
                          <a:latin typeface="Arial"/>
                          <a:cs typeface="Arial"/>
                        </a:rPr>
                        <a:t> </a:t>
                      </a:r>
                      <a:r>
                        <a:rPr lang="en-US" sz="1350" b="1" spc="-10" dirty="0">
                          <a:latin typeface="Arial"/>
                          <a:cs typeface="Arial"/>
                        </a:rPr>
                        <a:t>disorders</a:t>
                      </a:r>
                      <a:endParaRPr lang="en-US" sz="1350" dirty="0">
                        <a:latin typeface="Arial"/>
                        <a:cs typeface="Arial"/>
                      </a:endParaRPr>
                    </a:p>
                  </a:txBody>
                  <a:tcPr marL="0" marR="0" marT="44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265430">
                <a:tc>
                  <a:txBody>
                    <a:bodyPr/>
                    <a:lstStyle/>
                    <a:p>
                      <a:pPr marL="213995">
                        <a:lnSpc>
                          <a:spcPct val="100000"/>
                        </a:lnSpc>
                        <a:spcBef>
                          <a:spcPts val="120"/>
                        </a:spcBef>
                      </a:pPr>
                      <a:r>
                        <a:rPr lang="en-US" sz="1350" spc="-10" dirty="0">
                          <a:latin typeface="Arial"/>
                          <a:cs typeface="Arial"/>
                        </a:rPr>
                        <a:t>Anemia</a:t>
                      </a:r>
                      <a:endParaRPr lang="en-US" sz="1350" dirty="0">
                        <a:latin typeface="Arial"/>
                        <a:cs typeface="Arial"/>
                      </a:endParaRPr>
                    </a:p>
                  </a:txBody>
                  <a:tcPr marL="0" marR="0" marT="152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473075">
                        <a:lnSpc>
                          <a:spcPct val="100000"/>
                        </a:lnSpc>
                        <a:spcBef>
                          <a:spcPts val="120"/>
                        </a:spcBef>
                      </a:pPr>
                      <a:r>
                        <a:rPr lang="en-US" sz="1350" spc="-80" dirty="0">
                          <a:latin typeface="Arial"/>
                          <a:cs typeface="Arial"/>
                        </a:rPr>
                        <a:t>21 </a:t>
                      </a:r>
                      <a:r>
                        <a:rPr lang="en-US" sz="1350" spc="-20" dirty="0">
                          <a:latin typeface="Arial"/>
                          <a:cs typeface="Arial"/>
                        </a:rPr>
                        <a:t>(54)</a:t>
                      </a:r>
                      <a:endParaRPr lang="en-US" sz="1350" dirty="0">
                        <a:latin typeface="Arial"/>
                        <a:cs typeface="Arial"/>
                      </a:endParaRPr>
                    </a:p>
                  </a:txBody>
                  <a:tcPr marL="0" marR="0" marT="152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170180" algn="r">
                        <a:lnSpc>
                          <a:spcPct val="100000"/>
                        </a:lnSpc>
                        <a:spcBef>
                          <a:spcPts val="120"/>
                        </a:spcBef>
                      </a:pPr>
                      <a:r>
                        <a:rPr lang="en-US" sz="1350" spc="-80" dirty="0">
                          <a:latin typeface="Arial"/>
                          <a:cs typeface="Arial"/>
                        </a:rPr>
                        <a:t>10 </a:t>
                      </a:r>
                      <a:r>
                        <a:rPr lang="en-US" sz="1350" spc="-20" dirty="0">
                          <a:latin typeface="Arial"/>
                          <a:cs typeface="Arial"/>
                        </a:rPr>
                        <a:t>(26)</a:t>
                      </a:r>
                      <a:endParaRPr lang="en-US" sz="1350" dirty="0">
                        <a:latin typeface="Arial"/>
                        <a:cs typeface="Arial"/>
                      </a:endParaRPr>
                    </a:p>
                  </a:txBody>
                  <a:tcPr marL="0" marR="0" marT="152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0795" algn="ctr">
                        <a:lnSpc>
                          <a:spcPct val="100000"/>
                        </a:lnSpc>
                        <a:spcBef>
                          <a:spcPts val="190"/>
                        </a:spcBef>
                      </a:pPr>
                      <a:r>
                        <a:rPr lang="en-US" sz="1350" b="1" spc="-75" dirty="0">
                          <a:latin typeface="Arial"/>
                          <a:cs typeface="Arial"/>
                        </a:rPr>
                        <a:t>11</a:t>
                      </a:r>
                      <a:r>
                        <a:rPr lang="en-US" sz="1350" b="1" spc="-90" dirty="0">
                          <a:latin typeface="Arial"/>
                          <a:cs typeface="Arial"/>
                        </a:rPr>
                        <a:t> </a:t>
                      </a:r>
                      <a:r>
                        <a:rPr lang="en-US" sz="1350" b="1" spc="-20" dirty="0">
                          <a:latin typeface="Arial"/>
                          <a:cs typeface="Arial"/>
                        </a:rPr>
                        <a:t>(28)</a:t>
                      </a:r>
                      <a:endParaRPr lang="en-US" sz="1350" dirty="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6510" algn="ctr">
                        <a:lnSpc>
                          <a:spcPct val="100000"/>
                        </a:lnSpc>
                        <a:spcBef>
                          <a:spcPts val="190"/>
                        </a:spcBef>
                      </a:pPr>
                      <a:r>
                        <a:rPr lang="en-US" sz="1350" spc="-75" dirty="0">
                          <a:latin typeface="Arial"/>
                          <a:cs typeface="Arial"/>
                        </a:rPr>
                        <a:t>7</a:t>
                      </a:r>
                      <a:r>
                        <a:rPr lang="en-US" sz="1350" spc="-80" dirty="0">
                          <a:latin typeface="Arial"/>
                          <a:cs typeface="Arial"/>
                        </a:rPr>
                        <a:t> </a:t>
                      </a:r>
                      <a:r>
                        <a:rPr lang="en-US" sz="1350" spc="-20" dirty="0">
                          <a:latin typeface="Arial"/>
                          <a:cs typeface="Arial"/>
                        </a:rPr>
                        <a:t>(18)</a:t>
                      </a:r>
                      <a:endParaRPr lang="en-US" sz="1350" dirty="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266065">
                <a:tc>
                  <a:txBody>
                    <a:bodyPr/>
                    <a:lstStyle/>
                    <a:p>
                      <a:pPr marL="213995">
                        <a:lnSpc>
                          <a:spcPct val="100000"/>
                        </a:lnSpc>
                        <a:spcBef>
                          <a:spcPts val="125"/>
                        </a:spcBef>
                      </a:pPr>
                      <a:r>
                        <a:rPr lang="en-US" sz="1350" spc="-10" dirty="0">
                          <a:latin typeface="Arial"/>
                          <a:cs typeface="Arial"/>
                        </a:rPr>
                        <a:t>Neutropenia</a:t>
                      </a:r>
                      <a:endParaRPr lang="en-US" sz="1350" dirty="0">
                        <a:latin typeface="Arial"/>
                        <a:cs typeface="Arial"/>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73075">
                        <a:lnSpc>
                          <a:spcPct val="100000"/>
                        </a:lnSpc>
                        <a:spcBef>
                          <a:spcPts val="125"/>
                        </a:spcBef>
                      </a:pPr>
                      <a:r>
                        <a:rPr lang="en-US" sz="1350" spc="-80" dirty="0">
                          <a:latin typeface="Arial"/>
                          <a:cs typeface="Arial"/>
                        </a:rPr>
                        <a:t>21 </a:t>
                      </a:r>
                      <a:r>
                        <a:rPr lang="en-US" sz="1350" spc="-20" dirty="0">
                          <a:latin typeface="Arial"/>
                          <a:cs typeface="Arial"/>
                        </a:rPr>
                        <a:t>(54)</a:t>
                      </a:r>
                      <a:endParaRPr lang="en-US" sz="1350" dirty="0">
                        <a:latin typeface="Arial"/>
                        <a:cs typeface="Arial"/>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70180" algn="r">
                        <a:lnSpc>
                          <a:spcPct val="100000"/>
                        </a:lnSpc>
                        <a:spcBef>
                          <a:spcPts val="125"/>
                        </a:spcBef>
                      </a:pPr>
                      <a:r>
                        <a:rPr lang="en-US" sz="1350" spc="-80" dirty="0">
                          <a:latin typeface="Arial"/>
                          <a:cs typeface="Arial"/>
                        </a:rPr>
                        <a:t>15 </a:t>
                      </a:r>
                      <a:r>
                        <a:rPr lang="en-US" sz="1350" spc="-20" dirty="0">
                          <a:latin typeface="Arial"/>
                          <a:cs typeface="Arial"/>
                        </a:rPr>
                        <a:t>(39)</a:t>
                      </a:r>
                      <a:endParaRPr lang="en-US" sz="1350" dirty="0">
                        <a:latin typeface="Arial"/>
                        <a:cs typeface="Arial"/>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ctr">
                        <a:lnSpc>
                          <a:spcPct val="100000"/>
                        </a:lnSpc>
                        <a:spcBef>
                          <a:spcPts val="195"/>
                        </a:spcBef>
                      </a:pPr>
                      <a:r>
                        <a:rPr lang="en-US" sz="1350" b="1" spc="-80" dirty="0">
                          <a:latin typeface="Arial"/>
                          <a:cs typeface="Arial"/>
                        </a:rPr>
                        <a:t>18 </a:t>
                      </a:r>
                      <a:r>
                        <a:rPr lang="en-US" sz="1350" b="1" spc="-20" dirty="0">
                          <a:latin typeface="Arial"/>
                          <a:cs typeface="Arial"/>
                        </a:rPr>
                        <a:t>(46)</a:t>
                      </a:r>
                      <a:endParaRPr lang="en-US" sz="1350" dirty="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6510" algn="ctr">
                        <a:lnSpc>
                          <a:spcPct val="100000"/>
                        </a:lnSpc>
                        <a:spcBef>
                          <a:spcPts val="195"/>
                        </a:spcBef>
                      </a:pPr>
                      <a:r>
                        <a:rPr lang="en-US" sz="1350" spc="-75" dirty="0">
                          <a:latin typeface="Arial"/>
                          <a:cs typeface="Arial"/>
                        </a:rPr>
                        <a:t>13</a:t>
                      </a:r>
                      <a:r>
                        <a:rPr lang="en-US" sz="1350" spc="-90" dirty="0">
                          <a:latin typeface="Arial"/>
                          <a:cs typeface="Arial"/>
                        </a:rPr>
                        <a:t> </a:t>
                      </a:r>
                      <a:r>
                        <a:rPr lang="en-US" sz="1350" spc="-20" dirty="0">
                          <a:latin typeface="Arial"/>
                          <a:cs typeface="Arial"/>
                        </a:rPr>
                        <a:t>(33)</a:t>
                      </a:r>
                      <a:endParaRPr lang="en-US" sz="1350" dirty="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266065">
                <a:tc>
                  <a:txBody>
                    <a:bodyPr/>
                    <a:lstStyle/>
                    <a:p>
                      <a:pPr marL="213995">
                        <a:lnSpc>
                          <a:spcPct val="100000"/>
                        </a:lnSpc>
                        <a:spcBef>
                          <a:spcPts val="125"/>
                        </a:spcBef>
                      </a:pPr>
                      <a:r>
                        <a:rPr lang="en-US" sz="1350" spc="-10" dirty="0">
                          <a:latin typeface="Arial"/>
                          <a:cs typeface="Arial"/>
                        </a:rPr>
                        <a:t>Thrombocytopenia</a:t>
                      </a:r>
                      <a:endParaRPr lang="en-US" sz="1350" dirty="0">
                        <a:latin typeface="Arial"/>
                        <a:cs typeface="Arial"/>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473075">
                        <a:lnSpc>
                          <a:spcPct val="100000"/>
                        </a:lnSpc>
                        <a:spcBef>
                          <a:spcPts val="125"/>
                        </a:spcBef>
                      </a:pPr>
                      <a:r>
                        <a:rPr lang="en-US" sz="1350" spc="-75" dirty="0">
                          <a:latin typeface="Arial"/>
                          <a:cs typeface="Arial"/>
                        </a:rPr>
                        <a:t>19</a:t>
                      </a:r>
                      <a:r>
                        <a:rPr lang="en-US" sz="1350" spc="-90" dirty="0">
                          <a:latin typeface="Arial"/>
                          <a:cs typeface="Arial"/>
                        </a:rPr>
                        <a:t> </a:t>
                      </a:r>
                      <a:r>
                        <a:rPr lang="en-US" sz="1350" spc="-20" dirty="0">
                          <a:latin typeface="Arial"/>
                          <a:cs typeface="Arial"/>
                        </a:rPr>
                        <a:t>(49)</a:t>
                      </a:r>
                      <a:endParaRPr lang="en-US" sz="1350" dirty="0">
                        <a:latin typeface="Arial"/>
                        <a:cs typeface="Arial"/>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170180" algn="r">
                        <a:lnSpc>
                          <a:spcPct val="100000"/>
                        </a:lnSpc>
                        <a:spcBef>
                          <a:spcPts val="125"/>
                        </a:spcBef>
                      </a:pPr>
                      <a:r>
                        <a:rPr lang="en-US" sz="1350" spc="-75" dirty="0">
                          <a:latin typeface="Arial"/>
                          <a:cs typeface="Arial"/>
                        </a:rPr>
                        <a:t>11</a:t>
                      </a:r>
                      <a:r>
                        <a:rPr lang="en-US" sz="1350" spc="-90" dirty="0">
                          <a:latin typeface="Arial"/>
                          <a:cs typeface="Arial"/>
                        </a:rPr>
                        <a:t> </a:t>
                      </a:r>
                      <a:r>
                        <a:rPr lang="en-US" sz="1350" spc="-20" dirty="0">
                          <a:latin typeface="Arial"/>
                          <a:cs typeface="Arial"/>
                        </a:rPr>
                        <a:t>(28)</a:t>
                      </a:r>
                      <a:endParaRPr lang="en-US" sz="1350" dirty="0">
                        <a:latin typeface="Arial"/>
                        <a:cs typeface="Arial"/>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ctr">
                        <a:lnSpc>
                          <a:spcPct val="100000"/>
                        </a:lnSpc>
                        <a:spcBef>
                          <a:spcPts val="195"/>
                        </a:spcBef>
                      </a:pPr>
                      <a:r>
                        <a:rPr lang="en-US" sz="1350" b="1" spc="-80" dirty="0">
                          <a:latin typeface="Arial"/>
                          <a:cs typeface="Arial"/>
                        </a:rPr>
                        <a:t>16 </a:t>
                      </a:r>
                      <a:r>
                        <a:rPr lang="en-US" sz="1350" b="1" spc="-20" dirty="0">
                          <a:latin typeface="Arial"/>
                          <a:cs typeface="Arial"/>
                        </a:rPr>
                        <a:t>(41)</a:t>
                      </a:r>
                      <a:endParaRPr lang="en-US" sz="1350" dirty="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6510" algn="ctr">
                        <a:lnSpc>
                          <a:spcPct val="100000"/>
                        </a:lnSpc>
                        <a:spcBef>
                          <a:spcPts val="195"/>
                        </a:spcBef>
                      </a:pPr>
                      <a:r>
                        <a:rPr lang="en-US" sz="1350" spc="-70" dirty="0">
                          <a:latin typeface="Arial"/>
                          <a:cs typeface="Arial"/>
                        </a:rPr>
                        <a:t>9</a:t>
                      </a:r>
                      <a:r>
                        <a:rPr lang="en-US" sz="1350" spc="-90" dirty="0">
                          <a:latin typeface="Arial"/>
                          <a:cs typeface="Arial"/>
                        </a:rPr>
                        <a:t> </a:t>
                      </a:r>
                      <a:r>
                        <a:rPr lang="en-US" sz="1350" spc="-20" dirty="0">
                          <a:latin typeface="Arial"/>
                          <a:cs typeface="Arial"/>
                        </a:rPr>
                        <a:t>(23)</a:t>
                      </a:r>
                      <a:endParaRPr lang="en-US" sz="1350" dirty="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5"/>
                  </a:ext>
                </a:extLst>
              </a:tr>
              <a:tr h="244475">
                <a:tc gridSpan="3">
                  <a:txBody>
                    <a:bodyPr/>
                    <a:lstStyle/>
                    <a:p>
                      <a:pPr marL="75565">
                        <a:lnSpc>
                          <a:spcPct val="100000"/>
                        </a:lnSpc>
                        <a:spcBef>
                          <a:spcPts val="45"/>
                        </a:spcBef>
                      </a:pPr>
                      <a:r>
                        <a:rPr lang="en-US" sz="1350" b="1" spc="-90" dirty="0">
                          <a:latin typeface="Arial"/>
                          <a:cs typeface="Arial"/>
                        </a:rPr>
                        <a:t>GI</a:t>
                      </a:r>
                      <a:r>
                        <a:rPr lang="en-US" sz="1350" b="1" spc="-130" dirty="0">
                          <a:latin typeface="Arial"/>
                          <a:cs typeface="Arial"/>
                        </a:rPr>
                        <a:t> </a:t>
                      </a:r>
                      <a:r>
                        <a:rPr lang="en-US" sz="1350" b="1" spc="-10" dirty="0">
                          <a:latin typeface="Arial"/>
                          <a:cs typeface="Arial"/>
                        </a:rPr>
                        <a:t>disorders</a:t>
                      </a:r>
                      <a:endParaRPr lang="en-US" sz="1350" dirty="0">
                        <a:latin typeface="Arial"/>
                        <a:cs typeface="Arial"/>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6"/>
                  </a:ext>
                </a:extLst>
              </a:tr>
              <a:tr h="266065">
                <a:tc>
                  <a:txBody>
                    <a:bodyPr/>
                    <a:lstStyle/>
                    <a:p>
                      <a:pPr marL="213995">
                        <a:lnSpc>
                          <a:spcPct val="100000"/>
                        </a:lnSpc>
                        <a:spcBef>
                          <a:spcPts val="130"/>
                        </a:spcBef>
                      </a:pPr>
                      <a:r>
                        <a:rPr lang="en-US" sz="1350" spc="-10" dirty="0">
                          <a:latin typeface="Arial"/>
                          <a:cs typeface="Arial"/>
                        </a:rPr>
                        <a:t>Diarrhea</a:t>
                      </a:r>
                      <a:endParaRPr lang="en-US" sz="1350" dirty="0">
                        <a:latin typeface="Arial"/>
                        <a:cs typeface="Arial"/>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473075">
                        <a:lnSpc>
                          <a:spcPct val="100000"/>
                        </a:lnSpc>
                        <a:spcBef>
                          <a:spcPts val="130"/>
                        </a:spcBef>
                      </a:pPr>
                      <a:r>
                        <a:rPr lang="en-US" sz="1350" spc="-80" dirty="0">
                          <a:latin typeface="Arial"/>
                          <a:cs typeface="Arial"/>
                        </a:rPr>
                        <a:t>15 </a:t>
                      </a:r>
                      <a:r>
                        <a:rPr lang="en-US" sz="1350" spc="-20" dirty="0">
                          <a:latin typeface="Arial"/>
                          <a:cs typeface="Arial"/>
                        </a:rPr>
                        <a:t>(39)</a:t>
                      </a:r>
                      <a:endParaRPr lang="en-US" sz="1350" dirty="0">
                        <a:latin typeface="Arial"/>
                        <a:cs typeface="Arial"/>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170180" algn="r">
                        <a:lnSpc>
                          <a:spcPct val="100000"/>
                        </a:lnSpc>
                        <a:spcBef>
                          <a:spcPts val="130"/>
                        </a:spcBef>
                      </a:pPr>
                      <a:r>
                        <a:rPr lang="en-US" sz="1350" spc="-80" dirty="0">
                          <a:latin typeface="Arial"/>
                          <a:cs typeface="Arial"/>
                        </a:rPr>
                        <a:t>11 </a:t>
                      </a:r>
                      <a:r>
                        <a:rPr lang="en-US" sz="1350" spc="-20" dirty="0">
                          <a:latin typeface="Arial"/>
                          <a:cs typeface="Arial"/>
                        </a:rPr>
                        <a:t>(28)</a:t>
                      </a:r>
                      <a:endParaRPr lang="en-US" sz="1350" dirty="0">
                        <a:latin typeface="Arial"/>
                        <a:cs typeface="Arial"/>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6510" algn="ctr">
                        <a:lnSpc>
                          <a:spcPct val="100000"/>
                        </a:lnSpc>
                        <a:spcBef>
                          <a:spcPts val="200"/>
                        </a:spcBef>
                      </a:pPr>
                      <a:r>
                        <a:rPr lang="en-US" sz="1350" spc="-70" dirty="0">
                          <a:latin typeface="Arial"/>
                          <a:cs typeface="Arial"/>
                        </a:rPr>
                        <a:t>1</a:t>
                      </a:r>
                      <a:r>
                        <a:rPr lang="en-US" sz="1350" spc="-90" dirty="0">
                          <a:latin typeface="Arial"/>
                          <a:cs typeface="Arial"/>
                        </a:rPr>
                        <a:t> </a:t>
                      </a:r>
                      <a:r>
                        <a:rPr lang="en-US" sz="1350" spc="-25" dirty="0">
                          <a:latin typeface="Arial"/>
                          <a:cs typeface="Arial"/>
                        </a:rPr>
                        <a:t>(3)</a:t>
                      </a:r>
                      <a:endParaRPr lang="en-US" sz="1350" dirty="0">
                        <a:latin typeface="Arial"/>
                        <a:cs typeface="Arial"/>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8415" algn="ctr">
                        <a:lnSpc>
                          <a:spcPct val="100000"/>
                        </a:lnSpc>
                        <a:spcBef>
                          <a:spcPts val="200"/>
                        </a:spcBef>
                      </a:pPr>
                      <a:r>
                        <a:rPr lang="en-US" sz="1350" spc="-70" dirty="0">
                          <a:latin typeface="Arial"/>
                          <a:cs typeface="Arial"/>
                        </a:rPr>
                        <a:t>1</a:t>
                      </a:r>
                      <a:r>
                        <a:rPr lang="en-US" sz="1350" spc="-90" dirty="0">
                          <a:latin typeface="Arial"/>
                          <a:cs typeface="Arial"/>
                        </a:rPr>
                        <a:t> </a:t>
                      </a:r>
                      <a:r>
                        <a:rPr lang="en-US" sz="1350" spc="-25" dirty="0">
                          <a:latin typeface="Arial"/>
                          <a:cs typeface="Arial"/>
                        </a:rPr>
                        <a:t>(3)</a:t>
                      </a:r>
                      <a:endParaRPr lang="en-US" sz="1350" dirty="0">
                        <a:latin typeface="Arial"/>
                        <a:cs typeface="Arial"/>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7"/>
                  </a:ext>
                </a:extLst>
              </a:tr>
              <a:tr h="266065">
                <a:tc>
                  <a:txBody>
                    <a:bodyPr/>
                    <a:lstStyle/>
                    <a:p>
                      <a:pPr marL="213995">
                        <a:lnSpc>
                          <a:spcPct val="100000"/>
                        </a:lnSpc>
                        <a:spcBef>
                          <a:spcPts val="135"/>
                        </a:spcBef>
                      </a:pPr>
                      <a:r>
                        <a:rPr lang="en-US" sz="1350" spc="-10" dirty="0">
                          <a:latin typeface="Arial"/>
                          <a:cs typeface="Arial"/>
                        </a:rPr>
                        <a:t>Nausea</a:t>
                      </a:r>
                      <a:endParaRPr lang="en-US" sz="1350" dirty="0">
                        <a:latin typeface="Arial"/>
                        <a:cs typeface="Arial"/>
                      </a:endParaRPr>
                    </a:p>
                  </a:txBody>
                  <a:tcPr marL="0" marR="0" marT="171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73075">
                        <a:lnSpc>
                          <a:spcPct val="100000"/>
                        </a:lnSpc>
                        <a:spcBef>
                          <a:spcPts val="135"/>
                        </a:spcBef>
                      </a:pPr>
                      <a:r>
                        <a:rPr lang="en-US" sz="1350" spc="-75" dirty="0">
                          <a:latin typeface="Arial"/>
                          <a:cs typeface="Arial"/>
                        </a:rPr>
                        <a:t>12</a:t>
                      </a:r>
                      <a:r>
                        <a:rPr lang="en-US" sz="1350" spc="-90" dirty="0">
                          <a:latin typeface="Arial"/>
                          <a:cs typeface="Arial"/>
                        </a:rPr>
                        <a:t> </a:t>
                      </a:r>
                      <a:r>
                        <a:rPr lang="en-US" sz="1350" spc="-20" dirty="0">
                          <a:latin typeface="Arial"/>
                          <a:cs typeface="Arial"/>
                        </a:rPr>
                        <a:t>(31)</a:t>
                      </a:r>
                      <a:endParaRPr lang="en-US" sz="1350" dirty="0">
                        <a:latin typeface="Arial"/>
                        <a:cs typeface="Arial"/>
                      </a:endParaRPr>
                    </a:p>
                  </a:txBody>
                  <a:tcPr marL="0" marR="0" marT="171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70180" algn="r">
                        <a:lnSpc>
                          <a:spcPct val="100000"/>
                        </a:lnSpc>
                        <a:spcBef>
                          <a:spcPts val="135"/>
                        </a:spcBef>
                      </a:pPr>
                      <a:r>
                        <a:rPr lang="en-US" sz="1350" spc="-75" dirty="0">
                          <a:latin typeface="Arial"/>
                          <a:cs typeface="Arial"/>
                        </a:rPr>
                        <a:t>16</a:t>
                      </a:r>
                      <a:r>
                        <a:rPr lang="en-US" sz="1350" spc="-90" dirty="0">
                          <a:latin typeface="Arial"/>
                          <a:cs typeface="Arial"/>
                        </a:rPr>
                        <a:t> </a:t>
                      </a:r>
                      <a:r>
                        <a:rPr lang="en-US" sz="1350" spc="-20" dirty="0">
                          <a:latin typeface="Arial"/>
                          <a:cs typeface="Arial"/>
                        </a:rPr>
                        <a:t>(41)</a:t>
                      </a:r>
                      <a:endParaRPr lang="en-US" sz="1350" dirty="0">
                        <a:latin typeface="Arial"/>
                        <a:cs typeface="Arial"/>
                      </a:endParaRPr>
                    </a:p>
                  </a:txBody>
                  <a:tcPr marL="0" marR="0" marT="171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5240" algn="ctr">
                        <a:lnSpc>
                          <a:spcPct val="100000"/>
                        </a:lnSpc>
                        <a:spcBef>
                          <a:spcPts val="204"/>
                        </a:spcBef>
                      </a:pPr>
                      <a:r>
                        <a:rPr lang="en-US" sz="1350" spc="-50" dirty="0">
                          <a:latin typeface="Arial"/>
                          <a:cs typeface="Arial"/>
                        </a:rPr>
                        <a:t>0</a:t>
                      </a:r>
                      <a:endParaRPr lang="en-US" sz="1350" dirty="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6510" algn="ctr">
                        <a:lnSpc>
                          <a:spcPct val="100000"/>
                        </a:lnSpc>
                        <a:spcBef>
                          <a:spcPts val="204"/>
                        </a:spcBef>
                      </a:pPr>
                      <a:r>
                        <a:rPr lang="en-US" sz="1350" spc="-50" dirty="0">
                          <a:latin typeface="Arial"/>
                          <a:cs typeface="Arial"/>
                        </a:rPr>
                        <a:t>0</a:t>
                      </a:r>
                      <a:endParaRPr lang="en-US" sz="1350" dirty="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8"/>
                  </a:ext>
                </a:extLst>
              </a:tr>
              <a:tr h="265430">
                <a:tc>
                  <a:txBody>
                    <a:bodyPr/>
                    <a:lstStyle/>
                    <a:p>
                      <a:pPr marL="213995">
                        <a:lnSpc>
                          <a:spcPct val="100000"/>
                        </a:lnSpc>
                        <a:spcBef>
                          <a:spcPts val="140"/>
                        </a:spcBef>
                      </a:pPr>
                      <a:r>
                        <a:rPr lang="en-US" sz="1350" spc="-10" dirty="0">
                          <a:latin typeface="Arial"/>
                          <a:cs typeface="Arial"/>
                        </a:rPr>
                        <a:t>Constipation</a:t>
                      </a:r>
                      <a:endParaRPr lang="en-US" sz="1350" dirty="0">
                        <a:latin typeface="Arial"/>
                        <a:cs typeface="Arial"/>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516890">
                        <a:lnSpc>
                          <a:spcPct val="100000"/>
                        </a:lnSpc>
                        <a:spcBef>
                          <a:spcPts val="140"/>
                        </a:spcBef>
                      </a:pPr>
                      <a:r>
                        <a:rPr lang="en-US" sz="1350" spc="-70" dirty="0">
                          <a:latin typeface="Arial"/>
                          <a:cs typeface="Arial"/>
                        </a:rPr>
                        <a:t>7</a:t>
                      </a:r>
                      <a:r>
                        <a:rPr lang="en-US" sz="1350" spc="-90" dirty="0">
                          <a:latin typeface="Arial"/>
                          <a:cs typeface="Arial"/>
                        </a:rPr>
                        <a:t> </a:t>
                      </a:r>
                      <a:r>
                        <a:rPr lang="en-US" sz="1350" spc="-20" dirty="0">
                          <a:latin typeface="Arial"/>
                          <a:cs typeface="Arial"/>
                        </a:rPr>
                        <a:t>(18)</a:t>
                      </a:r>
                      <a:endParaRPr lang="en-US" sz="1350" dirty="0">
                        <a:latin typeface="Arial"/>
                        <a:cs typeface="Arial"/>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212090" algn="r">
                        <a:lnSpc>
                          <a:spcPct val="100000"/>
                        </a:lnSpc>
                        <a:spcBef>
                          <a:spcPts val="140"/>
                        </a:spcBef>
                      </a:pPr>
                      <a:r>
                        <a:rPr lang="en-US" sz="1350" spc="-70" dirty="0">
                          <a:latin typeface="Arial"/>
                          <a:cs typeface="Arial"/>
                        </a:rPr>
                        <a:t>8</a:t>
                      </a:r>
                      <a:r>
                        <a:rPr lang="en-US" sz="1350" spc="-90" dirty="0">
                          <a:latin typeface="Arial"/>
                          <a:cs typeface="Arial"/>
                        </a:rPr>
                        <a:t> </a:t>
                      </a:r>
                      <a:r>
                        <a:rPr lang="en-US" sz="1350" spc="-20" dirty="0">
                          <a:latin typeface="Arial"/>
                          <a:cs typeface="Arial"/>
                        </a:rPr>
                        <a:t>(21)</a:t>
                      </a:r>
                      <a:endParaRPr lang="en-US" sz="1350" dirty="0">
                        <a:latin typeface="Arial"/>
                        <a:cs typeface="Arial"/>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4604" algn="ctr">
                        <a:lnSpc>
                          <a:spcPct val="100000"/>
                        </a:lnSpc>
                        <a:spcBef>
                          <a:spcPts val="209"/>
                        </a:spcBef>
                      </a:pPr>
                      <a:r>
                        <a:rPr lang="en-US" sz="1350" spc="-50" dirty="0">
                          <a:latin typeface="Arial"/>
                          <a:cs typeface="Arial"/>
                        </a:rPr>
                        <a:t>0</a:t>
                      </a:r>
                      <a:endParaRPr lang="en-US" sz="1350" dirty="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8415" algn="ctr">
                        <a:lnSpc>
                          <a:spcPct val="100000"/>
                        </a:lnSpc>
                        <a:spcBef>
                          <a:spcPts val="209"/>
                        </a:spcBef>
                      </a:pPr>
                      <a:r>
                        <a:rPr lang="en-US" sz="1350" spc="-75" dirty="0">
                          <a:latin typeface="Arial"/>
                          <a:cs typeface="Arial"/>
                        </a:rPr>
                        <a:t>1</a:t>
                      </a:r>
                      <a:r>
                        <a:rPr lang="en-US" sz="1350" spc="-80" dirty="0">
                          <a:latin typeface="Arial"/>
                          <a:cs typeface="Arial"/>
                        </a:rPr>
                        <a:t> </a:t>
                      </a:r>
                      <a:r>
                        <a:rPr lang="en-US" sz="1350" spc="-25" dirty="0">
                          <a:latin typeface="Arial"/>
                          <a:cs typeface="Arial"/>
                        </a:rPr>
                        <a:t>(3)</a:t>
                      </a:r>
                      <a:endParaRPr lang="en-US" sz="1350" dirty="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9"/>
                  </a:ext>
                </a:extLst>
              </a:tr>
              <a:tr h="245110">
                <a:tc gridSpan="3">
                  <a:txBody>
                    <a:bodyPr/>
                    <a:lstStyle/>
                    <a:p>
                      <a:pPr marL="75565">
                        <a:lnSpc>
                          <a:spcPct val="100000"/>
                        </a:lnSpc>
                        <a:spcBef>
                          <a:spcPts val="60"/>
                        </a:spcBef>
                      </a:pPr>
                      <a:r>
                        <a:rPr lang="en-US" sz="1350" b="1" spc="-105" dirty="0">
                          <a:latin typeface="Arial"/>
                          <a:cs typeface="Arial"/>
                        </a:rPr>
                        <a:t>General</a:t>
                      </a:r>
                      <a:r>
                        <a:rPr lang="en-US" sz="1350" b="1" spc="-80" dirty="0">
                          <a:latin typeface="Arial"/>
                          <a:cs typeface="Arial"/>
                        </a:rPr>
                        <a:t> </a:t>
                      </a:r>
                      <a:r>
                        <a:rPr lang="en-US" sz="1350" b="1" spc="-114" dirty="0">
                          <a:latin typeface="Arial"/>
                          <a:cs typeface="Arial"/>
                        </a:rPr>
                        <a:t>disorders</a:t>
                      </a:r>
                      <a:r>
                        <a:rPr lang="en-US" sz="1350" b="1" spc="30" dirty="0">
                          <a:latin typeface="Arial"/>
                          <a:cs typeface="Arial"/>
                        </a:rPr>
                        <a:t> </a:t>
                      </a:r>
                      <a:r>
                        <a:rPr lang="en-US" sz="1350" b="1" spc="-125" dirty="0">
                          <a:latin typeface="Arial"/>
                          <a:cs typeface="Arial"/>
                        </a:rPr>
                        <a:t>and</a:t>
                      </a:r>
                      <a:r>
                        <a:rPr lang="en-US" sz="1350" b="1" spc="-15" dirty="0">
                          <a:latin typeface="Arial"/>
                          <a:cs typeface="Arial"/>
                        </a:rPr>
                        <a:t> </a:t>
                      </a:r>
                      <a:r>
                        <a:rPr lang="en-US" sz="1350" b="1" spc="-90" dirty="0">
                          <a:latin typeface="Arial"/>
                          <a:cs typeface="Arial"/>
                        </a:rPr>
                        <a:t>administration</a:t>
                      </a:r>
                      <a:r>
                        <a:rPr lang="en-US" sz="1350" b="1" spc="-100" dirty="0">
                          <a:latin typeface="Arial"/>
                          <a:cs typeface="Arial"/>
                        </a:rPr>
                        <a:t> </a:t>
                      </a:r>
                      <a:r>
                        <a:rPr lang="en-US" sz="1350" b="1" spc="-85" dirty="0">
                          <a:latin typeface="Arial"/>
                          <a:cs typeface="Arial"/>
                        </a:rPr>
                        <a:t>site</a:t>
                      </a:r>
                      <a:r>
                        <a:rPr lang="en-US" sz="1350" b="1" spc="-45" dirty="0">
                          <a:latin typeface="Arial"/>
                          <a:cs typeface="Arial"/>
                        </a:rPr>
                        <a:t> </a:t>
                      </a:r>
                      <a:r>
                        <a:rPr lang="en-US" sz="1350" b="1" spc="-10" dirty="0">
                          <a:latin typeface="Arial"/>
                          <a:cs typeface="Arial"/>
                        </a:rPr>
                        <a:t>conditions</a:t>
                      </a:r>
                      <a:endParaRPr lang="en-US" sz="1350" dirty="0">
                        <a:latin typeface="Arial"/>
                        <a:cs typeface="Arial"/>
                      </a:endParaRPr>
                    </a:p>
                  </a:txBody>
                  <a:tcPr marL="0" marR="0" marT="76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0"/>
                  </a:ext>
                </a:extLst>
              </a:tr>
              <a:tr h="265430">
                <a:tc>
                  <a:txBody>
                    <a:bodyPr/>
                    <a:lstStyle/>
                    <a:p>
                      <a:pPr marL="213995">
                        <a:lnSpc>
                          <a:spcPct val="100000"/>
                        </a:lnSpc>
                        <a:spcBef>
                          <a:spcPts val="140"/>
                        </a:spcBef>
                      </a:pPr>
                      <a:r>
                        <a:rPr lang="en-US" sz="1350" spc="-10" dirty="0">
                          <a:latin typeface="Arial"/>
                          <a:cs typeface="Arial"/>
                        </a:rPr>
                        <a:t>Fatigue</a:t>
                      </a:r>
                      <a:endParaRPr lang="en-US" sz="1350" dirty="0">
                        <a:latin typeface="Arial"/>
                        <a:cs typeface="Arial"/>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473075">
                        <a:lnSpc>
                          <a:spcPct val="100000"/>
                        </a:lnSpc>
                        <a:spcBef>
                          <a:spcPts val="140"/>
                        </a:spcBef>
                      </a:pPr>
                      <a:r>
                        <a:rPr lang="en-US" sz="1350" spc="-80" dirty="0">
                          <a:latin typeface="Arial"/>
                          <a:cs typeface="Arial"/>
                        </a:rPr>
                        <a:t>14 </a:t>
                      </a:r>
                      <a:r>
                        <a:rPr lang="en-US" sz="1350" spc="-20" dirty="0">
                          <a:latin typeface="Arial"/>
                          <a:cs typeface="Arial"/>
                        </a:rPr>
                        <a:t>(36)</a:t>
                      </a:r>
                      <a:endParaRPr lang="en-US" sz="1350" dirty="0">
                        <a:latin typeface="Arial"/>
                        <a:cs typeface="Arial"/>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170180" algn="r">
                        <a:lnSpc>
                          <a:spcPct val="100000"/>
                        </a:lnSpc>
                        <a:spcBef>
                          <a:spcPts val="140"/>
                        </a:spcBef>
                      </a:pPr>
                      <a:r>
                        <a:rPr lang="en-US" sz="1350" spc="-80" dirty="0">
                          <a:latin typeface="Arial"/>
                          <a:cs typeface="Arial"/>
                        </a:rPr>
                        <a:t>14 </a:t>
                      </a:r>
                      <a:r>
                        <a:rPr lang="en-US" sz="1350" spc="-20" dirty="0">
                          <a:latin typeface="Arial"/>
                          <a:cs typeface="Arial"/>
                        </a:rPr>
                        <a:t>(36)</a:t>
                      </a:r>
                      <a:endParaRPr lang="en-US" sz="1350" dirty="0">
                        <a:latin typeface="Arial"/>
                        <a:cs typeface="Arial"/>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6510" algn="ctr">
                        <a:lnSpc>
                          <a:spcPct val="100000"/>
                        </a:lnSpc>
                        <a:spcBef>
                          <a:spcPts val="215"/>
                        </a:spcBef>
                      </a:pPr>
                      <a:r>
                        <a:rPr lang="en-US" sz="1350" spc="-70" dirty="0">
                          <a:latin typeface="Arial"/>
                          <a:cs typeface="Arial"/>
                        </a:rPr>
                        <a:t>1</a:t>
                      </a:r>
                      <a:r>
                        <a:rPr lang="en-US" sz="1350" spc="-90" dirty="0">
                          <a:latin typeface="Arial"/>
                          <a:cs typeface="Arial"/>
                        </a:rPr>
                        <a:t> </a:t>
                      </a:r>
                      <a:r>
                        <a:rPr lang="en-US" sz="1350" spc="-25" dirty="0">
                          <a:latin typeface="Arial"/>
                          <a:cs typeface="Arial"/>
                        </a:rPr>
                        <a:t>(3)</a:t>
                      </a:r>
                      <a:endParaRPr lang="en-US" sz="1350" dirty="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8415" algn="ctr">
                        <a:lnSpc>
                          <a:spcPct val="100000"/>
                        </a:lnSpc>
                        <a:spcBef>
                          <a:spcPts val="215"/>
                        </a:spcBef>
                      </a:pPr>
                      <a:r>
                        <a:rPr lang="en-US" sz="1350" spc="-70" dirty="0">
                          <a:latin typeface="Arial"/>
                          <a:cs typeface="Arial"/>
                        </a:rPr>
                        <a:t>1</a:t>
                      </a:r>
                      <a:r>
                        <a:rPr lang="en-US" sz="1350" spc="-90" dirty="0">
                          <a:latin typeface="Arial"/>
                          <a:cs typeface="Arial"/>
                        </a:rPr>
                        <a:t> </a:t>
                      </a:r>
                      <a:r>
                        <a:rPr lang="en-US" sz="1350" spc="-25" dirty="0">
                          <a:latin typeface="Arial"/>
                          <a:cs typeface="Arial"/>
                        </a:rPr>
                        <a:t>(3)</a:t>
                      </a:r>
                      <a:endParaRPr lang="en-US" sz="1350" dirty="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11"/>
                  </a:ext>
                </a:extLst>
              </a:tr>
              <a:tr h="266065">
                <a:tc>
                  <a:txBody>
                    <a:bodyPr/>
                    <a:lstStyle/>
                    <a:p>
                      <a:pPr marL="213995">
                        <a:lnSpc>
                          <a:spcPct val="100000"/>
                        </a:lnSpc>
                        <a:spcBef>
                          <a:spcPts val="145"/>
                        </a:spcBef>
                      </a:pPr>
                      <a:r>
                        <a:rPr lang="en-US" sz="1350" spc="-10" dirty="0">
                          <a:latin typeface="Arial"/>
                          <a:cs typeface="Arial"/>
                        </a:rPr>
                        <a:t>Pyrexia</a:t>
                      </a:r>
                      <a:endParaRPr lang="en-US" sz="1350" dirty="0">
                        <a:latin typeface="Arial"/>
                        <a:cs typeface="Arial"/>
                      </a:endParaRPr>
                    </a:p>
                  </a:txBody>
                  <a:tcPr marL="0" marR="0" marT="184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73075">
                        <a:lnSpc>
                          <a:spcPct val="100000"/>
                        </a:lnSpc>
                        <a:spcBef>
                          <a:spcPts val="145"/>
                        </a:spcBef>
                      </a:pPr>
                      <a:r>
                        <a:rPr lang="en-US" sz="1350" spc="-80" dirty="0">
                          <a:latin typeface="Arial"/>
                          <a:cs typeface="Arial"/>
                        </a:rPr>
                        <a:t>13 </a:t>
                      </a:r>
                      <a:r>
                        <a:rPr lang="en-US" sz="1350" spc="-20" dirty="0">
                          <a:latin typeface="Arial"/>
                          <a:cs typeface="Arial"/>
                        </a:rPr>
                        <a:t>(33)</a:t>
                      </a:r>
                      <a:endParaRPr lang="en-US" sz="1350" dirty="0">
                        <a:latin typeface="Arial"/>
                        <a:cs typeface="Arial"/>
                      </a:endParaRPr>
                    </a:p>
                  </a:txBody>
                  <a:tcPr marL="0" marR="0" marT="184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212090" algn="r">
                        <a:lnSpc>
                          <a:spcPct val="100000"/>
                        </a:lnSpc>
                        <a:spcBef>
                          <a:spcPts val="145"/>
                        </a:spcBef>
                      </a:pPr>
                      <a:r>
                        <a:rPr lang="en-US" sz="1350" spc="-70" dirty="0">
                          <a:latin typeface="Arial"/>
                          <a:cs typeface="Arial"/>
                        </a:rPr>
                        <a:t>9</a:t>
                      </a:r>
                      <a:r>
                        <a:rPr lang="en-US" sz="1350" spc="-90" dirty="0">
                          <a:latin typeface="Arial"/>
                          <a:cs typeface="Arial"/>
                        </a:rPr>
                        <a:t> </a:t>
                      </a:r>
                      <a:r>
                        <a:rPr lang="en-US" sz="1350" spc="-20" dirty="0">
                          <a:latin typeface="Arial"/>
                          <a:cs typeface="Arial"/>
                        </a:rPr>
                        <a:t>(23)</a:t>
                      </a:r>
                      <a:endParaRPr lang="en-US" sz="1350" dirty="0">
                        <a:latin typeface="Arial"/>
                        <a:cs typeface="Arial"/>
                      </a:endParaRPr>
                    </a:p>
                  </a:txBody>
                  <a:tcPr marL="0" marR="0" marT="184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6510" algn="ctr">
                        <a:lnSpc>
                          <a:spcPct val="100000"/>
                        </a:lnSpc>
                        <a:spcBef>
                          <a:spcPts val="215"/>
                        </a:spcBef>
                      </a:pPr>
                      <a:r>
                        <a:rPr lang="en-US" sz="1350" spc="-70" dirty="0">
                          <a:latin typeface="Arial"/>
                          <a:cs typeface="Arial"/>
                        </a:rPr>
                        <a:t>1</a:t>
                      </a:r>
                      <a:r>
                        <a:rPr lang="en-US" sz="1350" spc="-90" dirty="0">
                          <a:latin typeface="Arial"/>
                          <a:cs typeface="Arial"/>
                        </a:rPr>
                        <a:t> </a:t>
                      </a:r>
                      <a:r>
                        <a:rPr lang="en-US" sz="1350" spc="-25" dirty="0">
                          <a:latin typeface="Arial"/>
                          <a:cs typeface="Arial"/>
                        </a:rPr>
                        <a:t>(3)</a:t>
                      </a:r>
                      <a:endParaRPr lang="en-US" sz="1350" dirty="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6510" algn="ctr">
                        <a:lnSpc>
                          <a:spcPct val="100000"/>
                        </a:lnSpc>
                        <a:spcBef>
                          <a:spcPts val="215"/>
                        </a:spcBef>
                      </a:pPr>
                      <a:r>
                        <a:rPr lang="en-US" sz="1350" spc="-50" dirty="0">
                          <a:latin typeface="Arial"/>
                          <a:cs typeface="Arial"/>
                        </a:rPr>
                        <a:t>0</a:t>
                      </a:r>
                      <a:endParaRPr lang="en-US" sz="1350" dirty="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2"/>
                  </a:ext>
                </a:extLst>
              </a:tr>
              <a:tr h="424815">
                <a:tc>
                  <a:txBody>
                    <a:bodyPr/>
                    <a:lstStyle/>
                    <a:p>
                      <a:pPr marL="75565" marR="61594">
                        <a:lnSpc>
                          <a:spcPts val="1430"/>
                        </a:lnSpc>
                        <a:spcBef>
                          <a:spcPts val="254"/>
                        </a:spcBef>
                      </a:pPr>
                      <a:r>
                        <a:rPr lang="en-US" sz="1350" b="1" spc="-80" dirty="0">
                          <a:latin typeface="Arial"/>
                          <a:cs typeface="Arial"/>
                        </a:rPr>
                        <a:t>Metabolism</a:t>
                      </a:r>
                      <a:r>
                        <a:rPr lang="en-US" sz="1350" b="1" spc="-25" dirty="0">
                          <a:latin typeface="Arial"/>
                          <a:cs typeface="Arial"/>
                        </a:rPr>
                        <a:t> </a:t>
                      </a:r>
                      <a:r>
                        <a:rPr lang="en-US" sz="1350" b="1" spc="-125" dirty="0">
                          <a:latin typeface="Arial"/>
                          <a:cs typeface="Arial"/>
                        </a:rPr>
                        <a:t>and</a:t>
                      </a:r>
                      <a:r>
                        <a:rPr lang="en-US" sz="1350" b="1" spc="-20" dirty="0">
                          <a:latin typeface="Arial"/>
                          <a:cs typeface="Arial"/>
                        </a:rPr>
                        <a:t> </a:t>
                      </a:r>
                      <a:r>
                        <a:rPr lang="en-US" sz="1350" b="1" spc="-65" dirty="0">
                          <a:latin typeface="Arial"/>
                          <a:cs typeface="Arial"/>
                        </a:rPr>
                        <a:t>nutrition </a:t>
                      </a:r>
                      <a:r>
                        <a:rPr lang="en-US" sz="1350" b="1" spc="-10" dirty="0">
                          <a:latin typeface="Arial"/>
                          <a:cs typeface="Arial"/>
                        </a:rPr>
                        <a:t>disorders</a:t>
                      </a:r>
                      <a:endParaRPr lang="en-US" sz="1350" dirty="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13"/>
                  </a:ext>
                </a:extLst>
              </a:tr>
              <a:tr h="266065">
                <a:tc>
                  <a:txBody>
                    <a:bodyPr/>
                    <a:lstStyle/>
                    <a:p>
                      <a:pPr marL="213995">
                        <a:lnSpc>
                          <a:spcPct val="100000"/>
                        </a:lnSpc>
                        <a:spcBef>
                          <a:spcPts val="155"/>
                        </a:spcBef>
                      </a:pPr>
                      <a:r>
                        <a:rPr lang="en-US" sz="1350" spc="-95" dirty="0">
                          <a:latin typeface="Arial"/>
                          <a:cs typeface="Arial"/>
                        </a:rPr>
                        <a:t>Decreased</a:t>
                      </a:r>
                      <a:r>
                        <a:rPr lang="en-US" sz="1350" spc="-35" dirty="0">
                          <a:latin typeface="Arial"/>
                          <a:cs typeface="Arial"/>
                        </a:rPr>
                        <a:t> </a:t>
                      </a:r>
                      <a:r>
                        <a:rPr lang="en-US" sz="1350" spc="-10" dirty="0">
                          <a:latin typeface="Arial"/>
                          <a:cs typeface="Arial"/>
                        </a:rPr>
                        <a:t>appetite</a:t>
                      </a:r>
                      <a:endParaRPr lang="en-US" sz="1350" dirty="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73075">
                        <a:lnSpc>
                          <a:spcPct val="100000"/>
                        </a:lnSpc>
                        <a:spcBef>
                          <a:spcPts val="155"/>
                        </a:spcBef>
                      </a:pPr>
                      <a:r>
                        <a:rPr lang="en-US" sz="1350" spc="-80" dirty="0">
                          <a:latin typeface="Arial"/>
                          <a:cs typeface="Arial"/>
                        </a:rPr>
                        <a:t>10 </a:t>
                      </a:r>
                      <a:r>
                        <a:rPr lang="en-US" sz="1350" spc="-20" dirty="0">
                          <a:latin typeface="Arial"/>
                          <a:cs typeface="Arial"/>
                        </a:rPr>
                        <a:t>(26)</a:t>
                      </a:r>
                      <a:endParaRPr lang="en-US" sz="1350" dirty="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212090" algn="r">
                        <a:lnSpc>
                          <a:spcPct val="100000"/>
                        </a:lnSpc>
                        <a:spcBef>
                          <a:spcPts val="155"/>
                        </a:spcBef>
                      </a:pPr>
                      <a:r>
                        <a:rPr lang="en-US" sz="1350" spc="-70" dirty="0">
                          <a:latin typeface="Arial"/>
                          <a:cs typeface="Arial"/>
                        </a:rPr>
                        <a:t>8</a:t>
                      </a:r>
                      <a:r>
                        <a:rPr lang="en-US" sz="1350" spc="-90" dirty="0">
                          <a:latin typeface="Arial"/>
                          <a:cs typeface="Arial"/>
                        </a:rPr>
                        <a:t> </a:t>
                      </a:r>
                      <a:r>
                        <a:rPr lang="en-US" sz="1350" spc="-20" dirty="0">
                          <a:latin typeface="Arial"/>
                          <a:cs typeface="Arial"/>
                        </a:rPr>
                        <a:t>(21)</a:t>
                      </a:r>
                      <a:endParaRPr lang="en-US" sz="1350" dirty="0">
                        <a:latin typeface="Arial"/>
                        <a:cs typeface="Arial"/>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6510" algn="ctr">
                        <a:lnSpc>
                          <a:spcPct val="100000"/>
                        </a:lnSpc>
                        <a:spcBef>
                          <a:spcPts val="225"/>
                        </a:spcBef>
                      </a:pPr>
                      <a:r>
                        <a:rPr lang="en-US" sz="1350" spc="-70" dirty="0">
                          <a:latin typeface="Arial"/>
                          <a:cs typeface="Arial"/>
                        </a:rPr>
                        <a:t>1</a:t>
                      </a:r>
                      <a:r>
                        <a:rPr lang="en-US" sz="1350" spc="-90" dirty="0">
                          <a:latin typeface="Arial"/>
                          <a:cs typeface="Arial"/>
                        </a:rPr>
                        <a:t> </a:t>
                      </a:r>
                      <a:r>
                        <a:rPr lang="en-US" sz="1350" spc="-25" dirty="0">
                          <a:latin typeface="Arial"/>
                          <a:cs typeface="Arial"/>
                        </a:rPr>
                        <a:t>(3)</a:t>
                      </a:r>
                      <a:endParaRPr lang="en-US" sz="1350" dirty="0">
                        <a:latin typeface="Arial"/>
                        <a:cs typeface="Arial"/>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6510" algn="ctr">
                        <a:lnSpc>
                          <a:spcPct val="100000"/>
                        </a:lnSpc>
                        <a:spcBef>
                          <a:spcPts val="225"/>
                        </a:spcBef>
                      </a:pPr>
                      <a:r>
                        <a:rPr lang="en-US" sz="1350" spc="-50" dirty="0">
                          <a:latin typeface="Arial"/>
                          <a:cs typeface="Arial"/>
                        </a:rPr>
                        <a:t>0</a:t>
                      </a:r>
                      <a:endParaRPr lang="en-US" sz="1350" dirty="0">
                        <a:latin typeface="Arial"/>
                        <a:cs typeface="Arial"/>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4"/>
                  </a:ext>
                </a:extLst>
              </a:tr>
              <a:tr h="266065">
                <a:tc>
                  <a:txBody>
                    <a:bodyPr/>
                    <a:lstStyle/>
                    <a:p>
                      <a:pPr marL="75565">
                        <a:lnSpc>
                          <a:spcPct val="100000"/>
                        </a:lnSpc>
                        <a:spcBef>
                          <a:spcPts val="160"/>
                        </a:spcBef>
                      </a:pPr>
                      <a:r>
                        <a:rPr lang="en-US" sz="1350" b="1" spc="-95" dirty="0">
                          <a:latin typeface="Arial"/>
                          <a:cs typeface="Arial"/>
                        </a:rPr>
                        <a:t>Peripheral</a:t>
                      </a:r>
                      <a:r>
                        <a:rPr lang="en-US" sz="1350" b="1" spc="-25" dirty="0">
                          <a:latin typeface="Arial"/>
                          <a:cs typeface="Arial"/>
                        </a:rPr>
                        <a:t> </a:t>
                      </a:r>
                      <a:r>
                        <a:rPr lang="en-US" sz="1350" b="1" spc="-10" dirty="0">
                          <a:latin typeface="Arial"/>
                          <a:cs typeface="Arial"/>
                        </a:rPr>
                        <a:t>neuropathy</a:t>
                      </a:r>
                      <a:endParaRPr lang="en-US" sz="1350" dirty="0">
                        <a:latin typeface="Arial"/>
                        <a:cs typeface="Aria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15"/>
                  </a:ext>
                </a:extLst>
              </a:tr>
              <a:tr h="266065">
                <a:tc>
                  <a:txBody>
                    <a:bodyPr/>
                    <a:lstStyle/>
                    <a:p>
                      <a:pPr marL="213995">
                        <a:lnSpc>
                          <a:spcPct val="100000"/>
                        </a:lnSpc>
                        <a:spcBef>
                          <a:spcPts val="160"/>
                        </a:spcBef>
                      </a:pPr>
                      <a:r>
                        <a:rPr lang="en-US" sz="1350" spc="-65" dirty="0">
                          <a:latin typeface="Arial"/>
                          <a:cs typeface="Arial"/>
                        </a:rPr>
                        <a:t>Peripheral</a:t>
                      </a:r>
                      <a:r>
                        <a:rPr lang="en-US" sz="1350" dirty="0">
                          <a:latin typeface="Arial"/>
                          <a:cs typeface="Arial"/>
                        </a:rPr>
                        <a:t> </a:t>
                      </a:r>
                      <a:r>
                        <a:rPr lang="en-US" sz="1350" spc="-10" dirty="0">
                          <a:latin typeface="Arial"/>
                          <a:cs typeface="Arial"/>
                        </a:rPr>
                        <a:t>neuropathy</a:t>
                      </a:r>
                      <a:r>
                        <a:rPr lang="en-US" sz="1350" spc="-15" baseline="21604" dirty="0">
                          <a:latin typeface="Arial"/>
                          <a:cs typeface="Arial"/>
                        </a:rPr>
                        <a:t>b</a:t>
                      </a:r>
                      <a:endParaRPr lang="en-US" sz="1350" baseline="21604" dirty="0">
                        <a:latin typeface="Arial"/>
                        <a:cs typeface="Aria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71170">
                        <a:lnSpc>
                          <a:spcPct val="100000"/>
                        </a:lnSpc>
                        <a:spcBef>
                          <a:spcPts val="160"/>
                        </a:spcBef>
                      </a:pPr>
                      <a:r>
                        <a:rPr lang="en-US" sz="1350" b="1" spc="-80" dirty="0">
                          <a:latin typeface="Arial"/>
                          <a:cs typeface="Arial"/>
                        </a:rPr>
                        <a:t>17 </a:t>
                      </a:r>
                      <a:r>
                        <a:rPr lang="en-US" sz="1350" b="1" spc="-20" dirty="0">
                          <a:latin typeface="Arial"/>
                          <a:cs typeface="Arial"/>
                        </a:rPr>
                        <a:t>(44)</a:t>
                      </a:r>
                      <a:endParaRPr lang="en-US" sz="1350" dirty="0">
                        <a:latin typeface="Arial"/>
                        <a:cs typeface="Aria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253365" algn="r">
                        <a:lnSpc>
                          <a:spcPct val="100000"/>
                        </a:lnSpc>
                        <a:spcBef>
                          <a:spcPts val="160"/>
                        </a:spcBef>
                      </a:pPr>
                      <a:r>
                        <a:rPr lang="en-US" sz="1350" spc="-75" dirty="0">
                          <a:latin typeface="Arial"/>
                          <a:cs typeface="Arial"/>
                        </a:rPr>
                        <a:t>3 </a:t>
                      </a:r>
                      <a:r>
                        <a:rPr lang="en-US" sz="1350" spc="-25" dirty="0">
                          <a:latin typeface="Arial"/>
                          <a:cs typeface="Arial"/>
                        </a:rPr>
                        <a:t>(8)</a:t>
                      </a:r>
                      <a:endParaRPr lang="en-US" sz="1350" dirty="0">
                        <a:latin typeface="Arial"/>
                        <a:cs typeface="Aria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nSpc>
                          <a:spcPct val="100000"/>
                        </a:lnSpc>
                      </a:pPr>
                      <a:endParaRPr lang="en-US"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4604" algn="ctr">
                        <a:lnSpc>
                          <a:spcPct val="100000"/>
                        </a:lnSpc>
                        <a:spcBef>
                          <a:spcPts val="229"/>
                        </a:spcBef>
                      </a:pPr>
                      <a:r>
                        <a:rPr lang="en-US" sz="1350" spc="-50" dirty="0">
                          <a:latin typeface="Arial"/>
                          <a:cs typeface="Arial"/>
                        </a:rPr>
                        <a:t>0</a:t>
                      </a:r>
                      <a:endParaRPr lang="en-US" sz="1350" dirty="0">
                        <a:latin typeface="Arial"/>
                        <a:cs typeface="Arial"/>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6510" algn="ctr">
                        <a:lnSpc>
                          <a:spcPct val="100000"/>
                        </a:lnSpc>
                        <a:spcBef>
                          <a:spcPts val="229"/>
                        </a:spcBef>
                      </a:pPr>
                      <a:r>
                        <a:rPr lang="en-US" sz="1350" spc="-50" dirty="0">
                          <a:latin typeface="Arial"/>
                          <a:cs typeface="Arial"/>
                        </a:rPr>
                        <a:t>0</a:t>
                      </a:r>
                      <a:endParaRPr lang="en-US" sz="1350" dirty="0">
                        <a:latin typeface="Arial"/>
                        <a:cs typeface="Arial"/>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6"/>
                  </a:ext>
                </a:extLst>
              </a:tr>
            </a:tbl>
          </a:graphicData>
        </a:graphic>
      </p:graphicFrame>
      <p:sp>
        <p:nvSpPr>
          <p:cNvPr id="4" name="object 4"/>
          <p:cNvSpPr txBox="1"/>
          <p:nvPr/>
        </p:nvSpPr>
        <p:spPr>
          <a:xfrm>
            <a:off x="1788540" y="1165542"/>
            <a:ext cx="7981057"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5676900" algn="l"/>
              </a:tabLst>
              <a:defRPr/>
            </a:pPr>
            <a:r>
              <a:rPr kumimoji="0" lang="en-US" sz="1800" b="1" i="0" u="none" strike="noStrike" kern="1200" cap="none" spc="0" normalizeH="0" baseline="0" noProof="0" dirty="0">
                <a:ln>
                  <a:noFill/>
                </a:ln>
                <a:solidFill>
                  <a:srgbClr val="21628F"/>
                </a:solidFill>
                <a:effectLst/>
                <a:uLnTx/>
                <a:uFillTx/>
                <a:latin typeface="Arial"/>
                <a:ea typeface="+mn-ea"/>
                <a:cs typeface="Arial"/>
              </a:rPr>
              <a:t>POLARIX</a:t>
            </a:r>
            <a:r>
              <a:rPr kumimoji="0" lang="en-US" sz="1800" b="1" i="0" u="none" strike="noStrike" kern="1200" cap="none" spc="-35" normalizeH="0" baseline="0" noProof="0" dirty="0">
                <a:ln>
                  <a:noFill/>
                </a:ln>
                <a:solidFill>
                  <a:srgbClr val="21628F"/>
                </a:solidFill>
                <a:effectLst/>
                <a:uLnTx/>
                <a:uFillTx/>
                <a:latin typeface="Arial"/>
                <a:ea typeface="+mn-ea"/>
                <a:cs typeface="Arial"/>
              </a:rPr>
              <a:t> </a:t>
            </a:r>
            <a:r>
              <a:rPr kumimoji="0" lang="en-US" sz="1800" b="1" i="0" u="none" strike="noStrike" kern="1200" cap="none" spc="-10" normalizeH="0" baseline="0" noProof="0" dirty="0">
                <a:ln>
                  <a:noFill/>
                </a:ln>
                <a:solidFill>
                  <a:srgbClr val="21628F"/>
                </a:solidFill>
                <a:effectLst/>
                <a:uLnTx/>
                <a:uFillTx/>
                <a:latin typeface="Arial"/>
                <a:ea typeface="+mn-ea"/>
                <a:cs typeface="Arial"/>
              </a:rPr>
              <a:t>Study</a:t>
            </a:r>
            <a:r>
              <a:rPr kumimoji="0" lang="en-US" sz="1800" b="1" i="0" u="none" strike="noStrike" kern="1200" cap="none" spc="0" normalizeH="0" baseline="0" noProof="0" dirty="0">
                <a:ln>
                  <a:noFill/>
                </a:ln>
                <a:solidFill>
                  <a:srgbClr val="21628F"/>
                </a:solidFill>
                <a:effectLst/>
                <a:uLnTx/>
                <a:uFillTx/>
                <a:latin typeface="Arial"/>
                <a:ea typeface="+mn-ea"/>
                <a:cs typeface="Arial"/>
              </a:rPr>
              <a:t>	G029365</a:t>
            </a:r>
            <a:r>
              <a:rPr kumimoji="0" lang="en-US" sz="1800" b="1" i="0" u="none" strike="noStrike" kern="1200" cap="none" spc="-15" normalizeH="0" baseline="0" noProof="0" dirty="0">
                <a:ln>
                  <a:noFill/>
                </a:ln>
                <a:solidFill>
                  <a:srgbClr val="21628F"/>
                </a:solidFill>
                <a:effectLst/>
                <a:uLnTx/>
                <a:uFillTx/>
                <a:latin typeface="Arial"/>
                <a:ea typeface="+mn-ea"/>
                <a:cs typeface="Arial"/>
              </a:rPr>
              <a:t> </a:t>
            </a:r>
            <a:r>
              <a:rPr kumimoji="0" lang="en-US" sz="1800" b="1" i="0" u="none" strike="noStrike" kern="1200" cap="none" spc="0" normalizeH="0" baseline="0" noProof="0" dirty="0">
                <a:ln>
                  <a:noFill/>
                </a:ln>
                <a:solidFill>
                  <a:srgbClr val="21628F"/>
                </a:solidFill>
                <a:effectLst/>
                <a:uLnTx/>
                <a:uFillTx/>
                <a:latin typeface="Arial"/>
                <a:ea typeface="+mn-ea"/>
                <a:cs typeface="Arial"/>
              </a:rPr>
              <a:t>Phase</a:t>
            </a:r>
            <a:r>
              <a:rPr kumimoji="0" lang="en-US" sz="1800" b="1" i="0" u="none" strike="noStrike" kern="1200" cap="none" spc="-10" normalizeH="0" baseline="0" noProof="0" dirty="0">
                <a:ln>
                  <a:noFill/>
                </a:ln>
                <a:solidFill>
                  <a:srgbClr val="21628F"/>
                </a:solidFill>
                <a:effectLst/>
                <a:uLnTx/>
                <a:uFillTx/>
                <a:latin typeface="Arial"/>
                <a:ea typeface="+mn-ea"/>
                <a:cs typeface="Arial"/>
              </a:rPr>
              <a:t> </a:t>
            </a:r>
            <a:r>
              <a:rPr kumimoji="0" lang="en-US" sz="1800" b="1" i="0" u="none" strike="noStrike" kern="1200" cap="none" spc="-25" normalizeH="0" baseline="0" noProof="0" dirty="0">
                <a:ln>
                  <a:noFill/>
                </a:ln>
                <a:solidFill>
                  <a:srgbClr val="21628F"/>
                </a:solidFill>
                <a:effectLst/>
                <a:uLnTx/>
                <a:uFillTx/>
                <a:latin typeface="Arial"/>
                <a:ea typeface="+mn-ea"/>
                <a:cs typeface="Arial"/>
              </a:rPr>
              <a:t>1b/2</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p:cNvSpPr txBox="1"/>
          <p:nvPr/>
        </p:nvSpPr>
        <p:spPr>
          <a:xfrm>
            <a:off x="9769598" y="1165542"/>
            <a:ext cx="73215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21628F"/>
                </a:solidFill>
                <a:effectLst/>
                <a:uLnTx/>
                <a:uFillTx/>
                <a:latin typeface="Arial"/>
                <a:ea typeface="+mn-ea"/>
                <a:cs typeface="Arial"/>
              </a:rPr>
              <a:t>“PBR”</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object 8" descr="Chart, bar chart  Description automatically generated"/>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1354" y="1943100"/>
            <a:ext cx="4730514" cy="2971800"/>
          </a:xfrm>
          <a:prstGeom prst="rect">
            <a:avLst/>
          </a:prstGeom>
        </p:spPr>
      </p:pic>
      <p:sp>
        <p:nvSpPr>
          <p:cNvPr id="11" name="object 11"/>
          <p:cNvSpPr txBox="1">
            <a:spLocks noGrp="1"/>
          </p:cNvSpPr>
          <p:nvPr>
            <p:ph type="ftr" sz="quarter" idx="5"/>
          </p:nvPr>
        </p:nvSpPr>
        <p:spPr>
          <a:xfrm>
            <a:off x="609600" y="5684823"/>
            <a:ext cx="3229610" cy="401954"/>
          </a:xfrm>
          <a:prstGeom prst="rect">
            <a:avLst/>
          </a:prstGeom>
        </p:spPr>
        <p:txBody>
          <a:bodyPr vert="horz" wrap="square" lIns="0" tIns="0" rIns="0" bIns="0" rtlCol="0">
            <a:spAutoFit/>
          </a:bodyPr>
          <a:lstStyle>
            <a:defPPr>
              <a:defRPr kern="0"/>
            </a:defPPr>
            <a:lvl1pPr>
              <a:defRPr sz="1200" b="0" i="0">
                <a:solidFill>
                  <a:srgbClr val="226C97"/>
                </a:solidFill>
                <a:latin typeface="Arial"/>
                <a:cs typeface="Arial"/>
              </a:defRPr>
            </a:lvl1pPr>
          </a:lstStyle>
          <a:p>
            <a:pPr marL="12700" marR="0" lvl="0" indent="0" algn="l" defTabSz="914400" rtl="0" eaLnBrk="1" fontAlgn="auto" latinLnBrk="0" hangingPunct="1">
              <a:lnSpc>
                <a:spcPts val="139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6C97"/>
                </a:solidFill>
                <a:effectLst/>
                <a:uLnTx/>
                <a:uFillTx/>
                <a:latin typeface="Arial"/>
                <a:ea typeface="+mn-ea"/>
                <a:cs typeface="Arial"/>
              </a:rPr>
              <a:t>BEST</a:t>
            </a:r>
            <a:r>
              <a:rPr kumimoji="0" lang="en-US" sz="1200" b="0" i="0" u="none" strike="noStrike" kern="1200" cap="none" spc="-30" normalizeH="0" baseline="0" noProof="0" dirty="0">
                <a:ln>
                  <a:noFill/>
                </a:ln>
                <a:solidFill>
                  <a:srgbClr val="226C97"/>
                </a:solidFill>
                <a:effectLst/>
                <a:uLnTx/>
                <a:uFillTx/>
                <a:latin typeface="Arial"/>
                <a:ea typeface="+mn-ea"/>
                <a:cs typeface="Arial"/>
              </a:rPr>
              <a:t> </a:t>
            </a:r>
            <a:r>
              <a:rPr kumimoji="0" lang="en-US" sz="1200" b="0" i="0" u="none" strike="noStrike" kern="1200" cap="none" spc="0" normalizeH="0" baseline="0" noProof="0" dirty="0">
                <a:ln>
                  <a:noFill/>
                </a:ln>
                <a:solidFill>
                  <a:srgbClr val="226C97"/>
                </a:solidFill>
                <a:effectLst/>
                <a:uLnTx/>
                <a:uFillTx/>
                <a:latin typeface="Arial"/>
                <a:ea typeface="+mn-ea"/>
                <a:cs typeface="Arial"/>
              </a:rPr>
              <a:t>PRACTICES</a:t>
            </a:r>
            <a:r>
              <a:rPr kumimoji="0" lang="en-US" sz="1200" b="0" i="0" u="none" strike="noStrike" kern="1200" cap="none" spc="-30" normalizeH="0" baseline="0" noProof="0" dirty="0">
                <a:ln>
                  <a:noFill/>
                </a:ln>
                <a:solidFill>
                  <a:srgbClr val="226C97"/>
                </a:solidFill>
                <a:effectLst/>
                <a:uLnTx/>
                <a:uFillTx/>
                <a:latin typeface="Arial"/>
                <a:ea typeface="+mn-ea"/>
                <a:cs typeface="Arial"/>
              </a:rPr>
              <a:t> </a:t>
            </a:r>
            <a:r>
              <a:rPr kumimoji="0" lang="en-US" sz="1050" b="0" i="0" u="none" strike="noStrike" kern="1200" cap="none" spc="-25" normalizeH="0" baseline="0" noProof="0" dirty="0">
                <a:ln>
                  <a:noFill/>
                </a:ln>
                <a:solidFill>
                  <a:srgbClr val="226C97"/>
                </a:solidFill>
                <a:effectLst/>
                <a:uLnTx/>
                <a:uFillTx/>
                <a:latin typeface="Arial"/>
                <a:ea typeface="+mn-ea"/>
                <a:cs typeface="Arial"/>
              </a:rPr>
              <a:t>IN</a:t>
            </a:r>
            <a:endParaRPr kumimoji="0" lang="en-US" sz="1050" b="0" i="0" u="none" strike="noStrike" kern="1200" cap="none" spc="0" normalizeH="0" baseline="0" noProof="0" dirty="0">
              <a:ln>
                <a:noFill/>
              </a:ln>
              <a:solidFill>
                <a:srgbClr val="226C97"/>
              </a:solidFill>
              <a:effectLst/>
              <a:uLnTx/>
              <a:uFillTx/>
              <a:latin typeface="Arial"/>
              <a:ea typeface="+mn-ea"/>
              <a:cs typeface="Arial"/>
            </a:endParaRPr>
          </a:p>
          <a:p>
            <a:pPr marL="12700" marR="0" lvl="0" indent="0" algn="l" defTabSz="914400" rtl="0" eaLnBrk="1" fontAlgn="auto" latinLnBrk="0" hangingPunct="1">
              <a:lnSpc>
                <a:spcPts val="165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3167"/>
                </a:solidFill>
                <a:effectLst/>
                <a:uLnTx/>
                <a:uFillTx/>
                <a:latin typeface="Arial"/>
                <a:ea typeface="+mn-ea"/>
                <a:cs typeface="Arial"/>
              </a:rPr>
              <a:t>DIFFUSE</a:t>
            </a:r>
            <a:r>
              <a:rPr kumimoji="0" lang="en-US" sz="1400" b="1" i="0" u="none" strike="noStrike" kern="1200" cap="none" spc="-15" normalizeH="0" baseline="0" noProof="0" dirty="0">
                <a:ln>
                  <a:noFill/>
                </a:ln>
                <a:solidFill>
                  <a:srgbClr val="0D3167"/>
                </a:solidFill>
                <a:effectLst/>
                <a:uLnTx/>
                <a:uFillTx/>
                <a:latin typeface="Arial"/>
                <a:ea typeface="+mn-ea"/>
                <a:cs typeface="Arial"/>
              </a:rPr>
              <a:t> </a:t>
            </a:r>
            <a:r>
              <a:rPr kumimoji="0" lang="en-US" sz="1400" b="1" i="0" u="none" strike="noStrike" kern="1200" cap="none" spc="0" normalizeH="0" baseline="0" noProof="0" dirty="0">
                <a:ln>
                  <a:noFill/>
                </a:ln>
                <a:solidFill>
                  <a:srgbClr val="0D3167"/>
                </a:solidFill>
                <a:effectLst/>
                <a:uLnTx/>
                <a:uFillTx/>
                <a:latin typeface="Arial"/>
                <a:ea typeface="+mn-ea"/>
                <a:cs typeface="Arial"/>
              </a:rPr>
              <a:t>LARGE</a:t>
            </a:r>
            <a:r>
              <a:rPr kumimoji="0" lang="en-US" sz="1400" b="1" i="0" u="none" strike="noStrike" kern="1200" cap="none" spc="-10" normalizeH="0" baseline="0" noProof="0" dirty="0">
                <a:ln>
                  <a:noFill/>
                </a:ln>
                <a:solidFill>
                  <a:srgbClr val="0D3167"/>
                </a:solidFill>
                <a:effectLst/>
                <a:uLnTx/>
                <a:uFillTx/>
                <a:latin typeface="Arial"/>
                <a:ea typeface="+mn-ea"/>
                <a:cs typeface="Arial"/>
              </a:rPr>
              <a:t> </a:t>
            </a:r>
            <a:r>
              <a:rPr kumimoji="0" lang="en-US" sz="1400" b="1" i="0" u="none" strike="noStrike" kern="1200" cap="none" spc="-45" normalizeH="0" baseline="0" noProof="0" dirty="0">
                <a:ln>
                  <a:noFill/>
                </a:ln>
                <a:solidFill>
                  <a:srgbClr val="0D3167"/>
                </a:solidFill>
                <a:effectLst/>
                <a:uLnTx/>
                <a:uFillTx/>
                <a:latin typeface="Arial"/>
                <a:ea typeface="+mn-ea"/>
                <a:cs typeface="Arial"/>
              </a:rPr>
              <a:t>B-</a:t>
            </a:r>
            <a:r>
              <a:rPr kumimoji="0" lang="en-US" sz="1400" b="1" i="0" u="none" strike="noStrike" kern="1200" cap="none" spc="0" normalizeH="0" baseline="0" noProof="0" dirty="0">
                <a:ln>
                  <a:noFill/>
                </a:ln>
                <a:solidFill>
                  <a:srgbClr val="0D3167"/>
                </a:solidFill>
                <a:effectLst/>
                <a:uLnTx/>
                <a:uFillTx/>
                <a:latin typeface="Arial"/>
                <a:ea typeface="+mn-ea"/>
                <a:cs typeface="Arial"/>
              </a:rPr>
              <a:t>CELL</a:t>
            </a:r>
            <a:r>
              <a:rPr kumimoji="0" lang="en-US" sz="1400" b="1" i="0" u="none" strike="noStrike" kern="1200" cap="none" spc="-75" normalizeH="0" baseline="0" noProof="0" dirty="0">
                <a:ln>
                  <a:noFill/>
                </a:ln>
                <a:solidFill>
                  <a:srgbClr val="0D3167"/>
                </a:solidFill>
                <a:effectLst/>
                <a:uLnTx/>
                <a:uFillTx/>
                <a:latin typeface="Arial"/>
                <a:ea typeface="+mn-ea"/>
                <a:cs typeface="Arial"/>
              </a:rPr>
              <a:t> </a:t>
            </a:r>
            <a:r>
              <a:rPr kumimoji="0" lang="en-US" sz="1400" b="1" i="0" u="none" strike="noStrike" kern="1200" cap="none" spc="-10" normalizeH="0" baseline="0" noProof="0" dirty="0">
                <a:ln>
                  <a:noFill/>
                </a:ln>
                <a:solidFill>
                  <a:srgbClr val="0D3167"/>
                </a:solidFill>
                <a:effectLst/>
                <a:uLnTx/>
                <a:uFillTx/>
                <a:latin typeface="Arial"/>
                <a:ea typeface="+mn-ea"/>
                <a:cs typeface="Arial"/>
              </a:rPr>
              <a:t>LYMPHOMA</a:t>
            </a:r>
            <a:endParaRPr kumimoji="0" lang="en-US" sz="1400" b="0" i="0" u="none" strike="noStrike" kern="1200" cap="none" spc="0" normalizeH="0" baseline="0" noProof="0" dirty="0">
              <a:ln>
                <a:noFill/>
              </a:ln>
              <a:solidFill>
                <a:srgbClr val="226C97"/>
              </a:solidFill>
              <a:effectLst/>
              <a:uLnTx/>
              <a:uFillTx/>
              <a:latin typeface="Arial"/>
              <a:ea typeface="+mn-ea"/>
              <a:cs typeface="Arial"/>
            </a:endParaRPr>
          </a:p>
        </p:txBody>
      </p:sp>
      <p:sp>
        <p:nvSpPr>
          <p:cNvPr id="12" name="object 12"/>
          <p:cNvSpPr txBox="1"/>
          <p:nvPr/>
        </p:nvSpPr>
        <p:spPr>
          <a:xfrm>
            <a:off x="7138416" y="6521311"/>
            <a:ext cx="3395979"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30"/>
              </a:lnSpc>
              <a:spcBef>
                <a:spcPts val="0"/>
              </a:spcBef>
              <a:spcAft>
                <a:spcPts val="0"/>
              </a:spcAft>
              <a:buClrTx/>
              <a:buSzTx/>
              <a:buFontTx/>
              <a:buNone/>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Tilly</a:t>
            </a:r>
            <a:r>
              <a:rPr kumimoji="0" lang="en-US" sz="1200" b="0" i="0" u="none" strike="noStrike" kern="1200" cap="none" spc="-6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H</a:t>
            </a:r>
            <a:r>
              <a:rPr kumimoji="0" lang="en-US" sz="1200" b="0" i="0" u="none" strike="noStrike" kern="1200" cap="none" spc="-3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et</a:t>
            </a:r>
            <a:r>
              <a:rPr kumimoji="0" lang="en-US" sz="1200" b="0" i="0" u="none" strike="noStrike" kern="1200" cap="none" spc="-2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al,</a:t>
            </a:r>
            <a:r>
              <a:rPr kumimoji="0" lang="en-US" sz="1200" b="0" i="0" u="none" strike="noStrike" kern="1200" cap="none" spc="-15"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NEJM,</a:t>
            </a:r>
            <a:r>
              <a:rPr kumimoji="0" lang="en-US" sz="1200" b="0" i="0" u="none" strike="noStrike" kern="1200" cap="none" spc="-2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2022;</a:t>
            </a:r>
            <a:r>
              <a:rPr kumimoji="0" lang="en-US" sz="1200" b="0" i="0" u="none" strike="noStrike" kern="1200" cap="none" spc="3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Sehn L</a:t>
            </a:r>
            <a:r>
              <a:rPr kumimoji="0" lang="en-US" sz="1200" b="0" i="0" u="none" strike="noStrike" kern="1200" cap="none" spc="-5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et</a:t>
            </a:r>
            <a:r>
              <a:rPr kumimoji="0" lang="en-US" sz="1200" b="0" i="0" u="none" strike="noStrike" kern="1200" cap="none" spc="-15"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al,</a:t>
            </a:r>
            <a:r>
              <a:rPr kumimoji="0" lang="en-US" sz="1200" b="0" i="0" u="none" strike="noStrike" kern="1200" cap="none" spc="-2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JCO,</a:t>
            </a:r>
            <a:r>
              <a:rPr kumimoji="0" lang="en-US" sz="1200" b="0" i="0" u="none" strike="noStrike" kern="1200" cap="none" spc="-20" normalizeH="0" baseline="0" noProof="0" dirty="0">
                <a:ln>
                  <a:noFill/>
                </a:ln>
                <a:solidFill>
                  <a:prstClr val="black"/>
                </a:solidFill>
                <a:effectLst/>
                <a:uLnTx/>
                <a:uFillTx/>
                <a:latin typeface="Arial"/>
                <a:ea typeface="+mn-ea"/>
                <a:cs typeface="Arial"/>
              </a:rPr>
              <a:t> 2020</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lang="en-US" dirty="0"/>
              <a:t>Polatuzumab:</a:t>
            </a:r>
            <a:r>
              <a:rPr lang="en-US" spc="250" dirty="0"/>
              <a:t> </a:t>
            </a:r>
            <a:r>
              <a:rPr lang="en-US" b="0" dirty="0">
                <a:latin typeface="Arial"/>
                <a:cs typeface="Arial"/>
              </a:rPr>
              <a:t>Peripheral</a:t>
            </a:r>
            <a:r>
              <a:rPr lang="en-US" b="0" spc="275" dirty="0">
                <a:latin typeface="Arial"/>
                <a:cs typeface="Arial"/>
              </a:rPr>
              <a:t> </a:t>
            </a:r>
            <a:r>
              <a:rPr lang="en-US" b="0" spc="-10" dirty="0">
                <a:latin typeface="Arial"/>
                <a:cs typeface="Arial"/>
              </a:rPr>
              <a:t>Neuropathy</a:t>
            </a:r>
          </a:p>
        </p:txBody>
      </p:sp>
      <p:sp>
        <p:nvSpPr>
          <p:cNvPr id="3" name="object 3"/>
          <p:cNvSpPr txBox="1"/>
          <p:nvPr/>
        </p:nvSpPr>
        <p:spPr>
          <a:xfrm>
            <a:off x="351534" y="1551305"/>
            <a:ext cx="3161665" cy="3755390"/>
          </a:xfrm>
          <a:prstGeom prst="rect">
            <a:avLst/>
          </a:prstGeom>
        </p:spPr>
        <p:txBody>
          <a:bodyPr vert="horz" wrap="square" lIns="0" tIns="110490" rIns="0" bIns="0" rtlCol="0">
            <a:spAutoFit/>
          </a:bodyPr>
          <a:lstStyle/>
          <a:p>
            <a:pPr marL="12700" marR="0" lvl="0" indent="0" algn="l" defTabSz="914400" rtl="0" eaLnBrk="1" fontAlgn="auto" latinLnBrk="0" hangingPunct="1">
              <a:lnSpc>
                <a:spcPct val="100000"/>
              </a:lnSpc>
              <a:spcBef>
                <a:spcPts val="870"/>
              </a:spcBef>
              <a:spcAft>
                <a:spcPts val="0"/>
              </a:spcAft>
              <a:buClrTx/>
              <a:buSzTx/>
              <a:buFontTx/>
              <a:buNone/>
              <a:tabLst/>
              <a:defRPr/>
            </a:pPr>
            <a:r>
              <a:rPr kumimoji="0" lang="en-US" sz="1800" b="1" i="0" u="none" strike="noStrike" kern="1200" cap="none" spc="-10" normalizeH="0" baseline="0" noProof="0" dirty="0">
                <a:ln>
                  <a:noFill/>
                </a:ln>
                <a:solidFill>
                  <a:prstClr val="black"/>
                </a:solidFill>
                <a:effectLst/>
                <a:uLnTx/>
                <a:uFillTx/>
                <a:latin typeface="Arial"/>
                <a:ea typeface="+mn-ea"/>
                <a:cs typeface="Arial"/>
              </a:rPr>
              <a:t>Pola-</a:t>
            </a:r>
            <a:r>
              <a:rPr kumimoji="0" lang="en-US" sz="1800" b="1" i="0" u="none" strike="noStrike" kern="1200" cap="none" spc="-20" normalizeH="0" baseline="0" noProof="0" dirty="0">
                <a:ln>
                  <a:noFill/>
                </a:ln>
                <a:solidFill>
                  <a:prstClr val="black"/>
                </a:solidFill>
                <a:effectLst/>
                <a:uLnTx/>
                <a:uFillTx/>
                <a:latin typeface="Arial"/>
                <a:ea typeface="+mn-ea"/>
                <a:cs typeface="Arial"/>
              </a:rPr>
              <a:t>RCHP</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12700" marR="637540" lvl="0" indent="0" algn="just" defTabSz="914400" rtl="0" eaLnBrk="1" fontAlgn="auto" latinLnBrk="0" hangingPunct="1">
              <a:lnSpc>
                <a:spcPts val="1950"/>
              </a:lnSpc>
              <a:spcBef>
                <a:spcPts val="101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40 –</a:t>
            </a:r>
            <a:r>
              <a:rPr kumimoji="0" lang="en-US" sz="1800" b="0" i="0" u="none" strike="noStrike" kern="1200" cap="none" spc="-2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50%</a:t>
            </a:r>
            <a:r>
              <a:rPr kumimoji="0" lang="en-US" sz="1800" b="0" i="0" u="none" strike="noStrike" kern="1200" cap="none" spc="-2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of</a:t>
            </a:r>
            <a:r>
              <a:rPr kumimoji="0" lang="en-US" sz="1800" b="0" i="0" u="none" strike="noStrike" kern="1200" cap="none" spc="-45"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patients</a:t>
            </a:r>
            <a:r>
              <a:rPr kumimoji="0" lang="en-US" sz="1800" b="0" i="0" u="none" strike="noStrike" kern="1200" cap="none" spc="5" normalizeH="0" baseline="0" noProof="0" dirty="0">
                <a:ln>
                  <a:noFill/>
                </a:ln>
                <a:solidFill>
                  <a:prstClr val="black"/>
                </a:solidFill>
                <a:effectLst/>
                <a:uLnTx/>
                <a:uFillTx/>
                <a:latin typeface="Arial"/>
                <a:ea typeface="+mn-ea"/>
                <a:cs typeface="Arial"/>
              </a:rPr>
              <a:t> </a:t>
            </a:r>
            <a:r>
              <a:rPr kumimoji="0" lang="en-US" sz="1800" b="0" i="0" u="none" strike="noStrike" kern="1200" cap="none" spc="-20" normalizeH="0" baseline="0" noProof="0" dirty="0">
                <a:ln>
                  <a:noFill/>
                </a:ln>
                <a:solidFill>
                  <a:prstClr val="black"/>
                </a:solidFill>
                <a:effectLst/>
                <a:uLnTx/>
                <a:uFillTx/>
                <a:latin typeface="Arial"/>
                <a:ea typeface="+mn-ea"/>
                <a:cs typeface="Arial"/>
              </a:rPr>
              <a:t>will </a:t>
            </a:r>
            <a:r>
              <a:rPr kumimoji="0" lang="en-US" sz="1800" b="0" i="0" u="none" strike="noStrike" kern="1200" cap="none" spc="0" normalizeH="0" baseline="0" noProof="0" dirty="0">
                <a:ln>
                  <a:noFill/>
                </a:ln>
                <a:solidFill>
                  <a:prstClr val="black"/>
                </a:solidFill>
                <a:effectLst/>
                <a:uLnTx/>
                <a:uFillTx/>
                <a:latin typeface="Arial"/>
                <a:ea typeface="+mn-ea"/>
                <a:cs typeface="Arial"/>
              </a:rPr>
              <a:t>develop</a:t>
            </a:r>
            <a:r>
              <a:rPr kumimoji="0" lang="en-US" sz="1800" b="0" i="0" u="none" strike="noStrike" kern="1200" cap="none" spc="-2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some</a:t>
            </a:r>
            <a:r>
              <a:rPr kumimoji="0" lang="en-US" sz="1800" b="0" i="0" u="none" strike="noStrike" kern="1200" cap="none" spc="-15" normalizeH="0" baseline="0" noProof="0" dirty="0">
                <a:ln>
                  <a:noFill/>
                </a:ln>
                <a:solidFill>
                  <a:prstClr val="black"/>
                </a:solidFill>
                <a:effectLst/>
                <a:uLnTx/>
                <a:uFillTx/>
                <a:latin typeface="Arial"/>
                <a:ea typeface="+mn-ea"/>
                <a:cs typeface="Arial"/>
              </a:rPr>
              <a:t> </a:t>
            </a:r>
            <a:r>
              <a:rPr kumimoji="0" lang="en-US" sz="1800" b="0" i="0" u="none" strike="noStrike" kern="1200" cap="none" spc="-10" normalizeH="0" baseline="0" noProof="0" dirty="0">
                <a:ln>
                  <a:noFill/>
                </a:ln>
                <a:solidFill>
                  <a:prstClr val="black"/>
                </a:solidFill>
                <a:effectLst/>
                <a:uLnTx/>
                <a:uFillTx/>
                <a:latin typeface="Arial"/>
                <a:ea typeface="+mn-ea"/>
                <a:cs typeface="Arial"/>
              </a:rPr>
              <a:t>peripheral neuropathy</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just" defTabSz="914400" rtl="0" eaLnBrk="1" fontAlgn="auto" latinLnBrk="0" hangingPunct="1">
              <a:lnSpc>
                <a:spcPct val="100000"/>
              </a:lnSpc>
              <a:spcBef>
                <a:spcPts val="745"/>
              </a:spcBef>
              <a:spcAft>
                <a:spcPts val="0"/>
              </a:spcAft>
              <a:buClrTx/>
              <a:buSzTx/>
              <a:buFontTx/>
              <a:buChar char="•"/>
              <a:tabLst>
                <a:tab pos="24130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Predominantly</a:t>
            </a:r>
            <a:r>
              <a:rPr kumimoji="0" lang="en-US" sz="1800" b="0" i="0" u="none" strike="noStrike" kern="1200" cap="none" spc="-65" normalizeH="0" baseline="0" noProof="0" dirty="0">
                <a:ln>
                  <a:noFill/>
                </a:ln>
                <a:solidFill>
                  <a:prstClr val="black"/>
                </a:solidFill>
                <a:effectLst/>
                <a:uLnTx/>
                <a:uFillTx/>
                <a:latin typeface="Arial"/>
                <a:ea typeface="+mn-ea"/>
                <a:cs typeface="Arial"/>
              </a:rPr>
              <a:t> </a:t>
            </a:r>
            <a:r>
              <a:rPr kumimoji="0" lang="en-US" sz="1800" b="0" i="0" u="none" strike="noStrike" kern="1200" cap="none" spc="-10" normalizeH="0" baseline="0" noProof="0" dirty="0">
                <a:ln>
                  <a:noFill/>
                </a:ln>
                <a:solidFill>
                  <a:prstClr val="black"/>
                </a:solidFill>
                <a:effectLst/>
                <a:uLnTx/>
                <a:uFillTx/>
                <a:latin typeface="Arial"/>
                <a:ea typeface="+mn-ea"/>
                <a:cs typeface="Arial"/>
              </a:rPr>
              <a:t>sensory</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just" defTabSz="914400" rtl="0" eaLnBrk="1" fontAlgn="auto" latinLnBrk="0" hangingPunct="1">
              <a:lnSpc>
                <a:spcPct val="100000"/>
              </a:lnSpc>
              <a:spcBef>
                <a:spcPts val="765"/>
              </a:spcBef>
              <a:spcAft>
                <a:spcPts val="0"/>
              </a:spcAft>
              <a:buClrTx/>
              <a:buSzTx/>
              <a:buFontTx/>
              <a:buChar char="•"/>
              <a:tabLst>
                <a:tab pos="24130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Many</a:t>
            </a:r>
            <a:r>
              <a:rPr kumimoji="0" lang="en-US" sz="1800" b="0" i="0" u="none" strike="noStrike" kern="1200" cap="none" spc="-45" normalizeH="0" baseline="0" noProof="0" dirty="0">
                <a:ln>
                  <a:noFill/>
                </a:ln>
                <a:solidFill>
                  <a:prstClr val="black"/>
                </a:solidFill>
                <a:effectLst/>
                <a:uLnTx/>
                <a:uFillTx/>
                <a:latin typeface="Arial"/>
                <a:ea typeface="+mn-ea"/>
                <a:cs typeface="Arial"/>
              </a:rPr>
              <a:t> </a:t>
            </a:r>
            <a:r>
              <a:rPr kumimoji="0" lang="en-US" sz="1800" b="0" i="0" u="none" strike="noStrike" kern="1200" cap="none" spc="-10" normalizeH="0" baseline="0" noProof="0" dirty="0">
                <a:ln>
                  <a:noFill/>
                </a:ln>
                <a:solidFill>
                  <a:prstClr val="black"/>
                </a:solidFill>
                <a:effectLst/>
                <a:uLnTx/>
                <a:uFillTx/>
                <a:latin typeface="Arial"/>
                <a:ea typeface="+mn-ea"/>
                <a:cs typeface="Arial"/>
              </a:rPr>
              <a:t>reversible</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41300" marR="537845" lvl="0" indent="-229235" algn="l" defTabSz="914400" rtl="0" eaLnBrk="1" fontAlgn="auto" latinLnBrk="0" hangingPunct="1">
              <a:lnSpc>
                <a:spcPts val="1880"/>
              </a:lnSpc>
              <a:spcBef>
                <a:spcPts val="1140"/>
              </a:spcBef>
              <a:spcAft>
                <a:spcPts val="0"/>
              </a:spcAft>
              <a:buClrTx/>
              <a:buSzTx/>
              <a:buFontTx/>
              <a:buChar char="•"/>
              <a:tabLst>
                <a:tab pos="24130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Severe</a:t>
            </a:r>
            <a:r>
              <a:rPr kumimoji="0" lang="en-US" sz="1800" b="0" i="0" u="none" strike="noStrike" kern="1200" cap="none" spc="-45"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cases</a:t>
            </a:r>
            <a:r>
              <a:rPr kumimoji="0" lang="en-US" sz="1800" b="0" i="0" u="none" strike="noStrike" kern="1200" cap="none" spc="-15"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can</a:t>
            </a:r>
            <a:r>
              <a:rPr kumimoji="0" lang="en-US" sz="1800" b="0" i="0" u="none" strike="noStrike" kern="1200" cap="none" spc="-40" normalizeH="0" baseline="0" noProof="0" dirty="0">
                <a:ln>
                  <a:noFill/>
                </a:ln>
                <a:solidFill>
                  <a:prstClr val="black"/>
                </a:solidFill>
                <a:effectLst/>
                <a:uLnTx/>
                <a:uFillTx/>
                <a:latin typeface="Arial"/>
                <a:ea typeface="+mn-ea"/>
                <a:cs typeface="Arial"/>
              </a:rPr>
              <a:t> </a:t>
            </a:r>
            <a:r>
              <a:rPr kumimoji="0" lang="en-US" sz="1800" b="0" i="0" u="none" strike="noStrike" kern="1200" cap="none" spc="-20" normalizeH="0" baseline="0" noProof="0" dirty="0">
                <a:ln>
                  <a:noFill/>
                </a:ln>
                <a:solidFill>
                  <a:prstClr val="black"/>
                </a:solidFill>
                <a:effectLst/>
                <a:uLnTx/>
                <a:uFillTx/>
                <a:latin typeface="Arial"/>
                <a:ea typeface="+mn-ea"/>
                <a:cs typeface="Arial"/>
              </a:rPr>
              <a:t>have </a:t>
            </a:r>
            <a:r>
              <a:rPr kumimoji="0" lang="en-US" sz="1800" b="0" i="0" u="none" strike="noStrike" kern="1200" cap="none" spc="0" normalizeH="0" baseline="0" noProof="0" dirty="0">
                <a:ln>
                  <a:noFill/>
                </a:ln>
                <a:solidFill>
                  <a:prstClr val="black"/>
                </a:solidFill>
                <a:effectLst/>
                <a:uLnTx/>
                <a:uFillTx/>
                <a:latin typeface="Arial"/>
                <a:ea typeface="+mn-ea"/>
                <a:cs typeface="Arial"/>
              </a:rPr>
              <a:t>motor</a:t>
            </a:r>
            <a:r>
              <a:rPr kumimoji="0" lang="en-US" sz="1800" b="0" i="0" u="none" strike="noStrike" kern="1200" cap="none" spc="-25" normalizeH="0" baseline="0" noProof="0" dirty="0">
                <a:ln>
                  <a:noFill/>
                </a:ln>
                <a:solidFill>
                  <a:prstClr val="black"/>
                </a:solidFill>
                <a:effectLst/>
                <a:uLnTx/>
                <a:uFillTx/>
                <a:latin typeface="Arial"/>
                <a:ea typeface="+mn-ea"/>
                <a:cs typeface="Arial"/>
              </a:rPr>
              <a:t> </a:t>
            </a:r>
            <a:r>
              <a:rPr kumimoji="0" lang="en-US" sz="1800" b="0" i="0" u="none" strike="noStrike" kern="1200" cap="none" spc="-10" normalizeH="0" baseline="0" noProof="0" dirty="0">
                <a:ln>
                  <a:noFill/>
                </a:ln>
                <a:solidFill>
                  <a:prstClr val="black"/>
                </a:solidFill>
                <a:effectLst/>
                <a:uLnTx/>
                <a:uFillTx/>
                <a:latin typeface="Arial"/>
                <a:ea typeface="+mn-ea"/>
                <a:cs typeface="Arial"/>
              </a:rPr>
              <a:t>impairment</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830"/>
              </a:spcBef>
              <a:spcAft>
                <a:spcPts val="0"/>
              </a:spcAft>
              <a:buClrTx/>
              <a:buSzTx/>
              <a:buFontTx/>
              <a:buChar char="•"/>
              <a:tabLst>
                <a:tab pos="24130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About</a:t>
            </a:r>
            <a:r>
              <a:rPr kumimoji="0" lang="en-US" sz="1800" b="0" i="0" u="none" strike="noStrike" kern="1200" cap="none" spc="-5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4</a:t>
            </a:r>
            <a:r>
              <a:rPr kumimoji="0" lang="en-US" sz="1800" b="0" i="0" u="none" strike="noStrike" kern="1200" cap="none" spc="-25"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months to</a:t>
            </a:r>
            <a:r>
              <a:rPr kumimoji="0" lang="en-US" sz="1800" b="0" i="0" u="none" strike="noStrike" kern="1200" cap="none" spc="-25" normalizeH="0" baseline="0" noProof="0" dirty="0">
                <a:ln>
                  <a:noFill/>
                </a:ln>
                <a:solidFill>
                  <a:prstClr val="black"/>
                </a:solidFill>
                <a:effectLst/>
                <a:uLnTx/>
                <a:uFillTx/>
                <a:latin typeface="Arial"/>
                <a:ea typeface="+mn-ea"/>
                <a:cs typeface="Arial"/>
              </a:rPr>
              <a:t> </a:t>
            </a:r>
            <a:r>
              <a:rPr kumimoji="0" lang="en-US" sz="1800" b="0" i="0" u="none" strike="noStrike" kern="1200" cap="none" spc="-10" normalizeH="0" baseline="0" noProof="0" dirty="0">
                <a:ln>
                  <a:noFill/>
                </a:ln>
                <a:solidFill>
                  <a:prstClr val="black"/>
                </a:solidFill>
                <a:effectLst/>
                <a:uLnTx/>
                <a:uFillTx/>
                <a:latin typeface="Arial"/>
                <a:ea typeface="+mn-ea"/>
                <a:cs typeface="Arial"/>
              </a:rPr>
              <a:t>resolution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765"/>
              </a:spcBef>
              <a:spcAft>
                <a:spcPts val="0"/>
              </a:spcAft>
              <a:buClrTx/>
              <a:buSzTx/>
              <a:buFontTx/>
              <a:buChar char="•"/>
              <a:tabLst>
                <a:tab pos="24130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0.7%</a:t>
            </a:r>
            <a:r>
              <a:rPr kumimoji="0" lang="en-US" sz="1800" b="0" i="0" u="none" strike="noStrike" kern="1200" cap="none" spc="-2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drug</a:t>
            </a:r>
            <a:r>
              <a:rPr kumimoji="0" lang="en-US" sz="1800" b="0" i="0" u="none" strike="noStrike" kern="1200" cap="none" spc="-20" normalizeH="0" baseline="0" noProof="0" dirty="0">
                <a:ln>
                  <a:noFill/>
                </a:ln>
                <a:solidFill>
                  <a:prstClr val="black"/>
                </a:solidFill>
                <a:effectLst/>
                <a:uLnTx/>
                <a:uFillTx/>
                <a:latin typeface="Arial"/>
                <a:ea typeface="+mn-ea"/>
                <a:cs typeface="Arial"/>
              </a:rPr>
              <a:t> </a:t>
            </a:r>
            <a:r>
              <a:rPr kumimoji="0" lang="en-US" sz="1800" b="0" i="0" u="none" strike="noStrike" kern="1200" cap="none" spc="-25" normalizeH="0" baseline="0" noProof="0" dirty="0">
                <a:ln>
                  <a:noFill/>
                </a:ln>
                <a:solidFill>
                  <a:prstClr val="black"/>
                </a:solidFill>
                <a:effectLst/>
                <a:uLnTx/>
                <a:uFillTx/>
                <a:latin typeface="Arial"/>
                <a:ea typeface="+mn-ea"/>
                <a:cs typeface="Arial"/>
              </a:rPr>
              <a:t>d/c</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770"/>
              </a:spcBef>
              <a:spcAft>
                <a:spcPts val="0"/>
              </a:spcAft>
              <a:buClrTx/>
              <a:buSzTx/>
              <a:buFontTx/>
              <a:buChar char="•"/>
              <a:tabLst>
                <a:tab pos="24130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4%</a:t>
            </a:r>
            <a:r>
              <a:rPr kumimoji="0" lang="en-US" sz="1800" b="0" i="0" u="none" strike="noStrike" kern="1200" cap="none" spc="-2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dose</a:t>
            </a:r>
            <a:r>
              <a:rPr kumimoji="0" lang="en-US" sz="1800" b="0" i="0" u="none" strike="noStrike" kern="1200" cap="none" spc="-15" normalizeH="0" baseline="0" noProof="0" dirty="0">
                <a:ln>
                  <a:noFill/>
                </a:ln>
                <a:solidFill>
                  <a:prstClr val="black"/>
                </a:solidFill>
                <a:effectLst/>
                <a:uLnTx/>
                <a:uFillTx/>
                <a:latin typeface="Arial"/>
                <a:ea typeface="+mn-ea"/>
                <a:cs typeface="Arial"/>
              </a:rPr>
              <a:t> </a:t>
            </a:r>
            <a:r>
              <a:rPr kumimoji="0" lang="en-US" sz="1800" b="0" i="0" u="none" strike="noStrike" kern="1200" cap="none" spc="-10" normalizeH="0" baseline="0" noProof="0" dirty="0">
                <a:ln>
                  <a:noFill/>
                </a:ln>
                <a:solidFill>
                  <a:prstClr val="black"/>
                </a:solidFill>
                <a:effectLst/>
                <a:uLnTx/>
                <a:uFillTx/>
                <a:latin typeface="Arial"/>
                <a:ea typeface="+mn-ea"/>
                <a:cs typeface="Arial"/>
              </a:rPr>
              <a:t>reduction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object 4"/>
          <p:cNvPicPr/>
          <p:nvPr/>
        </p:nvPicPr>
        <p:blipFill>
          <a:blip r:embed="rId2" cstate="print"/>
          <a:stretch>
            <a:fillRect/>
          </a:stretch>
        </p:blipFill>
        <p:spPr>
          <a:xfrm>
            <a:off x="3602988" y="1857460"/>
            <a:ext cx="8365810" cy="3888789"/>
          </a:xfrm>
          <a:prstGeom prst="rect">
            <a:avLst/>
          </a:prstGeom>
        </p:spPr>
      </p:pic>
      <p:sp>
        <p:nvSpPr>
          <p:cNvPr id="5" name="object 5"/>
          <p:cNvSpPr/>
          <p:nvPr/>
        </p:nvSpPr>
        <p:spPr>
          <a:xfrm>
            <a:off x="4406794" y="2097097"/>
            <a:ext cx="171450" cy="190500"/>
          </a:xfrm>
          <a:custGeom>
            <a:avLst/>
            <a:gdLst/>
            <a:ahLst/>
            <a:cxnLst/>
            <a:rect l="l" t="t" r="r" b="b"/>
            <a:pathLst>
              <a:path w="171450" h="190500">
                <a:moveTo>
                  <a:pt x="171450" y="0"/>
                </a:moveTo>
                <a:lnTo>
                  <a:pt x="0" y="0"/>
                </a:lnTo>
                <a:lnTo>
                  <a:pt x="0" y="190500"/>
                </a:lnTo>
                <a:lnTo>
                  <a:pt x="171450" y="190500"/>
                </a:lnTo>
                <a:lnTo>
                  <a:pt x="171450" y="0"/>
                </a:lnTo>
                <a:close/>
              </a:path>
            </a:pathLst>
          </a:custGeom>
          <a:solidFill>
            <a:srgbClr val="B900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4416319" y="2439997"/>
            <a:ext cx="171450" cy="180975"/>
          </a:xfrm>
          <a:custGeom>
            <a:avLst/>
            <a:gdLst/>
            <a:ahLst/>
            <a:cxnLst/>
            <a:rect l="l" t="t" r="r" b="b"/>
            <a:pathLst>
              <a:path w="171450" h="180975">
                <a:moveTo>
                  <a:pt x="171450" y="0"/>
                </a:moveTo>
                <a:lnTo>
                  <a:pt x="0" y="0"/>
                </a:lnTo>
                <a:lnTo>
                  <a:pt x="0" y="180975"/>
                </a:lnTo>
                <a:lnTo>
                  <a:pt x="171450" y="180975"/>
                </a:lnTo>
                <a:lnTo>
                  <a:pt x="171450" y="0"/>
                </a:lnTo>
                <a:close/>
              </a:path>
            </a:pathLst>
          </a:custGeom>
          <a:solidFill>
            <a:srgbClr val="003C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txBox="1"/>
          <p:nvPr/>
        </p:nvSpPr>
        <p:spPr>
          <a:xfrm>
            <a:off x="4668033" y="2077094"/>
            <a:ext cx="74041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95" normalizeH="0" baseline="0" noProof="0" dirty="0">
                <a:ln>
                  <a:noFill/>
                </a:ln>
                <a:solidFill>
                  <a:prstClr val="black"/>
                </a:solidFill>
                <a:effectLst/>
                <a:uLnTx/>
                <a:uFillTx/>
                <a:latin typeface="Arial"/>
                <a:ea typeface="+mn-ea"/>
                <a:cs typeface="Arial"/>
              </a:rPr>
              <a:t>Pola-</a:t>
            </a:r>
            <a:r>
              <a:rPr kumimoji="0" lang="en-US" sz="1200" b="1" i="0" u="none" strike="noStrike" kern="1200" cap="none" spc="-125" normalizeH="0" baseline="0" noProof="0" dirty="0">
                <a:ln>
                  <a:noFill/>
                </a:ln>
                <a:solidFill>
                  <a:prstClr val="black"/>
                </a:solidFill>
                <a:effectLst/>
                <a:uLnTx/>
                <a:uFillTx/>
                <a:latin typeface="Arial"/>
                <a:ea typeface="+mn-ea"/>
                <a:cs typeface="Arial"/>
              </a:rPr>
              <a:t>R-</a:t>
            </a:r>
            <a:r>
              <a:rPr kumimoji="0" lang="en-US" sz="1200" b="1" i="0" u="none" strike="noStrike" kern="1200" cap="none" spc="-130" normalizeH="0" baseline="0" noProof="0" dirty="0">
                <a:ln>
                  <a:noFill/>
                </a:ln>
                <a:solidFill>
                  <a:prstClr val="black"/>
                </a:solidFill>
                <a:effectLst/>
                <a:uLnTx/>
                <a:uFillTx/>
                <a:latin typeface="Arial"/>
                <a:ea typeface="+mn-ea"/>
                <a:cs typeface="Arial"/>
              </a:rPr>
              <a:t>CHP</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8158226" y="6521311"/>
            <a:ext cx="238760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3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Trneny</a:t>
            </a:r>
            <a:r>
              <a:rPr kumimoji="0" lang="en-US" sz="1200" b="0" i="0" u="none" strike="noStrike" kern="1200" cap="none" spc="-3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et</a:t>
            </a:r>
            <a:r>
              <a:rPr kumimoji="0" lang="en-US" sz="1200" b="0" i="0" u="none" strike="noStrike" kern="1200" cap="none" spc="-30" normalizeH="0" baseline="0" noProof="0" dirty="0">
                <a:ln>
                  <a:noFill/>
                </a:ln>
                <a:solidFill>
                  <a:prstClr val="black"/>
                </a:solidFill>
                <a:effectLst/>
                <a:uLnTx/>
                <a:uFillTx/>
                <a:latin typeface="Arial"/>
                <a:ea typeface="+mn-ea"/>
                <a:cs typeface="Arial"/>
              </a:rPr>
              <a:t> </a:t>
            </a:r>
            <a:r>
              <a:rPr kumimoji="0" lang="en-US" sz="1200" b="0" i="0" u="none" strike="noStrike" kern="1200" cap="none" spc="0" normalizeH="0" baseline="0" noProof="0" dirty="0">
                <a:ln>
                  <a:noFill/>
                </a:ln>
                <a:solidFill>
                  <a:prstClr val="black"/>
                </a:solidFill>
                <a:effectLst/>
                <a:uLnTx/>
                <a:uFillTx/>
                <a:latin typeface="Arial"/>
                <a:ea typeface="+mn-ea"/>
                <a:cs typeface="Arial"/>
              </a:rPr>
              <a:t>al,</a:t>
            </a:r>
            <a:r>
              <a:rPr kumimoji="0" lang="en-US" sz="1200" b="0" i="0" u="none" strike="noStrike" kern="1200" cap="none" spc="-30" normalizeH="0" baseline="0" noProof="0" dirty="0">
                <a:ln>
                  <a:noFill/>
                </a:ln>
                <a:solidFill>
                  <a:prstClr val="black"/>
                </a:solidFill>
                <a:effectLst/>
                <a:uLnTx/>
                <a:uFillTx/>
                <a:latin typeface="Arial"/>
                <a:ea typeface="+mn-ea"/>
                <a:cs typeface="Arial"/>
              </a:rPr>
              <a:t> </a:t>
            </a:r>
            <a:r>
              <a:rPr kumimoji="0" lang="en-US" sz="1200" b="0" i="1" u="none" strike="noStrike" kern="1200" cap="none" spc="0" normalizeH="0" baseline="0" noProof="0" dirty="0">
                <a:ln>
                  <a:noFill/>
                </a:ln>
                <a:solidFill>
                  <a:prstClr val="black"/>
                </a:solidFill>
                <a:effectLst/>
                <a:uLnTx/>
                <a:uFillTx/>
                <a:latin typeface="Arial"/>
                <a:ea typeface="+mn-ea"/>
                <a:cs typeface="Arial"/>
              </a:rPr>
              <a:t>Blood</a:t>
            </a:r>
            <a:r>
              <a:rPr kumimoji="0" lang="en-US" sz="1200" b="0" i="1" u="none" strike="noStrike" kern="1200" cap="none" spc="-65" normalizeH="0" baseline="0" noProof="0" dirty="0">
                <a:ln>
                  <a:noFill/>
                </a:ln>
                <a:solidFill>
                  <a:prstClr val="black"/>
                </a:solidFill>
                <a:effectLst/>
                <a:uLnTx/>
                <a:uFillTx/>
                <a:latin typeface="Arial"/>
                <a:ea typeface="+mn-ea"/>
                <a:cs typeface="Arial"/>
              </a:rPr>
              <a:t> </a:t>
            </a:r>
            <a:r>
              <a:rPr kumimoji="0" lang="en-US" sz="1200" b="0" i="1" u="none" strike="noStrike" kern="1200" cap="none" spc="0" normalizeH="0" baseline="0" noProof="0" dirty="0">
                <a:ln>
                  <a:noFill/>
                </a:ln>
                <a:solidFill>
                  <a:prstClr val="black"/>
                </a:solidFill>
                <a:effectLst/>
                <a:uLnTx/>
                <a:uFillTx/>
                <a:latin typeface="Arial"/>
                <a:ea typeface="+mn-ea"/>
                <a:cs typeface="Arial"/>
              </a:rPr>
              <a:t>Advances</a:t>
            </a:r>
            <a:r>
              <a:rPr kumimoji="0" lang="en-US" sz="1200" b="0" i="1" u="none" strike="noStrike" kern="1200" cap="none" spc="-70" normalizeH="0" baseline="0" noProof="0" dirty="0">
                <a:ln>
                  <a:noFill/>
                </a:ln>
                <a:solidFill>
                  <a:prstClr val="black"/>
                </a:solidFill>
                <a:effectLst/>
                <a:uLnTx/>
                <a:uFillTx/>
                <a:latin typeface="Arial"/>
                <a:ea typeface="+mn-ea"/>
                <a:cs typeface="Arial"/>
              </a:rPr>
              <a:t> </a:t>
            </a:r>
            <a:r>
              <a:rPr kumimoji="0" lang="en-US" sz="1200" b="0" i="0" u="none" strike="noStrike" kern="1200" cap="none" spc="-20" normalizeH="0" baseline="0" noProof="0" dirty="0">
                <a:ln>
                  <a:noFill/>
                </a:ln>
                <a:solidFill>
                  <a:prstClr val="black"/>
                </a:solidFill>
                <a:effectLst/>
                <a:uLnTx/>
                <a:uFillTx/>
                <a:latin typeface="Arial"/>
                <a:ea typeface="+mn-ea"/>
                <a:cs typeface="Arial"/>
              </a:rPr>
              <a:t>2025</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4668033" y="2418787"/>
            <a:ext cx="525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25" normalizeH="0" baseline="0" noProof="0" dirty="0">
                <a:ln>
                  <a:noFill/>
                </a:ln>
                <a:solidFill>
                  <a:prstClr val="black"/>
                </a:solidFill>
                <a:effectLst/>
                <a:uLnTx/>
                <a:uFillTx/>
                <a:latin typeface="Arial"/>
                <a:ea typeface="+mn-ea"/>
                <a:cs typeface="Arial"/>
              </a:rPr>
              <a:t>R-</a:t>
            </a:r>
            <a:r>
              <a:rPr kumimoji="0" lang="en-US" sz="1200" b="1" i="0" u="none" strike="noStrike" kern="1200" cap="none" spc="-135" normalizeH="0" baseline="0" noProof="0" dirty="0">
                <a:ln>
                  <a:noFill/>
                </a:ln>
                <a:solidFill>
                  <a:prstClr val="black"/>
                </a:solidFill>
                <a:effectLst/>
                <a:uLnTx/>
                <a:uFillTx/>
                <a:latin typeface="Arial"/>
                <a:ea typeface="+mn-ea"/>
                <a:cs typeface="Arial"/>
              </a:rPr>
              <a:t>CHOP</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a:extLst>
              <a:ext uri="{FF2B5EF4-FFF2-40B4-BE49-F238E27FC236}">
                <a16:creationId xmlns:a16="http://schemas.microsoft.com/office/drawing/2014/main" id="{6231F801-85F8-833E-A4F5-9170CD7DD65D}"/>
              </a:ext>
            </a:extLst>
          </p:cNvPr>
          <p:cNvSpPr txBox="1">
            <a:spLocks/>
          </p:cNvSpPr>
          <p:nvPr/>
        </p:nvSpPr>
        <p:spPr>
          <a:xfrm>
            <a:off x="609600" y="5684823"/>
            <a:ext cx="3229610" cy="401954"/>
          </a:xfrm>
          <a:prstGeom prst="rect">
            <a:avLst/>
          </a:prstGeom>
        </p:spPr>
        <p:txBody>
          <a:bodyPr vert="horz" wrap="square" lIns="0" tIns="0" rIns="0" bIns="0" rtlCol="0">
            <a:spAutoFit/>
          </a:bodyPr>
          <a:lstStyle>
            <a:defPPr>
              <a:defRPr lang="en-US" kern="0"/>
            </a:defPPr>
            <a:lvl1pPr marL="0" algn="l" defTabSz="914400" rtl="0" eaLnBrk="1" latinLnBrk="0" hangingPunct="1">
              <a:defRPr sz="1200" b="0" i="0" kern="1200">
                <a:solidFill>
                  <a:srgbClr val="226C97"/>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ts val="1395"/>
              </a:lnSpc>
              <a:spcBef>
                <a:spcPts val="0"/>
              </a:spcBef>
              <a:spcAft>
                <a:spcPts val="0"/>
              </a:spcAft>
              <a:buClrTx/>
              <a:buSzTx/>
              <a:buFontTx/>
              <a:buNone/>
              <a:tabLst/>
              <a:defRPr/>
            </a:pPr>
            <a:r>
              <a:rPr kumimoji="0" lang="en-US" sz="1200" b="0" i="0" u="none" strike="noStrike" kern="1200" cap="none" spc="0" normalizeH="0" baseline="0" noProof="0">
                <a:ln>
                  <a:noFill/>
                </a:ln>
                <a:solidFill>
                  <a:srgbClr val="226C97"/>
                </a:solidFill>
                <a:effectLst/>
                <a:uLnTx/>
                <a:uFillTx/>
                <a:latin typeface="Arial"/>
                <a:ea typeface="+mn-ea"/>
                <a:cs typeface="Arial"/>
              </a:rPr>
              <a:t>BEST</a:t>
            </a:r>
            <a:r>
              <a:rPr kumimoji="0" lang="en-US" sz="1200" b="0" i="0" u="none" strike="noStrike" kern="1200" cap="none" spc="-30" normalizeH="0" baseline="0" noProof="0">
                <a:ln>
                  <a:noFill/>
                </a:ln>
                <a:solidFill>
                  <a:srgbClr val="226C97"/>
                </a:solidFill>
                <a:effectLst/>
                <a:uLnTx/>
                <a:uFillTx/>
                <a:latin typeface="Arial"/>
                <a:ea typeface="+mn-ea"/>
                <a:cs typeface="Arial"/>
              </a:rPr>
              <a:t> </a:t>
            </a:r>
            <a:r>
              <a:rPr kumimoji="0" lang="en-US" sz="1200" b="0" i="0" u="none" strike="noStrike" kern="1200" cap="none" spc="0" normalizeH="0" baseline="0" noProof="0">
                <a:ln>
                  <a:noFill/>
                </a:ln>
                <a:solidFill>
                  <a:srgbClr val="226C97"/>
                </a:solidFill>
                <a:effectLst/>
                <a:uLnTx/>
                <a:uFillTx/>
                <a:latin typeface="Arial"/>
                <a:ea typeface="+mn-ea"/>
                <a:cs typeface="Arial"/>
              </a:rPr>
              <a:t>PRACTICES</a:t>
            </a:r>
            <a:r>
              <a:rPr kumimoji="0" lang="en-US" sz="1200" b="0" i="0" u="none" strike="noStrike" kern="1200" cap="none" spc="-30" normalizeH="0" baseline="0" noProof="0">
                <a:ln>
                  <a:noFill/>
                </a:ln>
                <a:solidFill>
                  <a:srgbClr val="226C97"/>
                </a:solidFill>
                <a:effectLst/>
                <a:uLnTx/>
                <a:uFillTx/>
                <a:latin typeface="Arial"/>
                <a:ea typeface="+mn-ea"/>
                <a:cs typeface="Arial"/>
              </a:rPr>
              <a:t> </a:t>
            </a:r>
            <a:r>
              <a:rPr kumimoji="0" lang="en-US" sz="1050" b="0" i="0" u="none" strike="noStrike" kern="1200" cap="none" spc="-25" normalizeH="0" baseline="0" noProof="0">
                <a:ln>
                  <a:noFill/>
                </a:ln>
                <a:solidFill>
                  <a:srgbClr val="226C97"/>
                </a:solidFill>
                <a:effectLst/>
                <a:uLnTx/>
                <a:uFillTx/>
                <a:latin typeface="Arial"/>
                <a:ea typeface="+mn-ea"/>
                <a:cs typeface="Arial"/>
              </a:rPr>
              <a:t>IN</a:t>
            </a:r>
            <a:endParaRPr kumimoji="0" lang="en-US" sz="1050" b="0" i="0" u="none" strike="noStrike" kern="1200" cap="none" spc="0" normalizeH="0" baseline="0" noProof="0">
              <a:ln>
                <a:noFill/>
              </a:ln>
              <a:solidFill>
                <a:srgbClr val="226C97"/>
              </a:solidFill>
              <a:effectLst/>
              <a:uLnTx/>
              <a:uFillTx/>
              <a:latin typeface="Arial"/>
              <a:ea typeface="+mn-ea"/>
              <a:cs typeface="Arial"/>
            </a:endParaRPr>
          </a:p>
          <a:p>
            <a:pPr marL="12700" marR="0" lvl="0" indent="0" algn="l" defTabSz="914400" rtl="0" eaLnBrk="1" fontAlgn="auto" latinLnBrk="0" hangingPunct="1">
              <a:lnSpc>
                <a:spcPts val="1650"/>
              </a:lnSpc>
              <a:spcBef>
                <a:spcPts val="0"/>
              </a:spcBef>
              <a:spcAft>
                <a:spcPts val="0"/>
              </a:spcAft>
              <a:buClrTx/>
              <a:buSzTx/>
              <a:buFontTx/>
              <a:buNone/>
              <a:tabLst/>
              <a:defRPr/>
            </a:pPr>
            <a:r>
              <a:rPr kumimoji="0" lang="en-US" sz="1400" b="1" i="0" u="none" strike="noStrike" kern="1200" cap="none" spc="0" normalizeH="0" baseline="0" noProof="0">
                <a:ln>
                  <a:noFill/>
                </a:ln>
                <a:solidFill>
                  <a:srgbClr val="0D3167"/>
                </a:solidFill>
                <a:effectLst/>
                <a:uLnTx/>
                <a:uFillTx/>
                <a:latin typeface="Arial"/>
                <a:ea typeface="+mn-ea"/>
                <a:cs typeface="Arial"/>
              </a:rPr>
              <a:t>DIFFUSE</a:t>
            </a:r>
            <a:r>
              <a:rPr kumimoji="0" lang="en-US" sz="1400" b="1" i="0" u="none" strike="noStrike" kern="1200" cap="none" spc="-15" normalizeH="0" baseline="0" noProof="0">
                <a:ln>
                  <a:noFill/>
                </a:ln>
                <a:solidFill>
                  <a:srgbClr val="0D3167"/>
                </a:solidFill>
                <a:effectLst/>
                <a:uLnTx/>
                <a:uFillTx/>
                <a:latin typeface="Arial"/>
                <a:ea typeface="+mn-ea"/>
                <a:cs typeface="Arial"/>
              </a:rPr>
              <a:t> </a:t>
            </a:r>
            <a:r>
              <a:rPr kumimoji="0" lang="en-US" sz="1400" b="1" i="0" u="none" strike="noStrike" kern="1200" cap="none" spc="0" normalizeH="0" baseline="0" noProof="0">
                <a:ln>
                  <a:noFill/>
                </a:ln>
                <a:solidFill>
                  <a:srgbClr val="0D3167"/>
                </a:solidFill>
                <a:effectLst/>
                <a:uLnTx/>
                <a:uFillTx/>
                <a:latin typeface="Arial"/>
                <a:ea typeface="+mn-ea"/>
                <a:cs typeface="Arial"/>
              </a:rPr>
              <a:t>LARGE</a:t>
            </a:r>
            <a:r>
              <a:rPr kumimoji="0" lang="en-US" sz="1400" b="1" i="0" u="none" strike="noStrike" kern="1200" cap="none" spc="-10" normalizeH="0" baseline="0" noProof="0">
                <a:ln>
                  <a:noFill/>
                </a:ln>
                <a:solidFill>
                  <a:srgbClr val="0D3167"/>
                </a:solidFill>
                <a:effectLst/>
                <a:uLnTx/>
                <a:uFillTx/>
                <a:latin typeface="Arial"/>
                <a:ea typeface="+mn-ea"/>
                <a:cs typeface="Arial"/>
              </a:rPr>
              <a:t> </a:t>
            </a:r>
            <a:r>
              <a:rPr kumimoji="0" lang="en-US" sz="1400" b="1" i="0" u="none" strike="noStrike" kern="1200" cap="none" spc="-45" normalizeH="0" baseline="0" noProof="0">
                <a:ln>
                  <a:noFill/>
                </a:ln>
                <a:solidFill>
                  <a:srgbClr val="0D3167"/>
                </a:solidFill>
                <a:effectLst/>
                <a:uLnTx/>
                <a:uFillTx/>
                <a:latin typeface="Arial"/>
                <a:ea typeface="+mn-ea"/>
                <a:cs typeface="Arial"/>
              </a:rPr>
              <a:t>B-</a:t>
            </a:r>
            <a:r>
              <a:rPr kumimoji="0" lang="en-US" sz="1400" b="1" i="0" u="none" strike="noStrike" kern="1200" cap="none" spc="0" normalizeH="0" baseline="0" noProof="0">
                <a:ln>
                  <a:noFill/>
                </a:ln>
                <a:solidFill>
                  <a:srgbClr val="0D3167"/>
                </a:solidFill>
                <a:effectLst/>
                <a:uLnTx/>
                <a:uFillTx/>
                <a:latin typeface="Arial"/>
                <a:ea typeface="+mn-ea"/>
                <a:cs typeface="Arial"/>
              </a:rPr>
              <a:t>CELL</a:t>
            </a:r>
            <a:r>
              <a:rPr kumimoji="0" lang="en-US" sz="1400" b="1" i="0" u="none" strike="noStrike" kern="1200" cap="none" spc="-75" normalizeH="0" baseline="0" noProof="0">
                <a:ln>
                  <a:noFill/>
                </a:ln>
                <a:solidFill>
                  <a:srgbClr val="0D3167"/>
                </a:solidFill>
                <a:effectLst/>
                <a:uLnTx/>
                <a:uFillTx/>
                <a:latin typeface="Arial"/>
                <a:ea typeface="+mn-ea"/>
                <a:cs typeface="Arial"/>
              </a:rPr>
              <a:t> </a:t>
            </a:r>
            <a:r>
              <a:rPr kumimoji="0" lang="en-US" sz="1400" b="1" i="0" u="none" strike="noStrike" kern="1200" cap="none" spc="-10" normalizeH="0" baseline="0" noProof="0">
                <a:ln>
                  <a:noFill/>
                </a:ln>
                <a:solidFill>
                  <a:srgbClr val="0D3167"/>
                </a:solidFill>
                <a:effectLst/>
                <a:uLnTx/>
                <a:uFillTx/>
                <a:latin typeface="Arial"/>
                <a:ea typeface="+mn-ea"/>
                <a:cs typeface="Arial"/>
              </a:rPr>
              <a:t>LYMPHOMA</a:t>
            </a:r>
            <a:endParaRPr kumimoji="0" lang="en-US" sz="1400" b="0" i="0" u="none" strike="noStrike" kern="1200" cap="none" spc="0" normalizeH="0" baseline="0" noProof="0" dirty="0">
              <a:ln>
                <a:noFill/>
              </a:ln>
              <a:solidFill>
                <a:srgbClr val="226C97"/>
              </a:solidFill>
              <a:effectLst/>
              <a:uLnTx/>
              <a:uFillTx/>
              <a:latin typeface="Arial"/>
              <a:ea typeface="+mn-ea"/>
              <a:cs typeface="Arial"/>
            </a:endParaRPr>
          </a:p>
        </p:txBody>
      </p:sp>
    </p:spTree>
    <p:extLst>
      <p:ext uri="{BB962C8B-B14F-4D97-AF65-F5344CB8AC3E}">
        <p14:creationId xmlns:p14="http://schemas.microsoft.com/office/powerpoint/2010/main" val="1485428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FFD2-AC32-3CC9-F90E-F48D4AB73303}"/>
              </a:ext>
            </a:extLst>
          </p:cNvPr>
          <p:cNvSpPr>
            <a:spLocks noGrp="1"/>
          </p:cNvSpPr>
          <p:nvPr>
            <p:ph type="title"/>
          </p:nvPr>
        </p:nvSpPr>
        <p:spPr>
          <a:xfrm>
            <a:off x="504497" y="19102"/>
            <a:ext cx="10972800" cy="845276"/>
          </a:xfrm>
        </p:spPr>
        <p:txBody>
          <a:bodyPr>
            <a:normAutofit/>
          </a:bodyPr>
          <a:lstStyle/>
          <a:p>
            <a:r>
              <a:rPr lang="en-US" sz="3600" b="1" dirty="0">
                <a:solidFill>
                  <a:schemeClr val="accent2"/>
                </a:solidFill>
              </a:rPr>
              <a:t>POLARIX: Subgroup Analysis</a:t>
            </a:r>
          </a:p>
        </p:txBody>
      </p:sp>
      <p:sp>
        <p:nvSpPr>
          <p:cNvPr id="4" name="Text Placeholder 3">
            <a:extLst>
              <a:ext uri="{FF2B5EF4-FFF2-40B4-BE49-F238E27FC236}">
                <a16:creationId xmlns:a16="http://schemas.microsoft.com/office/drawing/2014/main" id="{220B84DF-852B-8A83-A9AD-02FA4374390B}"/>
              </a:ext>
            </a:extLst>
          </p:cNvPr>
          <p:cNvSpPr>
            <a:spLocks noGrp="1"/>
          </p:cNvSpPr>
          <p:nvPr>
            <p:ph type="body" sz="quarter" idx="13"/>
          </p:nvPr>
        </p:nvSpPr>
        <p:spPr>
          <a:xfrm>
            <a:off x="0" y="6547412"/>
            <a:ext cx="11006667" cy="280779"/>
          </a:xfrm>
        </p:spPr>
        <p:txBody>
          <a:bodyPr/>
          <a:lstStyle/>
          <a:p>
            <a:r>
              <a:rPr lang="en-US" dirty="0">
                <a:solidFill>
                  <a:schemeClr val="tx2">
                    <a:lumMod val="50000"/>
                    <a:lumOff val="50000"/>
                  </a:schemeClr>
                </a:solidFill>
              </a:rPr>
              <a:t>Pola-R-CHP = polatuzumab vedotin, rituximab, cyclophosphamide, doxorubicin, prednisone; R-CHOP = rituximab, cyclophosphamide, doxorubicin hydrochloride, vincristine, prednisone. Tilly H, et al. </a:t>
            </a:r>
            <a:r>
              <a:rPr lang="en-US" i="1" dirty="0">
                <a:solidFill>
                  <a:schemeClr val="tx2">
                    <a:lumMod val="50000"/>
                    <a:lumOff val="50000"/>
                  </a:schemeClr>
                </a:solidFill>
              </a:rPr>
              <a:t>N Engl J Med</a:t>
            </a:r>
            <a:r>
              <a:rPr lang="en-US" dirty="0">
                <a:solidFill>
                  <a:schemeClr val="tx2">
                    <a:lumMod val="50000"/>
                    <a:lumOff val="50000"/>
                  </a:schemeClr>
                </a:solidFill>
              </a:rPr>
              <a:t>. 2022;386:351-363.</a:t>
            </a:r>
            <a:endParaRPr lang="en-US" dirty="0"/>
          </a:p>
        </p:txBody>
      </p:sp>
      <p:graphicFrame>
        <p:nvGraphicFramePr>
          <p:cNvPr id="5" name="Table 4">
            <a:extLst>
              <a:ext uri="{FF2B5EF4-FFF2-40B4-BE49-F238E27FC236}">
                <a16:creationId xmlns:a16="http://schemas.microsoft.com/office/drawing/2014/main" id="{DBD3322E-207E-68F7-9B65-84DCA7677980}"/>
              </a:ext>
            </a:extLst>
          </p:cNvPr>
          <p:cNvGraphicFramePr>
            <a:graphicFrameLocks noGrp="1"/>
          </p:cNvGraphicFramePr>
          <p:nvPr/>
        </p:nvGraphicFramePr>
        <p:xfrm>
          <a:off x="2097232" y="750952"/>
          <a:ext cx="8470491" cy="5777135"/>
        </p:xfrm>
        <a:graphic>
          <a:graphicData uri="http://schemas.openxmlformats.org/drawingml/2006/table">
            <a:tbl>
              <a:tblPr firstRow="1" bandRow="1">
                <a:tableStyleId>{5C22544A-7EE6-4342-B048-85BDC9FD1C3A}</a:tableStyleId>
              </a:tblPr>
              <a:tblGrid>
                <a:gridCol w="2347562">
                  <a:extLst>
                    <a:ext uri="{9D8B030D-6E8A-4147-A177-3AD203B41FA5}">
                      <a16:colId xmlns:a16="http://schemas.microsoft.com/office/drawing/2014/main" val="1109931831"/>
                    </a:ext>
                  </a:extLst>
                </a:gridCol>
                <a:gridCol w="555599">
                  <a:extLst>
                    <a:ext uri="{9D8B030D-6E8A-4147-A177-3AD203B41FA5}">
                      <a16:colId xmlns:a16="http://schemas.microsoft.com/office/drawing/2014/main" val="2784070090"/>
                    </a:ext>
                  </a:extLst>
                </a:gridCol>
                <a:gridCol w="419534">
                  <a:extLst>
                    <a:ext uri="{9D8B030D-6E8A-4147-A177-3AD203B41FA5}">
                      <a16:colId xmlns:a16="http://schemas.microsoft.com/office/drawing/2014/main" val="3283344836"/>
                    </a:ext>
                  </a:extLst>
                </a:gridCol>
                <a:gridCol w="646309">
                  <a:extLst>
                    <a:ext uri="{9D8B030D-6E8A-4147-A177-3AD203B41FA5}">
                      <a16:colId xmlns:a16="http://schemas.microsoft.com/office/drawing/2014/main" val="1624584301"/>
                    </a:ext>
                  </a:extLst>
                </a:gridCol>
                <a:gridCol w="79371">
                  <a:extLst>
                    <a:ext uri="{9D8B030D-6E8A-4147-A177-3AD203B41FA5}">
                      <a16:colId xmlns:a16="http://schemas.microsoft.com/office/drawing/2014/main" val="2045197454"/>
                    </a:ext>
                  </a:extLst>
                </a:gridCol>
                <a:gridCol w="385518">
                  <a:extLst>
                    <a:ext uri="{9D8B030D-6E8A-4147-A177-3AD203B41FA5}">
                      <a16:colId xmlns:a16="http://schemas.microsoft.com/office/drawing/2014/main" val="373340853"/>
                    </a:ext>
                  </a:extLst>
                </a:gridCol>
                <a:gridCol w="634971">
                  <a:extLst>
                    <a:ext uri="{9D8B030D-6E8A-4147-A177-3AD203B41FA5}">
                      <a16:colId xmlns:a16="http://schemas.microsoft.com/office/drawing/2014/main" val="3158267570"/>
                    </a:ext>
                  </a:extLst>
                </a:gridCol>
                <a:gridCol w="521582">
                  <a:extLst>
                    <a:ext uri="{9D8B030D-6E8A-4147-A177-3AD203B41FA5}">
                      <a16:colId xmlns:a16="http://schemas.microsoft.com/office/drawing/2014/main" val="915141192"/>
                    </a:ext>
                  </a:extLst>
                </a:gridCol>
                <a:gridCol w="907101">
                  <a:extLst>
                    <a:ext uri="{9D8B030D-6E8A-4147-A177-3AD203B41FA5}">
                      <a16:colId xmlns:a16="http://schemas.microsoft.com/office/drawing/2014/main" val="2199264297"/>
                    </a:ext>
                  </a:extLst>
                </a:gridCol>
                <a:gridCol w="1201455">
                  <a:extLst>
                    <a:ext uri="{9D8B030D-6E8A-4147-A177-3AD203B41FA5}">
                      <a16:colId xmlns:a16="http://schemas.microsoft.com/office/drawing/2014/main" val="20009"/>
                    </a:ext>
                  </a:extLst>
                </a:gridCol>
                <a:gridCol w="771489">
                  <a:extLst>
                    <a:ext uri="{9D8B030D-6E8A-4147-A177-3AD203B41FA5}">
                      <a16:colId xmlns:a16="http://schemas.microsoft.com/office/drawing/2014/main" val="20010"/>
                    </a:ext>
                  </a:extLst>
                </a:gridCol>
              </a:tblGrid>
              <a:tr h="351142">
                <a:tc>
                  <a:txBody>
                    <a:bodyPr/>
                    <a:lstStyle/>
                    <a:p>
                      <a:pPr algn="l">
                        <a:lnSpc>
                          <a:spcPct val="100000"/>
                        </a:lnSpc>
                        <a:spcAft>
                          <a:spcPts val="0"/>
                        </a:spcAft>
                      </a:pPr>
                      <a:endParaRPr lang="en-US" sz="800" noProof="0" dirty="0">
                        <a:solidFill>
                          <a:schemeClr val="tx1"/>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noProof="0" dirty="0">
                        <a:solidFill>
                          <a:schemeClr val="tx1"/>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spcAft>
                          <a:spcPts val="0"/>
                        </a:spcAft>
                      </a:pPr>
                      <a:r>
                        <a:rPr lang="en-US" sz="1000" noProof="0" dirty="0">
                          <a:solidFill>
                            <a:schemeClr val="accent2"/>
                          </a:solidFill>
                          <a:latin typeface="Arial" panose="020B0604020202020204" pitchFamily="34" charset="0"/>
                          <a:cs typeface="Arial" panose="020B0604020202020204" pitchFamily="34" charset="0"/>
                        </a:rPr>
                        <a:t>Pola-R-CHP</a:t>
                      </a:r>
                    </a:p>
                    <a:p>
                      <a:pPr algn="ctr">
                        <a:lnSpc>
                          <a:spcPct val="100000"/>
                        </a:lnSpc>
                        <a:spcAft>
                          <a:spcPts val="0"/>
                        </a:spcAft>
                      </a:pPr>
                      <a:r>
                        <a:rPr lang="en-US" sz="1000" noProof="0" dirty="0">
                          <a:solidFill>
                            <a:schemeClr val="accent2"/>
                          </a:solidFill>
                          <a:latin typeface="Arial" panose="020B0604020202020204" pitchFamily="34" charset="0"/>
                          <a:cs typeface="Arial" panose="020B0604020202020204" pitchFamily="34" charset="0"/>
                        </a:rPr>
                        <a:t>(N</a:t>
                      </a:r>
                      <a:r>
                        <a:rPr lang="en-US" sz="1000" baseline="0" noProof="0" dirty="0">
                          <a:solidFill>
                            <a:schemeClr val="accent2"/>
                          </a:solidFill>
                          <a:latin typeface="Arial" panose="020B0604020202020204" pitchFamily="34" charset="0"/>
                          <a:cs typeface="Arial" panose="020B0604020202020204" pitchFamily="34" charset="0"/>
                        </a:rPr>
                        <a:t> = 440)</a:t>
                      </a:r>
                      <a:endParaRPr lang="en-US" sz="1000" noProof="0" dirty="0">
                        <a:solidFill>
                          <a:schemeClr val="accent2"/>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sz="700" dirty="0">
                        <a:solidFill>
                          <a:schemeClr val="tx1"/>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1000" noProof="0" dirty="0">
                        <a:solidFill>
                          <a:schemeClr val="tx2"/>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spcAft>
                          <a:spcPts val="0"/>
                        </a:spcAft>
                      </a:pPr>
                      <a:r>
                        <a:rPr lang="en-US" sz="1000" noProof="0" dirty="0">
                          <a:solidFill>
                            <a:schemeClr val="accent1"/>
                          </a:solidFill>
                          <a:latin typeface="Arial" panose="020B0604020202020204" pitchFamily="34" charset="0"/>
                          <a:cs typeface="Arial" panose="020B0604020202020204" pitchFamily="34" charset="0"/>
                        </a:rPr>
                        <a:t>R=CHOP</a:t>
                      </a:r>
                    </a:p>
                    <a:p>
                      <a:pPr algn="ctr">
                        <a:lnSpc>
                          <a:spcPct val="100000"/>
                        </a:lnSpc>
                        <a:spcAft>
                          <a:spcPts val="0"/>
                        </a:spcAft>
                      </a:pPr>
                      <a:r>
                        <a:rPr lang="en-US" sz="1000" noProof="0" dirty="0">
                          <a:solidFill>
                            <a:schemeClr val="accent1"/>
                          </a:solidFill>
                          <a:latin typeface="Arial" panose="020B0604020202020204" pitchFamily="34" charset="0"/>
                          <a:cs typeface="Arial" panose="020B0604020202020204" pitchFamily="34" charset="0"/>
                        </a:rPr>
                        <a:t>(N = 439)</a:t>
                      </a: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sz="7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B w="12700" cap="flat" cmpd="sng" algn="ctr">
                      <a:solidFill>
                        <a:schemeClr val="accent2">
                          <a:lumMod val="60000"/>
                          <a:lumOff val="40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endParaRPr lang="en-US" sz="800" noProof="0" dirty="0">
                        <a:solidFill>
                          <a:schemeClr val="tx1"/>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noProof="0" dirty="0">
                        <a:solidFill>
                          <a:schemeClr val="tx1"/>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noProof="0" dirty="0">
                        <a:solidFill>
                          <a:schemeClr val="tx1"/>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noProof="0" dirty="0">
                        <a:solidFill>
                          <a:schemeClr val="tx1"/>
                        </a:solidFill>
                        <a:latin typeface="Arial" panose="020B0604020202020204" pitchFamily="34" charset="0"/>
                        <a:cs typeface="Arial" panose="020B0604020202020204" pitchFamily="34" charset="0"/>
                      </a:endParaRPr>
                    </a:p>
                  </a:txBody>
                  <a:tcPr marL="0" marR="0" marT="0" marB="5398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096909"/>
                  </a:ext>
                </a:extLst>
              </a:tr>
              <a:tr h="274814">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Baseline Risk Factors</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Total</a:t>
                      </a:r>
                      <a:b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b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N</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n</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2-yr </a:t>
                      </a:r>
                      <a:b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b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Rate</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n</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2-yr </a:t>
                      </a:r>
                      <a:b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b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Rate</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HR</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95% </a:t>
                      </a:r>
                      <a:b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b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Wald CI</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9523" marB="27432"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6453766"/>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Age group</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rgbClr r="0" g="0" b="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815265"/>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271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140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74.1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131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71.9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385432"/>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&gt;60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77.9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69.5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(0.5-0.9)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6400848"/>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Sex</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5"/>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Male</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473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239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234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65.9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(0.5-0.9)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6"/>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Female</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406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201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77.7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205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7"/>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ECOG PS</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737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374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78.4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363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71.2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141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67.2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65.0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IPI score</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364325164"/>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IPI</a:t>
                      </a:r>
                      <a:r>
                        <a:rPr lang="en-US" sz="800" kern="100" baseline="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 2</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334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167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79.3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167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78.5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50321064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IPI 3-5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545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273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272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65.1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892929838"/>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Bulky disease</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44348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Absent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494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247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82.7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247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8835501"/>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Present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385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193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69.0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192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69.7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3299186"/>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Geographic region</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496346744"/>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Western Europe,</a:t>
                      </a:r>
                      <a:r>
                        <a:rPr lang="en-US" sz="800" kern="100" baseline="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 US, Canada, and Australia</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603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302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78.6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301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72.0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195706629"/>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Asia</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160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74.3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65.6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0019"/>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Rest of world</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116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67.3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012052100"/>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Ann Arbor stage</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7796392"/>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I-II</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99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89.1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85.5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(0.2-1.8)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0555699"/>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III</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232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124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73.6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IV</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548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269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72.6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279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66.1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151127"/>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Baseline LDH</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377637737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≤ULN</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300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146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78.9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154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4071070295"/>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&gt;ULN</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575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291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284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67.2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969807678"/>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No. of extranodal sites</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0531785"/>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453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227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80.2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226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74.5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437313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426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213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73.0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213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65.8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2227755"/>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Cell-of-origin</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3625704767"/>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GCB</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352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184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168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76.9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4248146362"/>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ABC</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221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83.9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119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58.8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(0.2-0.6)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0033"/>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Unclassified</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95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44</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73.0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51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86.2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(0.8-4.5)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0034"/>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Unknown</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211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73.8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64.3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(0.4-1.2)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3050840214"/>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Double expressor by IHC</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2035657"/>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DEL</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290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139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151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63.1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9414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Non DEL</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438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223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77.7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75.7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(0.6-1.3)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8"/>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Unknown</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151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76.0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69.8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0385008"/>
                  </a:ext>
                </a:extLst>
              </a:tr>
              <a:tr h="119323">
                <a:tc>
                  <a:txBody>
                    <a:bodyPr/>
                    <a:lstStyle/>
                    <a:p>
                      <a:pPr algn="l">
                        <a:lnSpc>
                          <a:spcPct val="100000"/>
                        </a:lnSpc>
                        <a:spcAft>
                          <a:spcPts val="0"/>
                        </a:spcAft>
                        <a:buNone/>
                      </a:pPr>
                      <a:r>
                        <a:rPr lang="en-US" sz="800" b="1"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Double- or triple-hit lymphoma</a:t>
                      </a: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pPr>
                      <a:endParaRPr lang="en-US" sz="800" kern="100" noProof="0" dirty="0">
                        <a:solidFill>
                          <a:schemeClr val="tx1"/>
                        </a:solidFill>
                        <a:effectLst/>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4150611117"/>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Yes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45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69.0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88.9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(0.8-17.6)</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465738434"/>
                  </a:ext>
                </a:extLst>
              </a:tr>
              <a:tr h="119323">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No</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620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305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76.8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315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70.3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(0.5-1.0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10042"/>
                  </a:ext>
                </a:extLst>
              </a:tr>
              <a:tr h="138836">
                <a:tc>
                  <a:txBody>
                    <a:bodyPr/>
                    <a:lstStyle/>
                    <a:p>
                      <a:pPr marL="88900" indent="0" algn="l">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Unknown</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214</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109</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78.5</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105</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66.4</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0.6</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r>
                        <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rPr>
                        <a:t>(0.4-1.1)</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tc>
                  <a:txBody>
                    <a:bodyPr/>
                    <a:lstStyle/>
                    <a:p>
                      <a:pPr algn="ctr">
                        <a:lnSpc>
                          <a:spcPct val="100000"/>
                        </a:lnSpc>
                        <a:spcAft>
                          <a:spcPts val="0"/>
                        </a:spcAft>
                        <a:buNone/>
                      </a:pPr>
                      <a:endParaRPr lang="en-US" sz="800" kern="100" noProof="0" dirty="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E0EBF4"/>
                    </a:solidFill>
                  </a:tcPr>
                </a:tc>
                <a:extLst>
                  <a:ext uri="{0D108BD9-81ED-4DB2-BD59-A6C34878D82A}">
                    <a16:rowId xmlns:a16="http://schemas.microsoft.com/office/drawing/2014/main" val="2933280027"/>
                  </a:ext>
                </a:extLst>
              </a:tr>
            </a:tbl>
          </a:graphicData>
        </a:graphic>
      </p:graphicFrame>
      <p:grpSp>
        <p:nvGrpSpPr>
          <p:cNvPr id="6" name="Graphic 2687">
            <a:extLst>
              <a:ext uri="{FF2B5EF4-FFF2-40B4-BE49-F238E27FC236}">
                <a16:creationId xmlns:a16="http://schemas.microsoft.com/office/drawing/2014/main" id="{C884347C-AEB6-1F28-99CC-E7CA0FC97F89}"/>
              </a:ext>
            </a:extLst>
          </p:cNvPr>
          <p:cNvGrpSpPr/>
          <p:nvPr/>
        </p:nvGrpSpPr>
        <p:grpSpPr>
          <a:xfrm>
            <a:off x="9230561" y="1562806"/>
            <a:ext cx="568052" cy="63097"/>
            <a:chOff x="7194810" y="1941351"/>
            <a:chExt cx="549662" cy="71099"/>
          </a:xfrm>
        </p:grpSpPr>
        <p:grpSp>
          <p:nvGrpSpPr>
            <p:cNvPr id="7" name="Graphic 2687">
              <a:extLst>
                <a:ext uri="{FF2B5EF4-FFF2-40B4-BE49-F238E27FC236}">
                  <a16:creationId xmlns:a16="http://schemas.microsoft.com/office/drawing/2014/main" id="{A937EF58-4D67-219A-771B-FC65A294F564}"/>
                </a:ext>
              </a:extLst>
            </p:cNvPr>
            <p:cNvGrpSpPr/>
            <p:nvPr/>
          </p:nvGrpSpPr>
          <p:grpSpPr>
            <a:xfrm>
              <a:off x="7194810" y="1946590"/>
              <a:ext cx="549662" cy="61578"/>
              <a:chOff x="7194810" y="1946590"/>
              <a:chExt cx="549662" cy="61578"/>
            </a:xfrm>
            <a:solidFill>
              <a:srgbClr val="222221"/>
            </a:solidFill>
          </p:grpSpPr>
          <p:sp>
            <p:nvSpPr>
              <p:cNvPr id="9" name="Freeform: Shape 2800">
                <a:extLst>
                  <a:ext uri="{FF2B5EF4-FFF2-40B4-BE49-F238E27FC236}">
                    <a16:creationId xmlns:a16="http://schemas.microsoft.com/office/drawing/2014/main" id="{59ED0E12-40D1-249B-20C0-A0DD8C0D2DAC}"/>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Freeform: Shape 2801">
                <a:extLst>
                  <a:ext uri="{FF2B5EF4-FFF2-40B4-BE49-F238E27FC236}">
                    <a16:creationId xmlns:a16="http://schemas.microsoft.com/office/drawing/2014/main" id="{9971594B-CB38-1A1D-E3A3-E3E8660E8D94}"/>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Freeform: Shape 2802">
                <a:extLst>
                  <a:ext uri="{FF2B5EF4-FFF2-40B4-BE49-F238E27FC236}">
                    <a16:creationId xmlns:a16="http://schemas.microsoft.com/office/drawing/2014/main" id="{71CC93B8-D496-5517-1277-E6F547A7370E}"/>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8" name="Freeform: Shape 2799">
              <a:extLst>
                <a:ext uri="{FF2B5EF4-FFF2-40B4-BE49-F238E27FC236}">
                  <a16:creationId xmlns:a16="http://schemas.microsoft.com/office/drawing/2014/main" id="{9C191FAD-FAA6-218D-0224-922DE2AD2D3B}"/>
                </a:ext>
              </a:extLst>
            </p:cNvPr>
            <p:cNvSpPr/>
            <p:nvPr/>
          </p:nvSpPr>
          <p:spPr>
            <a:xfrm>
              <a:off x="7472659" y="1941351"/>
              <a:ext cx="61916"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solidFill>
              <a:schemeClr val="tx2"/>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B8DE0D6E-27D3-D7E3-1575-0746ABE9509C}"/>
              </a:ext>
            </a:extLst>
          </p:cNvPr>
          <p:cNvCxnSpPr>
            <a:cxnSpLocks/>
          </p:cNvCxnSpPr>
          <p:nvPr/>
        </p:nvCxnSpPr>
        <p:spPr>
          <a:xfrm>
            <a:off x="9555836" y="1392142"/>
            <a:ext cx="487" cy="5143888"/>
          </a:xfrm>
          <a:prstGeom prst="line">
            <a:avLst/>
          </a:prstGeom>
          <a:ln w="1905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7976FC0-DEDB-48A3-5EF7-B9159DEE090B}"/>
              </a:ext>
            </a:extLst>
          </p:cNvPr>
          <p:cNvCxnSpPr>
            <a:cxnSpLocks/>
          </p:cNvCxnSpPr>
          <p:nvPr/>
        </p:nvCxnSpPr>
        <p:spPr>
          <a:xfrm>
            <a:off x="8998890" y="1383014"/>
            <a:ext cx="0" cy="5148072"/>
          </a:xfrm>
          <a:prstGeom prst="line">
            <a:avLst/>
          </a:prstGeom>
          <a:ln w="12700">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4" name="Graphic 2687">
            <a:extLst>
              <a:ext uri="{FF2B5EF4-FFF2-40B4-BE49-F238E27FC236}">
                <a16:creationId xmlns:a16="http://schemas.microsoft.com/office/drawing/2014/main" id="{7661BF0B-3652-0848-9EB6-02813422C111}"/>
              </a:ext>
            </a:extLst>
          </p:cNvPr>
          <p:cNvGrpSpPr/>
          <p:nvPr/>
        </p:nvGrpSpPr>
        <p:grpSpPr>
          <a:xfrm>
            <a:off x="9151187" y="1645341"/>
            <a:ext cx="366886" cy="81384"/>
            <a:chOff x="7194810" y="1934195"/>
            <a:chExt cx="549662" cy="91706"/>
          </a:xfrm>
          <a:solidFill>
            <a:schemeClr val="accent2"/>
          </a:solidFill>
        </p:grpSpPr>
        <p:grpSp>
          <p:nvGrpSpPr>
            <p:cNvPr id="15" name="Graphic 2687">
              <a:extLst>
                <a:ext uri="{FF2B5EF4-FFF2-40B4-BE49-F238E27FC236}">
                  <a16:creationId xmlns:a16="http://schemas.microsoft.com/office/drawing/2014/main" id="{808F2A30-73BB-4143-3731-6E0A0F7B6741}"/>
                </a:ext>
              </a:extLst>
            </p:cNvPr>
            <p:cNvGrpSpPr/>
            <p:nvPr/>
          </p:nvGrpSpPr>
          <p:grpSpPr>
            <a:xfrm>
              <a:off x="7194810" y="1946590"/>
              <a:ext cx="549662" cy="61578"/>
              <a:chOff x="7194810" y="1946590"/>
              <a:chExt cx="549662" cy="61578"/>
            </a:xfrm>
            <a:grpFill/>
          </p:grpSpPr>
          <p:sp>
            <p:nvSpPr>
              <p:cNvPr id="17" name="Freeform: Shape 2800">
                <a:extLst>
                  <a:ext uri="{FF2B5EF4-FFF2-40B4-BE49-F238E27FC236}">
                    <a16:creationId xmlns:a16="http://schemas.microsoft.com/office/drawing/2014/main" id="{7BC349DC-7B36-CE55-4D8F-B1F2E8DDDDEE}"/>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Freeform: Shape 2801">
                <a:extLst>
                  <a:ext uri="{FF2B5EF4-FFF2-40B4-BE49-F238E27FC236}">
                    <a16:creationId xmlns:a16="http://schemas.microsoft.com/office/drawing/2014/main" id="{EE5DC9FC-9377-B5FC-F2EE-33AED1DBB002}"/>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Freeform: Shape 2802">
                <a:extLst>
                  <a:ext uri="{FF2B5EF4-FFF2-40B4-BE49-F238E27FC236}">
                    <a16:creationId xmlns:a16="http://schemas.microsoft.com/office/drawing/2014/main" id="{0C3C5987-3D76-9F75-6B24-985909DF1C20}"/>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6" name="Freeform: Shape 2799">
              <a:extLst>
                <a:ext uri="{FF2B5EF4-FFF2-40B4-BE49-F238E27FC236}">
                  <a16:creationId xmlns:a16="http://schemas.microsoft.com/office/drawing/2014/main" id="{253BE1D3-7415-6461-C3D1-F3AE9299C712}"/>
                </a:ext>
              </a:extLst>
            </p:cNvPr>
            <p:cNvSpPr/>
            <p:nvPr/>
          </p:nvSpPr>
          <p:spPr>
            <a:xfrm>
              <a:off x="7413627" y="1934195"/>
              <a:ext cx="120505" cy="91706"/>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0" name="Graphic 2687">
            <a:extLst>
              <a:ext uri="{FF2B5EF4-FFF2-40B4-BE49-F238E27FC236}">
                <a16:creationId xmlns:a16="http://schemas.microsoft.com/office/drawing/2014/main" id="{524D2622-1DAD-8563-60D0-6107275E113B}"/>
              </a:ext>
            </a:extLst>
          </p:cNvPr>
          <p:cNvGrpSpPr/>
          <p:nvPr/>
        </p:nvGrpSpPr>
        <p:grpSpPr>
          <a:xfrm>
            <a:off x="9103562" y="1885509"/>
            <a:ext cx="403462" cy="81384"/>
            <a:chOff x="7194810" y="1934195"/>
            <a:chExt cx="549662" cy="91706"/>
          </a:xfrm>
        </p:grpSpPr>
        <p:grpSp>
          <p:nvGrpSpPr>
            <p:cNvPr id="21" name="Graphic 2687">
              <a:extLst>
                <a:ext uri="{FF2B5EF4-FFF2-40B4-BE49-F238E27FC236}">
                  <a16:creationId xmlns:a16="http://schemas.microsoft.com/office/drawing/2014/main" id="{7BBFE131-5F8B-C29D-A5D7-ABA765385414}"/>
                </a:ext>
              </a:extLst>
            </p:cNvPr>
            <p:cNvGrpSpPr/>
            <p:nvPr/>
          </p:nvGrpSpPr>
          <p:grpSpPr>
            <a:xfrm>
              <a:off x="7194810" y="1946590"/>
              <a:ext cx="549662" cy="61578"/>
              <a:chOff x="7194810" y="1946590"/>
              <a:chExt cx="549662" cy="61578"/>
            </a:xfrm>
            <a:solidFill>
              <a:srgbClr val="222221"/>
            </a:solidFill>
          </p:grpSpPr>
          <p:sp>
            <p:nvSpPr>
              <p:cNvPr id="23" name="Freeform: Shape 2800">
                <a:extLst>
                  <a:ext uri="{FF2B5EF4-FFF2-40B4-BE49-F238E27FC236}">
                    <a16:creationId xmlns:a16="http://schemas.microsoft.com/office/drawing/2014/main" id="{AAA09665-8213-2BAB-AD9B-302F24BDE08D}"/>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Freeform: Shape 2801">
                <a:extLst>
                  <a:ext uri="{FF2B5EF4-FFF2-40B4-BE49-F238E27FC236}">
                    <a16:creationId xmlns:a16="http://schemas.microsoft.com/office/drawing/2014/main" id="{B6A83600-4450-01A4-CDE1-9D85A195A589}"/>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Freeform: Shape 2802">
                <a:extLst>
                  <a:ext uri="{FF2B5EF4-FFF2-40B4-BE49-F238E27FC236}">
                    <a16:creationId xmlns:a16="http://schemas.microsoft.com/office/drawing/2014/main" id="{4DC838DA-9B0A-550B-9EC7-6EA71B993974}"/>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2" name="Freeform: Shape 2799">
              <a:extLst>
                <a:ext uri="{FF2B5EF4-FFF2-40B4-BE49-F238E27FC236}">
                  <a16:creationId xmlns:a16="http://schemas.microsoft.com/office/drawing/2014/main" id="{CCDB85E2-4715-81D6-7F64-1670D763138A}"/>
                </a:ext>
              </a:extLst>
            </p:cNvPr>
            <p:cNvSpPr/>
            <p:nvPr/>
          </p:nvSpPr>
          <p:spPr>
            <a:xfrm>
              <a:off x="7413629" y="1934195"/>
              <a:ext cx="106807" cy="91706"/>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solidFill>
              <a:schemeClr val="accent2"/>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6" name="Graphic 2687">
            <a:extLst>
              <a:ext uri="{FF2B5EF4-FFF2-40B4-BE49-F238E27FC236}">
                <a16:creationId xmlns:a16="http://schemas.microsoft.com/office/drawing/2014/main" id="{CBFD13E6-1454-B304-E52C-214A50E4F535}"/>
              </a:ext>
            </a:extLst>
          </p:cNvPr>
          <p:cNvGrpSpPr/>
          <p:nvPr/>
        </p:nvGrpSpPr>
        <p:grpSpPr>
          <a:xfrm>
            <a:off x="9265487" y="2026285"/>
            <a:ext cx="485758" cy="63097"/>
            <a:chOff x="7194810" y="1941351"/>
            <a:chExt cx="549662" cy="71099"/>
          </a:xfrm>
          <a:solidFill>
            <a:schemeClr val="accent2"/>
          </a:solidFill>
        </p:grpSpPr>
        <p:grpSp>
          <p:nvGrpSpPr>
            <p:cNvPr id="27" name="Graphic 2687">
              <a:extLst>
                <a:ext uri="{FF2B5EF4-FFF2-40B4-BE49-F238E27FC236}">
                  <a16:creationId xmlns:a16="http://schemas.microsoft.com/office/drawing/2014/main" id="{E76C27EE-5FE7-1BEF-BDF8-D649A492B988}"/>
                </a:ext>
              </a:extLst>
            </p:cNvPr>
            <p:cNvGrpSpPr/>
            <p:nvPr/>
          </p:nvGrpSpPr>
          <p:grpSpPr>
            <a:xfrm>
              <a:off x="7194810" y="1946590"/>
              <a:ext cx="549662" cy="61578"/>
              <a:chOff x="7194810" y="1946590"/>
              <a:chExt cx="549662" cy="61578"/>
            </a:xfrm>
            <a:grpFill/>
          </p:grpSpPr>
          <p:sp>
            <p:nvSpPr>
              <p:cNvPr id="29" name="Freeform: Shape 2800">
                <a:extLst>
                  <a:ext uri="{FF2B5EF4-FFF2-40B4-BE49-F238E27FC236}">
                    <a16:creationId xmlns:a16="http://schemas.microsoft.com/office/drawing/2014/main" id="{0A45C3D9-17E1-0FBA-0E17-99413E544BEE}"/>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Freeform: Shape 2801">
                <a:extLst>
                  <a:ext uri="{FF2B5EF4-FFF2-40B4-BE49-F238E27FC236}">
                    <a16:creationId xmlns:a16="http://schemas.microsoft.com/office/drawing/2014/main" id="{45CEBB5E-B97D-6F05-76F0-D5A70B0BB9BF}"/>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Freeform: Shape 2802">
                <a:extLst>
                  <a:ext uri="{FF2B5EF4-FFF2-40B4-BE49-F238E27FC236}">
                    <a16:creationId xmlns:a16="http://schemas.microsoft.com/office/drawing/2014/main" id="{0353F121-AFC8-A242-E954-65B93D2D94A6}"/>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8" name="Freeform: Shape 2799">
              <a:extLst>
                <a:ext uri="{FF2B5EF4-FFF2-40B4-BE49-F238E27FC236}">
                  <a16:creationId xmlns:a16="http://schemas.microsoft.com/office/drawing/2014/main" id="{76B1D370-48DE-F6AC-232F-34C589505F24}"/>
                </a:ext>
              </a:extLst>
            </p:cNvPr>
            <p:cNvSpPr/>
            <p:nvPr/>
          </p:nvSpPr>
          <p:spPr>
            <a:xfrm>
              <a:off x="7429648" y="1941351"/>
              <a:ext cx="70764"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32" name="Graphic 2687">
            <a:extLst>
              <a:ext uri="{FF2B5EF4-FFF2-40B4-BE49-F238E27FC236}">
                <a16:creationId xmlns:a16="http://schemas.microsoft.com/office/drawing/2014/main" id="{E48A2940-335A-71EF-9021-555E49F39458}"/>
              </a:ext>
            </a:extLst>
          </p:cNvPr>
          <p:cNvGrpSpPr/>
          <p:nvPr/>
        </p:nvGrpSpPr>
        <p:grpSpPr>
          <a:xfrm>
            <a:off x="9214688" y="2270137"/>
            <a:ext cx="330311" cy="90528"/>
            <a:chOff x="7194810" y="1927039"/>
            <a:chExt cx="549662" cy="102010"/>
          </a:xfrm>
          <a:solidFill>
            <a:schemeClr val="accent2"/>
          </a:solidFill>
        </p:grpSpPr>
        <p:grpSp>
          <p:nvGrpSpPr>
            <p:cNvPr id="33" name="Graphic 2687">
              <a:extLst>
                <a:ext uri="{FF2B5EF4-FFF2-40B4-BE49-F238E27FC236}">
                  <a16:creationId xmlns:a16="http://schemas.microsoft.com/office/drawing/2014/main" id="{F9DC3F8F-EE5F-A55F-5D53-68FDB98ED169}"/>
                </a:ext>
              </a:extLst>
            </p:cNvPr>
            <p:cNvGrpSpPr/>
            <p:nvPr/>
          </p:nvGrpSpPr>
          <p:grpSpPr>
            <a:xfrm>
              <a:off x="7194810" y="1946590"/>
              <a:ext cx="549662" cy="61578"/>
              <a:chOff x="7194810" y="1946590"/>
              <a:chExt cx="549662" cy="61578"/>
            </a:xfrm>
            <a:grpFill/>
          </p:grpSpPr>
          <p:sp>
            <p:nvSpPr>
              <p:cNvPr id="35" name="Freeform: Shape 2800">
                <a:extLst>
                  <a:ext uri="{FF2B5EF4-FFF2-40B4-BE49-F238E27FC236}">
                    <a16:creationId xmlns:a16="http://schemas.microsoft.com/office/drawing/2014/main" id="{3F81A1E5-826F-FB0B-4641-44892C5DD915}"/>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Freeform: Shape 2801">
                <a:extLst>
                  <a:ext uri="{FF2B5EF4-FFF2-40B4-BE49-F238E27FC236}">
                    <a16:creationId xmlns:a16="http://schemas.microsoft.com/office/drawing/2014/main" id="{16FE1C33-C83A-9B29-45B8-11538C939B78}"/>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Freeform: Shape 2802">
                <a:extLst>
                  <a:ext uri="{FF2B5EF4-FFF2-40B4-BE49-F238E27FC236}">
                    <a16:creationId xmlns:a16="http://schemas.microsoft.com/office/drawing/2014/main" id="{9F2CE9F2-7068-8ECC-BA7E-7DA4D5B60A67}"/>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34" name="Freeform: Shape 2799">
              <a:extLst>
                <a:ext uri="{FF2B5EF4-FFF2-40B4-BE49-F238E27FC236}">
                  <a16:creationId xmlns:a16="http://schemas.microsoft.com/office/drawing/2014/main" id="{C560030B-9863-E2FC-B4F4-E02212903C95}"/>
                </a:ext>
              </a:extLst>
            </p:cNvPr>
            <p:cNvSpPr/>
            <p:nvPr/>
          </p:nvSpPr>
          <p:spPr>
            <a:xfrm>
              <a:off x="7403062" y="1927039"/>
              <a:ext cx="149697" cy="102010"/>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38" name="Graphic 2687">
            <a:extLst>
              <a:ext uri="{FF2B5EF4-FFF2-40B4-BE49-F238E27FC236}">
                <a16:creationId xmlns:a16="http://schemas.microsoft.com/office/drawing/2014/main" id="{926FB994-BF58-6685-6284-19D969C3A8FF}"/>
              </a:ext>
            </a:extLst>
          </p:cNvPr>
          <p:cNvGrpSpPr/>
          <p:nvPr/>
        </p:nvGrpSpPr>
        <p:grpSpPr>
          <a:xfrm>
            <a:off x="9078160" y="2419058"/>
            <a:ext cx="696070" cy="54648"/>
            <a:chOff x="7194810" y="1946590"/>
            <a:chExt cx="549662" cy="61578"/>
          </a:xfrm>
          <a:solidFill>
            <a:schemeClr val="accent2"/>
          </a:solidFill>
        </p:grpSpPr>
        <p:grpSp>
          <p:nvGrpSpPr>
            <p:cNvPr id="39" name="Graphic 2687">
              <a:extLst>
                <a:ext uri="{FF2B5EF4-FFF2-40B4-BE49-F238E27FC236}">
                  <a16:creationId xmlns:a16="http://schemas.microsoft.com/office/drawing/2014/main" id="{9D2FF18A-5675-E0E5-0326-16C8FF806824}"/>
                </a:ext>
              </a:extLst>
            </p:cNvPr>
            <p:cNvGrpSpPr/>
            <p:nvPr/>
          </p:nvGrpSpPr>
          <p:grpSpPr>
            <a:xfrm>
              <a:off x="7194810" y="1946590"/>
              <a:ext cx="549662" cy="61578"/>
              <a:chOff x="7194810" y="1946590"/>
              <a:chExt cx="549662" cy="61578"/>
            </a:xfrm>
            <a:grpFill/>
          </p:grpSpPr>
          <p:sp>
            <p:nvSpPr>
              <p:cNvPr id="41" name="Freeform: Shape 2800">
                <a:extLst>
                  <a:ext uri="{FF2B5EF4-FFF2-40B4-BE49-F238E27FC236}">
                    <a16:creationId xmlns:a16="http://schemas.microsoft.com/office/drawing/2014/main" id="{2D1A0DFF-8B59-6BB5-2187-F8525868DD2C}"/>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Freeform: Shape 2801">
                <a:extLst>
                  <a:ext uri="{FF2B5EF4-FFF2-40B4-BE49-F238E27FC236}">
                    <a16:creationId xmlns:a16="http://schemas.microsoft.com/office/drawing/2014/main" id="{EC7EC92D-E5A4-1EB5-7677-C36D1807E726}"/>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Freeform: Shape 2802">
                <a:extLst>
                  <a:ext uri="{FF2B5EF4-FFF2-40B4-BE49-F238E27FC236}">
                    <a16:creationId xmlns:a16="http://schemas.microsoft.com/office/drawing/2014/main" id="{0A0EEEC8-57D9-AD25-A008-36C69FF1EE96}"/>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40" name="Freeform: Shape 2799">
              <a:extLst>
                <a:ext uri="{FF2B5EF4-FFF2-40B4-BE49-F238E27FC236}">
                  <a16:creationId xmlns:a16="http://schemas.microsoft.com/office/drawing/2014/main" id="{2907CAAE-A446-5AB3-F332-853DDC97B88A}"/>
                </a:ext>
              </a:extLst>
            </p:cNvPr>
            <p:cNvSpPr/>
            <p:nvPr/>
          </p:nvSpPr>
          <p:spPr>
            <a:xfrm>
              <a:off x="7471172" y="1952083"/>
              <a:ext cx="36790" cy="50490"/>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 name="Graphic 2687">
            <a:extLst>
              <a:ext uri="{FF2B5EF4-FFF2-40B4-BE49-F238E27FC236}">
                <a16:creationId xmlns:a16="http://schemas.microsoft.com/office/drawing/2014/main" id="{0C0B9139-4D2E-DE95-DDFB-12129E83D87F}"/>
              </a:ext>
            </a:extLst>
          </p:cNvPr>
          <p:cNvGrpSpPr/>
          <p:nvPr/>
        </p:nvGrpSpPr>
        <p:grpSpPr>
          <a:xfrm>
            <a:off x="9271835" y="2624840"/>
            <a:ext cx="549766" cy="72240"/>
            <a:chOff x="7194810" y="1934195"/>
            <a:chExt cx="549662" cy="81402"/>
          </a:xfrm>
        </p:grpSpPr>
        <p:grpSp>
          <p:nvGrpSpPr>
            <p:cNvPr id="45" name="Graphic 2687">
              <a:extLst>
                <a:ext uri="{FF2B5EF4-FFF2-40B4-BE49-F238E27FC236}">
                  <a16:creationId xmlns:a16="http://schemas.microsoft.com/office/drawing/2014/main" id="{8362994C-106D-6916-5C12-048BD99F7F5E}"/>
                </a:ext>
              </a:extLst>
            </p:cNvPr>
            <p:cNvGrpSpPr/>
            <p:nvPr/>
          </p:nvGrpSpPr>
          <p:grpSpPr>
            <a:xfrm>
              <a:off x="7194810" y="1946590"/>
              <a:ext cx="549662" cy="61578"/>
              <a:chOff x="7194810" y="1946590"/>
              <a:chExt cx="549662" cy="61578"/>
            </a:xfrm>
            <a:solidFill>
              <a:srgbClr val="222221"/>
            </a:solidFill>
          </p:grpSpPr>
          <p:sp>
            <p:nvSpPr>
              <p:cNvPr id="47" name="Freeform: Shape 2800">
                <a:extLst>
                  <a:ext uri="{FF2B5EF4-FFF2-40B4-BE49-F238E27FC236}">
                    <a16:creationId xmlns:a16="http://schemas.microsoft.com/office/drawing/2014/main" id="{C17BD295-021D-3871-20E4-02F9A74CAF05}"/>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8" name="Freeform: Shape 2801">
                <a:extLst>
                  <a:ext uri="{FF2B5EF4-FFF2-40B4-BE49-F238E27FC236}">
                    <a16:creationId xmlns:a16="http://schemas.microsoft.com/office/drawing/2014/main" id="{4B9B5859-C9CD-A903-69DC-72FC18CA3F8D}"/>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Freeform: Shape 2802">
                <a:extLst>
                  <a:ext uri="{FF2B5EF4-FFF2-40B4-BE49-F238E27FC236}">
                    <a16:creationId xmlns:a16="http://schemas.microsoft.com/office/drawing/2014/main" id="{088539C5-E6EC-AC63-2FBB-D7A680DE9F62}"/>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46" name="Freeform: Shape 2799">
              <a:extLst>
                <a:ext uri="{FF2B5EF4-FFF2-40B4-BE49-F238E27FC236}">
                  <a16:creationId xmlns:a16="http://schemas.microsoft.com/office/drawing/2014/main" id="{5561747C-024C-9FAF-B7A5-06085BF7C8B7}"/>
                </a:ext>
              </a:extLst>
            </p:cNvPr>
            <p:cNvSpPr/>
            <p:nvPr/>
          </p:nvSpPr>
          <p:spPr>
            <a:xfrm>
              <a:off x="7443561" y="1934195"/>
              <a:ext cx="69608" cy="81402"/>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solidFill>
              <a:schemeClr val="tx2"/>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 name="Graphic 2687">
            <a:extLst>
              <a:ext uri="{FF2B5EF4-FFF2-40B4-BE49-F238E27FC236}">
                <a16:creationId xmlns:a16="http://schemas.microsoft.com/office/drawing/2014/main" id="{2DD94919-1DC1-1F6B-4EFD-8F62C2D6774B}"/>
              </a:ext>
            </a:extLst>
          </p:cNvPr>
          <p:cNvGrpSpPr/>
          <p:nvPr/>
        </p:nvGrpSpPr>
        <p:grpSpPr>
          <a:xfrm>
            <a:off x="9128963" y="2762421"/>
            <a:ext cx="376031" cy="81384"/>
            <a:chOff x="7194810" y="1934195"/>
            <a:chExt cx="549662" cy="91706"/>
          </a:xfrm>
          <a:solidFill>
            <a:schemeClr val="accent2"/>
          </a:solidFill>
        </p:grpSpPr>
        <p:grpSp>
          <p:nvGrpSpPr>
            <p:cNvPr id="51" name="Graphic 2687">
              <a:extLst>
                <a:ext uri="{FF2B5EF4-FFF2-40B4-BE49-F238E27FC236}">
                  <a16:creationId xmlns:a16="http://schemas.microsoft.com/office/drawing/2014/main" id="{C0E41406-C899-FB1A-66A2-82271C34D675}"/>
                </a:ext>
              </a:extLst>
            </p:cNvPr>
            <p:cNvGrpSpPr/>
            <p:nvPr/>
          </p:nvGrpSpPr>
          <p:grpSpPr>
            <a:xfrm>
              <a:off x="7194810" y="1946590"/>
              <a:ext cx="549662" cy="61578"/>
              <a:chOff x="7194810" y="1946590"/>
              <a:chExt cx="549662" cy="61578"/>
            </a:xfrm>
            <a:grpFill/>
          </p:grpSpPr>
          <p:sp>
            <p:nvSpPr>
              <p:cNvPr id="53" name="Freeform: Shape 2800">
                <a:extLst>
                  <a:ext uri="{FF2B5EF4-FFF2-40B4-BE49-F238E27FC236}">
                    <a16:creationId xmlns:a16="http://schemas.microsoft.com/office/drawing/2014/main" id="{94F895DF-62A4-0FD5-539B-21F51CAE56B0}"/>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Freeform: Shape 2801">
                <a:extLst>
                  <a:ext uri="{FF2B5EF4-FFF2-40B4-BE49-F238E27FC236}">
                    <a16:creationId xmlns:a16="http://schemas.microsoft.com/office/drawing/2014/main" id="{3A75F5A4-3F6C-199E-540E-82827E5CE6B5}"/>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Freeform: Shape 2802">
                <a:extLst>
                  <a:ext uri="{FF2B5EF4-FFF2-40B4-BE49-F238E27FC236}">
                    <a16:creationId xmlns:a16="http://schemas.microsoft.com/office/drawing/2014/main" id="{9A0780F9-97B3-2CEA-2CB8-38CEF1EF5BDD}"/>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52" name="Freeform: Shape 2799">
              <a:extLst>
                <a:ext uri="{FF2B5EF4-FFF2-40B4-BE49-F238E27FC236}">
                  <a16:creationId xmlns:a16="http://schemas.microsoft.com/office/drawing/2014/main" id="{90663FF9-B7D7-BA09-E21F-6181E07FF079}"/>
                </a:ext>
              </a:extLst>
            </p:cNvPr>
            <p:cNvSpPr/>
            <p:nvPr/>
          </p:nvSpPr>
          <p:spPr>
            <a:xfrm>
              <a:off x="7413629" y="1934195"/>
              <a:ext cx="119264" cy="91706"/>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6" name="Graphic 2687">
            <a:extLst>
              <a:ext uri="{FF2B5EF4-FFF2-40B4-BE49-F238E27FC236}">
                <a16:creationId xmlns:a16="http://schemas.microsoft.com/office/drawing/2014/main" id="{ED17EABB-2612-88FF-ACBD-CEE9E9AB3173}"/>
              </a:ext>
            </a:extLst>
          </p:cNvPr>
          <p:cNvGrpSpPr/>
          <p:nvPr/>
        </p:nvGrpSpPr>
        <p:grpSpPr>
          <a:xfrm>
            <a:off x="9351213" y="3135274"/>
            <a:ext cx="430895" cy="63097"/>
            <a:chOff x="7194810" y="1941351"/>
            <a:chExt cx="549662" cy="71099"/>
          </a:xfrm>
        </p:grpSpPr>
        <p:grpSp>
          <p:nvGrpSpPr>
            <p:cNvPr id="57" name="Graphic 2687">
              <a:extLst>
                <a:ext uri="{FF2B5EF4-FFF2-40B4-BE49-F238E27FC236}">
                  <a16:creationId xmlns:a16="http://schemas.microsoft.com/office/drawing/2014/main" id="{441EF5F0-15C3-6ADF-FAE1-652E819D40DE}"/>
                </a:ext>
              </a:extLst>
            </p:cNvPr>
            <p:cNvGrpSpPr/>
            <p:nvPr/>
          </p:nvGrpSpPr>
          <p:grpSpPr>
            <a:xfrm>
              <a:off x="7194810" y="1946590"/>
              <a:ext cx="549662" cy="61578"/>
              <a:chOff x="7194810" y="1946590"/>
              <a:chExt cx="549662" cy="61578"/>
            </a:xfrm>
            <a:solidFill>
              <a:srgbClr val="222221"/>
            </a:solidFill>
          </p:grpSpPr>
          <p:sp>
            <p:nvSpPr>
              <p:cNvPr id="59" name="Freeform: Shape 2800">
                <a:extLst>
                  <a:ext uri="{FF2B5EF4-FFF2-40B4-BE49-F238E27FC236}">
                    <a16:creationId xmlns:a16="http://schemas.microsoft.com/office/drawing/2014/main" id="{6E3DAA1C-4869-E000-B128-D87DEA5B2C67}"/>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0" name="Freeform: Shape 2801">
                <a:extLst>
                  <a:ext uri="{FF2B5EF4-FFF2-40B4-BE49-F238E27FC236}">
                    <a16:creationId xmlns:a16="http://schemas.microsoft.com/office/drawing/2014/main" id="{2A5ECCDE-2B25-2731-6DD2-5429DD782D16}"/>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1" name="Freeform: Shape 2802">
                <a:extLst>
                  <a:ext uri="{FF2B5EF4-FFF2-40B4-BE49-F238E27FC236}">
                    <a16:creationId xmlns:a16="http://schemas.microsoft.com/office/drawing/2014/main" id="{4F1B472C-D63D-6DE9-047E-E432ECC29AE1}"/>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58" name="Freeform: Shape 2799">
              <a:extLst>
                <a:ext uri="{FF2B5EF4-FFF2-40B4-BE49-F238E27FC236}">
                  <a16:creationId xmlns:a16="http://schemas.microsoft.com/office/drawing/2014/main" id="{6440403E-E032-9E4C-C016-C5893736A90B}"/>
                </a:ext>
              </a:extLst>
            </p:cNvPr>
            <p:cNvSpPr/>
            <p:nvPr/>
          </p:nvSpPr>
          <p:spPr>
            <a:xfrm>
              <a:off x="7436834" y="1941351"/>
              <a:ext cx="81111"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solidFill>
              <a:schemeClr val="tx2"/>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2" name="Graphic 2687">
            <a:extLst>
              <a:ext uri="{FF2B5EF4-FFF2-40B4-BE49-F238E27FC236}">
                <a16:creationId xmlns:a16="http://schemas.microsoft.com/office/drawing/2014/main" id="{8DF2F7C4-E383-C436-8E2A-3CB6126B324B}"/>
              </a:ext>
            </a:extLst>
          </p:cNvPr>
          <p:cNvGrpSpPr/>
          <p:nvPr/>
        </p:nvGrpSpPr>
        <p:grpSpPr>
          <a:xfrm>
            <a:off x="8976563" y="2988450"/>
            <a:ext cx="440039" cy="81384"/>
            <a:chOff x="7194810" y="1934195"/>
            <a:chExt cx="549662" cy="91706"/>
          </a:xfrm>
          <a:solidFill>
            <a:schemeClr val="accent2"/>
          </a:solidFill>
        </p:grpSpPr>
        <p:grpSp>
          <p:nvGrpSpPr>
            <p:cNvPr id="63" name="Graphic 2687">
              <a:extLst>
                <a:ext uri="{FF2B5EF4-FFF2-40B4-BE49-F238E27FC236}">
                  <a16:creationId xmlns:a16="http://schemas.microsoft.com/office/drawing/2014/main" id="{93C0B3FB-D637-4C5F-BD20-0EA830DEFA70}"/>
                </a:ext>
              </a:extLst>
            </p:cNvPr>
            <p:cNvGrpSpPr/>
            <p:nvPr/>
          </p:nvGrpSpPr>
          <p:grpSpPr>
            <a:xfrm>
              <a:off x="7194810" y="1946590"/>
              <a:ext cx="549662" cy="61578"/>
              <a:chOff x="7194810" y="1946590"/>
              <a:chExt cx="549662" cy="61578"/>
            </a:xfrm>
            <a:grpFill/>
          </p:grpSpPr>
          <p:sp>
            <p:nvSpPr>
              <p:cNvPr id="65" name="Freeform: Shape 2800">
                <a:extLst>
                  <a:ext uri="{FF2B5EF4-FFF2-40B4-BE49-F238E27FC236}">
                    <a16:creationId xmlns:a16="http://schemas.microsoft.com/office/drawing/2014/main" id="{BD7F74F5-88E4-A28C-F0B5-B15E9BF9AFCD}"/>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6" name="Freeform: Shape 2801">
                <a:extLst>
                  <a:ext uri="{FF2B5EF4-FFF2-40B4-BE49-F238E27FC236}">
                    <a16:creationId xmlns:a16="http://schemas.microsoft.com/office/drawing/2014/main" id="{4966D19E-A063-7FB0-CA6C-FE81AF1FD38A}"/>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7" name="Freeform: Shape 2802">
                <a:extLst>
                  <a:ext uri="{FF2B5EF4-FFF2-40B4-BE49-F238E27FC236}">
                    <a16:creationId xmlns:a16="http://schemas.microsoft.com/office/drawing/2014/main" id="{5CDA97E5-439E-DA4D-B6E3-F8BB6EC05900}"/>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64" name="Freeform: Shape 2799">
              <a:extLst>
                <a:ext uri="{FF2B5EF4-FFF2-40B4-BE49-F238E27FC236}">
                  <a16:creationId xmlns:a16="http://schemas.microsoft.com/office/drawing/2014/main" id="{8F210A02-EB81-98E0-B783-BBCD8BE21C51}"/>
                </a:ext>
              </a:extLst>
            </p:cNvPr>
            <p:cNvSpPr/>
            <p:nvPr/>
          </p:nvSpPr>
          <p:spPr>
            <a:xfrm>
              <a:off x="7436835" y="1934195"/>
              <a:ext cx="92531" cy="91706"/>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8" name="Graphic 2687">
            <a:extLst>
              <a:ext uri="{FF2B5EF4-FFF2-40B4-BE49-F238E27FC236}">
                <a16:creationId xmlns:a16="http://schemas.microsoft.com/office/drawing/2014/main" id="{618BF8AB-BB40-AA51-E76B-8EEA6C9F8651}"/>
              </a:ext>
            </a:extLst>
          </p:cNvPr>
          <p:cNvGrpSpPr/>
          <p:nvPr/>
        </p:nvGrpSpPr>
        <p:grpSpPr>
          <a:xfrm>
            <a:off x="9191485" y="3329899"/>
            <a:ext cx="406663" cy="132817"/>
            <a:chOff x="7439420" y="-592071"/>
            <a:chExt cx="298231" cy="143969"/>
          </a:xfrm>
          <a:solidFill>
            <a:schemeClr val="accent2"/>
          </a:solidFill>
        </p:grpSpPr>
        <p:grpSp>
          <p:nvGrpSpPr>
            <p:cNvPr id="69" name="Graphic 2687">
              <a:extLst>
                <a:ext uri="{FF2B5EF4-FFF2-40B4-BE49-F238E27FC236}">
                  <a16:creationId xmlns:a16="http://schemas.microsoft.com/office/drawing/2014/main" id="{02B9E9FE-C083-0704-F700-54CB24733AF0}"/>
                </a:ext>
              </a:extLst>
            </p:cNvPr>
            <p:cNvGrpSpPr/>
            <p:nvPr/>
          </p:nvGrpSpPr>
          <p:grpSpPr>
            <a:xfrm>
              <a:off x="7439420" y="-556924"/>
              <a:ext cx="298231" cy="61578"/>
              <a:chOff x="7439420" y="-556924"/>
              <a:chExt cx="298231" cy="61578"/>
            </a:xfrm>
            <a:grpFill/>
          </p:grpSpPr>
          <p:sp>
            <p:nvSpPr>
              <p:cNvPr id="71" name="Freeform: Shape 31">
                <a:extLst>
                  <a:ext uri="{FF2B5EF4-FFF2-40B4-BE49-F238E27FC236}">
                    <a16:creationId xmlns:a16="http://schemas.microsoft.com/office/drawing/2014/main" id="{96FB3374-2EF4-31B9-2EF2-4FB12B235B9F}"/>
                  </a:ext>
                </a:extLst>
              </p:cNvPr>
              <p:cNvSpPr/>
              <p:nvPr/>
            </p:nvSpPr>
            <p:spPr>
              <a:xfrm>
                <a:off x="7444157" y="-526040"/>
                <a:ext cx="288757" cy="18947"/>
              </a:xfrm>
              <a:custGeom>
                <a:avLst/>
                <a:gdLst>
                  <a:gd name="connsiteX0" fmla="*/ 0 w 288757"/>
                  <a:gd name="connsiteY0" fmla="*/ 0 h 18947"/>
                  <a:gd name="connsiteX1" fmla="*/ 288758 w 288757"/>
                  <a:gd name="connsiteY1" fmla="*/ 0 h 18947"/>
                </a:gdLst>
                <a:ahLst/>
                <a:cxnLst>
                  <a:cxn ang="0">
                    <a:pos x="connsiteX0" y="connsiteY0"/>
                  </a:cxn>
                  <a:cxn ang="0">
                    <a:pos x="connsiteX1" y="connsiteY1"/>
                  </a:cxn>
                </a:cxnLst>
                <a:rect l="l" t="t" r="r" b="b"/>
                <a:pathLst>
                  <a:path w="288757" h="18947">
                    <a:moveTo>
                      <a:pt x="0" y="0"/>
                    </a:moveTo>
                    <a:lnTo>
                      <a:pt x="288758"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2" name="Freeform: Shape 32">
                <a:extLst>
                  <a:ext uri="{FF2B5EF4-FFF2-40B4-BE49-F238E27FC236}">
                    <a16:creationId xmlns:a16="http://schemas.microsoft.com/office/drawing/2014/main" id="{8A2E4C98-FAA4-8F24-1922-4A244A46DDB2}"/>
                  </a:ext>
                </a:extLst>
              </p:cNvPr>
              <p:cNvSpPr/>
              <p:nvPr/>
            </p:nvSpPr>
            <p:spPr>
              <a:xfrm>
                <a:off x="7439420" y="-556924"/>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3" name="Freeform: Shape 33">
                <a:extLst>
                  <a:ext uri="{FF2B5EF4-FFF2-40B4-BE49-F238E27FC236}">
                    <a16:creationId xmlns:a16="http://schemas.microsoft.com/office/drawing/2014/main" id="{1F5A6493-DCF1-6D0B-DD33-211BBE0BABE2}"/>
                  </a:ext>
                </a:extLst>
              </p:cNvPr>
              <p:cNvSpPr/>
              <p:nvPr/>
            </p:nvSpPr>
            <p:spPr>
              <a:xfrm>
                <a:off x="7728178" y="-556924"/>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70" name="Freeform: Shape 30">
              <a:extLst>
                <a:ext uri="{FF2B5EF4-FFF2-40B4-BE49-F238E27FC236}">
                  <a16:creationId xmlns:a16="http://schemas.microsoft.com/office/drawing/2014/main" id="{63E1D630-65AA-1A1E-07CB-D6632F36EC49}"/>
                </a:ext>
              </a:extLst>
            </p:cNvPr>
            <p:cNvSpPr/>
            <p:nvPr/>
          </p:nvSpPr>
          <p:spPr>
            <a:xfrm>
              <a:off x="7538925" y="-592071"/>
              <a:ext cx="101199" cy="143969"/>
            </a:xfrm>
            <a:custGeom>
              <a:avLst/>
              <a:gdLst>
                <a:gd name="connsiteX0" fmla="*/ 0 w 111410"/>
                <a:gd name="connsiteY0" fmla="*/ 0 h 111410"/>
                <a:gd name="connsiteX1" fmla="*/ 111410 w 111410"/>
                <a:gd name="connsiteY1" fmla="*/ 0 h 111410"/>
                <a:gd name="connsiteX2" fmla="*/ 111410 w 111410"/>
                <a:gd name="connsiteY2" fmla="*/ 111410 h 111410"/>
                <a:gd name="connsiteX3" fmla="*/ 0 w 111410"/>
                <a:gd name="connsiteY3" fmla="*/ 111410 h 111410"/>
              </a:gdLst>
              <a:ahLst/>
              <a:cxnLst>
                <a:cxn ang="0">
                  <a:pos x="connsiteX0" y="connsiteY0"/>
                </a:cxn>
                <a:cxn ang="0">
                  <a:pos x="connsiteX1" y="connsiteY1"/>
                </a:cxn>
                <a:cxn ang="0">
                  <a:pos x="connsiteX2" y="connsiteY2"/>
                </a:cxn>
                <a:cxn ang="0">
                  <a:pos x="connsiteX3" y="connsiteY3"/>
                </a:cxn>
              </a:cxnLst>
              <a:rect l="l" t="t" r="r" b="b"/>
              <a:pathLst>
                <a:path w="111410" h="111410">
                  <a:moveTo>
                    <a:pt x="0" y="0"/>
                  </a:moveTo>
                  <a:lnTo>
                    <a:pt x="111410" y="0"/>
                  </a:lnTo>
                  <a:lnTo>
                    <a:pt x="111410" y="111410"/>
                  </a:lnTo>
                  <a:lnTo>
                    <a:pt x="0" y="111410"/>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74" name="Graphic 2687">
            <a:extLst>
              <a:ext uri="{FF2B5EF4-FFF2-40B4-BE49-F238E27FC236}">
                <a16:creationId xmlns:a16="http://schemas.microsoft.com/office/drawing/2014/main" id="{C56FEFE9-CE54-3C89-1F12-0A12D61530CA}"/>
              </a:ext>
            </a:extLst>
          </p:cNvPr>
          <p:cNvGrpSpPr/>
          <p:nvPr/>
        </p:nvGrpSpPr>
        <p:grpSpPr>
          <a:xfrm>
            <a:off x="8919410" y="3512929"/>
            <a:ext cx="705214" cy="81384"/>
            <a:chOff x="7194810" y="1934195"/>
            <a:chExt cx="549662" cy="91706"/>
          </a:xfrm>
          <a:solidFill>
            <a:schemeClr val="accent2"/>
          </a:solidFill>
        </p:grpSpPr>
        <p:grpSp>
          <p:nvGrpSpPr>
            <p:cNvPr id="75" name="Graphic 2687">
              <a:extLst>
                <a:ext uri="{FF2B5EF4-FFF2-40B4-BE49-F238E27FC236}">
                  <a16:creationId xmlns:a16="http://schemas.microsoft.com/office/drawing/2014/main" id="{FA4B5B74-C607-10B3-35D1-CF4C3F0DCC1C}"/>
                </a:ext>
              </a:extLst>
            </p:cNvPr>
            <p:cNvGrpSpPr/>
            <p:nvPr/>
          </p:nvGrpSpPr>
          <p:grpSpPr>
            <a:xfrm>
              <a:off x="7194810" y="1946590"/>
              <a:ext cx="549662" cy="61578"/>
              <a:chOff x="7194810" y="1946590"/>
              <a:chExt cx="549662" cy="61578"/>
            </a:xfrm>
            <a:grpFill/>
          </p:grpSpPr>
          <p:sp>
            <p:nvSpPr>
              <p:cNvPr id="77" name="Freeform: Shape 2800">
                <a:extLst>
                  <a:ext uri="{FF2B5EF4-FFF2-40B4-BE49-F238E27FC236}">
                    <a16:creationId xmlns:a16="http://schemas.microsoft.com/office/drawing/2014/main" id="{E3C1358F-53ED-ED1F-5C4B-27F06BF029B2}"/>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8" name="Freeform: Shape 2801">
                <a:extLst>
                  <a:ext uri="{FF2B5EF4-FFF2-40B4-BE49-F238E27FC236}">
                    <a16:creationId xmlns:a16="http://schemas.microsoft.com/office/drawing/2014/main" id="{6F88A0D0-BC31-0A18-0FE0-F2EC76E3683B}"/>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9" name="Freeform: Shape 2802">
                <a:extLst>
                  <a:ext uri="{FF2B5EF4-FFF2-40B4-BE49-F238E27FC236}">
                    <a16:creationId xmlns:a16="http://schemas.microsoft.com/office/drawing/2014/main" id="{C18AD168-6EAB-8352-4B22-5A9BC029E377}"/>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76" name="Freeform: Shape 2799">
              <a:extLst>
                <a:ext uri="{FF2B5EF4-FFF2-40B4-BE49-F238E27FC236}">
                  <a16:creationId xmlns:a16="http://schemas.microsoft.com/office/drawing/2014/main" id="{06A6A244-6BDE-6AAB-F692-94914F3C8E6C}"/>
                </a:ext>
              </a:extLst>
            </p:cNvPr>
            <p:cNvSpPr/>
            <p:nvPr/>
          </p:nvSpPr>
          <p:spPr>
            <a:xfrm>
              <a:off x="7441086" y="1934195"/>
              <a:ext cx="58450" cy="91706"/>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0" name="Graphic 2687">
            <a:extLst>
              <a:ext uri="{FF2B5EF4-FFF2-40B4-BE49-F238E27FC236}">
                <a16:creationId xmlns:a16="http://schemas.microsoft.com/office/drawing/2014/main" id="{FDDADDFF-D150-5B10-97CB-8210EC5BC5A9}"/>
              </a:ext>
            </a:extLst>
          </p:cNvPr>
          <p:cNvGrpSpPr/>
          <p:nvPr/>
        </p:nvGrpSpPr>
        <p:grpSpPr>
          <a:xfrm>
            <a:off x="9043235" y="3635551"/>
            <a:ext cx="778366" cy="72240"/>
            <a:chOff x="7194810" y="1937773"/>
            <a:chExt cx="549662" cy="81402"/>
          </a:xfrm>
          <a:solidFill>
            <a:schemeClr val="accent2"/>
          </a:solidFill>
        </p:grpSpPr>
        <p:grpSp>
          <p:nvGrpSpPr>
            <p:cNvPr id="81" name="Graphic 2687">
              <a:extLst>
                <a:ext uri="{FF2B5EF4-FFF2-40B4-BE49-F238E27FC236}">
                  <a16:creationId xmlns:a16="http://schemas.microsoft.com/office/drawing/2014/main" id="{3311F2D0-1AE5-0F43-75CA-AF52334B7CAD}"/>
                </a:ext>
              </a:extLst>
            </p:cNvPr>
            <p:cNvGrpSpPr/>
            <p:nvPr/>
          </p:nvGrpSpPr>
          <p:grpSpPr>
            <a:xfrm>
              <a:off x="7194810" y="1946590"/>
              <a:ext cx="549662" cy="61578"/>
              <a:chOff x="7194810" y="1946590"/>
              <a:chExt cx="549662" cy="61578"/>
            </a:xfrm>
            <a:grpFill/>
          </p:grpSpPr>
          <p:sp>
            <p:nvSpPr>
              <p:cNvPr id="83" name="Freeform: Shape 2800">
                <a:extLst>
                  <a:ext uri="{FF2B5EF4-FFF2-40B4-BE49-F238E27FC236}">
                    <a16:creationId xmlns:a16="http://schemas.microsoft.com/office/drawing/2014/main" id="{6217FEFC-7635-6F7A-E825-5C08B8CF15CF}"/>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4" name="Freeform: Shape 2801">
                <a:extLst>
                  <a:ext uri="{FF2B5EF4-FFF2-40B4-BE49-F238E27FC236}">
                    <a16:creationId xmlns:a16="http://schemas.microsoft.com/office/drawing/2014/main" id="{CF9A99EB-93B6-2430-DCF9-6990683E9311}"/>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5" name="Freeform: Shape 2802">
                <a:extLst>
                  <a:ext uri="{FF2B5EF4-FFF2-40B4-BE49-F238E27FC236}">
                    <a16:creationId xmlns:a16="http://schemas.microsoft.com/office/drawing/2014/main" id="{BB5B2154-4C18-B5F8-36D5-2C7B533C200B}"/>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82" name="Freeform: Shape 2799">
              <a:extLst>
                <a:ext uri="{FF2B5EF4-FFF2-40B4-BE49-F238E27FC236}">
                  <a16:creationId xmlns:a16="http://schemas.microsoft.com/office/drawing/2014/main" id="{DFF68789-958C-45B8-840A-D9AF3C88249B}"/>
                </a:ext>
              </a:extLst>
            </p:cNvPr>
            <p:cNvSpPr/>
            <p:nvPr/>
          </p:nvSpPr>
          <p:spPr>
            <a:xfrm>
              <a:off x="7443561" y="1937773"/>
              <a:ext cx="51324" cy="81402"/>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6" name="Graphic 2687">
            <a:extLst>
              <a:ext uri="{FF2B5EF4-FFF2-40B4-BE49-F238E27FC236}">
                <a16:creationId xmlns:a16="http://schemas.microsoft.com/office/drawing/2014/main" id="{60B2B04F-2BFE-193D-2DC9-22A35821F3E7}"/>
              </a:ext>
            </a:extLst>
          </p:cNvPr>
          <p:cNvGrpSpPr/>
          <p:nvPr/>
        </p:nvGrpSpPr>
        <p:grpSpPr>
          <a:xfrm>
            <a:off x="8727968" y="3841179"/>
            <a:ext cx="1200238" cy="54647"/>
            <a:chOff x="7175853" y="1431601"/>
            <a:chExt cx="892809" cy="61578"/>
          </a:xfrm>
          <a:solidFill>
            <a:schemeClr val="accent2"/>
          </a:solidFill>
        </p:grpSpPr>
        <p:grpSp>
          <p:nvGrpSpPr>
            <p:cNvPr id="87" name="Graphic 2687">
              <a:extLst>
                <a:ext uri="{FF2B5EF4-FFF2-40B4-BE49-F238E27FC236}">
                  <a16:creationId xmlns:a16="http://schemas.microsoft.com/office/drawing/2014/main" id="{2066A264-00B2-FFE8-338B-3F293FCDB360}"/>
                </a:ext>
              </a:extLst>
            </p:cNvPr>
            <p:cNvGrpSpPr/>
            <p:nvPr/>
          </p:nvGrpSpPr>
          <p:grpSpPr>
            <a:xfrm>
              <a:off x="7175853" y="1431601"/>
              <a:ext cx="892809" cy="61578"/>
              <a:chOff x="7175853" y="1431601"/>
              <a:chExt cx="892809" cy="61578"/>
            </a:xfrm>
            <a:grpFill/>
          </p:grpSpPr>
          <p:sp>
            <p:nvSpPr>
              <p:cNvPr id="89" name="Freeform: Shape 43">
                <a:extLst>
                  <a:ext uri="{FF2B5EF4-FFF2-40B4-BE49-F238E27FC236}">
                    <a16:creationId xmlns:a16="http://schemas.microsoft.com/office/drawing/2014/main" id="{00D613FE-EF61-8346-BEFC-7CF908B50D02}"/>
                  </a:ext>
                </a:extLst>
              </p:cNvPr>
              <p:cNvSpPr/>
              <p:nvPr/>
            </p:nvSpPr>
            <p:spPr>
              <a:xfrm>
                <a:off x="7175853" y="1462296"/>
                <a:ext cx="886470" cy="18947"/>
              </a:xfrm>
              <a:custGeom>
                <a:avLst/>
                <a:gdLst>
                  <a:gd name="connsiteX0" fmla="*/ 0 w 791242"/>
                  <a:gd name="connsiteY0" fmla="*/ 0 h 18947"/>
                  <a:gd name="connsiteX1" fmla="*/ 791242 w 791242"/>
                  <a:gd name="connsiteY1" fmla="*/ 0 h 18947"/>
                </a:gdLst>
                <a:ahLst/>
                <a:cxnLst>
                  <a:cxn ang="0">
                    <a:pos x="connsiteX0" y="connsiteY0"/>
                  </a:cxn>
                  <a:cxn ang="0">
                    <a:pos x="connsiteX1" y="connsiteY1"/>
                  </a:cxn>
                </a:cxnLst>
                <a:rect l="l" t="t" r="r" b="b"/>
                <a:pathLst>
                  <a:path w="791242" h="18947">
                    <a:moveTo>
                      <a:pt x="0" y="0"/>
                    </a:moveTo>
                    <a:lnTo>
                      <a:pt x="791242" y="0"/>
                    </a:lnTo>
                  </a:path>
                </a:pathLst>
              </a:custGeom>
              <a:grpFill/>
              <a:ln w="9462" cap="flat">
                <a:solidFill>
                  <a:srgbClr val="222221"/>
                </a:solidFill>
                <a:prstDash val="solid"/>
                <a:miter/>
                <a:headEnd type="triangle" w="sm" len="sm"/>
                <a:tailEnd type="none"/>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0" name="Freeform: Shape 45">
                <a:extLst>
                  <a:ext uri="{FF2B5EF4-FFF2-40B4-BE49-F238E27FC236}">
                    <a16:creationId xmlns:a16="http://schemas.microsoft.com/office/drawing/2014/main" id="{067AAD91-4C42-46D4-9EF7-BEE49F484534}"/>
                  </a:ext>
                </a:extLst>
              </p:cNvPr>
              <p:cNvSpPr/>
              <p:nvPr/>
            </p:nvSpPr>
            <p:spPr>
              <a:xfrm>
                <a:off x="8059189" y="1431601"/>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88" name="Freeform: Shape 42">
              <a:extLst>
                <a:ext uri="{FF2B5EF4-FFF2-40B4-BE49-F238E27FC236}">
                  <a16:creationId xmlns:a16="http://schemas.microsoft.com/office/drawing/2014/main" id="{DE2D1FD0-AC65-6553-A62B-E1BFC95155F1}"/>
                </a:ext>
              </a:extLst>
            </p:cNvPr>
            <p:cNvSpPr/>
            <p:nvPr/>
          </p:nvSpPr>
          <p:spPr>
            <a:xfrm>
              <a:off x="7559044" y="1440340"/>
              <a:ext cx="29836" cy="47061"/>
            </a:xfrm>
            <a:custGeom>
              <a:avLst/>
              <a:gdLst>
                <a:gd name="connsiteX0" fmla="*/ 0 w 36757"/>
                <a:gd name="connsiteY0" fmla="*/ 0 h 36757"/>
                <a:gd name="connsiteX1" fmla="*/ 36758 w 36757"/>
                <a:gd name="connsiteY1" fmla="*/ 0 h 36757"/>
                <a:gd name="connsiteX2" fmla="*/ 36758 w 36757"/>
                <a:gd name="connsiteY2" fmla="*/ 36758 h 36757"/>
                <a:gd name="connsiteX3" fmla="*/ 0 w 36757"/>
                <a:gd name="connsiteY3" fmla="*/ 36758 h 36757"/>
              </a:gdLst>
              <a:ahLst/>
              <a:cxnLst>
                <a:cxn ang="0">
                  <a:pos x="connsiteX0" y="connsiteY0"/>
                </a:cxn>
                <a:cxn ang="0">
                  <a:pos x="connsiteX1" y="connsiteY1"/>
                </a:cxn>
                <a:cxn ang="0">
                  <a:pos x="connsiteX2" y="connsiteY2"/>
                </a:cxn>
                <a:cxn ang="0">
                  <a:pos x="connsiteX3" y="connsiteY3"/>
                </a:cxn>
              </a:cxnLst>
              <a:rect l="l" t="t" r="r" b="b"/>
              <a:pathLst>
                <a:path w="36757" h="36757">
                  <a:moveTo>
                    <a:pt x="0" y="0"/>
                  </a:moveTo>
                  <a:lnTo>
                    <a:pt x="36758" y="0"/>
                  </a:lnTo>
                  <a:lnTo>
                    <a:pt x="36758" y="36758"/>
                  </a:lnTo>
                  <a:lnTo>
                    <a:pt x="0" y="36758"/>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91" name="Freeform: Shape 2799">
            <a:extLst>
              <a:ext uri="{FF2B5EF4-FFF2-40B4-BE49-F238E27FC236}">
                <a16:creationId xmlns:a16="http://schemas.microsoft.com/office/drawing/2014/main" id="{93BB5BAA-FAAE-42CC-F4E7-28CA3E722476}"/>
              </a:ext>
            </a:extLst>
          </p:cNvPr>
          <p:cNvSpPr/>
          <p:nvPr/>
        </p:nvSpPr>
        <p:spPr>
          <a:xfrm>
            <a:off x="9360495" y="3970915"/>
            <a:ext cx="58262" cy="63097"/>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solidFill>
            <a:schemeClr val="tx2"/>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92" name="Graphic 2687">
            <a:extLst>
              <a:ext uri="{FF2B5EF4-FFF2-40B4-BE49-F238E27FC236}">
                <a16:creationId xmlns:a16="http://schemas.microsoft.com/office/drawing/2014/main" id="{F417E8F5-376E-647E-75CA-882FB48BA38D}"/>
              </a:ext>
            </a:extLst>
          </p:cNvPr>
          <p:cNvGrpSpPr/>
          <p:nvPr/>
        </p:nvGrpSpPr>
        <p:grpSpPr>
          <a:xfrm>
            <a:off x="9074987" y="3970915"/>
            <a:ext cx="641209" cy="63097"/>
            <a:chOff x="7194810" y="1941351"/>
            <a:chExt cx="549662" cy="71099"/>
          </a:xfrm>
          <a:solidFill>
            <a:schemeClr val="accent2"/>
          </a:solidFill>
        </p:grpSpPr>
        <p:grpSp>
          <p:nvGrpSpPr>
            <p:cNvPr id="93" name="Graphic 2687">
              <a:extLst>
                <a:ext uri="{FF2B5EF4-FFF2-40B4-BE49-F238E27FC236}">
                  <a16:creationId xmlns:a16="http://schemas.microsoft.com/office/drawing/2014/main" id="{B2525EEA-E8A7-3FFB-3FE4-BA7C287F5A55}"/>
                </a:ext>
              </a:extLst>
            </p:cNvPr>
            <p:cNvGrpSpPr/>
            <p:nvPr/>
          </p:nvGrpSpPr>
          <p:grpSpPr>
            <a:xfrm>
              <a:off x="7194810" y="1946590"/>
              <a:ext cx="549662" cy="61578"/>
              <a:chOff x="7194810" y="1946590"/>
              <a:chExt cx="549662" cy="61578"/>
            </a:xfrm>
            <a:grpFill/>
          </p:grpSpPr>
          <p:sp>
            <p:nvSpPr>
              <p:cNvPr id="95" name="Freeform: Shape 2800">
                <a:extLst>
                  <a:ext uri="{FF2B5EF4-FFF2-40B4-BE49-F238E27FC236}">
                    <a16:creationId xmlns:a16="http://schemas.microsoft.com/office/drawing/2014/main" id="{CEBB965B-06D1-1C04-207C-21A13A0DE9C7}"/>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6" name="Freeform: Shape 2801">
                <a:extLst>
                  <a:ext uri="{FF2B5EF4-FFF2-40B4-BE49-F238E27FC236}">
                    <a16:creationId xmlns:a16="http://schemas.microsoft.com/office/drawing/2014/main" id="{6A509E35-57E0-3AB7-3779-1BCFC9E57663}"/>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7" name="Freeform: Shape 2802">
                <a:extLst>
                  <a:ext uri="{FF2B5EF4-FFF2-40B4-BE49-F238E27FC236}">
                    <a16:creationId xmlns:a16="http://schemas.microsoft.com/office/drawing/2014/main" id="{987F2B5F-7082-33DC-289C-C4917BB2AEE7}"/>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94" name="Freeform: Shape 2799">
              <a:extLst>
                <a:ext uri="{FF2B5EF4-FFF2-40B4-BE49-F238E27FC236}">
                  <a16:creationId xmlns:a16="http://schemas.microsoft.com/office/drawing/2014/main" id="{C8A045B9-1082-DF8C-813F-7C4B0B2A4A6D}"/>
                </a:ext>
              </a:extLst>
            </p:cNvPr>
            <p:cNvSpPr/>
            <p:nvPr/>
          </p:nvSpPr>
          <p:spPr>
            <a:xfrm>
              <a:off x="7439555" y="1941351"/>
              <a:ext cx="49944"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8" name="Graphic 2687">
            <a:extLst>
              <a:ext uri="{FF2B5EF4-FFF2-40B4-BE49-F238E27FC236}">
                <a16:creationId xmlns:a16="http://schemas.microsoft.com/office/drawing/2014/main" id="{988CFB82-75D5-DD5F-7CB5-9C8069615FD0}"/>
              </a:ext>
            </a:extLst>
          </p:cNvPr>
          <p:cNvGrpSpPr/>
          <p:nvPr/>
        </p:nvGrpSpPr>
        <p:grpSpPr>
          <a:xfrm>
            <a:off x="9224214" y="4109101"/>
            <a:ext cx="366895" cy="78973"/>
            <a:chOff x="7194810" y="1937773"/>
            <a:chExt cx="549662" cy="88988"/>
          </a:xfrm>
          <a:solidFill>
            <a:schemeClr val="accent2"/>
          </a:solidFill>
        </p:grpSpPr>
        <p:grpSp>
          <p:nvGrpSpPr>
            <p:cNvPr id="99" name="Graphic 2687">
              <a:extLst>
                <a:ext uri="{FF2B5EF4-FFF2-40B4-BE49-F238E27FC236}">
                  <a16:creationId xmlns:a16="http://schemas.microsoft.com/office/drawing/2014/main" id="{B8C61E56-1C94-21E3-9164-63EC2D2BDFE6}"/>
                </a:ext>
              </a:extLst>
            </p:cNvPr>
            <p:cNvGrpSpPr/>
            <p:nvPr/>
          </p:nvGrpSpPr>
          <p:grpSpPr>
            <a:xfrm>
              <a:off x="7194810" y="1946590"/>
              <a:ext cx="549662" cy="61578"/>
              <a:chOff x="7194810" y="1946590"/>
              <a:chExt cx="549662" cy="61578"/>
            </a:xfrm>
            <a:grpFill/>
          </p:grpSpPr>
          <p:sp>
            <p:nvSpPr>
              <p:cNvPr id="101" name="Freeform: Shape 2800">
                <a:extLst>
                  <a:ext uri="{FF2B5EF4-FFF2-40B4-BE49-F238E27FC236}">
                    <a16:creationId xmlns:a16="http://schemas.microsoft.com/office/drawing/2014/main" id="{F30BC2BC-E251-BE49-A6CF-EB047D18A5B1}"/>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2" name="Freeform: Shape 2801">
                <a:extLst>
                  <a:ext uri="{FF2B5EF4-FFF2-40B4-BE49-F238E27FC236}">
                    <a16:creationId xmlns:a16="http://schemas.microsoft.com/office/drawing/2014/main" id="{25D0CEE3-36FB-A78D-8FDD-3647452EF461}"/>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3" name="Freeform: Shape 2802">
                <a:extLst>
                  <a:ext uri="{FF2B5EF4-FFF2-40B4-BE49-F238E27FC236}">
                    <a16:creationId xmlns:a16="http://schemas.microsoft.com/office/drawing/2014/main" id="{44C95FFD-8AB7-9643-5547-7431EA64E1CC}"/>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00" name="Freeform: Shape 2799">
              <a:extLst>
                <a:ext uri="{FF2B5EF4-FFF2-40B4-BE49-F238E27FC236}">
                  <a16:creationId xmlns:a16="http://schemas.microsoft.com/office/drawing/2014/main" id="{9BC24D67-EA01-625D-6F3F-73C5D74605FA}"/>
                </a:ext>
              </a:extLst>
            </p:cNvPr>
            <p:cNvSpPr/>
            <p:nvPr/>
          </p:nvSpPr>
          <p:spPr>
            <a:xfrm>
              <a:off x="7408699" y="1937773"/>
              <a:ext cx="113450" cy="88988"/>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4" name="Graphic 2687">
            <a:extLst>
              <a:ext uri="{FF2B5EF4-FFF2-40B4-BE49-F238E27FC236}">
                <a16:creationId xmlns:a16="http://schemas.microsoft.com/office/drawing/2014/main" id="{09C290B8-0DD9-6867-EF13-EF3B381F6009}"/>
              </a:ext>
            </a:extLst>
          </p:cNvPr>
          <p:cNvGrpSpPr/>
          <p:nvPr/>
        </p:nvGrpSpPr>
        <p:grpSpPr>
          <a:xfrm>
            <a:off x="9154362" y="4341771"/>
            <a:ext cx="558913" cy="63097"/>
            <a:chOff x="7194810" y="1941351"/>
            <a:chExt cx="549662" cy="71099"/>
          </a:xfrm>
          <a:solidFill>
            <a:schemeClr val="accent2"/>
          </a:solidFill>
        </p:grpSpPr>
        <p:grpSp>
          <p:nvGrpSpPr>
            <p:cNvPr id="105" name="Graphic 2687">
              <a:extLst>
                <a:ext uri="{FF2B5EF4-FFF2-40B4-BE49-F238E27FC236}">
                  <a16:creationId xmlns:a16="http://schemas.microsoft.com/office/drawing/2014/main" id="{08CE87A0-B3B1-3315-AD06-2ED4377D4355}"/>
                </a:ext>
              </a:extLst>
            </p:cNvPr>
            <p:cNvGrpSpPr/>
            <p:nvPr/>
          </p:nvGrpSpPr>
          <p:grpSpPr>
            <a:xfrm>
              <a:off x="7194810" y="1946590"/>
              <a:ext cx="549662" cy="61578"/>
              <a:chOff x="7194810" y="1946590"/>
              <a:chExt cx="549662" cy="61578"/>
            </a:xfrm>
            <a:grpFill/>
          </p:grpSpPr>
          <p:sp>
            <p:nvSpPr>
              <p:cNvPr id="107" name="Freeform: Shape 2800">
                <a:extLst>
                  <a:ext uri="{FF2B5EF4-FFF2-40B4-BE49-F238E27FC236}">
                    <a16:creationId xmlns:a16="http://schemas.microsoft.com/office/drawing/2014/main" id="{3BD790EE-FF37-629D-38E2-BE8BFD1AC891}"/>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8" name="Freeform: Shape 2801">
                <a:extLst>
                  <a:ext uri="{FF2B5EF4-FFF2-40B4-BE49-F238E27FC236}">
                    <a16:creationId xmlns:a16="http://schemas.microsoft.com/office/drawing/2014/main" id="{43B1C11F-EA17-46CA-6AAB-BE5B6D48FC80}"/>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9" name="Freeform: Shape 2802">
                <a:extLst>
                  <a:ext uri="{FF2B5EF4-FFF2-40B4-BE49-F238E27FC236}">
                    <a16:creationId xmlns:a16="http://schemas.microsoft.com/office/drawing/2014/main" id="{58F7BB22-28E7-157A-E51C-0AC31E8306B2}"/>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06" name="Freeform: Shape 2799">
              <a:extLst>
                <a:ext uri="{FF2B5EF4-FFF2-40B4-BE49-F238E27FC236}">
                  <a16:creationId xmlns:a16="http://schemas.microsoft.com/office/drawing/2014/main" id="{CFE5D5EB-3DEF-305B-679D-C6DEBB6F444C}"/>
                </a:ext>
              </a:extLst>
            </p:cNvPr>
            <p:cNvSpPr/>
            <p:nvPr/>
          </p:nvSpPr>
          <p:spPr>
            <a:xfrm>
              <a:off x="7436834" y="1941351"/>
              <a:ext cx="57782"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0" name="Graphic 2687">
            <a:extLst>
              <a:ext uri="{FF2B5EF4-FFF2-40B4-BE49-F238E27FC236}">
                <a16:creationId xmlns:a16="http://schemas.microsoft.com/office/drawing/2014/main" id="{298429FF-3A49-8B3C-A379-32AE1D45D240}"/>
              </a:ext>
            </a:extLst>
          </p:cNvPr>
          <p:cNvGrpSpPr/>
          <p:nvPr/>
        </p:nvGrpSpPr>
        <p:grpSpPr>
          <a:xfrm>
            <a:off x="9192464" y="4454562"/>
            <a:ext cx="357751" cy="88117"/>
            <a:chOff x="7194810" y="1930617"/>
            <a:chExt cx="549662" cy="99292"/>
          </a:xfrm>
          <a:solidFill>
            <a:schemeClr val="accent2"/>
          </a:solidFill>
        </p:grpSpPr>
        <p:grpSp>
          <p:nvGrpSpPr>
            <p:cNvPr id="111" name="Graphic 2687">
              <a:extLst>
                <a:ext uri="{FF2B5EF4-FFF2-40B4-BE49-F238E27FC236}">
                  <a16:creationId xmlns:a16="http://schemas.microsoft.com/office/drawing/2014/main" id="{3EBCA61F-7196-90DA-A05F-3DB1247A767E}"/>
                </a:ext>
              </a:extLst>
            </p:cNvPr>
            <p:cNvGrpSpPr/>
            <p:nvPr/>
          </p:nvGrpSpPr>
          <p:grpSpPr>
            <a:xfrm>
              <a:off x="7194810" y="1946590"/>
              <a:ext cx="549662" cy="61578"/>
              <a:chOff x="7194810" y="1946590"/>
              <a:chExt cx="549662" cy="61578"/>
            </a:xfrm>
            <a:grpFill/>
          </p:grpSpPr>
          <p:sp>
            <p:nvSpPr>
              <p:cNvPr id="113" name="Freeform: Shape 2800">
                <a:extLst>
                  <a:ext uri="{FF2B5EF4-FFF2-40B4-BE49-F238E27FC236}">
                    <a16:creationId xmlns:a16="http://schemas.microsoft.com/office/drawing/2014/main" id="{54A679D3-1661-E4CD-9FC0-E31F106555E7}"/>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4" name="Freeform: Shape 2801">
                <a:extLst>
                  <a:ext uri="{FF2B5EF4-FFF2-40B4-BE49-F238E27FC236}">
                    <a16:creationId xmlns:a16="http://schemas.microsoft.com/office/drawing/2014/main" id="{B1C2DCDC-33E7-614A-5FA7-D70632EC71A9}"/>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5" name="Freeform: Shape 2802">
                <a:extLst>
                  <a:ext uri="{FF2B5EF4-FFF2-40B4-BE49-F238E27FC236}">
                    <a16:creationId xmlns:a16="http://schemas.microsoft.com/office/drawing/2014/main" id="{0010DC40-1B86-40FF-43C4-4B180471088E}"/>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12" name="Freeform: Shape 2799">
              <a:extLst>
                <a:ext uri="{FF2B5EF4-FFF2-40B4-BE49-F238E27FC236}">
                  <a16:creationId xmlns:a16="http://schemas.microsoft.com/office/drawing/2014/main" id="{C2299AAA-C69F-4C05-DEDE-E17E567343DF}"/>
                </a:ext>
              </a:extLst>
            </p:cNvPr>
            <p:cNvSpPr/>
            <p:nvPr/>
          </p:nvSpPr>
          <p:spPr>
            <a:xfrm>
              <a:off x="7399185" y="1930617"/>
              <a:ext cx="140848" cy="99292"/>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6" name="Graphic 2687">
            <a:extLst>
              <a:ext uri="{FF2B5EF4-FFF2-40B4-BE49-F238E27FC236}">
                <a16:creationId xmlns:a16="http://schemas.microsoft.com/office/drawing/2014/main" id="{CA77E2F8-959C-7CF4-9816-145CF57E3298}"/>
              </a:ext>
            </a:extLst>
          </p:cNvPr>
          <p:cNvGrpSpPr/>
          <p:nvPr/>
        </p:nvGrpSpPr>
        <p:grpSpPr>
          <a:xfrm>
            <a:off x="9176589" y="4717470"/>
            <a:ext cx="467479" cy="72241"/>
            <a:chOff x="7194810" y="1941351"/>
            <a:chExt cx="549662" cy="81403"/>
          </a:xfrm>
          <a:solidFill>
            <a:schemeClr val="accent2"/>
          </a:solidFill>
        </p:grpSpPr>
        <p:grpSp>
          <p:nvGrpSpPr>
            <p:cNvPr id="117" name="Graphic 2687">
              <a:extLst>
                <a:ext uri="{FF2B5EF4-FFF2-40B4-BE49-F238E27FC236}">
                  <a16:creationId xmlns:a16="http://schemas.microsoft.com/office/drawing/2014/main" id="{38C8BCCC-ECB3-9343-6B56-848EB75D9622}"/>
                </a:ext>
              </a:extLst>
            </p:cNvPr>
            <p:cNvGrpSpPr/>
            <p:nvPr/>
          </p:nvGrpSpPr>
          <p:grpSpPr>
            <a:xfrm>
              <a:off x="7194810" y="1946590"/>
              <a:ext cx="549662" cy="61578"/>
              <a:chOff x="7194810" y="1946590"/>
              <a:chExt cx="549662" cy="61578"/>
            </a:xfrm>
            <a:grpFill/>
          </p:grpSpPr>
          <p:sp>
            <p:nvSpPr>
              <p:cNvPr id="119" name="Freeform: Shape 2800">
                <a:extLst>
                  <a:ext uri="{FF2B5EF4-FFF2-40B4-BE49-F238E27FC236}">
                    <a16:creationId xmlns:a16="http://schemas.microsoft.com/office/drawing/2014/main" id="{CB97DBEB-81C5-06B1-B2B8-B610DAF6752B}"/>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0" name="Freeform: Shape 2801">
                <a:extLst>
                  <a:ext uri="{FF2B5EF4-FFF2-40B4-BE49-F238E27FC236}">
                    <a16:creationId xmlns:a16="http://schemas.microsoft.com/office/drawing/2014/main" id="{C1FC9166-B322-3A16-F0FA-319D88630710}"/>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1" name="Freeform: Shape 2802">
                <a:extLst>
                  <a:ext uri="{FF2B5EF4-FFF2-40B4-BE49-F238E27FC236}">
                    <a16:creationId xmlns:a16="http://schemas.microsoft.com/office/drawing/2014/main" id="{CBBD2DEE-BA47-7C2C-172A-9815925EAD2F}"/>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18" name="Freeform: Shape 2799">
              <a:extLst>
                <a:ext uri="{FF2B5EF4-FFF2-40B4-BE49-F238E27FC236}">
                  <a16:creationId xmlns:a16="http://schemas.microsoft.com/office/drawing/2014/main" id="{95469447-E0B0-8D23-D2F1-2F829BEF1DE1}"/>
                </a:ext>
              </a:extLst>
            </p:cNvPr>
            <p:cNvSpPr/>
            <p:nvPr/>
          </p:nvSpPr>
          <p:spPr>
            <a:xfrm>
              <a:off x="7419844" y="1941351"/>
              <a:ext cx="84407" cy="81403"/>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2" name="Graphic 2687">
            <a:extLst>
              <a:ext uri="{FF2B5EF4-FFF2-40B4-BE49-F238E27FC236}">
                <a16:creationId xmlns:a16="http://schemas.microsoft.com/office/drawing/2014/main" id="{DA9CCD87-BC96-F18E-3A4D-03ABCD35BAC8}"/>
              </a:ext>
            </a:extLst>
          </p:cNvPr>
          <p:cNvGrpSpPr/>
          <p:nvPr/>
        </p:nvGrpSpPr>
        <p:grpSpPr>
          <a:xfrm>
            <a:off x="9173414" y="4839785"/>
            <a:ext cx="403471" cy="72241"/>
            <a:chOff x="7194810" y="1941351"/>
            <a:chExt cx="549662" cy="81403"/>
          </a:xfrm>
          <a:solidFill>
            <a:schemeClr val="accent2"/>
          </a:solidFill>
        </p:grpSpPr>
        <p:grpSp>
          <p:nvGrpSpPr>
            <p:cNvPr id="123" name="Graphic 2687">
              <a:extLst>
                <a:ext uri="{FF2B5EF4-FFF2-40B4-BE49-F238E27FC236}">
                  <a16:creationId xmlns:a16="http://schemas.microsoft.com/office/drawing/2014/main" id="{E523F203-B9D4-05B4-EF70-0B629BC44B3E}"/>
                </a:ext>
              </a:extLst>
            </p:cNvPr>
            <p:cNvGrpSpPr/>
            <p:nvPr/>
          </p:nvGrpSpPr>
          <p:grpSpPr>
            <a:xfrm>
              <a:off x="7194810" y="1946590"/>
              <a:ext cx="549662" cy="61578"/>
              <a:chOff x="7194810" y="1946590"/>
              <a:chExt cx="549662" cy="61578"/>
            </a:xfrm>
            <a:grpFill/>
          </p:grpSpPr>
          <p:sp>
            <p:nvSpPr>
              <p:cNvPr id="125" name="Freeform: Shape 2800">
                <a:extLst>
                  <a:ext uri="{FF2B5EF4-FFF2-40B4-BE49-F238E27FC236}">
                    <a16:creationId xmlns:a16="http://schemas.microsoft.com/office/drawing/2014/main" id="{68AB739D-CA80-9314-1546-D33296CDEF6E}"/>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6" name="Freeform: Shape 2801">
                <a:extLst>
                  <a:ext uri="{FF2B5EF4-FFF2-40B4-BE49-F238E27FC236}">
                    <a16:creationId xmlns:a16="http://schemas.microsoft.com/office/drawing/2014/main" id="{46E6F3B8-CB2D-B6A6-B401-5DCF1C17A18D}"/>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7" name="Freeform: Shape 2802">
                <a:extLst>
                  <a:ext uri="{FF2B5EF4-FFF2-40B4-BE49-F238E27FC236}">
                    <a16:creationId xmlns:a16="http://schemas.microsoft.com/office/drawing/2014/main" id="{DFB08956-2E4B-DC13-0D07-4C23AFF287CF}"/>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24" name="Freeform: Shape 2799">
              <a:extLst>
                <a:ext uri="{FF2B5EF4-FFF2-40B4-BE49-F238E27FC236}">
                  <a16:creationId xmlns:a16="http://schemas.microsoft.com/office/drawing/2014/main" id="{32C803BF-889B-DF9A-8621-C450A2EAB67C}"/>
                </a:ext>
              </a:extLst>
            </p:cNvPr>
            <p:cNvSpPr/>
            <p:nvPr/>
          </p:nvSpPr>
          <p:spPr>
            <a:xfrm>
              <a:off x="7423577" y="1941351"/>
              <a:ext cx="95159" cy="81403"/>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8" name="Graphic 2687">
            <a:extLst>
              <a:ext uri="{FF2B5EF4-FFF2-40B4-BE49-F238E27FC236}">
                <a16:creationId xmlns:a16="http://schemas.microsoft.com/office/drawing/2014/main" id="{FEA52C6F-D8CB-91DD-F86F-909609BF3CB6}"/>
              </a:ext>
            </a:extLst>
          </p:cNvPr>
          <p:cNvGrpSpPr/>
          <p:nvPr/>
        </p:nvGrpSpPr>
        <p:grpSpPr>
          <a:xfrm>
            <a:off x="9316288" y="5087441"/>
            <a:ext cx="504051" cy="63097"/>
            <a:chOff x="7194810" y="1941351"/>
            <a:chExt cx="549662" cy="71099"/>
          </a:xfrm>
        </p:grpSpPr>
        <p:grpSp>
          <p:nvGrpSpPr>
            <p:cNvPr id="129" name="Graphic 2687">
              <a:extLst>
                <a:ext uri="{FF2B5EF4-FFF2-40B4-BE49-F238E27FC236}">
                  <a16:creationId xmlns:a16="http://schemas.microsoft.com/office/drawing/2014/main" id="{2769AD37-3897-D8ED-90AE-84784F58DF5F}"/>
                </a:ext>
              </a:extLst>
            </p:cNvPr>
            <p:cNvGrpSpPr/>
            <p:nvPr/>
          </p:nvGrpSpPr>
          <p:grpSpPr>
            <a:xfrm>
              <a:off x="7194810" y="1946590"/>
              <a:ext cx="549662" cy="61578"/>
              <a:chOff x="7194810" y="1946590"/>
              <a:chExt cx="549662" cy="61578"/>
            </a:xfrm>
            <a:solidFill>
              <a:srgbClr val="222221"/>
            </a:solidFill>
          </p:grpSpPr>
          <p:sp>
            <p:nvSpPr>
              <p:cNvPr id="131" name="Freeform: Shape 2800">
                <a:extLst>
                  <a:ext uri="{FF2B5EF4-FFF2-40B4-BE49-F238E27FC236}">
                    <a16:creationId xmlns:a16="http://schemas.microsoft.com/office/drawing/2014/main" id="{628FAF08-3657-A7C5-79CD-7F2EC82F0D35}"/>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2" name="Freeform: Shape 2801">
                <a:extLst>
                  <a:ext uri="{FF2B5EF4-FFF2-40B4-BE49-F238E27FC236}">
                    <a16:creationId xmlns:a16="http://schemas.microsoft.com/office/drawing/2014/main" id="{D2CFA598-1930-2147-3526-518970B95B79}"/>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3" name="Freeform: Shape 2802">
                <a:extLst>
                  <a:ext uri="{FF2B5EF4-FFF2-40B4-BE49-F238E27FC236}">
                    <a16:creationId xmlns:a16="http://schemas.microsoft.com/office/drawing/2014/main" id="{5FC51A93-97CC-8938-9623-F3B9B8AA352E}"/>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solidFill>
                <a:srgbClr val="222221"/>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30" name="Freeform: Shape 2799">
              <a:extLst>
                <a:ext uri="{FF2B5EF4-FFF2-40B4-BE49-F238E27FC236}">
                  <a16:creationId xmlns:a16="http://schemas.microsoft.com/office/drawing/2014/main" id="{63FCDE26-738C-C5F4-D881-2AAE0CCF89A5}"/>
                </a:ext>
              </a:extLst>
            </p:cNvPr>
            <p:cNvSpPr/>
            <p:nvPr/>
          </p:nvSpPr>
          <p:spPr>
            <a:xfrm>
              <a:off x="7436834" y="1941351"/>
              <a:ext cx="66774"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solidFill>
              <a:schemeClr val="tx2"/>
            </a:solid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4" name="Graphic 2687">
            <a:extLst>
              <a:ext uri="{FF2B5EF4-FFF2-40B4-BE49-F238E27FC236}">
                <a16:creationId xmlns:a16="http://schemas.microsoft.com/office/drawing/2014/main" id="{119B475C-3E35-3D50-8E81-0F3A4E6E0C2A}"/>
              </a:ext>
            </a:extLst>
          </p:cNvPr>
          <p:cNvGrpSpPr/>
          <p:nvPr/>
        </p:nvGrpSpPr>
        <p:grpSpPr>
          <a:xfrm>
            <a:off x="8724793" y="5206940"/>
            <a:ext cx="530352" cy="56417"/>
            <a:chOff x="7175853" y="1429607"/>
            <a:chExt cx="892809" cy="63572"/>
          </a:xfrm>
          <a:solidFill>
            <a:schemeClr val="accent2"/>
          </a:solidFill>
        </p:grpSpPr>
        <p:grpSp>
          <p:nvGrpSpPr>
            <p:cNvPr id="135" name="Graphic 2687">
              <a:extLst>
                <a:ext uri="{FF2B5EF4-FFF2-40B4-BE49-F238E27FC236}">
                  <a16:creationId xmlns:a16="http://schemas.microsoft.com/office/drawing/2014/main" id="{69DDC72D-7569-F9BB-9A36-FF745997AABF}"/>
                </a:ext>
              </a:extLst>
            </p:cNvPr>
            <p:cNvGrpSpPr/>
            <p:nvPr/>
          </p:nvGrpSpPr>
          <p:grpSpPr>
            <a:xfrm>
              <a:off x="7175853" y="1431601"/>
              <a:ext cx="892809" cy="61578"/>
              <a:chOff x="7175853" y="1431601"/>
              <a:chExt cx="892809" cy="61578"/>
            </a:xfrm>
            <a:grpFill/>
          </p:grpSpPr>
          <p:sp>
            <p:nvSpPr>
              <p:cNvPr id="137" name="Freeform: Shape 43">
                <a:extLst>
                  <a:ext uri="{FF2B5EF4-FFF2-40B4-BE49-F238E27FC236}">
                    <a16:creationId xmlns:a16="http://schemas.microsoft.com/office/drawing/2014/main" id="{451CB579-DC79-6D02-478F-FB86370BC82A}"/>
                  </a:ext>
                </a:extLst>
              </p:cNvPr>
              <p:cNvSpPr/>
              <p:nvPr/>
            </p:nvSpPr>
            <p:spPr>
              <a:xfrm>
                <a:off x="7175853" y="1462296"/>
                <a:ext cx="886470" cy="18947"/>
              </a:xfrm>
              <a:custGeom>
                <a:avLst/>
                <a:gdLst>
                  <a:gd name="connsiteX0" fmla="*/ 0 w 791242"/>
                  <a:gd name="connsiteY0" fmla="*/ 0 h 18947"/>
                  <a:gd name="connsiteX1" fmla="*/ 791242 w 791242"/>
                  <a:gd name="connsiteY1" fmla="*/ 0 h 18947"/>
                </a:gdLst>
                <a:ahLst/>
                <a:cxnLst>
                  <a:cxn ang="0">
                    <a:pos x="connsiteX0" y="connsiteY0"/>
                  </a:cxn>
                  <a:cxn ang="0">
                    <a:pos x="connsiteX1" y="connsiteY1"/>
                  </a:cxn>
                </a:cxnLst>
                <a:rect l="l" t="t" r="r" b="b"/>
                <a:pathLst>
                  <a:path w="791242" h="18947">
                    <a:moveTo>
                      <a:pt x="0" y="0"/>
                    </a:moveTo>
                    <a:lnTo>
                      <a:pt x="791242" y="0"/>
                    </a:lnTo>
                  </a:path>
                </a:pathLst>
              </a:custGeom>
              <a:grpFill/>
              <a:ln w="9462" cap="flat">
                <a:solidFill>
                  <a:srgbClr val="222221"/>
                </a:solidFill>
                <a:prstDash val="solid"/>
                <a:miter/>
                <a:headEnd type="triangle" w="sm" len="sm"/>
                <a:tailEnd type="none"/>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8" name="Freeform: Shape 45">
                <a:extLst>
                  <a:ext uri="{FF2B5EF4-FFF2-40B4-BE49-F238E27FC236}">
                    <a16:creationId xmlns:a16="http://schemas.microsoft.com/office/drawing/2014/main" id="{A6EBFB9F-C6D7-5991-023D-F3E5EF97B28E}"/>
                  </a:ext>
                </a:extLst>
              </p:cNvPr>
              <p:cNvSpPr/>
              <p:nvPr/>
            </p:nvSpPr>
            <p:spPr>
              <a:xfrm>
                <a:off x="8059189" y="1431601"/>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36" name="Freeform: Shape 42">
              <a:extLst>
                <a:ext uri="{FF2B5EF4-FFF2-40B4-BE49-F238E27FC236}">
                  <a16:creationId xmlns:a16="http://schemas.microsoft.com/office/drawing/2014/main" id="{14F341CC-B326-1DBD-3517-F9F31ECB3D30}"/>
                </a:ext>
              </a:extLst>
            </p:cNvPr>
            <p:cNvSpPr/>
            <p:nvPr/>
          </p:nvSpPr>
          <p:spPr>
            <a:xfrm>
              <a:off x="7478870" y="1429607"/>
              <a:ext cx="91407" cy="57365"/>
            </a:xfrm>
            <a:custGeom>
              <a:avLst/>
              <a:gdLst>
                <a:gd name="connsiteX0" fmla="*/ 0 w 36757"/>
                <a:gd name="connsiteY0" fmla="*/ 0 h 36757"/>
                <a:gd name="connsiteX1" fmla="*/ 36758 w 36757"/>
                <a:gd name="connsiteY1" fmla="*/ 0 h 36757"/>
                <a:gd name="connsiteX2" fmla="*/ 36758 w 36757"/>
                <a:gd name="connsiteY2" fmla="*/ 36758 h 36757"/>
                <a:gd name="connsiteX3" fmla="*/ 0 w 36757"/>
                <a:gd name="connsiteY3" fmla="*/ 36758 h 36757"/>
              </a:gdLst>
              <a:ahLst/>
              <a:cxnLst>
                <a:cxn ang="0">
                  <a:pos x="connsiteX0" y="connsiteY0"/>
                </a:cxn>
                <a:cxn ang="0">
                  <a:pos x="connsiteX1" y="connsiteY1"/>
                </a:cxn>
                <a:cxn ang="0">
                  <a:pos x="connsiteX2" y="connsiteY2"/>
                </a:cxn>
                <a:cxn ang="0">
                  <a:pos x="connsiteX3" y="connsiteY3"/>
                </a:cxn>
              </a:cxnLst>
              <a:rect l="l" t="t" r="r" b="b"/>
              <a:pathLst>
                <a:path w="36757" h="36757">
                  <a:moveTo>
                    <a:pt x="0" y="0"/>
                  </a:moveTo>
                  <a:lnTo>
                    <a:pt x="36758" y="0"/>
                  </a:lnTo>
                  <a:lnTo>
                    <a:pt x="36758" y="36758"/>
                  </a:lnTo>
                  <a:lnTo>
                    <a:pt x="0" y="36758"/>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9" name="Graphic 2687">
            <a:extLst>
              <a:ext uri="{FF2B5EF4-FFF2-40B4-BE49-F238E27FC236}">
                <a16:creationId xmlns:a16="http://schemas.microsoft.com/office/drawing/2014/main" id="{4913094B-A894-6A7C-BBE1-89B4070F897E}"/>
              </a:ext>
            </a:extLst>
          </p:cNvPr>
          <p:cNvGrpSpPr/>
          <p:nvPr/>
        </p:nvGrpSpPr>
        <p:grpSpPr>
          <a:xfrm>
            <a:off x="9382025" y="5319759"/>
            <a:ext cx="1076435" cy="54647"/>
            <a:chOff x="7267947" y="1431601"/>
            <a:chExt cx="800715" cy="61578"/>
          </a:xfrm>
          <a:solidFill>
            <a:schemeClr val="accent1"/>
          </a:solidFill>
        </p:grpSpPr>
        <p:grpSp>
          <p:nvGrpSpPr>
            <p:cNvPr id="140" name="Graphic 2687">
              <a:extLst>
                <a:ext uri="{FF2B5EF4-FFF2-40B4-BE49-F238E27FC236}">
                  <a16:creationId xmlns:a16="http://schemas.microsoft.com/office/drawing/2014/main" id="{4AA89398-66BD-260B-E0C8-778B7982BD55}"/>
                </a:ext>
              </a:extLst>
            </p:cNvPr>
            <p:cNvGrpSpPr/>
            <p:nvPr/>
          </p:nvGrpSpPr>
          <p:grpSpPr>
            <a:xfrm>
              <a:off x="7267947" y="1431601"/>
              <a:ext cx="800715" cy="61578"/>
              <a:chOff x="7267947" y="1431601"/>
              <a:chExt cx="800715" cy="61578"/>
            </a:xfrm>
            <a:grpFill/>
          </p:grpSpPr>
          <p:sp>
            <p:nvSpPr>
              <p:cNvPr id="142" name="Freeform: Shape 43">
                <a:extLst>
                  <a:ext uri="{FF2B5EF4-FFF2-40B4-BE49-F238E27FC236}">
                    <a16:creationId xmlns:a16="http://schemas.microsoft.com/office/drawing/2014/main" id="{0D48944E-280C-112A-88FB-9ABEAEAEE409}"/>
                  </a:ext>
                </a:extLst>
              </p:cNvPr>
              <p:cNvSpPr/>
              <p:nvPr/>
            </p:nvSpPr>
            <p:spPr>
              <a:xfrm>
                <a:off x="7272684" y="1462296"/>
                <a:ext cx="791242" cy="18947"/>
              </a:xfrm>
              <a:custGeom>
                <a:avLst/>
                <a:gdLst>
                  <a:gd name="connsiteX0" fmla="*/ 0 w 791242"/>
                  <a:gd name="connsiteY0" fmla="*/ 0 h 18947"/>
                  <a:gd name="connsiteX1" fmla="*/ 791242 w 791242"/>
                  <a:gd name="connsiteY1" fmla="*/ 0 h 18947"/>
                </a:gdLst>
                <a:ahLst/>
                <a:cxnLst>
                  <a:cxn ang="0">
                    <a:pos x="connsiteX0" y="connsiteY0"/>
                  </a:cxn>
                  <a:cxn ang="0">
                    <a:pos x="connsiteX1" y="connsiteY1"/>
                  </a:cxn>
                </a:cxnLst>
                <a:rect l="l" t="t" r="r" b="b"/>
                <a:pathLst>
                  <a:path w="791242" h="18947">
                    <a:moveTo>
                      <a:pt x="0" y="0"/>
                    </a:moveTo>
                    <a:lnTo>
                      <a:pt x="791242"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3" name="Freeform: Shape 44">
                <a:extLst>
                  <a:ext uri="{FF2B5EF4-FFF2-40B4-BE49-F238E27FC236}">
                    <a16:creationId xmlns:a16="http://schemas.microsoft.com/office/drawing/2014/main" id="{BC02E4EE-66E5-CF83-79F3-8625531BD3D4}"/>
                  </a:ext>
                </a:extLst>
              </p:cNvPr>
              <p:cNvSpPr/>
              <p:nvPr/>
            </p:nvSpPr>
            <p:spPr>
              <a:xfrm>
                <a:off x="7267947" y="1431601"/>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4" name="Freeform: Shape 45">
                <a:extLst>
                  <a:ext uri="{FF2B5EF4-FFF2-40B4-BE49-F238E27FC236}">
                    <a16:creationId xmlns:a16="http://schemas.microsoft.com/office/drawing/2014/main" id="{6581BBCF-B8AB-2B61-99BD-0ED9C26EF9F2}"/>
                  </a:ext>
                </a:extLst>
              </p:cNvPr>
              <p:cNvSpPr/>
              <p:nvPr/>
            </p:nvSpPr>
            <p:spPr>
              <a:xfrm>
                <a:off x="8059189" y="1431601"/>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41" name="Freeform: Shape 42">
              <a:extLst>
                <a:ext uri="{FF2B5EF4-FFF2-40B4-BE49-F238E27FC236}">
                  <a16:creationId xmlns:a16="http://schemas.microsoft.com/office/drawing/2014/main" id="{65EC0B66-A945-3B35-A283-71CACA163C72}"/>
                </a:ext>
              </a:extLst>
            </p:cNvPr>
            <p:cNvSpPr/>
            <p:nvPr/>
          </p:nvSpPr>
          <p:spPr>
            <a:xfrm>
              <a:off x="7655876" y="1443917"/>
              <a:ext cx="23035" cy="36757"/>
            </a:xfrm>
            <a:custGeom>
              <a:avLst/>
              <a:gdLst>
                <a:gd name="connsiteX0" fmla="*/ 0 w 36757"/>
                <a:gd name="connsiteY0" fmla="*/ 0 h 36757"/>
                <a:gd name="connsiteX1" fmla="*/ 36758 w 36757"/>
                <a:gd name="connsiteY1" fmla="*/ 0 h 36757"/>
                <a:gd name="connsiteX2" fmla="*/ 36758 w 36757"/>
                <a:gd name="connsiteY2" fmla="*/ 36758 h 36757"/>
                <a:gd name="connsiteX3" fmla="*/ 0 w 36757"/>
                <a:gd name="connsiteY3" fmla="*/ 36758 h 36757"/>
              </a:gdLst>
              <a:ahLst/>
              <a:cxnLst>
                <a:cxn ang="0">
                  <a:pos x="connsiteX0" y="connsiteY0"/>
                </a:cxn>
                <a:cxn ang="0">
                  <a:pos x="connsiteX1" y="connsiteY1"/>
                </a:cxn>
                <a:cxn ang="0">
                  <a:pos x="connsiteX2" y="connsiteY2"/>
                </a:cxn>
                <a:cxn ang="0">
                  <a:pos x="connsiteX3" y="connsiteY3"/>
                </a:cxn>
              </a:cxnLst>
              <a:rect l="l" t="t" r="r" b="b"/>
              <a:pathLst>
                <a:path w="36757" h="36757">
                  <a:moveTo>
                    <a:pt x="0" y="0"/>
                  </a:moveTo>
                  <a:lnTo>
                    <a:pt x="36758" y="0"/>
                  </a:lnTo>
                  <a:lnTo>
                    <a:pt x="36758" y="36758"/>
                  </a:lnTo>
                  <a:lnTo>
                    <a:pt x="0" y="36758"/>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5" name="Graphic 2687">
            <a:extLst>
              <a:ext uri="{FF2B5EF4-FFF2-40B4-BE49-F238E27FC236}">
                <a16:creationId xmlns:a16="http://schemas.microsoft.com/office/drawing/2014/main" id="{B68C40F7-5785-461A-8498-239C19A570EA}"/>
              </a:ext>
            </a:extLst>
          </p:cNvPr>
          <p:cNvGrpSpPr/>
          <p:nvPr/>
        </p:nvGrpSpPr>
        <p:grpSpPr>
          <a:xfrm>
            <a:off x="9049587" y="5430809"/>
            <a:ext cx="622926" cy="56122"/>
            <a:chOff x="7194810" y="1944929"/>
            <a:chExt cx="549662" cy="63239"/>
          </a:xfrm>
          <a:solidFill>
            <a:schemeClr val="accent2"/>
          </a:solidFill>
        </p:grpSpPr>
        <p:grpSp>
          <p:nvGrpSpPr>
            <p:cNvPr id="146" name="Graphic 2687">
              <a:extLst>
                <a:ext uri="{FF2B5EF4-FFF2-40B4-BE49-F238E27FC236}">
                  <a16:creationId xmlns:a16="http://schemas.microsoft.com/office/drawing/2014/main" id="{69A9D776-9101-17F1-7CAC-E3720314E06A}"/>
                </a:ext>
              </a:extLst>
            </p:cNvPr>
            <p:cNvGrpSpPr/>
            <p:nvPr/>
          </p:nvGrpSpPr>
          <p:grpSpPr>
            <a:xfrm>
              <a:off x="7194810" y="1946590"/>
              <a:ext cx="549662" cy="61578"/>
              <a:chOff x="7194810" y="1946590"/>
              <a:chExt cx="549662" cy="61578"/>
            </a:xfrm>
            <a:grpFill/>
          </p:grpSpPr>
          <p:sp>
            <p:nvSpPr>
              <p:cNvPr id="148" name="Freeform: Shape 2800">
                <a:extLst>
                  <a:ext uri="{FF2B5EF4-FFF2-40B4-BE49-F238E27FC236}">
                    <a16:creationId xmlns:a16="http://schemas.microsoft.com/office/drawing/2014/main" id="{0CF827A9-9768-A1BD-8763-85FDA355B707}"/>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9" name="Freeform: Shape 2801">
                <a:extLst>
                  <a:ext uri="{FF2B5EF4-FFF2-40B4-BE49-F238E27FC236}">
                    <a16:creationId xmlns:a16="http://schemas.microsoft.com/office/drawing/2014/main" id="{CDA44569-B1E5-EE9D-73B0-18F04D0C7773}"/>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0" name="Freeform: Shape 2802">
                <a:extLst>
                  <a:ext uri="{FF2B5EF4-FFF2-40B4-BE49-F238E27FC236}">
                    <a16:creationId xmlns:a16="http://schemas.microsoft.com/office/drawing/2014/main" id="{0DD9B136-A8D1-DC68-F2BA-7E89707FC3C5}"/>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47" name="Freeform: Shape 2799">
              <a:extLst>
                <a:ext uri="{FF2B5EF4-FFF2-40B4-BE49-F238E27FC236}">
                  <a16:creationId xmlns:a16="http://schemas.microsoft.com/office/drawing/2014/main" id="{E83904BB-72EF-169D-7D11-14317283D353}"/>
                </a:ext>
              </a:extLst>
            </p:cNvPr>
            <p:cNvSpPr/>
            <p:nvPr/>
          </p:nvSpPr>
          <p:spPr>
            <a:xfrm>
              <a:off x="7449377" y="1944929"/>
              <a:ext cx="44171" cy="60892"/>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1" name="Graphic 2687">
            <a:extLst>
              <a:ext uri="{FF2B5EF4-FFF2-40B4-BE49-F238E27FC236}">
                <a16:creationId xmlns:a16="http://schemas.microsoft.com/office/drawing/2014/main" id="{2DB1F76F-929D-C186-DA47-AC27DBED4276}"/>
              </a:ext>
            </a:extLst>
          </p:cNvPr>
          <p:cNvGrpSpPr/>
          <p:nvPr/>
        </p:nvGrpSpPr>
        <p:grpSpPr>
          <a:xfrm>
            <a:off x="9036888" y="5687366"/>
            <a:ext cx="513197" cy="63097"/>
            <a:chOff x="7194810" y="1941351"/>
            <a:chExt cx="549662" cy="71099"/>
          </a:xfrm>
          <a:solidFill>
            <a:schemeClr val="accent2"/>
          </a:solidFill>
        </p:grpSpPr>
        <p:grpSp>
          <p:nvGrpSpPr>
            <p:cNvPr id="152" name="Graphic 2687">
              <a:extLst>
                <a:ext uri="{FF2B5EF4-FFF2-40B4-BE49-F238E27FC236}">
                  <a16:creationId xmlns:a16="http://schemas.microsoft.com/office/drawing/2014/main" id="{33D46214-4204-D4E1-8D25-5CF5172C5935}"/>
                </a:ext>
              </a:extLst>
            </p:cNvPr>
            <p:cNvGrpSpPr/>
            <p:nvPr/>
          </p:nvGrpSpPr>
          <p:grpSpPr>
            <a:xfrm>
              <a:off x="7194810" y="1946590"/>
              <a:ext cx="549662" cy="61578"/>
              <a:chOff x="7194810" y="1946590"/>
              <a:chExt cx="549662" cy="61578"/>
            </a:xfrm>
            <a:grpFill/>
          </p:grpSpPr>
          <p:sp>
            <p:nvSpPr>
              <p:cNvPr id="154" name="Freeform: Shape 2800">
                <a:extLst>
                  <a:ext uri="{FF2B5EF4-FFF2-40B4-BE49-F238E27FC236}">
                    <a16:creationId xmlns:a16="http://schemas.microsoft.com/office/drawing/2014/main" id="{BBF8EDAD-C4ED-8F06-E8D6-C167A1D7EDDC}"/>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5" name="Freeform: Shape 2801">
                <a:extLst>
                  <a:ext uri="{FF2B5EF4-FFF2-40B4-BE49-F238E27FC236}">
                    <a16:creationId xmlns:a16="http://schemas.microsoft.com/office/drawing/2014/main" id="{E2C0D4DB-9F36-E571-CF8A-B1E2A2625AAC}"/>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6" name="Freeform: Shape 2802">
                <a:extLst>
                  <a:ext uri="{FF2B5EF4-FFF2-40B4-BE49-F238E27FC236}">
                    <a16:creationId xmlns:a16="http://schemas.microsoft.com/office/drawing/2014/main" id="{EC1785AF-9360-958C-B7F1-6742860534E6}"/>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53" name="Freeform: Shape 2799">
              <a:extLst>
                <a:ext uri="{FF2B5EF4-FFF2-40B4-BE49-F238E27FC236}">
                  <a16:creationId xmlns:a16="http://schemas.microsoft.com/office/drawing/2014/main" id="{C7AB913C-9DE5-218E-D769-F0160173AC2C}"/>
                </a:ext>
              </a:extLst>
            </p:cNvPr>
            <p:cNvSpPr/>
            <p:nvPr/>
          </p:nvSpPr>
          <p:spPr>
            <a:xfrm>
              <a:off x="7437179" y="1941351"/>
              <a:ext cx="65778"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7" name="Graphic 2687">
            <a:extLst>
              <a:ext uri="{FF2B5EF4-FFF2-40B4-BE49-F238E27FC236}">
                <a16:creationId xmlns:a16="http://schemas.microsoft.com/office/drawing/2014/main" id="{1561E078-7B24-9353-2CC9-4A60BECA5CB1}"/>
              </a:ext>
            </a:extLst>
          </p:cNvPr>
          <p:cNvGrpSpPr/>
          <p:nvPr/>
        </p:nvGrpSpPr>
        <p:grpSpPr>
          <a:xfrm>
            <a:off x="9240088" y="5814297"/>
            <a:ext cx="458332" cy="63097"/>
            <a:chOff x="7194810" y="1941351"/>
            <a:chExt cx="549662" cy="71099"/>
          </a:xfrm>
          <a:solidFill>
            <a:schemeClr val="accent2"/>
          </a:solidFill>
        </p:grpSpPr>
        <p:grpSp>
          <p:nvGrpSpPr>
            <p:cNvPr id="158" name="Graphic 2687">
              <a:extLst>
                <a:ext uri="{FF2B5EF4-FFF2-40B4-BE49-F238E27FC236}">
                  <a16:creationId xmlns:a16="http://schemas.microsoft.com/office/drawing/2014/main" id="{3E3BE733-B7F4-0789-CD14-A0ABB2D4ADFF}"/>
                </a:ext>
              </a:extLst>
            </p:cNvPr>
            <p:cNvGrpSpPr/>
            <p:nvPr/>
          </p:nvGrpSpPr>
          <p:grpSpPr>
            <a:xfrm>
              <a:off x="7194810" y="1946590"/>
              <a:ext cx="549662" cy="61578"/>
              <a:chOff x="7194810" y="1946590"/>
              <a:chExt cx="549662" cy="61578"/>
            </a:xfrm>
            <a:grpFill/>
          </p:grpSpPr>
          <p:sp>
            <p:nvSpPr>
              <p:cNvPr id="160" name="Freeform: Shape 2800">
                <a:extLst>
                  <a:ext uri="{FF2B5EF4-FFF2-40B4-BE49-F238E27FC236}">
                    <a16:creationId xmlns:a16="http://schemas.microsoft.com/office/drawing/2014/main" id="{669136AC-0012-ED78-BD58-256B13335581}"/>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1" name="Freeform: Shape 2801">
                <a:extLst>
                  <a:ext uri="{FF2B5EF4-FFF2-40B4-BE49-F238E27FC236}">
                    <a16:creationId xmlns:a16="http://schemas.microsoft.com/office/drawing/2014/main" id="{1FD2E6AC-7E9B-1F7E-A61F-55C6C94BBE8A}"/>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2" name="Freeform: Shape 2802">
                <a:extLst>
                  <a:ext uri="{FF2B5EF4-FFF2-40B4-BE49-F238E27FC236}">
                    <a16:creationId xmlns:a16="http://schemas.microsoft.com/office/drawing/2014/main" id="{277853C1-0479-B940-25DC-19F4D810795C}"/>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59" name="Freeform: Shape 2799">
              <a:extLst>
                <a:ext uri="{FF2B5EF4-FFF2-40B4-BE49-F238E27FC236}">
                  <a16:creationId xmlns:a16="http://schemas.microsoft.com/office/drawing/2014/main" id="{C0359E61-2B97-BB3A-DDB2-388F3F546C64}"/>
                </a:ext>
              </a:extLst>
            </p:cNvPr>
            <p:cNvSpPr/>
            <p:nvPr/>
          </p:nvSpPr>
          <p:spPr>
            <a:xfrm>
              <a:off x="7433372" y="1941351"/>
              <a:ext cx="76745" cy="71099"/>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3" name="Graphic 2687">
            <a:extLst>
              <a:ext uri="{FF2B5EF4-FFF2-40B4-BE49-F238E27FC236}">
                <a16:creationId xmlns:a16="http://schemas.microsoft.com/office/drawing/2014/main" id="{0F8ED6C8-62EB-2D59-BBEE-7682B76E2D21}"/>
              </a:ext>
            </a:extLst>
          </p:cNvPr>
          <p:cNvGrpSpPr/>
          <p:nvPr/>
        </p:nvGrpSpPr>
        <p:grpSpPr>
          <a:xfrm>
            <a:off x="9014662" y="5941228"/>
            <a:ext cx="769230" cy="56122"/>
            <a:chOff x="7194810" y="1944929"/>
            <a:chExt cx="549662" cy="63239"/>
          </a:xfrm>
          <a:solidFill>
            <a:schemeClr val="accent2"/>
          </a:solidFill>
        </p:grpSpPr>
        <p:grpSp>
          <p:nvGrpSpPr>
            <p:cNvPr id="164" name="Graphic 2687">
              <a:extLst>
                <a:ext uri="{FF2B5EF4-FFF2-40B4-BE49-F238E27FC236}">
                  <a16:creationId xmlns:a16="http://schemas.microsoft.com/office/drawing/2014/main" id="{39E072EF-2381-536B-25E6-AE864ED610E9}"/>
                </a:ext>
              </a:extLst>
            </p:cNvPr>
            <p:cNvGrpSpPr/>
            <p:nvPr/>
          </p:nvGrpSpPr>
          <p:grpSpPr>
            <a:xfrm>
              <a:off x="7194810" y="1946590"/>
              <a:ext cx="549662" cy="61578"/>
              <a:chOff x="7194810" y="1946590"/>
              <a:chExt cx="549662" cy="61578"/>
            </a:xfrm>
            <a:grpFill/>
          </p:grpSpPr>
          <p:sp>
            <p:nvSpPr>
              <p:cNvPr id="166" name="Freeform: Shape 2800">
                <a:extLst>
                  <a:ext uri="{FF2B5EF4-FFF2-40B4-BE49-F238E27FC236}">
                    <a16:creationId xmlns:a16="http://schemas.microsoft.com/office/drawing/2014/main" id="{5D125665-E5CA-19A5-667C-A682CD8EE456}"/>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7" name="Freeform: Shape 2801">
                <a:extLst>
                  <a:ext uri="{FF2B5EF4-FFF2-40B4-BE49-F238E27FC236}">
                    <a16:creationId xmlns:a16="http://schemas.microsoft.com/office/drawing/2014/main" id="{5DF28E21-9DC3-ADB3-53FC-087816A6402E}"/>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8" name="Freeform: Shape 2802">
                <a:extLst>
                  <a:ext uri="{FF2B5EF4-FFF2-40B4-BE49-F238E27FC236}">
                    <a16:creationId xmlns:a16="http://schemas.microsoft.com/office/drawing/2014/main" id="{63D87D71-AD30-B040-98C7-B7112A310CF1}"/>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65" name="Freeform: Shape 2799">
              <a:extLst>
                <a:ext uri="{FF2B5EF4-FFF2-40B4-BE49-F238E27FC236}">
                  <a16:creationId xmlns:a16="http://schemas.microsoft.com/office/drawing/2014/main" id="{C83F2FD3-3054-7B99-12F1-30A0770418FA}"/>
                </a:ext>
              </a:extLst>
            </p:cNvPr>
            <p:cNvSpPr/>
            <p:nvPr/>
          </p:nvSpPr>
          <p:spPr>
            <a:xfrm>
              <a:off x="7449377" y="1944929"/>
              <a:ext cx="36103" cy="60892"/>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9" name="Graphic 2687">
            <a:extLst>
              <a:ext uri="{FF2B5EF4-FFF2-40B4-BE49-F238E27FC236}">
                <a16:creationId xmlns:a16="http://schemas.microsoft.com/office/drawing/2014/main" id="{AEBF7CAE-7146-BF11-E86A-42675EF5C7BD}"/>
              </a:ext>
            </a:extLst>
          </p:cNvPr>
          <p:cNvGrpSpPr/>
          <p:nvPr/>
        </p:nvGrpSpPr>
        <p:grpSpPr>
          <a:xfrm>
            <a:off x="9432823" y="6172973"/>
            <a:ext cx="1070068" cy="54647"/>
            <a:chOff x="7267947" y="1431601"/>
            <a:chExt cx="795979" cy="61578"/>
          </a:xfrm>
          <a:solidFill>
            <a:schemeClr val="accent1"/>
          </a:solidFill>
        </p:grpSpPr>
        <p:grpSp>
          <p:nvGrpSpPr>
            <p:cNvPr id="170" name="Graphic 2687">
              <a:extLst>
                <a:ext uri="{FF2B5EF4-FFF2-40B4-BE49-F238E27FC236}">
                  <a16:creationId xmlns:a16="http://schemas.microsoft.com/office/drawing/2014/main" id="{863F28B8-1F31-132E-9EDE-831ED3641855}"/>
                </a:ext>
              </a:extLst>
            </p:cNvPr>
            <p:cNvGrpSpPr/>
            <p:nvPr/>
          </p:nvGrpSpPr>
          <p:grpSpPr>
            <a:xfrm>
              <a:off x="7267947" y="1431601"/>
              <a:ext cx="795979" cy="61578"/>
              <a:chOff x="7267947" y="1431601"/>
              <a:chExt cx="795979" cy="61578"/>
            </a:xfrm>
            <a:grpFill/>
          </p:grpSpPr>
          <p:sp>
            <p:nvSpPr>
              <p:cNvPr id="172" name="Freeform: Shape 43">
                <a:extLst>
                  <a:ext uri="{FF2B5EF4-FFF2-40B4-BE49-F238E27FC236}">
                    <a16:creationId xmlns:a16="http://schemas.microsoft.com/office/drawing/2014/main" id="{3C78BD8C-2951-5D60-88AE-8572372C7975}"/>
                  </a:ext>
                </a:extLst>
              </p:cNvPr>
              <p:cNvSpPr/>
              <p:nvPr/>
            </p:nvSpPr>
            <p:spPr>
              <a:xfrm>
                <a:off x="7272684" y="1462296"/>
                <a:ext cx="791242" cy="18947"/>
              </a:xfrm>
              <a:custGeom>
                <a:avLst/>
                <a:gdLst>
                  <a:gd name="connsiteX0" fmla="*/ 0 w 791242"/>
                  <a:gd name="connsiteY0" fmla="*/ 0 h 18947"/>
                  <a:gd name="connsiteX1" fmla="*/ 791242 w 791242"/>
                  <a:gd name="connsiteY1" fmla="*/ 0 h 18947"/>
                </a:gdLst>
                <a:ahLst/>
                <a:cxnLst>
                  <a:cxn ang="0">
                    <a:pos x="connsiteX0" y="connsiteY0"/>
                  </a:cxn>
                  <a:cxn ang="0">
                    <a:pos x="connsiteX1" y="connsiteY1"/>
                  </a:cxn>
                </a:cxnLst>
                <a:rect l="l" t="t" r="r" b="b"/>
                <a:pathLst>
                  <a:path w="791242" h="18947">
                    <a:moveTo>
                      <a:pt x="0" y="0"/>
                    </a:moveTo>
                    <a:lnTo>
                      <a:pt x="791242" y="0"/>
                    </a:lnTo>
                  </a:path>
                </a:pathLst>
              </a:custGeom>
              <a:grpFill/>
              <a:ln w="9462" cap="flat">
                <a:solidFill>
                  <a:srgbClr val="222221"/>
                </a:solidFill>
                <a:prstDash val="solid"/>
                <a:miter/>
                <a:headEnd type="none"/>
                <a:tailEnd type="triangle" w="sm" len="sm"/>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3" name="Freeform: Shape 44">
                <a:extLst>
                  <a:ext uri="{FF2B5EF4-FFF2-40B4-BE49-F238E27FC236}">
                    <a16:creationId xmlns:a16="http://schemas.microsoft.com/office/drawing/2014/main" id="{74049523-FD17-88D5-581E-A5F5748B9D9F}"/>
                  </a:ext>
                </a:extLst>
              </p:cNvPr>
              <p:cNvSpPr/>
              <p:nvPr/>
            </p:nvSpPr>
            <p:spPr>
              <a:xfrm>
                <a:off x="7267947" y="1431601"/>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71" name="Freeform: Shape 42">
              <a:extLst>
                <a:ext uri="{FF2B5EF4-FFF2-40B4-BE49-F238E27FC236}">
                  <a16:creationId xmlns:a16="http://schemas.microsoft.com/office/drawing/2014/main" id="{8EFADB49-90A1-DF78-08C4-DAB9974B07B7}"/>
                </a:ext>
              </a:extLst>
            </p:cNvPr>
            <p:cNvSpPr/>
            <p:nvPr/>
          </p:nvSpPr>
          <p:spPr>
            <a:xfrm>
              <a:off x="7941659" y="1443917"/>
              <a:ext cx="23035" cy="36757"/>
            </a:xfrm>
            <a:custGeom>
              <a:avLst/>
              <a:gdLst>
                <a:gd name="connsiteX0" fmla="*/ 0 w 36757"/>
                <a:gd name="connsiteY0" fmla="*/ 0 h 36757"/>
                <a:gd name="connsiteX1" fmla="*/ 36758 w 36757"/>
                <a:gd name="connsiteY1" fmla="*/ 0 h 36757"/>
                <a:gd name="connsiteX2" fmla="*/ 36758 w 36757"/>
                <a:gd name="connsiteY2" fmla="*/ 36758 h 36757"/>
                <a:gd name="connsiteX3" fmla="*/ 0 w 36757"/>
                <a:gd name="connsiteY3" fmla="*/ 36758 h 36757"/>
              </a:gdLst>
              <a:ahLst/>
              <a:cxnLst>
                <a:cxn ang="0">
                  <a:pos x="connsiteX0" y="connsiteY0"/>
                </a:cxn>
                <a:cxn ang="0">
                  <a:pos x="connsiteX1" y="connsiteY1"/>
                </a:cxn>
                <a:cxn ang="0">
                  <a:pos x="connsiteX2" y="connsiteY2"/>
                </a:cxn>
                <a:cxn ang="0">
                  <a:pos x="connsiteX3" y="connsiteY3"/>
                </a:cxn>
              </a:cxnLst>
              <a:rect l="l" t="t" r="r" b="b"/>
              <a:pathLst>
                <a:path w="36757" h="36757">
                  <a:moveTo>
                    <a:pt x="0" y="0"/>
                  </a:moveTo>
                  <a:lnTo>
                    <a:pt x="36758" y="0"/>
                  </a:lnTo>
                  <a:lnTo>
                    <a:pt x="36758" y="36758"/>
                  </a:lnTo>
                  <a:lnTo>
                    <a:pt x="0" y="36758"/>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4" name="Graphic 2687">
            <a:extLst>
              <a:ext uri="{FF2B5EF4-FFF2-40B4-BE49-F238E27FC236}">
                <a16:creationId xmlns:a16="http://schemas.microsoft.com/office/drawing/2014/main" id="{3A054B0A-ACB2-F1A8-94BA-C245403DC716}"/>
              </a:ext>
            </a:extLst>
          </p:cNvPr>
          <p:cNvGrpSpPr/>
          <p:nvPr/>
        </p:nvGrpSpPr>
        <p:grpSpPr>
          <a:xfrm>
            <a:off x="9182939" y="6288768"/>
            <a:ext cx="366896" cy="91283"/>
            <a:chOff x="7194810" y="1930618"/>
            <a:chExt cx="549662" cy="102860"/>
          </a:xfrm>
          <a:solidFill>
            <a:schemeClr val="accent2"/>
          </a:solidFill>
        </p:grpSpPr>
        <p:grpSp>
          <p:nvGrpSpPr>
            <p:cNvPr id="175" name="Graphic 2687">
              <a:extLst>
                <a:ext uri="{FF2B5EF4-FFF2-40B4-BE49-F238E27FC236}">
                  <a16:creationId xmlns:a16="http://schemas.microsoft.com/office/drawing/2014/main" id="{ABA82F9B-A143-B2D8-C27C-7257620FDB09}"/>
                </a:ext>
              </a:extLst>
            </p:cNvPr>
            <p:cNvGrpSpPr/>
            <p:nvPr/>
          </p:nvGrpSpPr>
          <p:grpSpPr>
            <a:xfrm>
              <a:off x="7194810" y="1946590"/>
              <a:ext cx="549662" cy="61578"/>
              <a:chOff x="7194810" y="1946590"/>
              <a:chExt cx="549662" cy="61578"/>
            </a:xfrm>
            <a:grpFill/>
          </p:grpSpPr>
          <p:sp>
            <p:nvSpPr>
              <p:cNvPr id="177" name="Freeform: Shape 2800">
                <a:extLst>
                  <a:ext uri="{FF2B5EF4-FFF2-40B4-BE49-F238E27FC236}">
                    <a16:creationId xmlns:a16="http://schemas.microsoft.com/office/drawing/2014/main" id="{D3B24DAC-419E-2043-FC17-2AAF2FE5C467}"/>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8" name="Freeform: Shape 2801">
                <a:extLst>
                  <a:ext uri="{FF2B5EF4-FFF2-40B4-BE49-F238E27FC236}">
                    <a16:creationId xmlns:a16="http://schemas.microsoft.com/office/drawing/2014/main" id="{5ADDA0A1-F038-5E67-F108-8F4237306CF8}"/>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9" name="Freeform: Shape 2802">
                <a:extLst>
                  <a:ext uri="{FF2B5EF4-FFF2-40B4-BE49-F238E27FC236}">
                    <a16:creationId xmlns:a16="http://schemas.microsoft.com/office/drawing/2014/main" id="{88515E94-C7AC-6AAC-93B7-F758D0662791}"/>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76" name="Freeform: Shape 2799">
              <a:extLst>
                <a:ext uri="{FF2B5EF4-FFF2-40B4-BE49-F238E27FC236}">
                  <a16:creationId xmlns:a16="http://schemas.microsoft.com/office/drawing/2014/main" id="{CD2F4112-A109-8279-AD77-0199D1FC2E49}"/>
                </a:ext>
              </a:extLst>
            </p:cNvPr>
            <p:cNvSpPr/>
            <p:nvPr/>
          </p:nvSpPr>
          <p:spPr>
            <a:xfrm>
              <a:off x="7409053" y="1930618"/>
              <a:ext cx="132458" cy="102860"/>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0" name="Graphic 2687">
            <a:extLst>
              <a:ext uri="{FF2B5EF4-FFF2-40B4-BE49-F238E27FC236}">
                <a16:creationId xmlns:a16="http://schemas.microsoft.com/office/drawing/2014/main" id="{9FE67B31-6DD1-940A-1FED-3C56B95208DD}"/>
              </a:ext>
            </a:extLst>
          </p:cNvPr>
          <p:cNvGrpSpPr/>
          <p:nvPr/>
        </p:nvGrpSpPr>
        <p:grpSpPr>
          <a:xfrm>
            <a:off x="8963864" y="6441199"/>
            <a:ext cx="632073" cy="56122"/>
            <a:chOff x="7194810" y="1944929"/>
            <a:chExt cx="549662" cy="63239"/>
          </a:xfrm>
          <a:solidFill>
            <a:schemeClr val="accent2"/>
          </a:solidFill>
        </p:grpSpPr>
        <p:grpSp>
          <p:nvGrpSpPr>
            <p:cNvPr id="181" name="Graphic 2687">
              <a:extLst>
                <a:ext uri="{FF2B5EF4-FFF2-40B4-BE49-F238E27FC236}">
                  <a16:creationId xmlns:a16="http://schemas.microsoft.com/office/drawing/2014/main" id="{0A98619E-310A-AA57-60CC-3D9ED2B5993E}"/>
                </a:ext>
              </a:extLst>
            </p:cNvPr>
            <p:cNvGrpSpPr/>
            <p:nvPr/>
          </p:nvGrpSpPr>
          <p:grpSpPr>
            <a:xfrm>
              <a:off x="7194810" y="1946590"/>
              <a:ext cx="549662" cy="61578"/>
              <a:chOff x="7194810" y="1946590"/>
              <a:chExt cx="549662" cy="61578"/>
            </a:xfrm>
            <a:grpFill/>
          </p:grpSpPr>
          <p:sp>
            <p:nvSpPr>
              <p:cNvPr id="183" name="Freeform: Shape 2800">
                <a:extLst>
                  <a:ext uri="{FF2B5EF4-FFF2-40B4-BE49-F238E27FC236}">
                    <a16:creationId xmlns:a16="http://schemas.microsoft.com/office/drawing/2014/main" id="{C866403A-EDD2-EB6A-FE2C-78289EDAF734}"/>
                  </a:ext>
                </a:extLst>
              </p:cNvPr>
              <p:cNvSpPr/>
              <p:nvPr/>
            </p:nvSpPr>
            <p:spPr>
              <a:xfrm>
                <a:off x="7199547" y="1977285"/>
                <a:ext cx="540189" cy="18947"/>
              </a:xfrm>
              <a:custGeom>
                <a:avLst/>
                <a:gdLst>
                  <a:gd name="connsiteX0" fmla="*/ 0 w 540189"/>
                  <a:gd name="connsiteY0" fmla="*/ 0 h 18947"/>
                  <a:gd name="connsiteX1" fmla="*/ 540189 w 540189"/>
                  <a:gd name="connsiteY1" fmla="*/ 0 h 18947"/>
                </a:gdLst>
                <a:ahLst/>
                <a:cxnLst>
                  <a:cxn ang="0">
                    <a:pos x="connsiteX0" y="connsiteY0"/>
                  </a:cxn>
                  <a:cxn ang="0">
                    <a:pos x="connsiteX1" y="connsiteY1"/>
                  </a:cxn>
                </a:cxnLst>
                <a:rect l="l" t="t" r="r" b="b"/>
                <a:pathLst>
                  <a:path w="540189" h="18947">
                    <a:moveTo>
                      <a:pt x="0" y="0"/>
                    </a:moveTo>
                    <a:lnTo>
                      <a:pt x="540189" y="0"/>
                    </a:lnTo>
                  </a:path>
                </a:pathLst>
              </a:custGeom>
              <a:grpFill/>
              <a:ln w="9462" cap="flat">
                <a:solidFill>
                  <a:srgbClr val="222221"/>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4" name="Freeform: Shape 2801">
                <a:extLst>
                  <a:ext uri="{FF2B5EF4-FFF2-40B4-BE49-F238E27FC236}">
                    <a16:creationId xmlns:a16="http://schemas.microsoft.com/office/drawing/2014/main" id="{DDDA6AD9-DA46-88B3-657D-12D9511377AE}"/>
                  </a:ext>
                </a:extLst>
              </p:cNvPr>
              <p:cNvSpPr/>
              <p:nvPr/>
            </p:nvSpPr>
            <p:spPr>
              <a:xfrm>
                <a:off x="7194810"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5" name="Freeform: Shape 2802">
                <a:extLst>
                  <a:ext uri="{FF2B5EF4-FFF2-40B4-BE49-F238E27FC236}">
                    <a16:creationId xmlns:a16="http://schemas.microsoft.com/office/drawing/2014/main" id="{5DBBF864-379A-70BD-9337-DC27915BDCB3}"/>
                  </a:ext>
                </a:extLst>
              </p:cNvPr>
              <p:cNvSpPr/>
              <p:nvPr/>
            </p:nvSpPr>
            <p:spPr>
              <a:xfrm>
                <a:off x="7734999" y="1946590"/>
                <a:ext cx="9473" cy="61578"/>
              </a:xfrm>
              <a:custGeom>
                <a:avLst/>
                <a:gdLst>
                  <a:gd name="connsiteX0" fmla="*/ 0 w 9473"/>
                  <a:gd name="connsiteY0" fmla="*/ 0 h 61578"/>
                  <a:gd name="connsiteX1" fmla="*/ 9474 w 9473"/>
                  <a:gd name="connsiteY1" fmla="*/ 0 h 61578"/>
                  <a:gd name="connsiteX2" fmla="*/ 9474 w 9473"/>
                  <a:gd name="connsiteY2" fmla="*/ 61579 h 61578"/>
                  <a:gd name="connsiteX3" fmla="*/ 0 w 9473"/>
                  <a:gd name="connsiteY3" fmla="*/ 61579 h 61578"/>
                </a:gdLst>
                <a:ahLst/>
                <a:cxnLst>
                  <a:cxn ang="0">
                    <a:pos x="connsiteX0" y="connsiteY0"/>
                  </a:cxn>
                  <a:cxn ang="0">
                    <a:pos x="connsiteX1" y="connsiteY1"/>
                  </a:cxn>
                  <a:cxn ang="0">
                    <a:pos x="connsiteX2" y="connsiteY2"/>
                  </a:cxn>
                  <a:cxn ang="0">
                    <a:pos x="connsiteX3" y="connsiteY3"/>
                  </a:cxn>
                </a:cxnLst>
                <a:rect l="l" t="t" r="r" b="b"/>
                <a:pathLst>
                  <a:path w="9473" h="61578">
                    <a:moveTo>
                      <a:pt x="0" y="0"/>
                    </a:moveTo>
                    <a:lnTo>
                      <a:pt x="9474" y="0"/>
                    </a:lnTo>
                    <a:lnTo>
                      <a:pt x="9474" y="61579"/>
                    </a:lnTo>
                    <a:lnTo>
                      <a:pt x="0" y="6157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82" name="Freeform: Shape 2799">
              <a:extLst>
                <a:ext uri="{FF2B5EF4-FFF2-40B4-BE49-F238E27FC236}">
                  <a16:creationId xmlns:a16="http://schemas.microsoft.com/office/drawing/2014/main" id="{48FCFD15-4851-09AC-D26C-30ED130B6CBA}"/>
                </a:ext>
              </a:extLst>
            </p:cNvPr>
            <p:cNvSpPr/>
            <p:nvPr/>
          </p:nvSpPr>
          <p:spPr>
            <a:xfrm>
              <a:off x="7447108" y="1944929"/>
              <a:ext cx="42637" cy="60892"/>
            </a:xfrm>
            <a:custGeom>
              <a:avLst/>
              <a:gdLst>
                <a:gd name="connsiteX0" fmla="*/ 0 w 50589"/>
                <a:gd name="connsiteY0" fmla="*/ 0 h 50589"/>
                <a:gd name="connsiteX1" fmla="*/ 50589 w 50589"/>
                <a:gd name="connsiteY1" fmla="*/ 0 h 50589"/>
                <a:gd name="connsiteX2" fmla="*/ 50589 w 50589"/>
                <a:gd name="connsiteY2" fmla="*/ 50589 h 50589"/>
                <a:gd name="connsiteX3" fmla="*/ 0 w 50589"/>
                <a:gd name="connsiteY3" fmla="*/ 50589 h 50589"/>
              </a:gdLst>
              <a:ahLst/>
              <a:cxnLst>
                <a:cxn ang="0">
                  <a:pos x="connsiteX0" y="connsiteY0"/>
                </a:cxn>
                <a:cxn ang="0">
                  <a:pos x="connsiteX1" y="connsiteY1"/>
                </a:cxn>
                <a:cxn ang="0">
                  <a:pos x="connsiteX2" y="connsiteY2"/>
                </a:cxn>
                <a:cxn ang="0">
                  <a:pos x="connsiteX3" y="connsiteY3"/>
                </a:cxn>
              </a:cxnLst>
              <a:rect l="l" t="t" r="r" b="b"/>
              <a:pathLst>
                <a:path w="50589" h="50589">
                  <a:moveTo>
                    <a:pt x="0" y="0"/>
                  </a:moveTo>
                  <a:lnTo>
                    <a:pt x="50589" y="0"/>
                  </a:lnTo>
                  <a:lnTo>
                    <a:pt x="50589" y="50589"/>
                  </a:lnTo>
                  <a:lnTo>
                    <a:pt x="0" y="50589"/>
                  </a:lnTo>
                  <a:close/>
                </a:path>
              </a:pathLst>
            </a:custGeom>
            <a:grpFill/>
            <a:ln w="18925" cap="flat">
              <a:no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86" name="TextBox 185">
            <a:extLst>
              <a:ext uri="{FF2B5EF4-FFF2-40B4-BE49-F238E27FC236}">
                <a16:creationId xmlns:a16="http://schemas.microsoft.com/office/drawing/2014/main" id="{4DFEE1D5-F04B-FAD6-ACD9-900F4791F584}"/>
              </a:ext>
            </a:extLst>
          </p:cNvPr>
          <p:cNvSpPr txBox="1"/>
          <p:nvPr/>
        </p:nvSpPr>
        <p:spPr>
          <a:xfrm>
            <a:off x="8654169" y="1007454"/>
            <a:ext cx="901947"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Pola-R-CHP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better</a:t>
            </a:r>
          </a:p>
        </p:txBody>
      </p:sp>
      <p:sp>
        <p:nvSpPr>
          <p:cNvPr id="187" name="TextBox 186">
            <a:extLst>
              <a:ext uri="{FF2B5EF4-FFF2-40B4-BE49-F238E27FC236}">
                <a16:creationId xmlns:a16="http://schemas.microsoft.com/office/drawing/2014/main" id="{1318FC8C-81BB-928C-BA18-EF541C980BD9}"/>
              </a:ext>
            </a:extLst>
          </p:cNvPr>
          <p:cNvSpPr txBox="1"/>
          <p:nvPr/>
        </p:nvSpPr>
        <p:spPr>
          <a:xfrm>
            <a:off x="9592603" y="1007454"/>
            <a:ext cx="68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R-CHOP </a:t>
            </a:r>
            <a:br>
              <a:rPr kumimoji="0" lang="en-US" sz="10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better</a:t>
            </a:r>
          </a:p>
        </p:txBody>
      </p:sp>
    </p:spTree>
    <p:extLst>
      <p:ext uri="{BB962C8B-B14F-4D97-AF65-F5344CB8AC3E}">
        <p14:creationId xmlns:p14="http://schemas.microsoft.com/office/powerpoint/2010/main" val="1303200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1128-8C16-AC47-5301-8F6A7F02338E}"/>
              </a:ext>
            </a:extLst>
          </p:cNvPr>
          <p:cNvSpPr>
            <a:spLocks noGrp="1"/>
          </p:cNvSpPr>
          <p:nvPr>
            <p:ph type="title"/>
          </p:nvPr>
        </p:nvSpPr>
        <p:spPr/>
        <p:txBody>
          <a:bodyPr/>
          <a:lstStyle/>
          <a:p>
            <a:r>
              <a:rPr lang="en-US" dirty="0"/>
              <a:t>Cell of Origin and Polatuzumab </a:t>
            </a:r>
          </a:p>
        </p:txBody>
      </p:sp>
      <p:sp>
        <p:nvSpPr>
          <p:cNvPr id="4" name="Text Placeholder 3">
            <a:extLst>
              <a:ext uri="{FF2B5EF4-FFF2-40B4-BE49-F238E27FC236}">
                <a16:creationId xmlns:a16="http://schemas.microsoft.com/office/drawing/2014/main" id="{A57F6B93-B582-8982-1DA8-AA3AD4579974}"/>
              </a:ext>
            </a:extLst>
          </p:cNvPr>
          <p:cNvSpPr>
            <a:spLocks noGrp="1"/>
          </p:cNvSpPr>
          <p:nvPr>
            <p:ph type="body" sz="quarter" idx="13"/>
          </p:nvPr>
        </p:nvSpPr>
        <p:spPr>
          <a:xfrm>
            <a:off x="0" y="6395864"/>
            <a:ext cx="12192000" cy="349571"/>
          </a:xfrm>
        </p:spPr>
        <p:txBody>
          <a:bodyPr/>
          <a:lstStyle/>
          <a:p>
            <a:r>
              <a:rPr lang="en-US" dirty="0">
                <a:solidFill>
                  <a:schemeClr val="tx2">
                    <a:lumMod val="50000"/>
                    <a:lumOff val="50000"/>
                  </a:schemeClr>
                </a:solidFill>
              </a:rPr>
              <a:t>ABC, activated B-cell-like DLBCL; CA, Canada; DLBCL, diffuse large B-cell lymphoma; EU, European Union; GCB, germinal center B-cell-like DLBCL; </a:t>
            </a:r>
            <a:r>
              <a:rPr lang="en-US" dirty="0" err="1">
                <a:solidFill>
                  <a:schemeClr val="tx2">
                    <a:lumMod val="50000"/>
                    <a:lumOff val="50000"/>
                  </a:schemeClr>
                </a:solidFill>
              </a:rPr>
              <a:t>PostMktg</a:t>
            </a:r>
            <a:r>
              <a:rPr lang="en-US" dirty="0">
                <a:solidFill>
                  <a:schemeClr val="tx2">
                    <a:lumMod val="50000"/>
                    <a:lumOff val="50000"/>
                  </a:schemeClr>
                </a:solidFill>
              </a:rPr>
              <a:t>, Post-Marketing. </a:t>
            </a:r>
          </a:p>
          <a:p>
            <a:r>
              <a:rPr lang="en-US" dirty="0">
                <a:solidFill>
                  <a:schemeClr val="tx2">
                    <a:lumMod val="50000"/>
                    <a:lumOff val="50000"/>
                  </a:schemeClr>
                </a:solidFill>
              </a:rPr>
              <a:t>1. Palmer AC, et al. </a:t>
            </a:r>
            <a:r>
              <a:rPr lang="en-US" i="1" dirty="0">
                <a:solidFill>
                  <a:schemeClr val="tx2">
                    <a:lumMod val="50000"/>
                    <a:lumOff val="50000"/>
                  </a:schemeClr>
                </a:solidFill>
              </a:rPr>
              <a:t>N Engl J Med</a:t>
            </a:r>
            <a:r>
              <a:rPr lang="en-US" dirty="0">
                <a:solidFill>
                  <a:schemeClr val="tx2">
                    <a:lumMod val="50000"/>
                    <a:lumOff val="50000"/>
                  </a:schemeClr>
                </a:solidFill>
              </a:rPr>
              <a:t>. 2023;389(8):764-766.</a:t>
            </a:r>
          </a:p>
        </p:txBody>
      </p:sp>
      <p:sp>
        <p:nvSpPr>
          <p:cNvPr id="5" name="TextBox 4">
            <a:extLst>
              <a:ext uri="{FF2B5EF4-FFF2-40B4-BE49-F238E27FC236}">
                <a16:creationId xmlns:a16="http://schemas.microsoft.com/office/drawing/2014/main" id="{B2A2F823-027F-6F36-87C4-4D2670F8BB1C}"/>
              </a:ext>
            </a:extLst>
          </p:cNvPr>
          <p:cNvSpPr txBox="1"/>
          <p:nvPr/>
        </p:nvSpPr>
        <p:spPr>
          <a:xfrm>
            <a:off x="873875" y="1520359"/>
            <a:ext cx="4683964" cy="5359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Cell of Origin and Response to Polatuzumab Vedotin in DLBCL</a:t>
            </a:r>
          </a:p>
        </p:txBody>
      </p:sp>
      <p:sp>
        <p:nvSpPr>
          <p:cNvPr id="6" name="Freeform 2052">
            <a:extLst>
              <a:ext uri="{FF2B5EF4-FFF2-40B4-BE49-F238E27FC236}">
                <a16:creationId xmlns:a16="http://schemas.microsoft.com/office/drawing/2014/main" id="{E1929346-EDAE-B27C-ACD8-978BC7B095F6}"/>
              </a:ext>
            </a:extLst>
          </p:cNvPr>
          <p:cNvSpPr/>
          <p:nvPr/>
        </p:nvSpPr>
        <p:spPr>
          <a:xfrm>
            <a:off x="2063749" y="5088951"/>
            <a:ext cx="1138464" cy="309563"/>
          </a:xfrm>
          <a:custGeom>
            <a:avLst/>
            <a:gdLst>
              <a:gd name="connsiteX0" fmla="*/ 0 w 1138464"/>
              <a:gd name="connsiteY0" fmla="*/ 294822 h 303893"/>
              <a:gd name="connsiteX1" fmla="*/ 381000 w 1138464"/>
              <a:gd name="connsiteY1" fmla="*/ 303893 h 303893"/>
              <a:gd name="connsiteX2" fmla="*/ 734786 w 1138464"/>
              <a:gd name="connsiteY2" fmla="*/ 0 h 303893"/>
              <a:gd name="connsiteX3" fmla="*/ 1138464 w 1138464"/>
              <a:gd name="connsiteY3" fmla="*/ 303893 h 303893"/>
              <a:gd name="connsiteX4" fmla="*/ 0 w 1138464"/>
              <a:gd name="connsiteY4" fmla="*/ 294822 h 303893"/>
              <a:gd name="connsiteX0" fmla="*/ 0 w 1138464"/>
              <a:gd name="connsiteY0" fmla="*/ 294822 h 303893"/>
              <a:gd name="connsiteX1" fmla="*/ 381000 w 1138464"/>
              <a:gd name="connsiteY1" fmla="*/ 303893 h 303893"/>
              <a:gd name="connsiteX2" fmla="*/ 734786 w 1138464"/>
              <a:gd name="connsiteY2" fmla="*/ 0 h 303893"/>
              <a:gd name="connsiteX3" fmla="*/ 1138464 w 1138464"/>
              <a:gd name="connsiteY3" fmla="*/ 303893 h 303893"/>
              <a:gd name="connsiteX4" fmla="*/ 0 w 1138464"/>
              <a:gd name="connsiteY4" fmla="*/ 294822 h 303893"/>
              <a:gd name="connsiteX0" fmla="*/ 0 w 1138464"/>
              <a:gd name="connsiteY0" fmla="*/ 294822 h 303893"/>
              <a:gd name="connsiteX1" fmla="*/ 381000 w 1138464"/>
              <a:gd name="connsiteY1" fmla="*/ 303893 h 303893"/>
              <a:gd name="connsiteX2" fmla="*/ 734786 w 1138464"/>
              <a:gd name="connsiteY2" fmla="*/ 0 h 303893"/>
              <a:gd name="connsiteX3" fmla="*/ 1138464 w 1138464"/>
              <a:gd name="connsiteY3" fmla="*/ 303893 h 303893"/>
              <a:gd name="connsiteX4" fmla="*/ 0 w 1138464"/>
              <a:gd name="connsiteY4" fmla="*/ 294822 h 303893"/>
              <a:gd name="connsiteX0" fmla="*/ 0 w 1138464"/>
              <a:gd name="connsiteY0" fmla="*/ 294822 h 303893"/>
              <a:gd name="connsiteX1" fmla="*/ 381000 w 1138464"/>
              <a:gd name="connsiteY1" fmla="*/ 303893 h 303893"/>
              <a:gd name="connsiteX2" fmla="*/ 734786 w 1138464"/>
              <a:gd name="connsiteY2" fmla="*/ 0 h 303893"/>
              <a:gd name="connsiteX3" fmla="*/ 1138464 w 1138464"/>
              <a:gd name="connsiteY3" fmla="*/ 303893 h 303893"/>
              <a:gd name="connsiteX4" fmla="*/ 0 w 1138464"/>
              <a:gd name="connsiteY4" fmla="*/ 294822 h 303893"/>
              <a:gd name="connsiteX0" fmla="*/ 0 w 1138464"/>
              <a:gd name="connsiteY0" fmla="*/ 294822 h 303893"/>
              <a:gd name="connsiteX1" fmla="*/ 381000 w 1138464"/>
              <a:gd name="connsiteY1" fmla="*/ 303893 h 303893"/>
              <a:gd name="connsiteX2" fmla="*/ 734786 w 1138464"/>
              <a:gd name="connsiteY2" fmla="*/ 0 h 303893"/>
              <a:gd name="connsiteX3" fmla="*/ 1138464 w 1138464"/>
              <a:gd name="connsiteY3" fmla="*/ 303893 h 303893"/>
              <a:gd name="connsiteX4" fmla="*/ 0 w 1138464"/>
              <a:gd name="connsiteY4" fmla="*/ 294822 h 303893"/>
              <a:gd name="connsiteX0" fmla="*/ 0 w 1138464"/>
              <a:gd name="connsiteY0" fmla="*/ 294822 h 303893"/>
              <a:gd name="connsiteX1" fmla="*/ 381000 w 1138464"/>
              <a:gd name="connsiteY1" fmla="*/ 303893 h 303893"/>
              <a:gd name="connsiteX2" fmla="*/ 734786 w 1138464"/>
              <a:gd name="connsiteY2" fmla="*/ 0 h 303893"/>
              <a:gd name="connsiteX3" fmla="*/ 1138464 w 1138464"/>
              <a:gd name="connsiteY3" fmla="*/ 303893 h 303893"/>
              <a:gd name="connsiteX4" fmla="*/ 0 w 1138464"/>
              <a:gd name="connsiteY4" fmla="*/ 294822 h 303893"/>
              <a:gd name="connsiteX0" fmla="*/ 0 w 1138464"/>
              <a:gd name="connsiteY0" fmla="*/ 294958 h 304029"/>
              <a:gd name="connsiteX1" fmla="*/ 381000 w 1138464"/>
              <a:gd name="connsiteY1" fmla="*/ 304029 h 304029"/>
              <a:gd name="connsiteX2" fmla="*/ 734786 w 1138464"/>
              <a:gd name="connsiteY2" fmla="*/ 136 h 304029"/>
              <a:gd name="connsiteX3" fmla="*/ 1138464 w 1138464"/>
              <a:gd name="connsiteY3" fmla="*/ 304029 h 304029"/>
              <a:gd name="connsiteX4" fmla="*/ 0 w 1138464"/>
              <a:gd name="connsiteY4" fmla="*/ 294958 h 304029"/>
              <a:gd name="connsiteX0" fmla="*/ 0 w 1138464"/>
              <a:gd name="connsiteY0" fmla="*/ 294958 h 304029"/>
              <a:gd name="connsiteX1" fmla="*/ 381000 w 1138464"/>
              <a:gd name="connsiteY1" fmla="*/ 304029 h 304029"/>
              <a:gd name="connsiteX2" fmla="*/ 734786 w 1138464"/>
              <a:gd name="connsiteY2" fmla="*/ 136 h 304029"/>
              <a:gd name="connsiteX3" fmla="*/ 1138464 w 1138464"/>
              <a:gd name="connsiteY3" fmla="*/ 304029 h 304029"/>
              <a:gd name="connsiteX4" fmla="*/ 0 w 1138464"/>
              <a:gd name="connsiteY4" fmla="*/ 294958 h 304029"/>
              <a:gd name="connsiteX0" fmla="*/ 0 w 1138464"/>
              <a:gd name="connsiteY0" fmla="*/ 294958 h 304029"/>
              <a:gd name="connsiteX1" fmla="*/ 381000 w 1138464"/>
              <a:gd name="connsiteY1" fmla="*/ 304029 h 304029"/>
              <a:gd name="connsiteX2" fmla="*/ 734786 w 1138464"/>
              <a:gd name="connsiteY2" fmla="*/ 136 h 304029"/>
              <a:gd name="connsiteX3" fmla="*/ 1138464 w 1138464"/>
              <a:gd name="connsiteY3" fmla="*/ 304029 h 304029"/>
              <a:gd name="connsiteX4" fmla="*/ 0 w 1138464"/>
              <a:gd name="connsiteY4" fmla="*/ 294958 h 304029"/>
              <a:gd name="connsiteX0" fmla="*/ 0 w 1138464"/>
              <a:gd name="connsiteY0" fmla="*/ 294958 h 304029"/>
              <a:gd name="connsiteX1" fmla="*/ 381000 w 1138464"/>
              <a:gd name="connsiteY1" fmla="*/ 304029 h 304029"/>
              <a:gd name="connsiteX2" fmla="*/ 734786 w 1138464"/>
              <a:gd name="connsiteY2" fmla="*/ 136 h 304029"/>
              <a:gd name="connsiteX3" fmla="*/ 1138464 w 1138464"/>
              <a:gd name="connsiteY3" fmla="*/ 304029 h 304029"/>
              <a:gd name="connsiteX4" fmla="*/ 0 w 1138464"/>
              <a:gd name="connsiteY4" fmla="*/ 294958 h 304029"/>
              <a:gd name="connsiteX0" fmla="*/ 114 w 1138578"/>
              <a:gd name="connsiteY0" fmla="*/ 294958 h 305523"/>
              <a:gd name="connsiteX1" fmla="*/ 381114 w 1138578"/>
              <a:gd name="connsiteY1" fmla="*/ 304029 h 305523"/>
              <a:gd name="connsiteX2" fmla="*/ 734900 w 1138578"/>
              <a:gd name="connsiteY2" fmla="*/ 136 h 305523"/>
              <a:gd name="connsiteX3" fmla="*/ 1138578 w 1138578"/>
              <a:gd name="connsiteY3" fmla="*/ 304029 h 305523"/>
              <a:gd name="connsiteX4" fmla="*/ 114 w 1138578"/>
              <a:gd name="connsiteY4" fmla="*/ 294958 h 305523"/>
              <a:gd name="connsiteX0" fmla="*/ 114 w 1138578"/>
              <a:gd name="connsiteY0" fmla="*/ 294952 h 305517"/>
              <a:gd name="connsiteX1" fmla="*/ 381114 w 1138578"/>
              <a:gd name="connsiteY1" fmla="*/ 304023 h 305517"/>
              <a:gd name="connsiteX2" fmla="*/ 734900 w 1138578"/>
              <a:gd name="connsiteY2" fmla="*/ 130 h 305517"/>
              <a:gd name="connsiteX3" fmla="*/ 1138578 w 1138578"/>
              <a:gd name="connsiteY3" fmla="*/ 304023 h 305517"/>
              <a:gd name="connsiteX4" fmla="*/ 114 w 1138578"/>
              <a:gd name="connsiteY4" fmla="*/ 294952 h 305517"/>
              <a:gd name="connsiteX0" fmla="*/ 115 w 1138579"/>
              <a:gd name="connsiteY0" fmla="*/ 294937 h 348865"/>
              <a:gd name="connsiteX1" fmla="*/ 377940 w 1138579"/>
              <a:gd name="connsiteY1" fmla="*/ 348458 h 348865"/>
              <a:gd name="connsiteX2" fmla="*/ 734901 w 1138579"/>
              <a:gd name="connsiteY2" fmla="*/ 115 h 348865"/>
              <a:gd name="connsiteX3" fmla="*/ 1138579 w 1138579"/>
              <a:gd name="connsiteY3" fmla="*/ 304008 h 348865"/>
              <a:gd name="connsiteX4" fmla="*/ 115 w 1138579"/>
              <a:gd name="connsiteY4" fmla="*/ 294937 h 348865"/>
              <a:gd name="connsiteX0" fmla="*/ 116 w 1138580"/>
              <a:gd name="connsiteY0" fmla="*/ 294951 h 305516"/>
              <a:gd name="connsiteX1" fmla="*/ 374766 w 1138580"/>
              <a:gd name="connsiteY1" fmla="*/ 304022 h 305516"/>
              <a:gd name="connsiteX2" fmla="*/ 734902 w 1138580"/>
              <a:gd name="connsiteY2" fmla="*/ 129 h 305516"/>
              <a:gd name="connsiteX3" fmla="*/ 1138580 w 1138580"/>
              <a:gd name="connsiteY3" fmla="*/ 304022 h 305516"/>
              <a:gd name="connsiteX4" fmla="*/ 116 w 1138580"/>
              <a:gd name="connsiteY4" fmla="*/ 294951 h 305516"/>
              <a:gd name="connsiteX0" fmla="*/ 116 w 1138580"/>
              <a:gd name="connsiteY0" fmla="*/ 294962 h 305527"/>
              <a:gd name="connsiteX1" fmla="*/ 374766 w 1138580"/>
              <a:gd name="connsiteY1" fmla="*/ 304033 h 305527"/>
              <a:gd name="connsiteX2" fmla="*/ 734902 w 1138580"/>
              <a:gd name="connsiteY2" fmla="*/ 140 h 305527"/>
              <a:gd name="connsiteX3" fmla="*/ 1138580 w 1138580"/>
              <a:gd name="connsiteY3" fmla="*/ 304033 h 305527"/>
              <a:gd name="connsiteX4" fmla="*/ 116 w 1138580"/>
              <a:gd name="connsiteY4" fmla="*/ 294962 h 305527"/>
              <a:gd name="connsiteX0" fmla="*/ 0 w 1138464"/>
              <a:gd name="connsiteY0" fmla="*/ 294962 h 309563"/>
              <a:gd name="connsiteX1" fmla="*/ 374650 w 1138464"/>
              <a:gd name="connsiteY1" fmla="*/ 304033 h 309563"/>
              <a:gd name="connsiteX2" fmla="*/ 734786 w 1138464"/>
              <a:gd name="connsiteY2" fmla="*/ 140 h 309563"/>
              <a:gd name="connsiteX3" fmla="*/ 1138464 w 1138464"/>
              <a:gd name="connsiteY3" fmla="*/ 304033 h 309563"/>
              <a:gd name="connsiteX4" fmla="*/ 0 w 1138464"/>
              <a:gd name="connsiteY4" fmla="*/ 294962 h 309563"/>
              <a:gd name="connsiteX0" fmla="*/ 0 w 1138464"/>
              <a:gd name="connsiteY0" fmla="*/ 294962 h 309563"/>
              <a:gd name="connsiteX1" fmla="*/ 374650 w 1138464"/>
              <a:gd name="connsiteY1" fmla="*/ 304033 h 309563"/>
              <a:gd name="connsiteX2" fmla="*/ 734786 w 1138464"/>
              <a:gd name="connsiteY2" fmla="*/ 140 h 309563"/>
              <a:gd name="connsiteX3" fmla="*/ 1138464 w 1138464"/>
              <a:gd name="connsiteY3" fmla="*/ 304033 h 309563"/>
              <a:gd name="connsiteX4" fmla="*/ 0 w 1138464"/>
              <a:gd name="connsiteY4" fmla="*/ 294962 h 30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464" h="309563">
                <a:moveTo>
                  <a:pt x="0" y="294962"/>
                </a:moveTo>
                <a:cubicBezTo>
                  <a:pt x="19050" y="323386"/>
                  <a:pt x="247650" y="301009"/>
                  <a:pt x="374650" y="304033"/>
                </a:cubicBezTo>
                <a:cubicBezTo>
                  <a:pt x="561976" y="292995"/>
                  <a:pt x="598715" y="-7419"/>
                  <a:pt x="734786" y="140"/>
                </a:cubicBezTo>
                <a:cubicBezTo>
                  <a:pt x="882953" y="6188"/>
                  <a:pt x="881441" y="279842"/>
                  <a:pt x="1138464" y="304033"/>
                </a:cubicBezTo>
                <a:cubicBezTo>
                  <a:pt x="701826" y="313709"/>
                  <a:pt x="379488" y="297986"/>
                  <a:pt x="0" y="294962"/>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reeform 2053">
            <a:extLst>
              <a:ext uri="{FF2B5EF4-FFF2-40B4-BE49-F238E27FC236}">
                <a16:creationId xmlns:a16="http://schemas.microsoft.com/office/drawing/2014/main" id="{52C9E8CE-5E3A-A0D3-CB39-0DAEE27EE9DF}"/>
              </a:ext>
            </a:extLst>
          </p:cNvPr>
          <p:cNvSpPr/>
          <p:nvPr/>
        </p:nvSpPr>
        <p:spPr>
          <a:xfrm>
            <a:off x="3127375" y="5078660"/>
            <a:ext cx="765175" cy="320950"/>
          </a:xfrm>
          <a:custGeom>
            <a:avLst/>
            <a:gdLst>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675"/>
              <a:gd name="connsiteX1" fmla="*/ 434975 w 765175"/>
              <a:gd name="connsiteY1" fmla="*/ 0 h 320675"/>
              <a:gd name="connsiteX2" fmla="*/ 765175 w 765175"/>
              <a:gd name="connsiteY2" fmla="*/ 320675 h 320675"/>
              <a:gd name="connsiteX3" fmla="*/ 0 w 765175"/>
              <a:gd name="connsiteY3" fmla="*/ 320675 h 320675"/>
              <a:gd name="connsiteX0" fmla="*/ 0 w 765175"/>
              <a:gd name="connsiteY0" fmla="*/ 320675 h 320950"/>
              <a:gd name="connsiteX1" fmla="*/ 434975 w 765175"/>
              <a:gd name="connsiteY1" fmla="*/ 0 h 320950"/>
              <a:gd name="connsiteX2" fmla="*/ 765175 w 765175"/>
              <a:gd name="connsiteY2" fmla="*/ 320675 h 320950"/>
              <a:gd name="connsiteX3" fmla="*/ 0 w 765175"/>
              <a:gd name="connsiteY3" fmla="*/ 320675 h 320950"/>
            </a:gdLst>
            <a:ahLst/>
            <a:cxnLst>
              <a:cxn ang="0">
                <a:pos x="connsiteX0" y="connsiteY0"/>
              </a:cxn>
              <a:cxn ang="0">
                <a:pos x="connsiteX1" y="connsiteY1"/>
              </a:cxn>
              <a:cxn ang="0">
                <a:pos x="connsiteX2" y="connsiteY2"/>
              </a:cxn>
              <a:cxn ang="0">
                <a:pos x="connsiteX3" y="connsiteY3"/>
              </a:cxn>
            </a:cxnLst>
            <a:rect l="l" t="t" r="r" b="b"/>
            <a:pathLst>
              <a:path w="765175" h="320950">
                <a:moveTo>
                  <a:pt x="0" y="320675"/>
                </a:moveTo>
                <a:cubicBezTo>
                  <a:pt x="278342" y="331258"/>
                  <a:pt x="289983" y="33867"/>
                  <a:pt x="434975" y="0"/>
                </a:cubicBezTo>
                <a:cubicBezTo>
                  <a:pt x="570442" y="17992"/>
                  <a:pt x="553508" y="280458"/>
                  <a:pt x="765175" y="320675"/>
                </a:cubicBezTo>
                <a:lnTo>
                  <a:pt x="0" y="320675"/>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0389ED41-2366-F9F5-BFF5-1DB0E01777BC}"/>
              </a:ext>
            </a:extLst>
          </p:cNvPr>
          <p:cNvGrpSpPr/>
          <p:nvPr/>
        </p:nvGrpSpPr>
        <p:grpSpPr>
          <a:xfrm>
            <a:off x="1903359" y="5510676"/>
            <a:ext cx="2429018" cy="184666"/>
            <a:chOff x="1903359" y="5299292"/>
            <a:chExt cx="2429018" cy="184666"/>
          </a:xfrm>
        </p:grpSpPr>
        <p:sp>
          <p:nvSpPr>
            <p:cNvPr id="9" name="Rectangle 8">
              <a:extLst>
                <a:ext uri="{FF2B5EF4-FFF2-40B4-BE49-F238E27FC236}">
                  <a16:creationId xmlns:a16="http://schemas.microsoft.com/office/drawing/2014/main" id="{79608AEF-89F2-8EC5-F583-AA08BE634136}"/>
                </a:ext>
              </a:extLst>
            </p:cNvPr>
            <p:cNvSpPr/>
            <p:nvPr/>
          </p:nvSpPr>
          <p:spPr>
            <a:xfrm>
              <a:off x="1903359" y="5299292"/>
              <a:ext cx="32004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0</a:t>
              </a:r>
            </a:p>
          </p:txBody>
        </p:sp>
        <p:sp>
          <p:nvSpPr>
            <p:cNvPr id="10" name="Rectangle 9">
              <a:extLst>
                <a:ext uri="{FF2B5EF4-FFF2-40B4-BE49-F238E27FC236}">
                  <a16:creationId xmlns:a16="http://schemas.microsoft.com/office/drawing/2014/main" id="{E126EDD8-6AAD-FE54-D9F2-39823CC14F59}"/>
                </a:ext>
              </a:extLst>
            </p:cNvPr>
            <p:cNvSpPr/>
            <p:nvPr/>
          </p:nvSpPr>
          <p:spPr>
            <a:xfrm>
              <a:off x="2432068" y="5299292"/>
              <a:ext cx="32004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25</a:t>
              </a:r>
            </a:p>
          </p:txBody>
        </p:sp>
        <p:sp>
          <p:nvSpPr>
            <p:cNvPr id="11" name="Rectangle 10">
              <a:extLst>
                <a:ext uri="{FF2B5EF4-FFF2-40B4-BE49-F238E27FC236}">
                  <a16:creationId xmlns:a16="http://schemas.microsoft.com/office/drawing/2014/main" id="{6A63BE5B-A38E-73B4-36B8-B032E3F34F96}"/>
                </a:ext>
              </a:extLst>
            </p:cNvPr>
            <p:cNvSpPr/>
            <p:nvPr/>
          </p:nvSpPr>
          <p:spPr>
            <a:xfrm>
              <a:off x="2960777" y="5299292"/>
              <a:ext cx="32004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50</a:t>
              </a:r>
            </a:p>
          </p:txBody>
        </p:sp>
        <p:sp>
          <p:nvSpPr>
            <p:cNvPr id="12" name="Rectangle 11">
              <a:extLst>
                <a:ext uri="{FF2B5EF4-FFF2-40B4-BE49-F238E27FC236}">
                  <a16:creationId xmlns:a16="http://schemas.microsoft.com/office/drawing/2014/main" id="{6CF9E259-5A51-077D-20FE-D1BDBBF103D3}"/>
                </a:ext>
              </a:extLst>
            </p:cNvPr>
            <p:cNvSpPr/>
            <p:nvPr/>
          </p:nvSpPr>
          <p:spPr>
            <a:xfrm>
              <a:off x="3489487" y="5299292"/>
              <a:ext cx="32004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75</a:t>
              </a:r>
            </a:p>
          </p:txBody>
        </p:sp>
        <p:sp>
          <p:nvSpPr>
            <p:cNvPr id="13" name="Rectangle 12">
              <a:extLst>
                <a:ext uri="{FF2B5EF4-FFF2-40B4-BE49-F238E27FC236}">
                  <a16:creationId xmlns:a16="http://schemas.microsoft.com/office/drawing/2014/main" id="{0DD1B90F-C67D-D0BD-8085-D5651E692453}"/>
                </a:ext>
              </a:extLst>
            </p:cNvPr>
            <p:cNvSpPr/>
            <p:nvPr/>
          </p:nvSpPr>
          <p:spPr>
            <a:xfrm>
              <a:off x="4018197" y="5299292"/>
              <a:ext cx="31418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100</a:t>
              </a:r>
            </a:p>
          </p:txBody>
        </p:sp>
      </p:grpSp>
      <p:sp>
        <p:nvSpPr>
          <p:cNvPr id="14" name="Rectangle 13">
            <a:extLst>
              <a:ext uri="{FF2B5EF4-FFF2-40B4-BE49-F238E27FC236}">
                <a16:creationId xmlns:a16="http://schemas.microsoft.com/office/drawing/2014/main" id="{2420213D-AC10-1FB3-A300-8A5C3F42CA5E}"/>
              </a:ext>
            </a:extLst>
          </p:cNvPr>
          <p:cNvSpPr/>
          <p:nvPr/>
        </p:nvSpPr>
        <p:spPr>
          <a:xfrm>
            <a:off x="2181563" y="5746602"/>
            <a:ext cx="1869737" cy="369332"/>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Percentage of Patients with a Response</a:t>
            </a:r>
          </a:p>
        </p:txBody>
      </p:sp>
      <p:sp>
        <p:nvSpPr>
          <p:cNvPr id="15" name="Freeform 103">
            <a:extLst>
              <a:ext uri="{FF2B5EF4-FFF2-40B4-BE49-F238E27FC236}">
                <a16:creationId xmlns:a16="http://schemas.microsoft.com/office/drawing/2014/main" id="{65D3ACCF-6AA7-2A41-3A59-3AE77E0FB962}"/>
              </a:ext>
            </a:extLst>
          </p:cNvPr>
          <p:cNvSpPr/>
          <p:nvPr/>
        </p:nvSpPr>
        <p:spPr>
          <a:xfrm>
            <a:off x="2063501" y="2465634"/>
            <a:ext cx="2114799" cy="2936296"/>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6" name="Group 15">
            <a:extLst>
              <a:ext uri="{FF2B5EF4-FFF2-40B4-BE49-F238E27FC236}">
                <a16:creationId xmlns:a16="http://schemas.microsoft.com/office/drawing/2014/main" id="{04CB44C0-EA45-7F32-952E-B6E1A3E156B3}"/>
              </a:ext>
            </a:extLst>
          </p:cNvPr>
          <p:cNvGrpSpPr/>
          <p:nvPr/>
        </p:nvGrpSpPr>
        <p:grpSpPr>
          <a:xfrm>
            <a:off x="2062765" y="5413119"/>
            <a:ext cx="2114475" cy="58968"/>
            <a:chOff x="2062765" y="5163635"/>
            <a:chExt cx="2114475" cy="58968"/>
          </a:xfrm>
        </p:grpSpPr>
        <p:cxnSp>
          <p:nvCxnSpPr>
            <p:cNvPr id="17" name="Straight Connector 16">
              <a:extLst>
                <a:ext uri="{FF2B5EF4-FFF2-40B4-BE49-F238E27FC236}">
                  <a16:creationId xmlns:a16="http://schemas.microsoft.com/office/drawing/2014/main" id="{5EEA2D84-7A0E-A2B5-2DB4-369F04421F31}"/>
                </a:ext>
              </a:extLst>
            </p:cNvPr>
            <p:cNvCxnSpPr>
              <a:cxnSpLocks/>
            </p:cNvCxnSpPr>
            <p:nvPr/>
          </p:nvCxnSpPr>
          <p:spPr>
            <a:xfrm rot="16200000" flipH="1">
              <a:off x="2033281" y="519311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0DE044-4D54-FA8E-E519-81DE4C57FDE4}"/>
                </a:ext>
              </a:extLst>
            </p:cNvPr>
            <p:cNvCxnSpPr>
              <a:cxnSpLocks/>
            </p:cNvCxnSpPr>
            <p:nvPr/>
          </p:nvCxnSpPr>
          <p:spPr>
            <a:xfrm rot="16200000" flipH="1">
              <a:off x="3619138" y="519311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549208-1559-D618-0A28-37EE90E5382D}"/>
                </a:ext>
              </a:extLst>
            </p:cNvPr>
            <p:cNvCxnSpPr>
              <a:cxnSpLocks/>
            </p:cNvCxnSpPr>
            <p:nvPr/>
          </p:nvCxnSpPr>
          <p:spPr>
            <a:xfrm rot="16200000" flipH="1">
              <a:off x="4147756" y="519311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3249E0-14F9-2520-D144-617FA8E9D817}"/>
                </a:ext>
              </a:extLst>
            </p:cNvPr>
            <p:cNvCxnSpPr>
              <a:cxnSpLocks/>
            </p:cNvCxnSpPr>
            <p:nvPr/>
          </p:nvCxnSpPr>
          <p:spPr>
            <a:xfrm rot="16200000" flipH="1">
              <a:off x="3090519" y="519311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B8D179-50E7-39E3-6ECC-533B19E2E317}"/>
                </a:ext>
              </a:extLst>
            </p:cNvPr>
            <p:cNvCxnSpPr>
              <a:cxnSpLocks/>
            </p:cNvCxnSpPr>
            <p:nvPr/>
          </p:nvCxnSpPr>
          <p:spPr>
            <a:xfrm rot="16200000" flipH="1">
              <a:off x="2561900" y="5193119"/>
              <a:ext cx="58967"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AE6D6DE2-048F-8331-EB5C-985D19737107}"/>
              </a:ext>
            </a:extLst>
          </p:cNvPr>
          <p:cNvSpPr/>
          <p:nvPr/>
        </p:nvSpPr>
        <p:spPr>
          <a:xfrm>
            <a:off x="835363" y="5067152"/>
            <a:ext cx="1171237"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Probability Density</a:t>
            </a:r>
          </a:p>
        </p:txBody>
      </p:sp>
      <p:sp>
        <p:nvSpPr>
          <p:cNvPr id="23" name="Rectangle 22">
            <a:extLst>
              <a:ext uri="{FF2B5EF4-FFF2-40B4-BE49-F238E27FC236}">
                <a16:creationId xmlns:a16="http://schemas.microsoft.com/office/drawing/2014/main" id="{4451E1BC-609A-A80A-8929-DFF667556A95}"/>
              </a:ext>
            </a:extLst>
          </p:cNvPr>
          <p:cNvSpPr/>
          <p:nvPr/>
        </p:nvSpPr>
        <p:spPr>
          <a:xfrm>
            <a:off x="835363" y="4546452"/>
            <a:ext cx="1171237"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Combined Trials</a:t>
            </a:r>
          </a:p>
        </p:txBody>
      </p:sp>
      <p:sp>
        <p:nvSpPr>
          <p:cNvPr id="24" name="Rectangle 23">
            <a:extLst>
              <a:ext uri="{FF2B5EF4-FFF2-40B4-BE49-F238E27FC236}">
                <a16:creationId xmlns:a16="http://schemas.microsoft.com/office/drawing/2014/main" id="{E1C75AC1-FB39-DCE4-EA8F-032EE74CCDB5}"/>
              </a:ext>
            </a:extLst>
          </p:cNvPr>
          <p:cNvSpPr/>
          <p:nvPr/>
        </p:nvSpPr>
        <p:spPr>
          <a:xfrm>
            <a:off x="835363" y="4127352"/>
            <a:ext cx="1171237"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Terui et al.</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(2021)</a:t>
            </a:r>
            <a:endParaRPr kumimoji="0" lang="en-US" sz="1200" b="1" i="0" u="none" strike="noStrike" kern="1200" cap="none" spc="0" normalizeH="0" baseline="30000" noProof="0" dirty="0">
              <a:ln>
                <a:noFill/>
              </a:ln>
              <a:solidFill>
                <a:prstClr val="black"/>
              </a:solidFill>
              <a:effectLst/>
              <a:uLnTx/>
              <a:uFillTx/>
              <a:latin typeface="Arial"/>
              <a:ea typeface="+mn-ea"/>
              <a:cs typeface="Arial"/>
            </a:endParaRPr>
          </a:p>
        </p:txBody>
      </p:sp>
      <p:sp>
        <p:nvSpPr>
          <p:cNvPr id="25" name="Rectangle 24">
            <a:extLst>
              <a:ext uri="{FF2B5EF4-FFF2-40B4-BE49-F238E27FC236}">
                <a16:creationId xmlns:a16="http://schemas.microsoft.com/office/drawing/2014/main" id="{1E715FFF-9881-62DE-3123-AE83071DF8AB}"/>
              </a:ext>
            </a:extLst>
          </p:cNvPr>
          <p:cNvSpPr/>
          <p:nvPr/>
        </p:nvSpPr>
        <p:spPr>
          <a:xfrm>
            <a:off x="835363" y="3714602"/>
            <a:ext cx="1171237"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Tsai et al.</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(2020)</a:t>
            </a:r>
            <a:endParaRPr kumimoji="0" lang="en-US" sz="1200" b="1" i="0" u="none" strike="noStrike" kern="1200" cap="none" spc="0" normalizeH="0" baseline="30000" noProof="0" dirty="0">
              <a:ln>
                <a:noFill/>
              </a:ln>
              <a:solidFill>
                <a:prstClr val="black"/>
              </a:solidFill>
              <a:effectLst/>
              <a:uLnTx/>
              <a:uFillTx/>
              <a:latin typeface="Arial"/>
              <a:ea typeface="+mn-ea"/>
              <a:cs typeface="Arial"/>
            </a:endParaRPr>
          </a:p>
        </p:txBody>
      </p:sp>
      <p:sp>
        <p:nvSpPr>
          <p:cNvPr id="26" name="Rectangle 25">
            <a:extLst>
              <a:ext uri="{FF2B5EF4-FFF2-40B4-BE49-F238E27FC236}">
                <a16:creationId xmlns:a16="http://schemas.microsoft.com/office/drawing/2014/main" id="{54E42601-E274-F963-CCCD-EBBDDFBD9D0A}"/>
              </a:ext>
            </a:extLst>
          </p:cNvPr>
          <p:cNvSpPr/>
          <p:nvPr/>
        </p:nvSpPr>
        <p:spPr>
          <a:xfrm>
            <a:off x="835363" y="2463652"/>
            <a:ext cx="1171237"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Pfeifer et al.</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(2015)</a:t>
            </a:r>
            <a:endParaRPr kumimoji="0" lang="en-US" sz="1200" b="1" i="0" u="none" strike="noStrike" kern="1200" cap="none" spc="0" normalizeH="0" baseline="30000" noProof="0" dirty="0">
              <a:ln>
                <a:noFill/>
              </a:ln>
              <a:solidFill>
                <a:prstClr val="black"/>
              </a:solidFill>
              <a:effectLst/>
              <a:uLnTx/>
              <a:uFillTx/>
              <a:latin typeface="Arial"/>
              <a:ea typeface="+mn-ea"/>
              <a:cs typeface="Arial"/>
            </a:endParaRPr>
          </a:p>
        </p:txBody>
      </p:sp>
      <p:sp>
        <p:nvSpPr>
          <p:cNvPr id="27" name="Rectangle 26">
            <a:extLst>
              <a:ext uri="{FF2B5EF4-FFF2-40B4-BE49-F238E27FC236}">
                <a16:creationId xmlns:a16="http://schemas.microsoft.com/office/drawing/2014/main" id="{87267B9F-312E-688F-2B40-1D988E3E7E71}"/>
              </a:ext>
            </a:extLst>
          </p:cNvPr>
          <p:cNvSpPr/>
          <p:nvPr/>
        </p:nvSpPr>
        <p:spPr>
          <a:xfrm>
            <a:off x="835363" y="2876402"/>
            <a:ext cx="1171237"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a:ea typeface="+mn-ea"/>
                <a:cs typeface="Arial"/>
              </a:rPr>
              <a:t>Segman</a:t>
            </a:r>
            <a:r>
              <a:rPr kumimoji="0" lang="en-US" sz="1200" b="1" i="0" u="none" strike="noStrike" kern="1200" cap="none" spc="0" normalizeH="0" baseline="0" noProof="0" dirty="0">
                <a:ln>
                  <a:noFill/>
                </a:ln>
                <a:solidFill>
                  <a:prstClr val="black"/>
                </a:solidFill>
                <a:effectLst/>
                <a:uLnTx/>
                <a:uFillTx/>
                <a:latin typeface="Arial"/>
                <a:ea typeface="+mn-ea"/>
                <a:cs typeface="Arial"/>
              </a:rPr>
              <a:t> et al.</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(2019)</a:t>
            </a:r>
            <a:endParaRPr kumimoji="0" lang="en-US" sz="1200" b="1" i="0" u="none" strike="noStrike" kern="1200" cap="none" spc="0" normalizeH="0" baseline="30000" noProof="0" dirty="0">
              <a:ln>
                <a:noFill/>
              </a:ln>
              <a:solidFill>
                <a:prstClr val="black"/>
              </a:solidFill>
              <a:effectLst/>
              <a:uLnTx/>
              <a:uFillTx/>
              <a:latin typeface="Arial"/>
              <a:ea typeface="+mn-ea"/>
              <a:cs typeface="Arial"/>
            </a:endParaRPr>
          </a:p>
        </p:txBody>
      </p:sp>
      <p:sp>
        <p:nvSpPr>
          <p:cNvPr id="28" name="Rectangle 27">
            <a:extLst>
              <a:ext uri="{FF2B5EF4-FFF2-40B4-BE49-F238E27FC236}">
                <a16:creationId xmlns:a16="http://schemas.microsoft.com/office/drawing/2014/main" id="{2F4B97E8-2549-3857-C2C2-0DCE46096E7B}"/>
              </a:ext>
            </a:extLst>
          </p:cNvPr>
          <p:cNvSpPr/>
          <p:nvPr/>
        </p:nvSpPr>
        <p:spPr>
          <a:xfrm>
            <a:off x="361950" y="3301852"/>
            <a:ext cx="1644651" cy="369332"/>
          </a:xfrm>
          <a:prstGeom prst="rect">
            <a:avLst/>
          </a:prstGeom>
          <a:ln>
            <a:noFill/>
          </a:ln>
        </p:spPr>
        <p:txBody>
          <a:bodyPr wrap="square" lIns="0" tIns="0" rIns="0" bIns="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Morschhauser et al.</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(2019)</a:t>
            </a:r>
            <a:endParaRPr kumimoji="0" lang="en-US" sz="1200" b="1" i="0" u="none" strike="noStrike" kern="1200" cap="none" spc="0" normalizeH="0" baseline="30000" noProof="0" dirty="0">
              <a:ln>
                <a:noFill/>
              </a:ln>
              <a:solidFill>
                <a:prstClr val="black"/>
              </a:solidFill>
              <a:effectLst/>
              <a:uLnTx/>
              <a:uFillTx/>
              <a:latin typeface="Arial"/>
              <a:ea typeface="+mn-ea"/>
              <a:cs typeface="Arial"/>
            </a:endParaRPr>
          </a:p>
        </p:txBody>
      </p:sp>
      <p:sp>
        <p:nvSpPr>
          <p:cNvPr id="29" name="Rectangle 28">
            <a:extLst>
              <a:ext uri="{FF2B5EF4-FFF2-40B4-BE49-F238E27FC236}">
                <a16:creationId xmlns:a16="http://schemas.microsoft.com/office/drawing/2014/main" id="{2CD43FD4-1083-8B22-0AF4-E1009F56E23E}"/>
              </a:ext>
            </a:extLst>
          </p:cNvPr>
          <p:cNvSpPr/>
          <p:nvPr/>
        </p:nvSpPr>
        <p:spPr>
          <a:xfrm>
            <a:off x="4283413" y="2273152"/>
            <a:ext cx="625137"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Type</a:t>
            </a:r>
          </a:p>
        </p:txBody>
      </p:sp>
      <p:sp>
        <p:nvSpPr>
          <p:cNvPr id="30" name="Rectangle 29">
            <a:extLst>
              <a:ext uri="{FF2B5EF4-FFF2-40B4-BE49-F238E27FC236}">
                <a16:creationId xmlns:a16="http://schemas.microsoft.com/office/drawing/2014/main" id="{52CEB13F-81B2-53F8-9113-6981848576F1}"/>
              </a:ext>
            </a:extLst>
          </p:cNvPr>
          <p:cNvSpPr/>
          <p:nvPr/>
        </p:nvSpPr>
        <p:spPr>
          <a:xfrm>
            <a:off x="5064463" y="2273152"/>
            <a:ext cx="625137"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Sites</a:t>
            </a:r>
          </a:p>
        </p:txBody>
      </p:sp>
      <p:sp>
        <p:nvSpPr>
          <p:cNvPr id="31" name="Rectangle 30">
            <a:extLst>
              <a:ext uri="{FF2B5EF4-FFF2-40B4-BE49-F238E27FC236}">
                <a16:creationId xmlns:a16="http://schemas.microsoft.com/office/drawing/2014/main" id="{2EC85C65-97DD-8E65-85CF-4AC1BAE7C842}"/>
              </a:ext>
            </a:extLst>
          </p:cNvPr>
          <p:cNvSpPr/>
          <p:nvPr/>
        </p:nvSpPr>
        <p:spPr>
          <a:xfrm>
            <a:off x="4283413" y="2558902"/>
            <a:ext cx="62513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Phase 1</a:t>
            </a:r>
          </a:p>
        </p:txBody>
      </p:sp>
      <p:sp>
        <p:nvSpPr>
          <p:cNvPr id="32" name="Rectangle 31">
            <a:extLst>
              <a:ext uri="{FF2B5EF4-FFF2-40B4-BE49-F238E27FC236}">
                <a16:creationId xmlns:a16="http://schemas.microsoft.com/office/drawing/2014/main" id="{9817EF80-49CF-D585-8297-1303434FBE97}"/>
              </a:ext>
            </a:extLst>
          </p:cNvPr>
          <p:cNvSpPr/>
          <p:nvPr/>
        </p:nvSpPr>
        <p:spPr>
          <a:xfrm>
            <a:off x="4283413" y="2978002"/>
            <a:ext cx="7584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Arial"/>
              </a:rPr>
              <a:t>PostMktg</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33" name="Rectangle 32">
            <a:extLst>
              <a:ext uri="{FF2B5EF4-FFF2-40B4-BE49-F238E27FC236}">
                <a16:creationId xmlns:a16="http://schemas.microsoft.com/office/drawing/2014/main" id="{8A9CFDC5-317E-ACF6-C3AD-461E3563A716}"/>
              </a:ext>
            </a:extLst>
          </p:cNvPr>
          <p:cNvSpPr/>
          <p:nvPr/>
        </p:nvSpPr>
        <p:spPr>
          <a:xfrm>
            <a:off x="4283413" y="3390752"/>
            <a:ext cx="62513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Phase 2</a:t>
            </a:r>
          </a:p>
        </p:txBody>
      </p:sp>
      <p:sp>
        <p:nvSpPr>
          <p:cNvPr id="34" name="Rectangle 33">
            <a:extLst>
              <a:ext uri="{FF2B5EF4-FFF2-40B4-BE49-F238E27FC236}">
                <a16:creationId xmlns:a16="http://schemas.microsoft.com/office/drawing/2014/main" id="{CC0F8AF6-0F32-1D28-95A0-47A3DF129579}"/>
              </a:ext>
            </a:extLst>
          </p:cNvPr>
          <p:cNvSpPr/>
          <p:nvPr/>
        </p:nvSpPr>
        <p:spPr>
          <a:xfrm>
            <a:off x="4283413" y="3809852"/>
            <a:ext cx="7584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Arial"/>
              </a:rPr>
              <a:t>PostMktg</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35" name="Rectangle 34">
            <a:extLst>
              <a:ext uri="{FF2B5EF4-FFF2-40B4-BE49-F238E27FC236}">
                <a16:creationId xmlns:a16="http://schemas.microsoft.com/office/drawing/2014/main" id="{F64A2AB5-57A6-BCAF-E5BA-2BF3C1A80DEC}"/>
              </a:ext>
            </a:extLst>
          </p:cNvPr>
          <p:cNvSpPr/>
          <p:nvPr/>
        </p:nvSpPr>
        <p:spPr>
          <a:xfrm>
            <a:off x="4283413" y="4216252"/>
            <a:ext cx="62513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Phase 2</a:t>
            </a:r>
          </a:p>
        </p:txBody>
      </p:sp>
      <p:sp>
        <p:nvSpPr>
          <p:cNvPr id="36" name="Rectangle 35">
            <a:extLst>
              <a:ext uri="{FF2B5EF4-FFF2-40B4-BE49-F238E27FC236}">
                <a16:creationId xmlns:a16="http://schemas.microsoft.com/office/drawing/2014/main" id="{611799E7-BA92-94F3-05EF-F3781BAB6D1E}"/>
              </a:ext>
            </a:extLst>
          </p:cNvPr>
          <p:cNvSpPr/>
          <p:nvPr/>
        </p:nvSpPr>
        <p:spPr>
          <a:xfrm>
            <a:off x="4321513" y="4635352"/>
            <a:ext cx="86643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mn-ea"/>
                <a:cs typeface="Arial"/>
              </a:rPr>
              <a:t>P</a:t>
            </a:r>
            <a:r>
              <a:rPr kumimoji="0" lang="en-US" sz="1200" b="0" i="0" u="none" strike="noStrike" kern="1200" cap="none" spc="0" normalizeH="0" baseline="0" noProof="0" dirty="0">
                <a:ln>
                  <a:noFill/>
                </a:ln>
                <a:solidFill>
                  <a:prstClr val="black"/>
                </a:solidFill>
                <a:effectLst/>
                <a:uLnTx/>
                <a:uFillTx/>
                <a:latin typeface="Arial"/>
                <a:ea typeface="+mn-ea"/>
                <a:cs typeface="Arial"/>
              </a:rPr>
              <a:t> &lt; 0.001</a:t>
            </a:r>
          </a:p>
        </p:txBody>
      </p:sp>
      <p:sp>
        <p:nvSpPr>
          <p:cNvPr id="37" name="Freeform 2051">
            <a:extLst>
              <a:ext uri="{FF2B5EF4-FFF2-40B4-BE49-F238E27FC236}">
                <a16:creationId xmlns:a16="http://schemas.microsoft.com/office/drawing/2014/main" id="{BEF72F2F-8A15-6388-738D-A42718E2F285}"/>
              </a:ext>
            </a:extLst>
          </p:cNvPr>
          <p:cNvSpPr/>
          <p:nvPr/>
        </p:nvSpPr>
        <p:spPr>
          <a:xfrm>
            <a:off x="4220882" y="4664603"/>
            <a:ext cx="70971" cy="149412"/>
          </a:xfrm>
          <a:custGeom>
            <a:avLst/>
            <a:gdLst>
              <a:gd name="connsiteX0" fmla="*/ 0 w 70971"/>
              <a:gd name="connsiteY0" fmla="*/ 0 h 149411"/>
              <a:gd name="connsiteX1" fmla="*/ 70971 w 70971"/>
              <a:gd name="connsiteY1" fmla="*/ 0 h 149411"/>
              <a:gd name="connsiteX2" fmla="*/ 70971 w 70971"/>
              <a:gd name="connsiteY2" fmla="*/ 149411 h 149411"/>
              <a:gd name="connsiteX3" fmla="*/ 3736 w 70971"/>
              <a:gd name="connsiteY3" fmla="*/ 145676 h 149411"/>
              <a:gd name="connsiteX0" fmla="*/ 0 w 70971"/>
              <a:gd name="connsiteY0" fmla="*/ 0 h 149412"/>
              <a:gd name="connsiteX1" fmla="*/ 70971 w 70971"/>
              <a:gd name="connsiteY1" fmla="*/ 0 h 149412"/>
              <a:gd name="connsiteX2" fmla="*/ 70971 w 70971"/>
              <a:gd name="connsiteY2" fmla="*/ 149411 h 149412"/>
              <a:gd name="connsiteX3" fmla="*/ 3736 w 70971"/>
              <a:gd name="connsiteY3" fmla="*/ 149412 h 149412"/>
            </a:gdLst>
            <a:ahLst/>
            <a:cxnLst>
              <a:cxn ang="0">
                <a:pos x="connsiteX0" y="connsiteY0"/>
              </a:cxn>
              <a:cxn ang="0">
                <a:pos x="connsiteX1" y="connsiteY1"/>
              </a:cxn>
              <a:cxn ang="0">
                <a:pos x="connsiteX2" y="connsiteY2"/>
              </a:cxn>
              <a:cxn ang="0">
                <a:pos x="connsiteX3" y="connsiteY3"/>
              </a:cxn>
            </a:cxnLst>
            <a:rect l="l" t="t" r="r" b="b"/>
            <a:pathLst>
              <a:path w="70971" h="149412">
                <a:moveTo>
                  <a:pt x="0" y="0"/>
                </a:moveTo>
                <a:lnTo>
                  <a:pt x="70971" y="0"/>
                </a:lnTo>
                <a:lnTo>
                  <a:pt x="70971" y="149411"/>
                </a:lnTo>
                <a:lnTo>
                  <a:pt x="3736" y="149412"/>
                </a:lnTo>
              </a:path>
            </a:pathLst>
          </a:cu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48C6E83A-0FE5-5D84-5C52-FF0079F8708E}"/>
              </a:ext>
            </a:extLst>
          </p:cNvPr>
          <p:cNvSpPr/>
          <p:nvPr/>
        </p:nvSpPr>
        <p:spPr>
          <a:xfrm>
            <a:off x="2076451" y="2538782"/>
            <a:ext cx="219446"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287B28D-39B7-B39A-2935-4AA307A2824A}"/>
              </a:ext>
            </a:extLst>
          </p:cNvPr>
          <p:cNvSpPr/>
          <p:nvPr/>
        </p:nvSpPr>
        <p:spPr>
          <a:xfrm>
            <a:off x="2302493" y="2538782"/>
            <a:ext cx="229405"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215EDBB-2D59-AD4F-9DA2-52400136F0F4}"/>
              </a:ext>
            </a:extLst>
          </p:cNvPr>
          <p:cNvSpPr/>
          <p:nvPr/>
        </p:nvSpPr>
        <p:spPr>
          <a:xfrm>
            <a:off x="2536701" y="2538782"/>
            <a:ext cx="229405"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9CB2DA1B-7A9B-BED8-62B6-1E1C695CC758}"/>
              </a:ext>
            </a:extLst>
          </p:cNvPr>
          <p:cNvSpPr/>
          <p:nvPr/>
        </p:nvSpPr>
        <p:spPr>
          <a:xfrm>
            <a:off x="2774208" y="2538782"/>
            <a:ext cx="229405"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0144BF79-EFEA-C248-A1E5-C40B2D88BBC1}"/>
              </a:ext>
            </a:extLst>
          </p:cNvPr>
          <p:cNvSpPr/>
          <p:nvPr/>
        </p:nvSpPr>
        <p:spPr>
          <a:xfrm>
            <a:off x="3011715" y="2538782"/>
            <a:ext cx="229405"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86E05F92-7E69-9005-8B02-317F70A3F348}"/>
              </a:ext>
            </a:extLst>
          </p:cNvPr>
          <p:cNvSpPr/>
          <p:nvPr/>
        </p:nvSpPr>
        <p:spPr>
          <a:xfrm>
            <a:off x="3252520" y="2541957"/>
            <a:ext cx="220261"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078BB325-A54D-9A45-69B9-2B2EC0D755C0}"/>
              </a:ext>
            </a:extLst>
          </p:cNvPr>
          <p:cNvSpPr/>
          <p:nvPr/>
        </p:nvSpPr>
        <p:spPr>
          <a:xfrm>
            <a:off x="3492989" y="2541957"/>
            <a:ext cx="21111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479719A9-7044-6F54-E4F5-85854363E10D}"/>
              </a:ext>
            </a:extLst>
          </p:cNvPr>
          <p:cNvSpPr/>
          <p:nvPr/>
        </p:nvSpPr>
        <p:spPr>
          <a:xfrm>
            <a:off x="3724313" y="2541957"/>
            <a:ext cx="21111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7CF73E4-2813-26E1-4BA6-A7F811572CFA}"/>
              </a:ext>
            </a:extLst>
          </p:cNvPr>
          <p:cNvSpPr/>
          <p:nvPr/>
        </p:nvSpPr>
        <p:spPr>
          <a:xfrm>
            <a:off x="3955637" y="2541957"/>
            <a:ext cx="220260"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8707129F-3681-AF37-1AFC-B19B3DD468EA}"/>
              </a:ext>
            </a:extLst>
          </p:cNvPr>
          <p:cNvSpPr/>
          <p:nvPr/>
        </p:nvSpPr>
        <p:spPr>
          <a:xfrm>
            <a:off x="2073275" y="2678482"/>
            <a:ext cx="415925"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BC1F5EB-D287-A93A-45C8-87E1191558B5}"/>
              </a:ext>
            </a:extLst>
          </p:cNvPr>
          <p:cNvSpPr/>
          <p:nvPr/>
        </p:nvSpPr>
        <p:spPr>
          <a:xfrm>
            <a:off x="2495550" y="2678482"/>
            <a:ext cx="415925"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AE4DEA86-9B09-2674-591C-0E6444AEE169}"/>
              </a:ext>
            </a:extLst>
          </p:cNvPr>
          <p:cNvSpPr/>
          <p:nvPr/>
        </p:nvSpPr>
        <p:spPr>
          <a:xfrm>
            <a:off x="2917825" y="2678482"/>
            <a:ext cx="415925"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4095BE19-A6FC-DE1C-EA80-909BA12D08E0}"/>
              </a:ext>
            </a:extLst>
          </p:cNvPr>
          <p:cNvSpPr/>
          <p:nvPr/>
        </p:nvSpPr>
        <p:spPr>
          <a:xfrm>
            <a:off x="3340100" y="2678482"/>
            <a:ext cx="415925"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C79ED8B6-6B33-FDED-67B6-D12D12D1C298}"/>
              </a:ext>
            </a:extLst>
          </p:cNvPr>
          <p:cNvSpPr/>
          <p:nvPr/>
        </p:nvSpPr>
        <p:spPr>
          <a:xfrm>
            <a:off x="3768725" y="2681657"/>
            <a:ext cx="4159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C4EE9C04-791A-DDDA-689F-39B52B29A0A9}"/>
              </a:ext>
            </a:extLst>
          </p:cNvPr>
          <p:cNvSpPr/>
          <p:nvPr/>
        </p:nvSpPr>
        <p:spPr>
          <a:xfrm>
            <a:off x="2076451" y="2961057"/>
            <a:ext cx="136524"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35B9856-DDE2-6A35-0217-CB7C634F9714}"/>
              </a:ext>
            </a:extLst>
          </p:cNvPr>
          <p:cNvSpPr/>
          <p:nvPr/>
        </p:nvSpPr>
        <p:spPr>
          <a:xfrm>
            <a:off x="2988995"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A77323C-C683-7D8F-AB99-6D6A46973DD7}"/>
              </a:ext>
            </a:extLst>
          </p:cNvPr>
          <p:cNvSpPr/>
          <p:nvPr/>
        </p:nvSpPr>
        <p:spPr>
          <a:xfrm>
            <a:off x="2225676" y="2961057"/>
            <a:ext cx="136524"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F13C23CE-44DF-494F-1342-01851C629D67}"/>
              </a:ext>
            </a:extLst>
          </p:cNvPr>
          <p:cNvSpPr/>
          <p:nvPr/>
        </p:nvSpPr>
        <p:spPr>
          <a:xfrm>
            <a:off x="2377282" y="2961057"/>
            <a:ext cx="136524"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1336F7C1-ADEF-4A9F-52E6-533464E19C08}"/>
              </a:ext>
            </a:extLst>
          </p:cNvPr>
          <p:cNvSpPr/>
          <p:nvPr/>
        </p:nvSpPr>
        <p:spPr>
          <a:xfrm>
            <a:off x="2528888" y="2961057"/>
            <a:ext cx="136524"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45A4C551-3F55-29CE-180C-47481EF616B3}"/>
              </a:ext>
            </a:extLst>
          </p:cNvPr>
          <p:cNvSpPr/>
          <p:nvPr/>
        </p:nvSpPr>
        <p:spPr>
          <a:xfrm>
            <a:off x="2680494" y="2961057"/>
            <a:ext cx="136524"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D90C0E4A-408A-8894-1BB4-FE1743F01B53}"/>
              </a:ext>
            </a:extLst>
          </p:cNvPr>
          <p:cNvSpPr/>
          <p:nvPr/>
        </p:nvSpPr>
        <p:spPr>
          <a:xfrm>
            <a:off x="2832101" y="2961057"/>
            <a:ext cx="136524"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84726260-A4C0-A471-8B64-86DCC01EC7D9}"/>
              </a:ext>
            </a:extLst>
          </p:cNvPr>
          <p:cNvSpPr/>
          <p:nvPr/>
        </p:nvSpPr>
        <p:spPr>
          <a:xfrm>
            <a:off x="3140034"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896AB83A-59F4-F834-3C15-E0391A4943CE}"/>
              </a:ext>
            </a:extLst>
          </p:cNvPr>
          <p:cNvSpPr/>
          <p:nvPr/>
        </p:nvSpPr>
        <p:spPr>
          <a:xfrm>
            <a:off x="3291073"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00F3B5A2-D478-54D5-0F3F-9DD753C57F7D}"/>
              </a:ext>
            </a:extLst>
          </p:cNvPr>
          <p:cNvSpPr/>
          <p:nvPr/>
        </p:nvSpPr>
        <p:spPr>
          <a:xfrm>
            <a:off x="3442112"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05CF97DC-B485-7745-3FA9-468E835F13BA}"/>
              </a:ext>
            </a:extLst>
          </p:cNvPr>
          <p:cNvSpPr/>
          <p:nvPr/>
        </p:nvSpPr>
        <p:spPr>
          <a:xfrm>
            <a:off x="3593151"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8AFFB22C-8CD3-5C0A-F7A9-E6FB8675CA8E}"/>
              </a:ext>
            </a:extLst>
          </p:cNvPr>
          <p:cNvSpPr/>
          <p:nvPr/>
        </p:nvSpPr>
        <p:spPr>
          <a:xfrm>
            <a:off x="3744190"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864E9BB5-BD79-C2C2-9D20-9F19D2A0089D}"/>
              </a:ext>
            </a:extLst>
          </p:cNvPr>
          <p:cNvSpPr/>
          <p:nvPr/>
        </p:nvSpPr>
        <p:spPr>
          <a:xfrm>
            <a:off x="3895229"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23F358D8-B827-1339-ABCF-BD6936909CA0}"/>
              </a:ext>
            </a:extLst>
          </p:cNvPr>
          <p:cNvSpPr/>
          <p:nvPr/>
        </p:nvSpPr>
        <p:spPr>
          <a:xfrm>
            <a:off x="4046270" y="2964232"/>
            <a:ext cx="1320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080845F4-72F6-C606-2338-731844E28F98}"/>
              </a:ext>
            </a:extLst>
          </p:cNvPr>
          <p:cNvSpPr/>
          <p:nvPr/>
        </p:nvSpPr>
        <p:spPr>
          <a:xfrm>
            <a:off x="2073276"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89463DCB-6DAC-E44A-2CB0-976A61325EF5}"/>
              </a:ext>
            </a:extLst>
          </p:cNvPr>
          <p:cNvSpPr/>
          <p:nvPr/>
        </p:nvSpPr>
        <p:spPr>
          <a:xfrm>
            <a:off x="3768725" y="3100757"/>
            <a:ext cx="1206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1AE9DA2F-B0CC-EFCA-686B-FD0CFFA8AA5B}"/>
              </a:ext>
            </a:extLst>
          </p:cNvPr>
          <p:cNvSpPr/>
          <p:nvPr/>
        </p:nvSpPr>
        <p:spPr>
          <a:xfrm>
            <a:off x="2214419"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10A3F70E-1EC5-5349-06DD-12DED7DC7C57}"/>
              </a:ext>
            </a:extLst>
          </p:cNvPr>
          <p:cNvSpPr/>
          <p:nvPr/>
        </p:nvSpPr>
        <p:spPr>
          <a:xfrm>
            <a:off x="2355562"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51617B5B-217A-3AAB-81DB-AAF835D00488}"/>
              </a:ext>
            </a:extLst>
          </p:cNvPr>
          <p:cNvSpPr/>
          <p:nvPr/>
        </p:nvSpPr>
        <p:spPr>
          <a:xfrm>
            <a:off x="2496705"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83B5EABA-A33A-026E-C856-C3AEB0CA00CA}"/>
              </a:ext>
            </a:extLst>
          </p:cNvPr>
          <p:cNvSpPr/>
          <p:nvPr/>
        </p:nvSpPr>
        <p:spPr>
          <a:xfrm>
            <a:off x="2637848"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73B73610-079D-7388-079D-4B4FCEDFB0D2}"/>
              </a:ext>
            </a:extLst>
          </p:cNvPr>
          <p:cNvSpPr/>
          <p:nvPr/>
        </p:nvSpPr>
        <p:spPr>
          <a:xfrm>
            <a:off x="2778991"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79766E6D-E403-77AB-AF54-15724BAD7A3E}"/>
              </a:ext>
            </a:extLst>
          </p:cNvPr>
          <p:cNvSpPr/>
          <p:nvPr/>
        </p:nvSpPr>
        <p:spPr>
          <a:xfrm>
            <a:off x="2920134"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FD0FA70E-C295-4A2C-3955-09E22723652D}"/>
              </a:ext>
            </a:extLst>
          </p:cNvPr>
          <p:cNvSpPr/>
          <p:nvPr/>
        </p:nvSpPr>
        <p:spPr>
          <a:xfrm>
            <a:off x="3061277"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97886961-CA95-B0B7-B0E8-342446476FEF}"/>
              </a:ext>
            </a:extLst>
          </p:cNvPr>
          <p:cNvSpPr/>
          <p:nvPr/>
        </p:nvSpPr>
        <p:spPr>
          <a:xfrm>
            <a:off x="3202420"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4F3387F2-EE3A-33D7-D9F4-6E8D1FF7E7D2}"/>
              </a:ext>
            </a:extLst>
          </p:cNvPr>
          <p:cNvSpPr/>
          <p:nvPr/>
        </p:nvSpPr>
        <p:spPr>
          <a:xfrm>
            <a:off x="3343563"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5998AB18-5A96-BEAB-91E7-CA16512AE35E}"/>
              </a:ext>
            </a:extLst>
          </p:cNvPr>
          <p:cNvSpPr/>
          <p:nvPr/>
        </p:nvSpPr>
        <p:spPr>
          <a:xfrm>
            <a:off x="3484706"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7D6D44FB-32D6-EF2C-BD04-2039D92F840E}"/>
              </a:ext>
            </a:extLst>
          </p:cNvPr>
          <p:cNvSpPr/>
          <p:nvPr/>
        </p:nvSpPr>
        <p:spPr>
          <a:xfrm>
            <a:off x="3625851" y="3097582"/>
            <a:ext cx="1301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0EEACA7F-8297-AB1A-E47E-A890B313C0C7}"/>
              </a:ext>
            </a:extLst>
          </p:cNvPr>
          <p:cNvSpPr/>
          <p:nvPr/>
        </p:nvSpPr>
        <p:spPr>
          <a:xfrm>
            <a:off x="3911600" y="3100757"/>
            <a:ext cx="1206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44C00FA3-1552-4979-32A7-7C3379DAA80F}"/>
              </a:ext>
            </a:extLst>
          </p:cNvPr>
          <p:cNvSpPr/>
          <p:nvPr/>
        </p:nvSpPr>
        <p:spPr>
          <a:xfrm>
            <a:off x="4054475" y="3100757"/>
            <a:ext cx="1206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BB5F608E-9442-9F9C-2FFB-E420F52C994D}"/>
              </a:ext>
            </a:extLst>
          </p:cNvPr>
          <p:cNvSpPr/>
          <p:nvPr/>
        </p:nvSpPr>
        <p:spPr>
          <a:xfrm>
            <a:off x="2076450" y="3373807"/>
            <a:ext cx="171449"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28D03588-4A93-D2FD-BBE1-E4986CD21079}"/>
              </a:ext>
            </a:extLst>
          </p:cNvPr>
          <p:cNvSpPr/>
          <p:nvPr/>
        </p:nvSpPr>
        <p:spPr>
          <a:xfrm>
            <a:off x="3039795" y="3376982"/>
            <a:ext cx="173305"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3D136A17-6828-6014-42FD-9A6C9AA02996}"/>
              </a:ext>
            </a:extLst>
          </p:cNvPr>
          <p:cNvSpPr/>
          <p:nvPr/>
        </p:nvSpPr>
        <p:spPr>
          <a:xfrm>
            <a:off x="2269331" y="3373807"/>
            <a:ext cx="171449"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FB0D956F-4893-8992-9437-9896667673B2}"/>
              </a:ext>
            </a:extLst>
          </p:cNvPr>
          <p:cNvSpPr/>
          <p:nvPr/>
        </p:nvSpPr>
        <p:spPr>
          <a:xfrm>
            <a:off x="2462212" y="3373807"/>
            <a:ext cx="171449"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8DB7644C-A220-29F6-7220-D374B3A4FAF7}"/>
              </a:ext>
            </a:extLst>
          </p:cNvPr>
          <p:cNvSpPr/>
          <p:nvPr/>
        </p:nvSpPr>
        <p:spPr>
          <a:xfrm>
            <a:off x="2655093" y="3373807"/>
            <a:ext cx="171449"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7523868D-1273-0A88-3C3C-A0960DCB03CE}"/>
              </a:ext>
            </a:extLst>
          </p:cNvPr>
          <p:cNvSpPr/>
          <p:nvPr/>
        </p:nvSpPr>
        <p:spPr>
          <a:xfrm>
            <a:off x="2847975" y="3373807"/>
            <a:ext cx="171449"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37BFFB98-ACD2-DA87-FF0F-E88EE67FEC0E}"/>
              </a:ext>
            </a:extLst>
          </p:cNvPr>
          <p:cNvSpPr/>
          <p:nvPr/>
        </p:nvSpPr>
        <p:spPr>
          <a:xfrm>
            <a:off x="3232835" y="3376982"/>
            <a:ext cx="173305"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5A566A86-ADA3-F25A-474B-FA0DC03A53C5}"/>
              </a:ext>
            </a:extLst>
          </p:cNvPr>
          <p:cNvSpPr/>
          <p:nvPr/>
        </p:nvSpPr>
        <p:spPr>
          <a:xfrm>
            <a:off x="3425875" y="3376982"/>
            <a:ext cx="173305"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7A271E02-DCA7-8BB8-EF22-80ABAAB9C592}"/>
              </a:ext>
            </a:extLst>
          </p:cNvPr>
          <p:cNvSpPr/>
          <p:nvPr/>
        </p:nvSpPr>
        <p:spPr>
          <a:xfrm>
            <a:off x="3618915" y="3376982"/>
            <a:ext cx="173305"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3AD6743A-7A1F-C318-198A-7E1A3D40BA31}"/>
              </a:ext>
            </a:extLst>
          </p:cNvPr>
          <p:cNvSpPr/>
          <p:nvPr/>
        </p:nvSpPr>
        <p:spPr>
          <a:xfrm>
            <a:off x="3811955" y="3376982"/>
            <a:ext cx="173305"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CB1D8F31-E396-648D-110A-B34827AFB9BD}"/>
              </a:ext>
            </a:extLst>
          </p:cNvPr>
          <p:cNvSpPr/>
          <p:nvPr/>
        </p:nvSpPr>
        <p:spPr>
          <a:xfrm>
            <a:off x="4004995" y="3376982"/>
            <a:ext cx="173305"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963FA02E-9495-EBB4-D851-18B035069E68}"/>
              </a:ext>
            </a:extLst>
          </p:cNvPr>
          <p:cNvSpPr/>
          <p:nvPr/>
        </p:nvSpPr>
        <p:spPr>
          <a:xfrm>
            <a:off x="2073276"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528D8507-B3D4-9DA6-031B-18719FED42BA}"/>
              </a:ext>
            </a:extLst>
          </p:cNvPr>
          <p:cNvSpPr/>
          <p:nvPr/>
        </p:nvSpPr>
        <p:spPr>
          <a:xfrm>
            <a:off x="3844925" y="3513507"/>
            <a:ext cx="1587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AD9B84BA-4DC0-F649-B197-7CF52F9EE896}"/>
              </a:ext>
            </a:extLst>
          </p:cNvPr>
          <p:cNvSpPr/>
          <p:nvPr/>
        </p:nvSpPr>
        <p:spPr>
          <a:xfrm>
            <a:off x="2250018"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6064652D-153B-E85A-54FE-BF8010CE47C6}"/>
              </a:ext>
            </a:extLst>
          </p:cNvPr>
          <p:cNvSpPr/>
          <p:nvPr/>
        </p:nvSpPr>
        <p:spPr>
          <a:xfrm>
            <a:off x="2426760"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D83FA834-4B1A-056E-60A0-6E80A2A450EC}"/>
              </a:ext>
            </a:extLst>
          </p:cNvPr>
          <p:cNvSpPr/>
          <p:nvPr/>
        </p:nvSpPr>
        <p:spPr>
          <a:xfrm>
            <a:off x="2603502"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98257345-5DB7-4B17-856A-CB7A18D143A9}"/>
              </a:ext>
            </a:extLst>
          </p:cNvPr>
          <p:cNvSpPr/>
          <p:nvPr/>
        </p:nvSpPr>
        <p:spPr>
          <a:xfrm>
            <a:off x="2780244"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B98A0C8F-2052-F538-ADB9-4B1D5A9F780C}"/>
              </a:ext>
            </a:extLst>
          </p:cNvPr>
          <p:cNvSpPr/>
          <p:nvPr/>
        </p:nvSpPr>
        <p:spPr>
          <a:xfrm>
            <a:off x="2956986"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59D75533-DD63-2D0A-3C3F-9D832EC2CB5A}"/>
              </a:ext>
            </a:extLst>
          </p:cNvPr>
          <p:cNvSpPr/>
          <p:nvPr/>
        </p:nvSpPr>
        <p:spPr>
          <a:xfrm>
            <a:off x="3133728"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288164D7-7575-D7DA-7B7C-15C9476B3ACC}"/>
              </a:ext>
            </a:extLst>
          </p:cNvPr>
          <p:cNvSpPr/>
          <p:nvPr/>
        </p:nvSpPr>
        <p:spPr>
          <a:xfrm>
            <a:off x="3310470"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E9FB4ED2-AC05-6D42-7239-476F2EB9E6B7}"/>
              </a:ext>
            </a:extLst>
          </p:cNvPr>
          <p:cNvSpPr/>
          <p:nvPr/>
        </p:nvSpPr>
        <p:spPr>
          <a:xfrm>
            <a:off x="3487212"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1A69E476-F3F5-7836-BF9D-F6A41E02BD83}"/>
              </a:ext>
            </a:extLst>
          </p:cNvPr>
          <p:cNvSpPr/>
          <p:nvPr/>
        </p:nvSpPr>
        <p:spPr>
          <a:xfrm>
            <a:off x="4019550" y="3513507"/>
            <a:ext cx="1587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703EF477-A586-486C-054E-A9C2887AAF60}"/>
              </a:ext>
            </a:extLst>
          </p:cNvPr>
          <p:cNvSpPr/>
          <p:nvPr/>
        </p:nvSpPr>
        <p:spPr>
          <a:xfrm>
            <a:off x="3663951" y="3510332"/>
            <a:ext cx="16827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57258F06-1A17-8478-DC23-5339E30907A0}"/>
              </a:ext>
            </a:extLst>
          </p:cNvPr>
          <p:cNvSpPr/>
          <p:nvPr/>
        </p:nvSpPr>
        <p:spPr>
          <a:xfrm>
            <a:off x="2076450" y="3789732"/>
            <a:ext cx="14605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CF7E4697-A581-6236-078E-5239D93DB943}"/>
              </a:ext>
            </a:extLst>
          </p:cNvPr>
          <p:cNvSpPr/>
          <p:nvPr/>
        </p:nvSpPr>
        <p:spPr>
          <a:xfrm>
            <a:off x="2725470"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02CDC591-BEA2-897D-7C39-B6A87742B91C}"/>
              </a:ext>
            </a:extLst>
          </p:cNvPr>
          <p:cNvSpPr/>
          <p:nvPr/>
        </p:nvSpPr>
        <p:spPr>
          <a:xfrm>
            <a:off x="2238375" y="3789732"/>
            <a:ext cx="14605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AAACBD9E-FA6E-F9AC-81B7-A9711D10B42D}"/>
              </a:ext>
            </a:extLst>
          </p:cNvPr>
          <p:cNvSpPr/>
          <p:nvPr/>
        </p:nvSpPr>
        <p:spPr>
          <a:xfrm>
            <a:off x="2400300" y="3789732"/>
            <a:ext cx="14605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18FBB22A-F515-228F-0459-072BB1A7E53E}"/>
              </a:ext>
            </a:extLst>
          </p:cNvPr>
          <p:cNvSpPr/>
          <p:nvPr/>
        </p:nvSpPr>
        <p:spPr>
          <a:xfrm>
            <a:off x="2562225" y="3789732"/>
            <a:ext cx="14605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191651A6-D97D-8182-B42E-301979B4EF45}"/>
              </a:ext>
            </a:extLst>
          </p:cNvPr>
          <p:cNvSpPr/>
          <p:nvPr/>
        </p:nvSpPr>
        <p:spPr>
          <a:xfrm>
            <a:off x="2888982"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F714314D-F84D-8F4A-6D07-93F8FCE5D820}"/>
              </a:ext>
            </a:extLst>
          </p:cNvPr>
          <p:cNvSpPr/>
          <p:nvPr/>
        </p:nvSpPr>
        <p:spPr>
          <a:xfrm>
            <a:off x="3052494"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D5CB6F45-563B-FE99-1533-2547132DB038}"/>
              </a:ext>
            </a:extLst>
          </p:cNvPr>
          <p:cNvSpPr/>
          <p:nvPr/>
        </p:nvSpPr>
        <p:spPr>
          <a:xfrm>
            <a:off x="3216007"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28DD7E7B-1EE1-2D75-D67E-2BD78A525876}"/>
              </a:ext>
            </a:extLst>
          </p:cNvPr>
          <p:cNvSpPr/>
          <p:nvPr/>
        </p:nvSpPr>
        <p:spPr>
          <a:xfrm>
            <a:off x="3379519"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8A84009C-2027-7EE7-2AE3-6851FD9CCCB2}"/>
              </a:ext>
            </a:extLst>
          </p:cNvPr>
          <p:cNvSpPr/>
          <p:nvPr/>
        </p:nvSpPr>
        <p:spPr>
          <a:xfrm>
            <a:off x="3543031"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7CA40441-1CF9-7ABF-2C5D-1A792C4E577B}"/>
              </a:ext>
            </a:extLst>
          </p:cNvPr>
          <p:cNvSpPr/>
          <p:nvPr/>
        </p:nvSpPr>
        <p:spPr>
          <a:xfrm>
            <a:off x="3706544"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7C426DB1-A99F-9030-7455-32AAC800BF3F}"/>
              </a:ext>
            </a:extLst>
          </p:cNvPr>
          <p:cNvSpPr/>
          <p:nvPr/>
        </p:nvSpPr>
        <p:spPr>
          <a:xfrm>
            <a:off x="3870057"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34118DA2-A8E2-1E07-1C16-508FCBBB5F28}"/>
              </a:ext>
            </a:extLst>
          </p:cNvPr>
          <p:cNvSpPr/>
          <p:nvPr/>
        </p:nvSpPr>
        <p:spPr>
          <a:xfrm>
            <a:off x="4033570" y="37929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000B4AB0-CBB0-50F5-8EDC-90DFB7200D5F}"/>
              </a:ext>
            </a:extLst>
          </p:cNvPr>
          <p:cNvSpPr/>
          <p:nvPr/>
        </p:nvSpPr>
        <p:spPr>
          <a:xfrm>
            <a:off x="2073276"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5D69FF0E-98FD-A2F7-7F88-14721E5F31C5}"/>
              </a:ext>
            </a:extLst>
          </p:cNvPr>
          <p:cNvSpPr/>
          <p:nvPr/>
        </p:nvSpPr>
        <p:spPr>
          <a:xfrm>
            <a:off x="3543300" y="3932607"/>
            <a:ext cx="1460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E08E350D-742C-F8FB-DE3B-CCB9B477765D}"/>
              </a:ext>
            </a:extLst>
          </p:cNvPr>
          <p:cNvSpPr/>
          <p:nvPr/>
        </p:nvSpPr>
        <p:spPr>
          <a:xfrm>
            <a:off x="2236789"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E565BB57-FD0A-084A-A42A-1D0D14264B4A}"/>
              </a:ext>
            </a:extLst>
          </p:cNvPr>
          <p:cNvSpPr/>
          <p:nvPr/>
        </p:nvSpPr>
        <p:spPr>
          <a:xfrm>
            <a:off x="2400302"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908CE8E4-462B-2AA8-B270-B65654AC11DD}"/>
              </a:ext>
            </a:extLst>
          </p:cNvPr>
          <p:cNvSpPr/>
          <p:nvPr/>
        </p:nvSpPr>
        <p:spPr>
          <a:xfrm>
            <a:off x="2563814"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1D163B93-626B-9F71-1693-1089F77047D7}"/>
              </a:ext>
            </a:extLst>
          </p:cNvPr>
          <p:cNvSpPr/>
          <p:nvPr/>
        </p:nvSpPr>
        <p:spPr>
          <a:xfrm>
            <a:off x="2727327"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C18D2CE1-6087-479A-F3E3-1B82564B789F}"/>
              </a:ext>
            </a:extLst>
          </p:cNvPr>
          <p:cNvSpPr/>
          <p:nvPr/>
        </p:nvSpPr>
        <p:spPr>
          <a:xfrm>
            <a:off x="2890840"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AF0D2606-93A6-4D52-F7AA-DF1A1BC41B9C}"/>
              </a:ext>
            </a:extLst>
          </p:cNvPr>
          <p:cNvSpPr/>
          <p:nvPr/>
        </p:nvSpPr>
        <p:spPr>
          <a:xfrm>
            <a:off x="3054353"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784C9134-25B6-5928-CA1A-35B83AC50113}"/>
              </a:ext>
            </a:extLst>
          </p:cNvPr>
          <p:cNvSpPr/>
          <p:nvPr/>
        </p:nvSpPr>
        <p:spPr>
          <a:xfrm>
            <a:off x="3217866"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E2274B1F-5FF2-EC0E-7497-3D43C6612605}"/>
              </a:ext>
            </a:extLst>
          </p:cNvPr>
          <p:cNvSpPr/>
          <p:nvPr/>
        </p:nvSpPr>
        <p:spPr>
          <a:xfrm>
            <a:off x="3381376" y="3929432"/>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D216F98E-4315-350B-EE8F-297FA1200CE6}"/>
              </a:ext>
            </a:extLst>
          </p:cNvPr>
          <p:cNvSpPr/>
          <p:nvPr/>
        </p:nvSpPr>
        <p:spPr>
          <a:xfrm>
            <a:off x="3706283" y="3932607"/>
            <a:ext cx="1460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48DCB40C-9C5C-5069-78CB-144A260338D7}"/>
              </a:ext>
            </a:extLst>
          </p:cNvPr>
          <p:cNvSpPr/>
          <p:nvPr/>
        </p:nvSpPr>
        <p:spPr>
          <a:xfrm>
            <a:off x="3869266" y="3932607"/>
            <a:ext cx="1460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17472510-26E8-49BB-A697-E2B39DA61E14}"/>
              </a:ext>
            </a:extLst>
          </p:cNvPr>
          <p:cNvSpPr/>
          <p:nvPr/>
        </p:nvSpPr>
        <p:spPr>
          <a:xfrm>
            <a:off x="4032250" y="3932607"/>
            <a:ext cx="146050"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0" name="Rectangle 129">
            <a:extLst>
              <a:ext uri="{FF2B5EF4-FFF2-40B4-BE49-F238E27FC236}">
                <a16:creationId xmlns:a16="http://schemas.microsoft.com/office/drawing/2014/main" id="{72F73DC3-AA00-7322-217D-7CBC2B5431E6}"/>
              </a:ext>
            </a:extLst>
          </p:cNvPr>
          <p:cNvSpPr/>
          <p:nvPr/>
        </p:nvSpPr>
        <p:spPr>
          <a:xfrm>
            <a:off x="2076450" y="4208832"/>
            <a:ext cx="136525"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E7B04CD1-1CCF-5FAD-B107-4DBA1094206B}"/>
              </a:ext>
            </a:extLst>
          </p:cNvPr>
          <p:cNvSpPr/>
          <p:nvPr/>
        </p:nvSpPr>
        <p:spPr>
          <a:xfrm>
            <a:off x="2226995"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3F139848-65EC-2283-A340-61448EE689D8}"/>
              </a:ext>
            </a:extLst>
          </p:cNvPr>
          <p:cNvSpPr/>
          <p:nvPr/>
        </p:nvSpPr>
        <p:spPr>
          <a:xfrm>
            <a:off x="2378337"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CF4C117D-18DB-E2C8-DAE5-F2AC27F5588D}"/>
              </a:ext>
            </a:extLst>
          </p:cNvPr>
          <p:cNvSpPr/>
          <p:nvPr/>
        </p:nvSpPr>
        <p:spPr>
          <a:xfrm>
            <a:off x="2529679"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9B32E860-BEC0-9835-CD35-E34E234423A8}"/>
              </a:ext>
            </a:extLst>
          </p:cNvPr>
          <p:cNvSpPr/>
          <p:nvPr/>
        </p:nvSpPr>
        <p:spPr>
          <a:xfrm>
            <a:off x="2681021"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D58173C8-EA4D-E13A-E8FD-A45A4865D147}"/>
              </a:ext>
            </a:extLst>
          </p:cNvPr>
          <p:cNvSpPr/>
          <p:nvPr/>
        </p:nvSpPr>
        <p:spPr>
          <a:xfrm>
            <a:off x="2832363"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58620C37-B1E2-2E5B-30DD-F2F0281174AB}"/>
              </a:ext>
            </a:extLst>
          </p:cNvPr>
          <p:cNvSpPr/>
          <p:nvPr/>
        </p:nvSpPr>
        <p:spPr>
          <a:xfrm>
            <a:off x="2983705"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47BDE3C0-B072-F622-341E-50D188CE2601}"/>
              </a:ext>
            </a:extLst>
          </p:cNvPr>
          <p:cNvSpPr/>
          <p:nvPr/>
        </p:nvSpPr>
        <p:spPr>
          <a:xfrm>
            <a:off x="3135047"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A3B01FA2-E2D3-4BB7-6C80-7F9AF0F6266C}"/>
              </a:ext>
            </a:extLst>
          </p:cNvPr>
          <p:cNvSpPr/>
          <p:nvPr/>
        </p:nvSpPr>
        <p:spPr>
          <a:xfrm>
            <a:off x="3286389"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987D39FC-8A79-E9AA-4EB6-AF1AC4506C92}"/>
              </a:ext>
            </a:extLst>
          </p:cNvPr>
          <p:cNvSpPr/>
          <p:nvPr/>
        </p:nvSpPr>
        <p:spPr>
          <a:xfrm>
            <a:off x="3437731"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0" name="Rectangle 139">
            <a:extLst>
              <a:ext uri="{FF2B5EF4-FFF2-40B4-BE49-F238E27FC236}">
                <a16:creationId xmlns:a16="http://schemas.microsoft.com/office/drawing/2014/main" id="{6B8F40A2-B081-7BB8-6055-26C63ECE7AFA}"/>
              </a:ext>
            </a:extLst>
          </p:cNvPr>
          <p:cNvSpPr/>
          <p:nvPr/>
        </p:nvSpPr>
        <p:spPr>
          <a:xfrm>
            <a:off x="3589073"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227AD9AB-334A-0D7F-BE62-C057DADEED10}"/>
              </a:ext>
            </a:extLst>
          </p:cNvPr>
          <p:cNvSpPr/>
          <p:nvPr/>
        </p:nvSpPr>
        <p:spPr>
          <a:xfrm>
            <a:off x="3740415"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FCBFD477-D380-4C2F-CED7-B126BCEA3B86}"/>
              </a:ext>
            </a:extLst>
          </p:cNvPr>
          <p:cNvSpPr/>
          <p:nvPr/>
        </p:nvSpPr>
        <p:spPr>
          <a:xfrm>
            <a:off x="3891757" y="4212007"/>
            <a:ext cx="144729"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71947807-500D-4871-6F1A-9F1F2D94A898}"/>
              </a:ext>
            </a:extLst>
          </p:cNvPr>
          <p:cNvSpPr/>
          <p:nvPr/>
        </p:nvSpPr>
        <p:spPr>
          <a:xfrm>
            <a:off x="4043095" y="4212007"/>
            <a:ext cx="132030"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4" name="Rectangle 143">
            <a:extLst>
              <a:ext uri="{FF2B5EF4-FFF2-40B4-BE49-F238E27FC236}">
                <a16:creationId xmlns:a16="http://schemas.microsoft.com/office/drawing/2014/main" id="{09DDDC0A-1ACF-4A95-BE21-3EAE474485ED}"/>
              </a:ext>
            </a:extLst>
          </p:cNvPr>
          <p:cNvSpPr/>
          <p:nvPr/>
        </p:nvSpPr>
        <p:spPr>
          <a:xfrm>
            <a:off x="2073276" y="4345357"/>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5" name="Rectangle 144">
            <a:extLst>
              <a:ext uri="{FF2B5EF4-FFF2-40B4-BE49-F238E27FC236}">
                <a16:creationId xmlns:a16="http://schemas.microsoft.com/office/drawing/2014/main" id="{674FB9D2-2F63-334A-771F-C0C09C1F3F6B}"/>
              </a:ext>
            </a:extLst>
          </p:cNvPr>
          <p:cNvSpPr/>
          <p:nvPr/>
        </p:nvSpPr>
        <p:spPr>
          <a:xfrm>
            <a:off x="3054350"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C558E46D-60FD-C0C6-17FB-7733AADDF494}"/>
              </a:ext>
            </a:extLst>
          </p:cNvPr>
          <p:cNvSpPr/>
          <p:nvPr/>
        </p:nvSpPr>
        <p:spPr>
          <a:xfrm>
            <a:off x="2237106" y="4345357"/>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7" name="Rectangle 146">
            <a:extLst>
              <a:ext uri="{FF2B5EF4-FFF2-40B4-BE49-F238E27FC236}">
                <a16:creationId xmlns:a16="http://schemas.microsoft.com/office/drawing/2014/main" id="{72F969B6-C1CC-71E8-B0BD-DDADBF0AE755}"/>
              </a:ext>
            </a:extLst>
          </p:cNvPr>
          <p:cNvSpPr/>
          <p:nvPr/>
        </p:nvSpPr>
        <p:spPr>
          <a:xfrm>
            <a:off x="2400936" y="4345357"/>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6F804B41-429E-4ECF-D2D2-FBC6FE478FE9}"/>
              </a:ext>
            </a:extLst>
          </p:cNvPr>
          <p:cNvSpPr/>
          <p:nvPr/>
        </p:nvSpPr>
        <p:spPr>
          <a:xfrm>
            <a:off x="2564766" y="4345357"/>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9" name="Rectangle 148">
            <a:extLst>
              <a:ext uri="{FF2B5EF4-FFF2-40B4-BE49-F238E27FC236}">
                <a16:creationId xmlns:a16="http://schemas.microsoft.com/office/drawing/2014/main" id="{CD6ECF1F-32A3-0C13-2A32-CF5F2FD6B4D2}"/>
              </a:ext>
            </a:extLst>
          </p:cNvPr>
          <p:cNvSpPr/>
          <p:nvPr/>
        </p:nvSpPr>
        <p:spPr>
          <a:xfrm>
            <a:off x="2728596" y="4345357"/>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0" name="Rectangle 149">
            <a:extLst>
              <a:ext uri="{FF2B5EF4-FFF2-40B4-BE49-F238E27FC236}">
                <a16:creationId xmlns:a16="http://schemas.microsoft.com/office/drawing/2014/main" id="{030B450D-49E1-711A-24AE-E6667B0F8C48}"/>
              </a:ext>
            </a:extLst>
          </p:cNvPr>
          <p:cNvSpPr/>
          <p:nvPr/>
        </p:nvSpPr>
        <p:spPr>
          <a:xfrm>
            <a:off x="2892426" y="4345357"/>
            <a:ext cx="149224" cy="9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8584F4F1-9ACC-69A6-47A5-1777F3CEEA23}"/>
              </a:ext>
            </a:extLst>
          </p:cNvPr>
          <p:cNvSpPr/>
          <p:nvPr/>
        </p:nvSpPr>
        <p:spPr>
          <a:xfrm>
            <a:off x="3216804"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2" name="Rectangle 151">
            <a:extLst>
              <a:ext uri="{FF2B5EF4-FFF2-40B4-BE49-F238E27FC236}">
                <a16:creationId xmlns:a16="http://schemas.microsoft.com/office/drawing/2014/main" id="{DC019E94-C3A3-AD69-4990-F93D11DCD87D}"/>
              </a:ext>
            </a:extLst>
          </p:cNvPr>
          <p:cNvSpPr/>
          <p:nvPr/>
        </p:nvSpPr>
        <p:spPr>
          <a:xfrm>
            <a:off x="3379258"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3" name="Rectangle 152">
            <a:extLst>
              <a:ext uri="{FF2B5EF4-FFF2-40B4-BE49-F238E27FC236}">
                <a16:creationId xmlns:a16="http://schemas.microsoft.com/office/drawing/2014/main" id="{565007FF-A09B-8568-FAF8-20D8FC54BFBA}"/>
              </a:ext>
            </a:extLst>
          </p:cNvPr>
          <p:cNvSpPr/>
          <p:nvPr/>
        </p:nvSpPr>
        <p:spPr>
          <a:xfrm>
            <a:off x="3541712"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4" name="Rectangle 153">
            <a:extLst>
              <a:ext uri="{FF2B5EF4-FFF2-40B4-BE49-F238E27FC236}">
                <a16:creationId xmlns:a16="http://schemas.microsoft.com/office/drawing/2014/main" id="{87876C5E-2D82-8A1B-42D2-A7797255E61E}"/>
              </a:ext>
            </a:extLst>
          </p:cNvPr>
          <p:cNvSpPr/>
          <p:nvPr/>
        </p:nvSpPr>
        <p:spPr>
          <a:xfrm>
            <a:off x="3704166"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5" name="Rectangle 154">
            <a:extLst>
              <a:ext uri="{FF2B5EF4-FFF2-40B4-BE49-F238E27FC236}">
                <a16:creationId xmlns:a16="http://schemas.microsoft.com/office/drawing/2014/main" id="{326FDAF2-8438-1179-806B-41D2BBC8A1E7}"/>
              </a:ext>
            </a:extLst>
          </p:cNvPr>
          <p:cNvSpPr/>
          <p:nvPr/>
        </p:nvSpPr>
        <p:spPr>
          <a:xfrm>
            <a:off x="3866620"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6" name="Rectangle 155">
            <a:extLst>
              <a:ext uri="{FF2B5EF4-FFF2-40B4-BE49-F238E27FC236}">
                <a16:creationId xmlns:a16="http://schemas.microsoft.com/office/drawing/2014/main" id="{B4EC6926-4955-5BAA-E3AA-498552E00FA6}"/>
              </a:ext>
            </a:extLst>
          </p:cNvPr>
          <p:cNvSpPr/>
          <p:nvPr/>
        </p:nvSpPr>
        <p:spPr>
          <a:xfrm>
            <a:off x="4029075" y="4348532"/>
            <a:ext cx="149225" cy="89817"/>
          </a:xfrm>
          <a:prstGeom prst="rect">
            <a:avLst/>
          </a:prstGeom>
          <a:solidFill>
            <a:schemeClr val="bg2"/>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7" name="Rectangle 156">
            <a:extLst>
              <a:ext uri="{FF2B5EF4-FFF2-40B4-BE49-F238E27FC236}">
                <a16:creationId xmlns:a16="http://schemas.microsoft.com/office/drawing/2014/main" id="{9CAE47D5-11FC-533B-5EE0-8C2CF3181897}"/>
              </a:ext>
            </a:extLst>
          </p:cNvPr>
          <p:cNvSpPr/>
          <p:nvPr/>
        </p:nvSpPr>
        <p:spPr>
          <a:xfrm>
            <a:off x="2076450"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8" name="Rectangle 157">
            <a:extLst>
              <a:ext uri="{FF2B5EF4-FFF2-40B4-BE49-F238E27FC236}">
                <a16:creationId xmlns:a16="http://schemas.microsoft.com/office/drawing/2014/main" id="{72C394CD-CBF0-F594-1C17-AA157AC7B710}"/>
              </a:ext>
            </a:extLst>
          </p:cNvPr>
          <p:cNvSpPr/>
          <p:nvPr/>
        </p:nvSpPr>
        <p:spPr>
          <a:xfrm>
            <a:off x="280802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9" name="Rectangle 158">
            <a:extLst>
              <a:ext uri="{FF2B5EF4-FFF2-40B4-BE49-F238E27FC236}">
                <a16:creationId xmlns:a16="http://schemas.microsoft.com/office/drawing/2014/main" id="{EDCA968C-1237-1307-4A74-76BD204AE067}"/>
              </a:ext>
            </a:extLst>
          </p:cNvPr>
          <p:cNvSpPr/>
          <p:nvPr/>
        </p:nvSpPr>
        <p:spPr>
          <a:xfrm>
            <a:off x="2110899"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0" name="Rectangle 159">
            <a:extLst>
              <a:ext uri="{FF2B5EF4-FFF2-40B4-BE49-F238E27FC236}">
                <a16:creationId xmlns:a16="http://schemas.microsoft.com/office/drawing/2014/main" id="{A1DF323A-FF7C-53F1-EBB7-F420DAC20DDF}"/>
              </a:ext>
            </a:extLst>
          </p:cNvPr>
          <p:cNvSpPr/>
          <p:nvPr/>
        </p:nvSpPr>
        <p:spPr>
          <a:xfrm>
            <a:off x="2145348"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1" name="Rectangle 160">
            <a:extLst>
              <a:ext uri="{FF2B5EF4-FFF2-40B4-BE49-F238E27FC236}">
                <a16:creationId xmlns:a16="http://schemas.microsoft.com/office/drawing/2014/main" id="{365F85D6-FC95-6802-5E15-E4FBBC31A248}"/>
              </a:ext>
            </a:extLst>
          </p:cNvPr>
          <p:cNvSpPr/>
          <p:nvPr/>
        </p:nvSpPr>
        <p:spPr>
          <a:xfrm>
            <a:off x="2179797"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2" name="Rectangle 161">
            <a:extLst>
              <a:ext uri="{FF2B5EF4-FFF2-40B4-BE49-F238E27FC236}">
                <a16:creationId xmlns:a16="http://schemas.microsoft.com/office/drawing/2014/main" id="{332DCD33-724A-D76C-EC3A-2761B8F8A0BC}"/>
              </a:ext>
            </a:extLst>
          </p:cNvPr>
          <p:cNvSpPr/>
          <p:nvPr/>
        </p:nvSpPr>
        <p:spPr>
          <a:xfrm>
            <a:off x="2214246"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3" name="Rectangle 162">
            <a:extLst>
              <a:ext uri="{FF2B5EF4-FFF2-40B4-BE49-F238E27FC236}">
                <a16:creationId xmlns:a16="http://schemas.microsoft.com/office/drawing/2014/main" id="{B87F9FBE-8757-07D6-7717-58E1A2C17002}"/>
              </a:ext>
            </a:extLst>
          </p:cNvPr>
          <p:cNvSpPr/>
          <p:nvPr/>
        </p:nvSpPr>
        <p:spPr>
          <a:xfrm>
            <a:off x="2248695"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4" name="Rectangle 163">
            <a:extLst>
              <a:ext uri="{FF2B5EF4-FFF2-40B4-BE49-F238E27FC236}">
                <a16:creationId xmlns:a16="http://schemas.microsoft.com/office/drawing/2014/main" id="{8A781450-EFA0-899A-095F-2B7CCA107836}"/>
              </a:ext>
            </a:extLst>
          </p:cNvPr>
          <p:cNvSpPr/>
          <p:nvPr/>
        </p:nvSpPr>
        <p:spPr>
          <a:xfrm>
            <a:off x="2283144"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5" name="Rectangle 164">
            <a:extLst>
              <a:ext uri="{FF2B5EF4-FFF2-40B4-BE49-F238E27FC236}">
                <a16:creationId xmlns:a16="http://schemas.microsoft.com/office/drawing/2014/main" id="{43594112-7901-EB1A-9205-6A506773C9EC}"/>
              </a:ext>
            </a:extLst>
          </p:cNvPr>
          <p:cNvSpPr/>
          <p:nvPr/>
        </p:nvSpPr>
        <p:spPr>
          <a:xfrm>
            <a:off x="2317593"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6" name="Rectangle 165">
            <a:extLst>
              <a:ext uri="{FF2B5EF4-FFF2-40B4-BE49-F238E27FC236}">
                <a16:creationId xmlns:a16="http://schemas.microsoft.com/office/drawing/2014/main" id="{2113DC2B-4B4B-CA5E-60D8-23602FCFD895}"/>
              </a:ext>
            </a:extLst>
          </p:cNvPr>
          <p:cNvSpPr/>
          <p:nvPr/>
        </p:nvSpPr>
        <p:spPr>
          <a:xfrm>
            <a:off x="2352042"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7" name="Rectangle 166">
            <a:extLst>
              <a:ext uri="{FF2B5EF4-FFF2-40B4-BE49-F238E27FC236}">
                <a16:creationId xmlns:a16="http://schemas.microsoft.com/office/drawing/2014/main" id="{CB7188D6-EAA2-56B6-54EB-4F0FE9DA0373}"/>
              </a:ext>
            </a:extLst>
          </p:cNvPr>
          <p:cNvSpPr/>
          <p:nvPr/>
        </p:nvSpPr>
        <p:spPr>
          <a:xfrm>
            <a:off x="2386491"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8" name="Rectangle 167">
            <a:extLst>
              <a:ext uri="{FF2B5EF4-FFF2-40B4-BE49-F238E27FC236}">
                <a16:creationId xmlns:a16="http://schemas.microsoft.com/office/drawing/2014/main" id="{3EB25F66-E178-092E-A064-1DF611E6BF6F}"/>
              </a:ext>
            </a:extLst>
          </p:cNvPr>
          <p:cNvSpPr/>
          <p:nvPr/>
        </p:nvSpPr>
        <p:spPr>
          <a:xfrm>
            <a:off x="2420940"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9" name="Rectangle 168">
            <a:extLst>
              <a:ext uri="{FF2B5EF4-FFF2-40B4-BE49-F238E27FC236}">
                <a16:creationId xmlns:a16="http://schemas.microsoft.com/office/drawing/2014/main" id="{BF1FAF6A-09E8-53D7-4DB3-38A4D4E94272}"/>
              </a:ext>
            </a:extLst>
          </p:cNvPr>
          <p:cNvSpPr/>
          <p:nvPr/>
        </p:nvSpPr>
        <p:spPr>
          <a:xfrm>
            <a:off x="2455389"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0" name="Rectangle 169">
            <a:extLst>
              <a:ext uri="{FF2B5EF4-FFF2-40B4-BE49-F238E27FC236}">
                <a16:creationId xmlns:a16="http://schemas.microsoft.com/office/drawing/2014/main" id="{E149EA0F-788A-EBC8-4B83-4B139D6BA4E4}"/>
              </a:ext>
            </a:extLst>
          </p:cNvPr>
          <p:cNvSpPr/>
          <p:nvPr/>
        </p:nvSpPr>
        <p:spPr>
          <a:xfrm>
            <a:off x="2489838"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1" name="Rectangle 170">
            <a:extLst>
              <a:ext uri="{FF2B5EF4-FFF2-40B4-BE49-F238E27FC236}">
                <a16:creationId xmlns:a16="http://schemas.microsoft.com/office/drawing/2014/main" id="{31E1093D-5C92-54E8-3937-30451E5D8CDB}"/>
              </a:ext>
            </a:extLst>
          </p:cNvPr>
          <p:cNvSpPr/>
          <p:nvPr/>
        </p:nvSpPr>
        <p:spPr>
          <a:xfrm>
            <a:off x="2524287"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2" name="Rectangle 171">
            <a:extLst>
              <a:ext uri="{FF2B5EF4-FFF2-40B4-BE49-F238E27FC236}">
                <a16:creationId xmlns:a16="http://schemas.microsoft.com/office/drawing/2014/main" id="{FAA2F771-C4C1-8D20-11CF-720B15E55500}"/>
              </a:ext>
            </a:extLst>
          </p:cNvPr>
          <p:cNvSpPr/>
          <p:nvPr/>
        </p:nvSpPr>
        <p:spPr>
          <a:xfrm>
            <a:off x="2558736"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3" name="Rectangle 172">
            <a:extLst>
              <a:ext uri="{FF2B5EF4-FFF2-40B4-BE49-F238E27FC236}">
                <a16:creationId xmlns:a16="http://schemas.microsoft.com/office/drawing/2014/main" id="{E27D0D2D-5C76-45F0-8DEA-18C9A801D970}"/>
              </a:ext>
            </a:extLst>
          </p:cNvPr>
          <p:cNvSpPr/>
          <p:nvPr/>
        </p:nvSpPr>
        <p:spPr>
          <a:xfrm>
            <a:off x="2593185"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4" name="Rectangle 173">
            <a:extLst>
              <a:ext uri="{FF2B5EF4-FFF2-40B4-BE49-F238E27FC236}">
                <a16:creationId xmlns:a16="http://schemas.microsoft.com/office/drawing/2014/main" id="{C8A0D15E-DDC2-66F7-034D-2482B83D358D}"/>
              </a:ext>
            </a:extLst>
          </p:cNvPr>
          <p:cNvSpPr/>
          <p:nvPr/>
        </p:nvSpPr>
        <p:spPr>
          <a:xfrm>
            <a:off x="2627634"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5" name="Rectangle 174">
            <a:extLst>
              <a:ext uri="{FF2B5EF4-FFF2-40B4-BE49-F238E27FC236}">
                <a16:creationId xmlns:a16="http://schemas.microsoft.com/office/drawing/2014/main" id="{BEC48F45-BCE1-C3FA-0952-FFC493CA380D}"/>
              </a:ext>
            </a:extLst>
          </p:cNvPr>
          <p:cNvSpPr/>
          <p:nvPr/>
        </p:nvSpPr>
        <p:spPr>
          <a:xfrm>
            <a:off x="2662083"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6" name="Rectangle 175">
            <a:extLst>
              <a:ext uri="{FF2B5EF4-FFF2-40B4-BE49-F238E27FC236}">
                <a16:creationId xmlns:a16="http://schemas.microsoft.com/office/drawing/2014/main" id="{4FC1F446-4D2E-2D89-679A-253A66816B44}"/>
              </a:ext>
            </a:extLst>
          </p:cNvPr>
          <p:cNvSpPr/>
          <p:nvPr/>
        </p:nvSpPr>
        <p:spPr>
          <a:xfrm>
            <a:off x="2696532"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7" name="Rectangle 176">
            <a:extLst>
              <a:ext uri="{FF2B5EF4-FFF2-40B4-BE49-F238E27FC236}">
                <a16:creationId xmlns:a16="http://schemas.microsoft.com/office/drawing/2014/main" id="{3D6B2C0F-BCA9-1941-E912-131F481A0B15}"/>
              </a:ext>
            </a:extLst>
          </p:cNvPr>
          <p:cNvSpPr/>
          <p:nvPr/>
        </p:nvSpPr>
        <p:spPr>
          <a:xfrm>
            <a:off x="2730981"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8" name="Rectangle 177">
            <a:extLst>
              <a:ext uri="{FF2B5EF4-FFF2-40B4-BE49-F238E27FC236}">
                <a16:creationId xmlns:a16="http://schemas.microsoft.com/office/drawing/2014/main" id="{E6F23EFB-A6EF-CD06-4CD4-0871A926E155}"/>
              </a:ext>
            </a:extLst>
          </p:cNvPr>
          <p:cNvSpPr/>
          <p:nvPr/>
        </p:nvSpPr>
        <p:spPr>
          <a:xfrm>
            <a:off x="2765425" y="4624757"/>
            <a:ext cx="27430" cy="98961"/>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9" name="Rectangle 178">
            <a:extLst>
              <a:ext uri="{FF2B5EF4-FFF2-40B4-BE49-F238E27FC236}">
                <a16:creationId xmlns:a16="http://schemas.microsoft.com/office/drawing/2014/main" id="{85EF0F15-9765-6A17-A777-9CBBBC7C7F47}"/>
              </a:ext>
            </a:extLst>
          </p:cNvPr>
          <p:cNvSpPr/>
          <p:nvPr/>
        </p:nvSpPr>
        <p:spPr>
          <a:xfrm>
            <a:off x="284014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0" name="Rectangle 179">
            <a:extLst>
              <a:ext uri="{FF2B5EF4-FFF2-40B4-BE49-F238E27FC236}">
                <a16:creationId xmlns:a16="http://schemas.microsoft.com/office/drawing/2014/main" id="{C133B9D7-6D7C-F9BC-01FD-E37522A08921}"/>
              </a:ext>
            </a:extLst>
          </p:cNvPr>
          <p:cNvSpPr/>
          <p:nvPr/>
        </p:nvSpPr>
        <p:spPr>
          <a:xfrm>
            <a:off x="287227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1" name="Rectangle 180">
            <a:extLst>
              <a:ext uri="{FF2B5EF4-FFF2-40B4-BE49-F238E27FC236}">
                <a16:creationId xmlns:a16="http://schemas.microsoft.com/office/drawing/2014/main" id="{A5B803D0-EF8E-834C-3F3A-2A29D76B2BAD}"/>
              </a:ext>
            </a:extLst>
          </p:cNvPr>
          <p:cNvSpPr/>
          <p:nvPr/>
        </p:nvSpPr>
        <p:spPr>
          <a:xfrm>
            <a:off x="290440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2" name="Rectangle 181">
            <a:extLst>
              <a:ext uri="{FF2B5EF4-FFF2-40B4-BE49-F238E27FC236}">
                <a16:creationId xmlns:a16="http://schemas.microsoft.com/office/drawing/2014/main" id="{0393E753-1D30-9413-BA69-40F5543C1003}"/>
              </a:ext>
            </a:extLst>
          </p:cNvPr>
          <p:cNvSpPr/>
          <p:nvPr/>
        </p:nvSpPr>
        <p:spPr>
          <a:xfrm>
            <a:off x="293653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3" name="Rectangle 182">
            <a:extLst>
              <a:ext uri="{FF2B5EF4-FFF2-40B4-BE49-F238E27FC236}">
                <a16:creationId xmlns:a16="http://schemas.microsoft.com/office/drawing/2014/main" id="{A686ED05-0724-4E30-2047-4ACFC728DD81}"/>
              </a:ext>
            </a:extLst>
          </p:cNvPr>
          <p:cNvSpPr/>
          <p:nvPr/>
        </p:nvSpPr>
        <p:spPr>
          <a:xfrm>
            <a:off x="296866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4" name="Rectangle 183">
            <a:extLst>
              <a:ext uri="{FF2B5EF4-FFF2-40B4-BE49-F238E27FC236}">
                <a16:creationId xmlns:a16="http://schemas.microsoft.com/office/drawing/2014/main" id="{6BB8133E-D616-40FA-9EE6-985C40371B90}"/>
              </a:ext>
            </a:extLst>
          </p:cNvPr>
          <p:cNvSpPr/>
          <p:nvPr/>
        </p:nvSpPr>
        <p:spPr>
          <a:xfrm>
            <a:off x="300078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5" name="Rectangle 184">
            <a:extLst>
              <a:ext uri="{FF2B5EF4-FFF2-40B4-BE49-F238E27FC236}">
                <a16:creationId xmlns:a16="http://schemas.microsoft.com/office/drawing/2014/main" id="{F20E52DF-AC4E-29C8-A6D3-55C2C42F258A}"/>
              </a:ext>
            </a:extLst>
          </p:cNvPr>
          <p:cNvSpPr/>
          <p:nvPr/>
        </p:nvSpPr>
        <p:spPr>
          <a:xfrm>
            <a:off x="303291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Rectangle 185">
            <a:extLst>
              <a:ext uri="{FF2B5EF4-FFF2-40B4-BE49-F238E27FC236}">
                <a16:creationId xmlns:a16="http://schemas.microsoft.com/office/drawing/2014/main" id="{51AB08DC-DC33-A414-6B6F-257A58941ADB}"/>
              </a:ext>
            </a:extLst>
          </p:cNvPr>
          <p:cNvSpPr/>
          <p:nvPr/>
        </p:nvSpPr>
        <p:spPr>
          <a:xfrm>
            <a:off x="306504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7" name="Rectangle 186">
            <a:extLst>
              <a:ext uri="{FF2B5EF4-FFF2-40B4-BE49-F238E27FC236}">
                <a16:creationId xmlns:a16="http://schemas.microsoft.com/office/drawing/2014/main" id="{D5144BE5-90A0-E832-16AD-139AC539352B}"/>
              </a:ext>
            </a:extLst>
          </p:cNvPr>
          <p:cNvSpPr/>
          <p:nvPr/>
        </p:nvSpPr>
        <p:spPr>
          <a:xfrm>
            <a:off x="309717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Rectangle 187">
            <a:extLst>
              <a:ext uri="{FF2B5EF4-FFF2-40B4-BE49-F238E27FC236}">
                <a16:creationId xmlns:a16="http://schemas.microsoft.com/office/drawing/2014/main" id="{9466EBFA-0945-492D-5CBE-D8F250DA222A}"/>
              </a:ext>
            </a:extLst>
          </p:cNvPr>
          <p:cNvSpPr/>
          <p:nvPr/>
        </p:nvSpPr>
        <p:spPr>
          <a:xfrm>
            <a:off x="312930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89" name="Rectangle 188">
            <a:extLst>
              <a:ext uri="{FF2B5EF4-FFF2-40B4-BE49-F238E27FC236}">
                <a16:creationId xmlns:a16="http://schemas.microsoft.com/office/drawing/2014/main" id="{FA47D721-4305-A0CA-5E12-4FC9DCB5A284}"/>
              </a:ext>
            </a:extLst>
          </p:cNvPr>
          <p:cNvSpPr/>
          <p:nvPr/>
        </p:nvSpPr>
        <p:spPr>
          <a:xfrm>
            <a:off x="316142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Rectangle 189">
            <a:extLst>
              <a:ext uri="{FF2B5EF4-FFF2-40B4-BE49-F238E27FC236}">
                <a16:creationId xmlns:a16="http://schemas.microsoft.com/office/drawing/2014/main" id="{1515686F-4149-68B5-2B5F-AA435F9B7990}"/>
              </a:ext>
            </a:extLst>
          </p:cNvPr>
          <p:cNvSpPr/>
          <p:nvPr/>
        </p:nvSpPr>
        <p:spPr>
          <a:xfrm>
            <a:off x="319355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1" name="Rectangle 190">
            <a:extLst>
              <a:ext uri="{FF2B5EF4-FFF2-40B4-BE49-F238E27FC236}">
                <a16:creationId xmlns:a16="http://schemas.microsoft.com/office/drawing/2014/main" id="{E969ABB9-30FE-B1AB-FF96-26DBB48B308B}"/>
              </a:ext>
            </a:extLst>
          </p:cNvPr>
          <p:cNvSpPr/>
          <p:nvPr/>
        </p:nvSpPr>
        <p:spPr>
          <a:xfrm>
            <a:off x="322568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0FFF586E-0B2F-36CD-F1A5-7460993AA96D}"/>
              </a:ext>
            </a:extLst>
          </p:cNvPr>
          <p:cNvSpPr/>
          <p:nvPr/>
        </p:nvSpPr>
        <p:spPr>
          <a:xfrm>
            <a:off x="325781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3" name="Rectangle 192">
            <a:extLst>
              <a:ext uri="{FF2B5EF4-FFF2-40B4-BE49-F238E27FC236}">
                <a16:creationId xmlns:a16="http://schemas.microsoft.com/office/drawing/2014/main" id="{6EAA2F62-DF7A-7B47-7A4D-2AE4ED96EC9F}"/>
              </a:ext>
            </a:extLst>
          </p:cNvPr>
          <p:cNvSpPr/>
          <p:nvPr/>
        </p:nvSpPr>
        <p:spPr>
          <a:xfrm>
            <a:off x="328994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4" name="Rectangle 193">
            <a:extLst>
              <a:ext uri="{FF2B5EF4-FFF2-40B4-BE49-F238E27FC236}">
                <a16:creationId xmlns:a16="http://schemas.microsoft.com/office/drawing/2014/main" id="{8A21A185-60A3-33D7-D0F8-672C792993C2}"/>
              </a:ext>
            </a:extLst>
          </p:cNvPr>
          <p:cNvSpPr/>
          <p:nvPr/>
        </p:nvSpPr>
        <p:spPr>
          <a:xfrm>
            <a:off x="332206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5" name="Rectangle 194">
            <a:extLst>
              <a:ext uri="{FF2B5EF4-FFF2-40B4-BE49-F238E27FC236}">
                <a16:creationId xmlns:a16="http://schemas.microsoft.com/office/drawing/2014/main" id="{936FA28C-146E-5786-EC68-A0D014ED462A}"/>
              </a:ext>
            </a:extLst>
          </p:cNvPr>
          <p:cNvSpPr/>
          <p:nvPr/>
        </p:nvSpPr>
        <p:spPr>
          <a:xfrm>
            <a:off x="335419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6" name="Rectangle 195">
            <a:extLst>
              <a:ext uri="{FF2B5EF4-FFF2-40B4-BE49-F238E27FC236}">
                <a16:creationId xmlns:a16="http://schemas.microsoft.com/office/drawing/2014/main" id="{C13A6D1C-F8A2-61D9-193F-AAD0014D74EA}"/>
              </a:ext>
            </a:extLst>
          </p:cNvPr>
          <p:cNvSpPr/>
          <p:nvPr/>
        </p:nvSpPr>
        <p:spPr>
          <a:xfrm>
            <a:off x="338632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7" name="Rectangle 196">
            <a:extLst>
              <a:ext uri="{FF2B5EF4-FFF2-40B4-BE49-F238E27FC236}">
                <a16:creationId xmlns:a16="http://schemas.microsoft.com/office/drawing/2014/main" id="{6BDC228A-5BBB-F691-4099-452B201734E9}"/>
              </a:ext>
            </a:extLst>
          </p:cNvPr>
          <p:cNvSpPr/>
          <p:nvPr/>
        </p:nvSpPr>
        <p:spPr>
          <a:xfrm>
            <a:off x="341845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8" name="Rectangle 197">
            <a:extLst>
              <a:ext uri="{FF2B5EF4-FFF2-40B4-BE49-F238E27FC236}">
                <a16:creationId xmlns:a16="http://schemas.microsoft.com/office/drawing/2014/main" id="{3E62E541-40A5-4399-30B7-0D9DDDDE8B3A}"/>
              </a:ext>
            </a:extLst>
          </p:cNvPr>
          <p:cNvSpPr/>
          <p:nvPr/>
        </p:nvSpPr>
        <p:spPr>
          <a:xfrm>
            <a:off x="345058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9" name="Rectangle 198">
            <a:extLst>
              <a:ext uri="{FF2B5EF4-FFF2-40B4-BE49-F238E27FC236}">
                <a16:creationId xmlns:a16="http://schemas.microsoft.com/office/drawing/2014/main" id="{1FE4A37C-F252-E389-788E-92BA384E34A8}"/>
              </a:ext>
            </a:extLst>
          </p:cNvPr>
          <p:cNvSpPr/>
          <p:nvPr/>
        </p:nvSpPr>
        <p:spPr>
          <a:xfrm>
            <a:off x="348270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0" name="Rectangle 199">
            <a:extLst>
              <a:ext uri="{FF2B5EF4-FFF2-40B4-BE49-F238E27FC236}">
                <a16:creationId xmlns:a16="http://schemas.microsoft.com/office/drawing/2014/main" id="{08141B7D-0856-4947-D3AE-8CEC8E7C87C0}"/>
              </a:ext>
            </a:extLst>
          </p:cNvPr>
          <p:cNvSpPr/>
          <p:nvPr/>
        </p:nvSpPr>
        <p:spPr>
          <a:xfrm>
            <a:off x="351483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1" name="Rectangle 200">
            <a:extLst>
              <a:ext uri="{FF2B5EF4-FFF2-40B4-BE49-F238E27FC236}">
                <a16:creationId xmlns:a16="http://schemas.microsoft.com/office/drawing/2014/main" id="{31E39412-89F2-00C8-97F3-801B907D7EEC}"/>
              </a:ext>
            </a:extLst>
          </p:cNvPr>
          <p:cNvSpPr/>
          <p:nvPr/>
        </p:nvSpPr>
        <p:spPr>
          <a:xfrm>
            <a:off x="354696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2" name="Rectangle 201">
            <a:extLst>
              <a:ext uri="{FF2B5EF4-FFF2-40B4-BE49-F238E27FC236}">
                <a16:creationId xmlns:a16="http://schemas.microsoft.com/office/drawing/2014/main" id="{1C59596A-F2D8-49D9-69C7-2F0740DE3A49}"/>
              </a:ext>
            </a:extLst>
          </p:cNvPr>
          <p:cNvSpPr/>
          <p:nvPr/>
        </p:nvSpPr>
        <p:spPr>
          <a:xfrm>
            <a:off x="357909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3" name="Rectangle 202">
            <a:extLst>
              <a:ext uri="{FF2B5EF4-FFF2-40B4-BE49-F238E27FC236}">
                <a16:creationId xmlns:a16="http://schemas.microsoft.com/office/drawing/2014/main" id="{46205E52-42D1-A0BA-7FF1-C1FE492C9B78}"/>
              </a:ext>
            </a:extLst>
          </p:cNvPr>
          <p:cNvSpPr/>
          <p:nvPr/>
        </p:nvSpPr>
        <p:spPr>
          <a:xfrm>
            <a:off x="361122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4" name="Rectangle 203">
            <a:extLst>
              <a:ext uri="{FF2B5EF4-FFF2-40B4-BE49-F238E27FC236}">
                <a16:creationId xmlns:a16="http://schemas.microsoft.com/office/drawing/2014/main" id="{1494ED39-003F-8AE3-C1DB-D348E908BFB0}"/>
              </a:ext>
            </a:extLst>
          </p:cNvPr>
          <p:cNvSpPr/>
          <p:nvPr/>
        </p:nvSpPr>
        <p:spPr>
          <a:xfrm>
            <a:off x="364334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5" name="Rectangle 204">
            <a:extLst>
              <a:ext uri="{FF2B5EF4-FFF2-40B4-BE49-F238E27FC236}">
                <a16:creationId xmlns:a16="http://schemas.microsoft.com/office/drawing/2014/main" id="{19B5639C-EA6B-6C4A-382A-9723C506C0E2}"/>
              </a:ext>
            </a:extLst>
          </p:cNvPr>
          <p:cNvSpPr/>
          <p:nvPr/>
        </p:nvSpPr>
        <p:spPr>
          <a:xfrm>
            <a:off x="367547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6" name="Rectangle 205">
            <a:extLst>
              <a:ext uri="{FF2B5EF4-FFF2-40B4-BE49-F238E27FC236}">
                <a16:creationId xmlns:a16="http://schemas.microsoft.com/office/drawing/2014/main" id="{F278D9FC-1761-20DF-ABAB-F8835C592DC5}"/>
              </a:ext>
            </a:extLst>
          </p:cNvPr>
          <p:cNvSpPr/>
          <p:nvPr/>
        </p:nvSpPr>
        <p:spPr>
          <a:xfrm>
            <a:off x="370760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Rectangle 206">
            <a:extLst>
              <a:ext uri="{FF2B5EF4-FFF2-40B4-BE49-F238E27FC236}">
                <a16:creationId xmlns:a16="http://schemas.microsoft.com/office/drawing/2014/main" id="{2062B37C-A787-2CF5-CC4A-0A99A739D711}"/>
              </a:ext>
            </a:extLst>
          </p:cNvPr>
          <p:cNvSpPr/>
          <p:nvPr/>
        </p:nvSpPr>
        <p:spPr>
          <a:xfrm>
            <a:off x="373973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8" name="Rectangle 207">
            <a:extLst>
              <a:ext uri="{FF2B5EF4-FFF2-40B4-BE49-F238E27FC236}">
                <a16:creationId xmlns:a16="http://schemas.microsoft.com/office/drawing/2014/main" id="{3BFE50CF-69B9-BE2C-A87D-82625B7215E4}"/>
              </a:ext>
            </a:extLst>
          </p:cNvPr>
          <p:cNvSpPr/>
          <p:nvPr/>
        </p:nvSpPr>
        <p:spPr>
          <a:xfrm>
            <a:off x="377186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9" name="Rectangle 208">
            <a:extLst>
              <a:ext uri="{FF2B5EF4-FFF2-40B4-BE49-F238E27FC236}">
                <a16:creationId xmlns:a16="http://schemas.microsoft.com/office/drawing/2014/main" id="{8390A841-F332-E880-1763-CF171880CB19}"/>
              </a:ext>
            </a:extLst>
          </p:cNvPr>
          <p:cNvSpPr/>
          <p:nvPr/>
        </p:nvSpPr>
        <p:spPr>
          <a:xfrm>
            <a:off x="380398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0" name="Rectangle 209">
            <a:extLst>
              <a:ext uri="{FF2B5EF4-FFF2-40B4-BE49-F238E27FC236}">
                <a16:creationId xmlns:a16="http://schemas.microsoft.com/office/drawing/2014/main" id="{8B9E67DD-AE94-1B4F-528B-B6D2E5EB7441}"/>
              </a:ext>
            </a:extLst>
          </p:cNvPr>
          <p:cNvSpPr/>
          <p:nvPr/>
        </p:nvSpPr>
        <p:spPr>
          <a:xfrm>
            <a:off x="383611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1" name="Rectangle 210">
            <a:extLst>
              <a:ext uri="{FF2B5EF4-FFF2-40B4-BE49-F238E27FC236}">
                <a16:creationId xmlns:a16="http://schemas.microsoft.com/office/drawing/2014/main" id="{56F6C66B-06D7-E199-3D85-C5C4DBD837F4}"/>
              </a:ext>
            </a:extLst>
          </p:cNvPr>
          <p:cNvSpPr/>
          <p:nvPr/>
        </p:nvSpPr>
        <p:spPr>
          <a:xfrm>
            <a:off x="386824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2" name="Rectangle 211">
            <a:extLst>
              <a:ext uri="{FF2B5EF4-FFF2-40B4-BE49-F238E27FC236}">
                <a16:creationId xmlns:a16="http://schemas.microsoft.com/office/drawing/2014/main" id="{3F6FFB9B-C8BD-EDDF-5451-3BFB2973D7F7}"/>
              </a:ext>
            </a:extLst>
          </p:cNvPr>
          <p:cNvSpPr/>
          <p:nvPr/>
        </p:nvSpPr>
        <p:spPr>
          <a:xfrm>
            <a:off x="390037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3" name="Rectangle 212">
            <a:extLst>
              <a:ext uri="{FF2B5EF4-FFF2-40B4-BE49-F238E27FC236}">
                <a16:creationId xmlns:a16="http://schemas.microsoft.com/office/drawing/2014/main" id="{20AFCE56-93AA-2A54-DD32-778C4E7D6A63}"/>
              </a:ext>
            </a:extLst>
          </p:cNvPr>
          <p:cNvSpPr/>
          <p:nvPr/>
        </p:nvSpPr>
        <p:spPr>
          <a:xfrm>
            <a:off x="393250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4" name="Rectangle 213">
            <a:extLst>
              <a:ext uri="{FF2B5EF4-FFF2-40B4-BE49-F238E27FC236}">
                <a16:creationId xmlns:a16="http://schemas.microsoft.com/office/drawing/2014/main" id="{2B98AE98-4C11-455D-061B-0B866C133EAD}"/>
              </a:ext>
            </a:extLst>
          </p:cNvPr>
          <p:cNvSpPr/>
          <p:nvPr/>
        </p:nvSpPr>
        <p:spPr>
          <a:xfrm>
            <a:off x="396462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5" name="Rectangle 214">
            <a:extLst>
              <a:ext uri="{FF2B5EF4-FFF2-40B4-BE49-F238E27FC236}">
                <a16:creationId xmlns:a16="http://schemas.microsoft.com/office/drawing/2014/main" id="{F3BD2A1E-4563-4416-61D1-4374B84E0ACD}"/>
              </a:ext>
            </a:extLst>
          </p:cNvPr>
          <p:cNvSpPr/>
          <p:nvPr/>
        </p:nvSpPr>
        <p:spPr>
          <a:xfrm>
            <a:off x="3996756"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23D8AA2D-8B3B-5ADA-0A2B-DADD621B8BB4}"/>
              </a:ext>
            </a:extLst>
          </p:cNvPr>
          <p:cNvSpPr/>
          <p:nvPr/>
        </p:nvSpPr>
        <p:spPr>
          <a:xfrm>
            <a:off x="4028884"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7" name="Rectangle 216">
            <a:extLst>
              <a:ext uri="{FF2B5EF4-FFF2-40B4-BE49-F238E27FC236}">
                <a16:creationId xmlns:a16="http://schemas.microsoft.com/office/drawing/2014/main" id="{17BAFD0F-2A94-38D8-4C6F-70028491BEFB}"/>
              </a:ext>
            </a:extLst>
          </p:cNvPr>
          <p:cNvSpPr/>
          <p:nvPr/>
        </p:nvSpPr>
        <p:spPr>
          <a:xfrm>
            <a:off x="4061012"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8" name="Rectangle 217">
            <a:extLst>
              <a:ext uri="{FF2B5EF4-FFF2-40B4-BE49-F238E27FC236}">
                <a16:creationId xmlns:a16="http://schemas.microsoft.com/office/drawing/2014/main" id="{284857D7-AD2B-4FD2-A218-D5A2EF1C6DB4}"/>
              </a:ext>
            </a:extLst>
          </p:cNvPr>
          <p:cNvSpPr/>
          <p:nvPr/>
        </p:nvSpPr>
        <p:spPr>
          <a:xfrm>
            <a:off x="4093140"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9" name="Rectangle 218">
            <a:extLst>
              <a:ext uri="{FF2B5EF4-FFF2-40B4-BE49-F238E27FC236}">
                <a16:creationId xmlns:a16="http://schemas.microsoft.com/office/drawing/2014/main" id="{818CD9FD-8A58-FAFA-6D9E-4CDA3D23534E}"/>
              </a:ext>
            </a:extLst>
          </p:cNvPr>
          <p:cNvSpPr/>
          <p:nvPr/>
        </p:nvSpPr>
        <p:spPr>
          <a:xfrm>
            <a:off x="4125268"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Rectangle 219">
            <a:extLst>
              <a:ext uri="{FF2B5EF4-FFF2-40B4-BE49-F238E27FC236}">
                <a16:creationId xmlns:a16="http://schemas.microsoft.com/office/drawing/2014/main" id="{CA96E534-DCD6-A522-CFC1-489E9C5EFD4A}"/>
              </a:ext>
            </a:extLst>
          </p:cNvPr>
          <p:cNvSpPr/>
          <p:nvPr/>
        </p:nvSpPr>
        <p:spPr>
          <a:xfrm>
            <a:off x="4157395" y="4627932"/>
            <a:ext cx="18286" cy="89817"/>
          </a:xfrm>
          <a:prstGeom prst="rect">
            <a:avLst/>
          </a:prstGeom>
          <a:solidFill>
            <a:schemeClr val="bg2"/>
          </a:solid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1" name="Rectangle 220">
            <a:extLst>
              <a:ext uri="{FF2B5EF4-FFF2-40B4-BE49-F238E27FC236}">
                <a16:creationId xmlns:a16="http://schemas.microsoft.com/office/drawing/2014/main" id="{D593C90F-9C26-23CA-4D32-4888AE713954}"/>
              </a:ext>
            </a:extLst>
          </p:cNvPr>
          <p:cNvSpPr/>
          <p:nvPr/>
        </p:nvSpPr>
        <p:spPr>
          <a:xfrm>
            <a:off x="2076450"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F9E4310D-5A29-65B4-C2C3-0192FBE285EB}"/>
              </a:ext>
            </a:extLst>
          </p:cNvPr>
          <p:cNvSpPr/>
          <p:nvPr/>
        </p:nvSpPr>
        <p:spPr>
          <a:xfrm>
            <a:off x="3575917"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60B9A883-7FF0-E753-B7CB-0F354A4BC862}"/>
              </a:ext>
            </a:extLst>
          </p:cNvPr>
          <p:cNvSpPr/>
          <p:nvPr/>
        </p:nvSpPr>
        <p:spPr>
          <a:xfrm>
            <a:off x="2112883"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4" name="Rectangle 223">
            <a:extLst>
              <a:ext uri="{FF2B5EF4-FFF2-40B4-BE49-F238E27FC236}">
                <a16:creationId xmlns:a16="http://schemas.microsoft.com/office/drawing/2014/main" id="{9D453EB0-8EF0-BFC5-B18A-FC1732A8A51F}"/>
              </a:ext>
            </a:extLst>
          </p:cNvPr>
          <p:cNvSpPr/>
          <p:nvPr/>
        </p:nvSpPr>
        <p:spPr>
          <a:xfrm>
            <a:off x="2149316"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5" name="Rectangle 224">
            <a:extLst>
              <a:ext uri="{FF2B5EF4-FFF2-40B4-BE49-F238E27FC236}">
                <a16:creationId xmlns:a16="http://schemas.microsoft.com/office/drawing/2014/main" id="{03BA6603-F6B3-9A83-8FC5-C00D8DB15C10}"/>
              </a:ext>
            </a:extLst>
          </p:cNvPr>
          <p:cNvSpPr/>
          <p:nvPr/>
        </p:nvSpPr>
        <p:spPr>
          <a:xfrm>
            <a:off x="2185749"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6" name="Rectangle 225">
            <a:extLst>
              <a:ext uri="{FF2B5EF4-FFF2-40B4-BE49-F238E27FC236}">
                <a16:creationId xmlns:a16="http://schemas.microsoft.com/office/drawing/2014/main" id="{5C6102EF-5CD5-F211-3D53-C9F23AF83BBE}"/>
              </a:ext>
            </a:extLst>
          </p:cNvPr>
          <p:cNvSpPr/>
          <p:nvPr/>
        </p:nvSpPr>
        <p:spPr>
          <a:xfrm>
            <a:off x="2222182"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D006A52F-6CA6-268E-75A3-E7A398858FF0}"/>
              </a:ext>
            </a:extLst>
          </p:cNvPr>
          <p:cNvSpPr/>
          <p:nvPr/>
        </p:nvSpPr>
        <p:spPr>
          <a:xfrm>
            <a:off x="2258615"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8" name="Rectangle 227">
            <a:extLst>
              <a:ext uri="{FF2B5EF4-FFF2-40B4-BE49-F238E27FC236}">
                <a16:creationId xmlns:a16="http://schemas.microsoft.com/office/drawing/2014/main" id="{D3DE2911-9063-DE28-B275-33C64B2EBFF5}"/>
              </a:ext>
            </a:extLst>
          </p:cNvPr>
          <p:cNvSpPr/>
          <p:nvPr/>
        </p:nvSpPr>
        <p:spPr>
          <a:xfrm>
            <a:off x="2295048"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29" name="Rectangle 228">
            <a:extLst>
              <a:ext uri="{FF2B5EF4-FFF2-40B4-BE49-F238E27FC236}">
                <a16:creationId xmlns:a16="http://schemas.microsoft.com/office/drawing/2014/main" id="{4094EA02-3330-0F36-3B93-4D72767AA571}"/>
              </a:ext>
            </a:extLst>
          </p:cNvPr>
          <p:cNvSpPr/>
          <p:nvPr/>
        </p:nvSpPr>
        <p:spPr>
          <a:xfrm>
            <a:off x="2331481"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0" name="Rectangle 229">
            <a:extLst>
              <a:ext uri="{FF2B5EF4-FFF2-40B4-BE49-F238E27FC236}">
                <a16:creationId xmlns:a16="http://schemas.microsoft.com/office/drawing/2014/main" id="{E41F7404-813F-257E-F65F-83D78E6382F2}"/>
              </a:ext>
            </a:extLst>
          </p:cNvPr>
          <p:cNvSpPr/>
          <p:nvPr/>
        </p:nvSpPr>
        <p:spPr>
          <a:xfrm>
            <a:off x="2367914"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1" name="Rectangle 230">
            <a:extLst>
              <a:ext uri="{FF2B5EF4-FFF2-40B4-BE49-F238E27FC236}">
                <a16:creationId xmlns:a16="http://schemas.microsoft.com/office/drawing/2014/main" id="{8673619D-7322-C1D8-57F3-F762A8ADA038}"/>
              </a:ext>
            </a:extLst>
          </p:cNvPr>
          <p:cNvSpPr/>
          <p:nvPr/>
        </p:nvSpPr>
        <p:spPr>
          <a:xfrm>
            <a:off x="2404347"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2" name="Rectangle 231">
            <a:extLst>
              <a:ext uri="{FF2B5EF4-FFF2-40B4-BE49-F238E27FC236}">
                <a16:creationId xmlns:a16="http://schemas.microsoft.com/office/drawing/2014/main" id="{D6793D08-9D94-3ED4-1E00-BA7A8B66D6F5}"/>
              </a:ext>
            </a:extLst>
          </p:cNvPr>
          <p:cNvSpPr/>
          <p:nvPr/>
        </p:nvSpPr>
        <p:spPr>
          <a:xfrm>
            <a:off x="2440780"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3" name="Rectangle 232">
            <a:extLst>
              <a:ext uri="{FF2B5EF4-FFF2-40B4-BE49-F238E27FC236}">
                <a16:creationId xmlns:a16="http://schemas.microsoft.com/office/drawing/2014/main" id="{1E551A1C-BD37-A3DF-CF05-27B7548B14E7}"/>
              </a:ext>
            </a:extLst>
          </p:cNvPr>
          <p:cNvSpPr/>
          <p:nvPr/>
        </p:nvSpPr>
        <p:spPr>
          <a:xfrm>
            <a:off x="2477213"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4" name="Rectangle 233">
            <a:extLst>
              <a:ext uri="{FF2B5EF4-FFF2-40B4-BE49-F238E27FC236}">
                <a16:creationId xmlns:a16="http://schemas.microsoft.com/office/drawing/2014/main" id="{7D4879DF-9BF1-0B74-D854-9BB25D992D88}"/>
              </a:ext>
            </a:extLst>
          </p:cNvPr>
          <p:cNvSpPr/>
          <p:nvPr/>
        </p:nvSpPr>
        <p:spPr>
          <a:xfrm>
            <a:off x="2513646"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5" name="Rectangle 234">
            <a:extLst>
              <a:ext uri="{FF2B5EF4-FFF2-40B4-BE49-F238E27FC236}">
                <a16:creationId xmlns:a16="http://schemas.microsoft.com/office/drawing/2014/main" id="{EC71F155-4CE0-BA0E-E726-ADFAB3FBDB74}"/>
              </a:ext>
            </a:extLst>
          </p:cNvPr>
          <p:cNvSpPr/>
          <p:nvPr/>
        </p:nvSpPr>
        <p:spPr>
          <a:xfrm>
            <a:off x="2550079"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6" name="Rectangle 235">
            <a:extLst>
              <a:ext uri="{FF2B5EF4-FFF2-40B4-BE49-F238E27FC236}">
                <a16:creationId xmlns:a16="http://schemas.microsoft.com/office/drawing/2014/main" id="{36B7BBDF-5468-777C-5281-C66CD0D47A96}"/>
              </a:ext>
            </a:extLst>
          </p:cNvPr>
          <p:cNvSpPr/>
          <p:nvPr/>
        </p:nvSpPr>
        <p:spPr>
          <a:xfrm>
            <a:off x="2586512"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7" name="Rectangle 236">
            <a:extLst>
              <a:ext uri="{FF2B5EF4-FFF2-40B4-BE49-F238E27FC236}">
                <a16:creationId xmlns:a16="http://schemas.microsoft.com/office/drawing/2014/main" id="{0F46E014-DAB7-A192-D1BA-70A881F399A3}"/>
              </a:ext>
            </a:extLst>
          </p:cNvPr>
          <p:cNvSpPr/>
          <p:nvPr/>
        </p:nvSpPr>
        <p:spPr>
          <a:xfrm>
            <a:off x="2622945"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8" name="Rectangle 237">
            <a:extLst>
              <a:ext uri="{FF2B5EF4-FFF2-40B4-BE49-F238E27FC236}">
                <a16:creationId xmlns:a16="http://schemas.microsoft.com/office/drawing/2014/main" id="{F06BB742-BCF7-B12C-03DF-321A5067AD85}"/>
              </a:ext>
            </a:extLst>
          </p:cNvPr>
          <p:cNvSpPr/>
          <p:nvPr/>
        </p:nvSpPr>
        <p:spPr>
          <a:xfrm>
            <a:off x="2659378"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39" name="Rectangle 238">
            <a:extLst>
              <a:ext uri="{FF2B5EF4-FFF2-40B4-BE49-F238E27FC236}">
                <a16:creationId xmlns:a16="http://schemas.microsoft.com/office/drawing/2014/main" id="{5FD702E9-14D6-4E26-C78E-F1E8C521A2AA}"/>
              </a:ext>
            </a:extLst>
          </p:cNvPr>
          <p:cNvSpPr/>
          <p:nvPr/>
        </p:nvSpPr>
        <p:spPr>
          <a:xfrm>
            <a:off x="2695811"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0" name="Rectangle 239">
            <a:extLst>
              <a:ext uri="{FF2B5EF4-FFF2-40B4-BE49-F238E27FC236}">
                <a16:creationId xmlns:a16="http://schemas.microsoft.com/office/drawing/2014/main" id="{2B86F910-2737-7D29-3C1E-548A1F4CF185}"/>
              </a:ext>
            </a:extLst>
          </p:cNvPr>
          <p:cNvSpPr/>
          <p:nvPr/>
        </p:nvSpPr>
        <p:spPr>
          <a:xfrm>
            <a:off x="2732244"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1" name="Rectangle 240">
            <a:extLst>
              <a:ext uri="{FF2B5EF4-FFF2-40B4-BE49-F238E27FC236}">
                <a16:creationId xmlns:a16="http://schemas.microsoft.com/office/drawing/2014/main" id="{476F5B38-6CFC-F802-1432-2CD990B8EBAD}"/>
              </a:ext>
            </a:extLst>
          </p:cNvPr>
          <p:cNvSpPr/>
          <p:nvPr/>
        </p:nvSpPr>
        <p:spPr>
          <a:xfrm>
            <a:off x="2768677"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2" name="Rectangle 241">
            <a:extLst>
              <a:ext uri="{FF2B5EF4-FFF2-40B4-BE49-F238E27FC236}">
                <a16:creationId xmlns:a16="http://schemas.microsoft.com/office/drawing/2014/main" id="{9050674D-814A-A734-2C71-B4348CB59820}"/>
              </a:ext>
            </a:extLst>
          </p:cNvPr>
          <p:cNvSpPr/>
          <p:nvPr/>
        </p:nvSpPr>
        <p:spPr>
          <a:xfrm>
            <a:off x="2805110"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3" name="Rectangle 242">
            <a:extLst>
              <a:ext uri="{FF2B5EF4-FFF2-40B4-BE49-F238E27FC236}">
                <a16:creationId xmlns:a16="http://schemas.microsoft.com/office/drawing/2014/main" id="{DA957FEB-1DD2-54F8-51D0-6864673F01FB}"/>
              </a:ext>
            </a:extLst>
          </p:cNvPr>
          <p:cNvSpPr/>
          <p:nvPr/>
        </p:nvSpPr>
        <p:spPr>
          <a:xfrm>
            <a:off x="2841543"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4" name="Rectangle 243">
            <a:extLst>
              <a:ext uri="{FF2B5EF4-FFF2-40B4-BE49-F238E27FC236}">
                <a16:creationId xmlns:a16="http://schemas.microsoft.com/office/drawing/2014/main" id="{2E38D2D4-E261-29BA-21D4-D3815088C100}"/>
              </a:ext>
            </a:extLst>
          </p:cNvPr>
          <p:cNvSpPr/>
          <p:nvPr/>
        </p:nvSpPr>
        <p:spPr>
          <a:xfrm>
            <a:off x="2877976"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5" name="Rectangle 244">
            <a:extLst>
              <a:ext uri="{FF2B5EF4-FFF2-40B4-BE49-F238E27FC236}">
                <a16:creationId xmlns:a16="http://schemas.microsoft.com/office/drawing/2014/main" id="{25715404-CA4E-B08A-573A-496C6C55510F}"/>
              </a:ext>
            </a:extLst>
          </p:cNvPr>
          <p:cNvSpPr/>
          <p:nvPr/>
        </p:nvSpPr>
        <p:spPr>
          <a:xfrm>
            <a:off x="2914409"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6" name="Rectangle 245">
            <a:extLst>
              <a:ext uri="{FF2B5EF4-FFF2-40B4-BE49-F238E27FC236}">
                <a16:creationId xmlns:a16="http://schemas.microsoft.com/office/drawing/2014/main" id="{C4ADB308-92F9-6941-D372-3E8A23C7ABE0}"/>
              </a:ext>
            </a:extLst>
          </p:cNvPr>
          <p:cNvSpPr/>
          <p:nvPr/>
        </p:nvSpPr>
        <p:spPr>
          <a:xfrm>
            <a:off x="2950842"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7" name="Rectangle 246">
            <a:extLst>
              <a:ext uri="{FF2B5EF4-FFF2-40B4-BE49-F238E27FC236}">
                <a16:creationId xmlns:a16="http://schemas.microsoft.com/office/drawing/2014/main" id="{D280391B-3E7A-D3CE-3A04-3F7A66EF8855}"/>
              </a:ext>
            </a:extLst>
          </p:cNvPr>
          <p:cNvSpPr/>
          <p:nvPr/>
        </p:nvSpPr>
        <p:spPr>
          <a:xfrm>
            <a:off x="2987275"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8" name="Rectangle 247">
            <a:extLst>
              <a:ext uri="{FF2B5EF4-FFF2-40B4-BE49-F238E27FC236}">
                <a16:creationId xmlns:a16="http://schemas.microsoft.com/office/drawing/2014/main" id="{6C31E9CE-3003-1EFE-CD46-ED1592E61BEB}"/>
              </a:ext>
            </a:extLst>
          </p:cNvPr>
          <p:cNvSpPr/>
          <p:nvPr/>
        </p:nvSpPr>
        <p:spPr>
          <a:xfrm>
            <a:off x="3023708"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9" name="Rectangle 248">
            <a:extLst>
              <a:ext uri="{FF2B5EF4-FFF2-40B4-BE49-F238E27FC236}">
                <a16:creationId xmlns:a16="http://schemas.microsoft.com/office/drawing/2014/main" id="{EC55BDC9-D0D8-1A6E-DF9A-F109BBE9F692}"/>
              </a:ext>
            </a:extLst>
          </p:cNvPr>
          <p:cNvSpPr/>
          <p:nvPr/>
        </p:nvSpPr>
        <p:spPr>
          <a:xfrm>
            <a:off x="3060141"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0" name="Rectangle 249">
            <a:extLst>
              <a:ext uri="{FF2B5EF4-FFF2-40B4-BE49-F238E27FC236}">
                <a16:creationId xmlns:a16="http://schemas.microsoft.com/office/drawing/2014/main" id="{043954A6-91FD-625E-FEB9-2965A0535596}"/>
              </a:ext>
            </a:extLst>
          </p:cNvPr>
          <p:cNvSpPr/>
          <p:nvPr/>
        </p:nvSpPr>
        <p:spPr>
          <a:xfrm>
            <a:off x="3096574"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1" name="Rectangle 250">
            <a:extLst>
              <a:ext uri="{FF2B5EF4-FFF2-40B4-BE49-F238E27FC236}">
                <a16:creationId xmlns:a16="http://schemas.microsoft.com/office/drawing/2014/main" id="{2F3EA2BE-EE01-2C37-2EF0-4B6853A1773B}"/>
              </a:ext>
            </a:extLst>
          </p:cNvPr>
          <p:cNvSpPr/>
          <p:nvPr/>
        </p:nvSpPr>
        <p:spPr>
          <a:xfrm>
            <a:off x="3133007"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2" name="Rectangle 251">
            <a:extLst>
              <a:ext uri="{FF2B5EF4-FFF2-40B4-BE49-F238E27FC236}">
                <a16:creationId xmlns:a16="http://schemas.microsoft.com/office/drawing/2014/main" id="{1BFB8516-6F0D-9B73-50A8-FE17DDC14220}"/>
              </a:ext>
            </a:extLst>
          </p:cNvPr>
          <p:cNvSpPr/>
          <p:nvPr/>
        </p:nvSpPr>
        <p:spPr>
          <a:xfrm>
            <a:off x="3169440"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3" name="Rectangle 252">
            <a:extLst>
              <a:ext uri="{FF2B5EF4-FFF2-40B4-BE49-F238E27FC236}">
                <a16:creationId xmlns:a16="http://schemas.microsoft.com/office/drawing/2014/main" id="{6CC3F312-C69B-3097-21B2-033AD26F8104}"/>
              </a:ext>
            </a:extLst>
          </p:cNvPr>
          <p:cNvSpPr/>
          <p:nvPr/>
        </p:nvSpPr>
        <p:spPr>
          <a:xfrm>
            <a:off x="3205873"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4" name="Rectangle 253">
            <a:extLst>
              <a:ext uri="{FF2B5EF4-FFF2-40B4-BE49-F238E27FC236}">
                <a16:creationId xmlns:a16="http://schemas.microsoft.com/office/drawing/2014/main" id="{C81EDA71-9CA8-AFE8-DDB3-46B4E5B794AF}"/>
              </a:ext>
            </a:extLst>
          </p:cNvPr>
          <p:cNvSpPr/>
          <p:nvPr/>
        </p:nvSpPr>
        <p:spPr>
          <a:xfrm>
            <a:off x="3242306"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5" name="Rectangle 254">
            <a:extLst>
              <a:ext uri="{FF2B5EF4-FFF2-40B4-BE49-F238E27FC236}">
                <a16:creationId xmlns:a16="http://schemas.microsoft.com/office/drawing/2014/main" id="{84A81A4D-2CC9-AD2E-1E08-7CFBDC75265F}"/>
              </a:ext>
            </a:extLst>
          </p:cNvPr>
          <p:cNvSpPr/>
          <p:nvPr/>
        </p:nvSpPr>
        <p:spPr>
          <a:xfrm>
            <a:off x="3278739"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6" name="Rectangle 255">
            <a:extLst>
              <a:ext uri="{FF2B5EF4-FFF2-40B4-BE49-F238E27FC236}">
                <a16:creationId xmlns:a16="http://schemas.microsoft.com/office/drawing/2014/main" id="{9F1633CB-22F9-8764-0406-D9C5069FBC2C}"/>
              </a:ext>
            </a:extLst>
          </p:cNvPr>
          <p:cNvSpPr/>
          <p:nvPr/>
        </p:nvSpPr>
        <p:spPr>
          <a:xfrm>
            <a:off x="3315172"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7" name="Rectangle 256">
            <a:extLst>
              <a:ext uri="{FF2B5EF4-FFF2-40B4-BE49-F238E27FC236}">
                <a16:creationId xmlns:a16="http://schemas.microsoft.com/office/drawing/2014/main" id="{A827B64B-3ED4-68F9-736D-8FAAD3BC6B29}"/>
              </a:ext>
            </a:extLst>
          </p:cNvPr>
          <p:cNvSpPr/>
          <p:nvPr/>
        </p:nvSpPr>
        <p:spPr>
          <a:xfrm>
            <a:off x="3351605"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8" name="Rectangle 257">
            <a:extLst>
              <a:ext uri="{FF2B5EF4-FFF2-40B4-BE49-F238E27FC236}">
                <a16:creationId xmlns:a16="http://schemas.microsoft.com/office/drawing/2014/main" id="{18C86C04-7178-A753-A796-5D86FB595286}"/>
              </a:ext>
            </a:extLst>
          </p:cNvPr>
          <p:cNvSpPr/>
          <p:nvPr/>
        </p:nvSpPr>
        <p:spPr>
          <a:xfrm>
            <a:off x="3388038"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9" name="Rectangle 258">
            <a:extLst>
              <a:ext uri="{FF2B5EF4-FFF2-40B4-BE49-F238E27FC236}">
                <a16:creationId xmlns:a16="http://schemas.microsoft.com/office/drawing/2014/main" id="{79C846AD-7FF7-0B3D-57C5-CD15532AADBD}"/>
              </a:ext>
            </a:extLst>
          </p:cNvPr>
          <p:cNvSpPr/>
          <p:nvPr/>
        </p:nvSpPr>
        <p:spPr>
          <a:xfrm>
            <a:off x="3424471"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0" name="Rectangle 259">
            <a:extLst>
              <a:ext uri="{FF2B5EF4-FFF2-40B4-BE49-F238E27FC236}">
                <a16:creationId xmlns:a16="http://schemas.microsoft.com/office/drawing/2014/main" id="{0A1E18E4-60A9-D79D-743B-233BEEB15C1A}"/>
              </a:ext>
            </a:extLst>
          </p:cNvPr>
          <p:cNvSpPr/>
          <p:nvPr/>
        </p:nvSpPr>
        <p:spPr>
          <a:xfrm>
            <a:off x="3460904"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1" name="Rectangle 260">
            <a:extLst>
              <a:ext uri="{FF2B5EF4-FFF2-40B4-BE49-F238E27FC236}">
                <a16:creationId xmlns:a16="http://schemas.microsoft.com/office/drawing/2014/main" id="{575D7917-A86C-F137-8643-C40B73CC107A}"/>
              </a:ext>
            </a:extLst>
          </p:cNvPr>
          <p:cNvSpPr/>
          <p:nvPr/>
        </p:nvSpPr>
        <p:spPr>
          <a:xfrm>
            <a:off x="3497337"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2" name="Rectangle 261">
            <a:extLst>
              <a:ext uri="{FF2B5EF4-FFF2-40B4-BE49-F238E27FC236}">
                <a16:creationId xmlns:a16="http://schemas.microsoft.com/office/drawing/2014/main" id="{620960B1-49E0-7D96-75D4-D3F2E469EB97}"/>
              </a:ext>
            </a:extLst>
          </p:cNvPr>
          <p:cNvSpPr/>
          <p:nvPr/>
        </p:nvSpPr>
        <p:spPr>
          <a:xfrm>
            <a:off x="3533775" y="4761282"/>
            <a:ext cx="27430" cy="98961"/>
          </a:xfrm>
          <a:prstGeom prst="rect">
            <a:avLst/>
          </a:prstGeom>
          <a:solidFill>
            <a:srgbClr val="346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3" name="Rectangle 262">
            <a:extLst>
              <a:ext uri="{FF2B5EF4-FFF2-40B4-BE49-F238E27FC236}">
                <a16:creationId xmlns:a16="http://schemas.microsoft.com/office/drawing/2014/main" id="{0F383E95-499E-240D-7CDC-C75C716F4B21}"/>
              </a:ext>
            </a:extLst>
          </p:cNvPr>
          <p:cNvSpPr/>
          <p:nvPr/>
        </p:nvSpPr>
        <p:spPr>
          <a:xfrm>
            <a:off x="3612429"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4" name="Rectangle 263">
            <a:extLst>
              <a:ext uri="{FF2B5EF4-FFF2-40B4-BE49-F238E27FC236}">
                <a16:creationId xmlns:a16="http://schemas.microsoft.com/office/drawing/2014/main" id="{3E66B55B-1134-E321-37B3-BC9BF2F5A0C5}"/>
              </a:ext>
            </a:extLst>
          </p:cNvPr>
          <p:cNvSpPr/>
          <p:nvPr/>
        </p:nvSpPr>
        <p:spPr>
          <a:xfrm>
            <a:off x="3648941"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5" name="Rectangle 264">
            <a:extLst>
              <a:ext uri="{FF2B5EF4-FFF2-40B4-BE49-F238E27FC236}">
                <a16:creationId xmlns:a16="http://schemas.microsoft.com/office/drawing/2014/main" id="{7090B214-F246-E9B3-B690-3F6D39B98779}"/>
              </a:ext>
            </a:extLst>
          </p:cNvPr>
          <p:cNvSpPr/>
          <p:nvPr/>
        </p:nvSpPr>
        <p:spPr>
          <a:xfrm>
            <a:off x="3685453"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6" name="Rectangle 265">
            <a:extLst>
              <a:ext uri="{FF2B5EF4-FFF2-40B4-BE49-F238E27FC236}">
                <a16:creationId xmlns:a16="http://schemas.microsoft.com/office/drawing/2014/main" id="{F4783EC5-49FA-E6A0-E8B5-8CC59E143764}"/>
              </a:ext>
            </a:extLst>
          </p:cNvPr>
          <p:cNvSpPr/>
          <p:nvPr/>
        </p:nvSpPr>
        <p:spPr>
          <a:xfrm>
            <a:off x="3721965"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7" name="Rectangle 266">
            <a:extLst>
              <a:ext uri="{FF2B5EF4-FFF2-40B4-BE49-F238E27FC236}">
                <a16:creationId xmlns:a16="http://schemas.microsoft.com/office/drawing/2014/main" id="{C2AA917F-72AC-707F-3F5D-6861130B5527}"/>
              </a:ext>
            </a:extLst>
          </p:cNvPr>
          <p:cNvSpPr/>
          <p:nvPr/>
        </p:nvSpPr>
        <p:spPr>
          <a:xfrm>
            <a:off x="3758477"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8" name="Rectangle 267">
            <a:extLst>
              <a:ext uri="{FF2B5EF4-FFF2-40B4-BE49-F238E27FC236}">
                <a16:creationId xmlns:a16="http://schemas.microsoft.com/office/drawing/2014/main" id="{5F868D6B-5A18-AAA8-D243-D53600B09B46}"/>
              </a:ext>
            </a:extLst>
          </p:cNvPr>
          <p:cNvSpPr/>
          <p:nvPr/>
        </p:nvSpPr>
        <p:spPr>
          <a:xfrm>
            <a:off x="3794989"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9" name="Rectangle 268">
            <a:extLst>
              <a:ext uri="{FF2B5EF4-FFF2-40B4-BE49-F238E27FC236}">
                <a16:creationId xmlns:a16="http://schemas.microsoft.com/office/drawing/2014/main" id="{E18B545E-C343-CAAF-D63C-D4AE3A19FAFF}"/>
              </a:ext>
            </a:extLst>
          </p:cNvPr>
          <p:cNvSpPr/>
          <p:nvPr/>
        </p:nvSpPr>
        <p:spPr>
          <a:xfrm>
            <a:off x="3831502"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0" name="Rectangle 269">
            <a:extLst>
              <a:ext uri="{FF2B5EF4-FFF2-40B4-BE49-F238E27FC236}">
                <a16:creationId xmlns:a16="http://schemas.microsoft.com/office/drawing/2014/main" id="{F9F80A92-D3E2-C480-53FA-47B062257958}"/>
              </a:ext>
            </a:extLst>
          </p:cNvPr>
          <p:cNvSpPr/>
          <p:nvPr/>
        </p:nvSpPr>
        <p:spPr>
          <a:xfrm>
            <a:off x="3868015"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1" name="Rectangle 270">
            <a:extLst>
              <a:ext uri="{FF2B5EF4-FFF2-40B4-BE49-F238E27FC236}">
                <a16:creationId xmlns:a16="http://schemas.microsoft.com/office/drawing/2014/main" id="{68E28AAA-6A61-4BAC-4B07-0456C7DF5073}"/>
              </a:ext>
            </a:extLst>
          </p:cNvPr>
          <p:cNvSpPr/>
          <p:nvPr/>
        </p:nvSpPr>
        <p:spPr>
          <a:xfrm>
            <a:off x="3904528"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Rectangle 271">
            <a:extLst>
              <a:ext uri="{FF2B5EF4-FFF2-40B4-BE49-F238E27FC236}">
                <a16:creationId xmlns:a16="http://schemas.microsoft.com/office/drawing/2014/main" id="{3BBE5212-436B-C1F3-1275-0B203AD077DD}"/>
              </a:ext>
            </a:extLst>
          </p:cNvPr>
          <p:cNvSpPr/>
          <p:nvPr/>
        </p:nvSpPr>
        <p:spPr>
          <a:xfrm>
            <a:off x="3941041"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3" name="Rectangle 272">
            <a:extLst>
              <a:ext uri="{FF2B5EF4-FFF2-40B4-BE49-F238E27FC236}">
                <a16:creationId xmlns:a16="http://schemas.microsoft.com/office/drawing/2014/main" id="{847783E0-86DF-17F6-DC60-41E8B93FEBCB}"/>
              </a:ext>
            </a:extLst>
          </p:cNvPr>
          <p:cNvSpPr/>
          <p:nvPr/>
        </p:nvSpPr>
        <p:spPr>
          <a:xfrm>
            <a:off x="3977553"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4" name="Rectangle 273">
            <a:extLst>
              <a:ext uri="{FF2B5EF4-FFF2-40B4-BE49-F238E27FC236}">
                <a16:creationId xmlns:a16="http://schemas.microsoft.com/office/drawing/2014/main" id="{5A8ADA3B-9021-7EE2-A99B-5613A34C3717}"/>
              </a:ext>
            </a:extLst>
          </p:cNvPr>
          <p:cNvSpPr/>
          <p:nvPr/>
        </p:nvSpPr>
        <p:spPr>
          <a:xfrm>
            <a:off x="4014066"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5" name="Rectangle 274">
            <a:extLst>
              <a:ext uri="{FF2B5EF4-FFF2-40B4-BE49-F238E27FC236}">
                <a16:creationId xmlns:a16="http://schemas.microsoft.com/office/drawing/2014/main" id="{5D2D372E-F79A-4ECD-3688-1FA9FBF5BF1A}"/>
              </a:ext>
            </a:extLst>
          </p:cNvPr>
          <p:cNvSpPr/>
          <p:nvPr/>
        </p:nvSpPr>
        <p:spPr>
          <a:xfrm>
            <a:off x="4050579"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6" name="Rectangle 275">
            <a:extLst>
              <a:ext uri="{FF2B5EF4-FFF2-40B4-BE49-F238E27FC236}">
                <a16:creationId xmlns:a16="http://schemas.microsoft.com/office/drawing/2014/main" id="{CF16961D-EDD9-CB32-5362-4F314BDF1966}"/>
              </a:ext>
            </a:extLst>
          </p:cNvPr>
          <p:cNvSpPr/>
          <p:nvPr/>
        </p:nvSpPr>
        <p:spPr>
          <a:xfrm>
            <a:off x="4087091"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7" name="Rectangle 276">
            <a:extLst>
              <a:ext uri="{FF2B5EF4-FFF2-40B4-BE49-F238E27FC236}">
                <a16:creationId xmlns:a16="http://schemas.microsoft.com/office/drawing/2014/main" id="{EEC36DFC-4BCF-2AB6-BACB-90C487BDF29D}"/>
              </a:ext>
            </a:extLst>
          </p:cNvPr>
          <p:cNvSpPr/>
          <p:nvPr/>
        </p:nvSpPr>
        <p:spPr>
          <a:xfrm>
            <a:off x="4123603"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8" name="Rectangle 277">
            <a:extLst>
              <a:ext uri="{FF2B5EF4-FFF2-40B4-BE49-F238E27FC236}">
                <a16:creationId xmlns:a16="http://schemas.microsoft.com/office/drawing/2014/main" id="{5E5734DB-74DC-449E-4AD7-61561569378B}"/>
              </a:ext>
            </a:extLst>
          </p:cNvPr>
          <p:cNvSpPr/>
          <p:nvPr/>
        </p:nvSpPr>
        <p:spPr>
          <a:xfrm>
            <a:off x="4160117" y="4764457"/>
            <a:ext cx="18286" cy="89817"/>
          </a:xfrm>
          <a:prstGeom prst="rect">
            <a:avLst/>
          </a:prstGeom>
          <a:solidFill>
            <a:schemeClr val="bg2"/>
          </a:solidFill>
          <a:ln w="9525" cmpd="sng">
            <a:solidFill>
              <a:srgbClr val="346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9" name="Rectangle 278">
            <a:extLst>
              <a:ext uri="{FF2B5EF4-FFF2-40B4-BE49-F238E27FC236}">
                <a16:creationId xmlns:a16="http://schemas.microsoft.com/office/drawing/2014/main" id="{954F1116-F5EB-4785-02EE-0A08631258D4}"/>
              </a:ext>
            </a:extLst>
          </p:cNvPr>
          <p:cNvSpPr/>
          <p:nvPr/>
        </p:nvSpPr>
        <p:spPr>
          <a:xfrm>
            <a:off x="2596127" y="5218643"/>
            <a:ext cx="420123" cy="169277"/>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Arial"/>
              </a:rPr>
              <a:t>GCB</a:t>
            </a:r>
          </a:p>
        </p:txBody>
      </p:sp>
      <p:sp>
        <p:nvSpPr>
          <p:cNvPr id="280" name="Rectangle 279">
            <a:extLst>
              <a:ext uri="{FF2B5EF4-FFF2-40B4-BE49-F238E27FC236}">
                <a16:creationId xmlns:a16="http://schemas.microsoft.com/office/drawing/2014/main" id="{CDE02A36-682A-53BE-A862-09B391A1944A}"/>
              </a:ext>
            </a:extLst>
          </p:cNvPr>
          <p:cNvSpPr/>
          <p:nvPr/>
        </p:nvSpPr>
        <p:spPr>
          <a:xfrm>
            <a:off x="3339983" y="5218643"/>
            <a:ext cx="420123" cy="169277"/>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Arial"/>
              </a:rPr>
              <a:t>ABC</a:t>
            </a:r>
          </a:p>
        </p:txBody>
      </p:sp>
      <p:sp>
        <p:nvSpPr>
          <p:cNvPr id="281" name="Rectangle 280">
            <a:extLst>
              <a:ext uri="{FF2B5EF4-FFF2-40B4-BE49-F238E27FC236}">
                <a16:creationId xmlns:a16="http://schemas.microsoft.com/office/drawing/2014/main" id="{2B7D669E-2EBA-0D94-7D4E-971B8A370479}"/>
              </a:ext>
            </a:extLst>
          </p:cNvPr>
          <p:cNvSpPr/>
          <p:nvPr/>
        </p:nvSpPr>
        <p:spPr>
          <a:xfrm>
            <a:off x="5026363" y="2558902"/>
            <a:ext cx="9743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US/CA/EU</a:t>
            </a:r>
          </a:p>
        </p:txBody>
      </p:sp>
      <p:sp>
        <p:nvSpPr>
          <p:cNvPr id="282" name="Rectangle 281">
            <a:extLst>
              <a:ext uri="{FF2B5EF4-FFF2-40B4-BE49-F238E27FC236}">
                <a16:creationId xmlns:a16="http://schemas.microsoft.com/office/drawing/2014/main" id="{704AB68D-0A7D-04F8-870B-02CE417F0259}"/>
              </a:ext>
            </a:extLst>
          </p:cNvPr>
          <p:cNvSpPr/>
          <p:nvPr/>
        </p:nvSpPr>
        <p:spPr>
          <a:xfrm>
            <a:off x="5026363" y="2978002"/>
            <a:ext cx="9743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Israel</a:t>
            </a:r>
          </a:p>
        </p:txBody>
      </p:sp>
      <p:sp>
        <p:nvSpPr>
          <p:cNvPr id="283" name="Rectangle 282">
            <a:extLst>
              <a:ext uri="{FF2B5EF4-FFF2-40B4-BE49-F238E27FC236}">
                <a16:creationId xmlns:a16="http://schemas.microsoft.com/office/drawing/2014/main" id="{2C8D1E77-9152-3421-00C2-E69A3EBD88F7}"/>
              </a:ext>
            </a:extLst>
          </p:cNvPr>
          <p:cNvSpPr/>
          <p:nvPr/>
        </p:nvSpPr>
        <p:spPr>
          <a:xfrm>
            <a:off x="5026363" y="3390752"/>
            <a:ext cx="9743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US/CA/EU</a:t>
            </a:r>
          </a:p>
        </p:txBody>
      </p:sp>
      <p:sp>
        <p:nvSpPr>
          <p:cNvPr id="284" name="Rectangle 283">
            <a:extLst>
              <a:ext uri="{FF2B5EF4-FFF2-40B4-BE49-F238E27FC236}">
                <a16:creationId xmlns:a16="http://schemas.microsoft.com/office/drawing/2014/main" id="{9F802D75-3EB1-EB21-AD97-D0B369321CA6}"/>
              </a:ext>
            </a:extLst>
          </p:cNvPr>
          <p:cNvSpPr/>
          <p:nvPr/>
        </p:nvSpPr>
        <p:spPr>
          <a:xfrm>
            <a:off x="5026363" y="3803502"/>
            <a:ext cx="9743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Taiwan</a:t>
            </a:r>
          </a:p>
        </p:txBody>
      </p:sp>
      <p:sp>
        <p:nvSpPr>
          <p:cNvPr id="285" name="Rectangle 284">
            <a:extLst>
              <a:ext uri="{FF2B5EF4-FFF2-40B4-BE49-F238E27FC236}">
                <a16:creationId xmlns:a16="http://schemas.microsoft.com/office/drawing/2014/main" id="{75418E21-7D9B-2C0A-05E5-EAFCE4FA8011}"/>
              </a:ext>
            </a:extLst>
          </p:cNvPr>
          <p:cNvSpPr/>
          <p:nvPr/>
        </p:nvSpPr>
        <p:spPr>
          <a:xfrm>
            <a:off x="5026363" y="4216252"/>
            <a:ext cx="974387" cy="184666"/>
          </a:xfrm>
          <a:prstGeom prst="rect">
            <a:avLst/>
          </a:prstGeom>
          <a:ln>
            <a:noFill/>
          </a:ln>
        </p:spPr>
        <p:txBody>
          <a:bodyPr wrap="squar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Japan</a:t>
            </a:r>
          </a:p>
        </p:txBody>
      </p:sp>
      <p:sp>
        <p:nvSpPr>
          <p:cNvPr id="286" name="Right Brace 285">
            <a:extLst>
              <a:ext uri="{FF2B5EF4-FFF2-40B4-BE49-F238E27FC236}">
                <a16:creationId xmlns:a16="http://schemas.microsoft.com/office/drawing/2014/main" id="{95D4A2F6-A137-EA85-DA14-EF968BD41F66}"/>
              </a:ext>
            </a:extLst>
          </p:cNvPr>
          <p:cNvSpPr/>
          <p:nvPr/>
        </p:nvSpPr>
        <p:spPr>
          <a:xfrm rot="5400000">
            <a:off x="7907863" y="2169605"/>
            <a:ext cx="153150" cy="742207"/>
          </a:xfrm>
          <a:prstGeom prst="rightBrace">
            <a:avLst>
              <a:gd name="adj1" fmla="val 78480"/>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7" name="Rectangle 286">
            <a:extLst>
              <a:ext uri="{FF2B5EF4-FFF2-40B4-BE49-F238E27FC236}">
                <a16:creationId xmlns:a16="http://schemas.microsoft.com/office/drawing/2014/main" id="{BC23D617-1623-8DE2-E7FD-274808A686ED}"/>
              </a:ext>
            </a:extLst>
          </p:cNvPr>
          <p:cNvSpPr/>
          <p:nvPr/>
        </p:nvSpPr>
        <p:spPr>
          <a:xfrm>
            <a:off x="7585751" y="2639865"/>
            <a:ext cx="807867" cy="184666"/>
          </a:xfrm>
          <a:prstGeom prst="rect">
            <a:avLst/>
          </a:prstGeom>
        </p:spPr>
        <p:txBody>
          <a:bodyPr wrap="square" lIns="0" tIns="0" rIns="0" bIns="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1F497D"/>
                </a:solidFill>
                <a:effectLst/>
                <a:uLnTx/>
                <a:uFillTx/>
                <a:latin typeface="Arial"/>
                <a:ea typeface="+mn-ea"/>
                <a:cs typeface="Arial"/>
              </a:rPr>
              <a:t>P</a:t>
            </a:r>
            <a:r>
              <a:rPr kumimoji="0" lang="en-US" sz="1200" b="1" i="0" u="none" strike="noStrike" kern="1200" cap="none" spc="0" normalizeH="0" baseline="0" noProof="0" dirty="0">
                <a:ln>
                  <a:noFill/>
                </a:ln>
                <a:solidFill>
                  <a:srgbClr val="1F497D"/>
                </a:solidFill>
                <a:effectLst/>
                <a:uLnTx/>
                <a:uFillTx/>
                <a:latin typeface="Arial"/>
                <a:ea typeface="+mn-ea"/>
                <a:cs typeface="Arial"/>
              </a:rPr>
              <a:t> = 0.002</a:t>
            </a:r>
          </a:p>
        </p:txBody>
      </p:sp>
      <p:sp>
        <p:nvSpPr>
          <p:cNvPr id="288" name="TextBox 287">
            <a:extLst>
              <a:ext uri="{FF2B5EF4-FFF2-40B4-BE49-F238E27FC236}">
                <a16:creationId xmlns:a16="http://schemas.microsoft.com/office/drawing/2014/main" id="{82852A53-FFED-13E8-D413-D997517B0AB5}"/>
              </a:ext>
            </a:extLst>
          </p:cNvPr>
          <p:cNvSpPr txBox="1"/>
          <p:nvPr/>
        </p:nvSpPr>
        <p:spPr>
          <a:xfrm rot="16200000">
            <a:off x="5620326" y="4018896"/>
            <a:ext cx="2276513" cy="427809"/>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10000"/>
                  </a:srgbClr>
                </a:solidFill>
                <a:effectLst/>
                <a:uLnTx/>
                <a:uFillTx/>
                <a:latin typeface="Arial"/>
                <a:ea typeface="+mn-ea"/>
                <a:cs typeface="+mn-cs"/>
              </a:rPr>
              <a:t>Maximum percent change from baseline</a:t>
            </a:r>
          </a:p>
        </p:txBody>
      </p:sp>
      <p:sp>
        <p:nvSpPr>
          <p:cNvPr id="289" name="TextBox 288">
            <a:extLst>
              <a:ext uri="{FF2B5EF4-FFF2-40B4-BE49-F238E27FC236}">
                <a16:creationId xmlns:a16="http://schemas.microsoft.com/office/drawing/2014/main" id="{B481B3AE-2B5D-CA3A-EB39-92E52278A574}"/>
              </a:ext>
            </a:extLst>
          </p:cNvPr>
          <p:cNvSpPr txBox="1"/>
          <p:nvPr/>
        </p:nvSpPr>
        <p:spPr>
          <a:xfrm>
            <a:off x="8434778" y="5547584"/>
            <a:ext cx="144671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lumMod val="10000"/>
                  </a:srgbClr>
                </a:solidFill>
                <a:effectLst/>
                <a:uLnTx/>
                <a:uFillTx/>
                <a:latin typeface="Arial"/>
                <a:ea typeface="+mn-ea"/>
                <a:cs typeface="+mn-cs"/>
              </a:rPr>
              <a:t>Morschhauser et al. (2019)</a:t>
            </a:r>
            <a:endParaRPr kumimoji="0" lang="en-US" sz="1000" b="1" i="0" u="none" strike="noStrike" kern="1200" cap="none" spc="0" normalizeH="0" baseline="30000" noProof="0" dirty="0">
              <a:ln>
                <a:noFill/>
              </a:ln>
              <a:solidFill>
                <a:srgbClr val="FFFFFF">
                  <a:lumMod val="10000"/>
                </a:srgbClr>
              </a:solidFill>
              <a:effectLst/>
              <a:uLnTx/>
              <a:uFillTx/>
              <a:latin typeface="Arial"/>
              <a:ea typeface="+mn-ea"/>
              <a:cs typeface="+mn-cs"/>
            </a:endParaRPr>
          </a:p>
        </p:txBody>
      </p:sp>
      <p:sp>
        <p:nvSpPr>
          <p:cNvPr id="290" name="Rectangle 289">
            <a:extLst>
              <a:ext uri="{FF2B5EF4-FFF2-40B4-BE49-F238E27FC236}">
                <a16:creationId xmlns:a16="http://schemas.microsoft.com/office/drawing/2014/main" id="{567F2D6A-DE62-A138-0169-311E08597827}"/>
              </a:ext>
            </a:extLst>
          </p:cNvPr>
          <p:cNvSpPr/>
          <p:nvPr/>
        </p:nvSpPr>
        <p:spPr>
          <a:xfrm>
            <a:off x="7422005" y="3202865"/>
            <a:ext cx="74097" cy="10439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91" name="Group 290">
            <a:extLst>
              <a:ext uri="{FF2B5EF4-FFF2-40B4-BE49-F238E27FC236}">
                <a16:creationId xmlns:a16="http://schemas.microsoft.com/office/drawing/2014/main" id="{9A519599-96DD-53E4-06E4-84BB9E50ECA2}"/>
              </a:ext>
            </a:extLst>
          </p:cNvPr>
          <p:cNvGrpSpPr/>
          <p:nvPr/>
        </p:nvGrpSpPr>
        <p:grpSpPr>
          <a:xfrm>
            <a:off x="7325300" y="3200735"/>
            <a:ext cx="64008" cy="2076234"/>
            <a:chOff x="7325300" y="3200735"/>
            <a:chExt cx="64008" cy="2076234"/>
          </a:xfrm>
        </p:grpSpPr>
        <p:cxnSp>
          <p:nvCxnSpPr>
            <p:cNvPr id="292" name="Straight Connector 291">
              <a:extLst>
                <a:ext uri="{FF2B5EF4-FFF2-40B4-BE49-F238E27FC236}">
                  <a16:creationId xmlns:a16="http://schemas.microsoft.com/office/drawing/2014/main" id="{4EF44DF9-7325-1128-13CD-12EAAE713CA6}"/>
                </a:ext>
              </a:extLst>
            </p:cNvPr>
            <p:cNvCxnSpPr/>
            <p:nvPr/>
          </p:nvCxnSpPr>
          <p:spPr>
            <a:xfrm>
              <a:off x="7325300" y="5276969"/>
              <a:ext cx="6400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1C5070DF-90A7-EACE-98F4-53E7404B9061}"/>
                </a:ext>
              </a:extLst>
            </p:cNvPr>
            <p:cNvCxnSpPr/>
            <p:nvPr/>
          </p:nvCxnSpPr>
          <p:spPr>
            <a:xfrm>
              <a:off x="7325300" y="4761312"/>
              <a:ext cx="6400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9845D75-86D6-5413-909A-3848C5E706C9}"/>
                </a:ext>
              </a:extLst>
            </p:cNvPr>
            <p:cNvCxnSpPr/>
            <p:nvPr/>
          </p:nvCxnSpPr>
          <p:spPr>
            <a:xfrm>
              <a:off x="7325300" y="4241120"/>
              <a:ext cx="6400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a16="http://schemas.microsoft.com/office/drawing/2014/main" id="{EC1385D3-A7E4-9A60-1FCC-B52ABD9794A8}"/>
                </a:ext>
              </a:extLst>
            </p:cNvPr>
            <p:cNvCxnSpPr/>
            <p:nvPr/>
          </p:nvCxnSpPr>
          <p:spPr>
            <a:xfrm>
              <a:off x="7325300" y="3200735"/>
              <a:ext cx="6400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FA09AF78-8684-4104-5E41-581DA24E32C9}"/>
                </a:ext>
              </a:extLst>
            </p:cNvPr>
            <p:cNvCxnSpPr/>
            <p:nvPr/>
          </p:nvCxnSpPr>
          <p:spPr>
            <a:xfrm>
              <a:off x="7325300" y="3720927"/>
              <a:ext cx="6400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97" name="Freeform 24">
            <a:extLst>
              <a:ext uri="{FF2B5EF4-FFF2-40B4-BE49-F238E27FC236}">
                <a16:creationId xmlns:a16="http://schemas.microsoft.com/office/drawing/2014/main" id="{49721176-2C3C-E266-EA0B-137B7A600F54}"/>
              </a:ext>
            </a:extLst>
          </p:cNvPr>
          <p:cNvSpPr/>
          <p:nvPr/>
        </p:nvSpPr>
        <p:spPr>
          <a:xfrm>
            <a:off x="7386013" y="3187088"/>
            <a:ext cx="16010" cy="2103120"/>
          </a:xfrm>
          <a:custGeom>
            <a:avLst/>
            <a:gdLst>
              <a:gd name="connsiteX0" fmla="*/ 0 w 4749263"/>
              <a:gd name="connsiteY0" fmla="*/ 0 h 1707496"/>
              <a:gd name="connsiteX1" fmla="*/ 10672 w 4749263"/>
              <a:gd name="connsiteY1" fmla="*/ 1707496 h 1707496"/>
              <a:gd name="connsiteX2" fmla="*/ 4749263 w 4749263"/>
              <a:gd name="connsiteY2" fmla="*/ 1707496 h 1707496"/>
              <a:gd name="connsiteX0" fmla="*/ 0 w 4749263"/>
              <a:gd name="connsiteY0" fmla="*/ 0 h 1697982"/>
              <a:gd name="connsiteX1" fmla="*/ 10672 w 4749263"/>
              <a:gd name="connsiteY1" fmla="*/ 1697982 h 1697982"/>
              <a:gd name="connsiteX2" fmla="*/ 4749263 w 4749263"/>
              <a:gd name="connsiteY2" fmla="*/ 1697982 h 1697982"/>
              <a:gd name="connsiteX0" fmla="*/ 0 w 10672"/>
              <a:gd name="connsiteY0" fmla="*/ 0 h 1697982"/>
              <a:gd name="connsiteX1" fmla="*/ 10672 w 10672"/>
              <a:gd name="connsiteY1" fmla="*/ 1697982 h 1697982"/>
            </a:gdLst>
            <a:ahLst/>
            <a:cxnLst>
              <a:cxn ang="0">
                <a:pos x="connsiteX0" y="connsiteY0"/>
              </a:cxn>
              <a:cxn ang="0">
                <a:pos x="connsiteX1" y="connsiteY1"/>
              </a:cxn>
            </a:cxnLst>
            <a:rect l="l" t="t" r="r" b="b"/>
            <a:pathLst>
              <a:path w="10672" h="1697982">
                <a:moveTo>
                  <a:pt x="0" y="0"/>
                </a:moveTo>
                <a:cubicBezTo>
                  <a:pt x="3557" y="569165"/>
                  <a:pt x="7115" y="1128817"/>
                  <a:pt x="10672" y="1697982"/>
                </a:cubicBezTo>
              </a:path>
            </a:pathLst>
          </a:cu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98" name="Group 297">
            <a:extLst>
              <a:ext uri="{FF2B5EF4-FFF2-40B4-BE49-F238E27FC236}">
                <a16:creationId xmlns:a16="http://schemas.microsoft.com/office/drawing/2014/main" id="{A8337DAF-FD81-D49B-12F3-49050A284A3B}"/>
              </a:ext>
            </a:extLst>
          </p:cNvPr>
          <p:cNvGrpSpPr/>
          <p:nvPr/>
        </p:nvGrpSpPr>
        <p:grpSpPr>
          <a:xfrm>
            <a:off x="6829012" y="3098677"/>
            <a:ext cx="438905" cy="2269213"/>
            <a:chOff x="6874368" y="3075997"/>
            <a:chExt cx="438905" cy="2269213"/>
          </a:xfrm>
        </p:grpSpPr>
        <p:sp>
          <p:nvSpPr>
            <p:cNvPr id="299" name="TextBox 298">
              <a:extLst>
                <a:ext uri="{FF2B5EF4-FFF2-40B4-BE49-F238E27FC236}">
                  <a16:creationId xmlns:a16="http://schemas.microsoft.com/office/drawing/2014/main" id="{274048AB-D7AB-3534-0825-F916FF41F905}"/>
                </a:ext>
              </a:extLst>
            </p:cNvPr>
            <p:cNvSpPr txBox="1"/>
            <p:nvPr/>
          </p:nvSpPr>
          <p:spPr>
            <a:xfrm>
              <a:off x="6874368" y="5160544"/>
              <a:ext cx="43890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-100</a:t>
              </a:r>
            </a:p>
          </p:txBody>
        </p:sp>
        <p:sp>
          <p:nvSpPr>
            <p:cNvPr id="300" name="TextBox 299">
              <a:extLst>
                <a:ext uri="{FF2B5EF4-FFF2-40B4-BE49-F238E27FC236}">
                  <a16:creationId xmlns:a16="http://schemas.microsoft.com/office/drawing/2014/main" id="{4183C697-D64E-9DDD-56E0-B2031056E6CD}"/>
                </a:ext>
              </a:extLst>
            </p:cNvPr>
            <p:cNvSpPr txBox="1"/>
            <p:nvPr/>
          </p:nvSpPr>
          <p:spPr>
            <a:xfrm>
              <a:off x="6874368" y="3597134"/>
              <a:ext cx="43890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50</a:t>
              </a:r>
            </a:p>
          </p:txBody>
        </p:sp>
        <p:sp>
          <p:nvSpPr>
            <p:cNvPr id="301" name="TextBox 300">
              <a:extLst>
                <a:ext uri="{FF2B5EF4-FFF2-40B4-BE49-F238E27FC236}">
                  <a16:creationId xmlns:a16="http://schemas.microsoft.com/office/drawing/2014/main" id="{E5994D63-9E34-0D1C-F8D3-3DC51F2F95FE}"/>
                </a:ext>
              </a:extLst>
            </p:cNvPr>
            <p:cNvSpPr txBox="1"/>
            <p:nvPr/>
          </p:nvSpPr>
          <p:spPr>
            <a:xfrm>
              <a:off x="6874368" y="4639408"/>
              <a:ext cx="43890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-50</a:t>
              </a:r>
            </a:p>
          </p:txBody>
        </p:sp>
        <p:sp>
          <p:nvSpPr>
            <p:cNvPr id="302" name="TextBox 301">
              <a:extLst>
                <a:ext uri="{FF2B5EF4-FFF2-40B4-BE49-F238E27FC236}">
                  <a16:creationId xmlns:a16="http://schemas.microsoft.com/office/drawing/2014/main" id="{D7EECA3E-04B3-751B-1734-C1368402D60A}"/>
                </a:ext>
              </a:extLst>
            </p:cNvPr>
            <p:cNvSpPr txBox="1"/>
            <p:nvPr/>
          </p:nvSpPr>
          <p:spPr>
            <a:xfrm>
              <a:off x="6874368" y="4118271"/>
              <a:ext cx="43890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a:t>
              </a:r>
            </a:p>
          </p:txBody>
        </p:sp>
        <p:sp>
          <p:nvSpPr>
            <p:cNvPr id="303" name="TextBox 302">
              <a:extLst>
                <a:ext uri="{FF2B5EF4-FFF2-40B4-BE49-F238E27FC236}">
                  <a16:creationId xmlns:a16="http://schemas.microsoft.com/office/drawing/2014/main" id="{66F1FEA2-6756-F57E-A52B-24BB13AB5436}"/>
                </a:ext>
              </a:extLst>
            </p:cNvPr>
            <p:cNvSpPr txBox="1"/>
            <p:nvPr/>
          </p:nvSpPr>
          <p:spPr>
            <a:xfrm>
              <a:off x="6874368" y="3075997"/>
              <a:ext cx="43890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100</a:t>
              </a:r>
            </a:p>
          </p:txBody>
        </p:sp>
      </p:grpSp>
      <p:sp>
        <p:nvSpPr>
          <p:cNvPr id="304" name="Rectangle 303">
            <a:extLst>
              <a:ext uri="{FF2B5EF4-FFF2-40B4-BE49-F238E27FC236}">
                <a16:creationId xmlns:a16="http://schemas.microsoft.com/office/drawing/2014/main" id="{221A2A44-D27D-05CD-B333-EC9690972898}"/>
              </a:ext>
            </a:extLst>
          </p:cNvPr>
          <p:cNvSpPr/>
          <p:nvPr/>
        </p:nvSpPr>
        <p:spPr>
          <a:xfrm>
            <a:off x="7529955" y="3453690"/>
            <a:ext cx="74097" cy="7879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5" name="Rectangle 304">
            <a:extLst>
              <a:ext uri="{FF2B5EF4-FFF2-40B4-BE49-F238E27FC236}">
                <a16:creationId xmlns:a16="http://schemas.microsoft.com/office/drawing/2014/main" id="{D01F009C-1E94-ED30-FBB3-A143797A332E}"/>
              </a:ext>
            </a:extLst>
          </p:cNvPr>
          <p:cNvSpPr/>
          <p:nvPr/>
        </p:nvSpPr>
        <p:spPr>
          <a:xfrm>
            <a:off x="7742680" y="3968041"/>
            <a:ext cx="74097" cy="27586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6" name="Rectangle 305">
            <a:extLst>
              <a:ext uri="{FF2B5EF4-FFF2-40B4-BE49-F238E27FC236}">
                <a16:creationId xmlns:a16="http://schemas.microsoft.com/office/drawing/2014/main" id="{42012A08-8B0F-CBF0-4B56-6D266E7027D7}"/>
              </a:ext>
            </a:extLst>
          </p:cNvPr>
          <p:cNvSpPr/>
          <p:nvPr/>
        </p:nvSpPr>
        <p:spPr>
          <a:xfrm>
            <a:off x="7949055" y="4006141"/>
            <a:ext cx="74097" cy="2392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7" name="Rectangle 306">
            <a:extLst>
              <a:ext uri="{FF2B5EF4-FFF2-40B4-BE49-F238E27FC236}">
                <a16:creationId xmlns:a16="http://schemas.microsoft.com/office/drawing/2014/main" id="{4B656C0D-ECA6-3753-1203-68C5570DD6D0}"/>
              </a:ext>
            </a:extLst>
          </p:cNvPr>
          <p:cNvSpPr/>
          <p:nvPr/>
        </p:nvSpPr>
        <p:spPr>
          <a:xfrm>
            <a:off x="8790430" y="4244263"/>
            <a:ext cx="74097" cy="4861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8" name="Rectangle 307">
            <a:extLst>
              <a:ext uri="{FF2B5EF4-FFF2-40B4-BE49-F238E27FC236}">
                <a16:creationId xmlns:a16="http://schemas.microsoft.com/office/drawing/2014/main" id="{5D5B12DE-B8BE-2AB0-2898-0303A5F1024C}"/>
              </a:ext>
            </a:extLst>
          </p:cNvPr>
          <p:cNvSpPr/>
          <p:nvPr/>
        </p:nvSpPr>
        <p:spPr>
          <a:xfrm>
            <a:off x="8895205" y="4244261"/>
            <a:ext cx="74097" cy="57760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9" name="Rectangle 308">
            <a:extLst>
              <a:ext uri="{FF2B5EF4-FFF2-40B4-BE49-F238E27FC236}">
                <a16:creationId xmlns:a16="http://schemas.microsoft.com/office/drawing/2014/main" id="{496E8E72-EBE9-EF7D-83B9-5C1C92C9F72B}"/>
              </a:ext>
            </a:extLst>
          </p:cNvPr>
          <p:cNvSpPr/>
          <p:nvPr/>
        </p:nvSpPr>
        <p:spPr>
          <a:xfrm>
            <a:off x="9003155" y="4244261"/>
            <a:ext cx="74097" cy="6324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0" name="Rectangle 309">
            <a:extLst>
              <a:ext uri="{FF2B5EF4-FFF2-40B4-BE49-F238E27FC236}">
                <a16:creationId xmlns:a16="http://schemas.microsoft.com/office/drawing/2014/main" id="{34F96D10-DC32-0665-922D-7843C30A90CA}"/>
              </a:ext>
            </a:extLst>
          </p:cNvPr>
          <p:cNvSpPr/>
          <p:nvPr/>
        </p:nvSpPr>
        <p:spPr>
          <a:xfrm>
            <a:off x="9212705" y="4244259"/>
            <a:ext cx="74097" cy="7696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1" name="Rectangle 310">
            <a:extLst>
              <a:ext uri="{FF2B5EF4-FFF2-40B4-BE49-F238E27FC236}">
                <a16:creationId xmlns:a16="http://schemas.microsoft.com/office/drawing/2014/main" id="{E61F3165-CC40-BD7F-7EB9-2FF4062AB509}"/>
              </a:ext>
            </a:extLst>
          </p:cNvPr>
          <p:cNvSpPr/>
          <p:nvPr/>
        </p:nvSpPr>
        <p:spPr>
          <a:xfrm>
            <a:off x="9314305" y="4244259"/>
            <a:ext cx="74097" cy="7970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2" name="Rectangle 311">
            <a:extLst>
              <a:ext uri="{FF2B5EF4-FFF2-40B4-BE49-F238E27FC236}">
                <a16:creationId xmlns:a16="http://schemas.microsoft.com/office/drawing/2014/main" id="{E9CBD79D-E2CC-8C66-EA95-0E56B661ECA2}"/>
              </a:ext>
            </a:extLst>
          </p:cNvPr>
          <p:cNvSpPr/>
          <p:nvPr/>
        </p:nvSpPr>
        <p:spPr>
          <a:xfrm>
            <a:off x="9736580" y="4244259"/>
            <a:ext cx="74097" cy="870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3" name="Rectangle 312">
            <a:extLst>
              <a:ext uri="{FF2B5EF4-FFF2-40B4-BE49-F238E27FC236}">
                <a16:creationId xmlns:a16="http://schemas.microsoft.com/office/drawing/2014/main" id="{3A0CB4F4-C16C-575C-E2E4-7DF3BFFAA8CC}"/>
              </a:ext>
            </a:extLst>
          </p:cNvPr>
          <p:cNvSpPr/>
          <p:nvPr/>
        </p:nvSpPr>
        <p:spPr>
          <a:xfrm>
            <a:off x="9838180" y="4244259"/>
            <a:ext cx="74097" cy="88849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4" name="Rectangle 313">
            <a:extLst>
              <a:ext uri="{FF2B5EF4-FFF2-40B4-BE49-F238E27FC236}">
                <a16:creationId xmlns:a16="http://schemas.microsoft.com/office/drawing/2014/main" id="{9597AE77-7A3B-4842-6440-DD9695964C5D}"/>
              </a:ext>
            </a:extLst>
          </p:cNvPr>
          <p:cNvSpPr/>
          <p:nvPr/>
        </p:nvSpPr>
        <p:spPr>
          <a:xfrm>
            <a:off x="10574780" y="4244257"/>
            <a:ext cx="74097" cy="100736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5" name="Rectangle 314">
            <a:extLst>
              <a:ext uri="{FF2B5EF4-FFF2-40B4-BE49-F238E27FC236}">
                <a16:creationId xmlns:a16="http://schemas.microsoft.com/office/drawing/2014/main" id="{7335C672-F070-AA88-EFCB-223F26438718}"/>
              </a:ext>
            </a:extLst>
          </p:cNvPr>
          <p:cNvSpPr/>
          <p:nvPr/>
        </p:nvSpPr>
        <p:spPr>
          <a:xfrm>
            <a:off x="10676380" y="4244257"/>
            <a:ext cx="74097" cy="1034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6" name="Rectangle 315">
            <a:extLst>
              <a:ext uri="{FF2B5EF4-FFF2-40B4-BE49-F238E27FC236}">
                <a16:creationId xmlns:a16="http://schemas.microsoft.com/office/drawing/2014/main" id="{9DC1A164-2B21-4ED8-0796-06CFA1638A52}"/>
              </a:ext>
            </a:extLst>
          </p:cNvPr>
          <p:cNvSpPr/>
          <p:nvPr/>
        </p:nvSpPr>
        <p:spPr>
          <a:xfrm>
            <a:off x="10774805" y="4244257"/>
            <a:ext cx="93220" cy="1034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7" name="Rectangle 316">
            <a:extLst>
              <a:ext uri="{FF2B5EF4-FFF2-40B4-BE49-F238E27FC236}">
                <a16:creationId xmlns:a16="http://schemas.microsoft.com/office/drawing/2014/main" id="{CE61C08E-843E-2749-373B-3B65289A62AF}"/>
              </a:ext>
            </a:extLst>
          </p:cNvPr>
          <p:cNvSpPr/>
          <p:nvPr/>
        </p:nvSpPr>
        <p:spPr>
          <a:xfrm>
            <a:off x="10889105" y="4244257"/>
            <a:ext cx="74097" cy="1034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8" name="Rectangle 317">
            <a:extLst>
              <a:ext uri="{FF2B5EF4-FFF2-40B4-BE49-F238E27FC236}">
                <a16:creationId xmlns:a16="http://schemas.microsoft.com/office/drawing/2014/main" id="{6AF1E39C-D8B5-9234-5442-C8928B84B06C}"/>
              </a:ext>
            </a:extLst>
          </p:cNvPr>
          <p:cNvSpPr/>
          <p:nvPr/>
        </p:nvSpPr>
        <p:spPr>
          <a:xfrm>
            <a:off x="10993880" y="4244257"/>
            <a:ext cx="74097" cy="1034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19" name="Rectangle 318">
            <a:extLst>
              <a:ext uri="{FF2B5EF4-FFF2-40B4-BE49-F238E27FC236}">
                <a16:creationId xmlns:a16="http://schemas.microsoft.com/office/drawing/2014/main" id="{ECFBD87B-1725-019B-51E6-6B9EA847DD17}"/>
              </a:ext>
            </a:extLst>
          </p:cNvPr>
          <p:cNvSpPr/>
          <p:nvPr/>
        </p:nvSpPr>
        <p:spPr>
          <a:xfrm>
            <a:off x="11098655" y="4244257"/>
            <a:ext cx="74097" cy="1034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0" name="Rectangle 319">
            <a:extLst>
              <a:ext uri="{FF2B5EF4-FFF2-40B4-BE49-F238E27FC236}">
                <a16:creationId xmlns:a16="http://schemas.microsoft.com/office/drawing/2014/main" id="{AA27415C-E09E-ECBA-24AD-DEBD8DF4189D}"/>
              </a:ext>
            </a:extLst>
          </p:cNvPr>
          <p:cNvSpPr/>
          <p:nvPr/>
        </p:nvSpPr>
        <p:spPr>
          <a:xfrm>
            <a:off x="9939780" y="4244259"/>
            <a:ext cx="74097" cy="897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1" name="Rectangle 320">
            <a:extLst>
              <a:ext uri="{FF2B5EF4-FFF2-40B4-BE49-F238E27FC236}">
                <a16:creationId xmlns:a16="http://schemas.microsoft.com/office/drawing/2014/main" id="{4098B08B-67EA-3574-9349-5C4B47EA31FC}"/>
              </a:ext>
            </a:extLst>
          </p:cNvPr>
          <p:cNvSpPr/>
          <p:nvPr/>
        </p:nvSpPr>
        <p:spPr>
          <a:xfrm>
            <a:off x="10050905" y="4244258"/>
            <a:ext cx="74097" cy="906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2" name="Rectangle 321">
            <a:extLst>
              <a:ext uri="{FF2B5EF4-FFF2-40B4-BE49-F238E27FC236}">
                <a16:creationId xmlns:a16="http://schemas.microsoft.com/office/drawing/2014/main" id="{FF1F006D-17AB-FE8F-1333-DC470DD3997E}"/>
              </a:ext>
            </a:extLst>
          </p:cNvPr>
          <p:cNvSpPr/>
          <p:nvPr/>
        </p:nvSpPr>
        <p:spPr>
          <a:xfrm>
            <a:off x="10155680" y="4244258"/>
            <a:ext cx="74097" cy="934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3" name="Rectangle 322">
            <a:extLst>
              <a:ext uri="{FF2B5EF4-FFF2-40B4-BE49-F238E27FC236}">
                <a16:creationId xmlns:a16="http://schemas.microsoft.com/office/drawing/2014/main" id="{79CE18F9-CDFE-2B73-F506-ECB7CEEA2464}"/>
              </a:ext>
            </a:extLst>
          </p:cNvPr>
          <p:cNvSpPr/>
          <p:nvPr/>
        </p:nvSpPr>
        <p:spPr>
          <a:xfrm>
            <a:off x="10257280" y="4244258"/>
            <a:ext cx="74097" cy="934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4" name="Rectangle 323">
            <a:extLst>
              <a:ext uri="{FF2B5EF4-FFF2-40B4-BE49-F238E27FC236}">
                <a16:creationId xmlns:a16="http://schemas.microsoft.com/office/drawing/2014/main" id="{2AC247B1-1ABE-5BAB-1059-C1E617D86196}"/>
              </a:ext>
            </a:extLst>
          </p:cNvPr>
          <p:cNvSpPr/>
          <p:nvPr/>
        </p:nvSpPr>
        <p:spPr>
          <a:xfrm>
            <a:off x="10362055" y="4244258"/>
            <a:ext cx="74097" cy="952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5" name="Rectangle 324">
            <a:extLst>
              <a:ext uri="{FF2B5EF4-FFF2-40B4-BE49-F238E27FC236}">
                <a16:creationId xmlns:a16="http://schemas.microsoft.com/office/drawing/2014/main" id="{A4B5F76C-0C6B-022F-B227-A05B9C6D3F92}"/>
              </a:ext>
            </a:extLst>
          </p:cNvPr>
          <p:cNvSpPr/>
          <p:nvPr/>
        </p:nvSpPr>
        <p:spPr>
          <a:xfrm>
            <a:off x="10470005" y="4244258"/>
            <a:ext cx="74097" cy="952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6" name="Rectangle 325">
            <a:extLst>
              <a:ext uri="{FF2B5EF4-FFF2-40B4-BE49-F238E27FC236}">
                <a16:creationId xmlns:a16="http://schemas.microsoft.com/office/drawing/2014/main" id="{21BDE69A-F552-CA9D-358D-449A98D3B475}"/>
              </a:ext>
            </a:extLst>
          </p:cNvPr>
          <p:cNvSpPr/>
          <p:nvPr/>
        </p:nvSpPr>
        <p:spPr>
          <a:xfrm>
            <a:off x="9095230" y="4244261"/>
            <a:ext cx="92385" cy="6964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7" name="Rectangle 326">
            <a:extLst>
              <a:ext uri="{FF2B5EF4-FFF2-40B4-BE49-F238E27FC236}">
                <a16:creationId xmlns:a16="http://schemas.microsoft.com/office/drawing/2014/main" id="{6CA334C4-D451-37C9-2CDB-756EC6ED69BB}"/>
              </a:ext>
            </a:extLst>
          </p:cNvPr>
          <p:cNvSpPr/>
          <p:nvPr/>
        </p:nvSpPr>
        <p:spPr>
          <a:xfrm>
            <a:off x="9406380" y="4244259"/>
            <a:ext cx="92385" cy="8062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8" name="Rectangle 327">
            <a:extLst>
              <a:ext uri="{FF2B5EF4-FFF2-40B4-BE49-F238E27FC236}">
                <a16:creationId xmlns:a16="http://schemas.microsoft.com/office/drawing/2014/main" id="{A92BFE83-B953-8C0E-9D39-E348DCEBAB05}"/>
              </a:ext>
            </a:extLst>
          </p:cNvPr>
          <p:cNvSpPr/>
          <p:nvPr/>
        </p:nvSpPr>
        <p:spPr>
          <a:xfrm>
            <a:off x="9511155" y="4244259"/>
            <a:ext cx="92385" cy="815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9" name="Rectangle 328">
            <a:extLst>
              <a:ext uri="{FF2B5EF4-FFF2-40B4-BE49-F238E27FC236}">
                <a16:creationId xmlns:a16="http://schemas.microsoft.com/office/drawing/2014/main" id="{B5C79CE1-55CA-600E-9A62-9B83ED2D125A}"/>
              </a:ext>
            </a:extLst>
          </p:cNvPr>
          <p:cNvSpPr/>
          <p:nvPr/>
        </p:nvSpPr>
        <p:spPr>
          <a:xfrm>
            <a:off x="9619105" y="4244259"/>
            <a:ext cx="92385" cy="842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0" name="Rectangle 329">
            <a:extLst>
              <a:ext uri="{FF2B5EF4-FFF2-40B4-BE49-F238E27FC236}">
                <a16:creationId xmlns:a16="http://schemas.microsoft.com/office/drawing/2014/main" id="{1AEF88AE-F66E-9AA7-4151-AE926DB7A808}"/>
              </a:ext>
            </a:extLst>
          </p:cNvPr>
          <p:cNvSpPr/>
          <p:nvPr/>
        </p:nvSpPr>
        <p:spPr>
          <a:xfrm>
            <a:off x="8688830" y="4244263"/>
            <a:ext cx="74097" cy="4404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1" name="Rectangle 330">
            <a:extLst>
              <a:ext uri="{FF2B5EF4-FFF2-40B4-BE49-F238E27FC236}">
                <a16:creationId xmlns:a16="http://schemas.microsoft.com/office/drawing/2014/main" id="{7C72B9E9-C954-DFD2-28E7-FD68980A1989}"/>
              </a:ext>
            </a:extLst>
          </p:cNvPr>
          <p:cNvSpPr/>
          <p:nvPr/>
        </p:nvSpPr>
        <p:spPr>
          <a:xfrm>
            <a:off x="8253855" y="4244263"/>
            <a:ext cx="92385" cy="100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2" name="Rectangle 331">
            <a:extLst>
              <a:ext uri="{FF2B5EF4-FFF2-40B4-BE49-F238E27FC236}">
                <a16:creationId xmlns:a16="http://schemas.microsoft.com/office/drawing/2014/main" id="{AF0859AC-A562-4CC2-D890-6753A7B79D9A}"/>
              </a:ext>
            </a:extLst>
          </p:cNvPr>
          <p:cNvSpPr/>
          <p:nvPr/>
        </p:nvSpPr>
        <p:spPr>
          <a:xfrm>
            <a:off x="8358630" y="4244263"/>
            <a:ext cx="92385" cy="100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3" name="Rectangle 332">
            <a:extLst>
              <a:ext uri="{FF2B5EF4-FFF2-40B4-BE49-F238E27FC236}">
                <a16:creationId xmlns:a16="http://schemas.microsoft.com/office/drawing/2014/main" id="{A0F20338-30DB-3262-FD36-587F218D10C9}"/>
              </a:ext>
            </a:extLst>
          </p:cNvPr>
          <p:cNvSpPr/>
          <p:nvPr/>
        </p:nvSpPr>
        <p:spPr>
          <a:xfrm>
            <a:off x="8463405" y="4244259"/>
            <a:ext cx="92385" cy="429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4" name="Rectangle 333">
            <a:extLst>
              <a:ext uri="{FF2B5EF4-FFF2-40B4-BE49-F238E27FC236}">
                <a16:creationId xmlns:a16="http://schemas.microsoft.com/office/drawing/2014/main" id="{14B9338E-1A91-DA78-5B90-C20D359C2066}"/>
              </a:ext>
            </a:extLst>
          </p:cNvPr>
          <p:cNvSpPr/>
          <p:nvPr/>
        </p:nvSpPr>
        <p:spPr>
          <a:xfrm>
            <a:off x="8571355" y="4244258"/>
            <a:ext cx="92385" cy="43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5" name="Rectangle 334">
            <a:extLst>
              <a:ext uri="{FF2B5EF4-FFF2-40B4-BE49-F238E27FC236}">
                <a16:creationId xmlns:a16="http://schemas.microsoft.com/office/drawing/2014/main" id="{53120B81-2929-6E15-CDF3-CD8BD15FB2FF}"/>
              </a:ext>
            </a:extLst>
          </p:cNvPr>
          <p:cNvSpPr/>
          <p:nvPr/>
        </p:nvSpPr>
        <p:spPr>
          <a:xfrm>
            <a:off x="7622030" y="3485440"/>
            <a:ext cx="92385" cy="760498"/>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6" name="Rectangle 335">
            <a:extLst>
              <a:ext uri="{FF2B5EF4-FFF2-40B4-BE49-F238E27FC236}">
                <a16:creationId xmlns:a16="http://schemas.microsoft.com/office/drawing/2014/main" id="{31929D6C-2D02-E7CD-0D68-CA979EFDE589}"/>
              </a:ext>
            </a:extLst>
          </p:cNvPr>
          <p:cNvSpPr/>
          <p:nvPr/>
        </p:nvSpPr>
        <p:spPr>
          <a:xfrm>
            <a:off x="7831580" y="3980740"/>
            <a:ext cx="92385" cy="265176"/>
          </a:xfrm>
          <a:prstGeom prst="rect">
            <a:avLst/>
          </a:prstGeom>
          <a:solidFill>
            <a:srgbClr val="D8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7" name="Rectangle 336">
            <a:extLst>
              <a:ext uri="{FF2B5EF4-FFF2-40B4-BE49-F238E27FC236}">
                <a16:creationId xmlns:a16="http://schemas.microsoft.com/office/drawing/2014/main" id="{2816BD6B-AA19-F1AA-EE11-7F8C5D0A123C}"/>
              </a:ext>
            </a:extLst>
          </p:cNvPr>
          <p:cNvSpPr/>
          <p:nvPr/>
        </p:nvSpPr>
        <p:spPr>
          <a:xfrm>
            <a:off x="8053830" y="4069643"/>
            <a:ext cx="74097" cy="175277"/>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8" name="Rectangle 337">
            <a:extLst>
              <a:ext uri="{FF2B5EF4-FFF2-40B4-BE49-F238E27FC236}">
                <a16:creationId xmlns:a16="http://schemas.microsoft.com/office/drawing/2014/main" id="{F0384EC0-35FC-9807-833D-5A2A19139CF5}"/>
              </a:ext>
            </a:extLst>
          </p:cNvPr>
          <p:cNvSpPr/>
          <p:nvPr/>
        </p:nvSpPr>
        <p:spPr>
          <a:xfrm>
            <a:off x="8158605" y="4218871"/>
            <a:ext cx="74097" cy="28967"/>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39" name="Freeform 25">
            <a:extLst>
              <a:ext uri="{FF2B5EF4-FFF2-40B4-BE49-F238E27FC236}">
                <a16:creationId xmlns:a16="http://schemas.microsoft.com/office/drawing/2014/main" id="{17EDB384-AFD1-04E9-7DFE-BA860794DE1A}"/>
              </a:ext>
            </a:extLst>
          </p:cNvPr>
          <p:cNvSpPr/>
          <p:nvPr/>
        </p:nvSpPr>
        <p:spPr>
          <a:xfrm>
            <a:off x="7399440" y="4245266"/>
            <a:ext cx="3822157" cy="0"/>
          </a:xfrm>
          <a:custGeom>
            <a:avLst/>
            <a:gdLst>
              <a:gd name="connsiteX0" fmla="*/ 0 w 7001164"/>
              <a:gd name="connsiteY0" fmla="*/ 0 h 0"/>
              <a:gd name="connsiteX1" fmla="*/ 7001164 w 7001164"/>
              <a:gd name="connsiteY1" fmla="*/ 0 h 0"/>
            </a:gdLst>
            <a:ahLst/>
            <a:cxnLst>
              <a:cxn ang="0">
                <a:pos x="connsiteX0" y="connsiteY0"/>
              </a:cxn>
              <a:cxn ang="0">
                <a:pos x="connsiteX1" y="connsiteY1"/>
              </a:cxn>
            </a:cxnLst>
            <a:rect l="l" t="t" r="r" b="b"/>
            <a:pathLst>
              <a:path w="7001164">
                <a:moveTo>
                  <a:pt x="0" y="0"/>
                </a:moveTo>
                <a:lnTo>
                  <a:pt x="7001164" y="0"/>
                </a:lnTo>
              </a:path>
            </a:pathLst>
          </a:custGeom>
          <a:noFill/>
          <a:ln w="19050" cmpd="sng">
            <a:solidFill>
              <a:schemeClr val="tx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40" name="Group 339">
            <a:extLst>
              <a:ext uri="{FF2B5EF4-FFF2-40B4-BE49-F238E27FC236}">
                <a16:creationId xmlns:a16="http://schemas.microsoft.com/office/drawing/2014/main" id="{FEE287D0-DB11-00EB-3DE2-7CADD2DF3FA0}"/>
              </a:ext>
            </a:extLst>
          </p:cNvPr>
          <p:cNvGrpSpPr/>
          <p:nvPr/>
        </p:nvGrpSpPr>
        <p:grpSpPr>
          <a:xfrm>
            <a:off x="8290421" y="2199989"/>
            <a:ext cx="551955" cy="184666"/>
            <a:chOff x="6431599" y="5768406"/>
            <a:chExt cx="551955" cy="184666"/>
          </a:xfrm>
        </p:grpSpPr>
        <p:sp>
          <p:nvSpPr>
            <p:cNvPr id="341" name="Rectangle 340">
              <a:extLst>
                <a:ext uri="{FF2B5EF4-FFF2-40B4-BE49-F238E27FC236}">
                  <a16:creationId xmlns:a16="http://schemas.microsoft.com/office/drawing/2014/main" id="{AE21C3B3-2F40-8EE6-6079-79E102C2DB13}"/>
                </a:ext>
              </a:extLst>
            </p:cNvPr>
            <p:cNvSpPr/>
            <p:nvPr/>
          </p:nvSpPr>
          <p:spPr>
            <a:xfrm>
              <a:off x="6431599" y="5794951"/>
              <a:ext cx="133169" cy="131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2" name="TextBox 341">
              <a:extLst>
                <a:ext uri="{FF2B5EF4-FFF2-40B4-BE49-F238E27FC236}">
                  <a16:creationId xmlns:a16="http://schemas.microsoft.com/office/drawing/2014/main" id="{6655BD04-3BF7-202B-98F0-14EA48EFEB2C}"/>
                </a:ext>
              </a:extLst>
            </p:cNvPr>
            <p:cNvSpPr txBox="1"/>
            <p:nvPr/>
          </p:nvSpPr>
          <p:spPr>
            <a:xfrm>
              <a:off x="6627124" y="5768406"/>
              <a:ext cx="356430"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ABC</a:t>
              </a:r>
            </a:p>
          </p:txBody>
        </p:sp>
      </p:grpSp>
      <p:grpSp>
        <p:nvGrpSpPr>
          <p:cNvPr id="343" name="Group 342">
            <a:extLst>
              <a:ext uri="{FF2B5EF4-FFF2-40B4-BE49-F238E27FC236}">
                <a16:creationId xmlns:a16="http://schemas.microsoft.com/office/drawing/2014/main" id="{82EDFBD4-5209-1E4E-2683-07B10BE405FD}"/>
              </a:ext>
            </a:extLst>
          </p:cNvPr>
          <p:cNvGrpSpPr/>
          <p:nvPr/>
        </p:nvGrpSpPr>
        <p:grpSpPr>
          <a:xfrm>
            <a:off x="7554302" y="2199989"/>
            <a:ext cx="578991" cy="184666"/>
            <a:chOff x="6653849" y="6064740"/>
            <a:chExt cx="578991" cy="184666"/>
          </a:xfrm>
        </p:grpSpPr>
        <p:sp>
          <p:nvSpPr>
            <p:cNvPr id="344" name="Rectangle 343">
              <a:extLst>
                <a:ext uri="{FF2B5EF4-FFF2-40B4-BE49-F238E27FC236}">
                  <a16:creationId xmlns:a16="http://schemas.microsoft.com/office/drawing/2014/main" id="{92DEBF33-3541-B462-4C1F-B66C2FD9C514}"/>
                </a:ext>
              </a:extLst>
            </p:cNvPr>
            <p:cNvSpPr/>
            <p:nvPr/>
          </p:nvSpPr>
          <p:spPr>
            <a:xfrm>
              <a:off x="6653849" y="6091285"/>
              <a:ext cx="133169" cy="1315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5" name="TextBox 344">
              <a:extLst>
                <a:ext uri="{FF2B5EF4-FFF2-40B4-BE49-F238E27FC236}">
                  <a16:creationId xmlns:a16="http://schemas.microsoft.com/office/drawing/2014/main" id="{F626DE7F-F19E-23A2-BEFD-24FEC7D24778}"/>
                </a:ext>
              </a:extLst>
            </p:cNvPr>
            <p:cNvSpPr txBox="1"/>
            <p:nvPr/>
          </p:nvSpPr>
          <p:spPr>
            <a:xfrm>
              <a:off x="6849376" y="6064740"/>
              <a:ext cx="383464"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GCB</a:t>
              </a:r>
            </a:p>
          </p:txBody>
        </p:sp>
      </p:grpSp>
      <p:grpSp>
        <p:nvGrpSpPr>
          <p:cNvPr id="346" name="Group 345">
            <a:extLst>
              <a:ext uri="{FF2B5EF4-FFF2-40B4-BE49-F238E27FC236}">
                <a16:creationId xmlns:a16="http://schemas.microsoft.com/office/drawing/2014/main" id="{7DF4595C-8B3B-2A6E-EE95-01199969BA6E}"/>
              </a:ext>
            </a:extLst>
          </p:cNvPr>
          <p:cNvGrpSpPr/>
          <p:nvPr/>
        </p:nvGrpSpPr>
        <p:grpSpPr>
          <a:xfrm>
            <a:off x="10280087" y="2199989"/>
            <a:ext cx="1070540" cy="184666"/>
            <a:chOff x="6431599" y="5768406"/>
            <a:chExt cx="1070540" cy="184666"/>
          </a:xfrm>
        </p:grpSpPr>
        <p:sp>
          <p:nvSpPr>
            <p:cNvPr id="347" name="Rectangle 346">
              <a:extLst>
                <a:ext uri="{FF2B5EF4-FFF2-40B4-BE49-F238E27FC236}">
                  <a16:creationId xmlns:a16="http://schemas.microsoft.com/office/drawing/2014/main" id="{D6332545-D95F-1E64-17E3-B3DF9E8C89C7}"/>
                </a:ext>
              </a:extLst>
            </p:cNvPr>
            <p:cNvSpPr/>
            <p:nvPr/>
          </p:nvSpPr>
          <p:spPr>
            <a:xfrm>
              <a:off x="6431599" y="5794951"/>
              <a:ext cx="133169" cy="131577"/>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8" name="TextBox 347">
              <a:extLst>
                <a:ext uri="{FF2B5EF4-FFF2-40B4-BE49-F238E27FC236}">
                  <a16:creationId xmlns:a16="http://schemas.microsoft.com/office/drawing/2014/main" id="{10D568D9-8930-370F-1A8D-05E2E7C5C22E}"/>
                </a:ext>
              </a:extLst>
            </p:cNvPr>
            <p:cNvSpPr txBox="1"/>
            <p:nvPr/>
          </p:nvSpPr>
          <p:spPr>
            <a:xfrm>
              <a:off x="6627125" y="5768406"/>
              <a:ext cx="875014"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Unclassified</a:t>
              </a:r>
            </a:p>
          </p:txBody>
        </p:sp>
      </p:grpSp>
      <p:grpSp>
        <p:nvGrpSpPr>
          <p:cNvPr id="349" name="Group 348">
            <a:extLst>
              <a:ext uri="{FF2B5EF4-FFF2-40B4-BE49-F238E27FC236}">
                <a16:creationId xmlns:a16="http://schemas.microsoft.com/office/drawing/2014/main" id="{6C34EA9D-ED48-CD2D-0859-978BC66A049A}"/>
              </a:ext>
            </a:extLst>
          </p:cNvPr>
          <p:cNvGrpSpPr/>
          <p:nvPr/>
        </p:nvGrpSpPr>
        <p:grpSpPr>
          <a:xfrm>
            <a:off x="8999504" y="2199989"/>
            <a:ext cx="1123456" cy="184666"/>
            <a:chOff x="6431599" y="5768406"/>
            <a:chExt cx="1123456" cy="184666"/>
          </a:xfrm>
        </p:grpSpPr>
        <p:sp>
          <p:nvSpPr>
            <p:cNvPr id="350" name="Rectangle 349">
              <a:extLst>
                <a:ext uri="{FF2B5EF4-FFF2-40B4-BE49-F238E27FC236}">
                  <a16:creationId xmlns:a16="http://schemas.microsoft.com/office/drawing/2014/main" id="{7203A6C2-89AA-085E-BD8E-DADE85DD5DFD}"/>
                </a:ext>
              </a:extLst>
            </p:cNvPr>
            <p:cNvSpPr/>
            <p:nvPr/>
          </p:nvSpPr>
          <p:spPr>
            <a:xfrm>
              <a:off x="6431599" y="5794951"/>
              <a:ext cx="133169" cy="13157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1" name="TextBox 350">
              <a:extLst>
                <a:ext uri="{FF2B5EF4-FFF2-40B4-BE49-F238E27FC236}">
                  <a16:creationId xmlns:a16="http://schemas.microsoft.com/office/drawing/2014/main" id="{4FB7A26B-6E76-7ECB-2AB4-DB59F8F48D20}"/>
                </a:ext>
              </a:extLst>
            </p:cNvPr>
            <p:cNvSpPr txBox="1"/>
            <p:nvPr/>
          </p:nvSpPr>
          <p:spPr>
            <a:xfrm>
              <a:off x="6627125" y="5768406"/>
              <a:ext cx="927930"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Not available</a:t>
              </a:r>
            </a:p>
          </p:txBody>
        </p:sp>
      </p:grpSp>
      <p:sp>
        <p:nvSpPr>
          <p:cNvPr id="352" name="TextBox 351">
            <a:extLst>
              <a:ext uri="{FF2B5EF4-FFF2-40B4-BE49-F238E27FC236}">
                <a16:creationId xmlns:a16="http://schemas.microsoft.com/office/drawing/2014/main" id="{9FA65E14-D996-F39D-CE50-FB60FACB8CC4}"/>
              </a:ext>
            </a:extLst>
          </p:cNvPr>
          <p:cNvSpPr txBox="1"/>
          <p:nvPr/>
        </p:nvSpPr>
        <p:spPr>
          <a:xfrm>
            <a:off x="6501624" y="1520359"/>
            <a:ext cx="5511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Cell of Origin and Response to Polatuzumab Vedotin Combined with Rituximab</a:t>
            </a:r>
          </a:p>
        </p:txBody>
      </p:sp>
    </p:spTree>
    <p:extLst>
      <p:ext uri="{BB962C8B-B14F-4D97-AF65-F5344CB8AC3E}">
        <p14:creationId xmlns:p14="http://schemas.microsoft.com/office/powerpoint/2010/main" val="1778381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C9DDD-E743-73C2-2B26-45BED241C9DE}"/>
              </a:ext>
            </a:extLst>
          </p:cNvPr>
          <p:cNvPicPr>
            <a:picLocks noChangeAspect="1"/>
          </p:cNvPicPr>
          <p:nvPr/>
        </p:nvPicPr>
        <p:blipFill>
          <a:blip r:embed="rId2"/>
          <a:stretch>
            <a:fillRect/>
          </a:stretch>
        </p:blipFill>
        <p:spPr>
          <a:xfrm>
            <a:off x="6496688" y="3351161"/>
            <a:ext cx="5085778" cy="3266199"/>
          </a:xfrm>
          <a:prstGeom prst="rect">
            <a:avLst/>
          </a:prstGeom>
        </p:spPr>
      </p:pic>
      <p:sp>
        <p:nvSpPr>
          <p:cNvPr id="2" name="Title 1">
            <a:extLst>
              <a:ext uri="{FF2B5EF4-FFF2-40B4-BE49-F238E27FC236}">
                <a16:creationId xmlns:a16="http://schemas.microsoft.com/office/drawing/2014/main" id="{BF14A89B-5CFB-81F4-CFF5-A70E52FEE346}"/>
              </a:ext>
            </a:extLst>
          </p:cNvPr>
          <p:cNvSpPr>
            <a:spLocks noGrp="1"/>
          </p:cNvSpPr>
          <p:nvPr>
            <p:ph type="title"/>
          </p:nvPr>
        </p:nvSpPr>
        <p:spPr>
          <a:xfrm>
            <a:off x="609600" y="102675"/>
            <a:ext cx="10972800" cy="704682"/>
          </a:xfrm>
        </p:spPr>
        <p:txBody>
          <a:bodyPr>
            <a:normAutofit/>
          </a:bodyPr>
          <a:lstStyle/>
          <a:p>
            <a:r>
              <a:rPr lang="en-US" sz="4000" b="1" dirty="0">
                <a:solidFill>
                  <a:schemeClr val="accent2"/>
                </a:solidFill>
              </a:rPr>
              <a:t>Germinal Center / EZH is not “One” Disease</a:t>
            </a:r>
          </a:p>
        </p:txBody>
      </p:sp>
      <p:pic>
        <p:nvPicPr>
          <p:cNvPr id="5" name="Picture 4">
            <a:extLst>
              <a:ext uri="{FF2B5EF4-FFF2-40B4-BE49-F238E27FC236}">
                <a16:creationId xmlns:a16="http://schemas.microsoft.com/office/drawing/2014/main" id="{DCDCA4F6-9FB6-53B6-7853-E69D4FCE22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52540" y="807357"/>
            <a:ext cx="5791608" cy="5791608"/>
          </a:xfrm>
          <a:prstGeom prst="rect">
            <a:avLst/>
          </a:prstGeom>
        </p:spPr>
      </p:pic>
      <p:grpSp>
        <p:nvGrpSpPr>
          <p:cNvPr id="6" name="Group 5">
            <a:extLst>
              <a:ext uri="{FF2B5EF4-FFF2-40B4-BE49-F238E27FC236}">
                <a16:creationId xmlns:a16="http://schemas.microsoft.com/office/drawing/2014/main" id="{6617BD51-0386-3B8F-0964-F67139A5162D}"/>
              </a:ext>
            </a:extLst>
          </p:cNvPr>
          <p:cNvGrpSpPr/>
          <p:nvPr/>
        </p:nvGrpSpPr>
        <p:grpSpPr>
          <a:xfrm>
            <a:off x="6976806" y="1569065"/>
            <a:ext cx="1323259" cy="1540387"/>
            <a:chOff x="6976806" y="1569065"/>
            <a:chExt cx="1323259" cy="1540387"/>
          </a:xfrm>
        </p:grpSpPr>
        <p:sp>
          <p:nvSpPr>
            <p:cNvPr id="7" name="Oval 6">
              <a:extLst>
                <a:ext uri="{FF2B5EF4-FFF2-40B4-BE49-F238E27FC236}">
                  <a16:creationId xmlns:a16="http://schemas.microsoft.com/office/drawing/2014/main" id="{6A69E034-A89C-2176-596C-9820AF9A143C}"/>
                </a:ext>
              </a:extLst>
            </p:cNvPr>
            <p:cNvSpPr/>
            <p:nvPr/>
          </p:nvSpPr>
          <p:spPr>
            <a:xfrm>
              <a:off x="7247192" y="1851740"/>
              <a:ext cx="954549" cy="954549"/>
            </a:xfrm>
            <a:prstGeom prst="ellipse">
              <a:avLst/>
            </a:prstGeom>
            <a:solidFill>
              <a:srgbClr val="346691">
                <a:alpha val="90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B3BB3892-E8CB-E486-5CCB-C18D0C52A321}"/>
                </a:ext>
              </a:extLst>
            </p:cNvPr>
            <p:cNvSpPr/>
            <p:nvPr/>
          </p:nvSpPr>
          <p:spPr>
            <a:xfrm>
              <a:off x="7075128" y="1917289"/>
              <a:ext cx="819356" cy="819356"/>
            </a:xfrm>
            <a:prstGeom prst="ellipse">
              <a:avLst/>
            </a:prstGeom>
            <a:solidFill>
              <a:schemeClr val="tx1">
                <a:lumMod val="50000"/>
                <a:lumOff val="50000"/>
                <a:alpha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65A97985-85C2-8F8C-42DA-036312732F4C}"/>
                </a:ext>
              </a:extLst>
            </p:cNvPr>
            <p:cNvSpPr txBox="1"/>
            <p:nvPr/>
          </p:nvSpPr>
          <p:spPr>
            <a:xfrm>
              <a:off x="7437098" y="1581510"/>
              <a:ext cx="4026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DLC</a:t>
              </a:r>
            </a:p>
          </p:txBody>
        </p:sp>
        <p:sp>
          <p:nvSpPr>
            <p:cNvPr id="10" name="TextBox 9">
              <a:extLst>
                <a:ext uri="{FF2B5EF4-FFF2-40B4-BE49-F238E27FC236}">
                  <a16:creationId xmlns:a16="http://schemas.microsoft.com/office/drawing/2014/main" id="{F9EF9A82-766B-E1C7-F7EA-A2135C46033C}"/>
                </a:ext>
              </a:extLst>
            </p:cNvPr>
            <p:cNvSpPr txBox="1"/>
            <p:nvPr/>
          </p:nvSpPr>
          <p:spPr>
            <a:xfrm>
              <a:off x="7100713" y="1857926"/>
              <a:ext cx="179536" cy="9233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MHG</a:t>
              </a:r>
            </a:p>
          </p:txBody>
        </p:sp>
        <p:sp>
          <p:nvSpPr>
            <p:cNvPr id="11" name="TextBox 10">
              <a:extLst>
                <a:ext uri="{FF2B5EF4-FFF2-40B4-BE49-F238E27FC236}">
                  <a16:creationId xmlns:a16="http://schemas.microsoft.com/office/drawing/2014/main" id="{CDA9BFA6-C1B2-B6A0-B518-7F44A7A12CF0}"/>
                </a:ext>
              </a:extLst>
            </p:cNvPr>
            <p:cNvSpPr txBox="1"/>
            <p:nvPr/>
          </p:nvSpPr>
          <p:spPr>
            <a:xfrm>
              <a:off x="8010197" y="1857926"/>
              <a:ext cx="179536" cy="9233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DZsig</a:t>
              </a:r>
            </a:p>
          </p:txBody>
        </p:sp>
        <p:sp>
          <p:nvSpPr>
            <p:cNvPr id="12" name="TextBox 11">
              <a:extLst>
                <a:ext uri="{FF2B5EF4-FFF2-40B4-BE49-F238E27FC236}">
                  <a16:creationId xmlns:a16="http://schemas.microsoft.com/office/drawing/2014/main" id="{6A5B46FE-3E25-2417-4E8A-7BE68CB26B50}"/>
                </a:ext>
              </a:extLst>
            </p:cNvPr>
            <p:cNvSpPr txBox="1"/>
            <p:nvPr/>
          </p:nvSpPr>
          <p:spPr>
            <a:xfrm>
              <a:off x="7002389"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(5.2%)</a:t>
              </a:r>
            </a:p>
          </p:txBody>
        </p:sp>
        <p:sp>
          <p:nvSpPr>
            <p:cNvPr id="13" name="TextBox 12">
              <a:extLst>
                <a:ext uri="{FF2B5EF4-FFF2-40B4-BE49-F238E27FC236}">
                  <a16:creationId xmlns:a16="http://schemas.microsoft.com/office/drawing/2014/main" id="{5C2AFA5E-A6D1-8721-986D-9A621188586A}"/>
                </a:ext>
              </a:extLst>
            </p:cNvPr>
            <p:cNvSpPr txBox="1"/>
            <p:nvPr/>
          </p:nvSpPr>
          <p:spPr>
            <a:xfrm>
              <a:off x="7940550"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EEECE1"/>
                  </a:solidFill>
                  <a:effectLst/>
                  <a:uLnTx/>
                  <a:uFillTx/>
                  <a:latin typeface="Calibri"/>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EEECE1"/>
                  </a:solidFill>
                  <a:effectLst/>
                  <a:uLnTx/>
                  <a:uFillTx/>
                  <a:latin typeface="Calibri"/>
                  <a:ea typeface="+mn-ea"/>
                  <a:cs typeface="+mn-cs"/>
                </a:rPr>
                <a:t>(9.3%)</a:t>
              </a:r>
            </a:p>
          </p:txBody>
        </p:sp>
        <p:sp>
          <p:nvSpPr>
            <p:cNvPr id="14" name="TextBox 13">
              <a:extLst>
                <a:ext uri="{FF2B5EF4-FFF2-40B4-BE49-F238E27FC236}">
                  <a16:creationId xmlns:a16="http://schemas.microsoft.com/office/drawing/2014/main" id="{99E49F98-EA50-FEE3-9D7C-CDE92D229B59}"/>
                </a:ext>
              </a:extLst>
            </p:cNvPr>
            <p:cNvSpPr txBox="1"/>
            <p:nvPr/>
          </p:nvSpPr>
          <p:spPr>
            <a:xfrm>
              <a:off x="7440744"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EEECE1"/>
                  </a:solidFill>
                  <a:effectLst/>
                  <a:uLnTx/>
                  <a:uFillTx/>
                  <a:latin typeface="Calibri"/>
                  <a:ea typeface="+mn-ea"/>
                  <a:cs typeface="+mn-cs"/>
                </a:rPr>
                <a:t>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EEECE1"/>
                  </a:solidFill>
                  <a:effectLst/>
                  <a:uLnTx/>
                  <a:uFillTx/>
                  <a:latin typeface="Calibri"/>
                  <a:ea typeface="+mn-ea"/>
                  <a:cs typeface="+mn-cs"/>
                </a:rPr>
                <a:t>(19.5%)</a:t>
              </a:r>
            </a:p>
          </p:txBody>
        </p:sp>
        <p:sp>
          <p:nvSpPr>
            <p:cNvPr id="15" name="TextBox 14">
              <a:extLst>
                <a:ext uri="{FF2B5EF4-FFF2-40B4-BE49-F238E27FC236}">
                  <a16:creationId xmlns:a16="http://schemas.microsoft.com/office/drawing/2014/main" id="{88F76212-7711-4D16-AAF8-2EE00F3146D7}"/>
                </a:ext>
              </a:extLst>
            </p:cNvPr>
            <p:cNvSpPr txBox="1"/>
            <p:nvPr/>
          </p:nvSpPr>
          <p:spPr>
            <a:xfrm>
              <a:off x="7473515" y="2865737"/>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113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(65.7%)</a:t>
              </a:r>
            </a:p>
          </p:txBody>
        </p:sp>
        <p:sp>
          <p:nvSpPr>
            <p:cNvPr id="16" name="Rectangle 15">
              <a:extLst>
                <a:ext uri="{FF2B5EF4-FFF2-40B4-BE49-F238E27FC236}">
                  <a16:creationId xmlns:a16="http://schemas.microsoft.com/office/drawing/2014/main" id="{B232F45C-76C2-2FAC-C0D5-48C39A814B9D}"/>
                </a:ext>
              </a:extLst>
            </p:cNvPr>
            <p:cNvSpPr/>
            <p:nvPr/>
          </p:nvSpPr>
          <p:spPr>
            <a:xfrm>
              <a:off x="6976806" y="1569065"/>
              <a:ext cx="1323259" cy="154038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51E2BCE6-2341-249D-B623-4A8C992550AD}"/>
              </a:ext>
            </a:extLst>
          </p:cNvPr>
          <p:cNvGrpSpPr/>
          <p:nvPr/>
        </p:nvGrpSpPr>
        <p:grpSpPr>
          <a:xfrm>
            <a:off x="8449597" y="1569065"/>
            <a:ext cx="1323259" cy="1540387"/>
            <a:chOff x="8435258" y="1569065"/>
            <a:chExt cx="1323259" cy="1540387"/>
          </a:xfrm>
        </p:grpSpPr>
        <p:sp>
          <p:nvSpPr>
            <p:cNvPr id="18" name="Oval 17">
              <a:extLst>
                <a:ext uri="{FF2B5EF4-FFF2-40B4-BE49-F238E27FC236}">
                  <a16:creationId xmlns:a16="http://schemas.microsoft.com/office/drawing/2014/main" id="{4556F7C6-434E-EE86-8514-352D932CCBDF}"/>
                </a:ext>
              </a:extLst>
            </p:cNvPr>
            <p:cNvSpPr/>
            <p:nvPr/>
          </p:nvSpPr>
          <p:spPr>
            <a:xfrm>
              <a:off x="8656483" y="1810774"/>
              <a:ext cx="1028291" cy="1028291"/>
            </a:xfrm>
            <a:prstGeom prst="ellipse">
              <a:avLst/>
            </a:prstGeom>
            <a:solidFill>
              <a:srgbClr val="346691">
                <a:alpha val="90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56D502D8-8E74-BBE4-976A-9CB92DBE5280}"/>
                </a:ext>
              </a:extLst>
            </p:cNvPr>
            <p:cNvSpPr/>
            <p:nvPr/>
          </p:nvSpPr>
          <p:spPr>
            <a:xfrm>
              <a:off x="8549965" y="1986934"/>
              <a:ext cx="680065" cy="680065"/>
            </a:xfrm>
            <a:prstGeom prst="ellipse">
              <a:avLst/>
            </a:prstGeom>
            <a:solidFill>
              <a:schemeClr val="tx1">
                <a:lumMod val="50000"/>
                <a:lumOff val="50000"/>
                <a:alpha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1743D33-972F-149E-0EF6-F37DE1EF6685}"/>
                </a:ext>
              </a:extLst>
            </p:cNvPr>
            <p:cNvSpPr txBox="1"/>
            <p:nvPr/>
          </p:nvSpPr>
          <p:spPr>
            <a:xfrm>
              <a:off x="8853521" y="1581510"/>
              <a:ext cx="48673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HMDS</a:t>
              </a:r>
            </a:p>
          </p:txBody>
        </p:sp>
        <p:sp>
          <p:nvSpPr>
            <p:cNvPr id="21" name="TextBox 20">
              <a:extLst>
                <a:ext uri="{FF2B5EF4-FFF2-40B4-BE49-F238E27FC236}">
                  <a16:creationId xmlns:a16="http://schemas.microsoft.com/office/drawing/2014/main" id="{84CD0EFF-09C5-7BF0-A13B-20064DBE1A7E}"/>
                </a:ext>
              </a:extLst>
            </p:cNvPr>
            <p:cNvSpPr txBox="1"/>
            <p:nvPr/>
          </p:nvSpPr>
          <p:spPr>
            <a:xfrm>
              <a:off x="8579648" y="1857926"/>
              <a:ext cx="179536" cy="9233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MHG</a:t>
              </a:r>
            </a:p>
          </p:txBody>
        </p:sp>
        <p:sp>
          <p:nvSpPr>
            <p:cNvPr id="22" name="TextBox 21">
              <a:extLst>
                <a:ext uri="{FF2B5EF4-FFF2-40B4-BE49-F238E27FC236}">
                  <a16:creationId xmlns:a16="http://schemas.microsoft.com/office/drawing/2014/main" id="{A5F8E867-4ABB-BB05-27A3-EF60E1D24BBA}"/>
                </a:ext>
              </a:extLst>
            </p:cNvPr>
            <p:cNvSpPr txBox="1"/>
            <p:nvPr/>
          </p:nvSpPr>
          <p:spPr>
            <a:xfrm>
              <a:off x="9509616" y="1857926"/>
              <a:ext cx="179536" cy="9233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DZsig</a:t>
              </a:r>
            </a:p>
          </p:txBody>
        </p:sp>
        <p:sp>
          <p:nvSpPr>
            <p:cNvPr id="23" name="TextBox 22">
              <a:extLst>
                <a:ext uri="{FF2B5EF4-FFF2-40B4-BE49-F238E27FC236}">
                  <a16:creationId xmlns:a16="http://schemas.microsoft.com/office/drawing/2014/main" id="{24773A42-9040-4543-203F-ED9D82C408AF}"/>
                </a:ext>
              </a:extLst>
            </p:cNvPr>
            <p:cNvSpPr txBox="1"/>
            <p:nvPr/>
          </p:nvSpPr>
          <p:spPr>
            <a:xfrm>
              <a:off x="9353937"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(8.8%)</a:t>
              </a:r>
            </a:p>
          </p:txBody>
        </p:sp>
        <p:sp>
          <p:nvSpPr>
            <p:cNvPr id="24" name="TextBox 23">
              <a:extLst>
                <a:ext uri="{FF2B5EF4-FFF2-40B4-BE49-F238E27FC236}">
                  <a16:creationId xmlns:a16="http://schemas.microsoft.com/office/drawing/2014/main" id="{0ECB388A-8F65-E143-724A-0B429514F47A}"/>
                </a:ext>
              </a:extLst>
            </p:cNvPr>
            <p:cNvSpPr txBox="1"/>
            <p:nvPr/>
          </p:nvSpPr>
          <p:spPr>
            <a:xfrm>
              <a:off x="8452647"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(2.2%)</a:t>
              </a:r>
            </a:p>
          </p:txBody>
        </p:sp>
        <p:sp>
          <p:nvSpPr>
            <p:cNvPr id="25" name="TextBox 24">
              <a:extLst>
                <a:ext uri="{FF2B5EF4-FFF2-40B4-BE49-F238E27FC236}">
                  <a16:creationId xmlns:a16="http://schemas.microsoft.com/office/drawing/2014/main" id="{7B00D434-F91E-806D-9C34-C4CAFBA4C437}"/>
                </a:ext>
              </a:extLst>
            </p:cNvPr>
            <p:cNvSpPr txBox="1"/>
            <p:nvPr/>
          </p:nvSpPr>
          <p:spPr>
            <a:xfrm>
              <a:off x="8837743"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(10.8%)</a:t>
              </a:r>
            </a:p>
          </p:txBody>
        </p:sp>
        <p:sp>
          <p:nvSpPr>
            <p:cNvPr id="26" name="TextBox 25">
              <a:extLst>
                <a:ext uri="{FF2B5EF4-FFF2-40B4-BE49-F238E27FC236}">
                  <a16:creationId xmlns:a16="http://schemas.microsoft.com/office/drawing/2014/main" id="{4C8F8627-59CD-5F6A-F1C0-5C9485347A7B}"/>
                </a:ext>
              </a:extLst>
            </p:cNvPr>
            <p:cNvSpPr txBox="1"/>
            <p:nvPr/>
          </p:nvSpPr>
          <p:spPr>
            <a:xfrm>
              <a:off x="8915580" y="2865737"/>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394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(78.6%)</a:t>
              </a:r>
            </a:p>
          </p:txBody>
        </p:sp>
        <p:sp>
          <p:nvSpPr>
            <p:cNvPr id="27" name="Rectangle 26">
              <a:extLst>
                <a:ext uri="{FF2B5EF4-FFF2-40B4-BE49-F238E27FC236}">
                  <a16:creationId xmlns:a16="http://schemas.microsoft.com/office/drawing/2014/main" id="{1461FEEF-887F-70B6-9581-75719A747144}"/>
                </a:ext>
              </a:extLst>
            </p:cNvPr>
            <p:cNvSpPr/>
            <p:nvPr/>
          </p:nvSpPr>
          <p:spPr>
            <a:xfrm>
              <a:off x="8435258" y="1569065"/>
              <a:ext cx="1323259" cy="154038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3D4CB578-302C-E679-AD92-2CCE9B654873}"/>
              </a:ext>
            </a:extLst>
          </p:cNvPr>
          <p:cNvGrpSpPr/>
          <p:nvPr/>
        </p:nvGrpSpPr>
        <p:grpSpPr>
          <a:xfrm>
            <a:off x="9922387" y="1569065"/>
            <a:ext cx="1323259" cy="1540387"/>
            <a:chOff x="9922387" y="1569065"/>
            <a:chExt cx="1323259" cy="1540387"/>
          </a:xfrm>
        </p:grpSpPr>
        <p:sp>
          <p:nvSpPr>
            <p:cNvPr id="40" name="Oval 39">
              <a:extLst>
                <a:ext uri="{FF2B5EF4-FFF2-40B4-BE49-F238E27FC236}">
                  <a16:creationId xmlns:a16="http://schemas.microsoft.com/office/drawing/2014/main" id="{CE21FFE9-5860-7DF7-B483-6D879381F182}"/>
                </a:ext>
              </a:extLst>
            </p:cNvPr>
            <p:cNvSpPr/>
            <p:nvPr/>
          </p:nvSpPr>
          <p:spPr>
            <a:xfrm>
              <a:off x="10135420" y="1802581"/>
              <a:ext cx="1020098" cy="1020098"/>
            </a:xfrm>
            <a:prstGeom prst="ellipse">
              <a:avLst/>
            </a:prstGeom>
            <a:solidFill>
              <a:srgbClr val="346691">
                <a:alpha val="90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58331790-A683-8BCD-E493-F6A4F297F8A6}"/>
                </a:ext>
              </a:extLst>
            </p:cNvPr>
            <p:cNvSpPr/>
            <p:nvPr/>
          </p:nvSpPr>
          <p:spPr>
            <a:xfrm>
              <a:off x="10028901" y="1978740"/>
              <a:ext cx="671873" cy="671873"/>
            </a:xfrm>
            <a:prstGeom prst="ellipse">
              <a:avLst/>
            </a:prstGeom>
            <a:solidFill>
              <a:schemeClr val="tx1">
                <a:lumMod val="50000"/>
                <a:lumOff val="50000"/>
                <a:alpha val="5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63719D1-260A-FD82-736D-5108D8B304F9}"/>
                </a:ext>
              </a:extLst>
            </p:cNvPr>
            <p:cNvSpPr txBox="1"/>
            <p:nvPr/>
          </p:nvSpPr>
          <p:spPr>
            <a:xfrm>
              <a:off x="10222379" y="1581510"/>
              <a:ext cx="72327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REMoDL-B</a:t>
              </a:r>
            </a:p>
          </p:txBody>
        </p:sp>
        <p:sp>
          <p:nvSpPr>
            <p:cNvPr id="43" name="TextBox 42">
              <a:extLst>
                <a:ext uri="{FF2B5EF4-FFF2-40B4-BE49-F238E27FC236}">
                  <a16:creationId xmlns:a16="http://schemas.microsoft.com/office/drawing/2014/main" id="{35E0349A-8F85-114D-B57D-980BCB2F19D8}"/>
                </a:ext>
              </a:extLst>
            </p:cNvPr>
            <p:cNvSpPr txBox="1"/>
            <p:nvPr/>
          </p:nvSpPr>
          <p:spPr>
            <a:xfrm>
              <a:off x="10062680" y="1857926"/>
              <a:ext cx="179536" cy="9233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MHG</a:t>
              </a:r>
            </a:p>
          </p:txBody>
        </p:sp>
        <p:sp>
          <p:nvSpPr>
            <p:cNvPr id="44" name="TextBox 43">
              <a:extLst>
                <a:ext uri="{FF2B5EF4-FFF2-40B4-BE49-F238E27FC236}">
                  <a16:creationId xmlns:a16="http://schemas.microsoft.com/office/drawing/2014/main" id="{E9B528EF-BBC2-2FBB-04F4-5B385C47AAC7}"/>
                </a:ext>
              </a:extLst>
            </p:cNvPr>
            <p:cNvSpPr txBox="1"/>
            <p:nvPr/>
          </p:nvSpPr>
          <p:spPr>
            <a:xfrm>
              <a:off x="11004939" y="1857926"/>
              <a:ext cx="179536" cy="9233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DZsig</a:t>
              </a:r>
            </a:p>
          </p:txBody>
        </p:sp>
        <p:sp>
          <p:nvSpPr>
            <p:cNvPr id="45" name="TextBox 44">
              <a:extLst>
                <a:ext uri="{FF2B5EF4-FFF2-40B4-BE49-F238E27FC236}">
                  <a16:creationId xmlns:a16="http://schemas.microsoft.com/office/drawing/2014/main" id="{84C20C5B-CFC9-3E35-5D72-E3485FE68A5F}"/>
                </a:ext>
              </a:extLst>
            </p:cNvPr>
            <p:cNvSpPr txBox="1"/>
            <p:nvPr/>
          </p:nvSpPr>
          <p:spPr>
            <a:xfrm>
              <a:off x="9952066"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(2.2%)</a:t>
              </a:r>
            </a:p>
          </p:txBody>
        </p:sp>
        <p:sp>
          <p:nvSpPr>
            <p:cNvPr id="46" name="TextBox 45">
              <a:extLst>
                <a:ext uri="{FF2B5EF4-FFF2-40B4-BE49-F238E27FC236}">
                  <a16:creationId xmlns:a16="http://schemas.microsoft.com/office/drawing/2014/main" id="{4750169F-C047-98FE-9DD5-B470464D5D80}"/>
                </a:ext>
              </a:extLst>
            </p:cNvPr>
            <p:cNvSpPr txBox="1"/>
            <p:nvPr/>
          </p:nvSpPr>
          <p:spPr>
            <a:xfrm>
              <a:off x="10812388"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(9.4%)</a:t>
              </a:r>
            </a:p>
          </p:txBody>
        </p:sp>
        <p:sp>
          <p:nvSpPr>
            <p:cNvPr id="47" name="TextBox 46">
              <a:extLst>
                <a:ext uri="{FF2B5EF4-FFF2-40B4-BE49-F238E27FC236}">
                  <a16:creationId xmlns:a16="http://schemas.microsoft.com/office/drawing/2014/main" id="{6788F136-B7B2-0654-BBA1-937C79373773}"/>
                </a:ext>
              </a:extLst>
            </p:cNvPr>
            <p:cNvSpPr txBox="1"/>
            <p:nvPr/>
          </p:nvSpPr>
          <p:spPr>
            <a:xfrm>
              <a:off x="10304388" y="2210249"/>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Calibri"/>
                  <a:ea typeface="+mn-ea"/>
                  <a:cs typeface="+mn-cs"/>
                </a:rPr>
                <a:t>(11.6%)</a:t>
              </a:r>
            </a:p>
          </p:txBody>
        </p:sp>
        <p:sp>
          <p:nvSpPr>
            <p:cNvPr id="48" name="TextBox 47">
              <a:extLst>
                <a:ext uri="{FF2B5EF4-FFF2-40B4-BE49-F238E27FC236}">
                  <a16:creationId xmlns:a16="http://schemas.microsoft.com/office/drawing/2014/main" id="{466DF1C4-DF8B-94C5-60DF-26A007F33FCC}"/>
                </a:ext>
              </a:extLst>
            </p:cNvPr>
            <p:cNvSpPr txBox="1"/>
            <p:nvPr/>
          </p:nvSpPr>
          <p:spPr>
            <a:xfrm>
              <a:off x="10406807" y="2865737"/>
              <a:ext cx="244803" cy="20275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417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libri"/>
                  <a:ea typeface="+mn-ea"/>
                  <a:cs typeface="+mn-cs"/>
                </a:rPr>
                <a:t>(76.5%)</a:t>
              </a:r>
            </a:p>
          </p:txBody>
        </p:sp>
        <p:sp>
          <p:nvSpPr>
            <p:cNvPr id="49" name="Rectangle 48">
              <a:extLst>
                <a:ext uri="{FF2B5EF4-FFF2-40B4-BE49-F238E27FC236}">
                  <a16:creationId xmlns:a16="http://schemas.microsoft.com/office/drawing/2014/main" id="{983EE6A6-E27C-98E5-2DE1-F58347249CD0}"/>
                </a:ext>
              </a:extLst>
            </p:cNvPr>
            <p:cNvSpPr/>
            <p:nvPr/>
          </p:nvSpPr>
          <p:spPr>
            <a:xfrm>
              <a:off x="9922387" y="1569065"/>
              <a:ext cx="1323259" cy="154038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 name="Text Placeholder 3">
            <a:extLst>
              <a:ext uri="{FF2B5EF4-FFF2-40B4-BE49-F238E27FC236}">
                <a16:creationId xmlns:a16="http://schemas.microsoft.com/office/drawing/2014/main" id="{1E966295-BCBA-1B21-5500-67460CC1AC4D}"/>
              </a:ext>
            </a:extLst>
          </p:cNvPr>
          <p:cNvSpPr>
            <a:spLocks noGrp="1"/>
          </p:cNvSpPr>
          <p:nvPr>
            <p:ph type="body" sz="quarter" idx="13"/>
          </p:nvPr>
        </p:nvSpPr>
        <p:spPr/>
        <p:txBody>
          <a:bodyPr/>
          <a:lstStyle/>
          <a:p>
            <a:r>
              <a:rPr lang="en-US" dirty="0">
                <a:solidFill>
                  <a:schemeClr val="tx2">
                    <a:lumMod val="50000"/>
                    <a:lumOff val="50000"/>
                  </a:schemeClr>
                </a:solidFill>
              </a:rPr>
              <a:t>1. Tripodo C, et al. </a:t>
            </a:r>
            <a:r>
              <a:rPr lang="en-US" i="1" dirty="0">
                <a:solidFill>
                  <a:schemeClr val="tx2">
                    <a:lumMod val="50000"/>
                    <a:lumOff val="50000"/>
                  </a:schemeClr>
                </a:solidFill>
              </a:rPr>
              <a:t>iScience</a:t>
            </a:r>
            <a:r>
              <a:rPr lang="en-US" dirty="0">
                <a:solidFill>
                  <a:schemeClr val="tx2">
                    <a:lumMod val="50000"/>
                    <a:lumOff val="50000"/>
                  </a:schemeClr>
                </a:solidFill>
              </a:rPr>
              <a:t>. 2020;23(10):101562. 2. Davies, et al</a:t>
            </a:r>
            <a:r>
              <a:rPr lang="en-US" i="1" dirty="0">
                <a:solidFill>
                  <a:schemeClr val="tx2">
                    <a:lumMod val="50000"/>
                    <a:lumOff val="50000"/>
                  </a:schemeClr>
                </a:solidFill>
              </a:rPr>
              <a:t>. Blood Adv</a:t>
            </a:r>
            <a:r>
              <a:rPr lang="en-US" dirty="0">
                <a:solidFill>
                  <a:schemeClr val="tx2">
                    <a:lumMod val="50000"/>
                    <a:lumOff val="50000"/>
                  </a:schemeClr>
                </a:solidFill>
              </a:rPr>
              <a:t>. 2023 Oct 24;7(20):6156-6162.</a:t>
            </a:r>
          </a:p>
        </p:txBody>
      </p:sp>
    </p:spTree>
    <p:extLst>
      <p:ext uri="{BB962C8B-B14F-4D97-AF65-F5344CB8AC3E}">
        <p14:creationId xmlns:p14="http://schemas.microsoft.com/office/powerpoint/2010/main" val="2052790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E041-5EEA-7A1C-D897-037B10D1F998}"/>
              </a:ext>
            </a:extLst>
          </p:cNvPr>
          <p:cNvSpPr>
            <a:spLocks noGrp="1"/>
          </p:cNvSpPr>
          <p:nvPr>
            <p:ph type="title"/>
          </p:nvPr>
        </p:nvSpPr>
        <p:spPr>
          <a:xfrm>
            <a:off x="609600" y="-93432"/>
            <a:ext cx="10972800" cy="1143000"/>
          </a:xfrm>
        </p:spPr>
        <p:txBody>
          <a:bodyPr>
            <a:normAutofit/>
          </a:bodyPr>
          <a:lstStyle/>
          <a:p>
            <a:r>
              <a:rPr lang="en-US" sz="3600" b="1" dirty="0">
                <a:solidFill>
                  <a:schemeClr val="accent2"/>
                </a:solidFill>
              </a:rPr>
              <a:t>POLARIX: Benefit in “Dark Zone Signature” GCB/EZB</a:t>
            </a:r>
          </a:p>
        </p:txBody>
      </p:sp>
      <p:sp>
        <p:nvSpPr>
          <p:cNvPr id="4" name="Text Placeholder 3">
            <a:extLst>
              <a:ext uri="{FF2B5EF4-FFF2-40B4-BE49-F238E27FC236}">
                <a16:creationId xmlns:a16="http://schemas.microsoft.com/office/drawing/2014/main" id="{CD1064A6-F044-97F6-AE88-581D21D022E5}"/>
              </a:ext>
            </a:extLst>
          </p:cNvPr>
          <p:cNvSpPr>
            <a:spLocks noGrp="1"/>
          </p:cNvSpPr>
          <p:nvPr>
            <p:ph type="body" sz="quarter" idx="13"/>
          </p:nvPr>
        </p:nvSpPr>
        <p:spPr>
          <a:xfrm>
            <a:off x="0" y="6526147"/>
            <a:ext cx="11006667" cy="218016"/>
          </a:xfrm>
        </p:spPr>
        <p:txBody>
          <a:bodyPr/>
          <a:lstStyle/>
          <a:p>
            <a:r>
              <a:rPr lang="en-US" dirty="0">
                <a:solidFill>
                  <a:schemeClr val="tx2">
                    <a:lumMod val="50000"/>
                    <a:lumOff val="50000"/>
                  </a:schemeClr>
                </a:solidFill>
              </a:rPr>
              <a:t>CI = confidence interval; HR = hazard ratio; PFS = progression-free survival; Morschhauser F, et al. </a:t>
            </a:r>
            <a:r>
              <a:rPr lang="en-US" i="1" dirty="0">
                <a:solidFill>
                  <a:schemeClr val="tx2">
                    <a:lumMod val="50000"/>
                    <a:lumOff val="50000"/>
                  </a:schemeClr>
                </a:solidFill>
              </a:rPr>
              <a:t>Blood</a:t>
            </a:r>
            <a:r>
              <a:rPr lang="en-US" dirty="0">
                <a:solidFill>
                  <a:schemeClr val="tx2">
                    <a:lumMod val="50000"/>
                    <a:lumOff val="50000"/>
                  </a:schemeClr>
                </a:solidFill>
              </a:rPr>
              <a:t>. 2023;142(Suppl 1):3000. </a:t>
            </a:r>
          </a:p>
        </p:txBody>
      </p:sp>
      <p:graphicFrame>
        <p:nvGraphicFramePr>
          <p:cNvPr id="5" name="Table 4">
            <a:extLst>
              <a:ext uri="{FF2B5EF4-FFF2-40B4-BE49-F238E27FC236}">
                <a16:creationId xmlns:a16="http://schemas.microsoft.com/office/drawing/2014/main" id="{6C7E48A5-EA7F-9E3E-7FE5-DADE55A3BC30}"/>
              </a:ext>
            </a:extLst>
          </p:cNvPr>
          <p:cNvGraphicFramePr>
            <a:graphicFrameLocks noGrp="1"/>
          </p:cNvGraphicFramePr>
          <p:nvPr/>
        </p:nvGraphicFramePr>
        <p:xfrm>
          <a:off x="6335950" y="941608"/>
          <a:ext cx="5670175" cy="1377254"/>
        </p:xfrm>
        <a:graphic>
          <a:graphicData uri="http://schemas.openxmlformats.org/drawingml/2006/table">
            <a:tbl>
              <a:tblPr firstRow="1" bandRow="1">
                <a:tableStyleId>{2D5ABB26-0587-4C30-8999-92F81FD0307C}</a:tableStyleId>
              </a:tblPr>
              <a:tblGrid>
                <a:gridCol w="1598031">
                  <a:extLst>
                    <a:ext uri="{9D8B030D-6E8A-4147-A177-3AD203B41FA5}">
                      <a16:colId xmlns:a16="http://schemas.microsoft.com/office/drawing/2014/main" val="20000"/>
                    </a:ext>
                  </a:extLst>
                </a:gridCol>
                <a:gridCol w="1018036">
                  <a:extLst>
                    <a:ext uri="{9D8B030D-6E8A-4147-A177-3AD203B41FA5}">
                      <a16:colId xmlns:a16="http://schemas.microsoft.com/office/drawing/2014/main" val="20001"/>
                    </a:ext>
                  </a:extLst>
                </a:gridCol>
                <a:gridCol w="1018036">
                  <a:extLst>
                    <a:ext uri="{9D8B030D-6E8A-4147-A177-3AD203B41FA5}">
                      <a16:colId xmlns:a16="http://schemas.microsoft.com/office/drawing/2014/main" val="20002"/>
                    </a:ext>
                  </a:extLst>
                </a:gridCol>
                <a:gridCol w="1018036">
                  <a:extLst>
                    <a:ext uri="{9D8B030D-6E8A-4147-A177-3AD203B41FA5}">
                      <a16:colId xmlns:a16="http://schemas.microsoft.com/office/drawing/2014/main" val="20003"/>
                    </a:ext>
                  </a:extLst>
                </a:gridCol>
                <a:gridCol w="1018036">
                  <a:extLst>
                    <a:ext uri="{9D8B030D-6E8A-4147-A177-3AD203B41FA5}">
                      <a16:colId xmlns:a16="http://schemas.microsoft.com/office/drawing/2014/main" val="20004"/>
                    </a:ext>
                  </a:extLst>
                </a:gridCol>
              </a:tblGrid>
              <a:tr h="741598">
                <a:tc>
                  <a:txBody>
                    <a:bodyPr/>
                    <a:lstStyle/>
                    <a:p>
                      <a:endParaRPr lang="en-US" sz="1200" dirty="0">
                        <a:solidFill>
                          <a:schemeClr val="tx2"/>
                        </a:solidFill>
                      </a:endParaRPr>
                    </a:p>
                  </a:txBody>
                  <a:tcPr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solidFill>
                            <a:schemeClr val="bg2"/>
                          </a:solidFill>
                        </a:rPr>
                        <a:t>Pola-R-CHP</a:t>
                      </a:r>
                    </a:p>
                    <a:p>
                      <a:pPr algn="ctr"/>
                      <a:r>
                        <a:rPr lang="en-US" sz="1200" b="1" dirty="0">
                          <a:solidFill>
                            <a:schemeClr val="bg2"/>
                          </a:solidFill>
                        </a:rPr>
                        <a:t>DZsig+</a:t>
                      </a:r>
                    </a:p>
                  </a:txBody>
                  <a:tcPr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2">
                        <a:lumMod val="50000"/>
                      </a:schemeClr>
                    </a:solidFill>
                  </a:tcPr>
                </a:tc>
                <a:tc>
                  <a:txBody>
                    <a:bodyPr/>
                    <a:lstStyle/>
                    <a:p>
                      <a:pPr algn="ctr"/>
                      <a:r>
                        <a:rPr lang="en-US" sz="1200" b="1" dirty="0">
                          <a:solidFill>
                            <a:schemeClr val="bg2"/>
                          </a:solidFill>
                        </a:rPr>
                        <a:t>Pola-R-CHP</a:t>
                      </a:r>
                    </a:p>
                    <a:p>
                      <a:pPr algn="ctr"/>
                      <a:r>
                        <a:rPr lang="en-US" sz="1200" b="1" dirty="0">
                          <a:solidFill>
                            <a:schemeClr val="bg2"/>
                          </a:solidFill>
                        </a:rPr>
                        <a:t>DZsig-</a:t>
                      </a:r>
                    </a:p>
                  </a:txBody>
                  <a:tcPr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2"/>
                    </a:solidFill>
                  </a:tcPr>
                </a:tc>
                <a:tc>
                  <a:txBody>
                    <a:bodyPr/>
                    <a:lstStyle/>
                    <a:p>
                      <a:pPr algn="ctr"/>
                      <a:r>
                        <a:rPr lang="en-US" sz="1200" b="1" dirty="0">
                          <a:solidFill>
                            <a:schemeClr val="bg2"/>
                          </a:solidFill>
                        </a:rPr>
                        <a:t>R-CHOP</a:t>
                      </a:r>
                    </a:p>
                    <a:p>
                      <a:pPr algn="ctr"/>
                      <a:r>
                        <a:rPr lang="en-US" sz="1200" b="1" dirty="0">
                          <a:solidFill>
                            <a:schemeClr val="bg2"/>
                          </a:solidFill>
                        </a:rPr>
                        <a:t>DZsig+</a:t>
                      </a:r>
                    </a:p>
                  </a:txBody>
                  <a:tcPr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tc>
                  <a:txBody>
                    <a:bodyPr/>
                    <a:lstStyle/>
                    <a:p>
                      <a:pPr algn="ctr"/>
                      <a:r>
                        <a:rPr lang="en-US" sz="1200" b="1" dirty="0">
                          <a:solidFill>
                            <a:schemeClr val="bg2"/>
                          </a:solidFill>
                        </a:rPr>
                        <a:t>R-CHOP</a:t>
                      </a:r>
                    </a:p>
                    <a:p>
                      <a:pPr algn="ctr"/>
                      <a:r>
                        <a:rPr lang="en-US" sz="1200" b="1" dirty="0">
                          <a:solidFill>
                            <a:schemeClr val="bg2"/>
                          </a:solidFill>
                        </a:rPr>
                        <a:t>DZsig-</a:t>
                      </a:r>
                    </a:p>
                  </a:txBody>
                  <a:tcPr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317828">
                <a:tc>
                  <a:txBody>
                    <a:bodyPr/>
                    <a:lstStyle/>
                    <a:p>
                      <a:r>
                        <a:rPr lang="en-US" sz="1200" b="1" dirty="0">
                          <a:solidFill>
                            <a:schemeClr val="tx2"/>
                          </a:solidFill>
                        </a:rPr>
                        <a:t>2-yr PFS </a:t>
                      </a:r>
                      <a:r>
                        <a:rPr lang="en-US" sz="1200" dirty="0">
                          <a:solidFill>
                            <a:schemeClr val="tx2"/>
                          </a:solidFill>
                        </a:rPr>
                        <a:t>(95% CI)</a:t>
                      </a:r>
                    </a:p>
                  </a:txBody>
                  <a:tcPr anchor="ct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solidFill>
                            <a:schemeClr val="tx2"/>
                          </a:solidFill>
                        </a:rPr>
                        <a:t>79% </a:t>
                      </a:r>
                      <a:r>
                        <a:rPr lang="en-US" sz="1200" dirty="0">
                          <a:solidFill>
                            <a:schemeClr val="tx2"/>
                          </a:solidFill>
                        </a:rPr>
                        <a:t>(74-84)</a:t>
                      </a:r>
                    </a:p>
                  </a:txBody>
                  <a:tcPr anchor="ct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10000"/>
                      </a:schemeClr>
                    </a:solidFill>
                  </a:tcPr>
                </a:tc>
                <a:tc>
                  <a:txBody>
                    <a:bodyPr/>
                    <a:lstStyle/>
                    <a:p>
                      <a:pPr algn="ctr"/>
                      <a:r>
                        <a:rPr lang="en-US" sz="1200" b="1" dirty="0">
                          <a:solidFill>
                            <a:schemeClr val="tx2"/>
                          </a:solidFill>
                        </a:rPr>
                        <a:t>77% </a:t>
                      </a:r>
                      <a:r>
                        <a:rPr lang="en-US" sz="1200" dirty="0">
                          <a:solidFill>
                            <a:schemeClr val="tx2"/>
                          </a:solidFill>
                        </a:rPr>
                        <a:t>(66-89)</a:t>
                      </a:r>
                    </a:p>
                  </a:txBody>
                  <a:tcPr anchor="ct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alpha val="20000"/>
                      </a:schemeClr>
                    </a:solidFill>
                  </a:tcPr>
                </a:tc>
                <a:tc>
                  <a:txBody>
                    <a:bodyPr/>
                    <a:lstStyle/>
                    <a:p>
                      <a:pPr algn="ctr"/>
                      <a:r>
                        <a:rPr lang="en-US" sz="1200" b="1" dirty="0">
                          <a:solidFill>
                            <a:schemeClr val="tx2"/>
                          </a:solidFill>
                        </a:rPr>
                        <a:t>62%</a:t>
                      </a:r>
                      <a:r>
                        <a:rPr lang="en-US" sz="1200" dirty="0">
                          <a:solidFill>
                            <a:schemeClr val="tx2"/>
                          </a:solidFill>
                        </a:rPr>
                        <a:t> (51-77)</a:t>
                      </a:r>
                    </a:p>
                  </a:txBody>
                  <a:tcPr anchor="ct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alpha val="10000"/>
                      </a:schemeClr>
                    </a:solidFill>
                  </a:tcPr>
                </a:tc>
                <a:tc>
                  <a:txBody>
                    <a:bodyPr/>
                    <a:lstStyle/>
                    <a:p>
                      <a:pPr algn="ctr"/>
                      <a:r>
                        <a:rPr lang="en-US" sz="1200" b="1" dirty="0">
                          <a:solidFill>
                            <a:schemeClr val="tx2"/>
                          </a:solidFill>
                        </a:rPr>
                        <a:t>73%</a:t>
                      </a:r>
                      <a:r>
                        <a:rPr lang="en-US" sz="1200" dirty="0">
                          <a:solidFill>
                            <a:schemeClr val="tx2"/>
                          </a:solidFill>
                        </a:rPr>
                        <a:t> (68-79)</a:t>
                      </a:r>
                    </a:p>
                  </a:txBody>
                  <a:tcPr anchor="ct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5A4CD">
                        <a:alpha val="20000"/>
                      </a:srgbClr>
                    </a:solidFill>
                  </a:tcPr>
                </a:tc>
                <a:extLst>
                  <a:ext uri="{0D108BD9-81ED-4DB2-BD59-A6C34878D82A}">
                    <a16:rowId xmlns:a16="http://schemas.microsoft.com/office/drawing/2014/main" val="10001"/>
                  </a:ext>
                </a:extLst>
              </a:tr>
              <a:tr h="317828">
                <a:tc>
                  <a:txBody>
                    <a:bodyPr/>
                    <a:lstStyle/>
                    <a:p>
                      <a:r>
                        <a:rPr lang="en-US" sz="1200" b="1" dirty="0">
                          <a:solidFill>
                            <a:schemeClr val="tx2"/>
                          </a:solidFill>
                        </a:rPr>
                        <a:t>HR</a:t>
                      </a:r>
                      <a:r>
                        <a:rPr lang="en-US" sz="1200" dirty="0">
                          <a:solidFill>
                            <a:schemeClr val="tx2"/>
                          </a:solidFill>
                        </a:rPr>
                        <a:t> (95% CI)</a:t>
                      </a:r>
                    </a:p>
                  </a:txBody>
                  <a:tcPr anchor="ct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gridSpan="2">
                  <a:txBody>
                    <a:bodyPr/>
                    <a:lstStyle/>
                    <a:p>
                      <a:pPr algn="ctr"/>
                      <a:r>
                        <a:rPr lang="en-US" sz="1200" b="1" dirty="0">
                          <a:solidFill>
                            <a:schemeClr val="tx2"/>
                          </a:solidFill>
                        </a:rPr>
                        <a:t>0.97</a:t>
                      </a:r>
                      <a:r>
                        <a:rPr lang="en-US" sz="1200" dirty="0">
                          <a:solidFill>
                            <a:schemeClr val="tx2"/>
                          </a:solidFill>
                        </a:rPr>
                        <a:t> (0.54-1.75)</a:t>
                      </a:r>
                    </a:p>
                  </a:txBody>
                  <a:tcPr anchor="ct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hMerge="1">
                  <a:txBody>
                    <a:bodyPr/>
                    <a:lstStyle/>
                    <a:p>
                      <a:pPr algn="ctr"/>
                      <a:endParaRPr lang="en-US" sz="1200" dirty="0">
                        <a:solidFill>
                          <a:schemeClr val="tx2"/>
                        </a:solidFill>
                      </a:endParaRPr>
                    </a:p>
                  </a:txBody>
                  <a:tcPr/>
                </a:tc>
                <a:tc gridSpan="2">
                  <a:txBody>
                    <a:bodyPr/>
                    <a:lstStyle/>
                    <a:p>
                      <a:pPr algn="ctr"/>
                      <a:r>
                        <a:rPr lang="en-US" sz="1200" b="1" dirty="0">
                          <a:solidFill>
                            <a:schemeClr val="tx2"/>
                          </a:solidFill>
                        </a:rPr>
                        <a:t>1.61</a:t>
                      </a:r>
                      <a:r>
                        <a:rPr lang="en-US" sz="1200" dirty="0">
                          <a:solidFill>
                            <a:schemeClr val="tx2"/>
                          </a:solidFill>
                        </a:rPr>
                        <a:t> (1.02-2.56)</a:t>
                      </a:r>
                    </a:p>
                  </a:txBody>
                  <a:tcPr anchor="ct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hMerge="1">
                  <a:txBody>
                    <a:bodyPr/>
                    <a:lstStyle/>
                    <a:p>
                      <a:pPr algn="ctr"/>
                      <a:endParaRPr lang="en-US" sz="1200" dirty="0">
                        <a:solidFill>
                          <a:schemeClr val="tx2"/>
                        </a:solidFill>
                      </a:endParaRPr>
                    </a:p>
                  </a:txBody>
                  <a:tcPr/>
                </a:tc>
                <a:extLst>
                  <a:ext uri="{0D108BD9-81ED-4DB2-BD59-A6C34878D82A}">
                    <a16:rowId xmlns:a16="http://schemas.microsoft.com/office/drawing/2014/main" val="10002"/>
                  </a:ext>
                </a:extLst>
              </a:tr>
            </a:tbl>
          </a:graphicData>
        </a:graphic>
      </p:graphicFrame>
      <p:sp>
        <p:nvSpPr>
          <p:cNvPr id="39" name="Freeform 103">
            <a:extLst>
              <a:ext uri="{FF2B5EF4-FFF2-40B4-BE49-F238E27FC236}">
                <a16:creationId xmlns:a16="http://schemas.microsoft.com/office/drawing/2014/main" id="{CAEE2A8B-685F-736A-56C0-4AF90D0321B5}"/>
              </a:ext>
            </a:extLst>
          </p:cNvPr>
          <p:cNvSpPr/>
          <p:nvPr/>
        </p:nvSpPr>
        <p:spPr>
          <a:xfrm>
            <a:off x="3408263" y="2121654"/>
            <a:ext cx="5285660" cy="2847712"/>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40" name="Group 39">
            <a:extLst>
              <a:ext uri="{FF2B5EF4-FFF2-40B4-BE49-F238E27FC236}">
                <a16:creationId xmlns:a16="http://schemas.microsoft.com/office/drawing/2014/main" id="{B19B8AF3-E8E3-C3AA-96AF-C3D1240CCEC4}"/>
              </a:ext>
            </a:extLst>
          </p:cNvPr>
          <p:cNvGrpSpPr/>
          <p:nvPr/>
        </p:nvGrpSpPr>
        <p:grpSpPr>
          <a:xfrm>
            <a:off x="3330809" y="2110457"/>
            <a:ext cx="50433" cy="2858899"/>
            <a:chOff x="3664184" y="1828587"/>
            <a:chExt cx="50433" cy="2858899"/>
          </a:xfrm>
        </p:grpSpPr>
        <p:cxnSp>
          <p:nvCxnSpPr>
            <p:cNvPr id="41" name="Straight Connector 40">
              <a:extLst>
                <a:ext uri="{FF2B5EF4-FFF2-40B4-BE49-F238E27FC236}">
                  <a16:creationId xmlns:a16="http://schemas.microsoft.com/office/drawing/2014/main" id="{2BEA5119-296B-C7FF-1A7D-BDEE0F8F857B}"/>
                </a:ext>
              </a:extLst>
            </p:cNvPr>
            <p:cNvCxnSpPr/>
            <p:nvPr/>
          </p:nvCxnSpPr>
          <p:spPr>
            <a:xfrm>
              <a:off x="3664184" y="1828587"/>
              <a:ext cx="50433"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09A917B-ADC7-2DDC-45AD-D3C5B58C95BC}"/>
                </a:ext>
              </a:extLst>
            </p:cNvPr>
            <p:cNvCxnSpPr/>
            <p:nvPr/>
          </p:nvCxnSpPr>
          <p:spPr>
            <a:xfrm>
              <a:off x="3664184" y="2543312"/>
              <a:ext cx="50433"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1F14C65-BADB-11AC-1CAD-C4CA18C9A4DE}"/>
                </a:ext>
              </a:extLst>
            </p:cNvPr>
            <p:cNvCxnSpPr/>
            <p:nvPr/>
          </p:nvCxnSpPr>
          <p:spPr>
            <a:xfrm>
              <a:off x="3664184" y="3258037"/>
              <a:ext cx="50433"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7AE3D3A-D4BC-471E-FAF2-907359BF97E9}"/>
                </a:ext>
              </a:extLst>
            </p:cNvPr>
            <p:cNvCxnSpPr/>
            <p:nvPr/>
          </p:nvCxnSpPr>
          <p:spPr>
            <a:xfrm>
              <a:off x="3664184" y="3972762"/>
              <a:ext cx="50433"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EDBD5B-6F80-9100-DE57-2080C2F2DEFC}"/>
                </a:ext>
              </a:extLst>
            </p:cNvPr>
            <p:cNvCxnSpPr/>
            <p:nvPr/>
          </p:nvCxnSpPr>
          <p:spPr>
            <a:xfrm>
              <a:off x="3664184" y="4687486"/>
              <a:ext cx="50433" cy="0"/>
            </a:xfrm>
            <a:prstGeom prst="line">
              <a:avLst/>
            </a:prstGeom>
            <a:ln w="28575" cap="sq">
              <a:solidFill>
                <a:schemeClr val="tx2"/>
              </a:solidFill>
              <a:miter lim="800000"/>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54F48C9-9050-B9D0-AAF9-D7EF88D24126}"/>
              </a:ext>
            </a:extLst>
          </p:cNvPr>
          <p:cNvGrpSpPr/>
          <p:nvPr/>
        </p:nvGrpSpPr>
        <p:grpSpPr>
          <a:xfrm>
            <a:off x="3407527" y="4980555"/>
            <a:ext cx="5291076" cy="58968"/>
            <a:chOff x="3740902" y="4698685"/>
            <a:chExt cx="5291076" cy="58968"/>
          </a:xfrm>
        </p:grpSpPr>
        <p:cxnSp>
          <p:nvCxnSpPr>
            <p:cNvPr id="47" name="Straight Connector 46">
              <a:extLst>
                <a:ext uri="{FF2B5EF4-FFF2-40B4-BE49-F238E27FC236}">
                  <a16:creationId xmlns:a16="http://schemas.microsoft.com/office/drawing/2014/main" id="{8C9F48A8-9FB7-1308-2076-B326165B2BC6}"/>
                </a:ext>
              </a:extLst>
            </p:cNvPr>
            <p:cNvCxnSpPr>
              <a:cxnSpLocks/>
            </p:cNvCxnSpPr>
            <p:nvPr/>
          </p:nvCxnSpPr>
          <p:spPr>
            <a:xfrm rot="16200000" flipH="1">
              <a:off x="3711418"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435522-50C2-F8FE-A429-744B952E34D4}"/>
                </a:ext>
              </a:extLst>
            </p:cNvPr>
            <p:cNvCxnSpPr>
              <a:cxnSpLocks/>
            </p:cNvCxnSpPr>
            <p:nvPr/>
          </p:nvCxnSpPr>
          <p:spPr>
            <a:xfrm rot="16200000" flipH="1">
              <a:off x="5034186"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D4A7CF1-B692-E75D-BDFD-6BCFA3E1BADF}"/>
                </a:ext>
              </a:extLst>
            </p:cNvPr>
            <p:cNvCxnSpPr>
              <a:cxnSpLocks/>
            </p:cNvCxnSpPr>
            <p:nvPr/>
          </p:nvCxnSpPr>
          <p:spPr>
            <a:xfrm rot="16200000" flipH="1">
              <a:off x="6356954"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D1B034-9BAD-AD8B-E976-76C2479F9766}"/>
                </a:ext>
              </a:extLst>
            </p:cNvPr>
            <p:cNvCxnSpPr>
              <a:cxnSpLocks/>
            </p:cNvCxnSpPr>
            <p:nvPr/>
          </p:nvCxnSpPr>
          <p:spPr>
            <a:xfrm rot="16200000" flipH="1">
              <a:off x="8341106"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8C13A9F-569E-5B83-B4CD-B4027B0E42D5}"/>
                </a:ext>
              </a:extLst>
            </p:cNvPr>
            <p:cNvCxnSpPr>
              <a:cxnSpLocks/>
            </p:cNvCxnSpPr>
            <p:nvPr/>
          </p:nvCxnSpPr>
          <p:spPr>
            <a:xfrm rot="16200000" flipH="1">
              <a:off x="7679722"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01E607-F2B0-DD2D-B1F3-C245F86C7696}"/>
                </a:ext>
              </a:extLst>
            </p:cNvPr>
            <p:cNvCxnSpPr>
              <a:cxnSpLocks/>
            </p:cNvCxnSpPr>
            <p:nvPr/>
          </p:nvCxnSpPr>
          <p:spPr>
            <a:xfrm rot="16200000" flipH="1">
              <a:off x="7018338"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B61E48F-F952-8861-3604-ADA8CFA6F04E}"/>
                </a:ext>
              </a:extLst>
            </p:cNvPr>
            <p:cNvCxnSpPr>
              <a:cxnSpLocks/>
            </p:cNvCxnSpPr>
            <p:nvPr/>
          </p:nvCxnSpPr>
          <p:spPr>
            <a:xfrm rot="16200000" flipH="1">
              <a:off x="5695570"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45A262F-E85A-4715-1D32-B62F2E7A49E3}"/>
                </a:ext>
              </a:extLst>
            </p:cNvPr>
            <p:cNvCxnSpPr>
              <a:cxnSpLocks/>
            </p:cNvCxnSpPr>
            <p:nvPr/>
          </p:nvCxnSpPr>
          <p:spPr>
            <a:xfrm rot="16200000" flipH="1">
              <a:off x="4372802" y="4728169"/>
              <a:ext cx="58967"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BB8CFA9-3DE0-447C-A0C4-6572C5D7C650}"/>
                </a:ext>
              </a:extLst>
            </p:cNvPr>
            <p:cNvCxnSpPr>
              <a:cxnSpLocks/>
            </p:cNvCxnSpPr>
            <p:nvPr/>
          </p:nvCxnSpPr>
          <p:spPr>
            <a:xfrm rot="16200000" flipH="1">
              <a:off x="9002494" y="4728169"/>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0D7C0005-D568-371E-3EAD-8E96E7D7DA5B}"/>
              </a:ext>
            </a:extLst>
          </p:cNvPr>
          <p:cNvSpPr/>
          <p:nvPr/>
        </p:nvSpPr>
        <p:spPr>
          <a:xfrm rot="16200000">
            <a:off x="1284053" y="3421230"/>
            <a:ext cx="2718488" cy="215444"/>
          </a:xfrm>
          <a:prstGeom prst="rect">
            <a:avLst/>
          </a:prstGeom>
          <a:ln>
            <a:noFill/>
          </a:ln>
        </p:spPr>
        <p:txBody>
          <a:bodyPr wrap="square" lIns="0" tIns="0" rIns="0" bIns="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PFS (probability)</a:t>
            </a:r>
          </a:p>
        </p:txBody>
      </p:sp>
      <p:grpSp>
        <p:nvGrpSpPr>
          <p:cNvPr id="57" name="Group 56">
            <a:extLst>
              <a:ext uri="{FF2B5EF4-FFF2-40B4-BE49-F238E27FC236}">
                <a16:creationId xmlns:a16="http://schemas.microsoft.com/office/drawing/2014/main" id="{800D443D-7941-EC69-7027-5B094CD1D836}"/>
              </a:ext>
            </a:extLst>
          </p:cNvPr>
          <p:cNvGrpSpPr/>
          <p:nvPr/>
        </p:nvGrpSpPr>
        <p:grpSpPr>
          <a:xfrm>
            <a:off x="2856690" y="1995257"/>
            <a:ext cx="349430" cy="3064249"/>
            <a:chOff x="3190065" y="1713387"/>
            <a:chExt cx="349430" cy="3064249"/>
          </a:xfrm>
        </p:grpSpPr>
        <p:sp>
          <p:nvSpPr>
            <p:cNvPr id="58" name="Rectangle 57">
              <a:extLst>
                <a:ext uri="{FF2B5EF4-FFF2-40B4-BE49-F238E27FC236}">
                  <a16:creationId xmlns:a16="http://schemas.microsoft.com/office/drawing/2014/main" id="{7D02E523-28E2-6005-0520-E34E13C9A355}"/>
                </a:ext>
              </a:extLst>
            </p:cNvPr>
            <p:cNvSpPr/>
            <p:nvPr/>
          </p:nvSpPr>
          <p:spPr>
            <a:xfrm>
              <a:off x="3190066" y="1713387"/>
              <a:ext cx="349429" cy="215444"/>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1.00</a:t>
              </a:r>
            </a:p>
          </p:txBody>
        </p:sp>
        <p:sp>
          <p:nvSpPr>
            <p:cNvPr id="59" name="Rectangle 58">
              <a:extLst>
                <a:ext uri="{FF2B5EF4-FFF2-40B4-BE49-F238E27FC236}">
                  <a16:creationId xmlns:a16="http://schemas.microsoft.com/office/drawing/2014/main" id="{BE63294A-4404-2E58-3AAB-A763C87769CD}"/>
                </a:ext>
              </a:extLst>
            </p:cNvPr>
            <p:cNvSpPr/>
            <p:nvPr/>
          </p:nvSpPr>
          <p:spPr>
            <a:xfrm>
              <a:off x="3190065" y="2423280"/>
              <a:ext cx="349430" cy="215444"/>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0.75</a:t>
              </a:r>
            </a:p>
          </p:txBody>
        </p:sp>
        <p:sp>
          <p:nvSpPr>
            <p:cNvPr id="60" name="Rectangle 59">
              <a:extLst>
                <a:ext uri="{FF2B5EF4-FFF2-40B4-BE49-F238E27FC236}">
                  <a16:creationId xmlns:a16="http://schemas.microsoft.com/office/drawing/2014/main" id="{028C17FE-8314-5950-D231-13DCF1F1F287}"/>
                </a:ext>
              </a:extLst>
            </p:cNvPr>
            <p:cNvSpPr/>
            <p:nvPr/>
          </p:nvSpPr>
          <p:spPr>
            <a:xfrm>
              <a:off x="3190065" y="3136251"/>
              <a:ext cx="349430" cy="215444"/>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0.50</a:t>
              </a:r>
            </a:p>
          </p:txBody>
        </p:sp>
        <p:sp>
          <p:nvSpPr>
            <p:cNvPr id="61" name="Rectangle 60">
              <a:extLst>
                <a:ext uri="{FF2B5EF4-FFF2-40B4-BE49-F238E27FC236}">
                  <a16:creationId xmlns:a16="http://schemas.microsoft.com/office/drawing/2014/main" id="{8676D3D9-1E82-3DE1-7ED3-9CFA45E8752B}"/>
                </a:ext>
              </a:extLst>
            </p:cNvPr>
            <p:cNvSpPr/>
            <p:nvPr/>
          </p:nvSpPr>
          <p:spPr>
            <a:xfrm>
              <a:off x="3190065" y="3849222"/>
              <a:ext cx="349430" cy="215444"/>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0.25</a:t>
              </a:r>
            </a:p>
          </p:txBody>
        </p:sp>
        <p:sp>
          <p:nvSpPr>
            <p:cNvPr id="62" name="Rectangle 61">
              <a:extLst>
                <a:ext uri="{FF2B5EF4-FFF2-40B4-BE49-F238E27FC236}">
                  <a16:creationId xmlns:a16="http://schemas.microsoft.com/office/drawing/2014/main" id="{6DDB9984-FADA-6D6D-73A1-DB45BBB589E3}"/>
                </a:ext>
              </a:extLst>
            </p:cNvPr>
            <p:cNvSpPr/>
            <p:nvPr/>
          </p:nvSpPr>
          <p:spPr>
            <a:xfrm>
              <a:off x="3190065" y="4562192"/>
              <a:ext cx="349430" cy="215444"/>
            </a:xfrm>
            <a:prstGeom prst="rect">
              <a:avLst/>
            </a:prstGeom>
            <a:ln>
              <a:noFill/>
            </a:ln>
          </p:spPr>
          <p:txBody>
            <a:bodyPr wrap="none" lIns="0" tIns="0" rIns="0" bIns="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0.00</a:t>
              </a:r>
            </a:p>
          </p:txBody>
        </p:sp>
      </p:grpSp>
      <p:sp>
        <p:nvSpPr>
          <p:cNvPr id="63" name="Rectangle 62">
            <a:extLst>
              <a:ext uri="{FF2B5EF4-FFF2-40B4-BE49-F238E27FC236}">
                <a16:creationId xmlns:a16="http://schemas.microsoft.com/office/drawing/2014/main" id="{B1D24B14-69A8-68E6-C1B1-6C6294945177}"/>
              </a:ext>
            </a:extLst>
          </p:cNvPr>
          <p:cNvSpPr/>
          <p:nvPr/>
        </p:nvSpPr>
        <p:spPr>
          <a:xfrm>
            <a:off x="8330373" y="2749837"/>
            <a:ext cx="1908508" cy="153888"/>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504D">
                    <a:lumMod val="50000"/>
                  </a:srgbClr>
                </a:solidFill>
                <a:effectLst/>
                <a:uLnTx/>
                <a:uFillTx/>
                <a:latin typeface="Arial"/>
                <a:ea typeface="+mn-ea"/>
                <a:cs typeface="Arial"/>
              </a:rPr>
              <a:t>Pola-R-CHP: </a:t>
            </a:r>
            <a:r>
              <a:rPr kumimoji="0" lang="en-US" sz="1000" b="1" i="0" u="none" strike="noStrike" kern="1200" cap="none" spc="0" normalizeH="0" baseline="0" noProof="0" dirty="0" err="1">
                <a:ln>
                  <a:noFill/>
                </a:ln>
                <a:solidFill>
                  <a:srgbClr val="C0504D">
                    <a:lumMod val="50000"/>
                  </a:srgbClr>
                </a:solidFill>
                <a:effectLst/>
                <a:uLnTx/>
                <a:uFillTx/>
                <a:latin typeface="Arial"/>
                <a:ea typeface="+mn-ea"/>
                <a:cs typeface="Arial"/>
              </a:rPr>
              <a:t>DZsig</a:t>
            </a:r>
            <a:r>
              <a:rPr kumimoji="0" lang="en-US" sz="1000" b="1" i="0" u="none" strike="noStrike" kern="1200" cap="none" spc="0" normalizeH="0" baseline="0" noProof="0" dirty="0">
                <a:ln>
                  <a:noFill/>
                </a:ln>
                <a:solidFill>
                  <a:srgbClr val="C0504D">
                    <a:lumMod val="50000"/>
                  </a:srgbClr>
                </a:solidFill>
                <a:effectLst/>
                <a:uLnTx/>
                <a:uFillTx/>
                <a:latin typeface="Arial"/>
                <a:ea typeface="+mn-ea"/>
                <a:cs typeface="Arial"/>
              </a:rPr>
              <a:t>+</a:t>
            </a:r>
          </a:p>
        </p:txBody>
      </p:sp>
      <p:sp>
        <p:nvSpPr>
          <p:cNvPr id="64" name="Rectangle 63">
            <a:extLst>
              <a:ext uri="{FF2B5EF4-FFF2-40B4-BE49-F238E27FC236}">
                <a16:creationId xmlns:a16="http://schemas.microsoft.com/office/drawing/2014/main" id="{17C576D0-9729-2016-89E0-52D2D3480CA2}"/>
              </a:ext>
            </a:extLst>
          </p:cNvPr>
          <p:cNvSpPr/>
          <p:nvPr/>
        </p:nvSpPr>
        <p:spPr>
          <a:xfrm>
            <a:off x="8330373" y="3290391"/>
            <a:ext cx="1618223" cy="153888"/>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R-CHOP: </a:t>
            </a:r>
            <a:r>
              <a:rPr kumimoji="0" lang="en-US" sz="1000" b="1" i="0" u="none" strike="noStrike" kern="1200" cap="none" spc="0" normalizeH="0" baseline="0" noProof="0" dirty="0" err="1">
                <a:ln>
                  <a:noFill/>
                </a:ln>
                <a:solidFill>
                  <a:srgbClr val="4F81BD"/>
                </a:solidFill>
                <a:effectLst/>
                <a:uLnTx/>
                <a:uFillTx/>
                <a:latin typeface="Arial"/>
                <a:ea typeface="+mn-ea"/>
                <a:cs typeface="Arial"/>
              </a:rPr>
              <a:t>DZsig</a:t>
            </a:r>
            <a:r>
              <a:rPr kumimoji="0" lang="en-US" sz="1000" b="1" i="0" u="none" strike="noStrike" kern="1200" cap="none" spc="0" normalizeH="0" baseline="0" noProof="0" dirty="0">
                <a:ln>
                  <a:noFill/>
                </a:ln>
                <a:solidFill>
                  <a:srgbClr val="4F81BD"/>
                </a:solidFill>
                <a:effectLst/>
                <a:uLnTx/>
                <a:uFillTx/>
                <a:latin typeface="Arial"/>
                <a:ea typeface="+mn-ea"/>
                <a:cs typeface="Arial"/>
              </a:rPr>
              <a:t>+</a:t>
            </a:r>
          </a:p>
        </p:txBody>
      </p:sp>
      <p:cxnSp>
        <p:nvCxnSpPr>
          <p:cNvPr id="65" name="Straight Connector 64">
            <a:extLst>
              <a:ext uri="{FF2B5EF4-FFF2-40B4-BE49-F238E27FC236}">
                <a16:creationId xmlns:a16="http://schemas.microsoft.com/office/drawing/2014/main" id="{07B228A5-DABC-9AFB-0D2A-AAB7A96D1F1A}"/>
              </a:ext>
            </a:extLst>
          </p:cNvPr>
          <p:cNvCxnSpPr/>
          <p:nvPr/>
        </p:nvCxnSpPr>
        <p:spPr>
          <a:xfrm>
            <a:off x="6046507" y="2198372"/>
            <a:ext cx="0" cy="2775027"/>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08E743A0-05FA-B062-CA07-7ACC6AE714CC}"/>
              </a:ext>
            </a:extLst>
          </p:cNvPr>
          <p:cNvSpPr/>
          <p:nvPr/>
        </p:nvSpPr>
        <p:spPr>
          <a:xfrm>
            <a:off x="8790429" y="3056456"/>
            <a:ext cx="1618223" cy="153888"/>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F81BD">
                    <a:lumMod val="60000"/>
                    <a:lumOff val="40000"/>
                  </a:srgbClr>
                </a:solidFill>
                <a:effectLst/>
                <a:uLnTx/>
                <a:uFillTx/>
                <a:latin typeface="Arial"/>
                <a:ea typeface="+mn-ea"/>
                <a:cs typeface="Arial"/>
              </a:rPr>
              <a:t>R-CHOP: </a:t>
            </a:r>
            <a:r>
              <a:rPr kumimoji="0" lang="en-US" sz="1000" b="1" i="0" u="none" strike="noStrike" kern="1200" cap="none" spc="0" normalizeH="0" baseline="0" noProof="0" dirty="0" err="1">
                <a:ln>
                  <a:noFill/>
                </a:ln>
                <a:solidFill>
                  <a:srgbClr val="4F81BD">
                    <a:lumMod val="60000"/>
                    <a:lumOff val="40000"/>
                  </a:srgbClr>
                </a:solidFill>
                <a:effectLst/>
                <a:uLnTx/>
                <a:uFillTx/>
                <a:latin typeface="Arial"/>
                <a:ea typeface="+mn-ea"/>
                <a:cs typeface="Arial"/>
              </a:rPr>
              <a:t>DZsig</a:t>
            </a:r>
            <a:r>
              <a:rPr kumimoji="0" lang="en-US" sz="1000" b="1" i="0" u="none" strike="noStrike" kern="1200" cap="none" spc="0" normalizeH="0" baseline="0" noProof="0" dirty="0">
                <a:ln>
                  <a:noFill/>
                </a:ln>
                <a:solidFill>
                  <a:srgbClr val="4F81BD">
                    <a:lumMod val="60000"/>
                    <a:lumOff val="40000"/>
                  </a:srgbClr>
                </a:solidFill>
                <a:effectLst/>
                <a:uLnTx/>
                <a:uFillTx/>
                <a:latin typeface="Arial"/>
                <a:ea typeface="+mn-ea"/>
                <a:cs typeface="Arial"/>
              </a:rPr>
              <a:t>-</a:t>
            </a:r>
          </a:p>
        </p:txBody>
      </p:sp>
      <p:sp>
        <p:nvSpPr>
          <p:cNvPr id="67" name="Rectangle 66">
            <a:extLst>
              <a:ext uri="{FF2B5EF4-FFF2-40B4-BE49-F238E27FC236}">
                <a16:creationId xmlns:a16="http://schemas.microsoft.com/office/drawing/2014/main" id="{3060139A-8DB8-1085-E8E0-7B22CABD6F27}"/>
              </a:ext>
            </a:extLst>
          </p:cNvPr>
          <p:cNvSpPr/>
          <p:nvPr/>
        </p:nvSpPr>
        <p:spPr>
          <a:xfrm>
            <a:off x="8363957" y="2907758"/>
            <a:ext cx="1908508" cy="153888"/>
          </a:xfrm>
          <a:prstGeom prst="rect">
            <a:avLst/>
          </a:prstGeom>
        </p:spPr>
        <p:txBody>
          <a:bodyPr wrap="square" lIns="0" tIns="0" rIns="0" bIns="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504D">
                    <a:lumMod val="60000"/>
                    <a:lumOff val="40000"/>
                  </a:srgbClr>
                </a:solidFill>
                <a:effectLst/>
                <a:uLnTx/>
                <a:uFillTx/>
                <a:latin typeface="Arial"/>
                <a:ea typeface="+mn-ea"/>
                <a:cs typeface="Arial"/>
              </a:rPr>
              <a:t>Pola-R-CHP: </a:t>
            </a:r>
            <a:r>
              <a:rPr kumimoji="0" lang="en-US" sz="1000" b="1" i="0" u="none" strike="noStrike" kern="1200" cap="none" spc="0" normalizeH="0" baseline="0" noProof="0" dirty="0" err="1">
                <a:ln>
                  <a:noFill/>
                </a:ln>
                <a:solidFill>
                  <a:srgbClr val="C0504D">
                    <a:lumMod val="60000"/>
                    <a:lumOff val="40000"/>
                  </a:srgbClr>
                </a:solidFill>
                <a:effectLst/>
                <a:uLnTx/>
                <a:uFillTx/>
                <a:latin typeface="Arial"/>
                <a:ea typeface="+mn-ea"/>
                <a:cs typeface="Arial"/>
              </a:rPr>
              <a:t>DZsig</a:t>
            </a:r>
            <a:r>
              <a:rPr kumimoji="0" lang="en-US" sz="1000" b="1" i="0" u="none" strike="noStrike" kern="1200" cap="none" spc="0" normalizeH="0" baseline="0" noProof="0" dirty="0">
                <a:ln>
                  <a:noFill/>
                </a:ln>
                <a:solidFill>
                  <a:srgbClr val="C0504D">
                    <a:lumMod val="60000"/>
                    <a:lumOff val="40000"/>
                  </a:srgbClr>
                </a:solidFill>
                <a:effectLst/>
                <a:uLnTx/>
                <a:uFillTx/>
                <a:latin typeface="Arial"/>
                <a:ea typeface="+mn-ea"/>
                <a:cs typeface="Arial"/>
              </a:rPr>
              <a:t>-</a:t>
            </a:r>
          </a:p>
        </p:txBody>
      </p:sp>
      <p:sp>
        <p:nvSpPr>
          <p:cNvPr id="68" name="Freeform 62">
            <a:extLst>
              <a:ext uri="{FF2B5EF4-FFF2-40B4-BE49-F238E27FC236}">
                <a16:creationId xmlns:a16="http://schemas.microsoft.com/office/drawing/2014/main" id="{D8EDE340-CB05-3AE6-F397-FFCCC69AACD0}"/>
              </a:ext>
            </a:extLst>
          </p:cNvPr>
          <p:cNvSpPr/>
          <p:nvPr/>
        </p:nvSpPr>
        <p:spPr>
          <a:xfrm>
            <a:off x="3394828" y="2098616"/>
            <a:ext cx="5316780" cy="1024610"/>
          </a:xfrm>
          <a:custGeom>
            <a:avLst/>
            <a:gdLst>
              <a:gd name="connsiteX0" fmla="*/ 0 w 5316780"/>
              <a:gd name="connsiteY0" fmla="*/ 0 h 1024610"/>
              <a:gd name="connsiteX1" fmla="*/ 262611 w 5316780"/>
              <a:gd name="connsiteY1" fmla="*/ 4305 h 1024610"/>
              <a:gd name="connsiteX2" fmla="*/ 258305 w 5316780"/>
              <a:gd name="connsiteY2" fmla="*/ 21525 h 1024610"/>
              <a:gd name="connsiteX3" fmla="*/ 314272 w 5316780"/>
              <a:gd name="connsiteY3" fmla="*/ 12915 h 1024610"/>
              <a:gd name="connsiteX4" fmla="*/ 314272 w 5316780"/>
              <a:gd name="connsiteY4" fmla="*/ 43051 h 1024610"/>
              <a:gd name="connsiteX5" fmla="*/ 404678 w 5316780"/>
              <a:gd name="connsiteY5" fmla="*/ 38746 h 1024610"/>
              <a:gd name="connsiteX6" fmla="*/ 400373 w 5316780"/>
              <a:gd name="connsiteY6" fmla="*/ 60271 h 1024610"/>
              <a:gd name="connsiteX7" fmla="*/ 426204 w 5316780"/>
              <a:gd name="connsiteY7" fmla="*/ 60271 h 1024610"/>
              <a:gd name="connsiteX8" fmla="*/ 430509 w 5316780"/>
              <a:gd name="connsiteY8" fmla="*/ 73186 h 1024610"/>
              <a:gd name="connsiteX9" fmla="*/ 477865 w 5316780"/>
              <a:gd name="connsiteY9" fmla="*/ 68881 h 1024610"/>
              <a:gd name="connsiteX10" fmla="*/ 486475 w 5316780"/>
              <a:gd name="connsiteY10" fmla="*/ 81796 h 1024610"/>
              <a:gd name="connsiteX11" fmla="*/ 559661 w 5316780"/>
              <a:gd name="connsiteY11" fmla="*/ 81796 h 1024610"/>
              <a:gd name="connsiteX12" fmla="*/ 563966 w 5316780"/>
              <a:gd name="connsiteY12" fmla="*/ 111932 h 1024610"/>
              <a:gd name="connsiteX13" fmla="*/ 662983 w 5316780"/>
              <a:gd name="connsiteY13" fmla="*/ 116237 h 1024610"/>
              <a:gd name="connsiteX14" fmla="*/ 658678 w 5316780"/>
              <a:gd name="connsiteY14" fmla="*/ 163593 h 1024610"/>
              <a:gd name="connsiteX15" fmla="*/ 693119 w 5316780"/>
              <a:gd name="connsiteY15" fmla="*/ 167898 h 1024610"/>
              <a:gd name="connsiteX16" fmla="*/ 684509 w 5316780"/>
              <a:gd name="connsiteY16" fmla="*/ 266915 h 1024610"/>
              <a:gd name="connsiteX17" fmla="*/ 723255 w 5316780"/>
              <a:gd name="connsiteY17" fmla="*/ 275525 h 1024610"/>
              <a:gd name="connsiteX18" fmla="*/ 736170 w 5316780"/>
              <a:gd name="connsiteY18" fmla="*/ 327186 h 1024610"/>
              <a:gd name="connsiteX19" fmla="*/ 779221 w 5316780"/>
              <a:gd name="connsiteY19" fmla="*/ 335796 h 1024610"/>
              <a:gd name="connsiteX20" fmla="*/ 787831 w 5316780"/>
              <a:gd name="connsiteY20" fmla="*/ 344407 h 1024610"/>
              <a:gd name="connsiteX21" fmla="*/ 835187 w 5316780"/>
              <a:gd name="connsiteY21" fmla="*/ 344407 h 1024610"/>
              <a:gd name="connsiteX22" fmla="*/ 835187 w 5316780"/>
              <a:gd name="connsiteY22" fmla="*/ 353017 h 1024610"/>
              <a:gd name="connsiteX23" fmla="*/ 904068 w 5316780"/>
              <a:gd name="connsiteY23" fmla="*/ 361627 h 1024610"/>
              <a:gd name="connsiteX24" fmla="*/ 912678 w 5316780"/>
              <a:gd name="connsiteY24" fmla="*/ 374542 h 1024610"/>
              <a:gd name="connsiteX25" fmla="*/ 981560 w 5316780"/>
              <a:gd name="connsiteY25" fmla="*/ 374542 h 1024610"/>
              <a:gd name="connsiteX26" fmla="*/ 981560 w 5316780"/>
              <a:gd name="connsiteY26" fmla="*/ 374542 h 1024610"/>
              <a:gd name="connsiteX27" fmla="*/ 1011695 w 5316780"/>
              <a:gd name="connsiteY27" fmla="*/ 404678 h 1024610"/>
              <a:gd name="connsiteX28" fmla="*/ 1050441 w 5316780"/>
              <a:gd name="connsiteY28" fmla="*/ 413288 h 1024610"/>
              <a:gd name="connsiteX29" fmla="*/ 1050441 w 5316780"/>
              <a:gd name="connsiteY29" fmla="*/ 413288 h 1024610"/>
              <a:gd name="connsiteX30" fmla="*/ 1115017 w 5316780"/>
              <a:gd name="connsiteY30" fmla="*/ 434813 h 1024610"/>
              <a:gd name="connsiteX31" fmla="*/ 1239865 w 5316780"/>
              <a:gd name="connsiteY31" fmla="*/ 439118 h 1024610"/>
              <a:gd name="connsiteX32" fmla="*/ 1239865 w 5316780"/>
              <a:gd name="connsiteY32" fmla="*/ 439118 h 1024610"/>
              <a:gd name="connsiteX33" fmla="*/ 1278611 w 5316780"/>
              <a:gd name="connsiteY33" fmla="*/ 477864 h 1024610"/>
              <a:gd name="connsiteX34" fmla="*/ 1304441 w 5316780"/>
              <a:gd name="connsiteY34" fmla="*/ 477864 h 1024610"/>
              <a:gd name="connsiteX35" fmla="*/ 1304441 w 5316780"/>
              <a:gd name="connsiteY35" fmla="*/ 477864 h 1024610"/>
              <a:gd name="connsiteX36" fmla="*/ 1325966 w 5316780"/>
              <a:gd name="connsiteY36" fmla="*/ 538135 h 1024610"/>
              <a:gd name="connsiteX37" fmla="*/ 1343187 w 5316780"/>
              <a:gd name="connsiteY37" fmla="*/ 581186 h 1024610"/>
              <a:gd name="connsiteX38" fmla="*/ 1343187 w 5316780"/>
              <a:gd name="connsiteY38" fmla="*/ 581186 h 1024610"/>
              <a:gd name="connsiteX39" fmla="*/ 1390543 w 5316780"/>
              <a:gd name="connsiteY39" fmla="*/ 607017 h 1024610"/>
              <a:gd name="connsiteX40" fmla="*/ 1416373 w 5316780"/>
              <a:gd name="connsiteY40" fmla="*/ 628542 h 1024610"/>
              <a:gd name="connsiteX41" fmla="*/ 1480950 w 5316780"/>
              <a:gd name="connsiteY41" fmla="*/ 624237 h 1024610"/>
              <a:gd name="connsiteX42" fmla="*/ 1498170 w 5316780"/>
              <a:gd name="connsiteY42" fmla="*/ 645762 h 1024610"/>
              <a:gd name="connsiteX43" fmla="*/ 1734950 w 5316780"/>
              <a:gd name="connsiteY43" fmla="*/ 650068 h 1024610"/>
              <a:gd name="connsiteX44" fmla="*/ 1743560 w 5316780"/>
              <a:gd name="connsiteY44" fmla="*/ 667288 h 1024610"/>
              <a:gd name="connsiteX45" fmla="*/ 1778000 w 5316780"/>
              <a:gd name="connsiteY45" fmla="*/ 662983 h 1024610"/>
              <a:gd name="connsiteX46" fmla="*/ 1782305 w 5316780"/>
              <a:gd name="connsiteY46" fmla="*/ 680203 h 1024610"/>
              <a:gd name="connsiteX47" fmla="*/ 1816746 w 5316780"/>
              <a:gd name="connsiteY47" fmla="*/ 675898 h 1024610"/>
              <a:gd name="connsiteX48" fmla="*/ 1825356 w 5316780"/>
              <a:gd name="connsiteY48" fmla="*/ 684508 h 1024610"/>
              <a:gd name="connsiteX49" fmla="*/ 1872712 w 5316780"/>
              <a:gd name="connsiteY49" fmla="*/ 688813 h 1024610"/>
              <a:gd name="connsiteX50" fmla="*/ 1872712 w 5316780"/>
              <a:gd name="connsiteY50" fmla="*/ 710339 h 1024610"/>
              <a:gd name="connsiteX51" fmla="*/ 2010475 w 5316780"/>
              <a:gd name="connsiteY51" fmla="*/ 706034 h 1024610"/>
              <a:gd name="connsiteX52" fmla="*/ 2010475 w 5316780"/>
              <a:gd name="connsiteY52" fmla="*/ 706034 h 1024610"/>
              <a:gd name="connsiteX53" fmla="*/ 2075051 w 5316780"/>
              <a:gd name="connsiteY53" fmla="*/ 753390 h 1024610"/>
              <a:gd name="connsiteX54" fmla="*/ 2255865 w 5316780"/>
              <a:gd name="connsiteY54" fmla="*/ 762000 h 1024610"/>
              <a:gd name="connsiteX55" fmla="*/ 2277390 w 5316780"/>
              <a:gd name="connsiteY55" fmla="*/ 783525 h 1024610"/>
              <a:gd name="connsiteX56" fmla="*/ 2690678 w 5316780"/>
              <a:gd name="connsiteY56" fmla="*/ 779220 h 1024610"/>
              <a:gd name="connsiteX57" fmla="*/ 2703594 w 5316780"/>
              <a:gd name="connsiteY57" fmla="*/ 792135 h 1024610"/>
              <a:gd name="connsiteX58" fmla="*/ 2811221 w 5316780"/>
              <a:gd name="connsiteY58" fmla="*/ 792135 h 1024610"/>
              <a:gd name="connsiteX59" fmla="*/ 2811221 w 5316780"/>
              <a:gd name="connsiteY59" fmla="*/ 800746 h 1024610"/>
              <a:gd name="connsiteX60" fmla="*/ 3134102 w 5316780"/>
              <a:gd name="connsiteY60" fmla="*/ 796440 h 1024610"/>
              <a:gd name="connsiteX61" fmla="*/ 3134102 w 5316780"/>
              <a:gd name="connsiteY61" fmla="*/ 830881 h 1024610"/>
              <a:gd name="connsiteX62" fmla="*/ 3207289 w 5316780"/>
              <a:gd name="connsiteY62" fmla="*/ 835186 h 1024610"/>
              <a:gd name="connsiteX63" fmla="*/ 3207289 w 5316780"/>
              <a:gd name="connsiteY63" fmla="*/ 835186 h 1024610"/>
              <a:gd name="connsiteX64" fmla="*/ 3370882 w 5316780"/>
              <a:gd name="connsiteY64" fmla="*/ 848101 h 1024610"/>
              <a:gd name="connsiteX65" fmla="*/ 3366577 w 5316780"/>
              <a:gd name="connsiteY65" fmla="*/ 908373 h 1024610"/>
              <a:gd name="connsiteX66" fmla="*/ 3422543 w 5316780"/>
              <a:gd name="connsiteY66" fmla="*/ 908373 h 1024610"/>
              <a:gd name="connsiteX67" fmla="*/ 3426848 w 5316780"/>
              <a:gd name="connsiteY67" fmla="*/ 934203 h 1024610"/>
              <a:gd name="connsiteX68" fmla="*/ 3676543 w 5316780"/>
              <a:gd name="connsiteY68" fmla="*/ 938508 h 1024610"/>
              <a:gd name="connsiteX69" fmla="*/ 3685153 w 5316780"/>
              <a:gd name="connsiteY69" fmla="*/ 1024610 h 1024610"/>
              <a:gd name="connsiteX70" fmla="*/ 5316780 w 5316780"/>
              <a:gd name="connsiteY70" fmla="*/ 1024610 h 102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16780" h="1024610">
                <a:moveTo>
                  <a:pt x="0" y="0"/>
                </a:moveTo>
                <a:lnTo>
                  <a:pt x="262611" y="4305"/>
                </a:lnTo>
                <a:lnTo>
                  <a:pt x="258305" y="21525"/>
                </a:lnTo>
                <a:lnTo>
                  <a:pt x="314272" y="12915"/>
                </a:lnTo>
                <a:lnTo>
                  <a:pt x="314272" y="43051"/>
                </a:lnTo>
                <a:lnTo>
                  <a:pt x="404678" y="38746"/>
                </a:lnTo>
                <a:lnTo>
                  <a:pt x="400373" y="60271"/>
                </a:lnTo>
                <a:lnTo>
                  <a:pt x="426204" y="60271"/>
                </a:lnTo>
                <a:lnTo>
                  <a:pt x="430509" y="73186"/>
                </a:lnTo>
                <a:lnTo>
                  <a:pt x="477865" y="68881"/>
                </a:lnTo>
                <a:lnTo>
                  <a:pt x="486475" y="81796"/>
                </a:lnTo>
                <a:lnTo>
                  <a:pt x="559661" y="81796"/>
                </a:lnTo>
                <a:lnTo>
                  <a:pt x="563966" y="111932"/>
                </a:lnTo>
                <a:lnTo>
                  <a:pt x="662983" y="116237"/>
                </a:lnTo>
                <a:lnTo>
                  <a:pt x="658678" y="163593"/>
                </a:lnTo>
                <a:lnTo>
                  <a:pt x="693119" y="167898"/>
                </a:lnTo>
                <a:lnTo>
                  <a:pt x="684509" y="266915"/>
                </a:lnTo>
                <a:lnTo>
                  <a:pt x="723255" y="275525"/>
                </a:lnTo>
                <a:lnTo>
                  <a:pt x="736170" y="327186"/>
                </a:lnTo>
                <a:lnTo>
                  <a:pt x="779221" y="335796"/>
                </a:lnTo>
                <a:lnTo>
                  <a:pt x="787831" y="344407"/>
                </a:lnTo>
                <a:lnTo>
                  <a:pt x="835187" y="344407"/>
                </a:lnTo>
                <a:lnTo>
                  <a:pt x="835187" y="353017"/>
                </a:lnTo>
                <a:lnTo>
                  <a:pt x="904068" y="361627"/>
                </a:lnTo>
                <a:lnTo>
                  <a:pt x="912678" y="374542"/>
                </a:lnTo>
                <a:lnTo>
                  <a:pt x="981560" y="374542"/>
                </a:lnTo>
                <a:lnTo>
                  <a:pt x="981560" y="374542"/>
                </a:lnTo>
                <a:lnTo>
                  <a:pt x="1011695" y="404678"/>
                </a:lnTo>
                <a:lnTo>
                  <a:pt x="1050441" y="413288"/>
                </a:lnTo>
                <a:lnTo>
                  <a:pt x="1050441" y="413288"/>
                </a:lnTo>
                <a:lnTo>
                  <a:pt x="1115017" y="434813"/>
                </a:lnTo>
                <a:lnTo>
                  <a:pt x="1239865" y="439118"/>
                </a:lnTo>
                <a:lnTo>
                  <a:pt x="1239865" y="439118"/>
                </a:lnTo>
                <a:lnTo>
                  <a:pt x="1278611" y="477864"/>
                </a:lnTo>
                <a:lnTo>
                  <a:pt x="1304441" y="477864"/>
                </a:lnTo>
                <a:lnTo>
                  <a:pt x="1304441" y="477864"/>
                </a:lnTo>
                <a:lnTo>
                  <a:pt x="1325966" y="538135"/>
                </a:lnTo>
                <a:lnTo>
                  <a:pt x="1343187" y="581186"/>
                </a:lnTo>
                <a:lnTo>
                  <a:pt x="1343187" y="581186"/>
                </a:lnTo>
                <a:lnTo>
                  <a:pt x="1390543" y="607017"/>
                </a:lnTo>
                <a:lnTo>
                  <a:pt x="1416373" y="628542"/>
                </a:lnTo>
                <a:lnTo>
                  <a:pt x="1480950" y="624237"/>
                </a:lnTo>
                <a:lnTo>
                  <a:pt x="1498170" y="645762"/>
                </a:lnTo>
                <a:lnTo>
                  <a:pt x="1734950" y="650068"/>
                </a:lnTo>
                <a:lnTo>
                  <a:pt x="1743560" y="667288"/>
                </a:lnTo>
                <a:lnTo>
                  <a:pt x="1778000" y="662983"/>
                </a:lnTo>
                <a:lnTo>
                  <a:pt x="1782305" y="680203"/>
                </a:lnTo>
                <a:lnTo>
                  <a:pt x="1816746" y="675898"/>
                </a:lnTo>
                <a:lnTo>
                  <a:pt x="1825356" y="684508"/>
                </a:lnTo>
                <a:lnTo>
                  <a:pt x="1872712" y="688813"/>
                </a:lnTo>
                <a:lnTo>
                  <a:pt x="1872712" y="710339"/>
                </a:lnTo>
                <a:lnTo>
                  <a:pt x="2010475" y="706034"/>
                </a:lnTo>
                <a:lnTo>
                  <a:pt x="2010475" y="706034"/>
                </a:lnTo>
                <a:lnTo>
                  <a:pt x="2075051" y="753390"/>
                </a:lnTo>
                <a:lnTo>
                  <a:pt x="2255865" y="762000"/>
                </a:lnTo>
                <a:lnTo>
                  <a:pt x="2277390" y="783525"/>
                </a:lnTo>
                <a:lnTo>
                  <a:pt x="2690678" y="779220"/>
                </a:lnTo>
                <a:lnTo>
                  <a:pt x="2703594" y="792135"/>
                </a:lnTo>
                <a:lnTo>
                  <a:pt x="2811221" y="792135"/>
                </a:lnTo>
                <a:lnTo>
                  <a:pt x="2811221" y="800746"/>
                </a:lnTo>
                <a:lnTo>
                  <a:pt x="3134102" y="796440"/>
                </a:lnTo>
                <a:lnTo>
                  <a:pt x="3134102" y="830881"/>
                </a:lnTo>
                <a:lnTo>
                  <a:pt x="3207289" y="835186"/>
                </a:lnTo>
                <a:lnTo>
                  <a:pt x="3207289" y="835186"/>
                </a:lnTo>
                <a:lnTo>
                  <a:pt x="3370882" y="848101"/>
                </a:lnTo>
                <a:lnTo>
                  <a:pt x="3366577" y="908373"/>
                </a:lnTo>
                <a:lnTo>
                  <a:pt x="3422543" y="908373"/>
                </a:lnTo>
                <a:lnTo>
                  <a:pt x="3426848" y="934203"/>
                </a:lnTo>
                <a:lnTo>
                  <a:pt x="3676543" y="938508"/>
                </a:lnTo>
                <a:lnTo>
                  <a:pt x="3685153" y="1024610"/>
                </a:lnTo>
                <a:lnTo>
                  <a:pt x="5316780" y="1024610"/>
                </a:lnTo>
              </a:path>
            </a:pathLst>
          </a:custGeom>
          <a:ln>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66">
            <a:extLst>
              <a:ext uri="{FF2B5EF4-FFF2-40B4-BE49-F238E27FC236}">
                <a16:creationId xmlns:a16="http://schemas.microsoft.com/office/drawing/2014/main" id="{DBF4C9F9-9F84-8843-A11E-4028BF2189C5}"/>
              </a:ext>
            </a:extLst>
          </p:cNvPr>
          <p:cNvSpPr/>
          <p:nvPr/>
        </p:nvSpPr>
        <p:spPr>
          <a:xfrm>
            <a:off x="3386218" y="2107226"/>
            <a:ext cx="4877661" cy="731864"/>
          </a:xfrm>
          <a:custGeom>
            <a:avLst/>
            <a:gdLst>
              <a:gd name="connsiteX0" fmla="*/ 0 w 4877661"/>
              <a:gd name="connsiteY0" fmla="*/ 4305 h 731864"/>
              <a:gd name="connsiteX1" fmla="*/ 232475 w 4877661"/>
              <a:gd name="connsiteY1" fmla="*/ 0 h 731864"/>
              <a:gd name="connsiteX2" fmla="*/ 262610 w 4877661"/>
              <a:gd name="connsiteY2" fmla="*/ 60271 h 731864"/>
              <a:gd name="connsiteX3" fmla="*/ 486475 w 4877661"/>
              <a:gd name="connsiteY3" fmla="*/ 60271 h 731864"/>
              <a:gd name="connsiteX4" fmla="*/ 503695 w 4877661"/>
              <a:gd name="connsiteY4" fmla="*/ 120542 h 731864"/>
              <a:gd name="connsiteX5" fmla="*/ 508000 w 4877661"/>
              <a:gd name="connsiteY5" fmla="*/ 163593 h 731864"/>
              <a:gd name="connsiteX6" fmla="*/ 602712 w 4877661"/>
              <a:gd name="connsiteY6" fmla="*/ 167898 h 731864"/>
              <a:gd name="connsiteX7" fmla="*/ 602712 w 4877661"/>
              <a:gd name="connsiteY7" fmla="*/ 215254 h 731864"/>
              <a:gd name="connsiteX8" fmla="*/ 662983 w 4877661"/>
              <a:gd name="connsiteY8" fmla="*/ 223864 h 731864"/>
              <a:gd name="connsiteX9" fmla="*/ 675899 w 4877661"/>
              <a:gd name="connsiteY9" fmla="*/ 279830 h 731864"/>
              <a:gd name="connsiteX10" fmla="*/ 706034 w 4877661"/>
              <a:gd name="connsiteY10" fmla="*/ 279830 h 731864"/>
              <a:gd name="connsiteX11" fmla="*/ 710339 w 4877661"/>
              <a:gd name="connsiteY11" fmla="*/ 443424 h 731864"/>
              <a:gd name="connsiteX12" fmla="*/ 757695 w 4877661"/>
              <a:gd name="connsiteY12" fmla="*/ 452034 h 731864"/>
              <a:gd name="connsiteX13" fmla="*/ 766305 w 4877661"/>
              <a:gd name="connsiteY13" fmla="*/ 499390 h 731864"/>
              <a:gd name="connsiteX14" fmla="*/ 1347492 w 4877661"/>
              <a:gd name="connsiteY14" fmla="*/ 495085 h 731864"/>
              <a:gd name="connsiteX15" fmla="*/ 1364712 w 4877661"/>
              <a:gd name="connsiteY15" fmla="*/ 546746 h 731864"/>
              <a:gd name="connsiteX16" fmla="*/ 1364712 w 4877661"/>
              <a:gd name="connsiteY16" fmla="*/ 546746 h 731864"/>
              <a:gd name="connsiteX17" fmla="*/ 1381932 w 4877661"/>
              <a:gd name="connsiteY17" fmla="*/ 602712 h 731864"/>
              <a:gd name="connsiteX18" fmla="*/ 1412068 w 4877661"/>
              <a:gd name="connsiteY18" fmla="*/ 598407 h 731864"/>
              <a:gd name="connsiteX19" fmla="*/ 1420678 w 4877661"/>
              <a:gd name="connsiteY19" fmla="*/ 615627 h 731864"/>
              <a:gd name="connsiteX20" fmla="*/ 2006170 w 4877661"/>
              <a:gd name="connsiteY20" fmla="*/ 615627 h 731864"/>
              <a:gd name="connsiteX21" fmla="*/ 1993254 w 4877661"/>
              <a:gd name="connsiteY21" fmla="*/ 662983 h 731864"/>
              <a:gd name="connsiteX22" fmla="*/ 2837051 w 4877661"/>
              <a:gd name="connsiteY22" fmla="*/ 658678 h 731864"/>
              <a:gd name="connsiteX23" fmla="*/ 2828441 w 4877661"/>
              <a:gd name="connsiteY23" fmla="*/ 731864 h 731864"/>
              <a:gd name="connsiteX24" fmla="*/ 4877661 w 4877661"/>
              <a:gd name="connsiteY24" fmla="*/ 727559 h 7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7661" h="731864">
                <a:moveTo>
                  <a:pt x="0" y="4305"/>
                </a:moveTo>
                <a:lnTo>
                  <a:pt x="232475" y="0"/>
                </a:lnTo>
                <a:lnTo>
                  <a:pt x="262610" y="60271"/>
                </a:lnTo>
                <a:lnTo>
                  <a:pt x="486475" y="60271"/>
                </a:lnTo>
                <a:lnTo>
                  <a:pt x="503695" y="120542"/>
                </a:lnTo>
                <a:lnTo>
                  <a:pt x="508000" y="163593"/>
                </a:lnTo>
                <a:lnTo>
                  <a:pt x="602712" y="167898"/>
                </a:lnTo>
                <a:lnTo>
                  <a:pt x="602712" y="215254"/>
                </a:lnTo>
                <a:lnTo>
                  <a:pt x="662983" y="223864"/>
                </a:lnTo>
                <a:lnTo>
                  <a:pt x="675899" y="279830"/>
                </a:lnTo>
                <a:lnTo>
                  <a:pt x="706034" y="279830"/>
                </a:lnTo>
                <a:lnTo>
                  <a:pt x="710339" y="443424"/>
                </a:lnTo>
                <a:lnTo>
                  <a:pt x="757695" y="452034"/>
                </a:lnTo>
                <a:lnTo>
                  <a:pt x="766305" y="499390"/>
                </a:lnTo>
                <a:lnTo>
                  <a:pt x="1347492" y="495085"/>
                </a:lnTo>
                <a:lnTo>
                  <a:pt x="1364712" y="546746"/>
                </a:lnTo>
                <a:lnTo>
                  <a:pt x="1364712" y="546746"/>
                </a:lnTo>
                <a:lnTo>
                  <a:pt x="1381932" y="602712"/>
                </a:lnTo>
                <a:lnTo>
                  <a:pt x="1412068" y="598407"/>
                </a:lnTo>
                <a:lnTo>
                  <a:pt x="1420678" y="615627"/>
                </a:lnTo>
                <a:lnTo>
                  <a:pt x="2006170" y="615627"/>
                </a:lnTo>
                <a:lnTo>
                  <a:pt x="1993254" y="662983"/>
                </a:lnTo>
                <a:lnTo>
                  <a:pt x="2837051" y="658678"/>
                </a:lnTo>
                <a:lnTo>
                  <a:pt x="2828441" y="731864"/>
                </a:lnTo>
                <a:lnTo>
                  <a:pt x="4877661" y="727559"/>
                </a:lnTo>
              </a:path>
            </a:pathLst>
          </a:cu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Freeform 68">
            <a:extLst>
              <a:ext uri="{FF2B5EF4-FFF2-40B4-BE49-F238E27FC236}">
                <a16:creationId xmlns:a16="http://schemas.microsoft.com/office/drawing/2014/main" id="{C968E8F8-BA43-F053-0ADD-36F750B51A08}"/>
              </a:ext>
            </a:extLst>
          </p:cNvPr>
          <p:cNvSpPr/>
          <p:nvPr/>
        </p:nvSpPr>
        <p:spPr>
          <a:xfrm>
            <a:off x="3390523" y="2107226"/>
            <a:ext cx="4890577" cy="1252780"/>
          </a:xfrm>
          <a:custGeom>
            <a:avLst/>
            <a:gdLst>
              <a:gd name="connsiteX0" fmla="*/ 0 w 4890577"/>
              <a:gd name="connsiteY0" fmla="*/ 4305 h 1252780"/>
              <a:gd name="connsiteX1" fmla="*/ 60271 w 4890577"/>
              <a:gd name="connsiteY1" fmla="*/ 0 h 1252780"/>
              <a:gd name="connsiteX2" fmla="*/ 60271 w 4890577"/>
              <a:gd name="connsiteY2" fmla="*/ 64576 h 1252780"/>
              <a:gd name="connsiteX3" fmla="*/ 228170 w 4890577"/>
              <a:gd name="connsiteY3" fmla="*/ 55966 h 1252780"/>
              <a:gd name="connsiteX4" fmla="*/ 219560 w 4890577"/>
              <a:gd name="connsiteY4" fmla="*/ 99017 h 1252780"/>
              <a:gd name="connsiteX5" fmla="*/ 241085 w 4890577"/>
              <a:gd name="connsiteY5" fmla="*/ 99017 h 1252780"/>
              <a:gd name="connsiteX6" fmla="*/ 236780 w 4890577"/>
              <a:gd name="connsiteY6" fmla="*/ 150678 h 1252780"/>
              <a:gd name="connsiteX7" fmla="*/ 284136 w 4890577"/>
              <a:gd name="connsiteY7" fmla="*/ 154983 h 1252780"/>
              <a:gd name="connsiteX8" fmla="*/ 271221 w 4890577"/>
              <a:gd name="connsiteY8" fmla="*/ 189424 h 1252780"/>
              <a:gd name="connsiteX9" fmla="*/ 301356 w 4890577"/>
              <a:gd name="connsiteY9" fmla="*/ 193729 h 1252780"/>
              <a:gd name="connsiteX10" fmla="*/ 301356 w 4890577"/>
              <a:gd name="connsiteY10" fmla="*/ 258305 h 1252780"/>
              <a:gd name="connsiteX11" fmla="*/ 314271 w 4890577"/>
              <a:gd name="connsiteY11" fmla="*/ 262610 h 1252780"/>
              <a:gd name="connsiteX12" fmla="*/ 309966 w 4890577"/>
              <a:gd name="connsiteY12" fmla="*/ 305661 h 1252780"/>
              <a:gd name="connsiteX13" fmla="*/ 396068 w 4890577"/>
              <a:gd name="connsiteY13" fmla="*/ 318576 h 1252780"/>
              <a:gd name="connsiteX14" fmla="*/ 391763 w 4890577"/>
              <a:gd name="connsiteY14" fmla="*/ 365932 h 1252780"/>
              <a:gd name="connsiteX15" fmla="*/ 482170 w 4890577"/>
              <a:gd name="connsiteY15" fmla="*/ 370237 h 1252780"/>
              <a:gd name="connsiteX16" fmla="*/ 482170 w 4890577"/>
              <a:gd name="connsiteY16" fmla="*/ 417593 h 1252780"/>
              <a:gd name="connsiteX17" fmla="*/ 538136 w 4890577"/>
              <a:gd name="connsiteY17" fmla="*/ 421898 h 1252780"/>
              <a:gd name="connsiteX18" fmla="*/ 542441 w 4890577"/>
              <a:gd name="connsiteY18" fmla="*/ 469254 h 1252780"/>
              <a:gd name="connsiteX19" fmla="*/ 589797 w 4890577"/>
              <a:gd name="connsiteY19" fmla="*/ 473559 h 1252780"/>
              <a:gd name="connsiteX20" fmla="*/ 589797 w 4890577"/>
              <a:gd name="connsiteY20" fmla="*/ 525220 h 1252780"/>
              <a:gd name="connsiteX21" fmla="*/ 740475 w 4890577"/>
              <a:gd name="connsiteY21" fmla="*/ 533830 h 1252780"/>
              <a:gd name="connsiteX22" fmla="*/ 740475 w 4890577"/>
              <a:gd name="connsiteY22" fmla="*/ 611322 h 1252780"/>
              <a:gd name="connsiteX23" fmla="*/ 762000 w 4890577"/>
              <a:gd name="connsiteY23" fmla="*/ 611322 h 1252780"/>
              <a:gd name="connsiteX24" fmla="*/ 774916 w 4890577"/>
              <a:gd name="connsiteY24" fmla="*/ 684508 h 1252780"/>
              <a:gd name="connsiteX25" fmla="*/ 1041831 w 4890577"/>
              <a:gd name="connsiteY25" fmla="*/ 684508 h 1252780"/>
              <a:gd name="connsiteX26" fmla="*/ 1046136 w 4890577"/>
              <a:gd name="connsiteY26" fmla="*/ 740475 h 1252780"/>
              <a:gd name="connsiteX27" fmla="*/ 1076271 w 4890577"/>
              <a:gd name="connsiteY27" fmla="*/ 736169 h 1252780"/>
              <a:gd name="connsiteX28" fmla="*/ 1076271 w 4890577"/>
              <a:gd name="connsiteY28" fmla="*/ 800746 h 1252780"/>
              <a:gd name="connsiteX29" fmla="*/ 1364712 w 4890577"/>
              <a:gd name="connsiteY29" fmla="*/ 787830 h 1252780"/>
              <a:gd name="connsiteX30" fmla="*/ 1360407 w 4890577"/>
              <a:gd name="connsiteY30" fmla="*/ 852407 h 1252780"/>
              <a:gd name="connsiteX31" fmla="*/ 1377627 w 4890577"/>
              <a:gd name="connsiteY31" fmla="*/ 856712 h 1252780"/>
              <a:gd name="connsiteX32" fmla="*/ 1373322 w 4890577"/>
              <a:gd name="connsiteY32" fmla="*/ 908373 h 1252780"/>
              <a:gd name="connsiteX33" fmla="*/ 1515390 w 4890577"/>
              <a:gd name="connsiteY33" fmla="*/ 916983 h 1252780"/>
              <a:gd name="connsiteX34" fmla="*/ 1524000 w 4890577"/>
              <a:gd name="connsiteY34" fmla="*/ 960034 h 1252780"/>
              <a:gd name="connsiteX35" fmla="*/ 1881322 w 4890577"/>
              <a:gd name="connsiteY35" fmla="*/ 955729 h 1252780"/>
              <a:gd name="connsiteX36" fmla="*/ 1881322 w 4890577"/>
              <a:gd name="connsiteY36" fmla="*/ 1024610 h 1252780"/>
              <a:gd name="connsiteX37" fmla="*/ 2023390 w 4890577"/>
              <a:gd name="connsiteY37" fmla="*/ 1024610 h 1252780"/>
              <a:gd name="connsiteX38" fmla="*/ 2027695 w 4890577"/>
              <a:gd name="connsiteY38" fmla="*/ 1080576 h 1252780"/>
              <a:gd name="connsiteX39" fmla="*/ 2664848 w 4890577"/>
              <a:gd name="connsiteY39" fmla="*/ 1076271 h 1252780"/>
              <a:gd name="connsiteX40" fmla="*/ 2664848 w 4890577"/>
              <a:gd name="connsiteY40" fmla="*/ 1132237 h 1252780"/>
              <a:gd name="connsiteX41" fmla="*/ 2690678 w 4890577"/>
              <a:gd name="connsiteY41" fmla="*/ 1123627 h 1252780"/>
              <a:gd name="connsiteX42" fmla="*/ 2686373 w 4890577"/>
              <a:gd name="connsiteY42" fmla="*/ 1192508 h 1252780"/>
              <a:gd name="connsiteX43" fmla="*/ 3056610 w 4890577"/>
              <a:gd name="connsiteY43" fmla="*/ 1188203 h 1252780"/>
              <a:gd name="connsiteX44" fmla="*/ 3060916 w 4890577"/>
              <a:gd name="connsiteY44" fmla="*/ 1252780 h 1252780"/>
              <a:gd name="connsiteX45" fmla="*/ 4890577 w 4890577"/>
              <a:gd name="connsiteY45" fmla="*/ 1252780 h 12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90577" h="1252780">
                <a:moveTo>
                  <a:pt x="0" y="4305"/>
                </a:moveTo>
                <a:lnTo>
                  <a:pt x="60271" y="0"/>
                </a:lnTo>
                <a:lnTo>
                  <a:pt x="60271" y="64576"/>
                </a:lnTo>
                <a:lnTo>
                  <a:pt x="228170" y="55966"/>
                </a:lnTo>
                <a:lnTo>
                  <a:pt x="219560" y="99017"/>
                </a:lnTo>
                <a:lnTo>
                  <a:pt x="241085" y="99017"/>
                </a:lnTo>
                <a:lnTo>
                  <a:pt x="236780" y="150678"/>
                </a:lnTo>
                <a:lnTo>
                  <a:pt x="284136" y="154983"/>
                </a:lnTo>
                <a:lnTo>
                  <a:pt x="271221" y="189424"/>
                </a:lnTo>
                <a:lnTo>
                  <a:pt x="301356" y="193729"/>
                </a:lnTo>
                <a:lnTo>
                  <a:pt x="301356" y="258305"/>
                </a:lnTo>
                <a:lnTo>
                  <a:pt x="314271" y="262610"/>
                </a:lnTo>
                <a:lnTo>
                  <a:pt x="309966" y="305661"/>
                </a:lnTo>
                <a:lnTo>
                  <a:pt x="396068" y="318576"/>
                </a:lnTo>
                <a:lnTo>
                  <a:pt x="391763" y="365932"/>
                </a:lnTo>
                <a:lnTo>
                  <a:pt x="482170" y="370237"/>
                </a:lnTo>
                <a:lnTo>
                  <a:pt x="482170" y="417593"/>
                </a:lnTo>
                <a:lnTo>
                  <a:pt x="538136" y="421898"/>
                </a:lnTo>
                <a:lnTo>
                  <a:pt x="542441" y="469254"/>
                </a:lnTo>
                <a:lnTo>
                  <a:pt x="589797" y="473559"/>
                </a:lnTo>
                <a:lnTo>
                  <a:pt x="589797" y="525220"/>
                </a:lnTo>
                <a:lnTo>
                  <a:pt x="740475" y="533830"/>
                </a:lnTo>
                <a:lnTo>
                  <a:pt x="740475" y="611322"/>
                </a:lnTo>
                <a:lnTo>
                  <a:pt x="762000" y="611322"/>
                </a:lnTo>
                <a:lnTo>
                  <a:pt x="774916" y="684508"/>
                </a:lnTo>
                <a:lnTo>
                  <a:pt x="1041831" y="684508"/>
                </a:lnTo>
                <a:lnTo>
                  <a:pt x="1046136" y="740475"/>
                </a:lnTo>
                <a:lnTo>
                  <a:pt x="1076271" y="736169"/>
                </a:lnTo>
                <a:lnTo>
                  <a:pt x="1076271" y="800746"/>
                </a:lnTo>
                <a:lnTo>
                  <a:pt x="1364712" y="787830"/>
                </a:lnTo>
                <a:lnTo>
                  <a:pt x="1360407" y="852407"/>
                </a:lnTo>
                <a:lnTo>
                  <a:pt x="1377627" y="856712"/>
                </a:lnTo>
                <a:lnTo>
                  <a:pt x="1373322" y="908373"/>
                </a:lnTo>
                <a:lnTo>
                  <a:pt x="1515390" y="916983"/>
                </a:lnTo>
                <a:lnTo>
                  <a:pt x="1524000" y="960034"/>
                </a:lnTo>
                <a:lnTo>
                  <a:pt x="1881322" y="955729"/>
                </a:lnTo>
                <a:lnTo>
                  <a:pt x="1881322" y="1024610"/>
                </a:lnTo>
                <a:lnTo>
                  <a:pt x="2023390" y="1024610"/>
                </a:lnTo>
                <a:lnTo>
                  <a:pt x="2027695" y="1080576"/>
                </a:lnTo>
                <a:lnTo>
                  <a:pt x="2664848" y="1076271"/>
                </a:lnTo>
                <a:lnTo>
                  <a:pt x="2664848" y="1132237"/>
                </a:lnTo>
                <a:lnTo>
                  <a:pt x="2690678" y="1123627"/>
                </a:lnTo>
                <a:lnTo>
                  <a:pt x="2686373" y="1192508"/>
                </a:lnTo>
                <a:lnTo>
                  <a:pt x="3056610" y="1188203"/>
                </a:lnTo>
                <a:lnTo>
                  <a:pt x="3060916" y="1252780"/>
                </a:lnTo>
                <a:lnTo>
                  <a:pt x="4890577" y="1252780"/>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Freeform 69">
            <a:extLst>
              <a:ext uri="{FF2B5EF4-FFF2-40B4-BE49-F238E27FC236}">
                <a16:creationId xmlns:a16="http://schemas.microsoft.com/office/drawing/2014/main" id="{302FCB20-A629-25DD-2665-C5EE7751B283}"/>
              </a:ext>
            </a:extLst>
          </p:cNvPr>
          <p:cNvSpPr/>
          <p:nvPr/>
        </p:nvSpPr>
        <p:spPr>
          <a:xfrm>
            <a:off x="3394828" y="2120141"/>
            <a:ext cx="5062780" cy="981560"/>
          </a:xfrm>
          <a:custGeom>
            <a:avLst/>
            <a:gdLst>
              <a:gd name="connsiteX0" fmla="*/ 0 w 5062780"/>
              <a:gd name="connsiteY0" fmla="*/ 0 h 981560"/>
              <a:gd name="connsiteX1" fmla="*/ 94712 w 5062780"/>
              <a:gd name="connsiteY1" fmla="*/ 0 h 981560"/>
              <a:gd name="connsiteX2" fmla="*/ 103322 w 5062780"/>
              <a:gd name="connsiteY2" fmla="*/ 47356 h 981560"/>
              <a:gd name="connsiteX3" fmla="*/ 223865 w 5062780"/>
              <a:gd name="connsiteY3" fmla="*/ 38746 h 981560"/>
              <a:gd name="connsiteX4" fmla="*/ 228170 w 5062780"/>
              <a:gd name="connsiteY4" fmla="*/ 60271 h 981560"/>
              <a:gd name="connsiteX5" fmla="*/ 370238 w 5062780"/>
              <a:gd name="connsiteY5" fmla="*/ 60271 h 981560"/>
              <a:gd name="connsiteX6" fmla="*/ 378848 w 5062780"/>
              <a:gd name="connsiteY6" fmla="*/ 81797 h 981560"/>
              <a:gd name="connsiteX7" fmla="*/ 486475 w 5062780"/>
              <a:gd name="connsiteY7" fmla="*/ 90407 h 981560"/>
              <a:gd name="connsiteX8" fmla="*/ 525221 w 5062780"/>
              <a:gd name="connsiteY8" fmla="*/ 129153 h 981560"/>
              <a:gd name="connsiteX9" fmla="*/ 576882 w 5062780"/>
              <a:gd name="connsiteY9" fmla="*/ 142068 h 981560"/>
              <a:gd name="connsiteX10" fmla="*/ 675899 w 5062780"/>
              <a:gd name="connsiteY10" fmla="*/ 137763 h 981560"/>
              <a:gd name="connsiteX11" fmla="*/ 688814 w 5062780"/>
              <a:gd name="connsiteY11" fmla="*/ 206644 h 981560"/>
              <a:gd name="connsiteX12" fmla="*/ 753390 w 5062780"/>
              <a:gd name="connsiteY12" fmla="*/ 202339 h 981560"/>
              <a:gd name="connsiteX13" fmla="*/ 753390 w 5062780"/>
              <a:gd name="connsiteY13" fmla="*/ 254000 h 981560"/>
              <a:gd name="connsiteX14" fmla="*/ 800746 w 5062780"/>
              <a:gd name="connsiteY14" fmla="*/ 245390 h 981560"/>
              <a:gd name="connsiteX15" fmla="*/ 800746 w 5062780"/>
              <a:gd name="connsiteY15" fmla="*/ 245390 h 981560"/>
              <a:gd name="connsiteX16" fmla="*/ 796441 w 5062780"/>
              <a:gd name="connsiteY16" fmla="*/ 275526 h 981560"/>
              <a:gd name="connsiteX17" fmla="*/ 839492 w 5062780"/>
              <a:gd name="connsiteY17" fmla="*/ 288441 h 981560"/>
              <a:gd name="connsiteX18" fmla="*/ 1007390 w 5062780"/>
              <a:gd name="connsiteY18" fmla="*/ 297051 h 981560"/>
              <a:gd name="connsiteX19" fmla="*/ 1020305 w 5062780"/>
              <a:gd name="connsiteY19" fmla="*/ 314271 h 981560"/>
              <a:gd name="connsiteX20" fmla="*/ 1063356 w 5062780"/>
              <a:gd name="connsiteY20" fmla="*/ 314271 h 981560"/>
              <a:gd name="connsiteX21" fmla="*/ 1080577 w 5062780"/>
              <a:gd name="connsiteY21" fmla="*/ 318576 h 981560"/>
              <a:gd name="connsiteX22" fmla="*/ 1136543 w 5062780"/>
              <a:gd name="connsiteY22" fmla="*/ 322882 h 981560"/>
              <a:gd name="connsiteX23" fmla="*/ 1188204 w 5062780"/>
              <a:gd name="connsiteY23" fmla="*/ 353017 h 981560"/>
              <a:gd name="connsiteX24" fmla="*/ 1226950 w 5062780"/>
              <a:gd name="connsiteY24" fmla="*/ 378848 h 981560"/>
              <a:gd name="connsiteX25" fmla="*/ 1321661 w 5062780"/>
              <a:gd name="connsiteY25" fmla="*/ 378848 h 981560"/>
              <a:gd name="connsiteX26" fmla="*/ 1356102 w 5062780"/>
              <a:gd name="connsiteY26" fmla="*/ 408983 h 981560"/>
              <a:gd name="connsiteX27" fmla="*/ 1356102 w 5062780"/>
              <a:gd name="connsiteY27" fmla="*/ 408983 h 981560"/>
              <a:gd name="connsiteX28" fmla="*/ 1369017 w 5062780"/>
              <a:gd name="connsiteY28" fmla="*/ 430509 h 981560"/>
              <a:gd name="connsiteX29" fmla="*/ 1420678 w 5062780"/>
              <a:gd name="connsiteY29" fmla="*/ 434814 h 981560"/>
              <a:gd name="connsiteX30" fmla="*/ 1420678 w 5062780"/>
              <a:gd name="connsiteY30" fmla="*/ 434814 h 981560"/>
              <a:gd name="connsiteX31" fmla="*/ 1511085 w 5062780"/>
              <a:gd name="connsiteY31" fmla="*/ 456339 h 981560"/>
              <a:gd name="connsiteX32" fmla="*/ 1511085 w 5062780"/>
              <a:gd name="connsiteY32" fmla="*/ 456339 h 981560"/>
              <a:gd name="connsiteX33" fmla="*/ 1635933 w 5062780"/>
              <a:gd name="connsiteY33" fmla="*/ 456339 h 981560"/>
              <a:gd name="connsiteX34" fmla="*/ 1640238 w 5062780"/>
              <a:gd name="connsiteY34" fmla="*/ 473560 h 981560"/>
              <a:gd name="connsiteX35" fmla="*/ 1683289 w 5062780"/>
              <a:gd name="connsiteY35" fmla="*/ 473560 h 981560"/>
              <a:gd name="connsiteX36" fmla="*/ 1700509 w 5062780"/>
              <a:gd name="connsiteY36" fmla="*/ 477865 h 981560"/>
              <a:gd name="connsiteX37" fmla="*/ 1833966 w 5062780"/>
              <a:gd name="connsiteY37" fmla="*/ 482170 h 981560"/>
              <a:gd name="connsiteX38" fmla="*/ 1833966 w 5062780"/>
              <a:gd name="connsiteY38" fmla="*/ 482170 h 981560"/>
              <a:gd name="connsiteX39" fmla="*/ 1838272 w 5062780"/>
              <a:gd name="connsiteY39" fmla="*/ 490780 h 981560"/>
              <a:gd name="connsiteX40" fmla="*/ 1885628 w 5062780"/>
              <a:gd name="connsiteY40" fmla="*/ 486475 h 981560"/>
              <a:gd name="connsiteX41" fmla="*/ 1920068 w 5062780"/>
              <a:gd name="connsiteY41" fmla="*/ 508000 h 981560"/>
              <a:gd name="connsiteX42" fmla="*/ 2019085 w 5062780"/>
              <a:gd name="connsiteY42" fmla="*/ 512305 h 981560"/>
              <a:gd name="connsiteX43" fmla="*/ 2019085 w 5062780"/>
              <a:gd name="connsiteY43" fmla="*/ 512305 h 981560"/>
              <a:gd name="connsiteX44" fmla="*/ 2044916 w 5062780"/>
              <a:gd name="connsiteY44" fmla="*/ 529526 h 981560"/>
              <a:gd name="connsiteX45" fmla="*/ 2100882 w 5062780"/>
              <a:gd name="connsiteY45" fmla="*/ 533831 h 981560"/>
              <a:gd name="connsiteX46" fmla="*/ 2113797 w 5062780"/>
              <a:gd name="connsiteY46" fmla="*/ 551051 h 981560"/>
              <a:gd name="connsiteX47" fmla="*/ 2204204 w 5062780"/>
              <a:gd name="connsiteY47" fmla="*/ 551051 h 981560"/>
              <a:gd name="connsiteX48" fmla="*/ 2208509 w 5062780"/>
              <a:gd name="connsiteY48" fmla="*/ 555356 h 981560"/>
              <a:gd name="connsiteX49" fmla="*/ 2320441 w 5062780"/>
              <a:gd name="connsiteY49" fmla="*/ 551051 h 981560"/>
              <a:gd name="connsiteX50" fmla="*/ 2346272 w 5062780"/>
              <a:gd name="connsiteY50" fmla="*/ 563966 h 981560"/>
              <a:gd name="connsiteX51" fmla="*/ 2518475 w 5062780"/>
              <a:gd name="connsiteY51" fmla="*/ 568271 h 981560"/>
              <a:gd name="connsiteX52" fmla="*/ 2527085 w 5062780"/>
              <a:gd name="connsiteY52" fmla="*/ 576882 h 981560"/>
              <a:gd name="connsiteX53" fmla="*/ 2634712 w 5062780"/>
              <a:gd name="connsiteY53" fmla="*/ 581187 h 981560"/>
              <a:gd name="connsiteX54" fmla="*/ 2647628 w 5062780"/>
              <a:gd name="connsiteY54" fmla="*/ 602712 h 981560"/>
              <a:gd name="connsiteX55" fmla="*/ 2759560 w 5062780"/>
              <a:gd name="connsiteY55" fmla="*/ 602712 h 981560"/>
              <a:gd name="connsiteX56" fmla="*/ 2772475 w 5062780"/>
              <a:gd name="connsiteY56" fmla="*/ 619932 h 981560"/>
              <a:gd name="connsiteX57" fmla="*/ 2815526 w 5062780"/>
              <a:gd name="connsiteY57" fmla="*/ 624237 h 981560"/>
              <a:gd name="connsiteX58" fmla="*/ 2845661 w 5062780"/>
              <a:gd name="connsiteY58" fmla="*/ 650068 h 981560"/>
              <a:gd name="connsiteX59" fmla="*/ 2905933 w 5062780"/>
              <a:gd name="connsiteY59" fmla="*/ 645763 h 981560"/>
              <a:gd name="connsiteX60" fmla="*/ 2910238 w 5062780"/>
              <a:gd name="connsiteY60" fmla="*/ 658678 h 981560"/>
              <a:gd name="connsiteX61" fmla="*/ 2966204 w 5062780"/>
              <a:gd name="connsiteY61" fmla="*/ 671593 h 981560"/>
              <a:gd name="connsiteX62" fmla="*/ 3013560 w 5062780"/>
              <a:gd name="connsiteY62" fmla="*/ 688814 h 981560"/>
              <a:gd name="connsiteX63" fmla="*/ 3172848 w 5062780"/>
              <a:gd name="connsiteY63" fmla="*/ 684509 h 981560"/>
              <a:gd name="connsiteX64" fmla="*/ 3177153 w 5062780"/>
              <a:gd name="connsiteY64" fmla="*/ 706034 h 981560"/>
              <a:gd name="connsiteX65" fmla="*/ 3500034 w 5062780"/>
              <a:gd name="connsiteY65" fmla="*/ 701729 h 981560"/>
              <a:gd name="connsiteX66" fmla="*/ 3504339 w 5062780"/>
              <a:gd name="connsiteY66" fmla="*/ 740475 h 981560"/>
              <a:gd name="connsiteX67" fmla="*/ 3672238 w 5062780"/>
              <a:gd name="connsiteY67" fmla="*/ 736170 h 981560"/>
              <a:gd name="connsiteX68" fmla="*/ 3672238 w 5062780"/>
              <a:gd name="connsiteY68" fmla="*/ 779221 h 981560"/>
              <a:gd name="connsiteX69" fmla="*/ 3883187 w 5062780"/>
              <a:gd name="connsiteY69" fmla="*/ 770610 h 981560"/>
              <a:gd name="connsiteX70" fmla="*/ 3891797 w 5062780"/>
              <a:gd name="connsiteY70" fmla="*/ 805051 h 981560"/>
              <a:gd name="connsiteX71" fmla="*/ 4197458 w 5062780"/>
              <a:gd name="connsiteY71" fmla="*/ 800746 h 981560"/>
              <a:gd name="connsiteX72" fmla="*/ 4197458 w 5062780"/>
              <a:gd name="connsiteY72" fmla="*/ 826576 h 981560"/>
              <a:gd name="connsiteX73" fmla="*/ 4563390 w 5062780"/>
              <a:gd name="connsiteY73" fmla="*/ 817966 h 981560"/>
              <a:gd name="connsiteX74" fmla="*/ 4576305 w 5062780"/>
              <a:gd name="connsiteY74" fmla="*/ 861017 h 981560"/>
              <a:gd name="connsiteX75" fmla="*/ 4726983 w 5062780"/>
              <a:gd name="connsiteY75" fmla="*/ 865322 h 981560"/>
              <a:gd name="connsiteX76" fmla="*/ 4726983 w 5062780"/>
              <a:gd name="connsiteY76" fmla="*/ 981560 h 981560"/>
              <a:gd name="connsiteX77" fmla="*/ 5062780 w 5062780"/>
              <a:gd name="connsiteY77" fmla="*/ 977254 h 9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062780" h="981560">
                <a:moveTo>
                  <a:pt x="0" y="0"/>
                </a:moveTo>
                <a:lnTo>
                  <a:pt x="94712" y="0"/>
                </a:lnTo>
                <a:lnTo>
                  <a:pt x="103322" y="47356"/>
                </a:lnTo>
                <a:lnTo>
                  <a:pt x="223865" y="38746"/>
                </a:lnTo>
                <a:lnTo>
                  <a:pt x="228170" y="60271"/>
                </a:lnTo>
                <a:lnTo>
                  <a:pt x="370238" y="60271"/>
                </a:lnTo>
                <a:lnTo>
                  <a:pt x="378848" y="81797"/>
                </a:lnTo>
                <a:lnTo>
                  <a:pt x="486475" y="90407"/>
                </a:lnTo>
                <a:lnTo>
                  <a:pt x="525221" y="129153"/>
                </a:lnTo>
                <a:lnTo>
                  <a:pt x="576882" y="142068"/>
                </a:lnTo>
                <a:lnTo>
                  <a:pt x="675899" y="137763"/>
                </a:lnTo>
                <a:lnTo>
                  <a:pt x="688814" y="206644"/>
                </a:lnTo>
                <a:lnTo>
                  <a:pt x="753390" y="202339"/>
                </a:lnTo>
                <a:lnTo>
                  <a:pt x="753390" y="254000"/>
                </a:lnTo>
                <a:lnTo>
                  <a:pt x="800746" y="245390"/>
                </a:lnTo>
                <a:lnTo>
                  <a:pt x="800746" y="245390"/>
                </a:lnTo>
                <a:lnTo>
                  <a:pt x="796441" y="275526"/>
                </a:lnTo>
                <a:lnTo>
                  <a:pt x="839492" y="288441"/>
                </a:lnTo>
                <a:lnTo>
                  <a:pt x="1007390" y="297051"/>
                </a:lnTo>
                <a:lnTo>
                  <a:pt x="1020305" y="314271"/>
                </a:lnTo>
                <a:lnTo>
                  <a:pt x="1063356" y="314271"/>
                </a:lnTo>
                <a:lnTo>
                  <a:pt x="1080577" y="318576"/>
                </a:lnTo>
                <a:lnTo>
                  <a:pt x="1136543" y="322882"/>
                </a:lnTo>
                <a:lnTo>
                  <a:pt x="1188204" y="353017"/>
                </a:lnTo>
                <a:lnTo>
                  <a:pt x="1226950" y="378848"/>
                </a:lnTo>
                <a:lnTo>
                  <a:pt x="1321661" y="378848"/>
                </a:lnTo>
                <a:lnTo>
                  <a:pt x="1356102" y="408983"/>
                </a:lnTo>
                <a:lnTo>
                  <a:pt x="1356102" y="408983"/>
                </a:lnTo>
                <a:lnTo>
                  <a:pt x="1369017" y="430509"/>
                </a:lnTo>
                <a:lnTo>
                  <a:pt x="1420678" y="434814"/>
                </a:lnTo>
                <a:lnTo>
                  <a:pt x="1420678" y="434814"/>
                </a:lnTo>
                <a:lnTo>
                  <a:pt x="1511085" y="456339"/>
                </a:lnTo>
                <a:lnTo>
                  <a:pt x="1511085" y="456339"/>
                </a:lnTo>
                <a:lnTo>
                  <a:pt x="1635933" y="456339"/>
                </a:lnTo>
                <a:lnTo>
                  <a:pt x="1640238" y="473560"/>
                </a:lnTo>
                <a:lnTo>
                  <a:pt x="1683289" y="473560"/>
                </a:lnTo>
                <a:lnTo>
                  <a:pt x="1700509" y="477865"/>
                </a:lnTo>
                <a:lnTo>
                  <a:pt x="1833966" y="482170"/>
                </a:lnTo>
                <a:lnTo>
                  <a:pt x="1833966" y="482170"/>
                </a:lnTo>
                <a:lnTo>
                  <a:pt x="1838272" y="490780"/>
                </a:lnTo>
                <a:lnTo>
                  <a:pt x="1885628" y="486475"/>
                </a:lnTo>
                <a:lnTo>
                  <a:pt x="1920068" y="508000"/>
                </a:lnTo>
                <a:lnTo>
                  <a:pt x="2019085" y="512305"/>
                </a:lnTo>
                <a:lnTo>
                  <a:pt x="2019085" y="512305"/>
                </a:lnTo>
                <a:lnTo>
                  <a:pt x="2044916" y="529526"/>
                </a:lnTo>
                <a:lnTo>
                  <a:pt x="2100882" y="533831"/>
                </a:lnTo>
                <a:lnTo>
                  <a:pt x="2113797" y="551051"/>
                </a:lnTo>
                <a:lnTo>
                  <a:pt x="2204204" y="551051"/>
                </a:lnTo>
                <a:lnTo>
                  <a:pt x="2208509" y="555356"/>
                </a:lnTo>
                <a:lnTo>
                  <a:pt x="2320441" y="551051"/>
                </a:lnTo>
                <a:lnTo>
                  <a:pt x="2346272" y="563966"/>
                </a:lnTo>
                <a:lnTo>
                  <a:pt x="2518475" y="568271"/>
                </a:lnTo>
                <a:lnTo>
                  <a:pt x="2527085" y="576882"/>
                </a:lnTo>
                <a:lnTo>
                  <a:pt x="2634712" y="581187"/>
                </a:lnTo>
                <a:lnTo>
                  <a:pt x="2647628" y="602712"/>
                </a:lnTo>
                <a:lnTo>
                  <a:pt x="2759560" y="602712"/>
                </a:lnTo>
                <a:lnTo>
                  <a:pt x="2772475" y="619932"/>
                </a:lnTo>
                <a:lnTo>
                  <a:pt x="2815526" y="624237"/>
                </a:lnTo>
                <a:lnTo>
                  <a:pt x="2845661" y="650068"/>
                </a:lnTo>
                <a:lnTo>
                  <a:pt x="2905933" y="645763"/>
                </a:lnTo>
                <a:lnTo>
                  <a:pt x="2910238" y="658678"/>
                </a:lnTo>
                <a:lnTo>
                  <a:pt x="2966204" y="671593"/>
                </a:lnTo>
                <a:lnTo>
                  <a:pt x="3013560" y="688814"/>
                </a:lnTo>
                <a:lnTo>
                  <a:pt x="3172848" y="684509"/>
                </a:lnTo>
                <a:lnTo>
                  <a:pt x="3177153" y="706034"/>
                </a:lnTo>
                <a:lnTo>
                  <a:pt x="3500034" y="701729"/>
                </a:lnTo>
                <a:lnTo>
                  <a:pt x="3504339" y="740475"/>
                </a:lnTo>
                <a:lnTo>
                  <a:pt x="3672238" y="736170"/>
                </a:lnTo>
                <a:lnTo>
                  <a:pt x="3672238" y="779221"/>
                </a:lnTo>
                <a:lnTo>
                  <a:pt x="3883187" y="770610"/>
                </a:lnTo>
                <a:lnTo>
                  <a:pt x="3891797" y="805051"/>
                </a:lnTo>
                <a:lnTo>
                  <a:pt x="4197458" y="800746"/>
                </a:lnTo>
                <a:lnTo>
                  <a:pt x="4197458" y="826576"/>
                </a:lnTo>
                <a:lnTo>
                  <a:pt x="4563390" y="817966"/>
                </a:lnTo>
                <a:lnTo>
                  <a:pt x="4576305" y="861017"/>
                </a:lnTo>
                <a:lnTo>
                  <a:pt x="4726983" y="865322"/>
                </a:lnTo>
                <a:lnTo>
                  <a:pt x="4726983" y="981560"/>
                </a:lnTo>
                <a:lnTo>
                  <a:pt x="5062780" y="977254"/>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5" name="Group 104">
            <a:extLst>
              <a:ext uri="{FF2B5EF4-FFF2-40B4-BE49-F238E27FC236}">
                <a16:creationId xmlns:a16="http://schemas.microsoft.com/office/drawing/2014/main" id="{812992E3-8258-228B-0659-53E5636E4ABC}"/>
              </a:ext>
            </a:extLst>
          </p:cNvPr>
          <p:cNvGrpSpPr/>
          <p:nvPr/>
        </p:nvGrpSpPr>
        <p:grpSpPr>
          <a:xfrm>
            <a:off x="3279554" y="5118064"/>
            <a:ext cx="5564608" cy="221599"/>
            <a:chOff x="3606896" y="4834243"/>
            <a:chExt cx="5564608" cy="221599"/>
          </a:xfrm>
        </p:grpSpPr>
        <p:sp>
          <p:nvSpPr>
            <p:cNvPr id="106" name="Rectangle 105">
              <a:extLst>
                <a:ext uri="{FF2B5EF4-FFF2-40B4-BE49-F238E27FC236}">
                  <a16:creationId xmlns:a16="http://schemas.microsoft.com/office/drawing/2014/main" id="{22F627D4-E503-7CE7-FA1A-9D382B9A2810}"/>
                </a:ext>
              </a:extLst>
            </p:cNvPr>
            <p:cNvSpPr/>
            <p:nvPr/>
          </p:nvSpPr>
          <p:spPr>
            <a:xfrm>
              <a:off x="3606896"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0</a:t>
              </a:r>
            </a:p>
          </p:txBody>
        </p:sp>
        <p:sp>
          <p:nvSpPr>
            <p:cNvPr id="107" name="Rectangle 106">
              <a:extLst>
                <a:ext uri="{FF2B5EF4-FFF2-40B4-BE49-F238E27FC236}">
                  <a16:creationId xmlns:a16="http://schemas.microsoft.com/office/drawing/2014/main" id="{3E00D6B7-5DE0-8DDE-A5F1-56897014505B}"/>
                </a:ext>
              </a:extLst>
            </p:cNvPr>
            <p:cNvSpPr/>
            <p:nvPr/>
          </p:nvSpPr>
          <p:spPr>
            <a:xfrm>
              <a:off x="4268914"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6</a:t>
              </a:r>
            </a:p>
          </p:txBody>
        </p:sp>
        <p:sp>
          <p:nvSpPr>
            <p:cNvPr id="108" name="Rectangle 107">
              <a:extLst>
                <a:ext uri="{FF2B5EF4-FFF2-40B4-BE49-F238E27FC236}">
                  <a16:creationId xmlns:a16="http://schemas.microsoft.com/office/drawing/2014/main" id="{773ED003-38D1-D00F-B17A-172090057488}"/>
                </a:ext>
              </a:extLst>
            </p:cNvPr>
            <p:cNvSpPr/>
            <p:nvPr/>
          </p:nvSpPr>
          <p:spPr>
            <a:xfrm>
              <a:off x="4930932"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12</a:t>
              </a:r>
            </a:p>
          </p:txBody>
        </p:sp>
        <p:sp>
          <p:nvSpPr>
            <p:cNvPr id="109" name="Rectangle 108">
              <a:extLst>
                <a:ext uri="{FF2B5EF4-FFF2-40B4-BE49-F238E27FC236}">
                  <a16:creationId xmlns:a16="http://schemas.microsoft.com/office/drawing/2014/main" id="{4E5D37E4-A980-2602-BB51-0BA850D09C4A}"/>
                </a:ext>
              </a:extLst>
            </p:cNvPr>
            <p:cNvSpPr/>
            <p:nvPr/>
          </p:nvSpPr>
          <p:spPr>
            <a:xfrm>
              <a:off x="5592950"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18</a:t>
              </a:r>
            </a:p>
          </p:txBody>
        </p:sp>
        <p:sp>
          <p:nvSpPr>
            <p:cNvPr id="110" name="Rectangle 109">
              <a:extLst>
                <a:ext uri="{FF2B5EF4-FFF2-40B4-BE49-F238E27FC236}">
                  <a16:creationId xmlns:a16="http://schemas.microsoft.com/office/drawing/2014/main" id="{A024F84C-F299-9693-CC87-2E651AB2B924}"/>
                </a:ext>
              </a:extLst>
            </p:cNvPr>
            <p:cNvSpPr/>
            <p:nvPr/>
          </p:nvSpPr>
          <p:spPr>
            <a:xfrm>
              <a:off x="6254968"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24</a:t>
              </a:r>
            </a:p>
          </p:txBody>
        </p:sp>
        <p:sp>
          <p:nvSpPr>
            <p:cNvPr id="111" name="Rectangle 110">
              <a:extLst>
                <a:ext uri="{FF2B5EF4-FFF2-40B4-BE49-F238E27FC236}">
                  <a16:creationId xmlns:a16="http://schemas.microsoft.com/office/drawing/2014/main" id="{2A8F01E6-6743-23D4-60F1-D53B4F14ABC3}"/>
                </a:ext>
              </a:extLst>
            </p:cNvPr>
            <p:cNvSpPr/>
            <p:nvPr/>
          </p:nvSpPr>
          <p:spPr>
            <a:xfrm>
              <a:off x="6916986"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30</a:t>
              </a:r>
            </a:p>
          </p:txBody>
        </p:sp>
        <p:sp>
          <p:nvSpPr>
            <p:cNvPr id="112" name="Rectangle 111">
              <a:extLst>
                <a:ext uri="{FF2B5EF4-FFF2-40B4-BE49-F238E27FC236}">
                  <a16:creationId xmlns:a16="http://schemas.microsoft.com/office/drawing/2014/main" id="{DDFB977E-0273-ACC7-A115-545964041407}"/>
                </a:ext>
              </a:extLst>
            </p:cNvPr>
            <p:cNvSpPr/>
            <p:nvPr/>
          </p:nvSpPr>
          <p:spPr>
            <a:xfrm>
              <a:off x="8241022"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42</a:t>
              </a:r>
            </a:p>
          </p:txBody>
        </p:sp>
        <p:sp>
          <p:nvSpPr>
            <p:cNvPr id="113" name="Rectangle 112">
              <a:extLst>
                <a:ext uri="{FF2B5EF4-FFF2-40B4-BE49-F238E27FC236}">
                  <a16:creationId xmlns:a16="http://schemas.microsoft.com/office/drawing/2014/main" id="{416AF3AF-9888-C17B-B8D1-15908079CA14}"/>
                </a:ext>
              </a:extLst>
            </p:cNvPr>
            <p:cNvSpPr/>
            <p:nvPr/>
          </p:nvSpPr>
          <p:spPr>
            <a:xfrm>
              <a:off x="7579004"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36</a:t>
              </a:r>
            </a:p>
          </p:txBody>
        </p:sp>
        <p:sp>
          <p:nvSpPr>
            <p:cNvPr id="114" name="Rectangle 113">
              <a:extLst>
                <a:ext uri="{FF2B5EF4-FFF2-40B4-BE49-F238E27FC236}">
                  <a16:creationId xmlns:a16="http://schemas.microsoft.com/office/drawing/2014/main" id="{2850AA48-103D-0181-C0F7-EB7724A8209F}"/>
                </a:ext>
              </a:extLst>
            </p:cNvPr>
            <p:cNvSpPr/>
            <p:nvPr/>
          </p:nvSpPr>
          <p:spPr>
            <a:xfrm>
              <a:off x="8903044" y="4834243"/>
              <a:ext cx="268460" cy="221599"/>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48</a:t>
              </a:r>
            </a:p>
          </p:txBody>
        </p:sp>
      </p:grpSp>
      <p:grpSp>
        <p:nvGrpSpPr>
          <p:cNvPr id="125" name="Group 124">
            <a:extLst>
              <a:ext uri="{FF2B5EF4-FFF2-40B4-BE49-F238E27FC236}">
                <a16:creationId xmlns:a16="http://schemas.microsoft.com/office/drawing/2014/main" id="{6192EFD6-D970-6302-F9D4-0483D1F4C29D}"/>
              </a:ext>
            </a:extLst>
          </p:cNvPr>
          <p:cNvGrpSpPr/>
          <p:nvPr/>
        </p:nvGrpSpPr>
        <p:grpSpPr>
          <a:xfrm>
            <a:off x="3288401" y="5715793"/>
            <a:ext cx="5575135" cy="692497"/>
            <a:chOff x="3600737" y="5350459"/>
            <a:chExt cx="5575135" cy="692497"/>
          </a:xfrm>
        </p:grpSpPr>
        <p:sp>
          <p:nvSpPr>
            <p:cNvPr id="126" name="TextBox 125">
              <a:extLst>
                <a:ext uri="{FF2B5EF4-FFF2-40B4-BE49-F238E27FC236}">
                  <a16:creationId xmlns:a16="http://schemas.microsoft.com/office/drawing/2014/main" id="{C91C18EE-03CD-7CDC-A8ED-5BB34D5285C7}"/>
                </a:ext>
              </a:extLst>
            </p:cNvPr>
            <p:cNvSpPr txBox="1"/>
            <p:nvPr/>
          </p:nvSpPr>
          <p:spPr>
            <a:xfrm>
              <a:off x="3600737" y="5350459"/>
              <a:ext cx="283462"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52</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279</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56</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278</a:t>
              </a:r>
            </a:p>
          </p:txBody>
        </p:sp>
        <p:sp>
          <p:nvSpPr>
            <p:cNvPr id="127" name="TextBox 126">
              <a:extLst>
                <a:ext uri="{FF2B5EF4-FFF2-40B4-BE49-F238E27FC236}">
                  <a16:creationId xmlns:a16="http://schemas.microsoft.com/office/drawing/2014/main" id="{AB609FEF-1462-505B-54EF-EF59A97A85AF}"/>
                </a:ext>
              </a:extLst>
            </p:cNvPr>
            <p:cNvSpPr txBox="1"/>
            <p:nvPr/>
          </p:nvSpPr>
          <p:spPr>
            <a:xfrm>
              <a:off x="4923653"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42</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231</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37</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221</a:t>
              </a:r>
            </a:p>
          </p:txBody>
        </p:sp>
        <p:sp>
          <p:nvSpPr>
            <p:cNvPr id="128" name="TextBox 127">
              <a:extLst>
                <a:ext uri="{FF2B5EF4-FFF2-40B4-BE49-F238E27FC236}">
                  <a16:creationId xmlns:a16="http://schemas.microsoft.com/office/drawing/2014/main" id="{2708687E-5C37-89C4-0ADC-9A4C5647BFE1}"/>
                </a:ext>
              </a:extLst>
            </p:cNvPr>
            <p:cNvSpPr txBox="1"/>
            <p:nvPr/>
          </p:nvSpPr>
          <p:spPr>
            <a:xfrm>
              <a:off x="4262194"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48</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259</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45</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258</a:t>
              </a:r>
            </a:p>
          </p:txBody>
        </p:sp>
        <p:sp>
          <p:nvSpPr>
            <p:cNvPr id="129" name="TextBox 128">
              <a:extLst>
                <a:ext uri="{FF2B5EF4-FFF2-40B4-BE49-F238E27FC236}">
                  <a16:creationId xmlns:a16="http://schemas.microsoft.com/office/drawing/2014/main" id="{606BE8D6-969D-333B-17D3-E7D5207A9525}"/>
                </a:ext>
              </a:extLst>
            </p:cNvPr>
            <p:cNvSpPr txBox="1"/>
            <p:nvPr/>
          </p:nvSpPr>
          <p:spPr>
            <a:xfrm>
              <a:off x="5585112"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40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215</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32</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201</a:t>
              </a:r>
            </a:p>
          </p:txBody>
        </p:sp>
        <p:sp>
          <p:nvSpPr>
            <p:cNvPr id="130" name="TextBox 129">
              <a:extLst>
                <a:ext uri="{FF2B5EF4-FFF2-40B4-BE49-F238E27FC236}">
                  <a16:creationId xmlns:a16="http://schemas.microsoft.com/office/drawing/2014/main" id="{BD909B5B-3D0C-D2F6-1D0C-31A2051A92E9}"/>
                </a:ext>
              </a:extLst>
            </p:cNvPr>
            <p:cNvSpPr txBox="1"/>
            <p:nvPr/>
          </p:nvSpPr>
          <p:spPr>
            <a:xfrm>
              <a:off x="6246571"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37</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203</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31</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191</a:t>
              </a:r>
            </a:p>
          </p:txBody>
        </p:sp>
        <p:sp>
          <p:nvSpPr>
            <p:cNvPr id="131" name="TextBox 130">
              <a:extLst>
                <a:ext uri="{FF2B5EF4-FFF2-40B4-BE49-F238E27FC236}">
                  <a16:creationId xmlns:a16="http://schemas.microsoft.com/office/drawing/2014/main" id="{E015E838-3FCB-ADA1-6A4B-F1184F3C9F5D}"/>
                </a:ext>
              </a:extLst>
            </p:cNvPr>
            <p:cNvSpPr txBox="1"/>
            <p:nvPr/>
          </p:nvSpPr>
          <p:spPr>
            <a:xfrm>
              <a:off x="6908030"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31</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152</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18</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155</a:t>
              </a:r>
            </a:p>
          </p:txBody>
        </p:sp>
        <p:sp>
          <p:nvSpPr>
            <p:cNvPr id="132" name="TextBox 131">
              <a:extLst>
                <a:ext uri="{FF2B5EF4-FFF2-40B4-BE49-F238E27FC236}">
                  <a16:creationId xmlns:a16="http://schemas.microsoft.com/office/drawing/2014/main" id="{26DBB388-6979-BB20-46CD-9FA4BF96AA3E}"/>
                </a:ext>
              </a:extLst>
            </p:cNvPr>
            <p:cNvSpPr txBox="1"/>
            <p:nvPr/>
          </p:nvSpPr>
          <p:spPr>
            <a:xfrm>
              <a:off x="7569489"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10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70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11</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62</a:t>
              </a:r>
            </a:p>
          </p:txBody>
        </p:sp>
        <p:sp>
          <p:nvSpPr>
            <p:cNvPr id="133" name="TextBox 132">
              <a:extLst>
                <a:ext uri="{FF2B5EF4-FFF2-40B4-BE49-F238E27FC236}">
                  <a16:creationId xmlns:a16="http://schemas.microsoft.com/office/drawing/2014/main" id="{72A2D3BD-C5AA-75EE-9CF3-42D9F5BC3CA0}"/>
                </a:ext>
              </a:extLst>
            </p:cNvPr>
            <p:cNvSpPr txBox="1"/>
            <p:nvPr/>
          </p:nvSpPr>
          <p:spPr>
            <a:xfrm>
              <a:off x="8892408"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2</a:t>
              </a:r>
            </a:p>
          </p:txBody>
        </p:sp>
        <p:sp>
          <p:nvSpPr>
            <p:cNvPr id="134" name="TextBox 133">
              <a:extLst>
                <a:ext uri="{FF2B5EF4-FFF2-40B4-BE49-F238E27FC236}">
                  <a16:creationId xmlns:a16="http://schemas.microsoft.com/office/drawing/2014/main" id="{BA8951BA-FA5A-2BE7-A684-321CC3B0BEA6}"/>
                </a:ext>
              </a:extLst>
            </p:cNvPr>
            <p:cNvSpPr txBox="1"/>
            <p:nvPr/>
          </p:nvSpPr>
          <p:spPr>
            <a:xfrm>
              <a:off x="8230948" y="5350459"/>
              <a:ext cx="283464" cy="692497"/>
            </a:xfrm>
            <a:prstGeom prst="rect">
              <a:avLst/>
            </a:prstGeom>
            <a:noFill/>
          </p:spPr>
          <p:txBody>
            <a:bodyPr wrap="square" lIns="0" tIns="0" rIns="0" bIns="0" rtlCol="0">
              <a:spAutoFit/>
            </a:bodyPr>
            <a:lstStyle/>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9</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C0504D">
                      <a:lumMod val="60000"/>
                      <a:lumOff val="40000"/>
                    </a:srgbClr>
                  </a:solidFill>
                  <a:effectLst/>
                  <a:uLnTx/>
                  <a:uFillTx/>
                  <a:latin typeface="Arial"/>
                  <a:ea typeface="+mn-ea"/>
                  <a:cs typeface="Arial"/>
                </a:rPr>
                <a:t>42</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1" i="0" u="none" strike="noStrike" kern="1200" cap="none" spc="0" normalizeH="0" baseline="0" noProof="0" dirty="0">
                  <a:ln>
                    <a:noFill/>
                  </a:ln>
                  <a:solidFill>
                    <a:srgbClr val="4F81BD"/>
                  </a:solidFill>
                  <a:effectLst/>
                  <a:uLnTx/>
                  <a:uFillTx/>
                  <a:latin typeface="Arial"/>
                  <a:ea typeface="+mn-ea"/>
                  <a:cs typeface="Arial"/>
                </a:rPr>
                <a:t>10</a:t>
              </a:r>
            </a:p>
            <a:p>
              <a:pPr marL="0" marR="0" lvl="0" indent="0" algn="ctr" defTabSz="457189"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solidFill>
                    <a:srgbClr val="4F81BD">
                      <a:lumMod val="60000"/>
                      <a:lumOff val="40000"/>
                    </a:srgbClr>
                  </a:solidFill>
                  <a:effectLst/>
                  <a:uLnTx/>
                  <a:uFillTx/>
                  <a:latin typeface="Arial"/>
                  <a:ea typeface="+mn-ea"/>
                  <a:cs typeface="Arial"/>
                </a:rPr>
                <a:t>39</a:t>
              </a:r>
            </a:p>
          </p:txBody>
        </p:sp>
      </p:grpSp>
      <p:grpSp>
        <p:nvGrpSpPr>
          <p:cNvPr id="135" name="Group 134">
            <a:extLst>
              <a:ext uri="{FF2B5EF4-FFF2-40B4-BE49-F238E27FC236}">
                <a16:creationId xmlns:a16="http://schemas.microsoft.com/office/drawing/2014/main" id="{A9A58EE1-E79D-BC78-AC87-CAC46AF69FBE}"/>
              </a:ext>
            </a:extLst>
          </p:cNvPr>
          <p:cNvGrpSpPr/>
          <p:nvPr/>
        </p:nvGrpSpPr>
        <p:grpSpPr>
          <a:xfrm>
            <a:off x="1494267" y="5456229"/>
            <a:ext cx="1537138" cy="952061"/>
            <a:chOff x="1311014" y="5387612"/>
            <a:chExt cx="1537138" cy="952061"/>
          </a:xfrm>
          <a:noFill/>
        </p:grpSpPr>
        <p:sp>
          <p:nvSpPr>
            <p:cNvPr id="136" name="Rectangle 135">
              <a:extLst>
                <a:ext uri="{FF2B5EF4-FFF2-40B4-BE49-F238E27FC236}">
                  <a16:creationId xmlns:a16="http://schemas.microsoft.com/office/drawing/2014/main" id="{E0F44BB7-BD89-4984-0919-6E232F1AFFC3}"/>
                </a:ext>
              </a:extLst>
            </p:cNvPr>
            <p:cNvSpPr/>
            <p:nvPr/>
          </p:nvSpPr>
          <p:spPr>
            <a:xfrm>
              <a:off x="2127442" y="5387612"/>
              <a:ext cx="720710" cy="246221"/>
            </a:xfrm>
            <a:prstGeom prst="rect">
              <a:avLst/>
            </a:prstGeom>
            <a:grpFill/>
          </p:spPr>
          <p:txBody>
            <a:bodyPr wrap="none"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No. at risk</a:t>
              </a:r>
            </a:p>
          </p:txBody>
        </p:sp>
        <p:sp>
          <p:nvSpPr>
            <p:cNvPr id="137" name="TextBox 136">
              <a:extLst>
                <a:ext uri="{FF2B5EF4-FFF2-40B4-BE49-F238E27FC236}">
                  <a16:creationId xmlns:a16="http://schemas.microsoft.com/office/drawing/2014/main" id="{A7D69D5B-77A0-CF04-6171-3395C1F42D8D}"/>
                </a:ext>
              </a:extLst>
            </p:cNvPr>
            <p:cNvSpPr txBox="1"/>
            <p:nvPr/>
          </p:nvSpPr>
          <p:spPr>
            <a:xfrm>
              <a:off x="1311014" y="5647176"/>
              <a:ext cx="1537138" cy="692497"/>
            </a:xfrm>
            <a:prstGeom prst="rect">
              <a:avLst/>
            </a:prstGeom>
            <a:grpFill/>
          </p:spPr>
          <p:txBody>
            <a:bodyPr wrap="square" lIns="0" tIns="0" rIns="0" bIns="0" rtlCol="0">
              <a:spAutoFit/>
            </a:bodyPr>
            <a:lstStyle/>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srgbClr val="C0504D"/>
                  </a:solidFill>
                  <a:effectLst/>
                  <a:uLnTx/>
                  <a:uFillTx/>
                  <a:latin typeface="Arial"/>
                  <a:ea typeface="+mn-ea"/>
                  <a:cs typeface="Arial"/>
                </a:rPr>
                <a:t>Pola-R-CHP: DZsig+</a:t>
              </a:r>
            </a:p>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srgbClr val="C0504D">
                      <a:lumMod val="60000"/>
                      <a:lumOff val="40000"/>
                    </a:srgbClr>
                  </a:solidFill>
                  <a:effectLst/>
                  <a:uLnTx/>
                  <a:uFillTx/>
                  <a:latin typeface="Arial"/>
                  <a:ea typeface="+mn-ea"/>
                  <a:cs typeface="Arial"/>
                </a:rPr>
                <a:t>Pola-R-CHP: DZsig-</a:t>
              </a:r>
            </a:p>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srgbClr val="346691"/>
                  </a:solidFill>
                  <a:effectLst/>
                  <a:uLnTx/>
                  <a:uFillTx/>
                  <a:latin typeface="Arial"/>
                  <a:ea typeface="+mn-ea"/>
                  <a:cs typeface="Arial"/>
                </a:rPr>
                <a:t>R-CHOP: DZsig+</a:t>
              </a:r>
            </a:p>
            <a:p>
              <a:pPr marL="0" marR="0" lvl="0" indent="0" algn="r" defTabSz="457189"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srgbClr val="75A4CD"/>
                  </a:solidFill>
                  <a:effectLst/>
                  <a:uLnTx/>
                  <a:uFillTx/>
                  <a:latin typeface="Arial"/>
                  <a:ea typeface="+mn-ea"/>
                  <a:cs typeface="Arial"/>
                </a:rPr>
                <a:t>R-CHOP: DZsig-</a:t>
              </a:r>
              <a:endParaRPr kumimoji="0" lang="en-US" sz="1000" b="1" i="0" u="none" strike="noStrike" kern="1200" cap="none" spc="0" normalizeH="0" baseline="0" noProof="0" dirty="0">
                <a:ln>
                  <a:noFill/>
                </a:ln>
                <a:solidFill>
                  <a:srgbClr val="75A4CD"/>
                </a:solidFill>
                <a:effectLst/>
                <a:uLnTx/>
                <a:uFillTx/>
                <a:latin typeface="Calibri"/>
                <a:ea typeface="+mn-ea"/>
                <a:cs typeface="Arial"/>
              </a:endParaRPr>
            </a:p>
          </p:txBody>
        </p:sp>
      </p:grpSp>
      <p:sp>
        <p:nvSpPr>
          <p:cNvPr id="138" name="Rectangle 137">
            <a:extLst>
              <a:ext uri="{FF2B5EF4-FFF2-40B4-BE49-F238E27FC236}">
                <a16:creationId xmlns:a16="http://schemas.microsoft.com/office/drawing/2014/main" id="{F18E0B4B-3389-6357-8027-BF39F569EBDA}"/>
              </a:ext>
            </a:extLst>
          </p:cNvPr>
          <p:cNvSpPr/>
          <p:nvPr/>
        </p:nvSpPr>
        <p:spPr>
          <a:xfrm>
            <a:off x="5754667" y="5338306"/>
            <a:ext cx="638196" cy="215444"/>
          </a:xfrm>
          <a:prstGeom prst="rect">
            <a:avLst/>
          </a:prstGeom>
          <a:ln>
            <a:noFill/>
          </a:ln>
        </p:spPr>
        <p:txBody>
          <a:bodyPr wrap="non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Months</a:t>
            </a:r>
          </a:p>
        </p:txBody>
      </p:sp>
    </p:spTree>
    <p:extLst>
      <p:ext uri="{BB962C8B-B14F-4D97-AF65-F5344CB8AC3E}">
        <p14:creationId xmlns:p14="http://schemas.microsoft.com/office/powerpoint/2010/main" val="449933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DD4FB-8AD3-B60D-2ED8-302629D9C342}"/>
              </a:ext>
            </a:extLst>
          </p:cNvPr>
          <p:cNvSpPr>
            <a:spLocks noGrp="1"/>
          </p:cNvSpPr>
          <p:nvPr>
            <p:ph type="title"/>
          </p:nvPr>
        </p:nvSpPr>
        <p:spPr/>
        <p:txBody>
          <a:bodyPr>
            <a:normAutofit fontScale="90000"/>
          </a:bodyPr>
          <a:lstStyle/>
          <a:p>
            <a:r>
              <a:rPr lang="en-US" dirty="0"/>
              <a:t>POLAR BEAR:</a:t>
            </a:r>
            <a:br>
              <a:rPr lang="en-US" dirty="0"/>
            </a:br>
            <a:r>
              <a:rPr lang="en-US" dirty="0"/>
              <a:t>Study Design </a:t>
            </a:r>
          </a:p>
        </p:txBody>
      </p:sp>
      <p:sp>
        <p:nvSpPr>
          <p:cNvPr id="4" name="Text Placeholder 3">
            <a:extLst>
              <a:ext uri="{FF2B5EF4-FFF2-40B4-BE49-F238E27FC236}">
                <a16:creationId xmlns:a16="http://schemas.microsoft.com/office/drawing/2014/main" id="{E7F21F8E-6861-02DD-49EF-B90C66CB6F24}"/>
              </a:ext>
            </a:extLst>
          </p:cNvPr>
          <p:cNvSpPr>
            <a:spLocks noGrp="1"/>
          </p:cNvSpPr>
          <p:nvPr>
            <p:ph type="body" sz="quarter" idx="13"/>
          </p:nvPr>
        </p:nvSpPr>
        <p:spPr>
          <a:xfrm>
            <a:off x="0" y="6438899"/>
            <a:ext cx="12192000" cy="306537"/>
          </a:xfrm>
        </p:spPr>
        <p:txBody>
          <a:bodyPr/>
          <a:lstStyle/>
          <a:p>
            <a:r>
              <a:rPr lang="en-US" dirty="0">
                <a:solidFill>
                  <a:schemeClr val="tx2">
                    <a:lumMod val="50000"/>
                    <a:lumOff val="50000"/>
                  </a:schemeClr>
                </a:solidFill>
              </a:rPr>
              <a:t>DLBCL = diffuse large B-cell lymphoma; ECOG PS = Eastern Cooperative Oncology Group performance status; PFS = progression-free survival; Pola = polatuzumab vedotin; Q21D = every 21 days; R = randomized; R-mini-CHP = rituximab, cyclophosphamide, doxorubicin, prednisone; R-mini-CHOP = rituximab, cyclophosphamide, doxorubicin, vincristine, prednisone; Jerkeman M, et al. </a:t>
            </a:r>
            <a:r>
              <a:rPr lang="en-US" i="1" dirty="0">
                <a:solidFill>
                  <a:schemeClr val="tx2">
                    <a:lumMod val="50000"/>
                    <a:lumOff val="50000"/>
                  </a:schemeClr>
                </a:solidFill>
              </a:rPr>
              <a:t>Hemasphere</a:t>
            </a:r>
            <a:r>
              <a:rPr lang="en-US" dirty="0">
                <a:solidFill>
                  <a:schemeClr val="tx2">
                    <a:lumMod val="50000"/>
                    <a:lumOff val="50000"/>
                  </a:schemeClr>
                </a:solidFill>
              </a:rPr>
              <a:t>. 2023;7(Suppl):e91359ec. </a:t>
            </a:r>
          </a:p>
        </p:txBody>
      </p:sp>
      <p:sp>
        <p:nvSpPr>
          <p:cNvPr id="5" name="TextBox 4">
            <a:extLst>
              <a:ext uri="{FF2B5EF4-FFF2-40B4-BE49-F238E27FC236}">
                <a16:creationId xmlns:a16="http://schemas.microsoft.com/office/drawing/2014/main" id="{1E427D6A-99DA-4284-78E1-BA1C3882DE72}"/>
              </a:ext>
            </a:extLst>
          </p:cNvPr>
          <p:cNvSpPr txBox="1"/>
          <p:nvPr/>
        </p:nvSpPr>
        <p:spPr>
          <a:xfrm>
            <a:off x="1032946" y="3025563"/>
            <a:ext cx="3384260" cy="1754326"/>
          </a:xfrm>
          <a:prstGeom prst="rect">
            <a:avLst/>
          </a:prstGeom>
          <a:solidFill>
            <a:schemeClr val="bg2">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Patient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Previously untreated DLBCL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71" normalizeH="0" baseline="0" noProof="0" dirty="0">
                <a:ln>
                  <a:noFill/>
                </a:ln>
                <a:solidFill>
                  <a:srgbClr val="1F497D"/>
                </a:solidFill>
                <a:effectLst/>
                <a:uLnTx/>
                <a:uFillTx/>
                <a:latin typeface="Calibri"/>
                <a:ea typeface="+mn-ea"/>
                <a:cs typeface="Arial"/>
              </a:rPr>
              <a:t>≥ 80 years, or frail ≥ 75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71" normalizeH="0" baseline="0" noProof="0" dirty="0">
                <a:ln>
                  <a:noFill/>
                </a:ln>
                <a:solidFill>
                  <a:srgbClr val="1F497D"/>
                </a:solidFill>
                <a:effectLst/>
                <a:uLnTx/>
                <a:uFillTx/>
                <a:latin typeface="Calibri"/>
                <a:ea typeface="+mn-ea"/>
                <a:cs typeface="Arial"/>
              </a:rPr>
              <a:t>ECOG PS 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71" normalizeH="0" baseline="0" noProof="0" dirty="0">
              <a:ln>
                <a:noFill/>
              </a:ln>
              <a:solidFill>
                <a:srgbClr val="1F497D"/>
              </a:solidFill>
              <a:effectLst/>
              <a:uLnTx/>
              <a:uFillTx/>
              <a:latin typeface="Calibri"/>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1" normalizeH="0" baseline="0" noProof="0" dirty="0">
                <a:ln>
                  <a:noFill/>
                </a:ln>
                <a:solidFill>
                  <a:srgbClr val="1F497D"/>
                </a:solidFill>
                <a:effectLst/>
                <a:uLnTx/>
                <a:uFillTx/>
                <a:latin typeface="Calibri"/>
                <a:ea typeface="+mn-ea"/>
                <a:cs typeface="Arial"/>
              </a:rPr>
              <a:t>N = 200</a:t>
            </a: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6" name="TextBox 5">
            <a:extLst>
              <a:ext uri="{FF2B5EF4-FFF2-40B4-BE49-F238E27FC236}">
                <a16:creationId xmlns:a16="http://schemas.microsoft.com/office/drawing/2014/main" id="{B3165488-0C73-9998-AF22-37A9D8B5D01D}"/>
              </a:ext>
            </a:extLst>
          </p:cNvPr>
          <p:cNvSpPr txBox="1"/>
          <p:nvPr/>
        </p:nvSpPr>
        <p:spPr>
          <a:xfrm>
            <a:off x="6923715" y="2549529"/>
            <a:ext cx="3837247" cy="120032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R-mini-CHOP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Pola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Q21D x 6 Cycles</a:t>
            </a:r>
          </a:p>
        </p:txBody>
      </p:sp>
      <p:sp>
        <p:nvSpPr>
          <p:cNvPr id="7" name="TextBox 6">
            <a:extLst>
              <a:ext uri="{FF2B5EF4-FFF2-40B4-BE49-F238E27FC236}">
                <a16:creationId xmlns:a16="http://schemas.microsoft.com/office/drawing/2014/main" id="{728FAF70-60A8-F438-4DE0-BB68F9BF92C4}"/>
              </a:ext>
            </a:extLst>
          </p:cNvPr>
          <p:cNvSpPr txBox="1"/>
          <p:nvPr/>
        </p:nvSpPr>
        <p:spPr>
          <a:xfrm>
            <a:off x="6923715" y="4093494"/>
            <a:ext cx="3837247" cy="1200329"/>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Arm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Pola 1.8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R-mini-CHP + vincristine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Q21D x 6 Cycles</a:t>
            </a:r>
          </a:p>
        </p:txBody>
      </p:sp>
      <p:sp>
        <p:nvSpPr>
          <p:cNvPr id="8" name="TextBox 7">
            <a:extLst>
              <a:ext uri="{FF2B5EF4-FFF2-40B4-BE49-F238E27FC236}">
                <a16:creationId xmlns:a16="http://schemas.microsoft.com/office/drawing/2014/main" id="{34749033-153F-7D4B-4D65-4A3BAB104C4F}"/>
              </a:ext>
            </a:extLst>
          </p:cNvPr>
          <p:cNvSpPr txBox="1"/>
          <p:nvPr/>
        </p:nvSpPr>
        <p:spPr>
          <a:xfrm>
            <a:off x="3692839" y="1794967"/>
            <a:ext cx="52910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Pola+R-mini-CHOP in Elderly DLBCL</a:t>
            </a:r>
          </a:p>
        </p:txBody>
      </p:sp>
      <p:grpSp>
        <p:nvGrpSpPr>
          <p:cNvPr id="11" name="object 11">
            <a:extLst>
              <a:ext uri="{FF2B5EF4-FFF2-40B4-BE49-F238E27FC236}">
                <a16:creationId xmlns:a16="http://schemas.microsoft.com/office/drawing/2014/main" id="{EFAC5F3E-2A86-FC4A-AB28-7EC5B65D14BB}"/>
              </a:ext>
            </a:extLst>
          </p:cNvPr>
          <p:cNvGrpSpPr/>
          <p:nvPr/>
        </p:nvGrpSpPr>
        <p:grpSpPr>
          <a:xfrm>
            <a:off x="4417206" y="3149693"/>
            <a:ext cx="2506509" cy="1642151"/>
            <a:chOff x="3346018" y="2840049"/>
            <a:chExt cx="1536700" cy="1376045"/>
          </a:xfrm>
        </p:grpSpPr>
        <p:sp>
          <p:nvSpPr>
            <p:cNvPr id="12" name="object 12">
              <a:extLst>
                <a:ext uri="{FF2B5EF4-FFF2-40B4-BE49-F238E27FC236}">
                  <a16:creationId xmlns:a16="http://schemas.microsoft.com/office/drawing/2014/main" id="{EC64CA3E-67DC-EA30-22A5-65CCEC66EB60}"/>
                </a:ext>
              </a:extLst>
            </p:cNvPr>
            <p:cNvSpPr/>
            <p:nvPr/>
          </p:nvSpPr>
          <p:spPr>
            <a:xfrm>
              <a:off x="3346018" y="2840049"/>
              <a:ext cx="1536700" cy="1376045"/>
            </a:xfrm>
            <a:custGeom>
              <a:avLst/>
              <a:gdLst/>
              <a:ahLst/>
              <a:cxnLst/>
              <a:rect l="l" t="t" r="r" b="b"/>
              <a:pathLst>
                <a:path w="1536700" h="1376045">
                  <a:moveTo>
                    <a:pt x="1536090" y="38100"/>
                  </a:moveTo>
                  <a:lnTo>
                    <a:pt x="1517040" y="28575"/>
                  </a:lnTo>
                  <a:lnTo>
                    <a:pt x="1459890" y="0"/>
                  </a:lnTo>
                  <a:lnTo>
                    <a:pt x="1459890" y="28575"/>
                  </a:lnTo>
                  <a:lnTo>
                    <a:pt x="985799" y="28575"/>
                  </a:lnTo>
                  <a:lnTo>
                    <a:pt x="981544" y="32842"/>
                  </a:lnTo>
                  <a:lnTo>
                    <a:pt x="981544" y="635990"/>
                  </a:lnTo>
                  <a:lnTo>
                    <a:pt x="0" y="635990"/>
                  </a:lnTo>
                  <a:lnTo>
                    <a:pt x="0" y="655040"/>
                  </a:lnTo>
                  <a:lnTo>
                    <a:pt x="981544" y="655040"/>
                  </a:lnTo>
                  <a:lnTo>
                    <a:pt x="981544" y="1342961"/>
                  </a:lnTo>
                  <a:lnTo>
                    <a:pt x="985799" y="1347216"/>
                  </a:lnTo>
                  <a:lnTo>
                    <a:pt x="1459890" y="1347216"/>
                  </a:lnTo>
                  <a:lnTo>
                    <a:pt x="1459890" y="1375791"/>
                  </a:lnTo>
                  <a:lnTo>
                    <a:pt x="1517040" y="1347216"/>
                  </a:lnTo>
                  <a:lnTo>
                    <a:pt x="1536090" y="1337691"/>
                  </a:lnTo>
                  <a:lnTo>
                    <a:pt x="1517040" y="1328166"/>
                  </a:lnTo>
                  <a:lnTo>
                    <a:pt x="1459890" y="1299591"/>
                  </a:lnTo>
                  <a:lnTo>
                    <a:pt x="1459890" y="1328166"/>
                  </a:lnTo>
                  <a:lnTo>
                    <a:pt x="1000594" y="1328166"/>
                  </a:lnTo>
                  <a:lnTo>
                    <a:pt x="1000594" y="47625"/>
                  </a:lnTo>
                  <a:lnTo>
                    <a:pt x="1459890" y="47625"/>
                  </a:lnTo>
                  <a:lnTo>
                    <a:pt x="1459890" y="76200"/>
                  </a:lnTo>
                  <a:lnTo>
                    <a:pt x="1517040" y="47625"/>
                  </a:lnTo>
                  <a:lnTo>
                    <a:pt x="1536090" y="381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a:extLst>
                <a:ext uri="{FF2B5EF4-FFF2-40B4-BE49-F238E27FC236}">
                  <a16:creationId xmlns:a16="http://schemas.microsoft.com/office/drawing/2014/main" id="{BFF62F98-9B9B-6D3D-4BB2-4F281C43155A}"/>
                </a:ext>
              </a:extLst>
            </p:cNvPr>
            <p:cNvSpPr/>
            <p:nvPr/>
          </p:nvSpPr>
          <p:spPr>
            <a:xfrm>
              <a:off x="3522502" y="3071684"/>
              <a:ext cx="626745" cy="886240"/>
            </a:xfrm>
            <a:custGeom>
              <a:avLst/>
              <a:gdLst/>
              <a:ahLst/>
              <a:cxnLst/>
              <a:rect l="l" t="t" r="r" b="b"/>
              <a:pathLst>
                <a:path w="626745" h="612775">
                  <a:moveTo>
                    <a:pt x="313296" y="0"/>
                  </a:moveTo>
                  <a:lnTo>
                    <a:pt x="267000" y="3320"/>
                  </a:lnTo>
                  <a:lnTo>
                    <a:pt x="222813" y="12964"/>
                  </a:lnTo>
                  <a:lnTo>
                    <a:pt x="181220" y="28460"/>
                  </a:lnTo>
                  <a:lnTo>
                    <a:pt x="142704" y="49333"/>
                  </a:lnTo>
                  <a:lnTo>
                    <a:pt x="107752" y="75109"/>
                  </a:lnTo>
                  <a:lnTo>
                    <a:pt x="76847" y="105316"/>
                  </a:lnTo>
                  <a:lnTo>
                    <a:pt x="50474" y="139479"/>
                  </a:lnTo>
                  <a:lnTo>
                    <a:pt x="29119" y="177125"/>
                  </a:lnTo>
                  <a:lnTo>
                    <a:pt x="13264" y="217779"/>
                  </a:lnTo>
                  <a:lnTo>
                    <a:pt x="3397" y="260970"/>
                  </a:lnTo>
                  <a:lnTo>
                    <a:pt x="0" y="306222"/>
                  </a:lnTo>
                  <a:lnTo>
                    <a:pt x="3397" y="351471"/>
                  </a:lnTo>
                  <a:lnTo>
                    <a:pt x="13264" y="394660"/>
                  </a:lnTo>
                  <a:lnTo>
                    <a:pt x="29119" y="435314"/>
                  </a:lnTo>
                  <a:lnTo>
                    <a:pt x="50474" y="472959"/>
                  </a:lnTo>
                  <a:lnTo>
                    <a:pt x="76847" y="507123"/>
                  </a:lnTo>
                  <a:lnTo>
                    <a:pt x="107752" y="537330"/>
                  </a:lnTo>
                  <a:lnTo>
                    <a:pt x="142704" y="563108"/>
                  </a:lnTo>
                  <a:lnTo>
                    <a:pt x="181220" y="583982"/>
                  </a:lnTo>
                  <a:lnTo>
                    <a:pt x="222813" y="599478"/>
                  </a:lnTo>
                  <a:lnTo>
                    <a:pt x="267000" y="609124"/>
                  </a:lnTo>
                  <a:lnTo>
                    <a:pt x="313296" y="612444"/>
                  </a:lnTo>
                  <a:lnTo>
                    <a:pt x="359595" y="609124"/>
                  </a:lnTo>
                  <a:lnTo>
                    <a:pt x="403784" y="599478"/>
                  </a:lnTo>
                  <a:lnTo>
                    <a:pt x="445380" y="583982"/>
                  </a:lnTo>
                  <a:lnTo>
                    <a:pt x="483897" y="563108"/>
                  </a:lnTo>
                  <a:lnTo>
                    <a:pt x="518850" y="537330"/>
                  </a:lnTo>
                  <a:lnTo>
                    <a:pt x="549756" y="507123"/>
                  </a:lnTo>
                  <a:lnTo>
                    <a:pt x="576129" y="472959"/>
                  </a:lnTo>
                  <a:lnTo>
                    <a:pt x="597485" y="435314"/>
                  </a:lnTo>
                  <a:lnTo>
                    <a:pt x="613340" y="394660"/>
                  </a:lnTo>
                  <a:lnTo>
                    <a:pt x="623208" y="351471"/>
                  </a:lnTo>
                  <a:lnTo>
                    <a:pt x="626605" y="306222"/>
                  </a:lnTo>
                  <a:lnTo>
                    <a:pt x="623208" y="260970"/>
                  </a:lnTo>
                  <a:lnTo>
                    <a:pt x="613340" y="217779"/>
                  </a:lnTo>
                  <a:lnTo>
                    <a:pt x="597485" y="177125"/>
                  </a:lnTo>
                  <a:lnTo>
                    <a:pt x="576129" y="139479"/>
                  </a:lnTo>
                  <a:lnTo>
                    <a:pt x="549756" y="105316"/>
                  </a:lnTo>
                  <a:lnTo>
                    <a:pt x="518850" y="75109"/>
                  </a:lnTo>
                  <a:lnTo>
                    <a:pt x="483897" y="49333"/>
                  </a:lnTo>
                  <a:lnTo>
                    <a:pt x="445380" y="28460"/>
                  </a:lnTo>
                  <a:lnTo>
                    <a:pt x="403784" y="12964"/>
                  </a:lnTo>
                  <a:lnTo>
                    <a:pt x="359595" y="3320"/>
                  </a:lnTo>
                  <a:lnTo>
                    <a:pt x="313296"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C4503A4-2BAC-46D9-2A72-4BB32677EE9E}"/>
              </a:ext>
            </a:extLst>
          </p:cNvPr>
          <p:cNvSpPr txBox="1"/>
          <p:nvPr/>
        </p:nvSpPr>
        <p:spPr>
          <a:xfrm>
            <a:off x="4972540" y="3604939"/>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solidFill>
                <a:effectLst/>
                <a:uLnTx/>
                <a:uFillTx/>
                <a:latin typeface="Calibri"/>
                <a:ea typeface="+mn-ea"/>
                <a:cs typeface="+mn-cs"/>
              </a:rPr>
              <a:t>1:1</a:t>
            </a:r>
          </a:p>
        </p:txBody>
      </p:sp>
      <p:sp>
        <p:nvSpPr>
          <p:cNvPr id="15" name="TextBox 14">
            <a:extLst>
              <a:ext uri="{FF2B5EF4-FFF2-40B4-BE49-F238E27FC236}">
                <a16:creationId xmlns:a16="http://schemas.microsoft.com/office/drawing/2014/main" id="{6C5C409D-23F7-8FA8-F6FE-19E6435530BE}"/>
              </a:ext>
            </a:extLst>
          </p:cNvPr>
          <p:cNvSpPr txBox="1"/>
          <p:nvPr/>
        </p:nvSpPr>
        <p:spPr>
          <a:xfrm>
            <a:off x="7589431" y="5378901"/>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Primary endpoint: PFS</a:t>
            </a:r>
          </a:p>
        </p:txBody>
      </p:sp>
    </p:spTree>
    <p:extLst>
      <p:ext uri="{BB962C8B-B14F-4D97-AF65-F5344CB8AC3E}">
        <p14:creationId xmlns:p14="http://schemas.microsoft.com/office/powerpoint/2010/main" val="1538509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3CD6-5A14-E582-F464-72705CB173B3}"/>
              </a:ext>
            </a:extLst>
          </p:cNvPr>
          <p:cNvSpPr>
            <a:spLocks noGrp="1"/>
          </p:cNvSpPr>
          <p:nvPr>
            <p:ph type="title"/>
          </p:nvPr>
        </p:nvSpPr>
        <p:spPr/>
        <p:txBody>
          <a:bodyPr>
            <a:normAutofit fontScale="90000"/>
          </a:bodyPr>
          <a:lstStyle/>
          <a:p>
            <a:r>
              <a:rPr lang="en-US" dirty="0"/>
              <a:t>POLAR BEAR:</a:t>
            </a:r>
            <a:br>
              <a:rPr lang="en-US" dirty="0"/>
            </a:br>
            <a:r>
              <a:rPr lang="en-US" dirty="0"/>
              <a:t>No Increased Toxicity Signal </a:t>
            </a:r>
          </a:p>
        </p:txBody>
      </p:sp>
      <p:sp>
        <p:nvSpPr>
          <p:cNvPr id="3" name="Content Placeholder 2">
            <a:extLst>
              <a:ext uri="{FF2B5EF4-FFF2-40B4-BE49-F238E27FC236}">
                <a16:creationId xmlns:a16="http://schemas.microsoft.com/office/drawing/2014/main" id="{A52E845E-ECE3-6051-832D-E913B3E812E8}"/>
              </a:ext>
            </a:extLst>
          </p:cNvPr>
          <p:cNvSpPr>
            <a:spLocks noGrp="1"/>
          </p:cNvSpPr>
          <p:nvPr>
            <p:ph idx="1"/>
          </p:nvPr>
        </p:nvSpPr>
        <p:spPr>
          <a:xfrm>
            <a:off x="609600" y="1840594"/>
            <a:ext cx="4914900" cy="3788682"/>
          </a:xfrm>
        </p:spPr>
        <p:txBody>
          <a:bodyPr>
            <a:normAutofit/>
          </a:bodyPr>
          <a:lstStyle/>
          <a:p>
            <a:r>
              <a:rPr lang="en-US" sz="2000" dirty="0"/>
              <a:t>No difference in terms of grade 3-4 hematological toxicity between treatment groups</a:t>
            </a:r>
          </a:p>
          <a:p>
            <a:r>
              <a:rPr lang="en-US" sz="2000" dirty="0"/>
              <a:t>Gastrointestinal toxicity &gt; grade 1 occurred twice as frequently in the R-pola-miniCHP polatuzumab group than in recipients of standard R-miniCHP</a:t>
            </a:r>
          </a:p>
          <a:p>
            <a:r>
              <a:rPr lang="en-US" sz="2000" dirty="0"/>
              <a:t>Relevant clinical consideration for select patients</a:t>
            </a:r>
          </a:p>
        </p:txBody>
      </p:sp>
      <p:sp>
        <p:nvSpPr>
          <p:cNvPr id="5" name="Text Placeholder 3">
            <a:extLst>
              <a:ext uri="{FF2B5EF4-FFF2-40B4-BE49-F238E27FC236}">
                <a16:creationId xmlns:a16="http://schemas.microsoft.com/office/drawing/2014/main" id="{D20CC5BA-039E-B3D1-AA78-77949EFCA697}"/>
              </a:ext>
            </a:extLst>
          </p:cNvPr>
          <p:cNvSpPr>
            <a:spLocks noGrp="1"/>
          </p:cNvSpPr>
          <p:nvPr>
            <p:ph type="body" sz="quarter" idx="13"/>
          </p:nvPr>
        </p:nvSpPr>
        <p:spPr>
          <a:xfrm>
            <a:off x="0" y="6543675"/>
            <a:ext cx="12192000" cy="191273"/>
          </a:xfrm>
        </p:spPr>
        <p:txBody>
          <a:bodyPr/>
          <a:lstStyle/>
          <a:p>
            <a:r>
              <a:rPr lang="en-US" dirty="0">
                <a:solidFill>
                  <a:schemeClr val="tx2">
                    <a:lumMod val="50000"/>
                    <a:lumOff val="50000"/>
                  </a:schemeClr>
                </a:solidFill>
              </a:rPr>
              <a:t>Pola-R-mini-CHP = polatuzumab vedotin, rituximab, cyclophosphamide, doxorubicin, prednisone; R-mini-CHOP = rituximab, cyclophosphamide, doxorubicin, vincristine, prednisone; Jerkeman M, et al. </a:t>
            </a:r>
            <a:r>
              <a:rPr lang="en-US" i="1" dirty="0">
                <a:solidFill>
                  <a:schemeClr val="tx2">
                    <a:lumMod val="50000"/>
                    <a:lumOff val="50000"/>
                  </a:schemeClr>
                </a:solidFill>
              </a:rPr>
              <a:t>Hemasphere</a:t>
            </a:r>
            <a:r>
              <a:rPr lang="en-US" dirty="0">
                <a:solidFill>
                  <a:schemeClr val="tx2">
                    <a:lumMod val="50000"/>
                    <a:lumOff val="50000"/>
                  </a:schemeClr>
                </a:solidFill>
              </a:rPr>
              <a:t>. 2023;7(Suppl):e91359ec. </a:t>
            </a:r>
          </a:p>
        </p:txBody>
      </p:sp>
      <p:grpSp>
        <p:nvGrpSpPr>
          <p:cNvPr id="6" name="Group 5">
            <a:extLst>
              <a:ext uri="{FF2B5EF4-FFF2-40B4-BE49-F238E27FC236}">
                <a16:creationId xmlns:a16="http://schemas.microsoft.com/office/drawing/2014/main" id="{49AB0F2F-59D3-6A7C-1D62-063CC7593AFA}"/>
              </a:ext>
            </a:extLst>
          </p:cNvPr>
          <p:cNvGrpSpPr/>
          <p:nvPr/>
        </p:nvGrpSpPr>
        <p:grpSpPr>
          <a:xfrm>
            <a:off x="5046236" y="2048354"/>
            <a:ext cx="2469376" cy="3532782"/>
            <a:chOff x="5395785" y="2048354"/>
            <a:chExt cx="2469376" cy="3532782"/>
          </a:xfrm>
        </p:grpSpPr>
        <p:sp>
          <p:nvSpPr>
            <p:cNvPr id="7" name="TextBox 6">
              <a:extLst>
                <a:ext uri="{FF2B5EF4-FFF2-40B4-BE49-F238E27FC236}">
                  <a16:creationId xmlns:a16="http://schemas.microsoft.com/office/drawing/2014/main" id="{F943DFE4-794C-9FE7-163E-C0EA038E0997}"/>
                </a:ext>
              </a:extLst>
            </p:cNvPr>
            <p:cNvSpPr txBox="1"/>
            <p:nvPr/>
          </p:nvSpPr>
          <p:spPr>
            <a:xfrm>
              <a:off x="5395785" y="402086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Rash</a:t>
              </a:r>
            </a:p>
          </p:txBody>
        </p:sp>
        <p:sp>
          <p:nvSpPr>
            <p:cNvPr id="8" name="TextBox 7">
              <a:extLst>
                <a:ext uri="{FF2B5EF4-FFF2-40B4-BE49-F238E27FC236}">
                  <a16:creationId xmlns:a16="http://schemas.microsoft.com/office/drawing/2014/main" id="{92710E48-576F-900B-23E6-89779347DB9F}"/>
                </a:ext>
              </a:extLst>
            </p:cNvPr>
            <p:cNvSpPr txBox="1"/>
            <p:nvPr/>
          </p:nvSpPr>
          <p:spPr>
            <a:xfrm>
              <a:off x="5395785" y="225222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Neutropenia</a:t>
              </a:r>
            </a:p>
          </p:txBody>
        </p:sp>
        <p:sp>
          <p:nvSpPr>
            <p:cNvPr id="9" name="TextBox 8">
              <a:extLst>
                <a:ext uri="{FF2B5EF4-FFF2-40B4-BE49-F238E27FC236}">
                  <a16:creationId xmlns:a16="http://schemas.microsoft.com/office/drawing/2014/main" id="{CD2103E2-F580-CC82-A3B1-CB561177977B}"/>
                </a:ext>
              </a:extLst>
            </p:cNvPr>
            <p:cNvSpPr txBox="1"/>
            <p:nvPr/>
          </p:nvSpPr>
          <p:spPr>
            <a:xfrm>
              <a:off x="5395785" y="343131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Respiratory</a:t>
              </a:r>
            </a:p>
          </p:txBody>
        </p:sp>
        <p:sp>
          <p:nvSpPr>
            <p:cNvPr id="10" name="TextBox 9">
              <a:extLst>
                <a:ext uri="{FF2B5EF4-FFF2-40B4-BE49-F238E27FC236}">
                  <a16:creationId xmlns:a16="http://schemas.microsoft.com/office/drawing/2014/main" id="{24624D78-5600-DD04-97A9-F6229880C9AA}"/>
                </a:ext>
              </a:extLst>
            </p:cNvPr>
            <p:cNvSpPr txBox="1"/>
            <p:nvPr/>
          </p:nvSpPr>
          <p:spPr>
            <a:xfrm>
              <a:off x="5395785" y="303828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Gastrointestinal tract</a:t>
              </a:r>
            </a:p>
          </p:txBody>
        </p:sp>
        <p:sp>
          <p:nvSpPr>
            <p:cNvPr id="11" name="TextBox 10">
              <a:extLst>
                <a:ext uri="{FF2B5EF4-FFF2-40B4-BE49-F238E27FC236}">
                  <a16:creationId xmlns:a16="http://schemas.microsoft.com/office/drawing/2014/main" id="{F89E8C57-E050-6B5B-BE38-8DDB2457E9E9}"/>
                </a:ext>
              </a:extLst>
            </p:cNvPr>
            <p:cNvSpPr txBox="1"/>
            <p:nvPr/>
          </p:nvSpPr>
          <p:spPr>
            <a:xfrm>
              <a:off x="5395785" y="2048354"/>
              <a:ext cx="2469376" cy="19202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Anemia</a:t>
              </a:r>
            </a:p>
          </p:txBody>
        </p:sp>
        <p:sp>
          <p:nvSpPr>
            <p:cNvPr id="12" name="TextBox 11">
              <a:extLst>
                <a:ext uri="{FF2B5EF4-FFF2-40B4-BE49-F238E27FC236}">
                  <a16:creationId xmlns:a16="http://schemas.microsoft.com/office/drawing/2014/main" id="{17BE9D48-E29A-6BEE-594C-BEB306FD2EB6}"/>
                </a:ext>
              </a:extLst>
            </p:cNvPr>
            <p:cNvSpPr txBox="1"/>
            <p:nvPr/>
          </p:nvSpPr>
          <p:spPr>
            <a:xfrm>
              <a:off x="5395785" y="244874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Thrombocytopenia</a:t>
              </a:r>
            </a:p>
          </p:txBody>
        </p:sp>
        <p:sp>
          <p:nvSpPr>
            <p:cNvPr id="13" name="TextBox 12">
              <a:extLst>
                <a:ext uri="{FF2B5EF4-FFF2-40B4-BE49-F238E27FC236}">
                  <a16:creationId xmlns:a16="http://schemas.microsoft.com/office/drawing/2014/main" id="{E00D8E8D-812F-4099-200D-12B81B8FF676}"/>
                </a:ext>
              </a:extLst>
            </p:cNvPr>
            <p:cNvSpPr txBox="1"/>
            <p:nvPr/>
          </p:nvSpPr>
          <p:spPr>
            <a:xfrm>
              <a:off x="5395785" y="264525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 hematological toxicity</a:t>
              </a:r>
            </a:p>
          </p:txBody>
        </p:sp>
        <p:sp>
          <p:nvSpPr>
            <p:cNvPr id="14" name="TextBox 13">
              <a:extLst>
                <a:ext uri="{FF2B5EF4-FFF2-40B4-BE49-F238E27FC236}">
                  <a16:creationId xmlns:a16="http://schemas.microsoft.com/office/drawing/2014/main" id="{044464E5-C684-6AF6-CF42-06710F6BFA3D}"/>
                </a:ext>
              </a:extLst>
            </p:cNvPr>
            <p:cNvSpPr txBox="1"/>
            <p:nvPr/>
          </p:nvSpPr>
          <p:spPr>
            <a:xfrm>
              <a:off x="5395785" y="284177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Infection</a:t>
              </a:r>
            </a:p>
          </p:txBody>
        </p:sp>
        <p:sp>
          <p:nvSpPr>
            <p:cNvPr id="15" name="TextBox 14">
              <a:extLst>
                <a:ext uri="{FF2B5EF4-FFF2-40B4-BE49-F238E27FC236}">
                  <a16:creationId xmlns:a16="http://schemas.microsoft.com/office/drawing/2014/main" id="{2BC1538C-F375-5EEB-51F9-24D0728B83C1}"/>
                </a:ext>
              </a:extLst>
            </p:cNvPr>
            <p:cNvSpPr txBox="1"/>
            <p:nvPr/>
          </p:nvSpPr>
          <p:spPr>
            <a:xfrm>
              <a:off x="5395785" y="323480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Cardiovascular</a:t>
              </a:r>
            </a:p>
          </p:txBody>
        </p:sp>
        <p:sp>
          <p:nvSpPr>
            <p:cNvPr id="16" name="TextBox 15">
              <a:extLst>
                <a:ext uri="{FF2B5EF4-FFF2-40B4-BE49-F238E27FC236}">
                  <a16:creationId xmlns:a16="http://schemas.microsoft.com/office/drawing/2014/main" id="{EBBBCEC3-6117-E10E-F6BA-61D30A38588D}"/>
                </a:ext>
              </a:extLst>
            </p:cNvPr>
            <p:cNvSpPr txBox="1"/>
            <p:nvPr/>
          </p:nvSpPr>
          <p:spPr>
            <a:xfrm>
              <a:off x="5395785" y="362783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Renal</a:t>
              </a:r>
            </a:p>
          </p:txBody>
        </p:sp>
        <p:sp>
          <p:nvSpPr>
            <p:cNvPr id="17" name="TextBox 16">
              <a:extLst>
                <a:ext uri="{FF2B5EF4-FFF2-40B4-BE49-F238E27FC236}">
                  <a16:creationId xmlns:a16="http://schemas.microsoft.com/office/drawing/2014/main" id="{F1BB9892-4F90-D6E7-018B-D08BF0299AF1}"/>
                </a:ext>
              </a:extLst>
            </p:cNvPr>
            <p:cNvSpPr txBox="1"/>
            <p:nvPr/>
          </p:nvSpPr>
          <p:spPr>
            <a:xfrm>
              <a:off x="5395785" y="382434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Liver/Hepatic</a:t>
              </a:r>
            </a:p>
          </p:txBody>
        </p:sp>
        <p:sp>
          <p:nvSpPr>
            <p:cNvPr id="18" name="TextBox 17">
              <a:extLst>
                <a:ext uri="{FF2B5EF4-FFF2-40B4-BE49-F238E27FC236}">
                  <a16:creationId xmlns:a16="http://schemas.microsoft.com/office/drawing/2014/main" id="{B44169A0-C985-E6E4-E5B6-BB6B10C7FDF2}"/>
                </a:ext>
              </a:extLst>
            </p:cNvPr>
            <p:cNvSpPr txBox="1"/>
            <p:nvPr/>
          </p:nvSpPr>
          <p:spPr>
            <a:xfrm>
              <a:off x="5395785" y="421737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 skin</a:t>
              </a:r>
            </a:p>
          </p:txBody>
        </p:sp>
        <p:sp>
          <p:nvSpPr>
            <p:cNvPr id="19" name="TextBox 18">
              <a:extLst>
                <a:ext uri="{FF2B5EF4-FFF2-40B4-BE49-F238E27FC236}">
                  <a16:creationId xmlns:a16="http://schemas.microsoft.com/office/drawing/2014/main" id="{3B4F2430-18BF-01B5-DBAA-1E8677D75993}"/>
                </a:ext>
              </a:extLst>
            </p:cNvPr>
            <p:cNvSpPr txBox="1"/>
            <p:nvPr/>
          </p:nvSpPr>
          <p:spPr>
            <a:xfrm>
              <a:off x="5395785" y="441389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Osteoarticular/Muscular</a:t>
              </a:r>
            </a:p>
          </p:txBody>
        </p:sp>
        <p:sp>
          <p:nvSpPr>
            <p:cNvPr id="20" name="TextBox 19">
              <a:extLst>
                <a:ext uri="{FF2B5EF4-FFF2-40B4-BE49-F238E27FC236}">
                  <a16:creationId xmlns:a16="http://schemas.microsoft.com/office/drawing/2014/main" id="{E6D70406-B9EC-DD69-2126-F30862AC3CDD}"/>
                </a:ext>
              </a:extLst>
            </p:cNvPr>
            <p:cNvSpPr txBox="1"/>
            <p:nvPr/>
          </p:nvSpPr>
          <p:spPr>
            <a:xfrm>
              <a:off x="5395785" y="461040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Central nervous system</a:t>
              </a:r>
            </a:p>
          </p:txBody>
        </p:sp>
        <p:sp>
          <p:nvSpPr>
            <p:cNvPr id="21" name="TextBox 20">
              <a:extLst>
                <a:ext uri="{FF2B5EF4-FFF2-40B4-BE49-F238E27FC236}">
                  <a16:creationId xmlns:a16="http://schemas.microsoft.com/office/drawing/2014/main" id="{3A50E9EB-CF6C-51D1-3762-A9F14B29DD41}"/>
                </a:ext>
              </a:extLst>
            </p:cNvPr>
            <p:cNvSpPr txBox="1"/>
            <p:nvPr/>
          </p:nvSpPr>
          <p:spPr>
            <a:xfrm>
              <a:off x="5395785" y="480692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Peripheral nervous system</a:t>
              </a:r>
            </a:p>
          </p:txBody>
        </p:sp>
        <p:sp>
          <p:nvSpPr>
            <p:cNvPr id="22" name="TextBox 21">
              <a:extLst>
                <a:ext uri="{FF2B5EF4-FFF2-40B4-BE49-F238E27FC236}">
                  <a16:creationId xmlns:a16="http://schemas.microsoft.com/office/drawing/2014/main" id="{89238556-9614-C82A-6B66-1249036B6D08}"/>
                </a:ext>
              </a:extLst>
            </p:cNvPr>
            <p:cNvSpPr txBox="1"/>
            <p:nvPr/>
          </p:nvSpPr>
          <p:spPr>
            <a:xfrm>
              <a:off x="5395785" y="500343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Behavioral</a:t>
              </a:r>
            </a:p>
          </p:txBody>
        </p:sp>
        <p:sp>
          <p:nvSpPr>
            <p:cNvPr id="23" name="TextBox 22">
              <a:extLst>
                <a:ext uri="{FF2B5EF4-FFF2-40B4-BE49-F238E27FC236}">
                  <a16:creationId xmlns:a16="http://schemas.microsoft.com/office/drawing/2014/main" id="{156A43B5-EFAD-76D9-F888-0DDA12D2744D}"/>
                </a:ext>
              </a:extLst>
            </p:cNvPr>
            <p:cNvSpPr txBox="1"/>
            <p:nvPr/>
          </p:nvSpPr>
          <p:spPr>
            <a:xfrm>
              <a:off x="5395785" y="5396470"/>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Unknown organ</a:t>
              </a:r>
            </a:p>
          </p:txBody>
        </p:sp>
        <p:sp>
          <p:nvSpPr>
            <p:cNvPr id="24" name="TextBox 23">
              <a:extLst>
                <a:ext uri="{FF2B5EF4-FFF2-40B4-BE49-F238E27FC236}">
                  <a16:creationId xmlns:a16="http://schemas.microsoft.com/office/drawing/2014/main" id="{457FC111-0AE7-E775-683E-37D2CCF60AD7}"/>
                </a:ext>
              </a:extLst>
            </p:cNvPr>
            <p:cNvSpPr txBox="1"/>
            <p:nvPr/>
          </p:nvSpPr>
          <p:spPr>
            <a:xfrm>
              <a:off x="5395785" y="519995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a:t>
              </a:r>
            </a:p>
          </p:txBody>
        </p:sp>
      </p:grpSp>
      <p:cxnSp>
        <p:nvCxnSpPr>
          <p:cNvPr id="25" name="Straight Connector 24">
            <a:extLst>
              <a:ext uri="{FF2B5EF4-FFF2-40B4-BE49-F238E27FC236}">
                <a16:creationId xmlns:a16="http://schemas.microsoft.com/office/drawing/2014/main" id="{83B59452-7D2B-4E42-BD6D-9B5360E999C8}"/>
              </a:ext>
            </a:extLst>
          </p:cNvPr>
          <p:cNvCxnSpPr>
            <a:cxnSpLocks/>
          </p:cNvCxnSpPr>
          <p:nvPr/>
        </p:nvCxnSpPr>
        <p:spPr bwMode="auto">
          <a:xfrm>
            <a:off x="7631866" y="5697627"/>
            <a:ext cx="3337560" cy="0"/>
          </a:xfrm>
          <a:prstGeom prst="line">
            <a:avLst/>
          </a:prstGeom>
          <a:noFill/>
          <a:ln w="28575" cap="flat" cmpd="sng" algn="ctr">
            <a:solidFill>
              <a:schemeClr val="tx2"/>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D638F19B-1825-B83C-18FB-A875892E88BE}"/>
              </a:ext>
            </a:extLst>
          </p:cNvPr>
          <p:cNvGrpSpPr/>
          <p:nvPr/>
        </p:nvGrpSpPr>
        <p:grpSpPr>
          <a:xfrm>
            <a:off x="7646702" y="5697627"/>
            <a:ext cx="3321320" cy="73152"/>
            <a:chOff x="7996251" y="5697627"/>
            <a:chExt cx="3321320" cy="73152"/>
          </a:xfrm>
        </p:grpSpPr>
        <p:cxnSp>
          <p:nvCxnSpPr>
            <p:cNvPr id="27" name="Straight Connector 26">
              <a:extLst>
                <a:ext uri="{FF2B5EF4-FFF2-40B4-BE49-F238E27FC236}">
                  <a16:creationId xmlns:a16="http://schemas.microsoft.com/office/drawing/2014/main" id="{A9A0175A-2B1D-BA03-530F-138BB6C12E44}"/>
                </a:ext>
              </a:extLst>
            </p:cNvPr>
            <p:cNvCxnSpPr>
              <a:cxnSpLocks/>
            </p:cNvCxnSpPr>
            <p:nvPr/>
          </p:nvCxnSpPr>
          <p:spPr bwMode="auto">
            <a:xfrm>
              <a:off x="799625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839C77AA-6524-0F92-3B8C-F4904A38B3EB}"/>
                </a:ext>
              </a:extLst>
            </p:cNvPr>
            <p:cNvCxnSpPr>
              <a:cxnSpLocks/>
            </p:cNvCxnSpPr>
            <p:nvPr/>
          </p:nvCxnSpPr>
          <p:spPr bwMode="auto">
            <a:xfrm>
              <a:off x="841141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E2DAC91-3B4F-E531-5C32-F17132B481E1}"/>
                </a:ext>
              </a:extLst>
            </p:cNvPr>
            <p:cNvCxnSpPr>
              <a:cxnSpLocks/>
            </p:cNvCxnSpPr>
            <p:nvPr/>
          </p:nvCxnSpPr>
          <p:spPr bwMode="auto">
            <a:xfrm>
              <a:off x="924174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0063016A-390D-13B2-85F4-7AF98384AE55}"/>
                </a:ext>
              </a:extLst>
            </p:cNvPr>
            <p:cNvCxnSpPr>
              <a:cxnSpLocks/>
            </p:cNvCxnSpPr>
            <p:nvPr/>
          </p:nvCxnSpPr>
          <p:spPr bwMode="auto">
            <a:xfrm>
              <a:off x="1007207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19973B25-CE06-FA93-E072-910AB9EFC487}"/>
                </a:ext>
              </a:extLst>
            </p:cNvPr>
            <p:cNvCxnSpPr>
              <a:cxnSpLocks/>
            </p:cNvCxnSpPr>
            <p:nvPr/>
          </p:nvCxnSpPr>
          <p:spPr bwMode="auto">
            <a:xfrm>
              <a:off x="1090240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5BFBCD9-2B74-2298-2CBF-66432104AEC2}"/>
                </a:ext>
              </a:extLst>
            </p:cNvPr>
            <p:cNvCxnSpPr>
              <a:cxnSpLocks/>
            </p:cNvCxnSpPr>
            <p:nvPr/>
          </p:nvCxnSpPr>
          <p:spPr bwMode="auto">
            <a:xfrm>
              <a:off x="882658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1C3CBB09-AE8B-D11B-A129-1EBB93ECECBA}"/>
                </a:ext>
              </a:extLst>
            </p:cNvPr>
            <p:cNvCxnSpPr>
              <a:cxnSpLocks/>
            </p:cNvCxnSpPr>
            <p:nvPr/>
          </p:nvCxnSpPr>
          <p:spPr bwMode="auto">
            <a:xfrm>
              <a:off x="965691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BF4F461D-4395-C8C9-453E-F36C1D438BA8}"/>
                </a:ext>
              </a:extLst>
            </p:cNvPr>
            <p:cNvCxnSpPr>
              <a:cxnSpLocks/>
            </p:cNvCxnSpPr>
            <p:nvPr/>
          </p:nvCxnSpPr>
          <p:spPr bwMode="auto">
            <a:xfrm>
              <a:off x="1048724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D55D864A-1113-3032-86BD-07769510CE90}"/>
                </a:ext>
              </a:extLst>
            </p:cNvPr>
            <p:cNvCxnSpPr>
              <a:cxnSpLocks/>
            </p:cNvCxnSpPr>
            <p:nvPr/>
          </p:nvCxnSpPr>
          <p:spPr bwMode="auto">
            <a:xfrm>
              <a:off x="11317571" y="5697627"/>
              <a:ext cx="0" cy="73152"/>
            </a:xfrm>
            <a:prstGeom prst="line">
              <a:avLst/>
            </a:prstGeom>
            <a:noFill/>
            <a:ln w="28575" cap="flat" cmpd="sng" algn="ctr">
              <a:solidFill>
                <a:srgbClr val="000000"/>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572E2C28-53E6-781E-853E-2FC4BE68BC5F}"/>
              </a:ext>
            </a:extLst>
          </p:cNvPr>
          <p:cNvGrpSpPr/>
          <p:nvPr/>
        </p:nvGrpSpPr>
        <p:grpSpPr>
          <a:xfrm>
            <a:off x="7406722" y="5729631"/>
            <a:ext cx="3810804" cy="276999"/>
            <a:chOff x="7756271" y="5729631"/>
            <a:chExt cx="3810804" cy="276999"/>
          </a:xfrm>
        </p:grpSpPr>
        <p:sp>
          <p:nvSpPr>
            <p:cNvPr id="37" name="TextBox 36">
              <a:extLst>
                <a:ext uri="{FF2B5EF4-FFF2-40B4-BE49-F238E27FC236}">
                  <a16:creationId xmlns:a16="http://schemas.microsoft.com/office/drawing/2014/main" id="{237675AA-9099-EA46-BF29-C0DB4B13A20E}"/>
                </a:ext>
              </a:extLst>
            </p:cNvPr>
            <p:cNvSpPr txBox="1"/>
            <p:nvPr/>
          </p:nvSpPr>
          <p:spPr bwMode="auto">
            <a:xfrm>
              <a:off x="11080099"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80</a:t>
              </a:r>
            </a:p>
          </p:txBody>
        </p:sp>
        <p:sp>
          <p:nvSpPr>
            <p:cNvPr id="38" name="TextBox 37">
              <a:extLst>
                <a:ext uri="{FF2B5EF4-FFF2-40B4-BE49-F238E27FC236}">
                  <a16:creationId xmlns:a16="http://schemas.microsoft.com/office/drawing/2014/main" id="{6936BE79-E158-1911-2795-292AA1583D4A}"/>
                </a:ext>
              </a:extLst>
            </p:cNvPr>
            <p:cNvSpPr txBox="1"/>
            <p:nvPr/>
          </p:nvSpPr>
          <p:spPr bwMode="auto">
            <a:xfrm>
              <a:off x="7756271"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80</a:t>
              </a:r>
            </a:p>
          </p:txBody>
        </p:sp>
        <p:sp>
          <p:nvSpPr>
            <p:cNvPr id="39" name="TextBox 38">
              <a:extLst>
                <a:ext uri="{FF2B5EF4-FFF2-40B4-BE49-F238E27FC236}">
                  <a16:creationId xmlns:a16="http://schemas.microsoft.com/office/drawing/2014/main" id="{E0592D5B-FAE8-332F-17A4-30C8BE0F0250}"/>
                </a:ext>
              </a:extLst>
            </p:cNvPr>
            <p:cNvSpPr txBox="1"/>
            <p:nvPr/>
          </p:nvSpPr>
          <p:spPr bwMode="auto">
            <a:xfrm>
              <a:off x="8171750"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60</a:t>
              </a:r>
            </a:p>
          </p:txBody>
        </p:sp>
        <p:sp>
          <p:nvSpPr>
            <p:cNvPr id="40" name="TextBox 39">
              <a:extLst>
                <a:ext uri="{FF2B5EF4-FFF2-40B4-BE49-F238E27FC236}">
                  <a16:creationId xmlns:a16="http://schemas.microsoft.com/office/drawing/2014/main" id="{DB92AAFD-2F00-080F-AAB8-2AB2FEB7C28C}"/>
                </a:ext>
              </a:extLst>
            </p:cNvPr>
            <p:cNvSpPr txBox="1"/>
            <p:nvPr/>
          </p:nvSpPr>
          <p:spPr bwMode="auto">
            <a:xfrm>
              <a:off x="8587229"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40</a:t>
              </a:r>
            </a:p>
          </p:txBody>
        </p:sp>
        <p:sp>
          <p:nvSpPr>
            <p:cNvPr id="41" name="TextBox 40">
              <a:extLst>
                <a:ext uri="{FF2B5EF4-FFF2-40B4-BE49-F238E27FC236}">
                  <a16:creationId xmlns:a16="http://schemas.microsoft.com/office/drawing/2014/main" id="{10D04366-AE94-9241-19B0-C1BDA855AEE6}"/>
                </a:ext>
              </a:extLst>
            </p:cNvPr>
            <p:cNvSpPr txBox="1"/>
            <p:nvPr/>
          </p:nvSpPr>
          <p:spPr bwMode="auto">
            <a:xfrm>
              <a:off x="9002708"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20</a:t>
              </a:r>
            </a:p>
          </p:txBody>
        </p:sp>
        <p:sp>
          <p:nvSpPr>
            <p:cNvPr id="42" name="TextBox 41">
              <a:extLst>
                <a:ext uri="{FF2B5EF4-FFF2-40B4-BE49-F238E27FC236}">
                  <a16:creationId xmlns:a16="http://schemas.microsoft.com/office/drawing/2014/main" id="{656824B7-F1CE-84C8-4E3B-62DDE441A0C0}"/>
                </a:ext>
              </a:extLst>
            </p:cNvPr>
            <p:cNvSpPr txBox="1"/>
            <p:nvPr/>
          </p:nvSpPr>
          <p:spPr bwMode="auto">
            <a:xfrm>
              <a:off x="9418187"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0</a:t>
              </a:r>
            </a:p>
          </p:txBody>
        </p:sp>
        <p:sp>
          <p:nvSpPr>
            <p:cNvPr id="43" name="TextBox 42">
              <a:extLst>
                <a:ext uri="{FF2B5EF4-FFF2-40B4-BE49-F238E27FC236}">
                  <a16:creationId xmlns:a16="http://schemas.microsoft.com/office/drawing/2014/main" id="{26C3C314-4EEA-B356-99F3-B02E92CC1555}"/>
                </a:ext>
              </a:extLst>
            </p:cNvPr>
            <p:cNvSpPr txBox="1"/>
            <p:nvPr/>
          </p:nvSpPr>
          <p:spPr bwMode="auto">
            <a:xfrm>
              <a:off x="9833666"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20</a:t>
              </a:r>
            </a:p>
          </p:txBody>
        </p:sp>
        <p:sp>
          <p:nvSpPr>
            <p:cNvPr id="44" name="TextBox 43">
              <a:extLst>
                <a:ext uri="{FF2B5EF4-FFF2-40B4-BE49-F238E27FC236}">
                  <a16:creationId xmlns:a16="http://schemas.microsoft.com/office/drawing/2014/main" id="{4DAA2D9D-8257-B80D-41EA-2A0895C3CB8F}"/>
                </a:ext>
              </a:extLst>
            </p:cNvPr>
            <p:cNvSpPr txBox="1"/>
            <p:nvPr/>
          </p:nvSpPr>
          <p:spPr bwMode="auto">
            <a:xfrm>
              <a:off x="10249145"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40</a:t>
              </a:r>
            </a:p>
          </p:txBody>
        </p:sp>
        <p:sp>
          <p:nvSpPr>
            <p:cNvPr id="45" name="TextBox 44">
              <a:extLst>
                <a:ext uri="{FF2B5EF4-FFF2-40B4-BE49-F238E27FC236}">
                  <a16:creationId xmlns:a16="http://schemas.microsoft.com/office/drawing/2014/main" id="{9F8258C1-DB38-F505-0194-F9A4AEA1A217}"/>
                </a:ext>
              </a:extLst>
            </p:cNvPr>
            <p:cNvSpPr txBox="1"/>
            <p:nvPr/>
          </p:nvSpPr>
          <p:spPr bwMode="auto">
            <a:xfrm>
              <a:off x="10664624"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Arial"/>
                  <a:ea typeface="+mn-ea"/>
                  <a:cs typeface="Arial"/>
                </a:rPr>
                <a:t>60</a:t>
              </a:r>
            </a:p>
          </p:txBody>
        </p:sp>
      </p:grpSp>
      <p:sp>
        <p:nvSpPr>
          <p:cNvPr id="46" name="TextBox 45">
            <a:extLst>
              <a:ext uri="{FF2B5EF4-FFF2-40B4-BE49-F238E27FC236}">
                <a16:creationId xmlns:a16="http://schemas.microsoft.com/office/drawing/2014/main" id="{DDBC8F5C-1A62-F4F6-C091-87AE253736F2}"/>
              </a:ext>
            </a:extLst>
          </p:cNvPr>
          <p:cNvSpPr txBox="1"/>
          <p:nvPr/>
        </p:nvSpPr>
        <p:spPr bwMode="auto">
          <a:xfrm>
            <a:off x="7658507" y="5921238"/>
            <a:ext cx="16580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Arial"/>
                <a:ea typeface="+mn-ea"/>
                <a:cs typeface="Arial"/>
              </a:rPr>
              <a:t>R-mini-CHOP</a:t>
            </a:r>
          </a:p>
        </p:txBody>
      </p:sp>
      <p:sp>
        <p:nvSpPr>
          <p:cNvPr id="47" name="TextBox 46">
            <a:extLst>
              <a:ext uri="{FF2B5EF4-FFF2-40B4-BE49-F238E27FC236}">
                <a16:creationId xmlns:a16="http://schemas.microsoft.com/office/drawing/2014/main" id="{B6C9C9D1-2116-0163-7348-FA6C98C3810A}"/>
              </a:ext>
            </a:extLst>
          </p:cNvPr>
          <p:cNvSpPr txBox="1"/>
          <p:nvPr/>
        </p:nvSpPr>
        <p:spPr bwMode="auto">
          <a:xfrm>
            <a:off x="9316562" y="5921238"/>
            <a:ext cx="16580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Arial"/>
                <a:ea typeface="+mn-ea"/>
                <a:cs typeface="Arial"/>
              </a:rPr>
              <a:t>Pola-R-mini-CHP</a:t>
            </a:r>
          </a:p>
        </p:txBody>
      </p:sp>
      <p:grpSp>
        <p:nvGrpSpPr>
          <p:cNvPr id="48" name="Group 47">
            <a:extLst>
              <a:ext uri="{FF2B5EF4-FFF2-40B4-BE49-F238E27FC236}">
                <a16:creationId xmlns:a16="http://schemas.microsoft.com/office/drawing/2014/main" id="{ED3571D9-84D1-6971-7A06-8BBCFF5E6BED}"/>
              </a:ext>
            </a:extLst>
          </p:cNvPr>
          <p:cNvGrpSpPr/>
          <p:nvPr/>
        </p:nvGrpSpPr>
        <p:grpSpPr>
          <a:xfrm>
            <a:off x="8160055" y="2061914"/>
            <a:ext cx="1148699" cy="3526086"/>
            <a:chOff x="8521700" y="2061914"/>
            <a:chExt cx="1148699" cy="3526086"/>
          </a:xfrm>
        </p:grpSpPr>
        <p:sp>
          <p:nvSpPr>
            <p:cNvPr id="49" name="Rectangle 48">
              <a:extLst>
                <a:ext uri="{FF2B5EF4-FFF2-40B4-BE49-F238E27FC236}">
                  <a16:creationId xmlns:a16="http://schemas.microsoft.com/office/drawing/2014/main" id="{45DC0CDF-9A52-A089-2296-C771F520BB0C}"/>
                </a:ext>
              </a:extLst>
            </p:cNvPr>
            <p:cNvSpPr/>
            <p:nvPr/>
          </p:nvSpPr>
          <p:spPr>
            <a:xfrm>
              <a:off x="9650588" y="2061914"/>
              <a:ext cx="17399"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205ED295-4164-E013-BCC9-0444ED5CDCAF}"/>
                </a:ext>
              </a:extLst>
            </p:cNvPr>
            <p:cNvSpPr/>
            <p:nvPr/>
          </p:nvSpPr>
          <p:spPr>
            <a:xfrm>
              <a:off x="9602963" y="2061914"/>
              <a:ext cx="54268"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19AB7F1A-66AB-C1C9-3E39-56064CCB9F00}"/>
                </a:ext>
              </a:extLst>
            </p:cNvPr>
            <p:cNvSpPr/>
            <p:nvPr/>
          </p:nvSpPr>
          <p:spPr>
            <a:xfrm>
              <a:off x="9594850" y="2255589"/>
              <a:ext cx="68819"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7EBA7941-2768-5715-82DF-36B57CA775E5}"/>
                </a:ext>
              </a:extLst>
            </p:cNvPr>
            <p:cNvSpPr/>
            <p:nvPr/>
          </p:nvSpPr>
          <p:spPr>
            <a:xfrm>
              <a:off x="9515475" y="2255589"/>
              <a:ext cx="81519"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711EC811-80DB-775D-0149-66EE44D353D3}"/>
                </a:ext>
              </a:extLst>
            </p:cNvPr>
            <p:cNvSpPr/>
            <p:nvPr/>
          </p:nvSpPr>
          <p:spPr>
            <a:xfrm>
              <a:off x="9598881" y="2652464"/>
              <a:ext cx="71518"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EB939758-8C42-D1D1-431B-6387ACF7629A}"/>
                </a:ext>
              </a:extLst>
            </p:cNvPr>
            <p:cNvSpPr/>
            <p:nvPr/>
          </p:nvSpPr>
          <p:spPr>
            <a:xfrm>
              <a:off x="9575800" y="2652464"/>
              <a:ext cx="23097"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A8A4E29D-C479-CD6D-F628-6CC12A9B2C87}"/>
                </a:ext>
              </a:extLst>
            </p:cNvPr>
            <p:cNvSpPr/>
            <p:nvPr/>
          </p:nvSpPr>
          <p:spPr>
            <a:xfrm>
              <a:off x="9518650" y="2652464"/>
              <a:ext cx="59673"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FB62167B-8669-1EFD-3FA6-4C4F267C88C3}"/>
                </a:ext>
              </a:extLst>
            </p:cNvPr>
            <p:cNvSpPr/>
            <p:nvPr/>
          </p:nvSpPr>
          <p:spPr>
            <a:xfrm>
              <a:off x="9556750" y="2849314"/>
              <a:ext cx="110473"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5BD23A0D-12F0-F8E0-F206-93C692C8B665}"/>
                </a:ext>
              </a:extLst>
            </p:cNvPr>
            <p:cNvSpPr/>
            <p:nvPr/>
          </p:nvSpPr>
          <p:spPr>
            <a:xfrm>
              <a:off x="9242425" y="2849314"/>
              <a:ext cx="313673"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59867B7B-60D8-6912-10F6-6C3F554BC5AA}"/>
                </a:ext>
              </a:extLst>
            </p:cNvPr>
            <p:cNvSpPr/>
            <p:nvPr/>
          </p:nvSpPr>
          <p:spPr>
            <a:xfrm>
              <a:off x="9064625" y="2849314"/>
              <a:ext cx="180323"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21617410-7946-4CF2-AC25-FEEA9EDD0E57}"/>
                </a:ext>
              </a:extLst>
            </p:cNvPr>
            <p:cNvSpPr/>
            <p:nvPr/>
          </p:nvSpPr>
          <p:spPr>
            <a:xfrm>
              <a:off x="9042402" y="2849314"/>
              <a:ext cx="24870"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1116E89A-3F42-5DAB-3D3B-F2F4026EDEE0}"/>
                </a:ext>
              </a:extLst>
            </p:cNvPr>
            <p:cNvSpPr/>
            <p:nvPr/>
          </p:nvSpPr>
          <p:spPr>
            <a:xfrm>
              <a:off x="9461500" y="3036639"/>
              <a:ext cx="205723"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78911B4D-CF2B-CE0C-2F04-25F9EDD465AD}"/>
                </a:ext>
              </a:extLst>
            </p:cNvPr>
            <p:cNvSpPr/>
            <p:nvPr/>
          </p:nvSpPr>
          <p:spPr>
            <a:xfrm>
              <a:off x="9283701" y="3036639"/>
              <a:ext cx="180974"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D623E365-A08D-0BA2-8F8A-93E0778ED616}"/>
                </a:ext>
              </a:extLst>
            </p:cNvPr>
            <p:cNvSpPr/>
            <p:nvPr/>
          </p:nvSpPr>
          <p:spPr>
            <a:xfrm>
              <a:off x="9245602" y="3036639"/>
              <a:ext cx="43158"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C3AABCC1-41C7-1027-6F53-C322439950FA}"/>
                </a:ext>
              </a:extLst>
            </p:cNvPr>
            <p:cNvSpPr/>
            <p:nvPr/>
          </p:nvSpPr>
          <p:spPr>
            <a:xfrm>
              <a:off x="9458326" y="3239839"/>
              <a:ext cx="208898"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A738B453-A0B6-24FC-EDBA-4BA25F15AC7B}"/>
                </a:ext>
              </a:extLst>
            </p:cNvPr>
            <p:cNvSpPr/>
            <p:nvPr/>
          </p:nvSpPr>
          <p:spPr>
            <a:xfrm>
              <a:off x="9388475" y="3239839"/>
              <a:ext cx="73025"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9575E0C6-D110-5E39-7350-7F8056FA1E58}"/>
                </a:ext>
              </a:extLst>
            </p:cNvPr>
            <p:cNvSpPr/>
            <p:nvPr/>
          </p:nvSpPr>
          <p:spPr>
            <a:xfrm>
              <a:off x="9283700" y="3239839"/>
              <a:ext cx="107298"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7D3D3114-BB46-09B7-A1CB-ED08B4145902}"/>
                </a:ext>
              </a:extLst>
            </p:cNvPr>
            <p:cNvSpPr/>
            <p:nvPr/>
          </p:nvSpPr>
          <p:spPr>
            <a:xfrm>
              <a:off x="9267827" y="3239839"/>
              <a:ext cx="24870"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7C167A72-A2AC-D463-0863-AB6AA735D788}"/>
                </a:ext>
              </a:extLst>
            </p:cNvPr>
            <p:cNvSpPr/>
            <p:nvPr/>
          </p:nvSpPr>
          <p:spPr>
            <a:xfrm>
              <a:off x="9640554" y="3630364"/>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B38410B7-C516-BBCB-04EC-6F29EAA71F20}"/>
                </a:ext>
              </a:extLst>
            </p:cNvPr>
            <p:cNvSpPr/>
            <p:nvPr/>
          </p:nvSpPr>
          <p:spPr>
            <a:xfrm>
              <a:off x="9620250" y="3630364"/>
              <a:ext cx="23097"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2102ED3B-39DB-F969-752B-6459FDE31BF9}"/>
                </a:ext>
              </a:extLst>
            </p:cNvPr>
            <p:cNvSpPr/>
            <p:nvPr/>
          </p:nvSpPr>
          <p:spPr>
            <a:xfrm>
              <a:off x="9640554" y="4027239"/>
              <a:ext cx="18286"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B5500458-835F-A8B9-5782-5F0ACE8597EF}"/>
                </a:ext>
              </a:extLst>
            </p:cNvPr>
            <p:cNvSpPr/>
            <p:nvPr/>
          </p:nvSpPr>
          <p:spPr>
            <a:xfrm>
              <a:off x="9621761" y="4027239"/>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A0381153-CBE6-A607-BE85-7147EE881B28}"/>
                </a:ext>
              </a:extLst>
            </p:cNvPr>
            <p:cNvSpPr/>
            <p:nvPr/>
          </p:nvSpPr>
          <p:spPr>
            <a:xfrm>
              <a:off x="9604375" y="4230439"/>
              <a:ext cx="5446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6B9405ED-DB08-7617-AF7D-33BC06C94610}"/>
                </a:ext>
              </a:extLst>
            </p:cNvPr>
            <p:cNvSpPr/>
            <p:nvPr/>
          </p:nvSpPr>
          <p:spPr>
            <a:xfrm>
              <a:off x="9587093" y="4230439"/>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0A3F1657-5CCD-7283-09BF-8265070042DC}"/>
                </a:ext>
              </a:extLst>
            </p:cNvPr>
            <p:cNvSpPr/>
            <p:nvPr/>
          </p:nvSpPr>
          <p:spPr>
            <a:xfrm>
              <a:off x="9604375" y="4424114"/>
              <a:ext cx="5446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6812A512-C6F7-52D4-D465-35F5860219E8}"/>
                </a:ext>
              </a:extLst>
            </p:cNvPr>
            <p:cNvSpPr/>
            <p:nvPr/>
          </p:nvSpPr>
          <p:spPr>
            <a:xfrm>
              <a:off x="9587093" y="4424114"/>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7FB3F309-9853-6EEC-C4D7-84FA0D79461B}"/>
                </a:ext>
              </a:extLst>
            </p:cNvPr>
            <p:cNvSpPr/>
            <p:nvPr/>
          </p:nvSpPr>
          <p:spPr>
            <a:xfrm>
              <a:off x="9585325" y="4611439"/>
              <a:ext cx="73515"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33A87382-0A31-5D11-272E-0534C2581B92}"/>
                </a:ext>
              </a:extLst>
            </p:cNvPr>
            <p:cNvSpPr/>
            <p:nvPr/>
          </p:nvSpPr>
          <p:spPr>
            <a:xfrm>
              <a:off x="9567786" y="4611439"/>
              <a:ext cx="18286"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721199DB-A3C4-7C9F-4CC9-474AA02DD933}"/>
                </a:ext>
              </a:extLst>
            </p:cNvPr>
            <p:cNvSpPr/>
            <p:nvPr/>
          </p:nvSpPr>
          <p:spPr>
            <a:xfrm>
              <a:off x="9525001" y="4814639"/>
              <a:ext cx="13384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C9DD4A33-D56F-54BE-512A-8BEED426916D}"/>
                </a:ext>
              </a:extLst>
            </p:cNvPr>
            <p:cNvSpPr/>
            <p:nvPr/>
          </p:nvSpPr>
          <p:spPr>
            <a:xfrm>
              <a:off x="9507718" y="4814639"/>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9A7B493E-E8F0-67CA-7290-1C3F26C2D866}"/>
                </a:ext>
              </a:extLst>
            </p:cNvPr>
            <p:cNvSpPr/>
            <p:nvPr/>
          </p:nvSpPr>
          <p:spPr>
            <a:xfrm>
              <a:off x="9578975" y="5011489"/>
              <a:ext cx="79865"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8FC263AC-EB5E-825F-80EE-A4EE2E6F15E7}"/>
                </a:ext>
              </a:extLst>
            </p:cNvPr>
            <p:cNvSpPr/>
            <p:nvPr/>
          </p:nvSpPr>
          <p:spPr>
            <a:xfrm>
              <a:off x="9102725" y="5201989"/>
              <a:ext cx="55611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D451AB84-0F37-675E-145E-5E863E8B0E04}"/>
                </a:ext>
              </a:extLst>
            </p:cNvPr>
            <p:cNvSpPr/>
            <p:nvPr/>
          </p:nvSpPr>
          <p:spPr>
            <a:xfrm>
              <a:off x="8785225" y="5201989"/>
              <a:ext cx="320675"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7290E843-039D-CED1-450A-1E477E9415CF}"/>
                </a:ext>
              </a:extLst>
            </p:cNvPr>
            <p:cNvSpPr/>
            <p:nvPr/>
          </p:nvSpPr>
          <p:spPr>
            <a:xfrm>
              <a:off x="8569325" y="5201989"/>
              <a:ext cx="219075"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F126CB69-9A0C-9617-914E-EAEC5D691B77}"/>
                </a:ext>
              </a:extLst>
            </p:cNvPr>
            <p:cNvSpPr/>
            <p:nvPr/>
          </p:nvSpPr>
          <p:spPr>
            <a:xfrm>
              <a:off x="8534400" y="5201989"/>
              <a:ext cx="36574"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B546B23D-3FEF-9D15-75F7-407688148D57}"/>
                </a:ext>
              </a:extLst>
            </p:cNvPr>
            <p:cNvSpPr/>
            <p:nvPr/>
          </p:nvSpPr>
          <p:spPr>
            <a:xfrm>
              <a:off x="8521700" y="5201989"/>
              <a:ext cx="18286"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82136857-7AA1-71A2-CEAA-DE6611570110}"/>
                </a:ext>
              </a:extLst>
            </p:cNvPr>
            <p:cNvSpPr/>
            <p:nvPr/>
          </p:nvSpPr>
          <p:spPr>
            <a:xfrm>
              <a:off x="9588500" y="5405189"/>
              <a:ext cx="70340"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6" name="Group 85">
            <a:extLst>
              <a:ext uri="{FF2B5EF4-FFF2-40B4-BE49-F238E27FC236}">
                <a16:creationId xmlns:a16="http://schemas.microsoft.com/office/drawing/2014/main" id="{AFD597D4-ABEC-E298-81BB-095BDE6D1E68}"/>
              </a:ext>
            </a:extLst>
          </p:cNvPr>
          <p:cNvGrpSpPr/>
          <p:nvPr/>
        </p:nvGrpSpPr>
        <p:grpSpPr>
          <a:xfrm>
            <a:off x="9319272" y="2058739"/>
            <a:ext cx="1773741" cy="3529261"/>
            <a:chOff x="9657533" y="2058739"/>
            <a:chExt cx="1773741" cy="3529261"/>
          </a:xfrm>
        </p:grpSpPr>
        <p:sp>
          <p:nvSpPr>
            <p:cNvPr id="87" name="Rectangle 86">
              <a:extLst>
                <a:ext uri="{FF2B5EF4-FFF2-40B4-BE49-F238E27FC236}">
                  <a16:creationId xmlns:a16="http://schemas.microsoft.com/office/drawing/2014/main" id="{5D241F59-25CC-AA7D-8FEF-AE6168E7029C}"/>
                </a:ext>
              </a:extLst>
            </p:cNvPr>
            <p:cNvSpPr/>
            <p:nvPr/>
          </p:nvSpPr>
          <p:spPr>
            <a:xfrm>
              <a:off x="9657534" y="3433514"/>
              <a:ext cx="61141"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EAFC403A-DB61-3AF6-E21D-D6BF952B388D}"/>
                </a:ext>
              </a:extLst>
            </p:cNvPr>
            <p:cNvSpPr/>
            <p:nvPr/>
          </p:nvSpPr>
          <p:spPr>
            <a:xfrm>
              <a:off x="9775009" y="3433514"/>
              <a:ext cx="54791" cy="182811"/>
            </a:xfrm>
            <a:prstGeom prst="rect">
              <a:avLst/>
            </a:prstGeom>
            <a:solidFill>
              <a:srgbClr val="0000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6584AB78-F0D1-C43E-9393-4C9D55ACF364}"/>
                </a:ext>
              </a:extLst>
            </p:cNvPr>
            <p:cNvSpPr/>
            <p:nvPr/>
          </p:nvSpPr>
          <p:spPr>
            <a:xfrm>
              <a:off x="9708334" y="3433514"/>
              <a:ext cx="36574"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EA69DB07-7D35-C2B4-A0C2-1D8A51EE19EB}"/>
                </a:ext>
              </a:extLst>
            </p:cNvPr>
            <p:cNvSpPr/>
            <p:nvPr/>
          </p:nvSpPr>
          <p:spPr>
            <a:xfrm>
              <a:off x="9736909" y="3433514"/>
              <a:ext cx="27430"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5126C0CA-283D-28D0-5858-57EB7C3B2CD8}"/>
                </a:ext>
              </a:extLst>
            </p:cNvPr>
            <p:cNvSpPr/>
            <p:nvPr/>
          </p:nvSpPr>
          <p:spPr>
            <a:xfrm>
              <a:off x="9759134" y="3433514"/>
              <a:ext cx="18286"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1A8A606E-7793-7FCD-2F7A-87EAEEE61737}"/>
                </a:ext>
              </a:extLst>
            </p:cNvPr>
            <p:cNvSpPr/>
            <p:nvPr/>
          </p:nvSpPr>
          <p:spPr>
            <a:xfrm>
              <a:off x="9657534" y="3239839"/>
              <a:ext cx="2743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FF2406C5-0AB3-802D-A0EA-257D42A11E8E}"/>
                </a:ext>
              </a:extLst>
            </p:cNvPr>
            <p:cNvSpPr/>
            <p:nvPr/>
          </p:nvSpPr>
          <p:spPr>
            <a:xfrm>
              <a:off x="9682933" y="3239839"/>
              <a:ext cx="105591"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68D084F0-5466-F0E6-5446-830A96BCF5B0}"/>
                </a:ext>
              </a:extLst>
            </p:cNvPr>
            <p:cNvSpPr/>
            <p:nvPr/>
          </p:nvSpPr>
          <p:spPr>
            <a:xfrm>
              <a:off x="9778183" y="3239839"/>
              <a:ext cx="77017"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604DDEBA-2CE9-D11A-CEC7-80587993C75A}"/>
                </a:ext>
              </a:extLst>
            </p:cNvPr>
            <p:cNvSpPr/>
            <p:nvPr/>
          </p:nvSpPr>
          <p:spPr>
            <a:xfrm>
              <a:off x="9844858" y="3239839"/>
              <a:ext cx="22152"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9EE9E43E-2A28-0D60-20D3-C1B3ED1D2C16}"/>
                </a:ext>
              </a:extLst>
            </p:cNvPr>
            <p:cNvSpPr/>
            <p:nvPr/>
          </p:nvSpPr>
          <p:spPr>
            <a:xfrm>
              <a:off x="9657534" y="3630364"/>
              <a:ext cx="2743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E8D38ECD-ED31-2B8C-C359-716451260D4B}"/>
                </a:ext>
              </a:extLst>
            </p:cNvPr>
            <p:cNvSpPr/>
            <p:nvPr/>
          </p:nvSpPr>
          <p:spPr>
            <a:xfrm>
              <a:off x="9682933" y="3630364"/>
              <a:ext cx="64317"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DF0ADD8C-39B3-24A8-2C69-4981074A2934}"/>
                </a:ext>
              </a:extLst>
            </p:cNvPr>
            <p:cNvSpPr/>
            <p:nvPr/>
          </p:nvSpPr>
          <p:spPr>
            <a:xfrm>
              <a:off x="9657534" y="3836739"/>
              <a:ext cx="27430"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05759772-52DE-157E-B591-BC6AC408973B}"/>
                </a:ext>
              </a:extLst>
            </p:cNvPr>
            <p:cNvSpPr/>
            <p:nvPr/>
          </p:nvSpPr>
          <p:spPr>
            <a:xfrm>
              <a:off x="9657534" y="4227264"/>
              <a:ext cx="51997"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28D2864E-C287-374C-84A7-4C7DAA99B5EA}"/>
                </a:ext>
              </a:extLst>
            </p:cNvPr>
            <p:cNvSpPr/>
            <p:nvPr/>
          </p:nvSpPr>
          <p:spPr>
            <a:xfrm>
              <a:off x="9708334" y="4227264"/>
              <a:ext cx="15420"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37BDB639-F795-19AA-8459-F0592F0E8F44}"/>
                </a:ext>
              </a:extLst>
            </p:cNvPr>
            <p:cNvSpPr/>
            <p:nvPr/>
          </p:nvSpPr>
          <p:spPr>
            <a:xfrm>
              <a:off x="9657534" y="4420939"/>
              <a:ext cx="8971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2F7C5100-49BC-E6CB-39E0-BDE6E3D21B84}"/>
                </a:ext>
              </a:extLst>
            </p:cNvPr>
            <p:cNvSpPr/>
            <p:nvPr/>
          </p:nvSpPr>
          <p:spPr>
            <a:xfrm>
              <a:off x="9657534" y="4817814"/>
              <a:ext cx="102416"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088AFB34-6273-6390-E4D4-0D0F8DCF67DF}"/>
                </a:ext>
              </a:extLst>
            </p:cNvPr>
            <p:cNvSpPr/>
            <p:nvPr/>
          </p:nvSpPr>
          <p:spPr>
            <a:xfrm>
              <a:off x="9755958" y="4817814"/>
              <a:ext cx="111942"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D88D8CAD-ACAC-C782-9014-8117EB5DE2CA}"/>
                </a:ext>
              </a:extLst>
            </p:cNvPr>
            <p:cNvSpPr/>
            <p:nvPr/>
          </p:nvSpPr>
          <p:spPr>
            <a:xfrm>
              <a:off x="9657534" y="5014664"/>
              <a:ext cx="24564"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216DBF93-AF36-734E-97ED-5F04DCC72344}"/>
                </a:ext>
              </a:extLst>
            </p:cNvPr>
            <p:cNvSpPr/>
            <p:nvPr/>
          </p:nvSpPr>
          <p:spPr>
            <a:xfrm>
              <a:off x="9657534" y="5405189"/>
              <a:ext cx="1542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7D864EE6-B63E-3ADB-C440-6E2F1A5F72BF}"/>
                </a:ext>
              </a:extLst>
            </p:cNvPr>
            <p:cNvSpPr/>
            <p:nvPr/>
          </p:nvSpPr>
          <p:spPr>
            <a:xfrm>
              <a:off x="9657533" y="5208339"/>
              <a:ext cx="638991"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CF7534BF-1F6C-BF9E-2F6A-BBE8B3B875B1}"/>
                </a:ext>
              </a:extLst>
            </p:cNvPr>
            <p:cNvSpPr/>
            <p:nvPr/>
          </p:nvSpPr>
          <p:spPr>
            <a:xfrm>
              <a:off x="10295708" y="5208339"/>
              <a:ext cx="842192"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A0785CB5-7F99-3812-8525-1F02504D0A1F}"/>
                </a:ext>
              </a:extLst>
            </p:cNvPr>
            <p:cNvSpPr/>
            <p:nvPr/>
          </p:nvSpPr>
          <p:spPr>
            <a:xfrm>
              <a:off x="11137900" y="5208339"/>
              <a:ext cx="234949"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D420AC6C-E55B-2C0F-7945-49E1DA445A16}"/>
                </a:ext>
              </a:extLst>
            </p:cNvPr>
            <p:cNvSpPr/>
            <p:nvPr/>
          </p:nvSpPr>
          <p:spPr>
            <a:xfrm>
              <a:off x="11366505" y="5208339"/>
              <a:ext cx="24627"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B3DAF76C-9C49-8B87-7CF4-3BF0366A8FF8}"/>
                </a:ext>
              </a:extLst>
            </p:cNvPr>
            <p:cNvSpPr/>
            <p:nvPr/>
          </p:nvSpPr>
          <p:spPr>
            <a:xfrm>
              <a:off x="11385555" y="5208339"/>
              <a:ext cx="45719" cy="182811"/>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A2D1733C-19E8-5FFD-D911-CB9A3AE8839F}"/>
                </a:ext>
              </a:extLst>
            </p:cNvPr>
            <p:cNvSpPr/>
            <p:nvPr/>
          </p:nvSpPr>
          <p:spPr>
            <a:xfrm>
              <a:off x="9657533" y="3042989"/>
              <a:ext cx="270691"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4B69DD97-7678-3146-A19A-372619F29C95}"/>
                </a:ext>
              </a:extLst>
            </p:cNvPr>
            <p:cNvSpPr/>
            <p:nvPr/>
          </p:nvSpPr>
          <p:spPr>
            <a:xfrm>
              <a:off x="9924233" y="3042989"/>
              <a:ext cx="257992"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9BC38419-C674-321E-F5BA-29F5F2BD9096}"/>
                </a:ext>
              </a:extLst>
            </p:cNvPr>
            <p:cNvSpPr/>
            <p:nvPr/>
          </p:nvSpPr>
          <p:spPr>
            <a:xfrm>
              <a:off x="10181408" y="3042989"/>
              <a:ext cx="86161"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3A0F1E19-A117-3565-385A-8D7048913C2C}"/>
                </a:ext>
              </a:extLst>
            </p:cNvPr>
            <p:cNvSpPr/>
            <p:nvPr/>
          </p:nvSpPr>
          <p:spPr>
            <a:xfrm>
              <a:off x="10257608" y="3042989"/>
              <a:ext cx="58729"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895B2A24-7837-8466-7D9B-91305BB26A33}"/>
                </a:ext>
              </a:extLst>
            </p:cNvPr>
            <p:cNvSpPr/>
            <p:nvPr/>
          </p:nvSpPr>
          <p:spPr>
            <a:xfrm>
              <a:off x="10308408" y="3042989"/>
              <a:ext cx="49585" cy="18281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4C5B2280-576F-6CEF-CAAF-11C15A23AAFB}"/>
                </a:ext>
              </a:extLst>
            </p:cNvPr>
            <p:cNvSpPr/>
            <p:nvPr/>
          </p:nvSpPr>
          <p:spPr>
            <a:xfrm>
              <a:off x="10349683" y="3042989"/>
              <a:ext cx="22152"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BA45A424-5B2C-EF53-ED9E-4DB351738832}"/>
                </a:ext>
              </a:extLst>
            </p:cNvPr>
            <p:cNvSpPr/>
            <p:nvPr/>
          </p:nvSpPr>
          <p:spPr>
            <a:xfrm>
              <a:off x="9657533" y="2846139"/>
              <a:ext cx="13420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94822AE1-6671-B937-23C8-670AEDBE27DE}"/>
                </a:ext>
              </a:extLst>
            </p:cNvPr>
            <p:cNvSpPr/>
            <p:nvPr/>
          </p:nvSpPr>
          <p:spPr>
            <a:xfrm>
              <a:off x="9788526" y="2846139"/>
              <a:ext cx="295274"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2E535C07-17D4-50B0-3167-B5CF0C983BB6}"/>
                </a:ext>
              </a:extLst>
            </p:cNvPr>
            <p:cNvSpPr/>
            <p:nvPr/>
          </p:nvSpPr>
          <p:spPr>
            <a:xfrm>
              <a:off x="10083800" y="2846139"/>
              <a:ext cx="192913"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C4DCBACC-C387-26B1-F476-B8E8FF4F1F27}"/>
                </a:ext>
              </a:extLst>
            </p:cNvPr>
            <p:cNvSpPr/>
            <p:nvPr/>
          </p:nvSpPr>
          <p:spPr>
            <a:xfrm>
              <a:off x="10267132" y="2846139"/>
              <a:ext cx="36574"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9F417966-5B31-C1DA-A8E2-9DDCA20FA899}"/>
                </a:ext>
              </a:extLst>
            </p:cNvPr>
            <p:cNvSpPr/>
            <p:nvPr/>
          </p:nvSpPr>
          <p:spPr>
            <a:xfrm>
              <a:off x="9658351" y="2649289"/>
              <a:ext cx="45718"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62D78844-FDC5-EAAB-2403-C98A2FCB1041}"/>
                </a:ext>
              </a:extLst>
            </p:cNvPr>
            <p:cNvSpPr/>
            <p:nvPr/>
          </p:nvSpPr>
          <p:spPr>
            <a:xfrm>
              <a:off x="9658351" y="2458789"/>
              <a:ext cx="36574"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A8556601-12B6-BE0F-7AE2-9BA26F7748BF}"/>
                </a:ext>
              </a:extLst>
            </p:cNvPr>
            <p:cNvSpPr/>
            <p:nvPr/>
          </p:nvSpPr>
          <p:spPr>
            <a:xfrm>
              <a:off x="9658350" y="2258764"/>
              <a:ext cx="133349"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EAB5173A-715A-05B0-0F69-D2EC81A0D67C}"/>
                </a:ext>
              </a:extLst>
            </p:cNvPr>
            <p:cNvSpPr/>
            <p:nvPr/>
          </p:nvSpPr>
          <p:spPr>
            <a:xfrm>
              <a:off x="9782176" y="2258764"/>
              <a:ext cx="32762"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4CC7568E-6B8A-86EB-5779-A426A393940D}"/>
                </a:ext>
              </a:extLst>
            </p:cNvPr>
            <p:cNvSpPr/>
            <p:nvPr/>
          </p:nvSpPr>
          <p:spPr>
            <a:xfrm>
              <a:off x="9658350" y="2058739"/>
              <a:ext cx="53975"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id="{5382D4BE-B505-EBF2-C029-8C145C4C87A8}"/>
                </a:ext>
              </a:extLst>
            </p:cNvPr>
            <p:cNvSpPr/>
            <p:nvPr/>
          </p:nvSpPr>
          <p:spPr>
            <a:xfrm>
              <a:off x="9705976" y="2058739"/>
              <a:ext cx="82550"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7" name="Straight Connector 126">
            <a:extLst>
              <a:ext uri="{FF2B5EF4-FFF2-40B4-BE49-F238E27FC236}">
                <a16:creationId xmlns:a16="http://schemas.microsoft.com/office/drawing/2014/main" id="{4C01C8B1-17CC-0F1B-3CA2-40D3BDEF061E}"/>
              </a:ext>
            </a:extLst>
          </p:cNvPr>
          <p:cNvCxnSpPr>
            <a:cxnSpLocks/>
          </p:cNvCxnSpPr>
          <p:nvPr/>
        </p:nvCxnSpPr>
        <p:spPr bwMode="auto">
          <a:xfrm rot="5400000">
            <a:off x="7481418" y="3863409"/>
            <a:ext cx="3648456" cy="0"/>
          </a:xfrm>
          <a:prstGeom prst="line">
            <a:avLst/>
          </a:prstGeom>
          <a:noFill/>
          <a:ln w="28575" cap="flat" cmpd="sng" algn="ctr">
            <a:solidFill>
              <a:schemeClr val="tx2"/>
            </a:solidFill>
            <a:prstDash val="solid"/>
            <a:round/>
            <a:headEnd type="none" w="med" len="med"/>
            <a:tailEnd type="none" w="med" len="med"/>
          </a:ln>
          <a:effectLst/>
        </p:spPr>
      </p:cxnSp>
      <p:grpSp>
        <p:nvGrpSpPr>
          <p:cNvPr id="128" name="Group 127">
            <a:extLst>
              <a:ext uri="{FF2B5EF4-FFF2-40B4-BE49-F238E27FC236}">
                <a16:creationId xmlns:a16="http://schemas.microsoft.com/office/drawing/2014/main" id="{8CC83647-F5E2-0CD4-2BC7-7D8AAD7EDC27}"/>
              </a:ext>
            </a:extLst>
          </p:cNvPr>
          <p:cNvGrpSpPr/>
          <p:nvPr/>
        </p:nvGrpSpPr>
        <p:grpSpPr>
          <a:xfrm>
            <a:off x="10479653" y="2056626"/>
            <a:ext cx="1240789" cy="184666"/>
            <a:chOff x="6653849" y="6064740"/>
            <a:chExt cx="1240789" cy="184666"/>
          </a:xfrm>
        </p:grpSpPr>
        <p:sp>
          <p:nvSpPr>
            <p:cNvPr id="129" name="Rectangle 128">
              <a:extLst>
                <a:ext uri="{FF2B5EF4-FFF2-40B4-BE49-F238E27FC236}">
                  <a16:creationId xmlns:a16="http://schemas.microsoft.com/office/drawing/2014/main" id="{DDB0F69B-D39B-1488-0EFB-69FC59984F9A}"/>
                </a:ext>
              </a:extLst>
            </p:cNvPr>
            <p:cNvSpPr/>
            <p:nvPr/>
          </p:nvSpPr>
          <p:spPr>
            <a:xfrm>
              <a:off x="6653849" y="6091285"/>
              <a:ext cx="133169" cy="131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0" name="TextBox 129">
              <a:extLst>
                <a:ext uri="{FF2B5EF4-FFF2-40B4-BE49-F238E27FC236}">
                  <a16:creationId xmlns:a16="http://schemas.microsoft.com/office/drawing/2014/main" id="{96E373D8-0874-0902-EE7A-3F4E2C0E35BE}"/>
                </a:ext>
              </a:extLst>
            </p:cNvPr>
            <p:cNvSpPr txBox="1"/>
            <p:nvPr/>
          </p:nvSpPr>
          <p:spPr>
            <a:xfrm>
              <a:off x="6849376" y="6064740"/>
              <a:ext cx="1045262"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F81BD"/>
                  </a:solidFill>
                  <a:effectLst/>
                  <a:uLnTx/>
                  <a:uFillTx/>
                  <a:latin typeface="Arial"/>
                  <a:ea typeface="+mn-ea"/>
                  <a:cs typeface="+mn-cs"/>
                </a:rPr>
                <a:t>Grade 1</a:t>
              </a:r>
            </a:p>
          </p:txBody>
        </p:sp>
      </p:grpSp>
      <p:grpSp>
        <p:nvGrpSpPr>
          <p:cNvPr id="131" name="Group 130">
            <a:extLst>
              <a:ext uri="{FF2B5EF4-FFF2-40B4-BE49-F238E27FC236}">
                <a16:creationId xmlns:a16="http://schemas.microsoft.com/office/drawing/2014/main" id="{F9A60E82-F291-408B-8989-5311258E40DF}"/>
              </a:ext>
            </a:extLst>
          </p:cNvPr>
          <p:cNvGrpSpPr/>
          <p:nvPr/>
        </p:nvGrpSpPr>
        <p:grpSpPr>
          <a:xfrm>
            <a:off x="10480765" y="2318621"/>
            <a:ext cx="1324677" cy="184666"/>
            <a:chOff x="6431599" y="5768406"/>
            <a:chExt cx="1324677" cy="184666"/>
          </a:xfrm>
        </p:grpSpPr>
        <p:sp>
          <p:nvSpPr>
            <p:cNvPr id="132" name="Rectangle 131">
              <a:extLst>
                <a:ext uri="{FF2B5EF4-FFF2-40B4-BE49-F238E27FC236}">
                  <a16:creationId xmlns:a16="http://schemas.microsoft.com/office/drawing/2014/main" id="{2BE5590A-696A-7B46-E2E7-47FA24CBA149}"/>
                </a:ext>
              </a:extLst>
            </p:cNvPr>
            <p:cNvSpPr/>
            <p:nvPr/>
          </p:nvSpPr>
          <p:spPr>
            <a:xfrm>
              <a:off x="6431599" y="5794951"/>
              <a:ext cx="133169" cy="1315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 name="TextBox 132">
              <a:extLst>
                <a:ext uri="{FF2B5EF4-FFF2-40B4-BE49-F238E27FC236}">
                  <a16:creationId xmlns:a16="http://schemas.microsoft.com/office/drawing/2014/main" id="{27C2C6C2-2777-C889-2396-06E02718241F}"/>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504D"/>
                  </a:solidFill>
                  <a:effectLst/>
                  <a:uLnTx/>
                  <a:uFillTx/>
                  <a:latin typeface="Arial"/>
                  <a:ea typeface="+mn-ea"/>
                  <a:cs typeface="+mn-cs"/>
                </a:rPr>
                <a:t>Grade 2</a:t>
              </a:r>
            </a:p>
          </p:txBody>
        </p:sp>
      </p:grpSp>
      <p:grpSp>
        <p:nvGrpSpPr>
          <p:cNvPr id="134" name="Group 133">
            <a:extLst>
              <a:ext uri="{FF2B5EF4-FFF2-40B4-BE49-F238E27FC236}">
                <a16:creationId xmlns:a16="http://schemas.microsoft.com/office/drawing/2014/main" id="{9091323E-881B-ACE4-197E-AAFBB71353E2}"/>
              </a:ext>
            </a:extLst>
          </p:cNvPr>
          <p:cNvGrpSpPr/>
          <p:nvPr/>
        </p:nvGrpSpPr>
        <p:grpSpPr>
          <a:xfrm>
            <a:off x="10480765" y="2580616"/>
            <a:ext cx="1324677" cy="184666"/>
            <a:chOff x="6431599" y="5768406"/>
            <a:chExt cx="1324677" cy="184666"/>
          </a:xfrm>
        </p:grpSpPr>
        <p:sp>
          <p:nvSpPr>
            <p:cNvPr id="135" name="Rectangle 134">
              <a:extLst>
                <a:ext uri="{FF2B5EF4-FFF2-40B4-BE49-F238E27FC236}">
                  <a16:creationId xmlns:a16="http://schemas.microsoft.com/office/drawing/2014/main" id="{0DE2C530-C8B4-E353-BAD4-83770DCCD296}"/>
                </a:ext>
              </a:extLst>
            </p:cNvPr>
            <p:cNvSpPr/>
            <p:nvPr/>
          </p:nvSpPr>
          <p:spPr>
            <a:xfrm>
              <a:off x="6431599" y="5794951"/>
              <a:ext cx="133169" cy="1315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6" name="TextBox 135">
              <a:extLst>
                <a:ext uri="{FF2B5EF4-FFF2-40B4-BE49-F238E27FC236}">
                  <a16:creationId xmlns:a16="http://schemas.microsoft.com/office/drawing/2014/main" id="{48B414D1-7171-3B19-5166-F7549078C5DA}"/>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solidFill>
                  <a:effectLst/>
                  <a:uLnTx/>
                  <a:uFillTx/>
                  <a:latin typeface="Arial"/>
                  <a:ea typeface="+mn-ea"/>
                  <a:cs typeface="+mn-cs"/>
                </a:rPr>
                <a:t>Grade 3</a:t>
              </a:r>
            </a:p>
          </p:txBody>
        </p:sp>
      </p:grpSp>
      <p:grpSp>
        <p:nvGrpSpPr>
          <p:cNvPr id="137" name="Group 136">
            <a:extLst>
              <a:ext uri="{FF2B5EF4-FFF2-40B4-BE49-F238E27FC236}">
                <a16:creationId xmlns:a16="http://schemas.microsoft.com/office/drawing/2014/main" id="{FAF73941-05E6-F804-7C7E-34B5D4151DA6}"/>
              </a:ext>
            </a:extLst>
          </p:cNvPr>
          <p:cNvGrpSpPr/>
          <p:nvPr/>
        </p:nvGrpSpPr>
        <p:grpSpPr>
          <a:xfrm>
            <a:off x="10480765" y="2842611"/>
            <a:ext cx="1324677" cy="184666"/>
            <a:chOff x="6431599" y="5768406"/>
            <a:chExt cx="1324677" cy="184666"/>
          </a:xfrm>
        </p:grpSpPr>
        <p:sp>
          <p:nvSpPr>
            <p:cNvPr id="138" name="Rectangle 137">
              <a:extLst>
                <a:ext uri="{FF2B5EF4-FFF2-40B4-BE49-F238E27FC236}">
                  <a16:creationId xmlns:a16="http://schemas.microsoft.com/office/drawing/2014/main" id="{D8522745-30D9-F86B-A12F-8D40F8B4B3FC}"/>
                </a:ext>
              </a:extLst>
            </p:cNvPr>
            <p:cNvSpPr/>
            <p:nvPr/>
          </p:nvSpPr>
          <p:spPr>
            <a:xfrm>
              <a:off x="6431599" y="5794951"/>
              <a:ext cx="133169" cy="13157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9" name="TextBox 138">
              <a:extLst>
                <a:ext uri="{FF2B5EF4-FFF2-40B4-BE49-F238E27FC236}">
                  <a16:creationId xmlns:a16="http://schemas.microsoft.com/office/drawing/2014/main" id="{C11DDC66-9D29-4A8A-AA90-05AC0A17341A}"/>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64A2"/>
                  </a:solidFill>
                  <a:effectLst/>
                  <a:uLnTx/>
                  <a:uFillTx/>
                  <a:latin typeface="Arial"/>
                  <a:ea typeface="+mn-ea"/>
                  <a:cs typeface="+mn-cs"/>
                </a:rPr>
                <a:t>Grade 4</a:t>
              </a:r>
            </a:p>
          </p:txBody>
        </p:sp>
      </p:grpSp>
      <p:grpSp>
        <p:nvGrpSpPr>
          <p:cNvPr id="140" name="Group 139">
            <a:extLst>
              <a:ext uri="{FF2B5EF4-FFF2-40B4-BE49-F238E27FC236}">
                <a16:creationId xmlns:a16="http://schemas.microsoft.com/office/drawing/2014/main" id="{510FD4C2-0583-EFEF-0991-E2E8D3218032}"/>
              </a:ext>
            </a:extLst>
          </p:cNvPr>
          <p:cNvGrpSpPr/>
          <p:nvPr/>
        </p:nvGrpSpPr>
        <p:grpSpPr>
          <a:xfrm>
            <a:off x="10480765" y="3104606"/>
            <a:ext cx="1324677" cy="184666"/>
            <a:chOff x="6431599" y="5768406"/>
            <a:chExt cx="1324677" cy="184666"/>
          </a:xfrm>
        </p:grpSpPr>
        <p:sp>
          <p:nvSpPr>
            <p:cNvPr id="141" name="Rectangle 140">
              <a:extLst>
                <a:ext uri="{FF2B5EF4-FFF2-40B4-BE49-F238E27FC236}">
                  <a16:creationId xmlns:a16="http://schemas.microsoft.com/office/drawing/2014/main" id="{F11E7E35-1866-5611-843B-6374083DCBE4}"/>
                </a:ext>
              </a:extLst>
            </p:cNvPr>
            <p:cNvSpPr/>
            <p:nvPr/>
          </p:nvSpPr>
          <p:spPr>
            <a:xfrm>
              <a:off x="6431599" y="5794951"/>
              <a:ext cx="133169" cy="13157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2" name="TextBox 141">
              <a:extLst>
                <a:ext uri="{FF2B5EF4-FFF2-40B4-BE49-F238E27FC236}">
                  <a16:creationId xmlns:a16="http://schemas.microsoft.com/office/drawing/2014/main" id="{BDC941F7-814C-07ED-3783-9026DF1C94C2}"/>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9646"/>
                  </a:solidFill>
                  <a:effectLst/>
                  <a:uLnTx/>
                  <a:uFillTx/>
                  <a:latin typeface="Arial"/>
                  <a:ea typeface="+mn-ea"/>
                  <a:cs typeface="+mn-cs"/>
                </a:rPr>
                <a:t>Grade 5</a:t>
              </a:r>
            </a:p>
          </p:txBody>
        </p:sp>
      </p:grpSp>
      <p:grpSp>
        <p:nvGrpSpPr>
          <p:cNvPr id="143" name="Group 142">
            <a:extLst>
              <a:ext uri="{FF2B5EF4-FFF2-40B4-BE49-F238E27FC236}">
                <a16:creationId xmlns:a16="http://schemas.microsoft.com/office/drawing/2014/main" id="{7CBCFE35-7A65-DFEB-7102-AF49091BF056}"/>
              </a:ext>
            </a:extLst>
          </p:cNvPr>
          <p:cNvGrpSpPr/>
          <p:nvPr/>
        </p:nvGrpSpPr>
        <p:grpSpPr>
          <a:xfrm>
            <a:off x="10480765" y="3366602"/>
            <a:ext cx="1324677" cy="184666"/>
            <a:chOff x="6431599" y="5768406"/>
            <a:chExt cx="1324677" cy="184666"/>
          </a:xfrm>
        </p:grpSpPr>
        <p:sp>
          <p:nvSpPr>
            <p:cNvPr id="144" name="Rectangle 143">
              <a:extLst>
                <a:ext uri="{FF2B5EF4-FFF2-40B4-BE49-F238E27FC236}">
                  <a16:creationId xmlns:a16="http://schemas.microsoft.com/office/drawing/2014/main" id="{E3499E4E-683D-4E68-7B22-513DBAAB762F}"/>
                </a:ext>
              </a:extLst>
            </p:cNvPr>
            <p:cNvSpPr/>
            <p:nvPr/>
          </p:nvSpPr>
          <p:spPr>
            <a:xfrm>
              <a:off x="6431599" y="5794951"/>
              <a:ext cx="133169" cy="13157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C340BED3-7954-F374-C9AC-01884A1B199E}"/>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Unknown grade</a:t>
              </a:r>
            </a:p>
          </p:txBody>
        </p:sp>
      </p:grpSp>
    </p:spTree>
    <p:extLst>
      <p:ext uri="{BB962C8B-B14F-4D97-AF65-F5344CB8AC3E}">
        <p14:creationId xmlns:p14="http://schemas.microsoft.com/office/powerpoint/2010/main" val="212298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49CB-9F51-31F4-7D90-99A8D3B2E7BC}"/>
              </a:ext>
            </a:extLst>
          </p:cNvPr>
          <p:cNvSpPr>
            <a:spLocks noGrp="1"/>
          </p:cNvSpPr>
          <p:nvPr>
            <p:ph type="title"/>
          </p:nvPr>
        </p:nvSpPr>
        <p:spPr/>
        <p:txBody>
          <a:bodyPr/>
          <a:lstStyle/>
          <a:p>
            <a:r>
              <a:rPr lang="en-US" dirty="0"/>
              <a:t>Polatuzumab in 1L DLBCL: Bottom line</a:t>
            </a:r>
          </a:p>
        </p:txBody>
      </p:sp>
      <p:sp>
        <p:nvSpPr>
          <p:cNvPr id="3" name="Content Placeholder 2">
            <a:extLst>
              <a:ext uri="{FF2B5EF4-FFF2-40B4-BE49-F238E27FC236}">
                <a16:creationId xmlns:a16="http://schemas.microsoft.com/office/drawing/2014/main" id="{EDACA685-B36A-DDFE-1A6D-2D3E9DB7291C}"/>
              </a:ext>
            </a:extLst>
          </p:cNvPr>
          <p:cNvSpPr>
            <a:spLocks noGrp="1"/>
          </p:cNvSpPr>
          <p:nvPr>
            <p:ph idx="1"/>
          </p:nvPr>
        </p:nvSpPr>
        <p:spPr/>
        <p:txBody>
          <a:bodyPr>
            <a:normAutofit lnSpcReduction="10000"/>
          </a:bodyPr>
          <a:lstStyle/>
          <a:p>
            <a:r>
              <a:rPr lang="en-US" sz="2600" dirty="0"/>
              <a:t>POLARIX establishes Pola-R-CHP as a standard of care (but not </a:t>
            </a:r>
            <a:r>
              <a:rPr lang="en-US" sz="2600" i="1" dirty="0"/>
              <a:t>the</a:t>
            </a:r>
            <a:r>
              <a:rPr lang="en-US" sz="2600" dirty="0"/>
              <a:t> standard of care) in IPI 2+ DLBCL, PFS benefit without markedly increased toxicity</a:t>
            </a:r>
          </a:p>
          <a:p>
            <a:r>
              <a:rPr lang="en-US" sz="2600" dirty="0"/>
              <a:t>Residual uncertainty regarding subset-based or biology-based patient selection for Pola-R-CHP (vs. R-CHOP)</a:t>
            </a:r>
          </a:p>
          <a:p>
            <a:r>
              <a:rPr lang="en-US" sz="2600" dirty="0"/>
              <a:t>Data on the ability of Pola to improve outcomes in older and frailer patients are emerging</a:t>
            </a:r>
          </a:p>
          <a:p>
            <a:r>
              <a:rPr lang="en-US" sz="2600" dirty="0"/>
              <a:t>How best to continue to incorporate Pola in the context of an evolving 1L treatment landscape needs to be defined</a:t>
            </a:r>
          </a:p>
        </p:txBody>
      </p:sp>
    </p:spTree>
    <p:extLst>
      <p:ext uri="{BB962C8B-B14F-4D97-AF65-F5344CB8AC3E}">
        <p14:creationId xmlns:p14="http://schemas.microsoft.com/office/powerpoint/2010/main" val="2274849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2462-F35E-39E6-65D2-002B750AA56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0749092-785A-1193-7445-99388761C0FE}"/>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1FD3B40-9047-FB15-4CEA-01A56D713EF1}"/>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58-year-old man who presents with left testicular swelling and abdominal discomfort is diagnosed with ABC-subtype Stage IV DLBCL </a:t>
            </a:r>
          </a:p>
        </p:txBody>
      </p:sp>
      <p:sp>
        <p:nvSpPr>
          <p:cNvPr id="8" name="Title 1">
            <a:extLst>
              <a:ext uri="{FF2B5EF4-FFF2-40B4-BE49-F238E27FC236}">
                <a16:creationId xmlns:a16="http://schemas.microsoft.com/office/drawing/2014/main" id="{564599BF-162A-8BD9-4711-3AF8B96E34AC}"/>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A417E12B-71F1-3D64-FC68-65251FCD5B4A}"/>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200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Matasar</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676917858"/>
              </p:ext>
            </p:extLst>
          </p:nvPr>
        </p:nvGraphicFramePr>
        <p:xfrm>
          <a:off x="1236095" y="1556792"/>
          <a:ext cx="9468417" cy="4233426"/>
        </p:xfrm>
        <a:graphic>
          <a:graphicData uri="http://schemas.openxmlformats.org/drawingml/2006/table">
            <a:tbl>
              <a:tblPr firstRow="1" bandRow="1">
                <a:tableStyleId>{F2DE63D5-997A-4646-A377-4702673A728D}</a:tableStyleId>
              </a:tblPr>
              <a:tblGrid>
                <a:gridCol w="2878480">
                  <a:extLst>
                    <a:ext uri="{9D8B030D-6E8A-4147-A177-3AD203B41FA5}">
                      <a16:colId xmlns:a16="http://schemas.microsoft.com/office/drawing/2014/main" val="20000"/>
                    </a:ext>
                  </a:extLst>
                </a:gridCol>
                <a:gridCol w="6589937">
                  <a:extLst>
                    <a:ext uri="{9D8B030D-6E8A-4147-A177-3AD203B41FA5}">
                      <a16:colId xmlns:a16="http://schemas.microsoft.com/office/drawing/2014/main" val="20001"/>
                    </a:ext>
                  </a:extLst>
                </a:gridCol>
              </a:tblGrid>
              <a:tr h="777568">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Bristol Myers Squibb, Genentech, </a:t>
                      </a:r>
                      <a:br>
                        <a:rPr lang="en-US" sz="1800" b="0" kern="1200" dirty="0">
                          <a:solidFill>
                            <a:schemeClr val="tx1"/>
                          </a:solidFill>
                          <a:effectLst/>
                          <a:latin typeface="+mn-lt"/>
                          <a:ea typeface="+mn-ea"/>
                          <a:cs typeface="+mn-cs"/>
                        </a:rPr>
                      </a:br>
                      <a:r>
                        <a:rPr lang="en-US" sz="1800" b="0" kern="1200" dirty="0">
                          <a:solidFill>
                            <a:schemeClr val="tx1"/>
                          </a:solidFill>
                          <a:effectLst/>
                          <a:latin typeface="+mn-lt"/>
                          <a:ea typeface="+mn-ea"/>
                          <a:cs typeface="+mn-cs"/>
                        </a:rPr>
                        <a:t>a member of the Roche Group, Genmab US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7756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Genentech, a member of the Roche Group, Novartis,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77756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Janssen Biotech Inc,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0037828"/>
                  </a:ext>
                </a:extLst>
              </a:tr>
              <a:tr h="1123154">
                <a:tc>
                  <a:txBody>
                    <a:bodyPr/>
                    <a:lstStyle/>
                    <a:p>
                      <a:r>
                        <a:rPr lang="en-US" sz="1800" b="1" kern="1200" dirty="0">
                          <a:solidFill>
                            <a:schemeClr val="tx1"/>
                          </a:solidFill>
                          <a:effectLst/>
                          <a:latin typeface="+mn-lt"/>
                          <a:ea typeface="+mn-ea"/>
                          <a:cs typeface="+mn-cs"/>
                        </a:rPr>
                        <a:t>Honoraria and Stipends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ADC Therapeutics, AstraZeneca Pharmaceuticals LP, Ipsen Biopharmaceuticals Inc, Kite, A Gilead Company,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1612674"/>
                  </a:ext>
                </a:extLst>
              </a:tr>
              <a:tr h="777568">
                <a:tc>
                  <a:txBody>
                    <a:bodyPr/>
                    <a:lstStyle/>
                    <a:p>
                      <a:r>
                        <a:rPr lang="en-US" sz="1800" b="1" kern="1200" dirty="0">
                          <a:solidFill>
                            <a:schemeClr val="tx1"/>
                          </a:solidFill>
                          <a:effectLst/>
                          <a:latin typeface="+mn-lt"/>
                          <a:ea typeface="+mn-ea"/>
                          <a:cs typeface="+mn-cs"/>
                        </a:rPr>
                        <a:t>Stock Ownership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1149239"/>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842E8-FC8B-181E-A880-56DA6042B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F976E-6BF7-50CD-FAAC-CE60D758BF7E}"/>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7FA7585B-84D8-8794-C47A-635223262AFF}"/>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How would you have managed care for this patient? Should he receive radiation therapy to the contralateral testis?</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Would you have recommended CNS prophylaxis (if so, what type)?</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Do you actively assess cell of origin in all your patients with DLBCL? Do you consider cell-of-origin testing when deciding on first-line treatment, and if so, are you comfortable with IHC testing using the Hans algorithm?</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726646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4E27-9F8F-CA72-2FE4-095EB7927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A164A-BD12-A751-9541-C8ABA9EB385B}"/>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CA0C4BF4-6D5C-4782-0C2E-026D44DFD553}"/>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Would you ever attempt to rechallenge with polatuzumab vedotin later in the treatment course for a patient who received it up front and experienced subsequent disease progression?</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382370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48D25-637B-AC68-BB9D-3764E3D216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005C96-362D-02FC-B8EA-60F811D0E1D3}"/>
              </a:ext>
            </a:extLst>
          </p:cNvPr>
          <p:cNvSpPr/>
          <p:nvPr/>
        </p:nvSpPr>
        <p:spPr bwMode="auto">
          <a:xfrm>
            <a:off x="740127" y="2708920"/>
            <a:ext cx="11000637"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857538D-0CCD-2F4D-6A90-F8C5F704D128}"/>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DF185E0-7CDE-0CC6-BB26-B36714FBEC0D}"/>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Rational Incorporation of Antibody-Drug Conjugates into the Management of Newly Diagnosed Diffuse Large B-Cell Lymphoma (DLBCL) — </a:t>
            </a:r>
            <a:br>
              <a:rPr lang="en-US" sz="2500" dirty="0">
                <a:solidFill>
                  <a:schemeClr val="tx1"/>
                </a:solidFill>
              </a:rPr>
            </a:br>
            <a:r>
              <a:rPr lang="en-US" sz="2500" dirty="0">
                <a:solidFill>
                  <a:schemeClr val="tx1"/>
                </a:solidFill>
              </a:rPr>
              <a:t>Dr </a:t>
            </a:r>
            <a:r>
              <a:rPr lang="en-US" sz="2500" dirty="0" err="1">
                <a:solidFill>
                  <a:schemeClr val="tx1"/>
                </a:solidFill>
              </a:rPr>
              <a:t>Matasar</a:t>
            </a:r>
            <a:r>
              <a:rPr lang="en-US" sz="2500" dirty="0">
                <a:solidFill>
                  <a:schemeClr val="tx1"/>
                </a:solidFill>
              </a:rPr>
              <a:t> </a:t>
            </a:r>
          </a:p>
          <a:p>
            <a:pPr marL="98425" indent="0">
              <a:lnSpc>
                <a:spcPct val="100000"/>
              </a:lnSpc>
              <a:spcBef>
                <a:spcPts val="1600"/>
              </a:spcBef>
              <a:spcAft>
                <a:spcPts val="0"/>
              </a:spcAft>
              <a:buNone/>
            </a:pPr>
            <a:r>
              <a:rPr lang="en-US" sz="2500" dirty="0">
                <a:solidFill>
                  <a:schemeClr val="bg1"/>
                </a:solidFill>
              </a:rPr>
              <a:t>Module 2: Clinical Utility of CD19-Directed Monoclonal Antibodies for DLBCL and Follicular Lymphoma (FL) — Dr Leonard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Use of Antibody-Drug Conjugates in the Treatment of Relapsed/Refractory DLBCL — Prof </a:t>
            </a:r>
            <a:r>
              <a:rPr lang="en-US" sz="2500" dirty="0" err="1">
                <a:solidFill>
                  <a:schemeClr val="tx1"/>
                </a:solidFill>
              </a:rPr>
              <a:t>Zinzani</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DLBCL — Dr Bartlett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Bispecific Antibody Therapy for FL and Other Lymphoma Subtypes — Dr </a:t>
            </a:r>
            <a:r>
              <a:rPr lang="en-US" sz="2500" dirty="0" err="1">
                <a:solidFill>
                  <a:schemeClr val="tx1"/>
                </a:solidFill>
              </a:rPr>
              <a:t>Nastoupil</a:t>
            </a:r>
            <a:r>
              <a:rPr lang="en-US" sz="2500" dirty="0">
                <a:solidFill>
                  <a:schemeClr val="tx1"/>
                </a:solidFill>
              </a:rPr>
              <a:t> </a:t>
            </a:r>
          </a:p>
        </p:txBody>
      </p:sp>
    </p:spTree>
    <p:extLst>
      <p:ext uri="{BB962C8B-B14F-4D97-AF65-F5344CB8AC3E}">
        <p14:creationId xmlns:p14="http://schemas.microsoft.com/office/powerpoint/2010/main" val="1858416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396832" y="2187822"/>
            <a:ext cx="9535597" cy="1477328"/>
          </a:xfrm>
        </p:spPr>
        <p:txBody>
          <a:bodyPr/>
          <a:lstStyle/>
          <a:p>
            <a:r>
              <a:rPr lang="en-US" sz="4000" b="1" dirty="0">
                <a:effectLst/>
                <a:latin typeface="Arial" panose="020B0604020202020204" pitchFamily="34" charset="0"/>
                <a:ea typeface="Aptos" panose="020B0004020202020204" pitchFamily="34" charset="0"/>
              </a:rPr>
              <a:t>Clinical Utility of CD19-Directed Monoclonal Antibodies for DLBCL and Follicular Lymphoma (FL) </a:t>
            </a:r>
            <a:endParaRPr lang="en-US" sz="3733"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5447" y="191391"/>
            <a:ext cx="2195255" cy="1297196"/>
          </a:xfrm>
          <a:prstGeom prst="rect">
            <a:avLst/>
          </a:prstGeom>
        </p:spPr>
      </p:pic>
      <p:sp>
        <p:nvSpPr>
          <p:cNvPr id="2" name="Subtitle 2">
            <a:extLst>
              <a:ext uri="{FF2B5EF4-FFF2-40B4-BE49-F238E27FC236}">
                <a16:creationId xmlns:a16="http://schemas.microsoft.com/office/drawing/2014/main" id="{3EA373A9-1DE0-ABDA-DBCF-8B56264B8683}"/>
              </a:ext>
            </a:extLst>
          </p:cNvPr>
          <p:cNvSpPr>
            <a:spLocks noGrp="1"/>
          </p:cNvSpPr>
          <p:nvPr>
            <p:ph type="subTitle" idx="1"/>
          </p:nvPr>
        </p:nvSpPr>
        <p:spPr>
          <a:xfrm>
            <a:off x="2052149" y="4364088"/>
            <a:ext cx="10674676" cy="2131609"/>
          </a:xfrm>
        </p:spPr>
        <p:txBody>
          <a:bodyPr/>
          <a:lstStyle/>
          <a:p>
            <a:r>
              <a:rPr lang="en-US" sz="2667" dirty="0"/>
              <a:t>John P. Leonard, M.D.</a:t>
            </a:r>
          </a:p>
          <a:p>
            <a:r>
              <a:rPr lang="en-US" b="0" dirty="0"/>
              <a:t>Laura and Isaac Perlmutter Professor of Hematology and Medical Oncology</a:t>
            </a:r>
          </a:p>
          <a:p>
            <a:r>
              <a:rPr lang="en-US" b="0" dirty="0"/>
              <a:t>Director, Division of Hematology and Medical Oncology</a:t>
            </a:r>
          </a:p>
          <a:p>
            <a:r>
              <a:rPr lang="en-US" b="0" dirty="0"/>
              <a:t>Director, Center for Blood Cancers</a:t>
            </a:r>
          </a:p>
          <a:p>
            <a:r>
              <a:rPr lang="en-US" b="0" dirty="0"/>
              <a:t>Senior Advisor to the Dean/CEO for Enterprise Cancer Strategy and Operations</a:t>
            </a:r>
          </a:p>
          <a:p>
            <a:r>
              <a:rPr lang="en-US" b="0" dirty="0"/>
              <a:t>Interim Director, Perlmutter Cancer Center</a:t>
            </a:r>
          </a:p>
        </p:txBody>
      </p:sp>
    </p:spTree>
    <p:extLst>
      <p:ext uri="{BB962C8B-B14F-4D97-AF65-F5344CB8AC3E}">
        <p14:creationId xmlns:p14="http://schemas.microsoft.com/office/powerpoint/2010/main" val="3628334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B461-8F1D-B6D1-7012-EC4867B3EAF9}"/>
              </a:ext>
            </a:extLst>
          </p:cNvPr>
          <p:cNvSpPr>
            <a:spLocks noGrp="1"/>
          </p:cNvSpPr>
          <p:nvPr>
            <p:ph type="title" idx="4294967295"/>
          </p:nvPr>
        </p:nvSpPr>
        <p:spPr>
          <a:xfrm>
            <a:off x="0" y="401638"/>
            <a:ext cx="10972800" cy="739775"/>
          </a:xfrm>
        </p:spPr>
        <p:txBody>
          <a:bodyPr>
            <a:normAutofit/>
          </a:bodyPr>
          <a:lstStyle/>
          <a:p>
            <a:pPr algn="ctr"/>
            <a:r>
              <a:rPr lang="en-US" sz="3800" dirty="0">
                <a:solidFill>
                  <a:srgbClr val="7030A0"/>
                </a:solidFill>
              </a:rPr>
              <a:t>CD19 </a:t>
            </a:r>
            <a:r>
              <a:rPr lang="en-US" sz="3800" dirty="0" err="1">
                <a:solidFill>
                  <a:srgbClr val="7030A0"/>
                </a:solidFill>
              </a:rPr>
              <a:t>mAb</a:t>
            </a:r>
            <a:r>
              <a:rPr lang="en-US" sz="3800" dirty="0">
                <a:solidFill>
                  <a:srgbClr val="7030A0"/>
                </a:solidFill>
              </a:rPr>
              <a:t>: </a:t>
            </a:r>
            <a:r>
              <a:rPr lang="en-US" sz="3800" dirty="0" err="1">
                <a:solidFill>
                  <a:srgbClr val="7030A0"/>
                </a:solidFill>
              </a:rPr>
              <a:t>Tafasitamab</a:t>
            </a:r>
            <a:endParaRPr lang="en-US" sz="3800" dirty="0">
              <a:solidFill>
                <a:srgbClr val="7030A0"/>
              </a:solidFill>
            </a:endParaRPr>
          </a:p>
        </p:txBody>
      </p:sp>
      <p:sp>
        <p:nvSpPr>
          <p:cNvPr id="5" name="AutoShape 4">
            <a:extLst>
              <a:ext uri="{FF2B5EF4-FFF2-40B4-BE49-F238E27FC236}">
                <a16:creationId xmlns:a16="http://schemas.microsoft.com/office/drawing/2014/main" id="{7BFFE160-BF4B-75D3-6FB5-48E33694BE2D}"/>
              </a:ext>
            </a:extLst>
          </p:cNvPr>
          <p:cNvSpPr>
            <a:spLocks noGrp="1" noChangeAspect="1" noChangeArrowheads="1"/>
          </p:cNvSpPr>
          <p:nvPr>
            <p:ph idx="4294967295"/>
          </p:nvPr>
        </p:nvSpPr>
        <p:spPr bwMode="auto">
          <a:xfrm>
            <a:off x="500743" y="1829707"/>
            <a:ext cx="5768975"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dirty="0">
                <a:solidFill>
                  <a:srgbClr val="1A1A1A"/>
                </a:solidFill>
                <a:latin typeface="Arial" panose="020B0604020202020204" pitchFamily="34" charset="0"/>
              </a:rPr>
              <a:t>H</a:t>
            </a:r>
            <a:r>
              <a:rPr lang="en-US" sz="2800" dirty="0">
                <a:solidFill>
                  <a:srgbClr val="1A1A1A"/>
                </a:solidFill>
                <a:effectLst/>
                <a:latin typeface="Arial" panose="020B0604020202020204" pitchFamily="34" charset="0"/>
              </a:rPr>
              <a:t>umanized CD19-targeting monoclonal antibody (</a:t>
            </a:r>
            <a:r>
              <a:rPr lang="en-US" sz="2800" dirty="0" err="1">
                <a:solidFill>
                  <a:srgbClr val="1A1A1A"/>
                </a:solidFill>
                <a:effectLst/>
                <a:latin typeface="Arial" panose="020B0604020202020204" pitchFamily="34" charset="0"/>
              </a:rPr>
              <a:t>mAb</a:t>
            </a:r>
            <a:r>
              <a:rPr lang="en-US" sz="2800" dirty="0">
                <a:solidFill>
                  <a:srgbClr val="1A1A1A"/>
                </a:solidFill>
                <a:effectLst/>
                <a:latin typeface="Arial" panose="020B0604020202020204" pitchFamily="34" charset="0"/>
              </a:rPr>
              <a:t>)</a:t>
            </a:r>
          </a:p>
          <a:p>
            <a:endParaRPr lang="en-US" sz="2800" dirty="0">
              <a:solidFill>
                <a:srgbClr val="1A1A1A"/>
              </a:solidFill>
              <a:latin typeface="Arial" panose="020B0604020202020204" pitchFamily="34" charset="0"/>
            </a:endParaRPr>
          </a:p>
          <a:p>
            <a:r>
              <a:rPr lang="en-US" sz="2800" dirty="0">
                <a:solidFill>
                  <a:srgbClr val="1A1A1A"/>
                </a:solidFill>
                <a:latin typeface="Arial" panose="020B0604020202020204" pitchFamily="34" charset="0"/>
              </a:rPr>
              <a:t>I</a:t>
            </a:r>
            <a:r>
              <a:rPr lang="en-US" sz="2800" dirty="0">
                <a:solidFill>
                  <a:srgbClr val="1A1A1A"/>
                </a:solidFill>
                <a:effectLst/>
                <a:latin typeface="Arial" panose="020B0604020202020204" pitchFamily="34" charset="0"/>
              </a:rPr>
              <a:t>nduces direct cytotoxicity and enhances NK cell and macrophage immune-mediated mechanisms</a:t>
            </a:r>
            <a:endParaRPr lang="en-US" sz="2800" dirty="0"/>
          </a:p>
        </p:txBody>
      </p:sp>
      <p:pic>
        <p:nvPicPr>
          <p:cNvPr id="1026" name="Picture 2">
            <a:extLst>
              <a:ext uri="{FF2B5EF4-FFF2-40B4-BE49-F238E27FC236}">
                <a16:creationId xmlns:a16="http://schemas.microsoft.com/office/drawing/2014/main" id="{49F1180F-EFC0-F580-8E20-304D584785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95"/>
          <a:stretch/>
        </p:blipFill>
        <p:spPr bwMode="auto">
          <a:xfrm>
            <a:off x="6695942" y="1456252"/>
            <a:ext cx="4657858" cy="4513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85AC6E-F6F6-5181-CC41-6AFF916BB730}"/>
              </a:ext>
            </a:extLst>
          </p:cNvPr>
          <p:cNvSpPr txBox="1"/>
          <p:nvPr/>
        </p:nvSpPr>
        <p:spPr>
          <a:xfrm>
            <a:off x="5880295" y="6284845"/>
            <a:ext cx="899392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Meisel A, et al.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Healthbook</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Times Oncol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Hematol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2025;23(1):151-158</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589150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1911-F3D0-8532-C957-6CE7799A5CC6}"/>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8A8C5B0D-A973-552B-A610-28CAF8AA4E2B}"/>
              </a:ext>
            </a:extLst>
          </p:cNvPr>
          <p:cNvSpPr>
            <a:spLocks noGrp="1" noChangeArrowheads="1"/>
          </p:cNvSpPr>
          <p:nvPr>
            <p:ph type="title" idx="4294967295"/>
          </p:nvPr>
        </p:nvSpPr>
        <p:spPr>
          <a:xfrm>
            <a:off x="1459967" y="270662"/>
            <a:ext cx="9913938" cy="646112"/>
          </a:xfrm>
        </p:spPr>
        <p:txBody>
          <a:bodyPr/>
          <a:lstStyle/>
          <a:p>
            <a:pPr algn="ctr"/>
            <a:r>
              <a:rPr lang="en-US" altLang="en-US" sz="3200" dirty="0">
                <a:solidFill>
                  <a:srgbClr val="7030A0"/>
                </a:solidFill>
              </a:rPr>
              <a:t>L-MIND treatment regimen for patients with recurrent DLBCL  </a:t>
            </a:r>
            <a:br>
              <a:rPr lang="en-US" altLang="en-US" dirty="0"/>
            </a:br>
            <a:endParaRPr lang="en-US" altLang="en-US" dirty="0"/>
          </a:p>
        </p:txBody>
      </p:sp>
      <p:sp>
        <p:nvSpPr>
          <p:cNvPr id="5" name="TextBox 4">
            <a:extLst>
              <a:ext uri="{FF2B5EF4-FFF2-40B4-BE49-F238E27FC236}">
                <a16:creationId xmlns:a16="http://schemas.microsoft.com/office/drawing/2014/main" id="{11C3A32A-88D3-B8D9-6390-02DCDA4D14E1}"/>
              </a:ext>
            </a:extLst>
          </p:cNvPr>
          <p:cNvSpPr txBox="1"/>
          <p:nvPr/>
        </p:nvSpPr>
        <p:spPr>
          <a:xfrm>
            <a:off x="7990449" y="6161649"/>
            <a:ext cx="37625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Cheson</a:t>
            </a:r>
            <a:r>
              <a:rPr kumimoji="0" lang="en-US" sz="1800" b="0" i="0" u="none" strike="noStrike" kern="1200" cap="none" spc="0" normalizeH="0" baseline="0" noProof="0" dirty="0">
                <a:ln>
                  <a:noFill/>
                </a:ln>
                <a:solidFill>
                  <a:prstClr val="black"/>
                </a:solidFill>
                <a:effectLst/>
                <a:uLnTx/>
                <a:uFillTx/>
                <a:latin typeface="Arial"/>
                <a:ea typeface="+mn-ea"/>
                <a:cs typeface="+mn-cs"/>
              </a:rPr>
              <a:t> et al, Blood Cancer J 2021</a:t>
            </a:r>
          </a:p>
        </p:txBody>
      </p:sp>
      <p:pic>
        <p:nvPicPr>
          <p:cNvPr id="3" name="Picture 2">
            <a:extLst>
              <a:ext uri="{FF2B5EF4-FFF2-40B4-BE49-F238E27FC236}">
                <a16:creationId xmlns:a16="http://schemas.microsoft.com/office/drawing/2014/main" id="{3F14F162-B509-1980-49C0-88DF332E686C}"/>
              </a:ext>
            </a:extLst>
          </p:cNvPr>
          <p:cNvPicPr>
            <a:picLocks noChangeAspect="1"/>
          </p:cNvPicPr>
          <p:nvPr/>
        </p:nvPicPr>
        <p:blipFill>
          <a:blip r:embed="rId2"/>
          <a:srcRect b="11981"/>
          <a:stretch>
            <a:fillRect/>
          </a:stretch>
        </p:blipFill>
        <p:spPr>
          <a:xfrm>
            <a:off x="1156298" y="1470073"/>
            <a:ext cx="10021051" cy="3875650"/>
          </a:xfrm>
          <a:prstGeom prst="rect">
            <a:avLst/>
          </a:prstGeom>
        </p:spPr>
      </p:pic>
    </p:spTree>
    <p:extLst>
      <p:ext uri="{BB962C8B-B14F-4D97-AF65-F5344CB8AC3E}">
        <p14:creationId xmlns:p14="http://schemas.microsoft.com/office/powerpoint/2010/main" val="240630989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BD97-1A44-3AD2-79FD-39CB289327A3}"/>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AB311574-969F-5D61-EF12-443741443D30}"/>
              </a:ext>
            </a:extLst>
          </p:cNvPr>
          <p:cNvSpPr>
            <a:spLocks noGrp="1" noChangeArrowheads="1"/>
          </p:cNvSpPr>
          <p:nvPr>
            <p:ph type="title" idx="4294967295"/>
          </p:nvPr>
        </p:nvSpPr>
        <p:spPr>
          <a:xfrm>
            <a:off x="1459967" y="270662"/>
            <a:ext cx="9913938" cy="646112"/>
          </a:xfrm>
        </p:spPr>
        <p:txBody>
          <a:bodyPr/>
          <a:lstStyle/>
          <a:p>
            <a:pPr algn="ctr"/>
            <a:r>
              <a:rPr lang="en-US" altLang="en-US" sz="3200" dirty="0">
                <a:solidFill>
                  <a:srgbClr val="7030A0"/>
                </a:solidFill>
              </a:rPr>
              <a:t>L-MIND patient characteristics  </a:t>
            </a:r>
            <a:br>
              <a:rPr lang="en-US" altLang="en-US" dirty="0"/>
            </a:br>
            <a:endParaRPr lang="en-US" altLang="en-US" dirty="0"/>
          </a:p>
        </p:txBody>
      </p:sp>
      <p:sp>
        <p:nvSpPr>
          <p:cNvPr id="5" name="TextBox 4">
            <a:extLst>
              <a:ext uri="{FF2B5EF4-FFF2-40B4-BE49-F238E27FC236}">
                <a16:creationId xmlns:a16="http://schemas.microsoft.com/office/drawing/2014/main" id="{FB66DDAA-649A-05AE-AAA1-8AAA08CA3283}"/>
              </a:ext>
            </a:extLst>
          </p:cNvPr>
          <p:cNvSpPr txBox="1"/>
          <p:nvPr/>
        </p:nvSpPr>
        <p:spPr>
          <a:xfrm>
            <a:off x="9891370" y="6211669"/>
            <a:ext cx="230063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Duell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Haematologica</a:t>
            </a:r>
            <a:r>
              <a:rPr kumimoji="0" lang="en-US" sz="1800" b="0" i="0" u="none" strike="noStrike" kern="1200" cap="none" spc="0" normalizeH="0" baseline="0" noProof="0" dirty="0">
                <a:ln>
                  <a:noFill/>
                </a:ln>
                <a:solidFill>
                  <a:prstClr val="black"/>
                </a:solidFill>
                <a:effectLst/>
                <a:uLnTx/>
                <a:uFillTx/>
                <a:latin typeface="Arial"/>
                <a:ea typeface="+mn-ea"/>
                <a:cs typeface="+mn-cs"/>
              </a:rPr>
              <a:t> 2024</a:t>
            </a:r>
          </a:p>
        </p:txBody>
      </p:sp>
      <p:pic>
        <p:nvPicPr>
          <p:cNvPr id="4" name="Picture 3">
            <a:extLst>
              <a:ext uri="{FF2B5EF4-FFF2-40B4-BE49-F238E27FC236}">
                <a16:creationId xmlns:a16="http://schemas.microsoft.com/office/drawing/2014/main" id="{7D2F37B8-02C3-B8C9-96F0-78327D807C1A}"/>
              </a:ext>
            </a:extLst>
          </p:cNvPr>
          <p:cNvPicPr>
            <a:picLocks noChangeAspect="1"/>
          </p:cNvPicPr>
          <p:nvPr/>
        </p:nvPicPr>
        <p:blipFill>
          <a:blip r:embed="rId2"/>
          <a:stretch>
            <a:fillRect/>
          </a:stretch>
        </p:blipFill>
        <p:spPr>
          <a:xfrm>
            <a:off x="2919047" y="906671"/>
            <a:ext cx="6859782" cy="5778690"/>
          </a:xfrm>
          <a:prstGeom prst="rect">
            <a:avLst/>
          </a:prstGeom>
        </p:spPr>
      </p:pic>
      <p:sp>
        <p:nvSpPr>
          <p:cNvPr id="2" name="TextBox 1">
            <a:extLst>
              <a:ext uri="{FF2B5EF4-FFF2-40B4-BE49-F238E27FC236}">
                <a16:creationId xmlns:a16="http://schemas.microsoft.com/office/drawing/2014/main" id="{3D7C827A-EFDE-62AC-418B-0567CB87A0CF}"/>
              </a:ext>
            </a:extLst>
          </p:cNvPr>
          <p:cNvSpPr txBox="1"/>
          <p:nvPr/>
        </p:nvSpPr>
        <p:spPr>
          <a:xfrm>
            <a:off x="9920224" y="2831571"/>
            <a:ext cx="2271776" cy="19389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Median age 73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50% IPI 3-5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50% 1 prior </a:t>
            </a:r>
            <a:r>
              <a:rPr kumimoji="0" lang="en-US" sz="2400" b="0" i="0" u="none" strike="noStrike" kern="1200" cap="none" spc="0" normalizeH="0" baseline="0" noProof="0" dirty="0" err="1">
                <a:ln>
                  <a:noFill/>
                </a:ln>
                <a:solidFill>
                  <a:prstClr val="black"/>
                </a:solidFill>
                <a:effectLst/>
                <a:uLnTx/>
                <a:uFillTx/>
                <a:latin typeface="Arial"/>
                <a:ea typeface="+mn-ea"/>
                <a:cs typeface="+mn-cs"/>
              </a:rPr>
              <a:t>rx</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43% refractory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to last </a:t>
            </a:r>
            <a:r>
              <a:rPr kumimoji="0" lang="en-US" sz="2400" b="0" i="0" u="none" strike="noStrike" kern="1200" cap="none" spc="0" normalizeH="0" baseline="0" noProof="0" dirty="0" err="1">
                <a:ln>
                  <a:noFill/>
                </a:ln>
                <a:solidFill>
                  <a:prstClr val="black"/>
                </a:solidFill>
                <a:effectLst/>
                <a:uLnTx/>
                <a:uFillTx/>
                <a:latin typeface="Arial"/>
                <a:ea typeface="+mn-ea"/>
                <a:cs typeface="+mn-cs"/>
              </a:rPr>
              <a:t>rx</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75866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48F8-F94E-2F4D-8B5B-CB0EC713EE01}"/>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F1351137-E824-3905-045E-A1A2BF9AE4C2}"/>
              </a:ext>
            </a:extLst>
          </p:cNvPr>
          <p:cNvSpPr>
            <a:spLocks noGrp="1" noChangeArrowheads="1"/>
          </p:cNvSpPr>
          <p:nvPr>
            <p:ph type="title" idx="4294967295"/>
          </p:nvPr>
        </p:nvSpPr>
        <p:spPr>
          <a:xfrm>
            <a:off x="1127747" y="274038"/>
            <a:ext cx="9913938" cy="646112"/>
          </a:xfrm>
        </p:spPr>
        <p:txBody>
          <a:bodyPr/>
          <a:lstStyle/>
          <a:p>
            <a:pPr algn="ctr"/>
            <a:r>
              <a:rPr lang="en-US" altLang="en-US" sz="3200" dirty="0">
                <a:solidFill>
                  <a:srgbClr val="7030A0"/>
                </a:solidFill>
              </a:rPr>
              <a:t>L-MIND efficacy – 5 year update</a:t>
            </a:r>
            <a:br>
              <a:rPr lang="en-US" altLang="en-US" dirty="0"/>
            </a:br>
            <a:endParaRPr lang="en-US" altLang="en-US" dirty="0"/>
          </a:p>
        </p:txBody>
      </p:sp>
      <p:sp>
        <p:nvSpPr>
          <p:cNvPr id="5" name="TextBox 4">
            <a:extLst>
              <a:ext uri="{FF2B5EF4-FFF2-40B4-BE49-F238E27FC236}">
                <a16:creationId xmlns:a16="http://schemas.microsoft.com/office/drawing/2014/main" id="{032E7901-B8F5-AEF7-BF10-3F6CA277EAAF}"/>
              </a:ext>
            </a:extLst>
          </p:cNvPr>
          <p:cNvSpPr txBox="1"/>
          <p:nvPr/>
        </p:nvSpPr>
        <p:spPr>
          <a:xfrm>
            <a:off x="9891370" y="6211669"/>
            <a:ext cx="230063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Duell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Haematologica</a:t>
            </a:r>
            <a:r>
              <a:rPr kumimoji="0" lang="en-US" sz="1800" b="0" i="0" u="none" strike="noStrike" kern="1200" cap="none" spc="0" normalizeH="0" baseline="0" noProof="0" dirty="0">
                <a:ln>
                  <a:noFill/>
                </a:ln>
                <a:solidFill>
                  <a:prstClr val="black"/>
                </a:solidFill>
                <a:effectLst/>
                <a:uLnTx/>
                <a:uFillTx/>
                <a:latin typeface="Arial"/>
                <a:ea typeface="+mn-ea"/>
                <a:cs typeface="+mn-cs"/>
              </a:rPr>
              <a:t> 2024</a:t>
            </a:r>
          </a:p>
        </p:txBody>
      </p:sp>
      <p:pic>
        <p:nvPicPr>
          <p:cNvPr id="3" name="Picture 2">
            <a:extLst>
              <a:ext uri="{FF2B5EF4-FFF2-40B4-BE49-F238E27FC236}">
                <a16:creationId xmlns:a16="http://schemas.microsoft.com/office/drawing/2014/main" id="{F9952C66-005D-60BD-5021-BBBB122EFA3E}"/>
              </a:ext>
            </a:extLst>
          </p:cNvPr>
          <p:cNvPicPr>
            <a:picLocks noChangeAspect="1"/>
          </p:cNvPicPr>
          <p:nvPr/>
        </p:nvPicPr>
        <p:blipFill>
          <a:blip r:embed="rId2"/>
          <a:stretch>
            <a:fillRect/>
          </a:stretch>
        </p:blipFill>
        <p:spPr>
          <a:xfrm>
            <a:off x="1127747" y="1033974"/>
            <a:ext cx="10240828" cy="5015134"/>
          </a:xfrm>
          <a:prstGeom prst="rect">
            <a:avLst/>
          </a:prstGeom>
        </p:spPr>
      </p:pic>
      <p:sp>
        <p:nvSpPr>
          <p:cNvPr id="2" name="TextBox 1">
            <a:extLst>
              <a:ext uri="{FF2B5EF4-FFF2-40B4-BE49-F238E27FC236}">
                <a16:creationId xmlns:a16="http://schemas.microsoft.com/office/drawing/2014/main" id="{8299CE39-2B16-489A-975C-226B23AE82F6}"/>
              </a:ext>
            </a:extLst>
          </p:cNvPr>
          <p:cNvSpPr txBox="1"/>
          <p:nvPr/>
        </p:nvSpPr>
        <p:spPr>
          <a:xfrm>
            <a:off x="2595489" y="6198101"/>
            <a:ext cx="668862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ORR 57%, CR 41%, Median PFS 11.6 m</a:t>
            </a:r>
          </a:p>
        </p:txBody>
      </p:sp>
    </p:spTree>
    <p:extLst>
      <p:ext uri="{BB962C8B-B14F-4D97-AF65-F5344CB8AC3E}">
        <p14:creationId xmlns:p14="http://schemas.microsoft.com/office/powerpoint/2010/main" val="5072991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BC8EE-E79D-3992-161B-3A96EB179962}"/>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E8C900C3-9AE9-EA8C-C127-2A6E5D0D8516}"/>
              </a:ext>
            </a:extLst>
          </p:cNvPr>
          <p:cNvSpPr>
            <a:spLocks noGrp="1" noChangeArrowheads="1"/>
          </p:cNvSpPr>
          <p:nvPr>
            <p:ph type="title" idx="4294967295"/>
          </p:nvPr>
        </p:nvSpPr>
        <p:spPr>
          <a:xfrm>
            <a:off x="1127747" y="274038"/>
            <a:ext cx="9913938" cy="646112"/>
          </a:xfrm>
        </p:spPr>
        <p:txBody>
          <a:bodyPr/>
          <a:lstStyle/>
          <a:p>
            <a:pPr algn="ctr"/>
            <a:r>
              <a:rPr lang="en-US" altLang="en-US" sz="3200" dirty="0">
                <a:solidFill>
                  <a:srgbClr val="7030A0"/>
                </a:solidFill>
              </a:rPr>
              <a:t>L-MIND efficacy – PFS – 5 year update</a:t>
            </a:r>
            <a:br>
              <a:rPr lang="en-US" altLang="en-US" dirty="0"/>
            </a:br>
            <a:endParaRPr lang="en-US" altLang="en-US" dirty="0"/>
          </a:p>
        </p:txBody>
      </p:sp>
      <p:sp>
        <p:nvSpPr>
          <p:cNvPr id="5" name="TextBox 4">
            <a:extLst>
              <a:ext uri="{FF2B5EF4-FFF2-40B4-BE49-F238E27FC236}">
                <a16:creationId xmlns:a16="http://schemas.microsoft.com/office/drawing/2014/main" id="{CE4E37F8-29FE-4B3A-ECBF-A49E4607E0C6}"/>
              </a:ext>
            </a:extLst>
          </p:cNvPr>
          <p:cNvSpPr txBox="1"/>
          <p:nvPr/>
        </p:nvSpPr>
        <p:spPr>
          <a:xfrm>
            <a:off x="9891370" y="6211669"/>
            <a:ext cx="230063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Duell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Haematologica</a:t>
            </a:r>
            <a:r>
              <a:rPr kumimoji="0" lang="en-US" sz="1800" b="0" i="0" u="none" strike="noStrike" kern="1200" cap="none" spc="0" normalizeH="0" baseline="0" noProof="0" dirty="0">
                <a:ln>
                  <a:noFill/>
                </a:ln>
                <a:solidFill>
                  <a:prstClr val="black"/>
                </a:solidFill>
                <a:effectLst/>
                <a:uLnTx/>
                <a:uFillTx/>
                <a:latin typeface="Arial"/>
                <a:ea typeface="+mn-ea"/>
                <a:cs typeface="+mn-cs"/>
              </a:rPr>
              <a:t> 2024</a:t>
            </a:r>
          </a:p>
        </p:txBody>
      </p:sp>
      <p:pic>
        <p:nvPicPr>
          <p:cNvPr id="2" name="Picture 2">
            <a:extLst>
              <a:ext uri="{FF2B5EF4-FFF2-40B4-BE49-F238E27FC236}">
                <a16:creationId xmlns:a16="http://schemas.microsoft.com/office/drawing/2014/main" id="{00FB33AA-D884-C339-FDE6-8B7B0D076E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0" y="1606731"/>
            <a:ext cx="12198498" cy="364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2992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6EB93-8D89-F66A-6445-0EB803BE2993}"/>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9A81127A-5F50-B97A-88C3-25625EFEBB77}"/>
              </a:ext>
            </a:extLst>
          </p:cNvPr>
          <p:cNvSpPr>
            <a:spLocks noGrp="1" noChangeArrowheads="1"/>
          </p:cNvSpPr>
          <p:nvPr>
            <p:ph type="title" idx="4294967295"/>
          </p:nvPr>
        </p:nvSpPr>
        <p:spPr>
          <a:xfrm>
            <a:off x="1127747" y="274038"/>
            <a:ext cx="9913938" cy="646112"/>
          </a:xfrm>
        </p:spPr>
        <p:txBody>
          <a:bodyPr/>
          <a:lstStyle/>
          <a:p>
            <a:pPr algn="ctr"/>
            <a:r>
              <a:rPr lang="en-US" altLang="en-US" sz="3200" dirty="0">
                <a:solidFill>
                  <a:srgbClr val="7030A0"/>
                </a:solidFill>
              </a:rPr>
              <a:t>L-MIND efficacy – OS – 5 year update</a:t>
            </a:r>
            <a:br>
              <a:rPr lang="en-US" altLang="en-US" dirty="0"/>
            </a:br>
            <a:endParaRPr lang="en-US" altLang="en-US" dirty="0"/>
          </a:p>
        </p:txBody>
      </p:sp>
      <p:sp>
        <p:nvSpPr>
          <p:cNvPr id="5" name="TextBox 4">
            <a:extLst>
              <a:ext uri="{FF2B5EF4-FFF2-40B4-BE49-F238E27FC236}">
                <a16:creationId xmlns:a16="http://schemas.microsoft.com/office/drawing/2014/main" id="{68F81633-0DE2-64A0-7691-6195EEAA27BC}"/>
              </a:ext>
            </a:extLst>
          </p:cNvPr>
          <p:cNvSpPr txBox="1"/>
          <p:nvPr/>
        </p:nvSpPr>
        <p:spPr>
          <a:xfrm>
            <a:off x="9891370" y="6211669"/>
            <a:ext cx="230063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Duell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Haematologica</a:t>
            </a:r>
            <a:r>
              <a:rPr kumimoji="0" lang="en-US" sz="1800" b="0" i="0" u="none" strike="noStrike" kern="1200" cap="none" spc="0" normalizeH="0" baseline="0" noProof="0" dirty="0">
                <a:ln>
                  <a:noFill/>
                </a:ln>
                <a:solidFill>
                  <a:prstClr val="black"/>
                </a:solidFill>
                <a:effectLst/>
                <a:uLnTx/>
                <a:uFillTx/>
                <a:latin typeface="Arial"/>
                <a:ea typeface="+mn-ea"/>
                <a:cs typeface="+mn-cs"/>
              </a:rPr>
              <a:t> 2024</a:t>
            </a:r>
          </a:p>
        </p:txBody>
      </p:sp>
      <p:pic>
        <p:nvPicPr>
          <p:cNvPr id="2" name="Picture 1">
            <a:extLst>
              <a:ext uri="{FF2B5EF4-FFF2-40B4-BE49-F238E27FC236}">
                <a16:creationId xmlns:a16="http://schemas.microsoft.com/office/drawing/2014/main" id="{4CA4133C-B9D2-F5CE-D514-722ECE8E72D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5441" y="1601436"/>
            <a:ext cx="12222881" cy="365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6228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Nastoupil</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140823031"/>
              </p:ext>
            </p:extLst>
          </p:nvPr>
        </p:nvGraphicFramePr>
        <p:xfrm>
          <a:off x="916516" y="1556792"/>
          <a:ext cx="10430953" cy="3931858"/>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93722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Bristol Myers Squibb, Daiichi Sankyo Inc, Genentech, a member of the Roche Group, Genmab US Inc, Ipsen Biopharmaceuticals Inc, Janssen Biotech Inc, Kite, A Gilead Company, Merck, Novartis,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722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93722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Daiichi Sankyo Inc, Genentech, a member of the Roche Group, Janssen Biotech Inc, Kite, A Gilead Company, Merck,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0786814"/>
                  </a:ext>
                </a:extLst>
              </a:tr>
              <a:tr h="71670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836971"/>
                  </a:ext>
                </a:extLst>
              </a:tr>
            </a:tbl>
          </a:graphicData>
        </a:graphic>
      </p:graphicFrame>
    </p:spTree>
    <p:custDataLst>
      <p:tags r:id="rId1"/>
    </p:custDataLst>
    <p:extLst>
      <p:ext uri="{BB962C8B-B14F-4D97-AF65-F5344CB8AC3E}">
        <p14:creationId xmlns:p14="http://schemas.microsoft.com/office/powerpoint/2010/main" val="943815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4BF0-70D6-3AD9-5443-88378891EC74}"/>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1D98D1FD-1F62-0C4E-E692-47678F948444}"/>
              </a:ext>
            </a:extLst>
          </p:cNvPr>
          <p:cNvSpPr>
            <a:spLocks noGrp="1" noChangeArrowheads="1"/>
          </p:cNvSpPr>
          <p:nvPr>
            <p:ph type="title" idx="4294967295"/>
          </p:nvPr>
        </p:nvSpPr>
        <p:spPr>
          <a:xfrm>
            <a:off x="1459967" y="270662"/>
            <a:ext cx="9913938" cy="646112"/>
          </a:xfrm>
        </p:spPr>
        <p:txBody>
          <a:bodyPr/>
          <a:lstStyle/>
          <a:p>
            <a:pPr algn="ctr"/>
            <a:r>
              <a:rPr lang="en-US" altLang="en-US" sz="3200" dirty="0">
                <a:solidFill>
                  <a:srgbClr val="7030A0"/>
                </a:solidFill>
              </a:rPr>
              <a:t>L-MIND efficacy – subgroups   </a:t>
            </a:r>
            <a:br>
              <a:rPr lang="en-US" altLang="en-US" dirty="0"/>
            </a:br>
            <a:endParaRPr lang="en-US" altLang="en-US" dirty="0"/>
          </a:p>
        </p:txBody>
      </p:sp>
      <p:sp>
        <p:nvSpPr>
          <p:cNvPr id="5" name="TextBox 4">
            <a:extLst>
              <a:ext uri="{FF2B5EF4-FFF2-40B4-BE49-F238E27FC236}">
                <a16:creationId xmlns:a16="http://schemas.microsoft.com/office/drawing/2014/main" id="{E8B43416-3835-07CF-58DB-C90ED036208B}"/>
              </a:ext>
            </a:extLst>
          </p:cNvPr>
          <p:cNvSpPr txBox="1"/>
          <p:nvPr/>
        </p:nvSpPr>
        <p:spPr>
          <a:xfrm>
            <a:off x="9891370" y="6211669"/>
            <a:ext cx="230063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Duell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Haematologica</a:t>
            </a:r>
            <a:r>
              <a:rPr kumimoji="0" lang="en-US" sz="1800" b="0" i="0" u="none" strike="noStrike" kern="1200" cap="none" spc="0" normalizeH="0" baseline="0" noProof="0" dirty="0">
                <a:ln>
                  <a:noFill/>
                </a:ln>
                <a:solidFill>
                  <a:prstClr val="black"/>
                </a:solidFill>
                <a:effectLst/>
                <a:uLnTx/>
                <a:uFillTx/>
                <a:latin typeface="Arial"/>
                <a:ea typeface="+mn-ea"/>
                <a:cs typeface="+mn-cs"/>
              </a:rPr>
              <a:t> 2024</a:t>
            </a:r>
          </a:p>
        </p:txBody>
      </p:sp>
      <p:pic>
        <p:nvPicPr>
          <p:cNvPr id="3" name="Picture 2">
            <a:extLst>
              <a:ext uri="{FF2B5EF4-FFF2-40B4-BE49-F238E27FC236}">
                <a16:creationId xmlns:a16="http://schemas.microsoft.com/office/drawing/2014/main" id="{1466C85B-3368-5854-E1F1-1A333B9C06F7}"/>
              </a:ext>
            </a:extLst>
          </p:cNvPr>
          <p:cNvPicPr>
            <a:picLocks noChangeAspect="1"/>
          </p:cNvPicPr>
          <p:nvPr/>
        </p:nvPicPr>
        <p:blipFill>
          <a:blip r:embed="rId2"/>
          <a:stretch>
            <a:fillRect/>
          </a:stretch>
        </p:blipFill>
        <p:spPr>
          <a:xfrm>
            <a:off x="1871100" y="916774"/>
            <a:ext cx="7781119" cy="5345433"/>
          </a:xfrm>
          <a:prstGeom prst="rect">
            <a:avLst/>
          </a:prstGeom>
        </p:spPr>
      </p:pic>
    </p:spTree>
    <p:extLst>
      <p:ext uri="{BB962C8B-B14F-4D97-AF65-F5344CB8AC3E}">
        <p14:creationId xmlns:p14="http://schemas.microsoft.com/office/powerpoint/2010/main" val="13064568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B7BA1-8504-7F28-26EA-1C5BC5D83FE8}"/>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69E3A120-777E-0FBC-4FA9-2793434EBCC0}"/>
              </a:ext>
            </a:extLst>
          </p:cNvPr>
          <p:cNvSpPr>
            <a:spLocks noGrp="1" noChangeArrowheads="1"/>
          </p:cNvSpPr>
          <p:nvPr>
            <p:ph type="title" idx="4294967295"/>
          </p:nvPr>
        </p:nvSpPr>
        <p:spPr>
          <a:xfrm>
            <a:off x="526237" y="253941"/>
            <a:ext cx="11139526" cy="875750"/>
          </a:xfrm>
        </p:spPr>
        <p:txBody>
          <a:bodyPr/>
          <a:lstStyle/>
          <a:p>
            <a:r>
              <a:rPr lang="en-US" dirty="0">
                <a:solidFill>
                  <a:srgbClr val="7030A0"/>
                </a:solidFill>
              </a:rPr>
              <a:t>Phase 3 Study of </a:t>
            </a:r>
            <a:r>
              <a:rPr lang="en-US" dirty="0" err="1">
                <a:solidFill>
                  <a:srgbClr val="7030A0"/>
                </a:solidFill>
              </a:rPr>
              <a:t>Tafasitamab</a:t>
            </a:r>
            <a:r>
              <a:rPr lang="en-US" dirty="0">
                <a:solidFill>
                  <a:srgbClr val="7030A0"/>
                </a:solidFill>
              </a:rPr>
              <a:t> Plus Lenalidomide in Patients With Relapsed or Refractory Diffuse Large B-Cell Lymphoma (</a:t>
            </a:r>
            <a:r>
              <a:rPr lang="en-US" dirty="0" err="1">
                <a:solidFill>
                  <a:srgbClr val="7030A0"/>
                </a:solidFill>
              </a:rPr>
              <a:t>firmMIND</a:t>
            </a:r>
            <a:r>
              <a:rPr lang="en-US" dirty="0">
                <a:solidFill>
                  <a:srgbClr val="7030A0"/>
                </a:solidFill>
              </a:rPr>
              <a:t>)</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grpSp>
        <p:nvGrpSpPr>
          <p:cNvPr id="6" name="Group 5">
            <a:extLst>
              <a:ext uri="{FF2B5EF4-FFF2-40B4-BE49-F238E27FC236}">
                <a16:creationId xmlns:a16="http://schemas.microsoft.com/office/drawing/2014/main" id="{D31BBFAC-D27B-EE54-9C12-B6BA787A664A}"/>
              </a:ext>
            </a:extLst>
          </p:cNvPr>
          <p:cNvGrpSpPr/>
          <p:nvPr/>
        </p:nvGrpSpPr>
        <p:grpSpPr>
          <a:xfrm>
            <a:off x="1267933" y="1040010"/>
            <a:ext cx="9647672" cy="5461910"/>
            <a:chOff x="1267933" y="1040010"/>
            <a:chExt cx="9647672" cy="5461910"/>
          </a:xfrm>
        </p:grpSpPr>
        <p:pic>
          <p:nvPicPr>
            <p:cNvPr id="2" name="Picture 1">
              <a:extLst>
                <a:ext uri="{FF2B5EF4-FFF2-40B4-BE49-F238E27FC236}">
                  <a16:creationId xmlns:a16="http://schemas.microsoft.com/office/drawing/2014/main" id="{E7466158-B6F3-1D2B-A112-B2F8915893E4}"/>
                </a:ext>
              </a:extLst>
            </p:cNvPr>
            <p:cNvPicPr>
              <a:picLocks noChangeAspect="1"/>
            </p:cNvPicPr>
            <p:nvPr/>
          </p:nvPicPr>
          <p:blipFill>
            <a:blip r:embed="rId2"/>
            <a:stretch>
              <a:fillRect/>
            </a:stretch>
          </p:blipFill>
          <p:spPr>
            <a:xfrm>
              <a:off x="1267933" y="1040010"/>
              <a:ext cx="9647672" cy="5461910"/>
            </a:xfrm>
            <a:prstGeom prst="rect">
              <a:avLst/>
            </a:prstGeom>
          </p:spPr>
        </p:pic>
        <p:sp>
          <p:nvSpPr>
            <p:cNvPr id="4" name="TextBox 3">
              <a:extLst>
                <a:ext uri="{FF2B5EF4-FFF2-40B4-BE49-F238E27FC236}">
                  <a16:creationId xmlns:a16="http://schemas.microsoft.com/office/drawing/2014/main" id="{C5B9D8F4-8AFB-B498-5FDF-B4BFD54804DD}"/>
                </a:ext>
              </a:extLst>
            </p:cNvPr>
            <p:cNvSpPr txBox="1"/>
            <p:nvPr/>
          </p:nvSpPr>
          <p:spPr>
            <a:xfrm>
              <a:off x="1550126" y="2821576"/>
              <a:ext cx="167225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N=81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Primary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Endpoint ORR</a:t>
              </a:r>
            </a:p>
          </p:txBody>
        </p:sp>
      </p:grpSp>
      <p:sp>
        <p:nvSpPr>
          <p:cNvPr id="7" name="TextBox 6">
            <a:extLst>
              <a:ext uri="{FF2B5EF4-FFF2-40B4-BE49-F238E27FC236}">
                <a16:creationId xmlns:a16="http://schemas.microsoft.com/office/drawing/2014/main" id="{A511C691-ADE4-C309-608F-044FF32B3659}"/>
              </a:ext>
            </a:extLst>
          </p:cNvPr>
          <p:cNvSpPr txBox="1"/>
          <p:nvPr/>
        </p:nvSpPr>
        <p:spPr>
          <a:xfrm>
            <a:off x="0" y="6488668"/>
            <a:ext cx="345267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Arias DA et al. EHA 2024;Abstract P1234</a:t>
            </a:r>
          </a:p>
        </p:txBody>
      </p:sp>
    </p:spTree>
    <p:extLst>
      <p:ext uri="{BB962C8B-B14F-4D97-AF65-F5344CB8AC3E}">
        <p14:creationId xmlns:p14="http://schemas.microsoft.com/office/powerpoint/2010/main" val="20855323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B5390-3CD6-B010-7B43-CF1B92BFA7BE}"/>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38BB0245-88DB-9BFB-74BC-12E02BAE3D4B}"/>
              </a:ext>
            </a:extLst>
          </p:cNvPr>
          <p:cNvSpPr>
            <a:spLocks noGrp="1" noChangeArrowheads="1"/>
          </p:cNvSpPr>
          <p:nvPr>
            <p:ph type="title" idx="4294967295"/>
          </p:nvPr>
        </p:nvSpPr>
        <p:spPr>
          <a:xfrm>
            <a:off x="526237" y="253941"/>
            <a:ext cx="11139526" cy="875750"/>
          </a:xfrm>
        </p:spPr>
        <p:txBody>
          <a:bodyPr/>
          <a:lstStyle/>
          <a:p>
            <a:pPr algn="ctr"/>
            <a:r>
              <a:rPr lang="en-US" sz="2800" dirty="0" err="1">
                <a:solidFill>
                  <a:srgbClr val="7030A0"/>
                </a:solidFill>
              </a:rPr>
              <a:t>MINDway</a:t>
            </a:r>
            <a:r>
              <a:rPr lang="en-US" sz="2800" dirty="0">
                <a:solidFill>
                  <a:srgbClr val="7030A0"/>
                </a:solidFill>
              </a:rPr>
              <a:t>: Ph </a:t>
            </a:r>
            <a:r>
              <a:rPr lang="en-US" sz="2800" dirty="0" err="1">
                <a:solidFill>
                  <a:srgbClr val="7030A0"/>
                </a:solidFill>
              </a:rPr>
              <a:t>Ib</a:t>
            </a:r>
            <a:r>
              <a:rPr lang="en-US" sz="2800" dirty="0">
                <a:solidFill>
                  <a:srgbClr val="7030A0"/>
                </a:solidFill>
              </a:rPr>
              <a:t>/II dose optimization study (safety and PK) of tafasitamab + lenalidomide in pts with relapsed/refractory DLBCL</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sp>
        <p:nvSpPr>
          <p:cNvPr id="5" name="TextBox 4">
            <a:extLst>
              <a:ext uri="{FF2B5EF4-FFF2-40B4-BE49-F238E27FC236}">
                <a16:creationId xmlns:a16="http://schemas.microsoft.com/office/drawing/2014/main" id="{DCA64E7F-94D3-B3FD-8B49-AFF630FF7C14}"/>
              </a:ext>
            </a:extLst>
          </p:cNvPr>
          <p:cNvSpPr txBox="1"/>
          <p:nvPr/>
        </p:nvSpPr>
        <p:spPr>
          <a:xfrm>
            <a:off x="9479615" y="6234727"/>
            <a:ext cx="22750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Greil et al EHA 2022</a:t>
            </a:r>
          </a:p>
        </p:txBody>
      </p:sp>
      <p:sp>
        <p:nvSpPr>
          <p:cNvPr id="6" name="TextBox 5">
            <a:extLst>
              <a:ext uri="{FF2B5EF4-FFF2-40B4-BE49-F238E27FC236}">
                <a16:creationId xmlns:a16="http://schemas.microsoft.com/office/drawing/2014/main" id="{EC572FEE-4884-EBB9-ED29-419F78A16729}"/>
              </a:ext>
            </a:extLst>
          </p:cNvPr>
          <p:cNvSpPr txBox="1"/>
          <p:nvPr/>
        </p:nvSpPr>
        <p:spPr>
          <a:xfrm>
            <a:off x="1215865" y="6331830"/>
            <a:ext cx="826380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Goal to reduce infusion frequency from biweekly to monthly</a:t>
            </a:r>
          </a:p>
        </p:txBody>
      </p:sp>
      <p:sp>
        <p:nvSpPr>
          <p:cNvPr id="29" name="Rectangle 28">
            <a:extLst>
              <a:ext uri="{FF2B5EF4-FFF2-40B4-BE49-F238E27FC236}">
                <a16:creationId xmlns:a16="http://schemas.microsoft.com/office/drawing/2014/main" id="{9770CC8F-DADE-0119-2D1C-880EE1A22503}"/>
              </a:ext>
            </a:extLst>
          </p:cNvPr>
          <p:cNvSpPr/>
          <p:nvPr/>
        </p:nvSpPr>
        <p:spPr bwMode="auto">
          <a:xfrm>
            <a:off x="173277" y="2411033"/>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R/R DLBCL patients:</a:t>
            </a:r>
          </a:p>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Target accrual:</a:t>
            </a:r>
          </a:p>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up to 51</a:t>
            </a:r>
          </a:p>
        </p:txBody>
      </p:sp>
      <p:sp>
        <p:nvSpPr>
          <p:cNvPr id="30" name="Rectangle 29">
            <a:extLst>
              <a:ext uri="{FF2B5EF4-FFF2-40B4-BE49-F238E27FC236}">
                <a16:creationId xmlns:a16="http://schemas.microsoft.com/office/drawing/2014/main" id="{FC5DAE17-950B-2EDF-EF72-6656C420ED3B}"/>
              </a:ext>
            </a:extLst>
          </p:cNvPr>
          <p:cNvSpPr/>
          <p:nvPr/>
        </p:nvSpPr>
        <p:spPr bwMode="auto">
          <a:xfrm>
            <a:off x="1854968" y="2410171"/>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Screening</a:t>
            </a:r>
          </a:p>
        </p:txBody>
      </p:sp>
      <p:sp>
        <p:nvSpPr>
          <p:cNvPr id="31" name="Rectangle 30">
            <a:extLst>
              <a:ext uri="{FF2B5EF4-FFF2-40B4-BE49-F238E27FC236}">
                <a16:creationId xmlns:a16="http://schemas.microsoft.com/office/drawing/2014/main" id="{0FD72F20-7137-2111-B313-E494320B9134}"/>
              </a:ext>
            </a:extLst>
          </p:cNvPr>
          <p:cNvSpPr/>
          <p:nvPr/>
        </p:nvSpPr>
        <p:spPr bwMode="auto">
          <a:xfrm>
            <a:off x="3563163" y="2410171"/>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Cohort 1*</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Tafa 24 mg/kg </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LEN 25 mg</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(N=6)</a:t>
            </a: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07123444-1E59-63B7-90DD-9D0905824E2B}"/>
              </a:ext>
            </a:extLst>
          </p:cNvPr>
          <p:cNvSpPr/>
          <p:nvPr/>
        </p:nvSpPr>
        <p:spPr bwMode="auto">
          <a:xfrm>
            <a:off x="5640961" y="1405456"/>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Cohort 2*</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Tafa 30 mg/kg + LEN 25 mg</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(N=6)</a:t>
            </a: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 name="Rectangle 32">
            <a:extLst>
              <a:ext uri="{FF2B5EF4-FFF2-40B4-BE49-F238E27FC236}">
                <a16:creationId xmlns:a16="http://schemas.microsoft.com/office/drawing/2014/main" id="{6F09B5CF-5BBF-8072-F7C0-D9EA98DF573C}"/>
              </a:ext>
            </a:extLst>
          </p:cNvPr>
          <p:cNvSpPr/>
          <p:nvPr/>
        </p:nvSpPr>
        <p:spPr bwMode="auto">
          <a:xfrm>
            <a:off x="7674044" y="1405456"/>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Expansion Cohort*</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Tafa 30 mg/kg + LEN 25 mg</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(N=39)</a:t>
            </a: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38485D7A-01D8-D3ED-3A74-A36524AB6273}"/>
              </a:ext>
            </a:extLst>
          </p:cNvPr>
          <p:cNvSpPr/>
          <p:nvPr/>
        </p:nvSpPr>
        <p:spPr bwMode="auto">
          <a:xfrm>
            <a:off x="7670352" y="3662501"/>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Expansion Cohort *</a:t>
            </a: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Tafa 24 mg/kg + LEN 25 mg (N=39)</a:t>
            </a:r>
          </a:p>
        </p:txBody>
      </p:sp>
      <p:sp>
        <p:nvSpPr>
          <p:cNvPr id="35" name="Rectangle 34">
            <a:extLst>
              <a:ext uri="{FF2B5EF4-FFF2-40B4-BE49-F238E27FC236}">
                <a16:creationId xmlns:a16="http://schemas.microsoft.com/office/drawing/2014/main" id="{51DDA9F1-94E9-D412-BBAB-8C725D2027D7}"/>
              </a:ext>
            </a:extLst>
          </p:cNvPr>
          <p:cNvSpPr/>
          <p:nvPr/>
        </p:nvSpPr>
        <p:spPr bwMode="auto">
          <a:xfrm>
            <a:off x="9278174" y="2512942"/>
            <a:ext cx="1200012"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End of Treatment</a:t>
            </a:r>
          </a:p>
        </p:txBody>
      </p:sp>
      <p:sp>
        <p:nvSpPr>
          <p:cNvPr id="36" name="Rectangle 35">
            <a:extLst>
              <a:ext uri="{FF2B5EF4-FFF2-40B4-BE49-F238E27FC236}">
                <a16:creationId xmlns:a16="http://schemas.microsoft.com/office/drawing/2014/main" id="{B9126B32-3DB7-4880-F210-D1186EEBA1A7}"/>
              </a:ext>
            </a:extLst>
          </p:cNvPr>
          <p:cNvSpPr/>
          <p:nvPr/>
        </p:nvSpPr>
        <p:spPr bwMode="auto">
          <a:xfrm>
            <a:off x="10595662" y="2512942"/>
            <a:ext cx="1460809" cy="2035934"/>
          </a:xfrm>
          <a:prstGeom prst="rect">
            <a:avLst/>
          </a:prstGeom>
          <a:solidFill>
            <a:srgbClr val="3333CC"/>
          </a:solidFill>
          <a:ln w="25400" cap="flat" cmpd="sng" algn="ctr">
            <a:solidFill>
              <a:srgbClr val="3333CC">
                <a:shade val="15000"/>
              </a:srgbClr>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End of Study/ 90 Day safety follow-up</a:t>
            </a:r>
          </a:p>
        </p:txBody>
      </p:sp>
      <p:sp>
        <p:nvSpPr>
          <p:cNvPr id="37" name="Diamond 36">
            <a:extLst>
              <a:ext uri="{FF2B5EF4-FFF2-40B4-BE49-F238E27FC236}">
                <a16:creationId xmlns:a16="http://schemas.microsoft.com/office/drawing/2014/main" id="{84F08C60-2C08-1070-2B9B-B79F029D6C7A}"/>
              </a:ext>
            </a:extLst>
          </p:cNvPr>
          <p:cNvSpPr/>
          <p:nvPr/>
        </p:nvSpPr>
        <p:spPr bwMode="auto">
          <a:xfrm>
            <a:off x="5181279" y="3072917"/>
            <a:ext cx="332976" cy="703953"/>
          </a:xfrm>
          <a:prstGeom prst="diamond">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sp>
        <p:nvSpPr>
          <p:cNvPr id="38" name="Diamond 37">
            <a:extLst>
              <a:ext uri="{FF2B5EF4-FFF2-40B4-BE49-F238E27FC236}">
                <a16:creationId xmlns:a16="http://schemas.microsoft.com/office/drawing/2014/main" id="{FDE1870A-D863-86DD-B4EE-BD8654568F0A}"/>
              </a:ext>
            </a:extLst>
          </p:cNvPr>
          <p:cNvSpPr/>
          <p:nvPr/>
        </p:nvSpPr>
        <p:spPr bwMode="auto">
          <a:xfrm>
            <a:off x="7222618" y="2069856"/>
            <a:ext cx="332976" cy="703953"/>
          </a:xfrm>
          <a:prstGeom prst="diamond">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cxnSp>
        <p:nvCxnSpPr>
          <p:cNvPr id="39" name="Straight Arrow Connector 38">
            <a:extLst>
              <a:ext uri="{FF2B5EF4-FFF2-40B4-BE49-F238E27FC236}">
                <a16:creationId xmlns:a16="http://schemas.microsoft.com/office/drawing/2014/main" id="{75416F54-9CA5-2279-6C71-CEC5205FEBA7}"/>
              </a:ext>
            </a:extLst>
          </p:cNvPr>
          <p:cNvCxnSpPr>
            <a:stCxn id="29" idx="3"/>
            <a:endCxn id="30" idx="1"/>
          </p:cNvCxnSpPr>
          <p:nvPr/>
        </p:nvCxnSpPr>
        <p:spPr bwMode="auto">
          <a:xfrm flipV="1">
            <a:off x="1634086" y="3428138"/>
            <a:ext cx="220882" cy="862"/>
          </a:xfrm>
          <a:prstGeom prst="straightConnector1">
            <a:avLst/>
          </a:prstGeom>
          <a:solidFill>
            <a:srgbClr val="FFFF00"/>
          </a:solidFill>
          <a:ln w="38100" cap="flat" cmpd="sng" algn="ctr">
            <a:solidFill>
              <a:srgbClr val="00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E6D93951-D557-9A7D-74A6-4F37B3D93A88}"/>
              </a:ext>
            </a:extLst>
          </p:cNvPr>
          <p:cNvCxnSpPr>
            <a:cxnSpLocks/>
            <a:stCxn id="30" idx="3"/>
            <a:endCxn id="31" idx="1"/>
          </p:cNvCxnSpPr>
          <p:nvPr/>
        </p:nvCxnSpPr>
        <p:spPr bwMode="auto">
          <a:xfrm>
            <a:off x="3315777" y="3428138"/>
            <a:ext cx="247386" cy="0"/>
          </a:xfrm>
          <a:prstGeom prst="straightConnector1">
            <a:avLst/>
          </a:prstGeom>
          <a:solidFill>
            <a:srgbClr val="FFFF00"/>
          </a:solidFill>
          <a:ln w="38100" cap="flat" cmpd="sng" algn="ctr">
            <a:solidFill>
              <a:srgbClr val="000000"/>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72D4DD66-B31F-54B7-673B-084B1455C44E}"/>
              </a:ext>
            </a:extLst>
          </p:cNvPr>
          <p:cNvCxnSpPr>
            <a:cxnSpLocks/>
            <a:stCxn id="31" idx="3"/>
            <a:endCxn id="37" idx="1"/>
          </p:cNvCxnSpPr>
          <p:nvPr/>
        </p:nvCxnSpPr>
        <p:spPr bwMode="auto">
          <a:xfrm flipV="1">
            <a:off x="5023972" y="3424894"/>
            <a:ext cx="157307" cy="3244"/>
          </a:xfrm>
          <a:prstGeom prst="straightConnector1">
            <a:avLst/>
          </a:prstGeom>
          <a:solidFill>
            <a:srgbClr val="FFFF00"/>
          </a:solidFill>
          <a:ln w="38100" cap="flat" cmpd="sng" algn="ctr">
            <a:solidFill>
              <a:srgbClr val="000000"/>
            </a:solidFill>
            <a:prstDash val="solid"/>
            <a:round/>
            <a:headEnd type="none" w="med" len="med"/>
            <a:tailEnd type="triangle"/>
          </a:ln>
          <a:effectLst/>
        </p:spPr>
      </p:cxnSp>
      <p:cxnSp>
        <p:nvCxnSpPr>
          <p:cNvPr id="42" name="Elbow Connector 41">
            <a:extLst>
              <a:ext uri="{FF2B5EF4-FFF2-40B4-BE49-F238E27FC236}">
                <a16:creationId xmlns:a16="http://schemas.microsoft.com/office/drawing/2014/main" id="{7A7F4754-B419-D105-B591-5E107DBF32C0}"/>
              </a:ext>
            </a:extLst>
          </p:cNvPr>
          <p:cNvCxnSpPr>
            <a:stCxn id="37" idx="0"/>
            <a:endCxn id="32" idx="1"/>
          </p:cNvCxnSpPr>
          <p:nvPr/>
        </p:nvCxnSpPr>
        <p:spPr bwMode="auto">
          <a:xfrm rot="5400000" flipH="1" flipV="1">
            <a:off x="5169617" y="2601573"/>
            <a:ext cx="649494" cy="293194"/>
          </a:xfrm>
          <a:prstGeom prst="bentConnector2">
            <a:avLst/>
          </a:prstGeom>
          <a:solidFill>
            <a:srgbClr val="FFFF00"/>
          </a:solidFill>
          <a:ln w="38100" cap="flat" cmpd="sng" algn="ctr">
            <a:solidFill>
              <a:srgbClr val="000000"/>
            </a:solidFill>
            <a:prstDash val="solid"/>
            <a:round/>
            <a:headEnd type="none" w="med" len="med"/>
            <a:tailEnd type="triangle"/>
          </a:ln>
          <a:effectLst/>
        </p:spPr>
      </p:cxnSp>
      <p:cxnSp>
        <p:nvCxnSpPr>
          <p:cNvPr id="43" name="Elbow Connector 42">
            <a:extLst>
              <a:ext uri="{FF2B5EF4-FFF2-40B4-BE49-F238E27FC236}">
                <a16:creationId xmlns:a16="http://schemas.microsoft.com/office/drawing/2014/main" id="{ADA9B138-4F2A-04FF-4F6A-7CAC9C57C735}"/>
              </a:ext>
            </a:extLst>
          </p:cNvPr>
          <p:cNvCxnSpPr>
            <a:cxnSpLocks/>
            <a:stCxn id="37" idx="2"/>
            <a:endCxn id="34" idx="1"/>
          </p:cNvCxnSpPr>
          <p:nvPr/>
        </p:nvCxnSpPr>
        <p:spPr bwMode="auto">
          <a:xfrm rot="16200000" flipH="1">
            <a:off x="6057260" y="3067376"/>
            <a:ext cx="903598" cy="2322585"/>
          </a:xfrm>
          <a:prstGeom prst="bentConnector2">
            <a:avLst/>
          </a:prstGeom>
          <a:solidFill>
            <a:srgbClr val="FFFF00"/>
          </a:solidFill>
          <a:ln w="38100" cap="flat" cmpd="sng" algn="ctr">
            <a:solidFill>
              <a:srgbClr val="000000"/>
            </a:solidFill>
            <a:prstDash val="dash"/>
            <a:round/>
            <a:headEnd type="none" w="med" len="med"/>
            <a:tailEnd type="triangle"/>
          </a:ln>
          <a:effectLst/>
        </p:spPr>
      </p:cxnSp>
      <p:cxnSp>
        <p:nvCxnSpPr>
          <p:cNvPr id="44" name="Elbow Connector 43">
            <a:extLst>
              <a:ext uri="{FF2B5EF4-FFF2-40B4-BE49-F238E27FC236}">
                <a16:creationId xmlns:a16="http://schemas.microsoft.com/office/drawing/2014/main" id="{D7C63F79-2A9F-1131-5CFA-209C16E11669}"/>
              </a:ext>
            </a:extLst>
          </p:cNvPr>
          <p:cNvCxnSpPr>
            <a:cxnSpLocks/>
            <a:stCxn id="32" idx="3"/>
            <a:endCxn id="38" idx="1"/>
          </p:cNvCxnSpPr>
          <p:nvPr/>
        </p:nvCxnSpPr>
        <p:spPr bwMode="auto">
          <a:xfrm flipV="1">
            <a:off x="7101770" y="2421833"/>
            <a:ext cx="120848" cy="1590"/>
          </a:xfrm>
          <a:prstGeom prst="bentConnector3">
            <a:avLst>
              <a:gd name="adj1" fmla="val 50000"/>
            </a:avLst>
          </a:prstGeom>
          <a:solidFill>
            <a:srgbClr val="FFFF00"/>
          </a:solidFill>
          <a:ln w="38100" cap="flat" cmpd="sng" algn="ctr">
            <a:solidFill>
              <a:srgbClr val="000000"/>
            </a:solidFill>
            <a:prstDash val="solid"/>
            <a:round/>
            <a:headEnd type="none" w="med" len="med"/>
            <a:tailEnd type="triangle"/>
          </a:ln>
          <a:effectLst/>
        </p:spPr>
      </p:cxnSp>
      <p:cxnSp>
        <p:nvCxnSpPr>
          <p:cNvPr id="45" name="Elbow Connector 44">
            <a:extLst>
              <a:ext uri="{FF2B5EF4-FFF2-40B4-BE49-F238E27FC236}">
                <a16:creationId xmlns:a16="http://schemas.microsoft.com/office/drawing/2014/main" id="{848019AA-CC8C-A34A-49B8-483FF9F0810D}"/>
              </a:ext>
            </a:extLst>
          </p:cNvPr>
          <p:cNvCxnSpPr>
            <a:cxnSpLocks/>
            <a:stCxn id="38" idx="3"/>
            <a:endCxn id="33" idx="1"/>
          </p:cNvCxnSpPr>
          <p:nvPr/>
        </p:nvCxnSpPr>
        <p:spPr bwMode="auto">
          <a:xfrm>
            <a:off x="7555594" y="2421833"/>
            <a:ext cx="118450" cy="1590"/>
          </a:xfrm>
          <a:prstGeom prst="bentConnector3">
            <a:avLst>
              <a:gd name="adj1" fmla="val 50000"/>
            </a:avLst>
          </a:prstGeom>
          <a:solidFill>
            <a:srgbClr val="FFFF00"/>
          </a:solidFill>
          <a:ln w="38100" cap="flat" cmpd="sng" algn="ctr">
            <a:solidFill>
              <a:srgbClr val="000000"/>
            </a:solidFill>
            <a:prstDash val="solid"/>
            <a:round/>
            <a:headEnd type="none" w="med" len="med"/>
            <a:tailEnd type="triangle"/>
          </a:ln>
          <a:effectLst/>
        </p:spPr>
      </p:cxnSp>
      <p:sp>
        <p:nvSpPr>
          <p:cNvPr id="46" name="Right Brace 45">
            <a:extLst>
              <a:ext uri="{FF2B5EF4-FFF2-40B4-BE49-F238E27FC236}">
                <a16:creationId xmlns:a16="http://schemas.microsoft.com/office/drawing/2014/main" id="{61D3C967-BFAA-F40C-08B5-E9CF00C5865E}"/>
              </a:ext>
            </a:extLst>
          </p:cNvPr>
          <p:cNvSpPr/>
          <p:nvPr/>
        </p:nvSpPr>
        <p:spPr bwMode="auto">
          <a:xfrm>
            <a:off x="9131161" y="1405456"/>
            <a:ext cx="150705" cy="4292979"/>
          </a:xfrm>
          <a:prstGeom prst="rightBrac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cxnSp>
        <p:nvCxnSpPr>
          <p:cNvPr id="47" name="Straight Arrow Connector 46">
            <a:extLst>
              <a:ext uri="{FF2B5EF4-FFF2-40B4-BE49-F238E27FC236}">
                <a16:creationId xmlns:a16="http://schemas.microsoft.com/office/drawing/2014/main" id="{D855F91E-850A-03D8-BB7C-F62A2E3293C1}"/>
              </a:ext>
            </a:extLst>
          </p:cNvPr>
          <p:cNvCxnSpPr>
            <a:cxnSpLocks/>
            <a:stCxn id="35" idx="3"/>
            <a:endCxn id="36" idx="1"/>
          </p:cNvCxnSpPr>
          <p:nvPr/>
        </p:nvCxnSpPr>
        <p:spPr bwMode="auto">
          <a:xfrm>
            <a:off x="10478186" y="3530909"/>
            <a:ext cx="117476" cy="0"/>
          </a:xfrm>
          <a:prstGeom prst="straightConnector1">
            <a:avLst/>
          </a:prstGeom>
          <a:solidFill>
            <a:srgbClr val="FFFF00"/>
          </a:solidFill>
          <a:ln w="38100" cap="flat" cmpd="sng" algn="ctr">
            <a:solidFill>
              <a:srgbClr val="000000"/>
            </a:solidFill>
            <a:prstDash val="solid"/>
            <a:round/>
            <a:headEnd type="none" w="med" len="med"/>
            <a:tailEnd type="triangle"/>
          </a:ln>
          <a:effectLst/>
        </p:spPr>
      </p:cxnSp>
      <p:cxnSp>
        <p:nvCxnSpPr>
          <p:cNvPr id="48" name="Elbow Connector 47">
            <a:extLst>
              <a:ext uri="{FF2B5EF4-FFF2-40B4-BE49-F238E27FC236}">
                <a16:creationId xmlns:a16="http://schemas.microsoft.com/office/drawing/2014/main" id="{EE1A1589-1300-E93E-AFC7-B07EACA7F84B}"/>
              </a:ext>
            </a:extLst>
          </p:cNvPr>
          <p:cNvCxnSpPr>
            <a:cxnSpLocks/>
            <a:stCxn id="38" idx="2"/>
            <a:endCxn id="34" idx="1"/>
          </p:cNvCxnSpPr>
          <p:nvPr/>
        </p:nvCxnSpPr>
        <p:spPr bwMode="auto">
          <a:xfrm rot="16200000" flipH="1">
            <a:off x="6576400" y="3586515"/>
            <a:ext cx="1906659" cy="281246"/>
          </a:xfrm>
          <a:prstGeom prst="bentConnector2">
            <a:avLst/>
          </a:prstGeom>
          <a:solidFill>
            <a:srgbClr val="FFFF00"/>
          </a:solidFill>
          <a:ln w="38100" cap="flat" cmpd="sng" algn="ctr">
            <a:solidFill>
              <a:srgbClr val="000000"/>
            </a:solidFill>
            <a:prstDash val="dash"/>
            <a:round/>
            <a:headEnd type="none" w="med" len="med"/>
            <a:tailEnd type="triangle"/>
          </a:ln>
          <a:effectLst/>
        </p:spPr>
      </p:cxnSp>
      <p:sp>
        <p:nvSpPr>
          <p:cNvPr id="49" name="TextBox 48">
            <a:extLst>
              <a:ext uri="{FF2B5EF4-FFF2-40B4-BE49-F238E27FC236}">
                <a16:creationId xmlns:a16="http://schemas.microsoft.com/office/drawing/2014/main" id="{C978BE7D-C943-2EE6-C7D6-889ED8739CE8}"/>
              </a:ext>
            </a:extLst>
          </p:cNvPr>
          <p:cNvSpPr txBox="1"/>
          <p:nvPr/>
        </p:nvSpPr>
        <p:spPr>
          <a:xfrm>
            <a:off x="8165757" y="3367280"/>
            <a:ext cx="47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OR</a:t>
            </a:r>
          </a:p>
        </p:txBody>
      </p:sp>
      <p:grpSp>
        <p:nvGrpSpPr>
          <p:cNvPr id="50" name="Group 49">
            <a:extLst>
              <a:ext uri="{FF2B5EF4-FFF2-40B4-BE49-F238E27FC236}">
                <a16:creationId xmlns:a16="http://schemas.microsoft.com/office/drawing/2014/main" id="{D570A6E1-248E-9EF9-ACC5-F3D0E9A2E878}"/>
              </a:ext>
            </a:extLst>
          </p:cNvPr>
          <p:cNvGrpSpPr/>
          <p:nvPr/>
        </p:nvGrpSpPr>
        <p:grpSpPr>
          <a:xfrm>
            <a:off x="247268" y="5756370"/>
            <a:ext cx="9868022" cy="923330"/>
            <a:chOff x="173277" y="5698435"/>
            <a:chExt cx="9868022" cy="923330"/>
          </a:xfrm>
        </p:grpSpPr>
        <p:sp>
          <p:nvSpPr>
            <p:cNvPr id="51" name="TextBox 50">
              <a:extLst>
                <a:ext uri="{FF2B5EF4-FFF2-40B4-BE49-F238E27FC236}">
                  <a16:creationId xmlns:a16="http://schemas.microsoft.com/office/drawing/2014/main" id="{A55B4223-03E7-F66D-ADE1-7158C8F001FC}"/>
                </a:ext>
              </a:extLst>
            </p:cNvPr>
            <p:cNvSpPr txBox="1"/>
            <p:nvPr/>
          </p:nvSpPr>
          <p:spPr>
            <a:xfrm>
              <a:off x="173277" y="5698435"/>
              <a:ext cx="98680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n-ea"/>
                  <a:cs typeface="+mn-cs"/>
                </a:rPr>
                <a:t>* In the first 28-day cycle (Cycle 1) tafasitamab is given on Day 1, Day 4 and Day 8 at a dose of 12 mg/kg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n-ea"/>
                  <a:cs typeface="+mn-cs"/>
                </a:rPr>
                <a:t>   Data and Safety Monitoring Committee Meeting</a:t>
              </a:r>
            </a:p>
          </p:txBody>
        </p:sp>
        <p:sp>
          <p:nvSpPr>
            <p:cNvPr id="52" name="Diamond 51">
              <a:extLst>
                <a:ext uri="{FF2B5EF4-FFF2-40B4-BE49-F238E27FC236}">
                  <a16:creationId xmlns:a16="http://schemas.microsoft.com/office/drawing/2014/main" id="{EF47B277-9E2D-35D6-0599-93F71778BEC9}"/>
                </a:ext>
              </a:extLst>
            </p:cNvPr>
            <p:cNvSpPr/>
            <p:nvPr/>
          </p:nvSpPr>
          <p:spPr bwMode="auto">
            <a:xfrm>
              <a:off x="186529" y="6001506"/>
              <a:ext cx="180576" cy="289822"/>
            </a:xfrm>
            <a:prstGeom prst="diamond">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403170225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7322-B95F-DBA8-45BA-1D992625F6AC}"/>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803BFC2F-1C1E-2DB4-36C8-9C7292CC6D85}"/>
              </a:ext>
            </a:extLst>
          </p:cNvPr>
          <p:cNvSpPr>
            <a:spLocks noGrp="1" noChangeArrowheads="1"/>
          </p:cNvSpPr>
          <p:nvPr>
            <p:ph type="title" idx="4294967295"/>
          </p:nvPr>
        </p:nvSpPr>
        <p:spPr>
          <a:xfrm>
            <a:off x="865163" y="270662"/>
            <a:ext cx="10508742" cy="646112"/>
          </a:xfrm>
        </p:spPr>
        <p:txBody>
          <a:bodyPr/>
          <a:lstStyle/>
          <a:p>
            <a:pPr marR="0" lvl="0" algn="ctr">
              <a:lnSpc>
                <a:spcPct val="115000"/>
              </a:lnSpc>
              <a:spcAft>
                <a:spcPts val="800"/>
              </a:spcAft>
            </a:pP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Tafasitamab</a:t>
            </a:r>
            <a:r>
              <a:rPr lang="en-US" sz="2800" kern="100" dirty="0">
                <a:solidFill>
                  <a:srgbClr val="7030A0"/>
                </a:solidFill>
                <a:latin typeface="Arial" panose="020B0604020202020204" pitchFamily="34" charset="0"/>
                <a:ea typeface="Aptos" panose="020B0004020202020204" pitchFamily="34" charset="0"/>
                <a:cs typeface="Times New Roman" panose="02020603050405020304" pitchFamily="18" charset="0"/>
              </a:rPr>
              <a:t> +/- </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lenalidomide first-line + R-CHOP for DLBCL</a:t>
            </a:r>
            <a:br>
              <a:rPr lang="en-US" sz="32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b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Phase </a:t>
            </a:r>
            <a:r>
              <a:rPr lang="en-US" sz="2800" kern="100" dirty="0" err="1">
                <a:solidFill>
                  <a:srgbClr val="7030A0"/>
                </a:solidFill>
                <a:effectLst/>
                <a:latin typeface="Arial" panose="020B0604020202020204" pitchFamily="34" charset="0"/>
                <a:ea typeface="Aptos" panose="020B0004020202020204" pitchFamily="34" charset="0"/>
                <a:cs typeface="Times New Roman" panose="02020603050405020304" pitchFamily="18" charset="0"/>
              </a:rPr>
              <a:t>Ib</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First-MIND study</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pic>
        <p:nvPicPr>
          <p:cNvPr id="8" name="Picture 7">
            <a:extLst>
              <a:ext uri="{FF2B5EF4-FFF2-40B4-BE49-F238E27FC236}">
                <a16:creationId xmlns:a16="http://schemas.microsoft.com/office/drawing/2014/main" id="{8EDB6973-DE15-2DFD-3BD6-F7437A8E52D2}"/>
              </a:ext>
            </a:extLst>
          </p:cNvPr>
          <p:cNvPicPr>
            <a:picLocks noChangeAspect="1"/>
          </p:cNvPicPr>
          <p:nvPr/>
        </p:nvPicPr>
        <p:blipFill>
          <a:blip r:embed="rId2"/>
          <a:srcRect b="2218"/>
          <a:stretch>
            <a:fillRect/>
          </a:stretch>
        </p:blipFill>
        <p:spPr>
          <a:xfrm>
            <a:off x="7791954" y="1574326"/>
            <a:ext cx="4173623" cy="4260417"/>
          </a:xfrm>
          <a:prstGeom prst="rect">
            <a:avLst/>
          </a:prstGeom>
        </p:spPr>
      </p:pic>
      <p:sp>
        <p:nvSpPr>
          <p:cNvPr id="2" name="TextBox 1">
            <a:extLst>
              <a:ext uri="{FF2B5EF4-FFF2-40B4-BE49-F238E27FC236}">
                <a16:creationId xmlns:a16="http://schemas.microsoft.com/office/drawing/2014/main" id="{C9774741-3DA9-2D25-FA48-649D9D3E59F7}"/>
              </a:ext>
            </a:extLst>
          </p:cNvPr>
          <p:cNvSpPr txBox="1"/>
          <p:nvPr/>
        </p:nvSpPr>
        <p:spPr>
          <a:xfrm>
            <a:off x="2567354" y="5141742"/>
            <a:ext cx="3281668"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Most IPI 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63% over age 60</a:t>
            </a:r>
          </a:p>
        </p:txBody>
      </p:sp>
      <p:pic>
        <p:nvPicPr>
          <p:cNvPr id="6" name="Picture 5">
            <a:extLst>
              <a:ext uri="{FF2B5EF4-FFF2-40B4-BE49-F238E27FC236}">
                <a16:creationId xmlns:a16="http://schemas.microsoft.com/office/drawing/2014/main" id="{53FCE9A8-5D58-0CC5-08F5-004865436369}"/>
              </a:ext>
            </a:extLst>
          </p:cNvPr>
          <p:cNvPicPr>
            <a:picLocks noChangeAspect="1"/>
          </p:cNvPicPr>
          <p:nvPr/>
        </p:nvPicPr>
        <p:blipFill>
          <a:blip r:embed="rId3"/>
          <a:srcRect b="28766"/>
          <a:stretch>
            <a:fillRect/>
          </a:stretch>
        </p:blipFill>
        <p:spPr>
          <a:xfrm>
            <a:off x="0" y="1617188"/>
            <a:ext cx="7751645" cy="3385287"/>
          </a:xfrm>
          <a:prstGeom prst="rect">
            <a:avLst/>
          </a:prstGeom>
        </p:spPr>
      </p:pic>
      <p:sp>
        <p:nvSpPr>
          <p:cNvPr id="9" name="TextBox 8">
            <a:extLst>
              <a:ext uri="{FF2B5EF4-FFF2-40B4-BE49-F238E27FC236}">
                <a16:creationId xmlns:a16="http://schemas.microsoft.com/office/drawing/2014/main" id="{E4D399BC-1BAE-F7AC-8CDE-5D4DAE48AB2C}"/>
              </a:ext>
            </a:extLst>
          </p:cNvPr>
          <p:cNvSpPr txBox="1"/>
          <p:nvPr/>
        </p:nvSpPr>
        <p:spPr>
          <a:xfrm>
            <a:off x="0" y="6531532"/>
            <a:ext cx="394024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Nowakowski GS et al. ASH 2022;Abstract 1619</a:t>
            </a:r>
          </a:p>
        </p:txBody>
      </p:sp>
    </p:spTree>
    <p:extLst>
      <p:ext uri="{BB962C8B-B14F-4D97-AF65-F5344CB8AC3E}">
        <p14:creationId xmlns:p14="http://schemas.microsoft.com/office/powerpoint/2010/main" val="41822380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D5C22-2FC8-4076-526A-934D8C0148DE}"/>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C08EBB53-BDC7-CDB1-5DE6-AC74193116FC}"/>
              </a:ext>
            </a:extLst>
          </p:cNvPr>
          <p:cNvSpPr>
            <a:spLocks noGrp="1" noChangeArrowheads="1"/>
          </p:cNvSpPr>
          <p:nvPr>
            <p:ph type="title" idx="4294967295"/>
          </p:nvPr>
        </p:nvSpPr>
        <p:spPr>
          <a:xfrm>
            <a:off x="865163" y="270662"/>
            <a:ext cx="10508742" cy="646112"/>
          </a:xfrm>
        </p:spPr>
        <p:txBody>
          <a:bodyPr/>
          <a:lstStyle/>
          <a:p>
            <a:pPr marR="0" lvl="0" algn="ctr">
              <a:lnSpc>
                <a:spcPct val="115000"/>
              </a:lnSpc>
              <a:spcAft>
                <a:spcPts val="800"/>
              </a:spcAft>
            </a:pP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Tafasitamab</a:t>
            </a:r>
            <a:r>
              <a:rPr lang="en-US" sz="2800" kern="100" dirty="0">
                <a:solidFill>
                  <a:srgbClr val="7030A0"/>
                </a:solidFill>
                <a:latin typeface="Arial" panose="020B0604020202020204" pitchFamily="34" charset="0"/>
                <a:ea typeface="Aptos" panose="020B0004020202020204" pitchFamily="34" charset="0"/>
                <a:cs typeface="Times New Roman" panose="02020603050405020304" pitchFamily="18" charset="0"/>
              </a:rPr>
              <a:t> +/- </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lenalidomide first-line + R-CHOP for DLBCL</a:t>
            </a:r>
            <a:br>
              <a:rPr lang="en-US" sz="32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b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Phase </a:t>
            </a:r>
            <a:r>
              <a:rPr lang="en-US" sz="2800" kern="100" dirty="0" err="1">
                <a:solidFill>
                  <a:srgbClr val="7030A0"/>
                </a:solidFill>
                <a:effectLst/>
                <a:latin typeface="Arial" panose="020B0604020202020204" pitchFamily="34" charset="0"/>
                <a:ea typeface="Aptos" panose="020B0004020202020204" pitchFamily="34" charset="0"/>
                <a:cs typeface="Times New Roman" panose="02020603050405020304" pitchFamily="18" charset="0"/>
              </a:rPr>
              <a:t>Ib</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First-MIND study</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sp>
        <p:nvSpPr>
          <p:cNvPr id="3" name="TextBox 2">
            <a:extLst>
              <a:ext uri="{FF2B5EF4-FFF2-40B4-BE49-F238E27FC236}">
                <a16:creationId xmlns:a16="http://schemas.microsoft.com/office/drawing/2014/main" id="{C5761C56-FDC0-6E0F-C940-E2719F48480A}"/>
              </a:ext>
            </a:extLst>
          </p:cNvPr>
          <p:cNvSpPr txBox="1"/>
          <p:nvPr/>
        </p:nvSpPr>
        <p:spPr>
          <a:xfrm>
            <a:off x="2532185" y="5648178"/>
            <a:ext cx="62825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Most common AE neutropenia, febrile neutropenia in 18%+ </a:t>
            </a:r>
          </a:p>
        </p:txBody>
      </p:sp>
      <p:grpSp>
        <p:nvGrpSpPr>
          <p:cNvPr id="8" name="Group 7">
            <a:extLst>
              <a:ext uri="{FF2B5EF4-FFF2-40B4-BE49-F238E27FC236}">
                <a16:creationId xmlns:a16="http://schemas.microsoft.com/office/drawing/2014/main" id="{0A0F4E07-A16B-5D63-E30A-9B5EC50241D4}"/>
              </a:ext>
            </a:extLst>
          </p:cNvPr>
          <p:cNvGrpSpPr/>
          <p:nvPr/>
        </p:nvGrpSpPr>
        <p:grpSpPr>
          <a:xfrm>
            <a:off x="340511" y="1424083"/>
            <a:ext cx="11558045" cy="4230257"/>
            <a:chOff x="237442" y="1754179"/>
            <a:chExt cx="11558045" cy="4230257"/>
          </a:xfrm>
        </p:grpSpPr>
        <p:pic>
          <p:nvPicPr>
            <p:cNvPr id="6" name="Picture 5">
              <a:extLst>
                <a:ext uri="{FF2B5EF4-FFF2-40B4-BE49-F238E27FC236}">
                  <a16:creationId xmlns:a16="http://schemas.microsoft.com/office/drawing/2014/main" id="{2A991063-949E-6458-5908-BB01934CB2AA}"/>
                </a:ext>
              </a:extLst>
            </p:cNvPr>
            <p:cNvPicPr>
              <a:picLocks noChangeAspect="1"/>
            </p:cNvPicPr>
            <p:nvPr/>
          </p:nvPicPr>
          <p:blipFill>
            <a:blip r:embed="rId2">
              <a:extLst>
                <a:ext uri="{28A0092B-C50C-407E-A947-70E740481C1C}">
                  <a14:useLocalDpi xmlns:a14="http://schemas.microsoft.com/office/drawing/2010/main"/>
                </a:ext>
              </a:extLst>
            </a:blip>
            <a:srcRect b="76467"/>
            <a:stretch>
              <a:fillRect/>
            </a:stretch>
          </p:blipFill>
          <p:spPr>
            <a:xfrm>
              <a:off x="237442" y="1754179"/>
              <a:ext cx="11558045" cy="2368882"/>
            </a:xfrm>
            <a:prstGeom prst="rect">
              <a:avLst/>
            </a:prstGeom>
          </p:spPr>
        </p:pic>
        <p:pic>
          <p:nvPicPr>
            <p:cNvPr id="7" name="Picture 6">
              <a:extLst>
                <a:ext uri="{FF2B5EF4-FFF2-40B4-BE49-F238E27FC236}">
                  <a16:creationId xmlns:a16="http://schemas.microsoft.com/office/drawing/2014/main" id="{C0F4AC50-300E-8885-AF18-0071C75FABB4}"/>
                </a:ext>
              </a:extLst>
            </p:cNvPr>
            <p:cNvPicPr>
              <a:picLocks noChangeAspect="1"/>
            </p:cNvPicPr>
            <p:nvPr/>
          </p:nvPicPr>
          <p:blipFill>
            <a:blip r:embed="rId2">
              <a:extLst>
                <a:ext uri="{28A0092B-C50C-407E-A947-70E740481C1C}">
                  <a14:useLocalDpi xmlns:a14="http://schemas.microsoft.com/office/drawing/2010/main"/>
                </a:ext>
              </a:extLst>
            </a:blip>
            <a:srcRect t="80895" b="-1"/>
            <a:stretch>
              <a:fillRect/>
            </a:stretch>
          </p:blipFill>
          <p:spPr>
            <a:xfrm>
              <a:off x="237442" y="4061289"/>
              <a:ext cx="11558045" cy="1923147"/>
            </a:xfrm>
            <a:prstGeom prst="rect">
              <a:avLst/>
            </a:prstGeom>
          </p:spPr>
        </p:pic>
      </p:grpSp>
      <p:sp>
        <p:nvSpPr>
          <p:cNvPr id="10" name="TextBox 9">
            <a:extLst>
              <a:ext uri="{FF2B5EF4-FFF2-40B4-BE49-F238E27FC236}">
                <a16:creationId xmlns:a16="http://schemas.microsoft.com/office/drawing/2014/main" id="{7B19369E-F260-7A95-9288-2AB5CA87F969}"/>
              </a:ext>
            </a:extLst>
          </p:cNvPr>
          <p:cNvSpPr txBox="1"/>
          <p:nvPr/>
        </p:nvSpPr>
        <p:spPr>
          <a:xfrm>
            <a:off x="0" y="6531532"/>
            <a:ext cx="394024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Nowakowski GS et al. ASH 2022;Abstract 1619</a:t>
            </a:r>
          </a:p>
        </p:txBody>
      </p:sp>
    </p:spTree>
    <p:extLst>
      <p:ext uri="{BB962C8B-B14F-4D97-AF65-F5344CB8AC3E}">
        <p14:creationId xmlns:p14="http://schemas.microsoft.com/office/powerpoint/2010/main" val="124011513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E90E-AB3A-2DAC-FD84-0C2653844F51}"/>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69F06D08-B950-ABFE-DDFA-13618FC50604}"/>
              </a:ext>
            </a:extLst>
          </p:cNvPr>
          <p:cNvSpPr>
            <a:spLocks noGrp="1" noChangeArrowheads="1"/>
          </p:cNvSpPr>
          <p:nvPr>
            <p:ph type="title" idx="4294967295"/>
          </p:nvPr>
        </p:nvSpPr>
        <p:spPr>
          <a:xfrm>
            <a:off x="865163" y="270662"/>
            <a:ext cx="10508742" cy="646112"/>
          </a:xfrm>
        </p:spPr>
        <p:txBody>
          <a:bodyPr/>
          <a:lstStyle/>
          <a:p>
            <a:pPr marR="0" lvl="0" algn="ctr">
              <a:lnSpc>
                <a:spcPct val="115000"/>
              </a:lnSpc>
              <a:spcAft>
                <a:spcPts val="800"/>
              </a:spcAft>
            </a:pP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Tafasitamab</a:t>
            </a:r>
            <a:r>
              <a:rPr lang="en-US" sz="2800" kern="100" dirty="0">
                <a:solidFill>
                  <a:srgbClr val="7030A0"/>
                </a:solidFill>
                <a:latin typeface="Arial" panose="020B0604020202020204" pitchFamily="34" charset="0"/>
                <a:ea typeface="Aptos" panose="020B0004020202020204" pitchFamily="34" charset="0"/>
                <a:cs typeface="Times New Roman" panose="02020603050405020304" pitchFamily="18" charset="0"/>
              </a:rPr>
              <a:t> +/- </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lenalidomide first-line + R-CHOP for DLBCL</a:t>
            </a:r>
            <a:br>
              <a:rPr lang="en-US" sz="32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b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Phase </a:t>
            </a:r>
            <a:r>
              <a:rPr lang="en-US" sz="2800" kern="100" dirty="0" err="1">
                <a:solidFill>
                  <a:srgbClr val="7030A0"/>
                </a:solidFill>
                <a:effectLst/>
                <a:latin typeface="Arial" panose="020B0604020202020204" pitchFamily="34" charset="0"/>
                <a:ea typeface="Aptos" panose="020B0004020202020204" pitchFamily="34" charset="0"/>
                <a:cs typeface="Times New Roman" panose="02020603050405020304" pitchFamily="18" charset="0"/>
              </a:rPr>
              <a:t>Ib</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First-MIND study</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sp>
        <p:nvSpPr>
          <p:cNvPr id="2" name="TextBox 1">
            <a:extLst>
              <a:ext uri="{FF2B5EF4-FFF2-40B4-BE49-F238E27FC236}">
                <a16:creationId xmlns:a16="http://schemas.microsoft.com/office/drawing/2014/main" id="{5505FF92-BF76-EE92-25EA-3E05CF4E047F}"/>
              </a:ext>
            </a:extLst>
          </p:cNvPr>
          <p:cNvSpPr txBox="1"/>
          <p:nvPr/>
        </p:nvSpPr>
        <p:spPr>
          <a:xfrm>
            <a:off x="9587132" y="3128195"/>
            <a:ext cx="2222083"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Most common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non-heme AE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Under 10% pts</a:t>
            </a:r>
          </a:p>
        </p:txBody>
      </p:sp>
      <p:grpSp>
        <p:nvGrpSpPr>
          <p:cNvPr id="6" name="Group 5">
            <a:extLst>
              <a:ext uri="{FF2B5EF4-FFF2-40B4-BE49-F238E27FC236}">
                <a16:creationId xmlns:a16="http://schemas.microsoft.com/office/drawing/2014/main" id="{985EF750-323C-2E33-9DE4-37E5D99D254C}"/>
              </a:ext>
            </a:extLst>
          </p:cNvPr>
          <p:cNvGrpSpPr/>
          <p:nvPr/>
        </p:nvGrpSpPr>
        <p:grpSpPr>
          <a:xfrm>
            <a:off x="865163" y="1257300"/>
            <a:ext cx="8064525" cy="5600700"/>
            <a:chOff x="2299727" y="1405939"/>
            <a:chExt cx="7891194" cy="5452061"/>
          </a:xfrm>
        </p:grpSpPr>
        <p:pic>
          <p:nvPicPr>
            <p:cNvPr id="3" name="Picture 2">
              <a:extLst>
                <a:ext uri="{FF2B5EF4-FFF2-40B4-BE49-F238E27FC236}">
                  <a16:creationId xmlns:a16="http://schemas.microsoft.com/office/drawing/2014/main" id="{016443B7-4A15-8EB8-FA4E-3A6B1E9B457E}"/>
                </a:ext>
              </a:extLst>
            </p:cNvPr>
            <p:cNvPicPr>
              <a:picLocks noChangeAspect="1"/>
            </p:cNvPicPr>
            <p:nvPr/>
          </p:nvPicPr>
          <p:blipFill>
            <a:blip r:embed="rId3">
              <a:extLst>
                <a:ext uri="{28A0092B-C50C-407E-A947-70E740481C1C}">
                  <a14:useLocalDpi xmlns:a14="http://schemas.microsoft.com/office/drawing/2010/main"/>
                </a:ext>
              </a:extLst>
            </a:blip>
            <a:srcRect t="23212" b="7040"/>
            <a:stretch>
              <a:fillRect/>
            </a:stretch>
          </p:blipFill>
          <p:spPr>
            <a:xfrm>
              <a:off x="2305878" y="2068256"/>
              <a:ext cx="7885043" cy="4789744"/>
            </a:xfrm>
            <a:prstGeom prst="rect">
              <a:avLst/>
            </a:prstGeom>
          </p:spPr>
        </p:pic>
        <p:pic>
          <p:nvPicPr>
            <p:cNvPr id="4" name="Picture 3">
              <a:extLst>
                <a:ext uri="{FF2B5EF4-FFF2-40B4-BE49-F238E27FC236}">
                  <a16:creationId xmlns:a16="http://schemas.microsoft.com/office/drawing/2014/main" id="{3B4198DF-DD46-89C1-6B79-7D557739D67D}"/>
                </a:ext>
              </a:extLst>
            </p:cNvPr>
            <p:cNvPicPr>
              <a:picLocks noChangeAspect="1"/>
            </p:cNvPicPr>
            <p:nvPr/>
          </p:nvPicPr>
          <p:blipFill>
            <a:blip r:embed="rId3">
              <a:extLst>
                <a:ext uri="{28A0092B-C50C-407E-A947-70E740481C1C}">
                  <a14:useLocalDpi xmlns:a14="http://schemas.microsoft.com/office/drawing/2010/main"/>
                </a:ext>
              </a:extLst>
            </a:blip>
            <a:srcRect t="-1" b="89826"/>
            <a:stretch>
              <a:fillRect/>
            </a:stretch>
          </p:blipFill>
          <p:spPr>
            <a:xfrm>
              <a:off x="2299727" y="1405939"/>
              <a:ext cx="7885043" cy="698719"/>
            </a:xfrm>
            <a:prstGeom prst="rect">
              <a:avLst/>
            </a:prstGeom>
          </p:spPr>
        </p:pic>
      </p:grpSp>
      <p:sp>
        <p:nvSpPr>
          <p:cNvPr id="7" name="TextBox 6">
            <a:extLst>
              <a:ext uri="{FF2B5EF4-FFF2-40B4-BE49-F238E27FC236}">
                <a16:creationId xmlns:a16="http://schemas.microsoft.com/office/drawing/2014/main" id="{E21383D1-3BE7-20F8-282E-C2CDB6839704}"/>
              </a:ext>
            </a:extLst>
          </p:cNvPr>
          <p:cNvSpPr txBox="1"/>
          <p:nvPr/>
        </p:nvSpPr>
        <p:spPr>
          <a:xfrm>
            <a:off x="8251755" y="6488668"/>
            <a:ext cx="3940245"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Nowakowski GS et al. ASH 2022;Abstract 1619</a:t>
            </a:r>
          </a:p>
        </p:txBody>
      </p:sp>
    </p:spTree>
    <p:extLst>
      <p:ext uri="{BB962C8B-B14F-4D97-AF65-F5344CB8AC3E}">
        <p14:creationId xmlns:p14="http://schemas.microsoft.com/office/powerpoint/2010/main" val="349780061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E934-2697-4A02-2934-CE3769DE03F6}"/>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7B69D120-7A56-35D3-71EB-272ACFF20934}"/>
              </a:ext>
            </a:extLst>
          </p:cNvPr>
          <p:cNvSpPr>
            <a:spLocks noGrp="1" noChangeArrowheads="1"/>
          </p:cNvSpPr>
          <p:nvPr>
            <p:ph type="title" idx="4294967295"/>
          </p:nvPr>
        </p:nvSpPr>
        <p:spPr>
          <a:xfrm>
            <a:off x="865163" y="270662"/>
            <a:ext cx="10508742" cy="646112"/>
          </a:xfrm>
        </p:spPr>
        <p:txBody>
          <a:bodyPr/>
          <a:lstStyle/>
          <a:p>
            <a:pPr marR="0" lvl="0" algn="ctr">
              <a:lnSpc>
                <a:spcPct val="115000"/>
              </a:lnSpc>
              <a:spcAft>
                <a:spcPts val="800"/>
              </a:spcAft>
            </a:pP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Tafasitamab</a:t>
            </a:r>
            <a:r>
              <a:rPr lang="en-US" sz="2800" kern="100" dirty="0">
                <a:solidFill>
                  <a:srgbClr val="7030A0"/>
                </a:solidFill>
                <a:latin typeface="Arial" panose="020B0604020202020204" pitchFamily="34" charset="0"/>
                <a:ea typeface="Aptos" panose="020B0004020202020204" pitchFamily="34" charset="0"/>
                <a:cs typeface="Times New Roman" panose="02020603050405020304" pitchFamily="18" charset="0"/>
              </a:rPr>
              <a:t> +/- </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lenalidomide first-line + R-CHOP for DLBCL</a:t>
            </a:r>
            <a:br>
              <a:rPr lang="en-US" sz="32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b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Phase </a:t>
            </a:r>
            <a:r>
              <a:rPr lang="en-US" sz="2800" kern="100" dirty="0" err="1">
                <a:solidFill>
                  <a:srgbClr val="7030A0"/>
                </a:solidFill>
                <a:effectLst/>
                <a:latin typeface="Arial" panose="020B0604020202020204" pitchFamily="34" charset="0"/>
                <a:ea typeface="Aptos" panose="020B0004020202020204" pitchFamily="34" charset="0"/>
                <a:cs typeface="Times New Roman" panose="02020603050405020304" pitchFamily="18" charset="0"/>
              </a:rPr>
              <a:t>Ib</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First-MIND study</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pic>
        <p:nvPicPr>
          <p:cNvPr id="10" name="Picture 9">
            <a:extLst>
              <a:ext uri="{FF2B5EF4-FFF2-40B4-BE49-F238E27FC236}">
                <a16:creationId xmlns:a16="http://schemas.microsoft.com/office/drawing/2014/main" id="{950598AF-7102-3FC0-4AA0-310D863B39B7}"/>
              </a:ext>
            </a:extLst>
          </p:cNvPr>
          <p:cNvPicPr>
            <a:picLocks noChangeAspect="1"/>
          </p:cNvPicPr>
          <p:nvPr/>
        </p:nvPicPr>
        <p:blipFill>
          <a:blip r:embed="rId2"/>
          <a:stretch>
            <a:fillRect/>
          </a:stretch>
        </p:blipFill>
        <p:spPr>
          <a:xfrm>
            <a:off x="6867043" y="2281646"/>
            <a:ext cx="5239077" cy="3204754"/>
          </a:xfrm>
          <a:prstGeom prst="rect">
            <a:avLst/>
          </a:prstGeom>
        </p:spPr>
      </p:pic>
      <p:sp>
        <p:nvSpPr>
          <p:cNvPr id="2" name="TextBox 1">
            <a:extLst>
              <a:ext uri="{FF2B5EF4-FFF2-40B4-BE49-F238E27FC236}">
                <a16:creationId xmlns:a16="http://schemas.microsoft.com/office/drawing/2014/main" id="{0B295059-CA38-63A1-B4C4-D6E1DDEDC190}"/>
              </a:ext>
            </a:extLst>
          </p:cNvPr>
          <p:cNvSpPr txBox="1"/>
          <p:nvPr/>
        </p:nvSpPr>
        <p:spPr>
          <a:xfrm>
            <a:off x="8616280" y="1528523"/>
            <a:ext cx="3145413"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ORR 75%-81%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24 </a:t>
            </a:r>
            <a:r>
              <a:rPr kumimoji="0" lang="en-US" sz="2400" b="0" i="0" u="none" strike="noStrike" kern="1200" cap="none" spc="0" normalizeH="0" baseline="0" noProof="0" dirty="0" err="1">
                <a:ln>
                  <a:noFill/>
                </a:ln>
                <a:solidFill>
                  <a:prstClr val="black"/>
                </a:solidFill>
                <a:effectLst/>
                <a:uLnTx/>
                <a:uFillTx/>
                <a:latin typeface="Arial"/>
                <a:ea typeface="+mn-ea"/>
                <a:cs typeface="+mn-cs"/>
              </a:rPr>
              <a:t>mo</a:t>
            </a:r>
            <a:r>
              <a:rPr kumimoji="0" lang="en-US" sz="2400" b="0" i="0" u="none" strike="noStrike" kern="1200" cap="none" spc="0" normalizeH="0" baseline="0" noProof="0" dirty="0">
                <a:ln>
                  <a:noFill/>
                </a:ln>
                <a:solidFill>
                  <a:prstClr val="black"/>
                </a:solidFill>
                <a:effectLst/>
                <a:uLnTx/>
                <a:uFillTx/>
                <a:latin typeface="Arial"/>
                <a:ea typeface="+mn-ea"/>
                <a:cs typeface="+mn-cs"/>
              </a:rPr>
              <a:t> PFS 72%-75%</a:t>
            </a:r>
          </a:p>
        </p:txBody>
      </p:sp>
      <p:pic>
        <p:nvPicPr>
          <p:cNvPr id="3" name="Picture 2">
            <a:extLst>
              <a:ext uri="{FF2B5EF4-FFF2-40B4-BE49-F238E27FC236}">
                <a16:creationId xmlns:a16="http://schemas.microsoft.com/office/drawing/2014/main" id="{24501D0C-A768-40CB-042C-376149123389}"/>
              </a:ext>
            </a:extLst>
          </p:cNvPr>
          <p:cNvPicPr>
            <a:picLocks noChangeAspect="1"/>
          </p:cNvPicPr>
          <p:nvPr/>
        </p:nvPicPr>
        <p:blipFill>
          <a:blip r:embed="rId3"/>
          <a:stretch>
            <a:fillRect/>
          </a:stretch>
        </p:blipFill>
        <p:spPr>
          <a:xfrm>
            <a:off x="311346" y="1614684"/>
            <a:ext cx="6375206" cy="4538678"/>
          </a:xfrm>
          <a:prstGeom prst="rect">
            <a:avLst/>
          </a:prstGeom>
        </p:spPr>
      </p:pic>
      <p:sp>
        <p:nvSpPr>
          <p:cNvPr id="4" name="TextBox 3">
            <a:extLst>
              <a:ext uri="{FF2B5EF4-FFF2-40B4-BE49-F238E27FC236}">
                <a16:creationId xmlns:a16="http://schemas.microsoft.com/office/drawing/2014/main" id="{F8EE6F7F-2719-1B96-EF0D-4D333DBA62F1}"/>
              </a:ext>
            </a:extLst>
          </p:cNvPr>
          <p:cNvSpPr txBox="1"/>
          <p:nvPr/>
        </p:nvSpPr>
        <p:spPr>
          <a:xfrm>
            <a:off x="0" y="6531532"/>
            <a:ext cx="394024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Nowakowski GS et al. ASH 2022;Abstract 1619</a:t>
            </a:r>
          </a:p>
        </p:txBody>
      </p:sp>
    </p:spTree>
    <p:extLst>
      <p:ext uri="{BB962C8B-B14F-4D97-AF65-F5344CB8AC3E}">
        <p14:creationId xmlns:p14="http://schemas.microsoft.com/office/powerpoint/2010/main" val="358564321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2F32-9AEA-15AA-5977-1733C5BBE81F}"/>
            </a:ext>
          </a:extLst>
        </p:cNvPr>
        <p:cNvGrpSpPr/>
        <p:nvPr/>
      </p:nvGrpSpPr>
      <p:grpSpPr>
        <a:xfrm>
          <a:off x="0" y="0"/>
          <a:ext cx="0" cy="0"/>
          <a:chOff x="0" y="0"/>
          <a:chExt cx="0" cy="0"/>
        </a:xfrm>
      </p:grpSpPr>
      <p:sp>
        <p:nvSpPr>
          <p:cNvPr id="103426" name="Rectangle 2">
            <a:extLst>
              <a:ext uri="{FF2B5EF4-FFF2-40B4-BE49-F238E27FC236}">
                <a16:creationId xmlns:a16="http://schemas.microsoft.com/office/drawing/2014/main" id="{D4EEEC99-63BD-A344-BDF7-E2BD968A5938}"/>
              </a:ext>
            </a:extLst>
          </p:cNvPr>
          <p:cNvSpPr>
            <a:spLocks noGrp="1" noChangeArrowheads="1"/>
          </p:cNvSpPr>
          <p:nvPr>
            <p:ph type="title" idx="4294967295"/>
          </p:nvPr>
        </p:nvSpPr>
        <p:spPr>
          <a:xfrm>
            <a:off x="526237" y="253941"/>
            <a:ext cx="11139526" cy="875750"/>
          </a:xfrm>
        </p:spPr>
        <p:txBody>
          <a:bodyPr/>
          <a:lstStyle/>
          <a:p>
            <a:pPr marR="0" lvl="0" algn="ctr">
              <a:lnSpc>
                <a:spcPct val="115000"/>
              </a:lnSpc>
              <a:spcAft>
                <a:spcPts val="800"/>
              </a:spcAft>
            </a:pPr>
            <a:r>
              <a:rPr lang="en-US" sz="2800" kern="100" dirty="0" err="1">
                <a:solidFill>
                  <a:srgbClr val="7030A0"/>
                </a:solidFill>
                <a:effectLst/>
                <a:latin typeface="Arial" panose="020B0604020202020204" pitchFamily="34" charset="0"/>
                <a:ea typeface="Aptos" panose="020B0004020202020204" pitchFamily="34" charset="0"/>
                <a:cs typeface="Times New Roman" panose="02020603050405020304" pitchFamily="18" charset="0"/>
              </a:rPr>
              <a:t>frontMIND</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 </a:t>
            </a:r>
            <a:r>
              <a:rPr lang="en-US" sz="2800" kern="100" dirty="0">
                <a:solidFill>
                  <a:srgbClr val="7030A0"/>
                </a:solidFill>
                <a:latin typeface="Arial" panose="020B0604020202020204" pitchFamily="34" charset="0"/>
                <a:ea typeface="Aptos" panose="020B0004020202020204" pitchFamily="34" charset="0"/>
                <a:cs typeface="Times New Roman" panose="02020603050405020304" pitchFamily="18" charset="0"/>
              </a:rPr>
              <a:t>Phase 3 randomized study of R-CHOP +/- </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Tafasitamab</a:t>
            </a:r>
            <a:r>
              <a:rPr lang="en-US" sz="2800" kern="100" dirty="0">
                <a:solidFill>
                  <a:srgbClr val="7030A0"/>
                </a:solidFill>
                <a:latin typeface="Arial" panose="020B0604020202020204" pitchFamily="34" charset="0"/>
                <a:ea typeface="Aptos" panose="020B0004020202020204" pitchFamily="34" charset="0"/>
                <a:cs typeface="Times New Roman" panose="02020603050405020304" pitchFamily="18" charset="0"/>
              </a:rPr>
              <a:t> + </a:t>
            </a:r>
            <a:r>
              <a:rPr lang="en-US" sz="2800" kern="100" dirty="0">
                <a:solidFill>
                  <a:srgbClr val="7030A0"/>
                </a:solidFill>
                <a:effectLst/>
                <a:latin typeface="Arial" panose="020B0604020202020204" pitchFamily="34" charset="0"/>
                <a:ea typeface="Aptos" panose="020B0004020202020204" pitchFamily="34" charset="0"/>
                <a:cs typeface="Times New Roman" panose="02020603050405020304" pitchFamily="18" charset="0"/>
              </a:rPr>
              <a:t>lenalidomide  first-line + R-CHOP for DLBCL IPI 3-5</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n-US" altLang="en-US" sz="3200" dirty="0">
                <a:solidFill>
                  <a:srgbClr val="7030A0"/>
                </a:solidFill>
              </a:rPr>
              <a:t>  </a:t>
            </a:r>
            <a:br>
              <a:rPr lang="en-US" altLang="en-US" dirty="0"/>
            </a:br>
            <a:endParaRPr lang="en-US" altLang="en-US" dirty="0"/>
          </a:p>
        </p:txBody>
      </p:sp>
      <p:pic>
        <p:nvPicPr>
          <p:cNvPr id="7" name="Picture 6">
            <a:extLst>
              <a:ext uri="{FF2B5EF4-FFF2-40B4-BE49-F238E27FC236}">
                <a16:creationId xmlns:a16="http://schemas.microsoft.com/office/drawing/2014/main" id="{4A5C591F-AB05-152A-0906-9DED06D0BB4B}"/>
              </a:ext>
            </a:extLst>
          </p:cNvPr>
          <p:cNvPicPr>
            <a:picLocks noChangeAspect="1"/>
          </p:cNvPicPr>
          <p:nvPr/>
        </p:nvPicPr>
        <p:blipFill>
          <a:blip r:embed="rId2"/>
          <a:stretch>
            <a:fillRect/>
          </a:stretch>
        </p:blipFill>
        <p:spPr>
          <a:xfrm>
            <a:off x="4257507" y="2089411"/>
            <a:ext cx="7675307" cy="2545894"/>
          </a:xfrm>
          <a:prstGeom prst="rect">
            <a:avLst/>
          </a:prstGeom>
        </p:spPr>
      </p:pic>
      <p:pic>
        <p:nvPicPr>
          <p:cNvPr id="2" name="Picture 2">
            <a:extLst>
              <a:ext uri="{FF2B5EF4-FFF2-40B4-BE49-F238E27FC236}">
                <a16:creationId xmlns:a16="http://schemas.microsoft.com/office/drawing/2014/main" id="{23A65B3E-DA2E-EC1C-A377-F5706BB7E68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165140" y="1708277"/>
            <a:ext cx="4036412" cy="482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B0635BB-03F8-5272-FF07-AA384A78F2E7}"/>
              </a:ext>
            </a:extLst>
          </p:cNvPr>
          <p:cNvSpPr txBox="1"/>
          <p:nvPr/>
        </p:nvSpPr>
        <p:spPr>
          <a:xfrm>
            <a:off x="0" y="6530981"/>
            <a:ext cx="37445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Vitolo U et al. ASCO 2022;Abstract TPS7590</a:t>
            </a:r>
          </a:p>
        </p:txBody>
      </p:sp>
    </p:spTree>
    <p:extLst>
      <p:ext uri="{BB962C8B-B14F-4D97-AF65-F5344CB8AC3E}">
        <p14:creationId xmlns:p14="http://schemas.microsoft.com/office/powerpoint/2010/main" val="420563100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18F45-6D74-7DAC-FDA9-82CA19D63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E51EF-5BE4-5A38-06BD-0ACF310C772A}"/>
              </a:ext>
            </a:extLst>
          </p:cNvPr>
          <p:cNvSpPr>
            <a:spLocks noGrp="1"/>
          </p:cNvSpPr>
          <p:nvPr>
            <p:ph type="title" idx="4294967295"/>
          </p:nvPr>
        </p:nvSpPr>
        <p:spPr>
          <a:xfrm>
            <a:off x="645253" y="95874"/>
            <a:ext cx="10972800" cy="739775"/>
          </a:xfrm>
        </p:spPr>
        <p:txBody>
          <a:bodyPr>
            <a:normAutofit fontScale="90000"/>
          </a:bodyPr>
          <a:lstStyle/>
          <a:p>
            <a:pPr algn="ctr"/>
            <a:r>
              <a:rPr lang="en-US" sz="3800" dirty="0" err="1">
                <a:solidFill>
                  <a:srgbClr val="7030A0"/>
                </a:solidFill>
              </a:rPr>
              <a:t>inMIND</a:t>
            </a:r>
            <a:r>
              <a:rPr lang="en-US" sz="3800" dirty="0">
                <a:solidFill>
                  <a:srgbClr val="7030A0"/>
                </a:solidFill>
              </a:rPr>
              <a:t> Phase 3 Study: Lenalidomide + Rituximab +/- Tafasitamab in pts with recurrent FL</a:t>
            </a:r>
          </a:p>
        </p:txBody>
      </p:sp>
      <p:sp>
        <p:nvSpPr>
          <p:cNvPr id="5" name="TextBox 4">
            <a:extLst>
              <a:ext uri="{FF2B5EF4-FFF2-40B4-BE49-F238E27FC236}">
                <a16:creationId xmlns:a16="http://schemas.microsoft.com/office/drawing/2014/main" id="{8032A9DD-DDE8-4A7A-9635-91BC5B922C61}"/>
              </a:ext>
            </a:extLst>
          </p:cNvPr>
          <p:cNvSpPr txBox="1"/>
          <p:nvPr/>
        </p:nvSpPr>
        <p:spPr>
          <a:xfrm>
            <a:off x="8067822" y="6123764"/>
            <a:ext cx="103316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Sehn LH,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2024;144(Suppl 2):LBA-1</a:t>
            </a:r>
          </a:p>
        </p:txBody>
      </p:sp>
      <p:pic>
        <p:nvPicPr>
          <p:cNvPr id="6" name="Picture 5">
            <a:extLst>
              <a:ext uri="{FF2B5EF4-FFF2-40B4-BE49-F238E27FC236}">
                <a16:creationId xmlns:a16="http://schemas.microsoft.com/office/drawing/2014/main" id="{F11AEDC1-BC7B-F096-0E1D-784187A026B0}"/>
              </a:ext>
            </a:extLst>
          </p:cNvPr>
          <p:cNvPicPr>
            <a:picLocks noChangeAspect="1"/>
          </p:cNvPicPr>
          <p:nvPr/>
        </p:nvPicPr>
        <p:blipFill>
          <a:blip r:embed="rId2"/>
          <a:stretch>
            <a:fillRect/>
          </a:stretch>
        </p:blipFill>
        <p:spPr>
          <a:xfrm>
            <a:off x="570467" y="1242825"/>
            <a:ext cx="11122371" cy="4880939"/>
          </a:xfrm>
          <a:prstGeom prst="rect">
            <a:avLst/>
          </a:prstGeom>
        </p:spPr>
      </p:pic>
    </p:spTree>
    <p:extLst>
      <p:ext uri="{BB962C8B-B14F-4D97-AF65-F5344CB8AC3E}">
        <p14:creationId xmlns:p14="http://schemas.microsoft.com/office/powerpoint/2010/main" val="37643650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D404-4839-5A97-91F2-4BD8A3B24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E0DD2-07EF-70C8-F981-A5BFF20E2CE9}"/>
              </a:ext>
            </a:extLst>
          </p:cNvPr>
          <p:cNvSpPr>
            <a:spLocks noGrp="1"/>
          </p:cNvSpPr>
          <p:nvPr>
            <p:ph type="title" idx="4294967295"/>
          </p:nvPr>
        </p:nvSpPr>
        <p:spPr>
          <a:xfrm>
            <a:off x="645253" y="95874"/>
            <a:ext cx="10972800" cy="739775"/>
          </a:xfrm>
        </p:spPr>
        <p:txBody>
          <a:bodyPr>
            <a:normAutofit fontScale="90000"/>
          </a:bodyPr>
          <a:lstStyle/>
          <a:p>
            <a:pPr algn="ctr"/>
            <a:r>
              <a:rPr lang="en-US" sz="3800" dirty="0" err="1">
                <a:solidFill>
                  <a:srgbClr val="7030A0"/>
                </a:solidFill>
              </a:rPr>
              <a:t>inMIND</a:t>
            </a:r>
            <a:r>
              <a:rPr lang="en-US" sz="3800" dirty="0">
                <a:solidFill>
                  <a:srgbClr val="7030A0"/>
                </a:solidFill>
              </a:rPr>
              <a:t> Phase 3 Study: Lenalidomide + Rituximab +/- Tafasitamab in pts with recurrent FL</a:t>
            </a:r>
          </a:p>
        </p:txBody>
      </p:sp>
      <p:sp>
        <p:nvSpPr>
          <p:cNvPr id="5" name="TextBox 4">
            <a:extLst>
              <a:ext uri="{FF2B5EF4-FFF2-40B4-BE49-F238E27FC236}">
                <a16:creationId xmlns:a16="http://schemas.microsoft.com/office/drawing/2014/main" id="{69297B40-46BB-BE5A-BB65-8FFB329EE123}"/>
              </a:ext>
            </a:extLst>
          </p:cNvPr>
          <p:cNvSpPr txBox="1"/>
          <p:nvPr/>
        </p:nvSpPr>
        <p:spPr>
          <a:xfrm>
            <a:off x="8067822" y="6123764"/>
            <a:ext cx="103316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Sehn LH,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2024;144(Suppl 2):LBA-1</a:t>
            </a:r>
          </a:p>
        </p:txBody>
      </p:sp>
      <p:pic>
        <p:nvPicPr>
          <p:cNvPr id="4" name="Picture 3">
            <a:extLst>
              <a:ext uri="{FF2B5EF4-FFF2-40B4-BE49-F238E27FC236}">
                <a16:creationId xmlns:a16="http://schemas.microsoft.com/office/drawing/2014/main" id="{A696DF3C-27DE-40A9-9FD4-56E049F1DE93}"/>
              </a:ext>
            </a:extLst>
          </p:cNvPr>
          <p:cNvPicPr>
            <a:picLocks noChangeAspect="1"/>
          </p:cNvPicPr>
          <p:nvPr/>
        </p:nvPicPr>
        <p:blipFill>
          <a:blip r:embed="rId2"/>
          <a:stretch>
            <a:fillRect/>
          </a:stretch>
        </p:blipFill>
        <p:spPr>
          <a:xfrm>
            <a:off x="878070" y="1308297"/>
            <a:ext cx="10937123" cy="4871738"/>
          </a:xfrm>
          <a:prstGeom prst="rect">
            <a:avLst/>
          </a:prstGeom>
        </p:spPr>
      </p:pic>
    </p:spTree>
    <p:extLst>
      <p:ext uri="{BB962C8B-B14F-4D97-AF65-F5344CB8AC3E}">
        <p14:creationId xmlns:p14="http://schemas.microsoft.com/office/powerpoint/2010/main" val="32385144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Prof </a:t>
            </a:r>
            <a:r>
              <a:rPr lang="en-US" dirty="0" err="1"/>
              <a:t>Zinzani</a:t>
            </a:r>
            <a:r>
              <a:rPr lang="en-US" dirty="0"/>
              <a:t>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92326151"/>
              </p:ext>
            </p:extLst>
          </p:nvPr>
        </p:nvGraphicFramePr>
        <p:xfrm>
          <a:off x="916516" y="1905000"/>
          <a:ext cx="10430953" cy="2604120"/>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38952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Gilead Sciences Inc, Incyte Corporation, Janssen Biotech Inc, Kyowa Kirin Co Ltd, Novartis, </a:t>
                      </a:r>
                      <a:r>
                        <a:rPr lang="en-US" sz="1800" b="0" kern="1200" dirty="0" err="1">
                          <a:solidFill>
                            <a:schemeClr val="tx1"/>
                          </a:solidFill>
                          <a:effectLst/>
                          <a:latin typeface="+mn-lt"/>
                          <a:ea typeface="+mn-ea"/>
                          <a:cs typeface="+mn-cs"/>
                        </a:rPr>
                        <a:t>Recordati</a:t>
                      </a:r>
                      <a:r>
                        <a:rPr lang="en-US" sz="1800" b="0" kern="1200" dirty="0">
                          <a:solidFill>
                            <a:schemeClr val="tx1"/>
                          </a:solidFill>
                          <a:effectLst/>
                          <a:latin typeface="+mn-lt"/>
                          <a:ea typeface="+mn-ea"/>
                          <a:cs typeface="+mn-cs"/>
                        </a:rPr>
                        <a:t>, Roche Laboratories Inc, Sobi, Takeda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14594">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Gilead Sciences Inc, Incyte Corporation, Janssen Biotech Inc, Kyowa Kirin Co Ltd, Merck, Novartis, </a:t>
                      </a:r>
                      <a:r>
                        <a:rPr lang="en-US" sz="1800" b="0" kern="1200" dirty="0" err="1">
                          <a:solidFill>
                            <a:schemeClr val="tx1"/>
                          </a:solidFill>
                          <a:effectLst/>
                          <a:latin typeface="+mn-lt"/>
                          <a:ea typeface="+mn-ea"/>
                          <a:cs typeface="+mn-cs"/>
                        </a:rPr>
                        <a:t>Recordati</a:t>
                      </a:r>
                      <a:r>
                        <a:rPr lang="en-US" sz="1800" b="0" kern="1200" dirty="0">
                          <a:solidFill>
                            <a:schemeClr val="tx1"/>
                          </a:solidFill>
                          <a:effectLst/>
                          <a:latin typeface="+mn-lt"/>
                          <a:ea typeface="+mn-ea"/>
                          <a:cs typeface="+mn-cs"/>
                        </a:rPr>
                        <a:t>, Roche Laboratories Inc, Sobi, Takeda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bl>
          </a:graphicData>
        </a:graphic>
      </p:graphicFrame>
    </p:spTree>
    <p:custDataLst>
      <p:tags r:id="rId1"/>
    </p:custDataLst>
    <p:extLst>
      <p:ext uri="{BB962C8B-B14F-4D97-AF65-F5344CB8AC3E}">
        <p14:creationId xmlns:p14="http://schemas.microsoft.com/office/powerpoint/2010/main" val="164215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EFDD0-B457-1AD7-87EC-2C0722644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D9C23-9171-1D58-D077-CFAEE7394C22}"/>
              </a:ext>
            </a:extLst>
          </p:cNvPr>
          <p:cNvSpPr>
            <a:spLocks noGrp="1"/>
          </p:cNvSpPr>
          <p:nvPr>
            <p:ph type="title" idx="4294967295"/>
          </p:nvPr>
        </p:nvSpPr>
        <p:spPr>
          <a:xfrm>
            <a:off x="645253" y="95874"/>
            <a:ext cx="10972800" cy="739775"/>
          </a:xfrm>
        </p:spPr>
        <p:txBody>
          <a:bodyPr>
            <a:normAutofit fontScale="90000"/>
          </a:bodyPr>
          <a:lstStyle/>
          <a:p>
            <a:pPr algn="ctr"/>
            <a:r>
              <a:rPr lang="en-US" sz="3800" dirty="0" err="1">
                <a:solidFill>
                  <a:srgbClr val="7030A0"/>
                </a:solidFill>
              </a:rPr>
              <a:t>inMIND</a:t>
            </a:r>
            <a:r>
              <a:rPr lang="en-US" sz="3800" dirty="0">
                <a:solidFill>
                  <a:srgbClr val="7030A0"/>
                </a:solidFill>
              </a:rPr>
              <a:t> Phase 3 Study: Lenalidomide + Rituximab +/- </a:t>
            </a:r>
            <a:r>
              <a:rPr lang="en-US" sz="3800" dirty="0" err="1">
                <a:solidFill>
                  <a:srgbClr val="7030A0"/>
                </a:solidFill>
              </a:rPr>
              <a:t>Tafasitamab</a:t>
            </a:r>
            <a:r>
              <a:rPr lang="en-US" sz="3800" dirty="0">
                <a:solidFill>
                  <a:srgbClr val="7030A0"/>
                </a:solidFill>
              </a:rPr>
              <a:t> in pts with recurrent FL</a:t>
            </a:r>
          </a:p>
        </p:txBody>
      </p:sp>
      <p:sp>
        <p:nvSpPr>
          <p:cNvPr id="5" name="TextBox 4">
            <a:extLst>
              <a:ext uri="{FF2B5EF4-FFF2-40B4-BE49-F238E27FC236}">
                <a16:creationId xmlns:a16="http://schemas.microsoft.com/office/drawing/2014/main" id="{D47523EC-0083-B49F-763D-762DC7F22AA7}"/>
              </a:ext>
            </a:extLst>
          </p:cNvPr>
          <p:cNvSpPr txBox="1"/>
          <p:nvPr/>
        </p:nvSpPr>
        <p:spPr>
          <a:xfrm>
            <a:off x="8067822" y="6123764"/>
            <a:ext cx="103316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Sehn LH,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2024;144(Suppl 2):LBA-1</a:t>
            </a:r>
          </a:p>
        </p:txBody>
      </p:sp>
      <p:pic>
        <p:nvPicPr>
          <p:cNvPr id="4" name="Picture 3">
            <a:extLst>
              <a:ext uri="{FF2B5EF4-FFF2-40B4-BE49-F238E27FC236}">
                <a16:creationId xmlns:a16="http://schemas.microsoft.com/office/drawing/2014/main" id="{4A1AC6A2-8F5C-B88C-83F8-57D93F408F19}"/>
              </a:ext>
            </a:extLst>
          </p:cNvPr>
          <p:cNvPicPr>
            <a:picLocks noChangeAspect="1"/>
          </p:cNvPicPr>
          <p:nvPr/>
        </p:nvPicPr>
        <p:blipFill>
          <a:blip r:embed="rId2"/>
          <a:stretch>
            <a:fillRect/>
          </a:stretch>
        </p:blipFill>
        <p:spPr>
          <a:xfrm>
            <a:off x="113403" y="1441939"/>
            <a:ext cx="11849128" cy="4389120"/>
          </a:xfrm>
          <a:prstGeom prst="rect">
            <a:avLst/>
          </a:prstGeom>
        </p:spPr>
      </p:pic>
      <p:sp>
        <p:nvSpPr>
          <p:cNvPr id="6" name="TextBox 5">
            <a:extLst>
              <a:ext uri="{FF2B5EF4-FFF2-40B4-BE49-F238E27FC236}">
                <a16:creationId xmlns:a16="http://schemas.microsoft.com/office/drawing/2014/main" id="{008C9630-8FDA-594A-C650-8936B57CC54F}"/>
              </a:ext>
            </a:extLst>
          </p:cNvPr>
          <p:cNvSpPr txBox="1"/>
          <p:nvPr/>
        </p:nvSpPr>
        <p:spPr>
          <a:xfrm>
            <a:off x="2293034" y="5997154"/>
            <a:ext cx="524214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55% 1 prior </a:t>
            </a:r>
            <a:r>
              <a:rPr kumimoji="0" lang="en-US" sz="3200" b="0" i="0" u="none" strike="noStrike" kern="1200" cap="none" spc="0" normalizeH="0" baseline="0" noProof="0" dirty="0" err="1">
                <a:ln>
                  <a:noFill/>
                </a:ln>
                <a:solidFill>
                  <a:prstClr val="black"/>
                </a:solidFill>
                <a:effectLst/>
                <a:uLnTx/>
                <a:uFillTx/>
                <a:latin typeface="Arial"/>
                <a:ea typeface="+mn-ea"/>
                <a:cs typeface="+mn-cs"/>
              </a:rPr>
              <a:t>rx</a:t>
            </a:r>
            <a:r>
              <a:rPr kumimoji="0" lang="en-US" sz="3200" b="0" i="0" u="none" strike="noStrike" kern="1200" cap="none" spc="0" normalizeH="0" baseline="0" noProof="0" dirty="0">
                <a:ln>
                  <a:noFill/>
                </a:ln>
                <a:solidFill>
                  <a:prstClr val="black"/>
                </a:solidFill>
                <a:effectLst/>
                <a:uLnTx/>
                <a:uFillTx/>
                <a:latin typeface="Arial"/>
                <a:ea typeface="+mn-ea"/>
                <a:cs typeface="+mn-cs"/>
              </a:rPr>
              <a:t>, 31% POD24</a:t>
            </a:r>
          </a:p>
        </p:txBody>
      </p:sp>
    </p:spTree>
    <p:extLst>
      <p:ext uri="{BB962C8B-B14F-4D97-AF65-F5344CB8AC3E}">
        <p14:creationId xmlns:p14="http://schemas.microsoft.com/office/powerpoint/2010/main" val="21703049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F85E-4AD0-9237-5780-25B9159F0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167B5-F99A-2FCC-7BD5-B542AB588DE6}"/>
              </a:ext>
            </a:extLst>
          </p:cNvPr>
          <p:cNvSpPr>
            <a:spLocks noGrp="1"/>
          </p:cNvSpPr>
          <p:nvPr>
            <p:ph type="title" idx="4294967295"/>
          </p:nvPr>
        </p:nvSpPr>
        <p:spPr>
          <a:xfrm>
            <a:off x="645253" y="95874"/>
            <a:ext cx="10972800" cy="739775"/>
          </a:xfrm>
        </p:spPr>
        <p:txBody>
          <a:bodyPr>
            <a:normAutofit fontScale="90000"/>
          </a:bodyPr>
          <a:lstStyle/>
          <a:p>
            <a:pPr algn="ctr"/>
            <a:r>
              <a:rPr lang="en-US" sz="3800" dirty="0" err="1">
                <a:solidFill>
                  <a:srgbClr val="7030A0"/>
                </a:solidFill>
              </a:rPr>
              <a:t>inMIND</a:t>
            </a:r>
            <a:r>
              <a:rPr lang="en-US" sz="3800" dirty="0">
                <a:solidFill>
                  <a:srgbClr val="7030A0"/>
                </a:solidFill>
              </a:rPr>
              <a:t> Phase 3 Study: Lenalidomide + Rituximab +/- </a:t>
            </a:r>
            <a:r>
              <a:rPr lang="en-US" sz="3800" dirty="0" err="1">
                <a:solidFill>
                  <a:srgbClr val="7030A0"/>
                </a:solidFill>
              </a:rPr>
              <a:t>Tafasitamab</a:t>
            </a:r>
            <a:r>
              <a:rPr lang="en-US" sz="3800" dirty="0">
                <a:solidFill>
                  <a:srgbClr val="7030A0"/>
                </a:solidFill>
              </a:rPr>
              <a:t> in pts with recurrent FL</a:t>
            </a:r>
          </a:p>
        </p:txBody>
      </p:sp>
      <p:sp>
        <p:nvSpPr>
          <p:cNvPr id="5" name="TextBox 4">
            <a:extLst>
              <a:ext uri="{FF2B5EF4-FFF2-40B4-BE49-F238E27FC236}">
                <a16:creationId xmlns:a16="http://schemas.microsoft.com/office/drawing/2014/main" id="{ECF20E3A-644D-9909-041F-3C84DA73C9E8}"/>
              </a:ext>
            </a:extLst>
          </p:cNvPr>
          <p:cNvSpPr txBox="1"/>
          <p:nvPr/>
        </p:nvSpPr>
        <p:spPr>
          <a:xfrm>
            <a:off x="8067822" y="6123764"/>
            <a:ext cx="103316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Sehn LH,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2024;144(Suppl 2):LBA-1</a:t>
            </a:r>
          </a:p>
        </p:txBody>
      </p:sp>
      <p:pic>
        <p:nvPicPr>
          <p:cNvPr id="6" name="Picture 5">
            <a:extLst>
              <a:ext uri="{FF2B5EF4-FFF2-40B4-BE49-F238E27FC236}">
                <a16:creationId xmlns:a16="http://schemas.microsoft.com/office/drawing/2014/main" id="{23022A2F-0426-C219-2F10-52A1FA3E17C6}"/>
              </a:ext>
            </a:extLst>
          </p:cNvPr>
          <p:cNvPicPr>
            <a:picLocks noChangeAspect="1"/>
          </p:cNvPicPr>
          <p:nvPr/>
        </p:nvPicPr>
        <p:blipFill>
          <a:blip r:embed="rId2"/>
          <a:stretch>
            <a:fillRect/>
          </a:stretch>
        </p:blipFill>
        <p:spPr>
          <a:xfrm>
            <a:off x="630690" y="1491175"/>
            <a:ext cx="10009402" cy="3974124"/>
          </a:xfrm>
          <a:prstGeom prst="rect">
            <a:avLst/>
          </a:prstGeom>
        </p:spPr>
      </p:pic>
    </p:spTree>
    <p:extLst>
      <p:ext uri="{BB962C8B-B14F-4D97-AF65-F5344CB8AC3E}">
        <p14:creationId xmlns:p14="http://schemas.microsoft.com/office/powerpoint/2010/main" val="336216322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DCCBB-6041-4459-6CE7-15ED0BAA3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5BDB6-102F-55F5-00E4-BF7EB8D33414}"/>
              </a:ext>
            </a:extLst>
          </p:cNvPr>
          <p:cNvSpPr>
            <a:spLocks noGrp="1"/>
          </p:cNvSpPr>
          <p:nvPr>
            <p:ph type="title" idx="4294967295"/>
          </p:nvPr>
        </p:nvSpPr>
        <p:spPr>
          <a:xfrm>
            <a:off x="645253" y="95874"/>
            <a:ext cx="10972800" cy="739775"/>
          </a:xfrm>
        </p:spPr>
        <p:txBody>
          <a:bodyPr>
            <a:normAutofit fontScale="90000"/>
          </a:bodyPr>
          <a:lstStyle/>
          <a:p>
            <a:pPr algn="ctr"/>
            <a:r>
              <a:rPr lang="en-US" sz="3800" dirty="0" err="1">
                <a:solidFill>
                  <a:srgbClr val="7030A0"/>
                </a:solidFill>
              </a:rPr>
              <a:t>inMIND</a:t>
            </a:r>
            <a:r>
              <a:rPr lang="en-US" sz="3800" dirty="0">
                <a:solidFill>
                  <a:srgbClr val="7030A0"/>
                </a:solidFill>
              </a:rPr>
              <a:t> Phase 3 Study: Lenalidomide + Rituximab +/- </a:t>
            </a:r>
            <a:r>
              <a:rPr lang="en-US" sz="3800" dirty="0" err="1">
                <a:solidFill>
                  <a:srgbClr val="7030A0"/>
                </a:solidFill>
              </a:rPr>
              <a:t>Tafasitamab</a:t>
            </a:r>
            <a:r>
              <a:rPr lang="en-US" sz="3800" dirty="0">
                <a:solidFill>
                  <a:srgbClr val="7030A0"/>
                </a:solidFill>
              </a:rPr>
              <a:t> in pts with recurrent FL</a:t>
            </a:r>
          </a:p>
        </p:txBody>
      </p:sp>
      <p:sp>
        <p:nvSpPr>
          <p:cNvPr id="5" name="TextBox 4">
            <a:extLst>
              <a:ext uri="{FF2B5EF4-FFF2-40B4-BE49-F238E27FC236}">
                <a16:creationId xmlns:a16="http://schemas.microsoft.com/office/drawing/2014/main" id="{0E460527-39AF-3F16-59AE-F82353027E17}"/>
              </a:ext>
            </a:extLst>
          </p:cNvPr>
          <p:cNvSpPr txBox="1"/>
          <p:nvPr/>
        </p:nvSpPr>
        <p:spPr>
          <a:xfrm>
            <a:off x="8053535" y="6070975"/>
            <a:ext cx="1033166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Sehn LH,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2024;144(Suppl 2):LBA-1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Sehn L et al. ICML 2025;Abstract 028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C4BB665-ABDB-989C-91E1-6250752117E3}"/>
              </a:ext>
            </a:extLst>
          </p:cNvPr>
          <p:cNvPicPr>
            <a:picLocks noChangeAspect="1"/>
          </p:cNvPicPr>
          <p:nvPr/>
        </p:nvPicPr>
        <p:blipFill>
          <a:blip r:embed="rId2"/>
          <a:stretch>
            <a:fillRect/>
          </a:stretch>
        </p:blipFill>
        <p:spPr>
          <a:xfrm>
            <a:off x="316524" y="1618818"/>
            <a:ext cx="6033957" cy="4338849"/>
          </a:xfrm>
          <a:prstGeom prst="rect">
            <a:avLst/>
          </a:prstGeom>
        </p:spPr>
      </p:pic>
      <p:sp>
        <p:nvSpPr>
          <p:cNvPr id="8" name="TextBox 7">
            <a:extLst>
              <a:ext uri="{FF2B5EF4-FFF2-40B4-BE49-F238E27FC236}">
                <a16:creationId xmlns:a16="http://schemas.microsoft.com/office/drawing/2014/main" id="{27FCEDAD-31F0-1A90-5591-C730A9EA4CBC}"/>
              </a:ext>
            </a:extLst>
          </p:cNvPr>
          <p:cNvSpPr txBox="1"/>
          <p:nvPr/>
        </p:nvSpPr>
        <p:spPr>
          <a:xfrm>
            <a:off x="7793502" y="5444197"/>
            <a:ext cx="415370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Median PFS 22.4 vs 13.9 </a:t>
            </a:r>
            <a:r>
              <a:rPr kumimoji="0" lang="en-US" sz="2400" b="0" i="0" u="none" strike="noStrike" kern="1200" cap="none" spc="0" normalizeH="0" baseline="0" noProof="0" dirty="0" err="1">
                <a:ln>
                  <a:noFill/>
                </a:ln>
                <a:solidFill>
                  <a:prstClr val="black"/>
                </a:solidFill>
                <a:effectLst/>
                <a:uLnTx/>
                <a:uFillTx/>
                <a:latin typeface="Arial"/>
                <a:ea typeface="+mn-ea"/>
                <a:cs typeface="+mn-cs"/>
              </a:rPr>
              <a:t>mo</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14D3AD01-1712-2C79-C611-DC29D3235093}"/>
              </a:ext>
            </a:extLst>
          </p:cNvPr>
          <p:cNvPicPr>
            <a:picLocks noChangeAspect="1"/>
          </p:cNvPicPr>
          <p:nvPr/>
        </p:nvPicPr>
        <p:blipFill>
          <a:blip r:embed="rId3">
            <a:extLst>
              <a:ext uri="{28A0092B-C50C-407E-A947-70E740481C1C}">
                <a14:useLocalDpi xmlns:a14="http://schemas.microsoft.com/office/drawing/2010/main"/>
              </a:ext>
            </a:extLst>
          </a:blip>
          <a:srcRect l="6104" b="25637"/>
          <a:stretch>
            <a:fillRect/>
          </a:stretch>
        </p:blipFill>
        <p:spPr>
          <a:xfrm>
            <a:off x="6348010" y="2400300"/>
            <a:ext cx="5843989" cy="2401730"/>
          </a:xfrm>
          <a:prstGeom prst="rect">
            <a:avLst/>
          </a:prstGeom>
        </p:spPr>
      </p:pic>
      <p:sp>
        <p:nvSpPr>
          <p:cNvPr id="6" name="TextBox 5">
            <a:extLst>
              <a:ext uri="{FF2B5EF4-FFF2-40B4-BE49-F238E27FC236}">
                <a16:creationId xmlns:a16="http://schemas.microsoft.com/office/drawing/2014/main" id="{89983B52-264D-A28E-82CD-85C676724D76}"/>
              </a:ext>
            </a:extLst>
          </p:cNvPr>
          <p:cNvSpPr txBox="1"/>
          <p:nvPr/>
        </p:nvSpPr>
        <p:spPr>
          <a:xfrm>
            <a:off x="8309668" y="2104594"/>
            <a:ext cx="33137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PFS (Investigator-Assessed)</a:t>
            </a:r>
          </a:p>
        </p:txBody>
      </p:sp>
    </p:spTree>
    <p:extLst>
      <p:ext uri="{BB962C8B-B14F-4D97-AF65-F5344CB8AC3E}">
        <p14:creationId xmlns:p14="http://schemas.microsoft.com/office/powerpoint/2010/main" val="271992303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5A59B-8A6E-FE5F-7C41-710FE74D2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E241B-B110-A3E8-67E5-BA2BF0F46A79}"/>
              </a:ext>
            </a:extLst>
          </p:cNvPr>
          <p:cNvSpPr>
            <a:spLocks noGrp="1"/>
          </p:cNvSpPr>
          <p:nvPr>
            <p:ph type="title" idx="4294967295"/>
          </p:nvPr>
        </p:nvSpPr>
        <p:spPr>
          <a:xfrm>
            <a:off x="645253" y="95874"/>
            <a:ext cx="10972800" cy="739775"/>
          </a:xfrm>
        </p:spPr>
        <p:txBody>
          <a:bodyPr>
            <a:normAutofit fontScale="90000"/>
          </a:bodyPr>
          <a:lstStyle/>
          <a:p>
            <a:pPr algn="ctr"/>
            <a:r>
              <a:rPr lang="en-US" sz="3800" dirty="0" err="1">
                <a:solidFill>
                  <a:srgbClr val="7030A0"/>
                </a:solidFill>
              </a:rPr>
              <a:t>inMIND</a:t>
            </a:r>
            <a:r>
              <a:rPr lang="en-US" sz="3800" dirty="0">
                <a:solidFill>
                  <a:srgbClr val="7030A0"/>
                </a:solidFill>
              </a:rPr>
              <a:t> Phase 3 Study: Lenalidomide + Rituximab +/- Tafasitamab in pts with recurrent FL</a:t>
            </a:r>
          </a:p>
        </p:txBody>
      </p:sp>
      <p:sp>
        <p:nvSpPr>
          <p:cNvPr id="5" name="TextBox 4">
            <a:extLst>
              <a:ext uri="{FF2B5EF4-FFF2-40B4-BE49-F238E27FC236}">
                <a16:creationId xmlns:a16="http://schemas.microsoft.com/office/drawing/2014/main" id="{D4C4319D-29EC-71AD-2167-440DDC0F8B86}"/>
              </a:ext>
            </a:extLst>
          </p:cNvPr>
          <p:cNvSpPr txBox="1"/>
          <p:nvPr/>
        </p:nvSpPr>
        <p:spPr>
          <a:xfrm>
            <a:off x="8067822" y="6123764"/>
            <a:ext cx="103316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Sehn LH,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Blood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2024;144(Suppl 2):LBA-1</a:t>
            </a:r>
          </a:p>
        </p:txBody>
      </p:sp>
      <p:pic>
        <p:nvPicPr>
          <p:cNvPr id="4" name="Picture 3">
            <a:extLst>
              <a:ext uri="{FF2B5EF4-FFF2-40B4-BE49-F238E27FC236}">
                <a16:creationId xmlns:a16="http://schemas.microsoft.com/office/drawing/2014/main" id="{491FFDD2-CECA-164E-6D2C-BED97A7EF48C}"/>
              </a:ext>
            </a:extLst>
          </p:cNvPr>
          <p:cNvPicPr>
            <a:picLocks noChangeAspect="1"/>
          </p:cNvPicPr>
          <p:nvPr/>
        </p:nvPicPr>
        <p:blipFill>
          <a:blip r:embed="rId2"/>
          <a:stretch>
            <a:fillRect/>
          </a:stretch>
        </p:blipFill>
        <p:spPr>
          <a:xfrm>
            <a:off x="323808" y="2192865"/>
            <a:ext cx="5772192" cy="2809896"/>
          </a:xfrm>
          <a:prstGeom prst="rect">
            <a:avLst/>
          </a:prstGeom>
        </p:spPr>
      </p:pic>
      <p:pic>
        <p:nvPicPr>
          <p:cNvPr id="9" name="Picture 8">
            <a:extLst>
              <a:ext uri="{FF2B5EF4-FFF2-40B4-BE49-F238E27FC236}">
                <a16:creationId xmlns:a16="http://schemas.microsoft.com/office/drawing/2014/main" id="{163F9C96-C9B0-C841-1348-97E957831C14}"/>
              </a:ext>
            </a:extLst>
          </p:cNvPr>
          <p:cNvPicPr>
            <a:picLocks noChangeAspect="1"/>
          </p:cNvPicPr>
          <p:nvPr/>
        </p:nvPicPr>
        <p:blipFill>
          <a:blip r:embed="rId3"/>
          <a:srcRect l="52202"/>
          <a:stretch>
            <a:fillRect/>
          </a:stretch>
        </p:blipFill>
        <p:spPr>
          <a:xfrm>
            <a:off x="6468723" y="3796689"/>
            <a:ext cx="4862247" cy="2412144"/>
          </a:xfrm>
          <a:prstGeom prst="rect">
            <a:avLst/>
          </a:prstGeom>
        </p:spPr>
      </p:pic>
      <p:pic>
        <p:nvPicPr>
          <p:cNvPr id="10" name="Picture 9">
            <a:extLst>
              <a:ext uri="{FF2B5EF4-FFF2-40B4-BE49-F238E27FC236}">
                <a16:creationId xmlns:a16="http://schemas.microsoft.com/office/drawing/2014/main" id="{8DDCD19D-B29E-C4F8-111C-7F94D43859EF}"/>
              </a:ext>
            </a:extLst>
          </p:cNvPr>
          <p:cNvPicPr>
            <a:picLocks noChangeAspect="1"/>
          </p:cNvPicPr>
          <p:nvPr/>
        </p:nvPicPr>
        <p:blipFill>
          <a:blip r:embed="rId4"/>
          <a:srcRect r="49166"/>
          <a:stretch>
            <a:fillRect/>
          </a:stretch>
        </p:blipFill>
        <p:spPr>
          <a:xfrm>
            <a:off x="6468724" y="1360689"/>
            <a:ext cx="4795418" cy="2233606"/>
          </a:xfrm>
          <a:prstGeom prst="rect">
            <a:avLst/>
          </a:prstGeom>
        </p:spPr>
      </p:pic>
    </p:spTree>
    <p:extLst>
      <p:ext uri="{BB962C8B-B14F-4D97-AF65-F5344CB8AC3E}">
        <p14:creationId xmlns:p14="http://schemas.microsoft.com/office/powerpoint/2010/main" val="106982081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981199" y="233534"/>
            <a:ext cx="8229600" cy="739775"/>
          </a:xfrm>
        </p:spPr>
        <p:txBody>
          <a:bodyPr/>
          <a:lstStyle/>
          <a:p>
            <a:pPr algn="ctr"/>
            <a:r>
              <a:rPr lang="en-US" altLang="en-US" sz="3200" dirty="0">
                <a:solidFill>
                  <a:srgbClr val="7030A0"/>
                </a:solidFill>
              </a:rPr>
              <a:t>Key ASH 2025 data</a:t>
            </a:r>
          </a:p>
        </p:txBody>
      </p:sp>
      <p:sp>
        <p:nvSpPr>
          <p:cNvPr id="90115" name="Rectangle 3"/>
          <p:cNvSpPr>
            <a:spLocks noGrp="1" noChangeArrowheads="1"/>
          </p:cNvSpPr>
          <p:nvPr>
            <p:ph type="body" idx="4294967295"/>
          </p:nvPr>
        </p:nvSpPr>
        <p:spPr>
          <a:xfrm>
            <a:off x="1336064" y="849118"/>
            <a:ext cx="10269782" cy="3903662"/>
          </a:xfrm>
        </p:spPr>
        <p:txBody>
          <a:bodyPr/>
          <a:lstStyle/>
          <a:p>
            <a:endParaRPr lang="en-US" altLang="en-US" dirty="0"/>
          </a:p>
          <a:p>
            <a:pPr marL="0" indent="0">
              <a:buNone/>
            </a:pPr>
            <a:r>
              <a:rPr lang="en-US" altLang="en-US" sz="2400" b="1" dirty="0"/>
              <a:t>Duell et al, Abst 5515 - </a:t>
            </a:r>
            <a:r>
              <a:rPr lang="en-US" sz="2400" b="1" dirty="0"/>
              <a:t>CD19 expression is preserved following CD19-directed monoclonal antibody therapy with tafasitamab</a:t>
            </a:r>
          </a:p>
          <a:p>
            <a:pPr lvl="3"/>
            <a:r>
              <a:rPr lang="en-US" altLang="en-US" sz="2400" b="1" dirty="0"/>
              <a:t>57 of 58 B-NHL pts that were CD19 pos pre-</a:t>
            </a:r>
            <a:r>
              <a:rPr lang="en-US" altLang="en-US" sz="2400" b="1" dirty="0" err="1"/>
              <a:t>rx</a:t>
            </a:r>
            <a:r>
              <a:rPr lang="en-US" altLang="en-US" sz="2400" b="1" dirty="0"/>
              <a:t> were pos post-</a:t>
            </a:r>
            <a:r>
              <a:rPr lang="en-US" altLang="en-US" sz="2400" b="1" dirty="0" err="1"/>
              <a:t>rx</a:t>
            </a:r>
            <a:endParaRPr lang="en-US" altLang="en-US" sz="2400" b="1" dirty="0"/>
          </a:p>
          <a:p>
            <a:endParaRPr lang="en-US" altLang="en-US" sz="2400" b="1" dirty="0"/>
          </a:p>
          <a:p>
            <a:endParaRPr lang="en-US" altLang="en-US" sz="2400" b="1" dirty="0"/>
          </a:p>
          <a:p>
            <a:pPr marL="0" indent="0">
              <a:buNone/>
            </a:pPr>
            <a:r>
              <a:rPr lang="en-US" altLang="en-US" sz="2400" b="1" dirty="0"/>
              <a:t>Tafa-Len active in DLBCL</a:t>
            </a:r>
          </a:p>
          <a:p>
            <a:pPr marL="0" indent="0">
              <a:buNone/>
            </a:pPr>
            <a:r>
              <a:rPr lang="en-US" altLang="en-US" sz="2400" b="1" dirty="0"/>
              <a:t>Combinations underway with R-CHOP</a:t>
            </a:r>
          </a:p>
          <a:p>
            <a:pPr marL="0" indent="0">
              <a:buNone/>
            </a:pPr>
            <a:r>
              <a:rPr lang="en-US" altLang="en-US" sz="2400" b="1" dirty="0"/>
              <a:t>Tafa-Len-R improves outcomes vs Len-R</a:t>
            </a:r>
          </a:p>
          <a:p>
            <a:pPr marL="0" indent="0">
              <a:buNone/>
            </a:pPr>
            <a:r>
              <a:rPr lang="en-US" altLang="en-US" sz="2400" b="1" dirty="0"/>
              <a:t>CD19 “preservation” reassuring</a:t>
            </a:r>
            <a:endParaRPr lang="en-US" altLang="en-US" sz="2400" dirty="0"/>
          </a:p>
          <a:p>
            <a:endParaRPr lang="en-US" altLang="en-US" dirty="0"/>
          </a:p>
        </p:txBody>
      </p:sp>
      <p:sp>
        <p:nvSpPr>
          <p:cNvPr id="2" name="Rectangle 2">
            <a:extLst>
              <a:ext uri="{FF2B5EF4-FFF2-40B4-BE49-F238E27FC236}">
                <a16:creationId xmlns:a16="http://schemas.microsoft.com/office/drawing/2014/main" id="{67E9EE8E-27AF-A742-F319-AD2DF6FD90FB}"/>
              </a:ext>
            </a:extLst>
          </p:cNvPr>
          <p:cNvSpPr txBox="1">
            <a:spLocks noChangeArrowheads="1"/>
          </p:cNvSpPr>
          <p:nvPr/>
        </p:nvSpPr>
        <p:spPr>
          <a:xfrm>
            <a:off x="1800298" y="2889690"/>
            <a:ext cx="8229600" cy="739775"/>
          </a:xfrm>
          <a:prstGeom prst="rect">
            <a:avLst/>
          </a:prstGeom>
        </p:spPr>
        <p:txBody>
          <a:bodyPr vert="horz" lIns="0" tIns="0" rIns="0" bIns="0" rtlCol="0" anchor="t" anchorCtr="0">
            <a:no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7030A0"/>
                </a:solidFill>
                <a:effectLst/>
                <a:uLnTx/>
                <a:uFillTx/>
                <a:latin typeface="Arial"/>
                <a:ea typeface="+mj-ea"/>
                <a:cs typeface="+mj-cs"/>
              </a:rPr>
              <a:t>Conclusions </a:t>
            </a:r>
          </a:p>
        </p:txBody>
      </p:sp>
    </p:spTree>
    <p:extLst>
      <p:ext uri="{BB962C8B-B14F-4D97-AF65-F5344CB8AC3E}">
        <p14:creationId xmlns:p14="http://schemas.microsoft.com/office/powerpoint/2010/main" val="356538544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96B9-A50F-99D9-A71D-98CC08830C6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72F1582-6B96-5EFD-7F0B-0219E80AD815}"/>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0335FAA-E345-032F-D093-05A34F6BF25D}"/>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80-year-old woman with refractory DLBCL receives </a:t>
            </a:r>
            <a:r>
              <a:rPr lang="en-US" dirty="0" err="1">
                <a:solidFill>
                  <a:schemeClr val="bg1"/>
                </a:solidFill>
              </a:rPr>
              <a:t>tafasitamab</a:t>
            </a:r>
            <a:r>
              <a:rPr lang="en-US" dirty="0">
                <a:solidFill>
                  <a:schemeClr val="bg1"/>
                </a:solidFill>
              </a:rPr>
              <a:t>/lenalidomide</a:t>
            </a:r>
          </a:p>
        </p:txBody>
      </p:sp>
      <p:sp>
        <p:nvSpPr>
          <p:cNvPr id="8" name="Title 1">
            <a:extLst>
              <a:ext uri="{FF2B5EF4-FFF2-40B4-BE49-F238E27FC236}">
                <a16:creationId xmlns:a16="http://schemas.microsoft.com/office/drawing/2014/main" id="{F88CD78C-F98E-739C-2DF5-EAFF0FD88617}"/>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Carla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Casulo</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(Rochester, New York)</a:t>
            </a:r>
          </a:p>
        </p:txBody>
      </p:sp>
      <p:pic>
        <p:nvPicPr>
          <p:cNvPr id="5" name="Picture 4" descr="A person wearing headphones and a microphone&#10;&#10;AI-generated content may be incorrect.">
            <a:extLst>
              <a:ext uri="{FF2B5EF4-FFF2-40B4-BE49-F238E27FC236}">
                <a16:creationId xmlns:a16="http://schemas.microsoft.com/office/drawing/2014/main" id="{D007D9BD-D2DA-260D-332E-A69CA838E43F}"/>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510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9BE4E-55CE-9415-80BB-FC159118F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FDD83-4A4C-3CC7-7E64-1C7A90359CE7}"/>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3D37A099-2F8D-889D-11B6-5573B171EF4A}"/>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Currently, in which situations do you utilize tafasitamab for patients with DLBCL? Which tafasitamab combinations do you use?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Where do you see tafasitamab “landing” in the next 5 years in the management of DLBCL? </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267725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730FB-38AB-7429-CEBE-85569E4F99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E7DE0-7D3B-FB62-9E28-450E696C4995}"/>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D1CF310F-2FD4-2171-BBED-E560CE86F0D7}"/>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Currently, in which situations do you utilize tafasitamab for patients with FL? Which tafasitamab combinations do you use?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Where do you see tafasitamab “landing” in the next 5 years in the management of FL? </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31026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A04A1-1857-F8EB-7E63-E96E7FE6DBE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14A51F5-AAE0-9F9B-1592-C37EA840BBA7}"/>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CB03C56-44FE-7035-178C-EE1E2CF68871}"/>
              </a:ext>
            </a:extLst>
          </p:cNvPr>
          <p:cNvSpPr>
            <a:spLocks noGrp="1"/>
          </p:cNvSpPr>
          <p:nvPr>
            <p:ph type="title"/>
          </p:nvPr>
        </p:nvSpPr>
        <p:spPr>
          <a:xfrm>
            <a:off x="1122023" y="548680"/>
            <a:ext cx="9893808" cy="1085498"/>
          </a:xfrm>
        </p:spPr>
        <p:txBody>
          <a:bodyPr lIns="91440" tIns="91440" rIns="91440" bIns="182880"/>
          <a:lstStyle/>
          <a:p>
            <a:pPr algn="l"/>
            <a:r>
              <a:rPr lang="en-US" dirty="0">
                <a:solidFill>
                  <a:schemeClr val="bg1"/>
                </a:solidFill>
              </a:rPr>
              <a:t>Case Presentation: 78-year-old man with chronic renal disease and relapsed cutaneous DLBCL receives </a:t>
            </a:r>
            <a:r>
              <a:rPr lang="en-US" dirty="0" err="1">
                <a:solidFill>
                  <a:schemeClr val="bg1"/>
                </a:solidFill>
              </a:rPr>
              <a:t>tafasitamab</a:t>
            </a:r>
            <a:r>
              <a:rPr lang="en-US" dirty="0">
                <a:solidFill>
                  <a:schemeClr val="bg1"/>
                </a:solidFill>
              </a:rPr>
              <a:t> and dose-reduced lenalidomide</a:t>
            </a:r>
          </a:p>
        </p:txBody>
      </p:sp>
      <p:sp>
        <p:nvSpPr>
          <p:cNvPr id="8" name="Title 1">
            <a:extLst>
              <a:ext uri="{FF2B5EF4-FFF2-40B4-BE49-F238E27FC236}">
                <a16:creationId xmlns:a16="http://schemas.microsoft.com/office/drawing/2014/main" id="{A537D60A-5603-0855-AC5A-288770B7D182}"/>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Matthew Lunning (Omaha, Nebraska)</a:t>
            </a:r>
          </a:p>
        </p:txBody>
      </p:sp>
      <p:pic>
        <p:nvPicPr>
          <p:cNvPr id="4" name="Picture 3" descr="A person smiling for a picture&#10;&#10;AI-generated content may be incorrect.">
            <a:extLst>
              <a:ext uri="{FF2B5EF4-FFF2-40B4-BE49-F238E27FC236}">
                <a16:creationId xmlns:a16="http://schemas.microsoft.com/office/drawing/2014/main" id="{6256FC7B-D425-4F4A-1A94-9A923200B8A7}"/>
              </a:ext>
            </a:extLst>
          </p:cNvPr>
          <p:cNvPicPr>
            <a:picLocks noChangeAspect="1"/>
          </p:cNvPicPr>
          <p:nvPr/>
        </p:nvPicPr>
        <p:blipFill>
          <a:blip r:embed="rId2"/>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677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98447-7341-4913-CD5E-3E1633BF8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ECA47-4079-7882-4CA3-6828CD7E38F2}"/>
              </a:ext>
            </a:extLst>
          </p:cNvPr>
          <p:cNvSpPr>
            <a:spLocks noGrp="1"/>
          </p:cNvSpPr>
          <p:nvPr>
            <p:ph type="title"/>
          </p:nvPr>
        </p:nvSpPr>
        <p:spPr/>
        <p:txBody>
          <a:bodyPr/>
          <a:lstStyle/>
          <a:p>
            <a:pPr>
              <a:spcBef>
                <a:spcPts val="1200"/>
              </a:spcBef>
            </a:pPr>
            <a:r>
              <a:rPr lang="en-US" dirty="0"/>
              <a:t>Discussion Questions</a:t>
            </a:r>
            <a:endParaRPr lang="en-US" sz="2400" dirty="0"/>
          </a:p>
        </p:txBody>
      </p:sp>
      <p:sp>
        <p:nvSpPr>
          <p:cNvPr id="3" name="Content Placeholder 2">
            <a:extLst>
              <a:ext uri="{FF2B5EF4-FFF2-40B4-BE49-F238E27FC236}">
                <a16:creationId xmlns:a16="http://schemas.microsoft.com/office/drawing/2014/main" id="{9C716A9B-EC39-9AF4-B7B5-8127FF0DD58F}"/>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tx1"/>
                </a:solidFill>
              </a:rPr>
              <a:t>How would you have managed therapy for this patient, and how would you address the issue of chronic renal disease?</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How, if at all, do lenalidomide dose reductions affect the activity of tafasitamab/lenalidomide? </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tx1"/>
                </a:solidFill>
              </a:rPr>
              <a:t>How do you decide between </a:t>
            </a:r>
            <a:r>
              <a:rPr lang="en-US" sz="2500" dirty="0" err="1">
                <a:solidFill>
                  <a:schemeClr val="tx1"/>
                </a:solidFill>
              </a:rPr>
              <a:t>liso</a:t>
            </a:r>
            <a:r>
              <a:rPr lang="en-US" sz="2500" dirty="0">
                <a:solidFill>
                  <a:schemeClr val="tx1"/>
                </a:solidFill>
              </a:rPr>
              <a:t>-cel (PILOT trial) and </a:t>
            </a:r>
            <a:r>
              <a:rPr lang="en-US" sz="2500" dirty="0" err="1">
                <a:solidFill>
                  <a:schemeClr val="tx1"/>
                </a:solidFill>
              </a:rPr>
              <a:t>tafasitamab</a:t>
            </a:r>
            <a:r>
              <a:rPr lang="en-US" sz="2500" dirty="0">
                <a:solidFill>
                  <a:schemeClr val="tx1"/>
                </a:solidFill>
              </a:rPr>
              <a:t>/lenalidomide (L-MIND trial) in late-relapsed LBCL?</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69807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5DCC8-DCE3-F408-3E93-447E59BB08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4259B91-3332-19EB-13E2-EDD1D6549236}"/>
              </a:ext>
            </a:extLst>
          </p:cNvPr>
          <p:cNvSpPr/>
          <p:nvPr/>
        </p:nvSpPr>
        <p:spPr bwMode="auto">
          <a:xfrm>
            <a:off x="740128" y="3645024"/>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4D3740-E027-432F-8EB1-4FFFFEC2A3C2}"/>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D89C0D9-AADE-8599-FAA7-06374FDAD558}"/>
              </a:ext>
            </a:extLst>
          </p:cNvPr>
          <p:cNvSpPr>
            <a:spLocks noGrp="1"/>
          </p:cNvSpPr>
          <p:nvPr>
            <p:ph idx="1"/>
          </p:nvPr>
        </p:nvSpPr>
        <p:spPr>
          <a:xfrm>
            <a:off x="912286" y="1416053"/>
            <a:ext cx="1082847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Rational Incorporation of Antibody-Drug Conjugates into the Management of Newly Diagnosed Diffuse Large B-Cell Lymphoma (DLBCL) — </a:t>
            </a:r>
            <a:br>
              <a:rPr lang="en-US" sz="2500" dirty="0">
                <a:solidFill>
                  <a:schemeClr val="tx1"/>
                </a:solidFill>
              </a:rPr>
            </a:br>
            <a:r>
              <a:rPr lang="en-US" sz="2500" dirty="0">
                <a:solidFill>
                  <a:schemeClr val="tx1"/>
                </a:solidFill>
              </a:rPr>
              <a:t>Dr </a:t>
            </a:r>
            <a:r>
              <a:rPr lang="en-US" sz="2500" dirty="0" err="1">
                <a:solidFill>
                  <a:schemeClr val="tx1"/>
                </a:solidFill>
              </a:rPr>
              <a:t>Matasar</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Clinical Utility of CD19-Directed Monoclonal Antibodies for DLBCL and Follicular Lymphoma (FL) — Dr Leonard </a:t>
            </a:r>
          </a:p>
          <a:p>
            <a:pPr marL="98425" indent="0">
              <a:lnSpc>
                <a:spcPct val="100000"/>
              </a:lnSpc>
              <a:spcBef>
                <a:spcPts val="1600"/>
              </a:spcBef>
              <a:spcAft>
                <a:spcPts val="0"/>
              </a:spcAft>
              <a:buNone/>
            </a:pPr>
            <a:r>
              <a:rPr lang="en-US" sz="2500" dirty="0">
                <a:solidFill>
                  <a:schemeClr val="bg1"/>
                </a:solidFill>
              </a:rPr>
              <a:t>Module 3: Optimal Use of Antibody-Drug Conjugates in the Treatment of Relapsed/Refractory DLBCL — Prof </a:t>
            </a:r>
            <a:r>
              <a:rPr lang="en-US" sz="2500" dirty="0" err="1">
                <a:solidFill>
                  <a:schemeClr val="bg1"/>
                </a:solidFill>
              </a:rPr>
              <a:t>Zinzani</a:t>
            </a:r>
            <a:r>
              <a:rPr lang="en-US" sz="2500" dirty="0">
                <a:solidFill>
                  <a:schemeClr val="bg1"/>
                </a:solidFill>
              </a:rPr>
              <a:t>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DLBCL — Dr Bartlett </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Bispecific Antibody Therapy for FL and Other Lymphoma Subtypes — Dr </a:t>
            </a:r>
            <a:r>
              <a:rPr lang="en-US" sz="2500" dirty="0" err="1">
                <a:solidFill>
                  <a:schemeClr val="tx1"/>
                </a:solidFill>
              </a:rPr>
              <a:t>Nastoupil</a:t>
            </a:r>
            <a:r>
              <a:rPr lang="en-US" sz="2500" dirty="0">
                <a:solidFill>
                  <a:schemeClr val="tx1"/>
                </a:solidFill>
              </a:rPr>
              <a:t> </a:t>
            </a:r>
          </a:p>
        </p:txBody>
      </p:sp>
    </p:spTree>
    <p:extLst>
      <p:ext uri="{BB962C8B-B14F-4D97-AF65-F5344CB8AC3E}">
        <p14:creationId xmlns:p14="http://schemas.microsoft.com/office/powerpoint/2010/main" val="4277889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3AC3CC-94D5-4173-B900-8A43055CDADD}"/>
              </a:ext>
            </a:extLst>
          </p:cNvPr>
          <p:cNvSpPr>
            <a:spLocks noGrp="1"/>
          </p:cNvSpPr>
          <p:nvPr>
            <p:ph type="ctrTitle"/>
          </p:nvPr>
        </p:nvSpPr>
        <p:spPr/>
        <p:txBody>
          <a:bodyPr>
            <a:normAutofit/>
          </a:bodyPr>
          <a:lstStyle/>
          <a:p>
            <a:r>
              <a:rPr lang="en-US" sz="3200" b="1" dirty="0">
                <a:effectLst/>
                <a:latin typeface="Arial" panose="020B0604020202020204" pitchFamily="34" charset="0"/>
                <a:ea typeface="Aptos"/>
              </a:rPr>
              <a:t>Optimal Use of Antibody-Drug Conjugates</a:t>
            </a:r>
            <a:br>
              <a:rPr lang="en-US" sz="3200" b="1" dirty="0">
                <a:effectLst/>
                <a:latin typeface="Arial" panose="020B0604020202020204" pitchFamily="34" charset="0"/>
                <a:ea typeface="Aptos"/>
              </a:rPr>
            </a:br>
            <a:r>
              <a:rPr lang="en-US" sz="3200" b="1" dirty="0">
                <a:effectLst/>
                <a:latin typeface="Arial" panose="020B0604020202020204" pitchFamily="34" charset="0"/>
                <a:ea typeface="Aptos"/>
              </a:rPr>
              <a:t>in the Treatment of R/R DLBCL</a:t>
            </a:r>
            <a:endParaRPr lang="en-US" sz="3200" dirty="0"/>
          </a:p>
        </p:txBody>
      </p:sp>
      <p:sp>
        <p:nvSpPr>
          <p:cNvPr id="3" name="CasellaDiTesto 2">
            <a:extLst>
              <a:ext uri="{FF2B5EF4-FFF2-40B4-BE49-F238E27FC236}">
                <a16:creationId xmlns:a16="http://schemas.microsoft.com/office/drawing/2014/main" id="{125C816E-7C04-429E-9F1B-F254E1D7EBA5}"/>
              </a:ext>
            </a:extLst>
          </p:cNvPr>
          <p:cNvSpPr txBox="1"/>
          <p:nvPr/>
        </p:nvSpPr>
        <p:spPr>
          <a:xfrm>
            <a:off x="2491615" y="4555536"/>
            <a:ext cx="720876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Pier Luigi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Zinzani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Department of Medical and Surgical Sciences – University of Bologna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IRCCS Azienda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Ospedaliero-Universitaria</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Bologna, Policlinico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Sant’Orsola</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-Malpighi»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Institute of Hematology «L. e A.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Seràgnoli</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5303003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74E8B-D64E-461D-9036-B3D249B1C3AF}"/>
              </a:ext>
            </a:extLst>
          </p:cNvPr>
          <p:cNvSpPr>
            <a:spLocks noGrp="1"/>
          </p:cNvSpPr>
          <p:nvPr>
            <p:ph idx="1"/>
          </p:nvPr>
        </p:nvSpPr>
        <p:spPr>
          <a:xfrm>
            <a:off x="343949" y="1031846"/>
            <a:ext cx="11518084" cy="5145117"/>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POLARGO: polatuzumab vedotin in combination with R-</a:t>
            </a:r>
            <a:r>
              <a:rPr lang="en-US" sz="2400" dirty="0" err="1">
                <a:latin typeface="Arial" panose="020B0604020202020204" pitchFamily="34" charset="0"/>
                <a:cs typeface="Arial" panose="020B0604020202020204" pitchFamily="34" charset="0"/>
              </a:rPr>
              <a:t>GemOx</a:t>
            </a:r>
            <a:r>
              <a:rPr lang="en-US" sz="2400" dirty="0">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LOTIS-2: loncastuximab tesirine in R/R DLBCL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LOTIS-7: glofitamab + loncastuximab tesirine in R/R DLBCL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Loncastuximab tesirine in R/R follicular lymphoma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ECHELON-3: brentuximab vedotin + R</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36220AA-1046-42A7-B6F1-7DD8437D4424}"/>
              </a:ext>
            </a:extLst>
          </p:cNvPr>
          <p:cNvSpPr txBox="1"/>
          <p:nvPr/>
        </p:nvSpPr>
        <p:spPr>
          <a:xfrm>
            <a:off x="167780" y="219372"/>
            <a:ext cx="1313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646868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74E8B-D64E-461D-9036-B3D249B1C3AF}"/>
              </a:ext>
            </a:extLst>
          </p:cNvPr>
          <p:cNvSpPr>
            <a:spLocks noGrp="1"/>
          </p:cNvSpPr>
          <p:nvPr>
            <p:ph idx="1"/>
          </p:nvPr>
        </p:nvSpPr>
        <p:spPr>
          <a:xfrm>
            <a:off x="343949" y="1031846"/>
            <a:ext cx="11518084" cy="5145117"/>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POLARGO: polatuzumab vedotin in combination with R-</a:t>
            </a:r>
            <a:r>
              <a:rPr lang="en-US" sz="2400" dirty="0" err="1">
                <a:latin typeface="Arial" panose="020B0604020202020204" pitchFamily="34" charset="0"/>
                <a:cs typeface="Arial" panose="020B0604020202020204" pitchFamily="34" charset="0"/>
              </a:rPr>
              <a:t>GemOx</a:t>
            </a:r>
            <a:r>
              <a:rPr lang="en-US" sz="2400" dirty="0">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LOTIS-2: loncastuximab tesirine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LOTIS-7: glofitamab + loncastuximab tesirine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Loncastuximab tesirine in R/R follicular lymphoma</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ECHELON-3: brentuximab vedotin + R</a:t>
            </a:r>
            <a:r>
              <a:rPr lang="en-US" sz="2400" baseline="30000" dirty="0">
                <a:solidFill>
                  <a:schemeClr val="bg1">
                    <a:lumMod val="95000"/>
                  </a:schemeClr>
                </a:solidFill>
                <a:latin typeface="Arial" panose="020B0604020202020204" pitchFamily="34" charset="0"/>
                <a:cs typeface="Arial" panose="020B0604020202020204" pitchFamily="34" charset="0"/>
              </a:rPr>
              <a:t>2</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36220AA-1046-42A7-B6F1-7DD8437D4424}"/>
              </a:ext>
            </a:extLst>
          </p:cNvPr>
          <p:cNvSpPr txBox="1"/>
          <p:nvPr/>
        </p:nvSpPr>
        <p:spPr>
          <a:xfrm>
            <a:off x="167780" y="219372"/>
            <a:ext cx="1313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1983765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83230" y="6270866"/>
            <a:ext cx="6261836" cy="140060"/>
          </a:xfrm>
          <a:prstGeom prst="rect">
            <a:avLst/>
          </a:prstGeom>
        </p:spPr>
        <p:txBody>
          <a:bodyPr vert="horz" wrap="square" lIns="0" tIns="16912" rIns="0" bIns="0" rtlCol="0">
            <a:spAutoFit/>
          </a:bodyPr>
          <a:lstStyle/>
          <a:p>
            <a:pPr marL="50738" marR="0" lvl="0" indent="0" algn="l" defTabSz="914400" rtl="0" eaLnBrk="1" fontAlgn="auto" latinLnBrk="0" hangingPunct="1">
              <a:lnSpc>
                <a:spcPct val="100000"/>
              </a:lnSpc>
              <a:spcBef>
                <a:spcPts val="133"/>
              </a:spcBef>
              <a:spcAft>
                <a:spcPts val="0"/>
              </a:spcAft>
              <a:buClrTx/>
              <a:buSzTx/>
              <a:buFontTx/>
              <a:buNone/>
              <a:tabLst/>
              <a:defRPr/>
            </a:pPr>
            <a:r>
              <a:rPr kumimoji="0" lang="en-US" sz="799" b="0" i="0" u="none" strike="noStrike" kern="1200" cap="none" spc="-13" normalizeH="0" baseline="0" noProof="0" dirty="0">
                <a:ln>
                  <a:noFill/>
                </a:ln>
                <a:solidFill>
                  <a:prstClr val="black"/>
                </a:solidFill>
                <a:effectLst/>
                <a:uLnTx/>
                <a:uFillTx/>
                <a:latin typeface="Arial MT"/>
                <a:ea typeface="+mn-ea"/>
                <a:cs typeface="Arial MT"/>
              </a:rPr>
              <a:t>*Polatuzumab</a:t>
            </a:r>
            <a:r>
              <a:rPr kumimoji="0" lang="en-US" sz="799" b="0" i="0" u="none" strike="noStrike" kern="1200" cap="none" spc="0" normalizeH="0" baseline="0" noProof="0" dirty="0">
                <a:ln>
                  <a:noFill/>
                </a:ln>
                <a:solidFill>
                  <a:prstClr val="black"/>
                </a:solidFill>
                <a:effectLst/>
                <a:uLnTx/>
                <a:uFillTx/>
                <a:latin typeface="Arial MT"/>
                <a:ea typeface="+mn-ea"/>
                <a:cs typeface="Arial MT"/>
              </a:rPr>
              <a:t> vedotin</a:t>
            </a:r>
            <a:r>
              <a:rPr kumimoji="0" lang="en-US" sz="799" b="0" i="0" u="none" strike="noStrike" kern="1200" cap="none" spc="-33"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(1.8</a:t>
            </a:r>
            <a:r>
              <a:rPr kumimoji="0" lang="en-US" sz="799" b="0" i="0" u="none" strike="noStrike" kern="1200" cap="none" spc="-40"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mg/kg)</a:t>
            </a:r>
            <a:r>
              <a:rPr kumimoji="0" lang="en-US" sz="799" b="0" i="0" u="none" strike="noStrike" kern="1200" cap="none" spc="-7"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plus</a:t>
            </a:r>
            <a:r>
              <a:rPr kumimoji="0" lang="en-US" sz="799" b="0" i="0" u="none" strike="noStrike" kern="1200" cap="none" spc="-40"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R-GemOx</a:t>
            </a:r>
            <a:r>
              <a:rPr kumimoji="0" lang="en-US" sz="799" b="0" i="0" u="none" strike="noStrike" kern="1200" cap="none" spc="-13"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(R,</a:t>
            </a:r>
            <a:r>
              <a:rPr kumimoji="0" lang="en-US" sz="799" b="0" i="0" u="none" strike="noStrike" kern="1200" cap="none" spc="-47"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375</a:t>
            </a:r>
            <a:r>
              <a:rPr kumimoji="0" lang="en-US" sz="799" b="0" i="0" u="none" strike="noStrike" kern="1200" cap="none" spc="-27"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mg/m</a:t>
            </a:r>
            <a:r>
              <a:rPr kumimoji="0" lang="en-US" sz="799" b="0" i="0" u="none" strike="noStrike" kern="1200" cap="none" spc="0" normalizeH="0" baseline="27777" noProof="0" dirty="0">
                <a:ln>
                  <a:noFill/>
                </a:ln>
                <a:solidFill>
                  <a:prstClr val="black"/>
                </a:solidFill>
                <a:effectLst/>
                <a:uLnTx/>
                <a:uFillTx/>
                <a:latin typeface="Arial MT"/>
                <a:ea typeface="+mn-ea"/>
                <a:cs typeface="Arial MT"/>
              </a:rPr>
              <a:t>2</a:t>
            </a:r>
            <a:r>
              <a:rPr kumimoji="0" lang="en-US" sz="799" b="0" i="0" u="none" strike="noStrike" kern="1200" cap="none" spc="0" normalizeH="0" baseline="0" noProof="0" dirty="0">
                <a:ln>
                  <a:noFill/>
                </a:ln>
                <a:solidFill>
                  <a:prstClr val="black"/>
                </a:solidFill>
                <a:effectLst/>
                <a:uLnTx/>
                <a:uFillTx/>
                <a:latin typeface="Arial MT"/>
                <a:ea typeface="+mn-ea"/>
                <a:cs typeface="Arial MT"/>
              </a:rPr>
              <a:t>;</a:t>
            </a:r>
            <a:r>
              <a:rPr kumimoji="0" lang="en-US" sz="799" b="0" i="0" u="none" strike="noStrike" kern="1200" cap="none" spc="20"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Gem,</a:t>
            </a:r>
            <a:r>
              <a:rPr kumimoji="0" lang="en-US" sz="799" b="0" i="0" u="none" strike="noStrike" kern="1200" cap="none" spc="-27"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1000</a:t>
            </a:r>
            <a:r>
              <a:rPr kumimoji="0" lang="en-US" sz="799" b="0" i="0" u="none" strike="noStrike" kern="1200" cap="none" spc="-27"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mg/m</a:t>
            </a:r>
            <a:r>
              <a:rPr kumimoji="0" lang="en-US" sz="799" b="0" i="0" u="none" strike="noStrike" kern="1200" cap="none" spc="0" normalizeH="0" baseline="27777" noProof="0" dirty="0">
                <a:ln>
                  <a:noFill/>
                </a:ln>
                <a:solidFill>
                  <a:prstClr val="black"/>
                </a:solidFill>
                <a:effectLst/>
                <a:uLnTx/>
                <a:uFillTx/>
                <a:latin typeface="Arial MT"/>
                <a:ea typeface="+mn-ea"/>
                <a:cs typeface="Arial MT"/>
              </a:rPr>
              <a:t>2</a:t>
            </a:r>
            <a:r>
              <a:rPr kumimoji="0" lang="en-US" sz="799" b="0" i="0" u="none" strike="noStrike" kern="1200" cap="none" spc="0" normalizeH="0" baseline="0" noProof="0" dirty="0">
                <a:ln>
                  <a:noFill/>
                </a:ln>
                <a:solidFill>
                  <a:prstClr val="black"/>
                </a:solidFill>
                <a:effectLst/>
                <a:uLnTx/>
                <a:uFillTx/>
                <a:latin typeface="Arial MT"/>
                <a:ea typeface="+mn-ea"/>
                <a:cs typeface="Arial MT"/>
              </a:rPr>
              <a:t>;</a:t>
            </a:r>
            <a:r>
              <a:rPr kumimoji="0" lang="en-US" sz="799" b="0" i="0" u="none" strike="noStrike" kern="1200" cap="none" spc="20"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Ox,</a:t>
            </a:r>
            <a:r>
              <a:rPr kumimoji="0" lang="en-US" sz="799" b="0" i="0" u="none" strike="noStrike" kern="1200" cap="none" spc="-40"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100</a:t>
            </a:r>
            <a:r>
              <a:rPr kumimoji="0" lang="en-US" sz="799" b="0" i="0" u="none" strike="noStrike" kern="1200" cap="none" spc="-20" normalizeH="0" baseline="0" noProof="0" dirty="0">
                <a:ln>
                  <a:noFill/>
                </a:ln>
                <a:solidFill>
                  <a:prstClr val="black"/>
                </a:solidFill>
                <a:effectLst/>
                <a:uLnTx/>
                <a:uFillTx/>
                <a:latin typeface="Arial MT"/>
                <a:ea typeface="+mn-ea"/>
                <a:cs typeface="Arial MT"/>
              </a:rPr>
              <a:t> </a:t>
            </a:r>
            <a:r>
              <a:rPr kumimoji="0" lang="en-US" sz="799" b="0" i="0" u="none" strike="noStrike" kern="1200" cap="none" spc="0" normalizeH="0" baseline="0" noProof="0" dirty="0">
                <a:ln>
                  <a:noFill/>
                </a:ln>
                <a:solidFill>
                  <a:prstClr val="black"/>
                </a:solidFill>
                <a:effectLst/>
                <a:uLnTx/>
                <a:uFillTx/>
                <a:latin typeface="Arial MT"/>
                <a:ea typeface="+mn-ea"/>
                <a:cs typeface="Arial MT"/>
              </a:rPr>
              <a:t>mg/m</a:t>
            </a:r>
            <a:r>
              <a:rPr kumimoji="0" lang="en-US" sz="799" b="0" i="0" u="none" strike="noStrike" kern="1200" cap="none" spc="0" normalizeH="0" baseline="27777" noProof="0" dirty="0">
                <a:ln>
                  <a:noFill/>
                </a:ln>
                <a:solidFill>
                  <a:prstClr val="black"/>
                </a:solidFill>
                <a:effectLst/>
                <a:uLnTx/>
                <a:uFillTx/>
                <a:latin typeface="Arial MT"/>
                <a:ea typeface="+mn-ea"/>
                <a:cs typeface="Arial MT"/>
              </a:rPr>
              <a:t>2</a:t>
            </a:r>
            <a:r>
              <a:rPr kumimoji="0" lang="en-US" sz="799" b="0" i="0" u="none" strike="noStrike" kern="1200" cap="none" spc="0" normalizeH="0" baseline="0" noProof="0" dirty="0">
                <a:ln>
                  <a:noFill/>
                </a:ln>
                <a:solidFill>
                  <a:prstClr val="black"/>
                </a:solidFill>
                <a:effectLst/>
                <a:uLnTx/>
                <a:uFillTx/>
                <a:latin typeface="Arial MT"/>
                <a:ea typeface="+mn-ea"/>
                <a:cs typeface="Arial MT"/>
              </a:rPr>
              <a:t>).</a:t>
            </a:r>
            <a:r>
              <a:rPr kumimoji="0" lang="en-US" sz="799" b="0" i="0" u="none" strike="noStrike" kern="1200" cap="none" spc="13" normalizeH="0" baseline="0" noProof="0" dirty="0">
                <a:ln>
                  <a:noFill/>
                </a:ln>
                <a:solidFill>
                  <a:prstClr val="black"/>
                </a:solidFill>
                <a:effectLst/>
                <a:uLnTx/>
                <a:uFillTx/>
                <a:latin typeface="Arial MT"/>
                <a:ea typeface="+mn-ea"/>
                <a:cs typeface="Arial MT"/>
              </a:rPr>
              <a:t> </a:t>
            </a:r>
            <a:endParaRPr kumimoji="0" lang="en-US" sz="799"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4" name="object 4"/>
          <p:cNvSpPr/>
          <p:nvPr/>
        </p:nvSpPr>
        <p:spPr>
          <a:xfrm>
            <a:off x="3573845" y="1860538"/>
            <a:ext cx="2352522" cy="849005"/>
          </a:xfrm>
          <a:custGeom>
            <a:avLst/>
            <a:gdLst/>
            <a:ahLst/>
            <a:cxnLst/>
            <a:rect l="l" t="t" r="r" b="b"/>
            <a:pathLst>
              <a:path w="1766570" h="637539">
                <a:moveTo>
                  <a:pt x="1660016" y="0"/>
                </a:moveTo>
                <a:lnTo>
                  <a:pt x="106299" y="0"/>
                </a:lnTo>
                <a:lnTo>
                  <a:pt x="64936" y="8338"/>
                </a:lnTo>
                <a:lnTo>
                  <a:pt x="31146" y="31083"/>
                </a:lnTo>
                <a:lnTo>
                  <a:pt x="8358" y="64829"/>
                </a:lnTo>
                <a:lnTo>
                  <a:pt x="0" y="106172"/>
                </a:lnTo>
                <a:lnTo>
                  <a:pt x="0" y="531241"/>
                </a:lnTo>
                <a:lnTo>
                  <a:pt x="8358" y="572583"/>
                </a:lnTo>
                <a:lnTo>
                  <a:pt x="31146" y="606329"/>
                </a:lnTo>
                <a:lnTo>
                  <a:pt x="64936" y="629074"/>
                </a:lnTo>
                <a:lnTo>
                  <a:pt x="106299" y="637413"/>
                </a:lnTo>
                <a:lnTo>
                  <a:pt x="1660016" y="637413"/>
                </a:lnTo>
                <a:lnTo>
                  <a:pt x="1701359" y="629074"/>
                </a:lnTo>
                <a:lnTo>
                  <a:pt x="1735105" y="606329"/>
                </a:lnTo>
                <a:lnTo>
                  <a:pt x="1757850" y="572583"/>
                </a:lnTo>
                <a:lnTo>
                  <a:pt x="1766189" y="531241"/>
                </a:lnTo>
                <a:lnTo>
                  <a:pt x="1766189" y="106172"/>
                </a:lnTo>
                <a:lnTo>
                  <a:pt x="1757850" y="64829"/>
                </a:lnTo>
                <a:lnTo>
                  <a:pt x="1735105" y="31083"/>
                </a:lnTo>
                <a:lnTo>
                  <a:pt x="1701359" y="8338"/>
                </a:lnTo>
                <a:lnTo>
                  <a:pt x="1660016" y="0"/>
                </a:lnTo>
                <a:close/>
              </a:path>
            </a:pathLst>
          </a:custGeom>
          <a:solidFill>
            <a:srgbClr val="534F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5"/>
          <p:cNvSpPr txBox="1"/>
          <p:nvPr/>
        </p:nvSpPr>
        <p:spPr>
          <a:xfrm>
            <a:off x="4051622" y="1998713"/>
            <a:ext cx="1396123" cy="548934"/>
          </a:xfrm>
          <a:prstGeom prst="rect">
            <a:avLst/>
          </a:prstGeom>
        </p:spPr>
        <p:txBody>
          <a:bodyPr vert="horz" wrap="square" lIns="0" tIns="16067" rIns="0" bIns="0" rtlCol="0">
            <a:spAutoFit/>
          </a:bodyPr>
          <a:lstStyle/>
          <a:p>
            <a:pPr marL="26215" marR="0" lvl="0" indent="0" algn="l" defTabSz="914400" rtl="0" eaLnBrk="1" fontAlgn="auto" latinLnBrk="0" hangingPunct="1">
              <a:lnSpc>
                <a:spcPct val="100000"/>
              </a:lnSpc>
              <a:spcBef>
                <a:spcPts val="127"/>
              </a:spcBef>
              <a:spcAft>
                <a:spcPts val="0"/>
              </a:spcAft>
              <a:buClrTx/>
              <a:buSzTx/>
              <a:buFontTx/>
              <a:buNone/>
              <a:tabLst/>
              <a:defRPr/>
            </a:pPr>
            <a:r>
              <a:rPr kumimoji="0" lang="en-US" sz="1731" b="1" i="1" u="none" strike="noStrike" kern="1200" cap="none" spc="0" normalizeH="0" baseline="0" noProof="0" dirty="0">
                <a:ln>
                  <a:noFill/>
                </a:ln>
                <a:solidFill>
                  <a:srgbClr val="FFFFFF"/>
                </a:solidFill>
                <a:effectLst/>
                <a:uLnTx/>
                <a:uFillTx/>
                <a:latin typeface="Arial"/>
                <a:ea typeface="+mn-ea"/>
                <a:cs typeface="Arial"/>
              </a:rPr>
              <a:t>Safety</a:t>
            </a:r>
            <a:r>
              <a:rPr kumimoji="0" lang="en-US" sz="1731" b="1" i="1" u="none" strike="noStrike" kern="1200" cap="none" spc="-33" normalizeH="0" baseline="0" noProof="0" dirty="0">
                <a:ln>
                  <a:noFill/>
                </a:ln>
                <a:solidFill>
                  <a:srgbClr val="FFFFFF"/>
                </a:solidFill>
                <a:effectLst/>
                <a:uLnTx/>
                <a:uFillTx/>
                <a:latin typeface="Arial"/>
                <a:ea typeface="+mn-ea"/>
                <a:cs typeface="Arial"/>
              </a:rPr>
              <a:t> </a:t>
            </a:r>
            <a:r>
              <a:rPr kumimoji="0" lang="en-US" sz="1731" b="1" i="1" u="none" strike="noStrike" kern="1200" cap="none" spc="-13" normalizeH="0" baseline="0" noProof="0" dirty="0">
                <a:ln>
                  <a:noFill/>
                </a:ln>
                <a:solidFill>
                  <a:srgbClr val="FFFFFF"/>
                </a:solidFill>
                <a:effectLst/>
                <a:uLnTx/>
                <a:uFillTx/>
                <a:latin typeface="Arial"/>
                <a:ea typeface="+mn-ea"/>
                <a:cs typeface="Arial"/>
              </a:rPr>
              <a:t>run-</a:t>
            </a:r>
            <a:r>
              <a:rPr kumimoji="0" lang="en-US" sz="1731" b="1" i="1" u="none" strike="noStrike" kern="1200" cap="none" spc="-33" normalizeH="0" baseline="0" noProof="0" dirty="0">
                <a:ln>
                  <a:noFill/>
                </a:ln>
                <a:solidFill>
                  <a:srgbClr val="FFFFFF"/>
                </a:solidFill>
                <a:effectLst/>
                <a:uLnTx/>
                <a:uFillTx/>
                <a:latin typeface="Arial"/>
                <a:ea typeface="+mn-ea"/>
                <a:cs typeface="Arial"/>
              </a:rPr>
              <a:t>in</a:t>
            </a:r>
            <a:endParaRPr kumimoji="0" lang="en-US" sz="1731" b="0" i="0" u="none" strike="noStrike" kern="1200" cap="none" spc="0" normalizeH="0" baseline="0" noProof="0" dirty="0">
              <a:ln>
                <a:noFill/>
              </a:ln>
              <a:solidFill>
                <a:prstClr val="black"/>
              </a:solidFill>
              <a:effectLst/>
              <a:uLnTx/>
              <a:uFillTx/>
              <a:latin typeface="Arial"/>
              <a:ea typeface="+mn-ea"/>
              <a:cs typeface="Arial"/>
            </a:endParaRPr>
          </a:p>
          <a:p>
            <a:pPr marL="16913" marR="0" lvl="0" indent="0" algn="l" defTabSz="914400" rtl="0" eaLnBrk="1" fontAlgn="auto" latinLnBrk="0" hangingPunct="1">
              <a:lnSpc>
                <a:spcPct val="100000"/>
              </a:lnSpc>
              <a:spcBef>
                <a:spcPts val="0"/>
              </a:spcBef>
              <a:spcAft>
                <a:spcPts val="0"/>
              </a:spcAft>
              <a:buClrTx/>
              <a:buSzTx/>
              <a:buFontTx/>
              <a:buNone/>
              <a:tabLst/>
              <a:defRPr/>
            </a:pPr>
            <a:r>
              <a:rPr kumimoji="0" lang="en-US" sz="1731" b="0" i="1" u="none" strike="noStrike" kern="1200" cap="none" spc="0" normalizeH="0" baseline="0" noProof="0" dirty="0">
                <a:ln>
                  <a:noFill/>
                </a:ln>
                <a:solidFill>
                  <a:srgbClr val="FFFFFF"/>
                </a:solidFill>
                <a:effectLst/>
                <a:uLnTx/>
                <a:uFillTx/>
                <a:latin typeface="Arial"/>
                <a:ea typeface="+mn-ea"/>
                <a:cs typeface="Arial"/>
              </a:rPr>
              <a:t>Enrolled</a:t>
            </a:r>
            <a:r>
              <a:rPr kumimoji="0" lang="en-US" sz="1731" b="0" i="1" u="none" strike="noStrike" kern="1200" cap="none" spc="-67" normalizeH="0" baseline="0" noProof="0" dirty="0">
                <a:ln>
                  <a:noFill/>
                </a:ln>
                <a:solidFill>
                  <a:srgbClr val="FFFFFF"/>
                </a:solidFill>
                <a:effectLst/>
                <a:uLnTx/>
                <a:uFillTx/>
                <a:latin typeface="Arial"/>
                <a:ea typeface="+mn-ea"/>
                <a:cs typeface="Arial"/>
              </a:rPr>
              <a:t> </a:t>
            </a:r>
            <a:r>
              <a:rPr kumimoji="0" lang="en-US" sz="1731" b="0" i="1" u="none" strike="noStrike" kern="1200" cap="none" spc="-27" normalizeH="0" baseline="0" noProof="0" dirty="0">
                <a:ln>
                  <a:noFill/>
                </a:ln>
                <a:solidFill>
                  <a:srgbClr val="FFFFFF"/>
                </a:solidFill>
                <a:effectLst/>
                <a:uLnTx/>
                <a:uFillTx/>
                <a:latin typeface="Arial"/>
                <a:ea typeface="+mn-ea"/>
                <a:cs typeface="Arial"/>
              </a:rPr>
              <a:t>n=</a:t>
            </a:r>
            <a:r>
              <a:rPr kumimoji="0" lang="en-US" sz="1731" b="1" i="1" u="none" strike="noStrike" kern="1200" cap="none" spc="-27" normalizeH="0" baseline="0" noProof="0" dirty="0">
                <a:ln>
                  <a:noFill/>
                </a:ln>
                <a:solidFill>
                  <a:srgbClr val="FFFFFF"/>
                </a:solidFill>
                <a:effectLst/>
                <a:uLnTx/>
                <a:uFillTx/>
                <a:latin typeface="Arial"/>
                <a:ea typeface="+mn-ea"/>
                <a:cs typeface="Arial"/>
              </a:rPr>
              <a:t>15</a:t>
            </a:r>
            <a:endParaRPr kumimoji="0" lang="en-US" sz="1731"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p:nvPr/>
        </p:nvSpPr>
        <p:spPr>
          <a:xfrm>
            <a:off x="7500411" y="1933599"/>
            <a:ext cx="2121667" cy="708632"/>
          </a:xfrm>
          <a:custGeom>
            <a:avLst/>
            <a:gdLst/>
            <a:ahLst/>
            <a:cxnLst/>
            <a:rect l="l" t="t" r="r" b="b"/>
            <a:pathLst>
              <a:path w="1593215" h="532130">
                <a:moveTo>
                  <a:pt x="1504441" y="0"/>
                </a:moveTo>
                <a:lnTo>
                  <a:pt x="88518" y="0"/>
                </a:lnTo>
                <a:lnTo>
                  <a:pt x="54060" y="6957"/>
                </a:lnTo>
                <a:lnTo>
                  <a:pt x="25923" y="25939"/>
                </a:lnTo>
                <a:lnTo>
                  <a:pt x="6955" y="54113"/>
                </a:lnTo>
                <a:lnTo>
                  <a:pt x="0" y="88646"/>
                </a:lnTo>
                <a:lnTo>
                  <a:pt x="0" y="442976"/>
                </a:lnTo>
                <a:lnTo>
                  <a:pt x="6955" y="477508"/>
                </a:lnTo>
                <a:lnTo>
                  <a:pt x="25923" y="505682"/>
                </a:lnTo>
                <a:lnTo>
                  <a:pt x="54060" y="524664"/>
                </a:lnTo>
                <a:lnTo>
                  <a:pt x="88518" y="531622"/>
                </a:lnTo>
                <a:lnTo>
                  <a:pt x="1504441" y="531622"/>
                </a:lnTo>
                <a:lnTo>
                  <a:pt x="1538900" y="524664"/>
                </a:lnTo>
                <a:lnTo>
                  <a:pt x="1567037" y="505682"/>
                </a:lnTo>
                <a:lnTo>
                  <a:pt x="1586005" y="477508"/>
                </a:lnTo>
                <a:lnTo>
                  <a:pt x="1592961" y="442976"/>
                </a:lnTo>
                <a:lnTo>
                  <a:pt x="1592961" y="88646"/>
                </a:lnTo>
                <a:lnTo>
                  <a:pt x="1586005" y="54113"/>
                </a:lnTo>
                <a:lnTo>
                  <a:pt x="1567037" y="25939"/>
                </a:lnTo>
                <a:lnTo>
                  <a:pt x="1538900" y="6957"/>
                </a:lnTo>
                <a:lnTo>
                  <a:pt x="1504441" y="0"/>
                </a:lnTo>
                <a:close/>
              </a:path>
            </a:pathLst>
          </a:custGeom>
          <a:solidFill>
            <a:srgbClr val="0099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ject 7"/>
          <p:cNvSpPr txBox="1"/>
          <p:nvPr/>
        </p:nvSpPr>
        <p:spPr>
          <a:xfrm>
            <a:off x="7816335" y="2052325"/>
            <a:ext cx="1491678" cy="448370"/>
          </a:xfrm>
          <a:prstGeom prst="rect">
            <a:avLst/>
          </a:prstGeom>
        </p:spPr>
        <p:txBody>
          <a:bodyPr vert="horz" wrap="square" lIns="0" tIns="17758" rIns="0" bIns="0" rtlCol="0">
            <a:spAutoFit/>
          </a:bodyPr>
          <a:lstStyle/>
          <a:p>
            <a:pPr marL="50738" marR="0" lvl="0" indent="0" algn="l" defTabSz="914400" rtl="0" eaLnBrk="1" fontAlgn="auto" latinLnBrk="0" hangingPunct="1">
              <a:lnSpc>
                <a:spcPct val="100000"/>
              </a:lnSpc>
              <a:spcBef>
                <a:spcPts val="140"/>
              </a:spcBef>
              <a:spcAft>
                <a:spcPts val="0"/>
              </a:spcAft>
              <a:buClrTx/>
              <a:buSzTx/>
              <a:buFontTx/>
              <a:buNone/>
              <a:tabLst/>
              <a:defRPr/>
            </a:pPr>
            <a:r>
              <a:rPr kumimoji="0" lang="en-US" sz="1465" b="1" i="1" u="none" strike="noStrike" kern="1200" cap="none" spc="-13" normalizeH="0" baseline="0" noProof="0" dirty="0">
                <a:ln>
                  <a:noFill/>
                </a:ln>
                <a:solidFill>
                  <a:srgbClr val="FFFFFF"/>
                </a:solidFill>
                <a:effectLst/>
                <a:uLnTx/>
                <a:uFillTx/>
                <a:latin typeface="Arial"/>
                <a:ea typeface="+mn-ea"/>
                <a:cs typeface="Arial"/>
              </a:rPr>
              <a:t>Pola-R-GemOx*</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a:p>
            <a:pPr marL="16913" marR="0" lvl="0" indent="0" algn="l" defTabSz="914400" rtl="0" eaLnBrk="1" fontAlgn="auto" latinLnBrk="0" hangingPunct="1">
              <a:lnSpc>
                <a:spcPct val="100000"/>
              </a:lnSpc>
              <a:spcBef>
                <a:spcPts val="0"/>
              </a:spcBef>
              <a:spcAft>
                <a:spcPts val="0"/>
              </a:spcAft>
              <a:buClrTx/>
              <a:buSzTx/>
              <a:buFontTx/>
              <a:buNone/>
              <a:tabLst/>
              <a:defRPr/>
            </a:pPr>
            <a:r>
              <a:rPr kumimoji="0" lang="en-US" sz="1332" b="0" i="1" u="none" strike="noStrike" kern="1200" cap="none" spc="0" normalizeH="0" baseline="0" noProof="0" dirty="0">
                <a:ln>
                  <a:noFill/>
                </a:ln>
                <a:solidFill>
                  <a:srgbClr val="FFFFFF"/>
                </a:solidFill>
                <a:effectLst/>
                <a:uLnTx/>
                <a:uFillTx/>
                <a:latin typeface="Arial"/>
                <a:ea typeface="+mn-ea"/>
                <a:cs typeface="Arial"/>
              </a:rPr>
              <a:t>Q3W</a:t>
            </a:r>
            <a:r>
              <a:rPr kumimoji="0" lang="en-US" sz="1332" b="0" i="1" u="none" strike="noStrike" kern="1200" cap="none" spc="-27"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up</a:t>
            </a:r>
            <a:r>
              <a:rPr kumimoji="0" lang="en-US" sz="1332" b="0" i="1" u="none" strike="noStrike" kern="1200" cap="none" spc="-27"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to</a:t>
            </a:r>
            <a:r>
              <a:rPr kumimoji="0" lang="en-US" sz="1332" b="0" i="1" u="none" strike="noStrike" kern="1200" cap="none" spc="-20"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8</a:t>
            </a:r>
            <a:r>
              <a:rPr kumimoji="0" lang="en-US" sz="1332" b="0" i="1" u="none" strike="noStrike" kern="1200" cap="none" spc="-40" normalizeH="0" baseline="0" noProof="0" dirty="0">
                <a:ln>
                  <a:noFill/>
                </a:ln>
                <a:solidFill>
                  <a:srgbClr val="FFFFFF"/>
                </a:solidFill>
                <a:effectLst/>
                <a:uLnTx/>
                <a:uFillTx/>
                <a:latin typeface="Arial"/>
                <a:ea typeface="+mn-ea"/>
                <a:cs typeface="Arial"/>
              </a:rPr>
              <a:t> </a:t>
            </a:r>
            <a:r>
              <a:rPr kumimoji="0" lang="en-US" sz="1332" b="0" i="1" u="none" strike="noStrike" kern="1200" cap="none" spc="-13" normalizeH="0" baseline="0" noProof="0" dirty="0">
                <a:ln>
                  <a:noFill/>
                </a:ln>
                <a:solidFill>
                  <a:srgbClr val="FFFFFF"/>
                </a:solidFill>
                <a:effectLst/>
                <a:uLnTx/>
                <a:uFillTx/>
                <a:latin typeface="Arial"/>
                <a:ea typeface="+mn-ea"/>
                <a:cs typeface="Arial"/>
              </a:rPr>
              <a:t>cycles</a:t>
            </a:r>
            <a:endParaRPr kumimoji="0" lang="en-US" sz="1332"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9731333" y="1892402"/>
            <a:ext cx="1927174" cy="740220"/>
          </a:xfrm>
          <a:prstGeom prst="rect">
            <a:avLst/>
          </a:prstGeom>
          <a:solidFill>
            <a:srgbClr val="E8E8E8"/>
          </a:solidFill>
        </p:spPr>
        <p:txBody>
          <a:bodyPr vert="horz" wrap="square" lIns="0" tIns="123461" rIns="0" bIns="0" rtlCol="0">
            <a:spAutoFit/>
          </a:bodyPr>
          <a:lstStyle/>
          <a:p>
            <a:pPr marL="197877" marR="188575" lvl="0" indent="0" algn="ctr" defTabSz="914400" rtl="0" eaLnBrk="1" fontAlgn="auto" latinLnBrk="0" hangingPunct="1">
              <a:lnSpc>
                <a:spcPts val="1585"/>
              </a:lnSpc>
              <a:spcBef>
                <a:spcPts val="972"/>
              </a:spcBef>
              <a:spcAft>
                <a:spcPts val="0"/>
              </a:spcAft>
              <a:buClrTx/>
              <a:buSzTx/>
              <a:buFontTx/>
              <a:buNone/>
              <a:tabLst/>
              <a:defRPr/>
            </a:pPr>
            <a:r>
              <a:rPr kumimoji="0" lang="en-US" sz="1465" b="1" i="1" u="none" strike="noStrike" kern="1200" cap="none" spc="0" normalizeH="0" baseline="0" noProof="0" dirty="0">
                <a:ln>
                  <a:noFill/>
                </a:ln>
                <a:solidFill>
                  <a:prstClr val="black"/>
                </a:solidFill>
                <a:effectLst/>
                <a:uLnTx/>
                <a:uFillTx/>
                <a:latin typeface="Arial"/>
                <a:ea typeface="+mn-ea"/>
                <a:cs typeface="Arial"/>
              </a:rPr>
              <a:t>Primary</a:t>
            </a:r>
            <a:r>
              <a:rPr kumimoji="0" lang="en-US" sz="1465" b="1" i="1" u="none" strike="noStrike" kern="1200" cap="none" spc="-67" normalizeH="0" baseline="0" noProof="0" dirty="0">
                <a:ln>
                  <a:noFill/>
                </a:ln>
                <a:solidFill>
                  <a:prstClr val="black"/>
                </a:solidFill>
                <a:effectLst/>
                <a:uLnTx/>
                <a:uFillTx/>
                <a:latin typeface="Arial"/>
                <a:ea typeface="+mn-ea"/>
                <a:cs typeface="Arial"/>
              </a:rPr>
              <a:t> </a:t>
            </a:r>
            <a:r>
              <a:rPr kumimoji="0" lang="en-US" sz="1465" b="1" i="1" u="none" strike="noStrike" kern="1200" cap="none" spc="-13" normalizeH="0" baseline="0" noProof="0" dirty="0">
                <a:ln>
                  <a:noFill/>
                </a:ln>
                <a:solidFill>
                  <a:prstClr val="black"/>
                </a:solidFill>
                <a:effectLst/>
                <a:uLnTx/>
                <a:uFillTx/>
                <a:latin typeface="Arial"/>
                <a:ea typeface="+mn-ea"/>
                <a:cs typeface="Arial"/>
              </a:rPr>
              <a:t>endpoint </a:t>
            </a:r>
            <a:r>
              <a:rPr kumimoji="0" lang="en-US" sz="1465" b="0" i="1" u="none" strike="noStrike" kern="1200" cap="none" spc="0" normalizeH="0" baseline="0" noProof="0" dirty="0">
                <a:ln>
                  <a:noFill/>
                </a:ln>
                <a:solidFill>
                  <a:prstClr val="black"/>
                </a:solidFill>
                <a:effectLst/>
                <a:uLnTx/>
                <a:uFillTx/>
                <a:latin typeface="Arial"/>
                <a:ea typeface="+mn-ea"/>
                <a:cs typeface="Arial"/>
              </a:rPr>
              <a:t>Safety</a:t>
            </a:r>
            <a:r>
              <a:rPr kumimoji="0" lang="en-US" sz="1465" b="0" i="1" u="none" strike="noStrike" kern="1200" cap="none" spc="-53" normalizeH="0" baseline="0" noProof="0" dirty="0">
                <a:ln>
                  <a:noFill/>
                </a:ln>
                <a:solidFill>
                  <a:prstClr val="black"/>
                </a:solidFill>
                <a:effectLst/>
                <a:uLnTx/>
                <a:uFillTx/>
                <a:latin typeface="Arial"/>
                <a:ea typeface="+mn-ea"/>
                <a:cs typeface="Arial"/>
              </a:rPr>
              <a:t> </a:t>
            </a:r>
            <a:r>
              <a:rPr kumimoji="0" lang="en-US" sz="1465" b="0" i="1" u="none" strike="noStrike" kern="1200" cap="none" spc="-33" normalizeH="0" baseline="0" noProof="0" dirty="0">
                <a:ln>
                  <a:noFill/>
                </a:ln>
                <a:solidFill>
                  <a:prstClr val="black"/>
                </a:solidFill>
                <a:effectLst/>
                <a:uLnTx/>
                <a:uFillTx/>
                <a:latin typeface="Arial"/>
                <a:ea typeface="+mn-ea"/>
                <a:cs typeface="Arial"/>
              </a:rPr>
              <a:t>and </a:t>
            </a:r>
            <a:r>
              <a:rPr kumimoji="0" lang="en-US" sz="1465" b="0" i="1" u="none" strike="noStrike" kern="1200" cap="none" spc="-13" normalizeH="0" baseline="0" noProof="0" dirty="0">
                <a:ln>
                  <a:noFill/>
                </a:ln>
                <a:solidFill>
                  <a:prstClr val="black"/>
                </a:solidFill>
                <a:effectLst/>
                <a:uLnTx/>
                <a:uFillTx/>
                <a:latin typeface="Arial"/>
                <a:ea typeface="+mn-ea"/>
                <a:cs typeface="Arial"/>
              </a:rPr>
              <a:t>tolerability</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9731333" y="3441549"/>
            <a:ext cx="1927174" cy="1760609"/>
          </a:xfrm>
          <a:prstGeom prst="rect">
            <a:avLst/>
          </a:prstGeom>
          <a:solidFill>
            <a:srgbClr val="E8E8E8"/>
          </a:solidFill>
        </p:spPr>
        <p:txBody>
          <a:bodyPr vert="horz" wrap="square" lIns="0" tIns="104012" rIns="0" bIns="0" rtlCol="0">
            <a:spAutoFit/>
          </a:bodyPr>
          <a:lstStyle/>
          <a:p>
            <a:pPr marL="0" marR="0" lvl="0" indent="0" algn="ctr" defTabSz="914400" rtl="0" eaLnBrk="1" fontAlgn="auto" latinLnBrk="0" hangingPunct="1">
              <a:lnSpc>
                <a:spcPts val="1671"/>
              </a:lnSpc>
              <a:spcBef>
                <a:spcPts val="819"/>
              </a:spcBef>
              <a:spcAft>
                <a:spcPts val="0"/>
              </a:spcAft>
              <a:buClrTx/>
              <a:buSzTx/>
              <a:buFontTx/>
              <a:buNone/>
              <a:tabLst/>
              <a:defRPr/>
            </a:pPr>
            <a:r>
              <a:rPr kumimoji="0" lang="en-US" sz="1465" b="1" i="1" u="none" strike="noStrike" kern="1200" cap="none" spc="0" normalizeH="0" baseline="0" noProof="0" dirty="0">
                <a:ln>
                  <a:noFill/>
                </a:ln>
                <a:solidFill>
                  <a:prstClr val="black"/>
                </a:solidFill>
                <a:effectLst/>
                <a:uLnTx/>
                <a:uFillTx/>
                <a:latin typeface="Arial"/>
                <a:ea typeface="+mn-ea"/>
                <a:cs typeface="Arial"/>
              </a:rPr>
              <a:t>Primary</a:t>
            </a:r>
            <a:r>
              <a:rPr kumimoji="0" lang="en-US" sz="1465" b="1" i="1" u="none" strike="noStrike" kern="1200" cap="none" spc="-67" normalizeH="0" baseline="0" noProof="0" dirty="0">
                <a:ln>
                  <a:noFill/>
                </a:ln>
                <a:solidFill>
                  <a:prstClr val="black"/>
                </a:solidFill>
                <a:effectLst/>
                <a:uLnTx/>
                <a:uFillTx/>
                <a:latin typeface="Arial"/>
                <a:ea typeface="+mn-ea"/>
                <a:cs typeface="Arial"/>
              </a:rPr>
              <a:t> </a:t>
            </a:r>
            <a:r>
              <a:rPr kumimoji="0" lang="en-US" sz="1465" b="1" i="1" u="none" strike="noStrike" kern="1200" cap="none" spc="-13" normalizeH="0" baseline="0" noProof="0" dirty="0">
                <a:ln>
                  <a:noFill/>
                </a:ln>
                <a:solidFill>
                  <a:prstClr val="black"/>
                </a:solidFill>
                <a:effectLst/>
                <a:uLnTx/>
                <a:uFillTx/>
                <a:latin typeface="Arial"/>
                <a:ea typeface="+mn-ea"/>
                <a:cs typeface="Arial"/>
              </a:rPr>
              <a:t>endpoint</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a:p>
            <a:pPr marL="3383" marR="0" lvl="0" indent="0" algn="ctr" defTabSz="914400" rtl="0" eaLnBrk="1" fontAlgn="auto" latinLnBrk="0" hangingPunct="1">
              <a:lnSpc>
                <a:spcPts val="1671"/>
              </a:lnSpc>
              <a:spcBef>
                <a:spcPts val="0"/>
              </a:spcBef>
              <a:spcAft>
                <a:spcPts val="0"/>
              </a:spcAft>
              <a:buClrTx/>
              <a:buSzTx/>
              <a:buFontTx/>
              <a:buNone/>
              <a:tabLst/>
              <a:defRPr/>
            </a:pPr>
            <a:r>
              <a:rPr kumimoji="0" lang="en-US" sz="1465" b="0" i="1" u="none" strike="noStrike" kern="1200" cap="none" spc="-33" normalizeH="0" baseline="0" noProof="0" dirty="0">
                <a:ln>
                  <a:noFill/>
                </a:ln>
                <a:solidFill>
                  <a:prstClr val="black"/>
                </a:solidFill>
                <a:effectLst/>
                <a:uLnTx/>
                <a:uFillTx/>
                <a:latin typeface="Arial"/>
                <a:ea typeface="+mn-ea"/>
                <a:cs typeface="Arial"/>
              </a:rPr>
              <a:t>OS</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a:p>
            <a:pPr marL="358547" marR="288360" lvl="0" indent="-57503" algn="l" defTabSz="914400" rtl="0" eaLnBrk="1" fontAlgn="auto" latinLnBrk="0" hangingPunct="1">
              <a:lnSpc>
                <a:spcPct val="90000"/>
              </a:lnSpc>
              <a:spcBef>
                <a:spcPts val="1585"/>
              </a:spcBef>
              <a:spcAft>
                <a:spcPts val="0"/>
              </a:spcAft>
              <a:buClrTx/>
              <a:buSzTx/>
              <a:buFontTx/>
              <a:buNone/>
              <a:tabLst/>
              <a:defRPr/>
            </a:pPr>
            <a:r>
              <a:rPr kumimoji="0" lang="en-US" sz="1465" b="1" i="1" u="none" strike="noStrike" kern="1200" cap="none" spc="0" normalizeH="0" baseline="0" noProof="0" dirty="0">
                <a:ln>
                  <a:noFill/>
                </a:ln>
                <a:solidFill>
                  <a:prstClr val="black"/>
                </a:solidFill>
                <a:effectLst/>
                <a:uLnTx/>
                <a:uFillTx/>
                <a:latin typeface="Arial"/>
                <a:ea typeface="+mn-ea"/>
                <a:cs typeface="Arial"/>
              </a:rPr>
              <a:t>Key</a:t>
            </a:r>
            <a:r>
              <a:rPr kumimoji="0" lang="en-US" sz="1465" b="1" i="1" u="none" strike="noStrike" kern="1200" cap="none" spc="-40" normalizeH="0" baseline="0" noProof="0" dirty="0">
                <a:ln>
                  <a:noFill/>
                </a:ln>
                <a:solidFill>
                  <a:prstClr val="black"/>
                </a:solidFill>
                <a:effectLst/>
                <a:uLnTx/>
                <a:uFillTx/>
                <a:latin typeface="Arial"/>
                <a:ea typeface="+mn-ea"/>
                <a:cs typeface="Arial"/>
              </a:rPr>
              <a:t> </a:t>
            </a:r>
            <a:r>
              <a:rPr kumimoji="0" lang="en-US" sz="1465" b="1" i="1" u="none" strike="noStrike" kern="1200" cap="none" spc="-13" normalizeH="0" baseline="0" noProof="0" dirty="0">
                <a:ln>
                  <a:noFill/>
                </a:ln>
                <a:solidFill>
                  <a:prstClr val="black"/>
                </a:solidFill>
                <a:effectLst/>
                <a:uLnTx/>
                <a:uFillTx/>
                <a:latin typeface="Arial"/>
                <a:ea typeface="+mn-ea"/>
                <a:cs typeface="Arial"/>
              </a:rPr>
              <a:t>secondary endpoints</a:t>
            </a:r>
            <a:r>
              <a:rPr kumimoji="0" lang="en-US" sz="1465" b="1" i="1" u="none" strike="noStrike" kern="1200" cap="none" spc="666" normalizeH="0" baseline="0" noProof="0" dirty="0">
                <a:ln>
                  <a:noFill/>
                </a:ln>
                <a:solidFill>
                  <a:prstClr val="black"/>
                </a:solidFill>
                <a:effectLst/>
                <a:uLnTx/>
                <a:uFillTx/>
                <a:latin typeface="Arial"/>
                <a:ea typeface="+mn-ea"/>
                <a:cs typeface="Arial"/>
              </a:rPr>
              <a:t> </a:t>
            </a:r>
            <a:r>
              <a:rPr kumimoji="0" lang="en-US" sz="1465" b="0" i="1" u="none" strike="noStrike" kern="1200" cap="none" spc="0" normalizeH="0" baseline="0" noProof="0" dirty="0">
                <a:ln>
                  <a:noFill/>
                </a:ln>
                <a:solidFill>
                  <a:prstClr val="black"/>
                </a:solidFill>
                <a:effectLst/>
                <a:uLnTx/>
                <a:uFillTx/>
                <a:latin typeface="Arial"/>
                <a:ea typeface="+mn-ea"/>
                <a:cs typeface="Arial"/>
              </a:rPr>
              <a:t>PFS</a:t>
            </a:r>
            <a:r>
              <a:rPr kumimoji="0" lang="en-US" sz="1465" b="0" i="1" u="none" strike="noStrike" kern="1200" cap="none" spc="-27" normalizeH="0" baseline="0" noProof="0" dirty="0">
                <a:ln>
                  <a:noFill/>
                </a:ln>
                <a:solidFill>
                  <a:prstClr val="black"/>
                </a:solidFill>
                <a:effectLst/>
                <a:uLnTx/>
                <a:uFillTx/>
                <a:latin typeface="Arial"/>
                <a:ea typeface="+mn-ea"/>
                <a:cs typeface="Arial"/>
              </a:rPr>
              <a:t> </a:t>
            </a:r>
            <a:r>
              <a:rPr kumimoji="0" lang="en-US" sz="1465" b="0" i="1" u="none" strike="noStrike" kern="1200" cap="none" spc="0" normalizeH="0" baseline="0" noProof="0" dirty="0">
                <a:ln>
                  <a:noFill/>
                </a:ln>
                <a:solidFill>
                  <a:prstClr val="black"/>
                </a:solidFill>
                <a:effectLst/>
                <a:uLnTx/>
                <a:uFillTx/>
                <a:latin typeface="Arial"/>
                <a:ea typeface="+mn-ea"/>
                <a:cs typeface="Arial"/>
              </a:rPr>
              <a:t>(by</a:t>
            </a:r>
            <a:r>
              <a:rPr kumimoji="0" lang="en-US" sz="1465" b="0" i="1" u="none" strike="noStrike" kern="1200" cap="none" spc="-40" normalizeH="0" baseline="0" noProof="0" dirty="0">
                <a:ln>
                  <a:noFill/>
                </a:ln>
                <a:solidFill>
                  <a:prstClr val="black"/>
                </a:solidFill>
                <a:effectLst/>
                <a:uLnTx/>
                <a:uFillTx/>
                <a:latin typeface="Arial"/>
                <a:ea typeface="+mn-ea"/>
                <a:cs typeface="Arial"/>
              </a:rPr>
              <a:t> </a:t>
            </a:r>
            <a:r>
              <a:rPr kumimoji="0" lang="en-US" sz="1465" b="0" i="1" u="none" strike="noStrike" kern="1200" cap="none" spc="-27" normalizeH="0" baseline="0" noProof="0" dirty="0">
                <a:ln>
                  <a:noFill/>
                </a:ln>
                <a:solidFill>
                  <a:prstClr val="black"/>
                </a:solidFill>
                <a:effectLst/>
                <a:uLnTx/>
                <a:uFillTx/>
                <a:latin typeface="Arial"/>
                <a:ea typeface="+mn-ea"/>
                <a:cs typeface="Arial"/>
              </a:rPr>
              <a:t>INV) </a:t>
            </a:r>
            <a:r>
              <a:rPr kumimoji="0" lang="en-US" sz="1465" b="0" i="1" u="none" strike="noStrike" kern="1200" cap="none" spc="0" normalizeH="0" baseline="0" noProof="0" dirty="0">
                <a:ln>
                  <a:noFill/>
                </a:ln>
                <a:solidFill>
                  <a:prstClr val="black"/>
                </a:solidFill>
                <a:effectLst/>
                <a:uLnTx/>
                <a:uFillTx/>
                <a:latin typeface="Arial"/>
                <a:ea typeface="+mn-ea"/>
                <a:cs typeface="Arial"/>
              </a:rPr>
              <a:t>CR</a:t>
            </a:r>
            <a:r>
              <a:rPr kumimoji="0" lang="en-US" sz="1398" b="0" i="1" u="none" strike="noStrike" kern="1200" cap="none" spc="249" normalizeH="0" baseline="27777" noProof="0" dirty="0">
                <a:ln>
                  <a:noFill/>
                </a:ln>
                <a:solidFill>
                  <a:prstClr val="black"/>
                </a:solidFill>
                <a:effectLst/>
                <a:uLnTx/>
                <a:uFillTx/>
                <a:latin typeface="Arial"/>
                <a:ea typeface="+mn-ea"/>
                <a:cs typeface="Arial"/>
              </a:rPr>
              <a:t> </a:t>
            </a:r>
            <a:r>
              <a:rPr kumimoji="0" lang="en-US" sz="1465" b="0" i="1" u="none" strike="noStrike" kern="1200" cap="none" spc="0" normalizeH="0" baseline="0" noProof="0" dirty="0">
                <a:ln>
                  <a:noFill/>
                </a:ln>
                <a:solidFill>
                  <a:prstClr val="black"/>
                </a:solidFill>
                <a:effectLst/>
                <a:uLnTx/>
                <a:uFillTx/>
                <a:latin typeface="Arial"/>
                <a:ea typeface="+mn-ea"/>
                <a:cs typeface="Arial"/>
              </a:rPr>
              <a:t>(by</a:t>
            </a:r>
            <a:r>
              <a:rPr kumimoji="0" lang="en-US" sz="1465" b="0" i="1" u="none" strike="noStrike" kern="1200" cap="none" spc="-33" normalizeH="0" baseline="0" noProof="0" dirty="0">
                <a:ln>
                  <a:noFill/>
                </a:ln>
                <a:solidFill>
                  <a:prstClr val="black"/>
                </a:solidFill>
                <a:effectLst/>
                <a:uLnTx/>
                <a:uFillTx/>
                <a:latin typeface="Arial"/>
                <a:ea typeface="+mn-ea"/>
                <a:cs typeface="Arial"/>
              </a:rPr>
              <a:t> </a:t>
            </a:r>
            <a:r>
              <a:rPr kumimoji="0" lang="en-US" sz="1465" b="0" i="1" u="none" strike="noStrike" kern="1200" cap="none" spc="-27" normalizeH="0" baseline="0" noProof="0" dirty="0">
                <a:ln>
                  <a:noFill/>
                </a:ln>
                <a:solidFill>
                  <a:prstClr val="black"/>
                </a:solidFill>
                <a:effectLst/>
                <a:uLnTx/>
                <a:uFillTx/>
                <a:latin typeface="Arial"/>
                <a:ea typeface="+mn-ea"/>
                <a:cs typeface="Arial"/>
              </a:rPr>
              <a:t>IRC) </a:t>
            </a:r>
            <a:r>
              <a:rPr kumimoji="0" lang="en-US" sz="1465" b="0" i="1" u="none" strike="noStrike" kern="1200" cap="none" spc="0" normalizeH="0" baseline="0" noProof="0" dirty="0">
                <a:ln>
                  <a:noFill/>
                </a:ln>
                <a:solidFill>
                  <a:prstClr val="black"/>
                </a:solidFill>
                <a:effectLst/>
                <a:uLnTx/>
                <a:uFillTx/>
                <a:latin typeface="Arial"/>
                <a:ea typeface="+mn-ea"/>
                <a:cs typeface="Arial"/>
              </a:rPr>
              <a:t>ORR</a:t>
            </a:r>
            <a:r>
              <a:rPr kumimoji="0" lang="en-US" sz="1398" b="0" i="1" u="none" strike="noStrike" kern="1200" cap="none" spc="20" normalizeH="0" baseline="27777" noProof="0" dirty="0">
                <a:ln>
                  <a:noFill/>
                </a:ln>
                <a:solidFill>
                  <a:prstClr val="black"/>
                </a:solidFill>
                <a:effectLst/>
                <a:uLnTx/>
                <a:uFillTx/>
                <a:latin typeface="Arial"/>
                <a:ea typeface="+mn-ea"/>
                <a:cs typeface="Arial"/>
              </a:rPr>
              <a:t> </a:t>
            </a:r>
            <a:r>
              <a:rPr kumimoji="0" lang="en-US" sz="1465" b="0" i="1" u="none" strike="noStrike" kern="1200" cap="none" spc="0" normalizeH="0" baseline="0" noProof="0" dirty="0">
                <a:ln>
                  <a:noFill/>
                </a:ln>
                <a:solidFill>
                  <a:prstClr val="black"/>
                </a:solidFill>
                <a:effectLst/>
                <a:uLnTx/>
                <a:uFillTx/>
                <a:latin typeface="Arial"/>
                <a:ea typeface="+mn-ea"/>
                <a:cs typeface="Arial"/>
              </a:rPr>
              <a:t>(by</a:t>
            </a:r>
            <a:r>
              <a:rPr kumimoji="0" lang="en-US" sz="1465" b="0" i="1" u="none" strike="noStrike" kern="1200" cap="none" spc="-27" normalizeH="0" baseline="0" noProof="0" dirty="0">
                <a:ln>
                  <a:noFill/>
                </a:ln>
                <a:solidFill>
                  <a:prstClr val="black"/>
                </a:solidFill>
                <a:effectLst/>
                <a:uLnTx/>
                <a:uFillTx/>
                <a:latin typeface="Arial"/>
                <a:ea typeface="+mn-ea"/>
                <a:cs typeface="Arial"/>
              </a:rPr>
              <a:t> IRC)</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p:nvPr/>
        </p:nvSpPr>
        <p:spPr>
          <a:xfrm>
            <a:off x="5925861" y="2228891"/>
            <a:ext cx="1591462" cy="101475"/>
          </a:xfrm>
          <a:custGeom>
            <a:avLst/>
            <a:gdLst/>
            <a:ahLst/>
            <a:cxnLst/>
            <a:rect l="l" t="t" r="r" b="b"/>
            <a:pathLst>
              <a:path w="1195070" h="76200">
                <a:moveTo>
                  <a:pt x="1118615" y="0"/>
                </a:moveTo>
                <a:lnTo>
                  <a:pt x="1119124" y="76073"/>
                </a:lnTo>
                <a:lnTo>
                  <a:pt x="1181386" y="44421"/>
                </a:lnTo>
                <a:lnTo>
                  <a:pt x="1131570" y="44421"/>
                </a:lnTo>
                <a:lnTo>
                  <a:pt x="1131570" y="31721"/>
                </a:lnTo>
                <a:lnTo>
                  <a:pt x="1183349" y="31721"/>
                </a:lnTo>
                <a:lnTo>
                  <a:pt x="1118615" y="0"/>
                </a:lnTo>
                <a:close/>
              </a:path>
              <a:path w="1195070" h="76200">
                <a:moveTo>
                  <a:pt x="1118827" y="31721"/>
                </a:moveTo>
                <a:lnTo>
                  <a:pt x="0" y="40386"/>
                </a:lnTo>
                <a:lnTo>
                  <a:pt x="126" y="53086"/>
                </a:lnTo>
                <a:lnTo>
                  <a:pt x="1118912" y="44421"/>
                </a:lnTo>
                <a:lnTo>
                  <a:pt x="1118827" y="31721"/>
                </a:lnTo>
                <a:close/>
              </a:path>
              <a:path w="1195070" h="76200">
                <a:moveTo>
                  <a:pt x="1183349" y="31721"/>
                </a:moveTo>
                <a:lnTo>
                  <a:pt x="1131570" y="31721"/>
                </a:lnTo>
                <a:lnTo>
                  <a:pt x="1131570" y="44421"/>
                </a:lnTo>
                <a:lnTo>
                  <a:pt x="1181386" y="44421"/>
                </a:lnTo>
                <a:lnTo>
                  <a:pt x="1195070" y="37464"/>
                </a:lnTo>
                <a:lnTo>
                  <a:pt x="1183349" y="31721"/>
                </a:lnTo>
                <a:close/>
              </a:path>
            </a:pathLst>
          </a:custGeom>
          <a:solidFill>
            <a:srgbClr val="534F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bject 11"/>
          <p:cNvSpPr/>
          <p:nvPr/>
        </p:nvSpPr>
        <p:spPr>
          <a:xfrm>
            <a:off x="3573847" y="3680149"/>
            <a:ext cx="3948212" cy="1391895"/>
          </a:xfrm>
          <a:custGeom>
            <a:avLst/>
            <a:gdLst/>
            <a:ahLst/>
            <a:cxnLst/>
            <a:rect l="l" t="t" r="r" b="b"/>
            <a:pathLst>
              <a:path w="2964815" h="1045210">
                <a:moveTo>
                  <a:pt x="1766189" y="316738"/>
                </a:moveTo>
                <a:lnTo>
                  <a:pt x="1758111" y="276644"/>
                </a:lnTo>
                <a:lnTo>
                  <a:pt x="1736090" y="243903"/>
                </a:lnTo>
                <a:lnTo>
                  <a:pt x="1703387" y="221843"/>
                </a:lnTo>
                <a:lnTo>
                  <a:pt x="1663319" y="213741"/>
                </a:lnTo>
                <a:lnTo>
                  <a:pt x="102997" y="213741"/>
                </a:lnTo>
                <a:lnTo>
                  <a:pt x="62890" y="221843"/>
                </a:lnTo>
                <a:lnTo>
                  <a:pt x="30162" y="243903"/>
                </a:lnTo>
                <a:lnTo>
                  <a:pt x="8089" y="276644"/>
                </a:lnTo>
                <a:lnTo>
                  <a:pt x="0" y="316738"/>
                </a:lnTo>
                <a:lnTo>
                  <a:pt x="0" y="728472"/>
                </a:lnTo>
                <a:lnTo>
                  <a:pt x="8089" y="768578"/>
                </a:lnTo>
                <a:lnTo>
                  <a:pt x="30162" y="801306"/>
                </a:lnTo>
                <a:lnTo>
                  <a:pt x="62890" y="823379"/>
                </a:lnTo>
                <a:lnTo>
                  <a:pt x="102997" y="831469"/>
                </a:lnTo>
                <a:lnTo>
                  <a:pt x="1663319" y="831469"/>
                </a:lnTo>
                <a:lnTo>
                  <a:pt x="1703387" y="823379"/>
                </a:lnTo>
                <a:lnTo>
                  <a:pt x="1736090" y="801306"/>
                </a:lnTo>
                <a:lnTo>
                  <a:pt x="1758111" y="768578"/>
                </a:lnTo>
                <a:lnTo>
                  <a:pt x="1766189" y="728472"/>
                </a:lnTo>
                <a:lnTo>
                  <a:pt x="1766189" y="316738"/>
                </a:lnTo>
                <a:close/>
              </a:path>
              <a:path w="2964815" h="1045210">
                <a:moveTo>
                  <a:pt x="2964434" y="1007110"/>
                </a:moveTo>
                <a:lnTo>
                  <a:pt x="2951734" y="1000760"/>
                </a:lnTo>
                <a:lnTo>
                  <a:pt x="2888234" y="969010"/>
                </a:lnTo>
                <a:lnTo>
                  <a:pt x="2909392" y="1000760"/>
                </a:lnTo>
                <a:lnTo>
                  <a:pt x="2275332" y="1000760"/>
                </a:lnTo>
                <a:lnTo>
                  <a:pt x="2275332" y="44450"/>
                </a:lnTo>
                <a:lnTo>
                  <a:pt x="2900629" y="44450"/>
                </a:lnTo>
                <a:lnTo>
                  <a:pt x="2879471" y="76200"/>
                </a:lnTo>
                <a:lnTo>
                  <a:pt x="2942971" y="44450"/>
                </a:lnTo>
                <a:lnTo>
                  <a:pt x="2955671" y="38100"/>
                </a:lnTo>
                <a:lnTo>
                  <a:pt x="2942971" y="31750"/>
                </a:lnTo>
                <a:lnTo>
                  <a:pt x="2879471" y="0"/>
                </a:lnTo>
                <a:lnTo>
                  <a:pt x="2900629" y="31750"/>
                </a:lnTo>
                <a:lnTo>
                  <a:pt x="2265426" y="31750"/>
                </a:lnTo>
                <a:lnTo>
                  <a:pt x="2262632" y="34544"/>
                </a:lnTo>
                <a:lnTo>
                  <a:pt x="2262632" y="1010666"/>
                </a:lnTo>
                <a:lnTo>
                  <a:pt x="2265426" y="1013460"/>
                </a:lnTo>
                <a:lnTo>
                  <a:pt x="2909392" y="1013460"/>
                </a:lnTo>
                <a:lnTo>
                  <a:pt x="2888234" y="1045210"/>
                </a:lnTo>
                <a:lnTo>
                  <a:pt x="2951734" y="1013460"/>
                </a:lnTo>
                <a:lnTo>
                  <a:pt x="2964434" y="1007110"/>
                </a:lnTo>
                <a:close/>
              </a:path>
            </a:pathLst>
          </a:custGeom>
          <a:solidFill>
            <a:srgbClr val="534F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bject 12"/>
          <p:cNvSpPr txBox="1"/>
          <p:nvPr/>
        </p:nvSpPr>
        <p:spPr>
          <a:xfrm>
            <a:off x="3730117" y="4090040"/>
            <a:ext cx="2039642" cy="548934"/>
          </a:xfrm>
          <a:prstGeom prst="rect">
            <a:avLst/>
          </a:prstGeom>
        </p:spPr>
        <p:txBody>
          <a:bodyPr vert="horz" wrap="square" lIns="0" tIns="16067" rIns="0" bIns="0" rtlCol="0">
            <a:spAutoFit/>
          </a:bodyPr>
          <a:lstStyle/>
          <a:p>
            <a:pPr marL="0" marR="0" lvl="0" indent="0" algn="ctr" defTabSz="914400" rtl="0" eaLnBrk="1" fontAlgn="auto" latinLnBrk="0" hangingPunct="1">
              <a:lnSpc>
                <a:spcPct val="100000"/>
              </a:lnSpc>
              <a:spcBef>
                <a:spcPts val="127"/>
              </a:spcBef>
              <a:spcAft>
                <a:spcPts val="0"/>
              </a:spcAft>
              <a:buClrTx/>
              <a:buSzTx/>
              <a:buFontTx/>
              <a:buNone/>
              <a:tabLst/>
              <a:defRPr/>
            </a:pPr>
            <a:r>
              <a:rPr kumimoji="0" lang="en-US" sz="1731" b="1" i="1" u="none" strike="noStrike" kern="1200" cap="none" spc="0" normalizeH="0" baseline="0" noProof="0" dirty="0">
                <a:ln>
                  <a:noFill/>
                </a:ln>
                <a:solidFill>
                  <a:srgbClr val="FFFFFF"/>
                </a:solidFill>
                <a:effectLst/>
                <a:uLnTx/>
                <a:uFillTx/>
                <a:latin typeface="Arial"/>
                <a:ea typeface="+mn-ea"/>
                <a:cs typeface="Arial"/>
              </a:rPr>
              <a:t>Randomized</a:t>
            </a:r>
            <a:r>
              <a:rPr kumimoji="0" lang="en-US" sz="1731" b="1" i="1" u="none" strike="noStrike" kern="1200" cap="none" spc="-113" normalizeH="0" baseline="0" noProof="0" dirty="0">
                <a:ln>
                  <a:noFill/>
                </a:ln>
                <a:solidFill>
                  <a:srgbClr val="FFFFFF"/>
                </a:solidFill>
                <a:effectLst/>
                <a:uLnTx/>
                <a:uFillTx/>
                <a:latin typeface="Arial"/>
                <a:ea typeface="+mn-ea"/>
                <a:cs typeface="Arial"/>
              </a:rPr>
              <a:t> </a:t>
            </a:r>
            <a:r>
              <a:rPr kumimoji="0" lang="en-US" sz="1731" b="1" i="1" u="none" strike="noStrike" kern="1200" cap="none" spc="-13" normalizeH="0" baseline="0" noProof="0" dirty="0">
                <a:ln>
                  <a:noFill/>
                </a:ln>
                <a:solidFill>
                  <a:srgbClr val="FFFFFF"/>
                </a:solidFill>
                <a:effectLst/>
                <a:uLnTx/>
                <a:uFillTx/>
                <a:latin typeface="Arial"/>
                <a:ea typeface="+mn-ea"/>
                <a:cs typeface="Arial"/>
              </a:rPr>
              <a:t>phase</a:t>
            </a:r>
            <a:endParaRPr kumimoji="0" lang="en-US" sz="1731" b="0" i="0" u="none" strike="noStrike" kern="1200" cap="none" spc="0" normalizeH="0" baseline="0" noProof="0" dirty="0">
              <a:ln>
                <a:noFill/>
              </a:ln>
              <a:solidFill>
                <a:prstClr val="black"/>
              </a:solidFill>
              <a:effectLst/>
              <a:uLnTx/>
              <a:uFillTx/>
              <a:latin typeface="Arial"/>
              <a:ea typeface="+mn-ea"/>
              <a:cs typeface="Arial"/>
            </a:endParaRPr>
          </a:p>
          <a:p>
            <a:pPr marL="1691" marR="0" lvl="0" indent="0" algn="ctr" defTabSz="914400" rtl="0" eaLnBrk="1" fontAlgn="auto" latinLnBrk="0" hangingPunct="1">
              <a:lnSpc>
                <a:spcPct val="100000"/>
              </a:lnSpc>
              <a:spcBef>
                <a:spcPts val="7"/>
              </a:spcBef>
              <a:spcAft>
                <a:spcPts val="0"/>
              </a:spcAft>
              <a:buClrTx/>
              <a:buSzTx/>
              <a:buFontTx/>
              <a:buNone/>
              <a:tabLst/>
              <a:defRPr/>
            </a:pPr>
            <a:r>
              <a:rPr kumimoji="0" lang="en-US" sz="1731" b="0" i="1" u="none" strike="noStrike" kern="1200" cap="none" spc="0" normalizeH="0" baseline="0" noProof="0" dirty="0">
                <a:ln>
                  <a:noFill/>
                </a:ln>
                <a:solidFill>
                  <a:srgbClr val="FFFFFF"/>
                </a:solidFill>
                <a:effectLst/>
                <a:uLnTx/>
                <a:uFillTx/>
                <a:latin typeface="Arial"/>
                <a:ea typeface="+mn-ea"/>
                <a:cs typeface="Arial"/>
              </a:rPr>
              <a:t>Enrolled</a:t>
            </a:r>
            <a:r>
              <a:rPr kumimoji="0" lang="en-US" sz="1731" b="0" i="1" u="none" strike="noStrike" kern="1200" cap="none" spc="-87" normalizeH="0" baseline="0" noProof="0" dirty="0">
                <a:ln>
                  <a:noFill/>
                </a:ln>
                <a:solidFill>
                  <a:srgbClr val="FFFFFF"/>
                </a:solidFill>
                <a:effectLst/>
                <a:uLnTx/>
                <a:uFillTx/>
                <a:latin typeface="Arial"/>
                <a:ea typeface="+mn-ea"/>
                <a:cs typeface="Arial"/>
              </a:rPr>
              <a:t> </a:t>
            </a:r>
            <a:r>
              <a:rPr kumimoji="0" lang="en-US" sz="1731" b="0" i="1" u="none" strike="noStrike" kern="1200" cap="none" spc="-13" normalizeH="0" baseline="0" noProof="0" dirty="0">
                <a:ln>
                  <a:noFill/>
                </a:ln>
                <a:solidFill>
                  <a:srgbClr val="FFFFFF"/>
                </a:solidFill>
                <a:effectLst/>
                <a:uLnTx/>
                <a:uFillTx/>
                <a:latin typeface="Arial"/>
                <a:ea typeface="+mn-ea"/>
                <a:cs typeface="Arial"/>
              </a:rPr>
              <a:t>n=</a:t>
            </a:r>
            <a:r>
              <a:rPr kumimoji="0" lang="en-US" sz="1731" b="1" i="1" u="none" strike="noStrike" kern="1200" cap="none" spc="-13" normalizeH="0" baseline="0" noProof="0" dirty="0">
                <a:ln>
                  <a:noFill/>
                </a:ln>
                <a:solidFill>
                  <a:srgbClr val="FFFFFF"/>
                </a:solidFill>
                <a:effectLst/>
                <a:uLnTx/>
                <a:uFillTx/>
                <a:latin typeface="Arial"/>
                <a:ea typeface="+mn-ea"/>
                <a:cs typeface="Arial"/>
              </a:rPr>
              <a:t>255</a:t>
            </a:r>
            <a:endParaRPr kumimoji="0" lang="en-US" sz="1731"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bject 13"/>
          <p:cNvSpPr/>
          <p:nvPr/>
        </p:nvSpPr>
        <p:spPr>
          <a:xfrm>
            <a:off x="7500411" y="3378430"/>
            <a:ext cx="2121667" cy="708632"/>
          </a:xfrm>
          <a:custGeom>
            <a:avLst/>
            <a:gdLst/>
            <a:ahLst/>
            <a:cxnLst/>
            <a:rect l="l" t="t" r="r" b="b"/>
            <a:pathLst>
              <a:path w="1593215" h="532130">
                <a:moveTo>
                  <a:pt x="1504441" y="0"/>
                </a:moveTo>
                <a:lnTo>
                  <a:pt x="88518" y="0"/>
                </a:lnTo>
                <a:lnTo>
                  <a:pt x="54060" y="6957"/>
                </a:lnTo>
                <a:lnTo>
                  <a:pt x="25923" y="25939"/>
                </a:lnTo>
                <a:lnTo>
                  <a:pt x="6955" y="54113"/>
                </a:lnTo>
                <a:lnTo>
                  <a:pt x="0" y="88646"/>
                </a:lnTo>
                <a:lnTo>
                  <a:pt x="0" y="442976"/>
                </a:lnTo>
                <a:lnTo>
                  <a:pt x="6955" y="477508"/>
                </a:lnTo>
                <a:lnTo>
                  <a:pt x="25923" y="505682"/>
                </a:lnTo>
                <a:lnTo>
                  <a:pt x="54060" y="524664"/>
                </a:lnTo>
                <a:lnTo>
                  <a:pt x="88518" y="531622"/>
                </a:lnTo>
                <a:lnTo>
                  <a:pt x="1504441" y="531622"/>
                </a:lnTo>
                <a:lnTo>
                  <a:pt x="1538900" y="524664"/>
                </a:lnTo>
                <a:lnTo>
                  <a:pt x="1567037" y="505682"/>
                </a:lnTo>
                <a:lnTo>
                  <a:pt x="1586005" y="477508"/>
                </a:lnTo>
                <a:lnTo>
                  <a:pt x="1592961" y="442976"/>
                </a:lnTo>
                <a:lnTo>
                  <a:pt x="1592961" y="88646"/>
                </a:lnTo>
                <a:lnTo>
                  <a:pt x="1586005" y="54113"/>
                </a:lnTo>
                <a:lnTo>
                  <a:pt x="1567037" y="25939"/>
                </a:lnTo>
                <a:lnTo>
                  <a:pt x="1538900" y="6957"/>
                </a:lnTo>
                <a:lnTo>
                  <a:pt x="1504441" y="0"/>
                </a:lnTo>
                <a:close/>
              </a:path>
            </a:pathLst>
          </a:custGeom>
          <a:solidFill>
            <a:srgbClr val="0099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bject 14"/>
          <p:cNvSpPr txBox="1"/>
          <p:nvPr/>
        </p:nvSpPr>
        <p:spPr>
          <a:xfrm>
            <a:off x="7816335" y="3395852"/>
            <a:ext cx="1491678" cy="652508"/>
          </a:xfrm>
          <a:prstGeom prst="rect">
            <a:avLst/>
          </a:prstGeom>
        </p:spPr>
        <p:txBody>
          <a:bodyPr vert="horz" wrap="square" lIns="0" tIns="16912" rIns="0" bIns="0" rtlCol="0">
            <a:spAutoFit/>
          </a:bodyPr>
          <a:lstStyle/>
          <a:p>
            <a:pPr marL="846" marR="0" lvl="0" indent="0" algn="ctr" defTabSz="914400" rtl="0" eaLnBrk="1" fontAlgn="auto" latinLnBrk="0" hangingPunct="1">
              <a:lnSpc>
                <a:spcPct val="100000"/>
              </a:lnSpc>
              <a:spcBef>
                <a:spcPts val="133"/>
              </a:spcBef>
              <a:spcAft>
                <a:spcPts val="0"/>
              </a:spcAft>
              <a:buClrTx/>
              <a:buSzTx/>
              <a:buFontTx/>
              <a:buNone/>
              <a:tabLst/>
              <a:defRPr/>
            </a:pPr>
            <a:r>
              <a:rPr kumimoji="0" lang="en-US" sz="1465" b="1" i="1" u="none" strike="noStrike" kern="1200" cap="none" spc="-13" normalizeH="0" baseline="0" noProof="0" dirty="0">
                <a:ln>
                  <a:noFill/>
                </a:ln>
                <a:solidFill>
                  <a:srgbClr val="FFFFFF"/>
                </a:solidFill>
                <a:effectLst/>
                <a:uLnTx/>
                <a:uFillTx/>
                <a:latin typeface="Arial"/>
                <a:ea typeface="+mn-ea"/>
                <a:cs typeface="Arial"/>
              </a:rPr>
              <a:t>Pola-R-GemOx*</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7"/>
              </a:spcBef>
              <a:spcAft>
                <a:spcPts val="0"/>
              </a:spcAft>
              <a:buClrTx/>
              <a:buSzTx/>
              <a:buFontTx/>
              <a:buNone/>
              <a:tabLst/>
              <a:defRPr/>
            </a:pPr>
            <a:r>
              <a:rPr kumimoji="0" lang="en-US" sz="1332" b="0" i="1" u="none" strike="noStrike" kern="1200" cap="none" spc="-13" normalizeH="0" baseline="0" noProof="0" dirty="0">
                <a:ln>
                  <a:noFill/>
                </a:ln>
                <a:solidFill>
                  <a:srgbClr val="FFFFFF"/>
                </a:solidFill>
                <a:effectLst/>
                <a:uLnTx/>
                <a:uFillTx/>
                <a:latin typeface="Arial"/>
                <a:ea typeface="+mn-ea"/>
                <a:cs typeface="Arial"/>
              </a:rPr>
              <a:t>n=129</a:t>
            </a:r>
            <a:endParaRPr kumimoji="0" lang="en-US" sz="1332"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2" b="0" i="1" u="none" strike="noStrike" kern="1200" cap="none" spc="0" normalizeH="0" baseline="0" noProof="0" dirty="0">
                <a:ln>
                  <a:noFill/>
                </a:ln>
                <a:solidFill>
                  <a:srgbClr val="FFFFFF"/>
                </a:solidFill>
                <a:effectLst/>
                <a:uLnTx/>
                <a:uFillTx/>
                <a:latin typeface="Arial"/>
                <a:ea typeface="+mn-ea"/>
                <a:cs typeface="Arial"/>
              </a:rPr>
              <a:t>Q3W</a:t>
            </a:r>
            <a:r>
              <a:rPr kumimoji="0" lang="en-US" sz="1332" b="0" i="1" u="none" strike="noStrike" kern="1200" cap="none" spc="-27"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up</a:t>
            </a:r>
            <a:r>
              <a:rPr kumimoji="0" lang="en-US" sz="1332" b="0" i="1" u="none" strike="noStrike" kern="1200" cap="none" spc="-13"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to</a:t>
            </a:r>
            <a:r>
              <a:rPr kumimoji="0" lang="en-US" sz="1332" b="0" i="1" u="none" strike="noStrike" kern="1200" cap="none" spc="-13"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8</a:t>
            </a:r>
            <a:r>
              <a:rPr kumimoji="0" lang="en-US" sz="1332" b="0" i="1" u="none" strike="noStrike" kern="1200" cap="none" spc="-33" normalizeH="0" baseline="0" noProof="0" dirty="0">
                <a:ln>
                  <a:noFill/>
                </a:ln>
                <a:solidFill>
                  <a:srgbClr val="FFFFFF"/>
                </a:solidFill>
                <a:effectLst/>
                <a:uLnTx/>
                <a:uFillTx/>
                <a:latin typeface="Arial"/>
                <a:ea typeface="+mn-ea"/>
                <a:cs typeface="Arial"/>
              </a:rPr>
              <a:t> </a:t>
            </a:r>
            <a:r>
              <a:rPr kumimoji="0" lang="en-US" sz="1332" b="0" i="1" u="none" strike="noStrike" kern="1200" cap="none" spc="-13" normalizeH="0" baseline="0" noProof="0" dirty="0">
                <a:ln>
                  <a:noFill/>
                </a:ln>
                <a:solidFill>
                  <a:srgbClr val="FFFFFF"/>
                </a:solidFill>
                <a:effectLst/>
                <a:uLnTx/>
                <a:uFillTx/>
                <a:latin typeface="Arial"/>
                <a:ea typeface="+mn-ea"/>
                <a:cs typeface="Arial"/>
              </a:rPr>
              <a:t>cycles</a:t>
            </a:r>
            <a:endParaRPr kumimoji="0" lang="en-US" sz="1332"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p:nvPr/>
        </p:nvSpPr>
        <p:spPr>
          <a:xfrm>
            <a:off x="7500411" y="4667498"/>
            <a:ext cx="2121667" cy="708632"/>
          </a:xfrm>
          <a:custGeom>
            <a:avLst/>
            <a:gdLst/>
            <a:ahLst/>
            <a:cxnLst/>
            <a:rect l="l" t="t" r="r" b="b"/>
            <a:pathLst>
              <a:path w="1593215" h="532129">
                <a:moveTo>
                  <a:pt x="1504441" y="0"/>
                </a:moveTo>
                <a:lnTo>
                  <a:pt x="88518" y="0"/>
                </a:lnTo>
                <a:lnTo>
                  <a:pt x="54060" y="6955"/>
                </a:lnTo>
                <a:lnTo>
                  <a:pt x="25923" y="25923"/>
                </a:lnTo>
                <a:lnTo>
                  <a:pt x="6955" y="54060"/>
                </a:lnTo>
                <a:lnTo>
                  <a:pt x="0" y="88518"/>
                </a:lnTo>
                <a:lnTo>
                  <a:pt x="0" y="442975"/>
                </a:lnTo>
                <a:lnTo>
                  <a:pt x="6955" y="477464"/>
                </a:lnTo>
                <a:lnTo>
                  <a:pt x="25923" y="505629"/>
                </a:lnTo>
                <a:lnTo>
                  <a:pt x="54060" y="524620"/>
                </a:lnTo>
                <a:lnTo>
                  <a:pt x="88518" y="531583"/>
                </a:lnTo>
                <a:lnTo>
                  <a:pt x="1504441" y="531583"/>
                </a:lnTo>
                <a:lnTo>
                  <a:pt x="1538900" y="524620"/>
                </a:lnTo>
                <a:lnTo>
                  <a:pt x="1567037" y="505629"/>
                </a:lnTo>
                <a:lnTo>
                  <a:pt x="1586005" y="477464"/>
                </a:lnTo>
                <a:lnTo>
                  <a:pt x="1592961" y="442975"/>
                </a:lnTo>
                <a:lnTo>
                  <a:pt x="1592961" y="88518"/>
                </a:lnTo>
                <a:lnTo>
                  <a:pt x="1586005" y="54060"/>
                </a:lnTo>
                <a:lnTo>
                  <a:pt x="1567037" y="25923"/>
                </a:lnTo>
                <a:lnTo>
                  <a:pt x="1538900" y="6955"/>
                </a:lnTo>
                <a:lnTo>
                  <a:pt x="1504441" y="0"/>
                </a:lnTo>
                <a:close/>
              </a:path>
            </a:pathLst>
          </a:custGeom>
          <a:solidFill>
            <a:srgbClr val="0A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16"/>
          <p:cNvSpPr txBox="1"/>
          <p:nvPr/>
        </p:nvSpPr>
        <p:spPr>
          <a:xfrm>
            <a:off x="7816335" y="4685427"/>
            <a:ext cx="1491678" cy="652508"/>
          </a:xfrm>
          <a:prstGeom prst="rect">
            <a:avLst/>
          </a:prstGeom>
        </p:spPr>
        <p:txBody>
          <a:bodyPr vert="horz" wrap="square" lIns="0" tIns="16912" rIns="0" bIns="0" rtlCol="0">
            <a:spAutoFit/>
          </a:bodyPr>
          <a:lstStyle/>
          <a:p>
            <a:pPr marL="1691" marR="0" lvl="0" indent="0" algn="ctr" defTabSz="914400" rtl="0" eaLnBrk="1" fontAlgn="auto" latinLnBrk="0" hangingPunct="1">
              <a:lnSpc>
                <a:spcPct val="100000"/>
              </a:lnSpc>
              <a:spcBef>
                <a:spcPts val="133"/>
              </a:spcBef>
              <a:spcAft>
                <a:spcPts val="0"/>
              </a:spcAft>
              <a:buClrTx/>
              <a:buSzTx/>
              <a:buFontTx/>
              <a:buNone/>
              <a:tabLst/>
              <a:defRPr/>
            </a:pPr>
            <a:r>
              <a:rPr kumimoji="0" lang="en-US" sz="1465" b="1" i="1" u="none" strike="noStrike" kern="1200" cap="none" spc="-13" normalizeH="0" baseline="0" noProof="0" dirty="0">
                <a:ln>
                  <a:noFill/>
                </a:ln>
                <a:solidFill>
                  <a:srgbClr val="FFFFFF"/>
                </a:solidFill>
                <a:effectLst/>
                <a:uLnTx/>
                <a:uFillTx/>
                <a:latin typeface="Arial"/>
                <a:ea typeface="+mn-ea"/>
                <a:cs typeface="Arial"/>
              </a:rPr>
              <a:t>R-GemOx</a:t>
            </a:r>
            <a:endParaRPr kumimoji="0" lang="en-US" sz="1465"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7"/>
              </a:spcBef>
              <a:spcAft>
                <a:spcPts val="0"/>
              </a:spcAft>
              <a:buClrTx/>
              <a:buSzTx/>
              <a:buFontTx/>
              <a:buNone/>
              <a:tabLst/>
              <a:defRPr/>
            </a:pPr>
            <a:r>
              <a:rPr kumimoji="0" lang="en-US" sz="1332" b="0" i="1" u="none" strike="noStrike" kern="1200" cap="none" spc="-13" normalizeH="0" baseline="0" noProof="0" dirty="0">
                <a:ln>
                  <a:noFill/>
                </a:ln>
                <a:solidFill>
                  <a:srgbClr val="FFFFFF"/>
                </a:solidFill>
                <a:effectLst/>
                <a:uLnTx/>
                <a:uFillTx/>
                <a:latin typeface="Arial"/>
                <a:ea typeface="+mn-ea"/>
                <a:cs typeface="Arial"/>
              </a:rPr>
              <a:t>n=126</a:t>
            </a:r>
            <a:endParaRPr kumimoji="0" lang="en-US" sz="1332"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2" b="0" i="1" u="none" strike="noStrike" kern="1200" cap="none" spc="0" normalizeH="0" baseline="0" noProof="0" dirty="0">
                <a:ln>
                  <a:noFill/>
                </a:ln>
                <a:solidFill>
                  <a:srgbClr val="FFFFFF"/>
                </a:solidFill>
                <a:effectLst/>
                <a:uLnTx/>
                <a:uFillTx/>
                <a:latin typeface="Arial"/>
                <a:ea typeface="+mn-ea"/>
                <a:cs typeface="Arial"/>
              </a:rPr>
              <a:t>Q3W</a:t>
            </a:r>
            <a:r>
              <a:rPr kumimoji="0" lang="en-US" sz="1332" b="0" i="1" u="none" strike="noStrike" kern="1200" cap="none" spc="-27"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up</a:t>
            </a:r>
            <a:r>
              <a:rPr kumimoji="0" lang="en-US" sz="1332" b="0" i="1" u="none" strike="noStrike" kern="1200" cap="none" spc="-27"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to</a:t>
            </a:r>
            <a:r>
              <a:rPr kumimoji="0" lang="en-US" sz="1332" b="0" i="1" u="none" strike="noStrike" kern="1200" cap="none" spc="-20" normalizeH="0" baseline="0" noProof="0" dirty="0">
                <a:ln>
                  <a:noFill/>
                </a:ln>
                <a:solidFill>
                  <a:srgbClr val="FFFFFF"/>
                </a:solidFill>
                <a:effectLst/>
                <a:uLnTx/>
                <a:uFillTx/>
                <a:latin typeface="Arial"/>
                <a:ea typeface="+mn-ea"/>
                <a:cs typeface="Arial"/>
              </a:rPr>
              <a:t> </a:t>
            </a:r>
            <a:r>
              <a:rPr kumimoji="0" lang="en-US" sz="1332" b="0" i="1" u="none" strike="noStrike" kern="1200" cap="none" spc="0" normalizeH="0" baseline="0" noProof="0" dirty="0">
                <a:ln>
                  <a:noFill/>
                </a:ln>
                <a:solidFill>
                  <a:srgbClr val="FFFFFF"/>
                </a:solidFill>
                <a:effectLst/>
                <a:uLnTx/>
                <a:uFillTx/>
                <a:latin typeface="Arial"/>
                <a:ea typeface="+mn-ea"/>
                <a:cs typeface="Arial"/>
              </a:rPr>
              <a:t>8</a:t>
            </a:r>
            <a:r>
              <a:rPr kumimoji="0" lang="en-US" sz="1332" b="0" i="1" u="none" strike="noStrike" kern="1200" cap="none" spc="-40" normalizeH="0" baseline="0" noProof="0" dirty="0">
                <a:ln>
                  <a:noFill/>
                </a:ln>
                <a:solidFill>
                  <a:srgbClr val="FFFFFF"/>
                </a:solidFill>
                <a:effectLst/>
                <a:uLnTx/>
                <a:uFillTx/>
                <a:latin typeface="Arial"/>
                <a:ea typeface="+mn-ea"/>
                <a:cs typeface="Arial"/>
              </a:rPr>
              <a:t> </a:t>
            </a:r>
            <a:r>
              <a:rPr kumimoji="0" lang="en-US" sz="1332" b="0" i="1" u="none" strike="noStrike" kern="1200" cap="none" spc="-13" normalizeH="0" baseline="0" noProof="0" dirty="0">
                <a:ln>
                  <a:noFill/>
                </a:ln>
                <a:solidFill>
                  <a:srgbClr val="FFFFFF"/>
                </a:solidFill>
                <a:effectLst/>
                <a:uLnTx/>
                <a:uFillTx/>
                <a:latin typeface="Arial"/>
                <a:ea typeface="+mn-ea"/>
                <a:cs typeface="Arial"/>
              </a:rPr>
              <a:t>cycles</a:t>
            </a:r>
            <a:endParaRPr kumimoji="0" lang="en-US" sz="1332"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7" name="object 17"/>
          <p:cNvGrpSpPr/>
          <p:nvPr/>
        </p:nvGrpSpPr>
        <p:grpSpPr>
          <a:xfrm>
            <a:off x="5925861" y="4022118"/>
            <a:ext cx="1046881" cy="708632"/>
            <a:chOff x="4444238" y="3020313"/>
            <a:chExt cx="786130" cy="532130"/>
          </a:xfrm>
        </p:grpSpPr>
        <p:pic>
          <p:nvPicPr>
            <p:cNvPr id="18" name="object 18"/>
            <p:cNvPicPr/>
            <p:nvPr/>
          </p:nvPicPr>
          <p:blipFill>
            <a:blip r:embed="rId2" cstate="print"/>
            <a:stretch>
              <a:fillRect/>
            </a:stretch>
          </p:blipFill>
          <p:spPr>
            <a:xfrm>
              <a:off x="4444238" y="3248024"/>
              <a:ext cx="219456" cy="76200"/>
            </a:xfrm>
            <a:prstGeom prst="rect">
              <a:avLst/>
            </a:prstGeom>
          </p:spPr>
        </p:pic>
        <p:sp>
          <p:nvSpPr>
            <p:cNvPr id="19" name="object 19"/>
            <p:cNvSpPr/>
            <p:nvPr/>
          </p:nvSpPr>
          <p:spPr>
            <a:xfrm>
              <a:off x="4663694" y="3020313"/>
              <a:ext cx="567055" cy="532130"/>
            </a:xfrm>
            <a:custGeom>
              <a:avLst/>
              <a:gdLst/>
              <a:ahLst/>
              <a:cxnLst/>
              <a:rect l="l" t="t" r="r" b="b"/>
              <a:pathLst>
                <a:path w="567054" h="532129">
                  <a:moveTo>
                    <a:pt x="283336" y="0"/>
                  </a:moveTo>
                  <a:lnTo>
                    <a:pt x="232411" y="4282"/>
                  </a:lnTo>
                  <a:lnTo>
                    <a:pt x="184479" y="16628"/>
                  </a:lnTo>
                  <a:lnTo>
                    <a:pt x="140339" y="36289"/>
                  </a:lnTo>
                  <a:lnTo>
                    <a:pt x="100794" y="62512"/>
                  </a:lnTo>
                  <a:lnTo>
                    <a:pt x="66643" y="94548"/>
                  </a:lnTo>
                  <a:lnTo>
                    <a:pt x="38687" y="131647"/>
                  </a:lnTo>
                  <a:lnTo>
                    <a:pt x="17728" y="173057"/>
                  </a:lnTo>
                  <a:lnTo>
                    <a:pt x="4565" y="218028"/>
                  </a:lnTo>
                  <a:lnTo>
                    <a:pt x="0" y="265811"/>
                  </a:lnTo>
                  <a:lnTo>
                    <a:pt x="4565" y="313593"/>
                  </a:lnTo>
                  <a:lnTo>
                    <a:pt x="17728" y="358564"/>
                  </a:lnTo>
                  <a:lnTo>
                    <a:pt x="38687" y="399974"/>
                  </a:lnTo>
                  <a:lnTo>
                    <a:pt x="66643" y="437073"/>
                  </a:lnTo>
                  <a:lnTo>
                    <a:pt x="100794" y="469109"/>
                  </a:lnTo>
                  <a:lnTo>
                    <a:pt x="140339" y="495332"/>
                  </a:lnTo>
                  <a:lnTo>
                    <a:pt x="184479" y="514993"/>
                  </a:lnTo>
                  <a:lnTo>
                    <a:pt x="232411" y="527339"/>
                  </a:lnTo>
                  <a:lnTo>
                    <a:pt x="283336" y="531622"/>
                  </a:lnTo>
                  <a:lnTo>
                    <a:pt x="334257" y="527339"/>
                  </a:lnTo>
                  <a:lnTo>
                    <a:pt x="382178" y="514993"/>
                  </a:lnTo>
                  <a:lnTo>
                    <a:pt x="426301" y="495332"/>
                  </a:lnTo>
                  <a:lnTo>
                    <a:pt x="465826" y="469109"/>
                  </a:lnTo>
                  <a:lnTo>
                    <a:pt x="499956" y="437073"/>
                  </a:lnTo>
                  <a:lnTo>
                    <a:pt x="527891" y="399974"/>
                  </a:lnTo>
                  <a:lnTo>
                    <a:pt x="548834" y="358564"/>
                  </a:lnTo>
                  <a:lnTo>
                    <a:pt x="561985" y="313593"/>
                  </a:lnTo>
                  <a:lnTo>
                    <a:pt x="566546" y="265811"/>
                  </a:lnTo>
                  <a:lnTo>
                    <a:pt x="561985" y="218028"/>
                  </a:lnTo>
                  <a:lnTo>
                    <a:pt x="548834" y="173057"/>
                  </a:lnTo>
                  <a:lnTo>
                    <a:pt x="527891" y="131647"/>
                  </a:lnTo>
                  <a:lnTo>
                    <a:pt x="499956" y="94548"/>
                  </a:lnTo>
                  <a:lnTo>
                    <a:pt x="465826" y="62512"/>
                  </a:lnTo>
                  <a:lnTo>
                    <a:pt x="426301" y="36289"/>
                  </a:lnTo>
                  <a:lnTo>
                    <a:pt x="382178" y="16628"/>
                  </a:lnTo>
                  <a:lnTo>
                    <a:pt x="334257" y="4282"/>
                  </a:lnTo>
                  <a:lnTo>
                    <a:pt x="283336" y="0"/>
                  </a:lnTo>
                  <a:close/>
                </a:path>
              </a:pathLst>
            </a:custGeom>
            <a:solidFill>
              <a:srgbClr val="534F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object 20"/>
          <p:cNvSpPr txBox="1"/>
          <p:nvPr/>
        </p:nvSpPr>
        <p:spPr>
          <a:xfrm>
            <a:off x="6436617" y="4110335"/>
            <a:ext cx="317109" cy="508878"/>
          </a:xfrm>
          <a:prstGeom prst="rect">
            <a:avLst/>
          </a:prstGeom>
        </p:spPr>
        <p:txBody>
          <a:bodyPr vert="horz" wrap="square" lIns="0" tIns="16912" rIns="0" bIns="0" rtlCol="0">
            <a:spAutoFit/>
          </a:bodyPr>
          <a:lstStyle/>
          <a:p>
            <a:pPr marL="85409"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67" normalizeH="0" baseline="0" noProof="0" dirty="0">
                <a:ln>
                  <a:noFill/>
                </a:ln>
                <a:solidFill>
                  <a:srgbClr val="FFFFFF"/>
                </a:solidFill>
                <a:effectLst/>
                <a:uLnTx/>
                <a:uFillTx/>
                <a:latin typeface="Arial MT"/>
                <a:ea typeface="+mn-ea"/>
                <a:cs typeface="Arial MT"/>
              </a:rPr>
              <a:t>R</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a:p>
            <a:pPr marL="16913" marR="0" lvl="0" indent="0" algn="l" defTabSz="914400" rtl="0" eaLnBrk="1" fontAlgn="auto" latinLnBrk="0" hangingPunct="1">
              <a:lnSpc>
                <a:spcPct val="100000"/>
              </a:lnSpc>
              <a:spcBef>
                <a:spcPts val="7"/>
              </a:spcBef>
              <a:spcAft>
                <a:spcPts val="0"/>
              </a:spcAft>
              <a:buClrTx/>
              <a:buSzTx/>
              <a:buFontTx/>
              <a:buNone/>
              <a:tabLst/>
              <a:defRPr/>
            </a:pPr>
            <a:r>
              <a:rPr kumimoji="0" lang="en-US" sz="1598" b="0" i="0" u="none" strike="noStrike" kern="1200" cap="none" spc="-33" normalizeH="0" baseline="0" noProof="0" dirty="0">
                <a:ln>
                  <a:noFill/>
                </a:ln>
                <a:solidFill>
                  <a:srgbClr val="FFFFFF"/>
                </a:solidFill>
                <a:effectLst/>
                <a:uLnTx/>
                <a:uFillTx/>
                <a:latin typeface="Arial MT"/>
                <a:ea typeface="+mn-ea"/>
                <a:cs typeface="Arial MT"/>
              </a:rPr>
              <a:t>1:1</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1" name="object 21"/>
          <p:cNvSpPr txBox="1"/>
          <p:nvPr/>
        </p:nvSpPr>
        <p:spPr>
          <a:xfrm>
            <a:off x="3835312" y="4928559"/>
            <a:ext cx="2085306" cy="679138"/>
          </a:xfrm>
          <a:prstGeom prst="rect">
            <a:avLst/>
          </a:prstGeom>
        </p:spPr>
        <p:txBody>
          <a:bodyPr vert="horz" wrap="square" lIns="0" tIns="17758" rIns="0" bIns="0" rtlCol="0">
            <a:spAutoFit/>
          </a:bodyPr>
          <a:lstStyle/>
          <a:p>
            <a:pPr marL="16913" marR="0" lvl="0" indent="0" algn="l" defTabSz="914400" rtl="0" eaLnBrk="1" fontAlgn="auto" latinLnBrk="0" hangingPunct="1">
              <a:lnSpc>
                <a:spcPts val="1265"/>
              </a:lnSpc>
              <a:spcBef>
                <a:spcPts val="140"/>
              </a:spcBef>
              <a:spcAft>
                <a:spcPts val="0"/>
              </a:spcAft>
              <a:buClrTx/>
              <a:buSzTx/>
              <a:buFontTx/>
              <a:buNone/>
              <a:tabLst/>
              <a:defRPr/>
            </a:pPr>
            <a:r>
              <a:rPr kumimoji="0" lang="en-US" sz="1065" b="1" i="0" u="none" strike="noStrike" kern="1200" cap="none" spc="0" normalizeH="0" baseline="0" noProof="0" dirty="0">
                <a:ln>
                  <a:noFill/>
                </a:ln>
                <a:solidFill>
                  <a:prstClr val="black"/>
                </a:solidFill>
                <a:effectLst/>
                <a:uLnTx/>
                <a:uFillTx/>
                <a:latin typeface="Arial"/>
                <a:ea typeface="+mn-ea"/>
                <a:cs typeface="Arial"/>
              </a:rPr>
              <a:t>Stratification</a:t>
            </a:r>
            <a:r>
              <a:rPr kumimoji="0" lang="en-US" sz="1065" b="1" i="0" u="none" strike="noStrike" kern="1200" cap="none" spc="-67" normalizeH="0" baseline="0" noProof="0" dirty="0">
                <a:ln>
                  <a:noFill/>
                </a:ln>
                <a:solidFill>
                  <a:prstClr val="black"/>
                </a:solidFill>
                <a:effectLst/>
                <a:uLnTx/>
                <a:uFillTx/>
                <a:latin typeface="Arial"/>
                <a:ea typeface="+mn-ea"/>
                <a:cs typeface="Arial"/>
              </a:rPr>
              <a:t> </a:t>
            </a:r>
            <a:r>
              <a:rPr kumimoji="0" lang="en-US" sz="1065" b="1" i="0" u="none" strike="noStrike" kern="1200" cap="none" spc="-13" normalizeH="0" baseline="0" noProof="0" dirty="0">
                <a:ln>
                  <a:noFill/>
                </a:ln>
                <a:solidFill>
                  <a:prstClr val="black"/>
                </a:solidFill>
                <a:effectLst/>
                <a:uLnTx/>
                <a:uFillTx/>
                <a:latin typeface="Arial"/>
                <a:ea typeface="+mn-ea"/>
                <a:cs typeface="Arial"/>
              </a:rPr>
              <a:t>Factors</a:t>
            </a:r>
            <a:endParaRPr kumimoji="0" lang="en-US" sz="1065" b="0" i="0" u="none" strike="noStrike" kern="1200" cap="none" spc="0" normalizeH="0" baseline="0" noProof="0" dirty="0">
              <a:ln>
                <a:noFill/>
              </a:ln>
              <a:solidFill>
                <a:prstClr val="black"/>
              </a:solidFill>
              <a:effectLst/>
              <a:uLnTx/>
              <a:uFillTx/>
              <a:latin typeface="Arial"/>
              <a:ea typeface="+mn-ea"/>
              <a:cs typeface="Arial"/>
            </a:endParaRPr>
          </a:p>
          <a:p>
            <a:pPr marL="251998" marR="0" lvl="0" indent="-166589" algn="l" defTabSz="914400" rtl="0" eaLnBrk="1" fontAlgn="auto" latinLnBrk="0" hangingPunct="1">
              <a:lnSpc>
                <a:spcPts val="1265"/>
              </a:lnSpc>
              <a:spcBef>
                <a:spcPts val="0"/>
              </a:spcBef>
              <a:spcAft>
                <a:spcPts val="0"/>
              </a:spcAft>
              <a:buClr>
                <a:srgbClr val="0A41CD"/>
              </a:buClr>
              <a:buSzPct val="75000"/>
              <a:buFontTx/>
              <a:buChar char="●"/>
              <a:tabLst>
                <a:tab pos="251998" algn="l"/>
              </a:tabLst>
              <a:defRPr/>
            </a:pPr>
            <a:r>
              <a:rPr kumimoji="0" lang="en-US" sz="1065" b="0" i="0" u="none" strike="noStrike" kern="1200" cap="none" spc="0" normalizeH="0" baseline="0" noProof="0" dirty="0">
                <a:ln>
                  <a:noFill/>
                </a:ln>
                <a:solidFill>
                  <a:prstClr val="black"/>
                </a:solidFill>
                <a:effectLst/>
                <a:uLnTx/>
                <a:uFillTx/>
                <a:latin typeface="Arial MT"/>
                <a:ea typeface="+mn-ea"/>
                <a:cs typeface="Arial MT"/>
              </a:rPr>
              <a:t>Age</a:t>
            </a:r>
            <a:r>
              <a:rPr kumimoji="0" lang="en-US" sz="1065" b="0" i="0" u="none" strike="noStrike" kern="1200" cap="none" spc="-13"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(≤70</a:t>
            </a:r>
            <a:r>
              <a:rPr kumimoji="0" lang="en-US" sz="1065" b="0" i="0" u="none" strike="noStrike" kern="1200" cap="none" spc="-20"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vs</a:t>
            </a:r>
            <a:r>
              <a:rPr kumimoji="0" lang="en-US" sz="1065" b="0" i="0" u="none" strike="noStrike" kern="1200" cap="none" spc="-27"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&gt;70</a:t>
            </a:r>
            <a:r>
              <a:rPr kumimoji="0" lang="en-US" sz="1065" b="0" i="0" u="none" strike="noStrike" kern="1200" cap="none" spc="-20" normalizeH="0" baseline="0" noProof="0" dirty="0">
                <a:ln>
                  <a:noFill/>
                </a:ln>
                <a:solidFill>
                  <a:prstClr val="black"/>
                </a:solidFill>
                <a:effectLst/>
                <a:uLnTx/>
                <a:uFillTx/>
                <a:latin typeface="Arial MT"/>
                <a:ea typeface="+mn-ea"/>
                <a:cs typeface="Arial MT"/>
              </a:rPr>
              <a:t> </a:t>
            </a:r>
            <a:r>
              <a:rPr kumimoji="0" lang="en-US" sz="1065" b="0" i="0" u="none" strike="noStrike" kern="1200" cap="none" spc="-13" normalizeH="0" baseline="0" noProof="0" dirty="0">
                <a:ln>
                  <a:noFill/>
                </a:ln>
                <a:solidFill>
                  <a:prstClr val="black"/>
                </a:solidFill>
                <a:effectLst/>
                <a:uLnTx/>
                <a:uFillTx/>
                <a:latin typeface="Arial MT"/>
                <a:ea typeface="+mn-ea"/>
                <a:cs typeface="Arial MT"/>
              </a:rPr>
              <a:t>years</a:t>
            </a:r>
            <a:r>
              <a:rPr kumimoji="0" lang="en-US" sz="1065" b="0" i="0" u="none" strike="noStrike" kern="1200" cap="none" spc="-13" normalizeH="0" baseline="0" noProof="0" dirty="0">
                <a:ln>
                  <a:noFill/>
                </a:ln>
                <a:solidFill>
                  <a:prstClr val="black"/>
                </a:solidFill>
                <a:effectLst/>
                <a:uLnTx/>
                <a:uFillTx/>
                <a:latin typeface="Calibri"/>
                <a:ea typeface="+mn-ea"/>
                <a:cs typeface="Calibri"/>
              </a:rPr>
              <a:t>)</a:t>
            </a:r>
            <a:endParaRPr kumimoji="0" lang="en-US" sz="1065" b="0" i="0" u="none" strike="noStrike" kern="1200" cap="none" spc="0" normalizeH="0" baseline="0" noProof="0" dirty="0">
              <a:ln>
                <a:noFill/>
              </a:ln>
              <a:solidFill>
                <a:prstClr val="black"/>
              </a:solidFill>
              <a:effectLst/>
              <a:uLnTx/>
              <a:uFillTx/>
              <a:latin typeface="Calibri"/>
              <a:ea typeface="+mn-ea"/>
              <a:cs typeface="Calibri"/>
            </a:endParaRPr>
          </a:p>
          <a:p>
            <a:pPr marL="251998" marR="0" lvl="0" indent="-166589" algn="l" defTabSz="914400" rtl="0" eaLnBrk="1" fontAlgn="auto" latinLnBrk="0" hangingPunct="1">
              <a:lnSpc>
                <a:spcPct val="100000"/>
              </a:lnSpc>
              <a:spcBef>
                <a:spcPts val="0"/>
              </a:spcBef>
              <a:spcAft>
                <a:spcPts val="0"/>
              </a:spcAft>
              <a:buClr>
                <a:srgbClr val="0A41CD"/>
              </a:buClr>
              <a:buSzPct val="75000"/>
              <a:buFontTx/>
              <a:buChar char="●"/>
              <a:tabLst>
                <a:tab pos="251998" algn="l"/>
              </a:tabLst>
              <a:defRPr/>
            </a:pPr>
            <a:r>
              <a:rPr kumimoji="0" lang="en-US" sz="1065" b="0" i="0" u="none" strike="noStrike" kern="1200" cap="none" spc="0" normalizeH="0" baseline="0" noProof="0" dirty="0">
                <a:ln>
                  <a:noFill/>
                </a:ln>
                <a:solidFill>
                  <a:prstClr val="black"/>
                </a:solidFill>
                <a:effectLst/>
                <a:uLnTx/>
                <a:uFillTx/>
                <a:latin typeface="Arial MT"/>
                <a:ea typeface="+mn-ea"/>
                <a:cs typeface="Arial MT"/>
              </a:rPr>
              <a:t>Prior</a:t>
            </a:r>
            <a:r>
              <a:rPr kumimoji="0" lang="en-US" sz="1065" b="0" i="0" u="none" strike="noStrike" kern="1200" cap="none" spc="-40"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lines</a:t>
            </a:r>
            <a:r>
              <a:rPr kumimoji="0" lang="en-US" sz="1065" b="0" i="0" u="none" strike="noStrike" kern="1200" cap="none" spc="-13"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of</a:t>
            </a:r>
            <a:r>
              <a:rPr kumimoji="0" lang="en-US" sz="1065" b="0" i="0" u="none" strike="noStrike" kern="1200" cap="none" spc="-13"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therapy</a:t>
            </a:r>
            <a:r>
              <a:rPr kumimoji="0" lang="en-US" sz="1065" b="0" i="0" u="none" strike="noStrike" kern="1200" cap="none" spc="-7"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(1</a:t>
            </a:r>
            <a:r>
              <a:rPr kumimoji="0" lang="en-US" sz="1065" b="0" i="0" u="none" strike="noStrike" kern="1200" cap="none" spc="-20"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vs</a:t>
            </a:r>
            <a:r>
              <a:rPr kumimoji="0" lang="en-US" sz="1065" b="0" i="0" u="none" strike="noStrike" kern="1200" cap="none" spc="-13" normalizeH="0" baseline="0" noProof="0" dirty="0">
                <a:ln>
                  <a:noFill/>
                </a:ln>
                <a:solidFill>
                  <a:prstClr val="black"/>
                </a:solidFill>
                <a:effectLst/>
                <a:uLnTx/>
                <a:uFillTx/>
                <a:latin typeface="Arial MT"/>
                <a:ea typeface="+mn-ea"/>
                <a:cs typeface="Arial MT"/>
              </a:rPr>
              <a:t> </a:t>
            </a:r>
            <a:r>
              <a:rPr kumimoji="0" lang="en-US" sz="1065" b="0" i="0" u="none" strike="noStrike" kern="1200" cap="none" spc="-33" normalizeH="0" baseline="0" noProof="0" dirty="0">
                <a:ln>
                  <a:noFill/>
                </a:ln>
                <a:solidFill>
                  <a:prstClr val="black"/>
                </a:solidFill>
                <a:effectLst/>
                <a:uLnTx/>
                <a:uFillTx/>
                <a:latin typeface="Arial MT"/>
                <a:ea typeface="+mn-ea"/>
                <a:cs typeface="Arial MT"/>
              </a:rPr>
              <a:t>≥2)</a:t>
            </a:r>
            <a:endParaRPr kumimoji="0" lang="en-US" sz="1065" b="0" i="0" u="none" strike="noStrike" kern="1200" cap="none" spc="0" normalizeH="0" baseline="0" noProof="0" dirty="0">
              <a:ln>
                <a:noFill/>
              </a:ln>
              <a:solidFill>
                <a:prstClr val="black"/>
              </a:solidFill>
              <a:effectLst/>
              <a:uLnTx/>
              <a:uFillTx/>
              <a:latin typeface="Arial MT"/>
              <a:ea typeface="+mn-ea"/>
              <a:cs typeface="Arial MT"/>
            </a:endParaRPr>
          </a:p>
          <a:p>
            <a:pPr marL="251998" marR="0" lvl="0" indent="-166589" algn="l" defTabSz="914400" rtl="0" eaLnBrk="1" fontAlgn="auto" latinLnBrk="0" hangingPunct="1">
              <a:lnSpc>
                <a:spcPct val="100000"/>
              </a:lnSpc>
              <a:spcBef>
                <a:spcPts val="33"/>
              </a:spcBef>
              <a:spcAft>
                <a:spcPts val="0"/>
              </a:spcAft>
              <a:buClr>
                <a:srgbClr val="0A41CD"/>
              </a:buClr>
              <a:buSzPct val="75000"/>
              <a:buFontTx/>
              <a:buChar char="●"/>
              <a:tabLst>
                <a:tab pos="251998" algn="l"/>
              </a:tabLst>
              <a:defRPr/>
            </a:pPr>
            <a:r>
              <a:rPr kumimoji="0" lang="en-US" sz="1065" b="0" i="0" u="none" strike="noStrike" kern="1200" cap="none" spc="0" normalizeH="0" baseline="0" noProof="0" dirty="0">
                <a:ln>
                  <a:noFill/>
                </a:ln>
                <a:solidFill>
                  <a:prstClr val="black"/>
                </a:solidFill>
                <a:effectLst/>
                <a:uLnTx/>
                <a:uFillTx/>
                <a:latin typeface="Arial MT"/>
                <a:ea typeface="+mn-ea"/>
                <a:cs typeface="Arial MT"/>
              </a:rPr>
              <a:t>Relapsed</a:t>
            </a:r>
            <a:r>
              <a:rPr kumimoji="0" lang="en-US" sz="1065" b="0" i="0" u="none" strike="noStrike" kern="1200" cap="none" spc="-33" normalizeH="0" baseline="0" noProof="0" dirty="0">
                <a:ln>
                  <a:noFill/>
                </a:ln>
                <a:solidFill>
                  <a:prstClr val="black"/>
                </a:solidFill>
                <a:effectLst/>
                <a:uLnTx/>
                <a:uFillTx/>
                <a:latin typeface="Arial MT"/>
                <a:ea typeface="+mn-ea"/>
                <a:cs typeface="Arial MT"/>
              </a:rPr>
              <a:t> </a:t>
            </a:r>
            <a:r>
              <a:rPr kumimoji="0" lang="en-US" sz="1065" b="0" i="0" u="none" strike="noStrike" kern="1200" cap="none" spc="0" normalizeH="0" baseline="0" noProof="0" dirty="0">
                <a:ln>
                  <a:noFill/>
                </a:ln>
                <a:solidFill>
                  <a:prstClr val="black"/>
                </a:solidFill>
                <a:effectLst/>
                <a:uLnTx/>
                <a:uFillTx/>
                <a:latin typeface="Arial MT"/>
                <a:ea typeface="+mn-ea"/>
                <a:cs typeface="Arial MT"/>
              </a:rPr>
              <a:t>vs</a:t>
            </a:r>
            <a:r>
              <a:rPr kumimoji="0" lang="en-US" sz="1065" b="0" i="0" u="none" strike="noStrike" kern="1200" cap="none" spc="-47" normalizeH="0" baseline="0" noProof="0" dirty="0">
                <a:ln>
                  <a:noFill/>
                </a:ln>
                <a:solidFill>
                  <a:prstClr val="black"/>
                </a:solidFill>
                <a:effectLst/>
                <a:uLnTx/>
                <a:uFillTx/>
                <a:latin typeface="Arial MT"/>
                <a:ea typeface="+mn-ea"/>
                <a:cs typeface="Arial MT"/>
              </a:rPr>
              <a:t> </a:t>
            </a:r>
            <a:r>
              <a:rPr kumimoji="0" lang="en-US" sz="1065" b="0" i="0" u="none" strike="noStrike" kern="1200" cap="none" spc="-13" normalizeH="0" baseline="0" noProof="0" dirty="0">
                <a:ln>
                  <a:noFill/>
                </a:ln>
                <a:solidFill>
                  <a:prstClr val="black"/>
                </a:solidFill>
                <a:effectLst/>
                <a:uLnTx/>
                <a:uFillTx/>
                <a:latin typeface="Arial MT"/>
                <a:ea typeface="+mn-ea"/>
                <a:cs typeface="Arial MT"/>
              </a:rPr>
              <a:t>refractory</a:t>
            </a:r>
            <a:endParaRPr kumimoji="0" lang="en-US" sz="1065"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2" name="object 22"/>
          <p:cNvSpPr/>
          <p:nvPr/>
        </p:nvSpPr>
        <p:spPr>
          <a:xfrm>
            <a:off x="393172" y="2158874"/>
            <a:ext cx="2925009" cy="2913170"/>
          </a:xfrm>
          <a:custGeom>
            <a:avLst/>
            <a:gdLst/>
            <a:ahLst/>
            <a:cxnLst/>
            <a:rect l="l" t="t" r="r" b="b"/>
            <a:pathLst>
              <a:path w="2196465" h="2187575">
                <a:moveTo>
                  <a:pt x="1966302" y="0"/>
                </a:moveTo>
                <a:lnTo>
                  <a:pt x="229692" y="0"/>
                </a:lnTo>
                <a:lnTo>
                  <a:pt x="183399" y="4667"/>
                </a:lnTo>
                <a:lnTo>
                  <a:pt x="140283" y="18055"/>
                </a:lnTo>
                <a:lnTo>
                  <a:pt x="101266" y="39239"/>
                </a:lnTo>
                <a:lnTo>
                  <a:pt x="67273" y="67294"/>
                </a:lnTo>
                <a:lnTo>
                  <a:pt x="39226" y="101296"/>
                </a:lnTo>
                <a:lnTo>
                  <a:pt x="18049" y="140321"/>
                </a:lnTo>
                <a:lnTo>
                  <a:pt x="4666" y="183444"/>
                </a:lnTo>
                <a:lnTo>
                  <a:pt x="0" y="229743"/>
                </a:lnTo>
                <a:lnTo>
                  <a:pt x="0" y="1957451"/>
                </a:lnTo>
                <a:lnTo>
                  <a:pt x="4666" y="2003743"/>
                </a:lnTo>
                <a:lnTo>
                  <a:pt x="18049" y="2046853"/>
                </a:lnTo>
                <a:lnTo>
                  <a:pt x="39226" y="2085857"/>
                </a:lnTo>
                <a:lnTo>
                  <a:pt x="67273" y="2119836"/>
                </a:lnTo>
                <a:lnTo>
                  <a:pt x="101266" y="2147867"/>
                </a:lnTo>
                <a:lnTo>
                  <a:pt x="140283" y="2169031"/>
                </a:lnTo>
                <a:lnTo>
                  <a:pt x="183399" y="2182404"/>
                </a:lnTo>
                <a:lnTo>
                  <a:pt x="229692" y="2187067"/>
                </a:lnTo>
                <a:lnTo>
                  <a:pt x="1966302" y="2187067"/>
                </a:lnTo>
                <a:lnTo>
                  <a:pt x="2012601" y="2182404"/>
                </a:lnTo>
                <a:lnTo>
                  <a:pt x="2055724" y="2169031"/>
                </a:lnTo>
                <a:lnTo>
                  <a:pt x="2094749" y="2147867"/>
                </a:lnTo>
                <a:lnTo>
                  <a:pt x="2128751" y="2119836"/>
                </a:lnTo>
                <a:lnTo>
                  <a:pt x="2156806" y="2085857"/>
                </a:lnTo>
                <a:lnTo>
                  <a:pt x="2177990" y="2046853"/>
                </a:lnTo>
                <a:lnTo>
                  <a:pt x="2191377" y="2003743"/>
                </a:lnTo>
                <a:lnTo>
                  <a:pt x="2196045" y="1957451"/>
                </a:lnTo>
                <a:lnTo>
                  <a:pt x="2196045" y="229743"/>
                </a:lnTo>
                <a:lnTo>
                  <a:pt x="2191377" y="183444"/>
                </a:lnTo>
                <a:lnTo>
                  <a:pt x="2177990" y="140321"/>
                </a:lnTo>
                <a:lnTo>
                  <a:pt x="2156806" y="101296"/>
                </a:lnTo>
                <a:lnTo>
                  <a:pt x="2128751" y="67294"/>
                </a:lnTo>
                <a:lnTo>
                  <a:pt x="2094749" y="39239"/>
                </a:lnTo>
                <a:lnTo>
                  <a:pt x="2055724" y="18055"/>
                </a:lnTo>
                <a:lnTo>
                  <a:pt x="2012601" y="4667"/>
                </a:lnTo>
                <a:lnTo>
                  <a:pt x="1966302" y="0"/>
                </a:lnTo>
                <a:close/>
              </a:path>
            </a:pathLst>
          </a:custGeom>
          <a:solidFill>
            <a:srgbClr val="DDDB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bject 23"/>
          <p:cNvSpPr txBox="1"/>
          <p:nvPr/>
        </p:nvSpPr>
        <p:spPr>
          <a:xfrm>
            <a:off x="587680" y="2466851"/>
            <a:ext cx="2078541"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prstClr val="black"/>
                </a:solidFill>
                <a:effectLst/>
                <a:uLnTx/>
                <a:uFillTx/>
                <a:latin typeface="Arial"/>
                <a:ea typeface="+mn-ea"/>
                <a:cs typeface="Arial"/>
              </a:rPr>
              <a:t>Key</a:t>
            </a:r>
            <a:r>
              <a:rPr kumimoji="0" lang="en-US" sz="1598" b="1" i="0" u="none" strike="noStrike" kern="1200" cap="none" spc="-67" normalizeH="0" baseline="0" noProof="0" dirty="0">
                <a:ln>
                  <a:noFill/>
                </a:ln>
                <a:solidFill>
                  <a:prstClr val="black"/>
                </a:solidFill>
                <a:effectLst/>
                <a:uLnTx/>
                <a:uFillTx/>
                <a:latin typeface="Arial"/>
                <a:ea typeface="+mn-ea"/>
                <a:cs typeface="Arial"/>
              </a:rPr>
              <a:t> </a:t>
            </a:r>
            <a:r>
              <a:rPr kumimoji="0" lang="en-US" sz="1598" b="1" i="0" u="none" strike="noStrike" kern="1200" cap="none" spc="0" normalizeH="0" baseline="0" noProof="0" dirty="0">
                <a:ln>
                  <a:noFill/>
                </a:ln>
                <a:solidFill>
                  <a:prstClr val="black"/>
                </a:solidFill>
                <a:effectLst/>
                <a:uLnTx/>
                <a:uFillTx/>
                <a:latin typeface="Arial"/>
                <a:ea typeface="+mn-ea"/>
                <a:cs typeface="Arial"/>
              </a:rPr>
              <a:t>eligibility</a:t>
            </a:r>
            <a:r>
              <a:rPr kumimoji="0" lang="en-US" sz="1598" b="1" i="0" u="none" strike="noStrike" kern="1200" cap="none" spc="-20" normalizeH="0" baseline="0" noProof="0" dirty="0">
                <a:ln>
                  <a:noFill/>
                </a:ln>
                <a:solidFill>
                  <a:prstClr val="black"/>
                </a:solidFill>
                <a:effectLst/>
                <a:uLnTx/>
                <a:uFillTx/>
                <a:latin typeface="Arial"/>
                <a:ea typeface="+mn-ea"/>
                <a:cs typeface="Arial"/>
              </a:rPr>
              <a:t> </a:t>
            </a:r>
            <a:r>
              <a:rPr kumimoji="0" lang="en-US" sz="1598" b="1" i="0" u="none" strike="noStrike" kern="1200" cap="none" spc="-13" normalizeH="0" baseline="0" noProof="0" dirty="0">
                <a:ln>
                  <a:noFill/>
                </a:ln>
                <a:solidFill>
                  <a:prstClr val="black"/>
                </a:solidFill>
                <a:effectLst/>
                <a:uLnTx/>
                <a:uFillTx/>
                <a:latin typeface="Arial"/>
                <a:ea typeface="+mn-ea"/>
                <a:cs typeface="Arial"/>
              </a:rPr>
              <a:t>criteria</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24" name="object 24"/>
          <p:cNvSpPr txBox="1"/>
          <p:nvPr/>
        </p:nvSpPr>
        <p:spPr>
          <a:xfrm>
            <a:off x="614064" y="2913339"/>
            <a:ext cx="2490359" cy="723809"/>
          </a:xfrm>
          <a:prstGeom prst="rect">
            <a:avLst/>
          </a:prstGeom>
        </p:spPr>
        <p:txBody>
          <a:bodyPr vert="horz" wrap="square" lIns="0" tIns="16912" rIns="0" bIns="0" rtlCol="0">
            <a:spAutoFit/>
          </a:bodyPr>
          <a:lstStyle/>
          <a:p>
            <a:pPr marL="241850" marR="6765" lvl="0" indent="-225783" algn="just" defTabSz="914400" rtl="0" eaLnBrk="1" fontAlgn="auto" latinLnBrk="0" hangingPunct="1">
              <a:lnSpc>
                <a:spcPct val="100000"/>
              </a:lnSpc>
              <a:spcBef>
                <a:spcPts val="133"/>
              </a:spcBef>
              <a:spcAft>
                <a:spcPts val="0"/>
              </a:spcAft>
              <a:buClr>
                <a:srgbClr val="0A41CD"/>
              </a:buClr>
              <a:buSzPct val="95652"/>
              <a:buFontTx/>
              <a:buChar char="•"/>
              <a:tabLst>
                <a:tab pos="246078" algn="l"/>
              </a:tabLst>
              <a:defRPr/>
            </a:pPr>
            <a:r>
              <a:rPr kumimoji="0" lang="en-US" sz="1531" b="0" i="0" u="none" strike="noStrike" kern="1200" cap="none" spc="0" normalizeH="0" baseline="0" noProof="0" dirty="0">
                <a:ln>
                  <a:noFill/>
                </a:ln>
                <a:solidFill>
                  <a:prstClr val="black"/>
                </a:solidFill>
                <a:effectLst/>
                <a:uLnTx/>
                <a:uFillTx/>
                <a:latin typeface="Arial MT"/>
                <a:ea typeface="+mn-ea"/>
                <a:cs typeface="Arial MT"/>
              </a:rPr>
              <a:t>DLBCL,</a:t>
            </a:r>
            <a:r>
              <a:rPr kumimoji="0" lang="en-US" sz="1531" b="0" i="0" u="none" strike="noStrike" kern="1200" cap="none" spc="-33"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NOS</a:t>
            </a:r>
            <a:r>
              <a:rPr kumimoji="0" lang="en-US" sz="1531" b="0" i="0" u="none" strike="noStrike" kern="1200" cap="none" spc="-27"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or</a:t>
            </a:r>
            <a:r>
              <a:rPr kumimoji="0" lang="en-US" sz="1531" b="0" i="0" u="none" strike="noStrike" kern="1200" cap="none" spc="-27"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history</a:t>
            </a:r>
            <a:r>
              <a:rPr kumimoji="0" lang="en-US" sz="1531" b="0" i="0" u="none" strike="noStrike" kern="1200" cap="none" spc="-13" normalizeH="0" baseline="0" noProof="0" dirty="0">
                <a:ln>
                  <a:noFill/>
                </a:ln>
                <a:solidFill>
                  <a:prstClr val="black"/>
                </a:solidFill>
                <a:effectLst/>
                <a:uLnTx/>
                <a:uFillTx/>
                <a:latin typeface="Arial MT"/>
                <a:ea typeface="+mn-ea"/>
                <a:cs typeface="Arial MT"/>
              </a:rPr>
              <a:t> </a:t>
            </a:r>
            <a:r>
              <a:rPr kumimoji="0" lang="en-US" sz="1531" b="0" i="0" u="none" strike="noStrike" kern="1200" cap="none" spc="-33" normalizeH="0" baseline="0" noProof="0" dirty="0">
                <a:ln>
                  <a:noFill/>
                </a:ln>
                <a:solidFill>
                  <a:prstClr val="black"/>
                </a:solidFill>
                <a:effectLst/>
                <a:uLnTx/>
                <a:uFillTx/>
                <a:latin typeface="Arial MT"/>
                <a:ea typeface="+mn-ea"/>
                <a:cs typeface="Arial MT"/>
              </a:rPr>
              <a:t>of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transformation</a:t>
            </a:r>
            <a:r>
              <a:rPr kumimoji="0" lang="en-US" sz="1531" b="0" i="0" u="none" strike="noStrike" kern="1200" cap="none" spc="-60"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of</a:t>
            </a:r>
            <a:r>
              <a:rPr kumimoji="0" lang="en-US" sz="1531" b="0" i="0" u="none" strike="noStrike" kern="1200" cap="none" spc="-27" normalizeH="0" baseline="0" noProof="0" dirty="0">
                <a:ln>
                  <a:noFill/>
                </a:ln>
                <a:solidFill>
                  <a:prstClr val="black"/>
                </a:solidFill>
                <a:effectLst/>
                <a:uLnTx/>
                <a:uFillTx/>
                <a:latin typeface="Arial MT"/>
                <a:ea typeface="+mn-ea"/>
                <a:cs typeface="Arial MT"/>
              </a:rPr>
              <a:t> </a:t>
            </a:r>
            <a:r>
              <a:rPr kumimoji="0" lang="en-US" sz="1531" b="0" i="0" u="none" strike="noStrike" kern="1200" cap="none" spc="-13" normalizeH="0" baseline="0" noProof="0" dirty="0">
                <a:ln>
                  <a:noFill/>
                </a:ln>
                <a:solidFill>
                  <a:prstClr val="black"/>
                </a:solidFill>
                <a:effectLst/>
                <a:uLnTx/>
                <a:uFillTx/>
                <a:latin typeface="Arial MT"/>
                <a:ea typeface="+mn-ea"/>
                <a:cs typeface="Arial MT"/>
              </a:rPr>
              <a:t>indolent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disease</a:t>
            </a:r>
            <a:r>
              <a:rPr kumimoji="0" lang="en-US" sz="1531" b="0" i="0" u="none" strike="noStrike" kern="1200" cap="none" spc="-33"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to</a:t>
            </a:r>
            <a:r>
              <a:rPr kumimoji="0" lang="en-US" sz="1531" b="0" i="0" u="none" strike="noStrike" kern="1200" cap="none" spc="-7" normalizeH="0" baseline="0" noProof="0" dirty="0">
                <a:ln>
                  <a:noFill/>
                </a:ln>
                <a:solidFill>
                  <a:prstClr val="black"/>
                </a:solidFill>
                <a:effectLst/>
                <a:uLnTx/>
                <a:uFillTx/>
                <a:latin typeface="Arial MT"/>
                <a:ea typeface="+mn-ea"/>
                <a:cs typeface="Arial MT"/>
              </a:rPr>
              <a:t> </a:t>
            </a:r>
            <a:r>
              <a:rPr kumimoji="0" lang="en-US" sz="1531" b="0" i="0" u="none" strike="noStrike" kern="1200" cap="none" spc="-13" normalizeH="0" baseline="0" noProof="0" dirty="0">
                <a:ln>
                  <a:noFill/>
                </a:ln>
                <a:solidFill>
                  <a:prstClr val="black"/>
                </a:solidFill>
                <a:effectLst/>
                <a:uLnTx/>
                <a:uFillTx/>
                <a:latin typeface="Arial MT"/>
                <a:ea typeface="+mn-ea"/>
                <a:cs typeface="Arial MT"/>
              </a:rPr>
              <a:t>DLBCL</a:t>
            </a:r>
            <a:endParaRPr kumimoji="0" lang="en-US" sz="1531"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5" name="object 25"/>
          <p:cNvSpPr txBox="1"/>
          <p:nvPr/>
        </p:nvSpPr>
        <p:spPr>
          <a:xfrm>
            <a:off x="614064" y="3816801"/>
            <a:ext cx="2372817" cy="488232"/>
          </a:xfrm>
          <a:prstGeom prst="rect">
            <a:avLst/>
          </a:prstGeom>
        </p:spPr>
        <p:txBody>
          <a:bodyPr vert="horz" wrap="square" lIns="0" tIns="16912" rIns="0" bIns="0" rtlCol="0">
            <a:spAutoFit/>
          </a:bodyPr>
          <a:lstStyle/>
          <a:p>
            <a:pPr marL="242696" marR="0" lvl="0" indent="-225783" algn="l" defTabSz="914400" rtl="0" eaLnBrk="1" fontAlgn="auto" latinLnBrk="0" hangingPunct="1">
              <a:lnSpc>
                <a:spcPct val="100000"/>
              </a:lnSpc>
              <a:spcBef>
                <a:spcPts val="133"/>
              </a:spcBef>
              <a:spcAft>
                <a:spcPts val="0"/>
              </a:spcAft>
              <a:buClr>
                <a:srgbClr val="0A41CD"/>
              </a:buClr>
              <a:buSzPct val="95652"/>
              <a:buFontTx/>
              <a:buChar char="•"/>
              <a:tabLst>
                <a:tab pos="242696" algn="l"/>
              </a:tabLst>
              <a:defRPr/>
            </a:pPr>
            <a:r>
              <a:rPr kumimoji="0" lang="en-US" sz="1531" b="0" i="0" u="none" strike="noStrike" kern="1200" cap="none" spc="0" normalizeH="0" baseline="0" noProof="0" dirty="0">
                <a:ln>
                  <a:noFill/>
                </a:ln>
                <a:solidFill>
                  <a:prstClr val="black"/>
                </a:solidFill>
                <a:effectLst/>
                <a:uLnTx/>
                <a:uFillTx/>
                <a:latin typeface="Arial MT"/>
                <a:ea typeface="+mn-ea"/>
                <a:cs typeface="Arial MT"/>
              </a:rPr>
              <a:t>R/R</a:t>
            </a:r>
            <a:r>
              <a:rPr kumimoji="0" lang="en-US" sz="1531" b="0" i="0" u="none" strike="noStrike" kern="1200" cap="none" spc="-33"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disease</a:t>
            </a:r>
            <a:r>
              <a:rPr kumimoji="0" lang="en-US" sz="1531" b="0" i="0" u="none" strike="noStrike" kern="1200" cap="none" spc="-33" normalizeH="0" baseline="0" noProof="0" dirty="0">
                <a:ln>
                  <a:noFill/>
                </a:ln>
                <a:solidFill>
                  <a:prstClr val="black"/>
                </a:solidFill>
                <a:effectLst/>
                <a:uLnTx/>
                <a:uFillTx/>
                <a:latin typeface="Arial MT"/>
                <a:ea typeface="+mn-ea"/>
                <a:cs typeface="Arial MT"/>
              </a:rPr>
              <a:t> </a:t>
            </a:r>
            <a:r>
              <a:rPr kumimoji="0" lang="en-US" sz="1531" b="0" i="0" u="none" strike="noStrike" kern="1200" cap="none" spc="-27" normalizeH="0" baseline="0" noProof="0" dirty="0">
                <a:ln>
                  <a:noFill/>
                </a:ln>
                <a:solidFill>
                  <a:prstClr val="black"/>
                </a:solidFill>
                <a:effectLst/>
                <a:uLnTx/>
                <a:uFillTx/>
                <a:latin typeface="Arial MT"/>
                <a:ea typeface="+mn-ea"/>
                <a:cs typeface="Arial MT"/>
              </a:rPr>
              <a:t>after</a:t>
            </a:r>
            <a:endParaRPr kumimoji="0" lang="en-US" sz="1531" b="0" i="0" u="none" strike="noStrike" kern="1200" cap="none" spc="0" normalizeH="0" baseline="0" noProof="0" dirty="0">
              <a:ln>
                <a:noFill/>
              </a:ln>
              <a:solidFill>
                <a:prstClr val="black"/>
              </a:solidFill>
              <a:effectLst/>
              <a:uLnTx/>
              <a:uFillTx/>
              <a:latin typeface="Arial MT"/>
              <a:ea typeface="+mn-ea"/>
              <a:cs typeface="Arial MT"/>
            </a:endParaRPr>
          </a:p>
          <a:p>
            <a:pPr marL="246078" marR="0" lvl="0" indent="0" algn="l" defTabSz="914400" rtl="0" eaLnBrk="1" fontAlgn="auto" latinLnBrk="0" hangingPunct="1">
              <a:lnSpc>
                <a:spcPct val="100000"/>
              </a:lnSpc>
              <a:spcBef>
                <a:spcPts val="0"/>
              </a:spcBef>
              <a:spcAft>
                <a:spcPts val="0"/>
              </a:spcAft>
              <a:buClrTx/>
              <a:buSzTx/>
              <a:buFontTx/>
              <a:buNone/>
              <a:tabLst/>
              <a:defRPr/>
            </a:pPr>
            <a:r>
              <a:rPr kumimoji="0" lang="en-US" sz="1531" b="0" i="0" u="none" strike="noStrike" kern="1200" cap="none" spc="0" normalizeH="0" baseline="0" noProof="0" dirty="0">
                <a:ln>
                  <a:noFill/>
                </a:ln>
                <a:solidFill>
                  <a:prstClr val="black"/>
                </a:solidFill>
                <a:effectLst/>
                <a:uLnTx/>
                <a:uFillTx/>
                <a:latin typeface="Arial MT"/>
                <a:ea typeface="+mn-ea"/>
                <a:cs typeface="Arial MT"/>
              </a:rPr>
              <a:t>≥1</a:t>
            </a:r>
            <a:r>
              <a:rPr kumimoji="0" lang="en-US" sz="1531" b="0" i="0" u="none" strike="noStrike" kern="1200" cap="none" spc="-33"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prior</a:t>
            </a:r>
            <a:r>
              <a:rPr kumimoji="0" lang="en-US" sz="1531" b="0" i="0" u="none" strike="noStrike" kern="1200" cap="none" spc="7"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line</a:t>
            </a:r>
            <a:r>
              <a:rPr kumimoji="0" lang="en-US" sz="1531" b="0" i="0" u="none" strike="noStrike" kern="1200" cap="none" spc="-20"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of </a:t>
            </a:r>
            <a:r>
              <a:rPr kumimoji="0" lang="en-US" sz="1531" b="0" i="0" u="none" strike="noStrike" kern="1200" cap="none" spc="-13" normalizeH="0" baseline="0" noProof="0" dirty="0">
                <a:ln>
                  <a:noFill/>
                </a:ln>
                <a:solidFill>
                  <a:prstClr val="black"/>
                </a:solidFill>
                <a:effectLst/>
                <a:uLnTx/>
                <a:uFillTx/>
                <a:latin typeface="Arial MT"/>
                <a:ea typeface="+mn-ea"/>
                <a:cs typeface="Arial MT"/>
              </a:rPr>
              <a:t>treatment</a:t>
            </a:r>
            <a:endParaRPr kumimoji="0" lang="en-US" sz="1531"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6" name="object 26"/>
          <p:cNvSpPr txBox="1"/>
          <p:nvPr/>
        </p:nvSpPr>
        <p:spPr>
          <a:xfrm>
            <a:off x="614065" y="4486535"/>
            <a:ext cx="2216377" cy="252654"/>
          </a:xfrm>
          <a:prstGeom prst="rect">
            <a:avLst/>
          </a:prstGeom>
        </p:spPr>
        <p:txBody>
          <a:bodyPr vert="horz" wrap="square" lIns="0" tIns="16912" rIns="0" bIns="0" rtlCol="0">
            <a:spAutoFit/>
          </a:bodyPr>
          <a:lstStyle/>
          <a:p>
            <a:pPr marL="242696" marR="0" lvl="0" indent="-225783" algn="l" defTabSz="914400" rtl="0" eaLnBrk="1" fontAlgn="auto" latinLnBrk="0" hangingPunct="1">
              <a:lnSpc>
                <a:spcPct val="100000"/>
              </a:lnSpc>
              <a:spcBef>
                <a:spcPts val="133"/>
              </a:spcBef>
              <a:spcAft>
                <a:spcPts val="0"/>
              </a:spcAft>
              <a:buClr>
                <a:srgbClr val="0A41CD"/>
              </a:buClr>
              <a:buSzPct val="95652"/>
              <a:buFontTx/>
              <a:buChar char="•"/>
              <a:tabLst>
                <a:tab pos="242696" algn="l"/>
              </a:tabLst>
              <a:defRPr/>
            </a:pPr>
            <a:r>
              <a:rPr kumimoji="0" lang="en-US" sz="1531" b="0" i="0" u="none" strike="noStrike" kern="1200" cap="none" spc="0" normalizeH="0" baseline="0" noProof="0" dirty="0">
                <a:ln>
                  <a:noFill/>
                </a:ln>
                <a:solidFill>
                  <a:prstClr val="black"/>
                </a:solidFill>
                <a:effectLst/>
                <a:uLnTx/>
                <a:uFillTx/>
                <a:latin typeface="Arial MT"/>
                <a:ea typeface="+mn-ea"/>
                <a:cs typeface="Arial MT"/>
              </a:rPr>
              <a:t>Ineligible</a:t>
            </a:r>
            <a:r>
              <a:rPr kumimoji="0" lang="en-US" sz="1531" b="0" i="0" u="none" strike="noStrike" kern="1200" cap="none" spc="-27" normalizeH="0" baseline="0" noProof="0" dirty="0">
                <a:ln>
                  <a:noFill/>
                </a:ln>
                <a:solidFill>
                  <a:prstClr val="black"/>
                </a:solidFill>
                <a:effectLst/>
                <a:uLnTx/>
                <a:uFillTx/>
                <a:latin typeface="Arial MT"/>
                <a:ea typeface="+mn-ea"/>
                <a:cs typeface="Arial MT"/>
              </a:rPr>
              <a:t> </a:t>
            </a:r>
            <a:r>
              <a:rPr kumimoji="0" lang="en-US" sz="1531" b="0" i="0" u="none" strike="noStrike" kern="1200" cap="none" spc="0" normalizeH="0" baseline="0" noProof="0" dirty="0">
                <a:ln>
                  <a:noFill/>
                </a:ln>
                <a:solidFill>
                  <a:prstClr val="black"/>
                </a:solidFill>
                <a:effectLst/>
                <a:uLnTx/>
                <a:uFillTx/>
                <a:latin typeface="Arial MT"/>
                <a:ea typeface="+mn-ea"/>
                <a:cs typeface="Arial MT"/>
              </a:rPr>
              <a:t>for</a:t>
            </a:r>
            <a:r>
              <a:rPr kumimoji="0" lang="en-US" sz="1531" b="0" i="0" u="none" strike="noStrike" kern="1200" cap="none" spc="-20" normalizeH="0" baseline="0" noProof="0" dirty="0">
                <a:ln>
                  <a:noFill/>
                </a:ln>
                <a:solidFill>
                  <a:prstClr val="black"/>
                </a:solidFill>
                <a:effectLst/>
                <a:uLnTx/>
                <a:uFillTx/>
                <a:latin typeface="Arial MT"/>
                <a:ea typeface="+mn-ea"/>
                <a:cs typeface="Arial MT"/>
              </a:rPr>
              <a:t> </a:t>
            </a:r>
            <a:r>
              <a:rPr kumimoji="0" lang="en-US" sz="1531" b="0" i="0" u="none" strike="noStrike" kern="1200" cap="none" spc="-13" normalizeH="0" baseline="0" noProof="0" dirty="0">
                <a:ln>
                  <a:noFill/>
                </a:ln>
                <a:solidFill>
                  <a:prstClr val="black"/>
                </a:solidFill>
                <a:effectLst/>
                <a:uLnTx/>
                <a:uFillTx/>
                <a:latin typeface="Arial MT"/>
                <a:ea typeface="+mn-ea"/>
                <a:cs typeface="Arial MT"/>
              </a:rPr>
              <a:t>transplant</a:t>
            </a:r>
            <a:endParaRPr kumimoji="0" lang="en-US" sz="1531"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9" name="object 4">
            <a:extLst>
              <a:ext uri="{FF2B5EF4-FFF2-40B4-BE49-F238E27FC236}">
                <a16:creationId xmlns:a16="http://schemas.microsoft.com/office/drawing/2014/main" id="{9924FE3A-932A-439D-B796-278841AD8E02}"/>
              </a:ext>
            </a:extLst>
          </p:cNvPr>
          <p:cNvSpPr txBox="1">
            <a:spLocks/>
          </p:cNvSpPr>
          <p:nvPr/>
        </p:nvSpPr>
        <p:spPr>
          <a:xfrm>
            <a:off x="779527" y="286434"/>
            <a:ext cx="10484218" cy="1014830"/>
          </a:xfrm>
          <a:prstGeom prst="rect">
            <a:avLst/>
          </a:prstGeom>
        </p:spPr>
        <p:txBody>
          <a:bodyPr vert="horz" wrap="square" lIns="0" tIns="1016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lvl="0" indent="0" algn="l" defTabSz="914400" rtl="0" eaLnBrk="1" fontAlgn="auto" latinLnBrk="0" hangingPunct="1">
              <a:lnSpc>
                <a:spcPct val="100800"/>
              </a:lnSpc>
              <a:spcBef>
                <a:spcPts val="8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Polatuzumab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Vedotin,</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Rituximab,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Gemcitabine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And</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Oxaliplatin</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for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Relapsed/Refractory</a:t>
            </a:r>
            <a:r>
              <a:rPr kumimoji="0" lang="en-US" sz="2200" b="1" i="0" u="none" strike="noStrike" kern="1200" cap="none" spc="-4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Diffuse</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Large</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cell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Lymphoma:</a:t>
            </a:r>
            <a:r>
              <a:rPr kumimoji="0" lang="en-US" sz="2200" b="1" i="0" u="none" strike="noStrike" kern="1200" cap="none" spc="-4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esults</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from</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a:t>
            </a:r>
            <a:r>
              <a:rPr kumimoji="0" lang="en-US" sz="2200" b="1" i="0" u="none" strike="noStrike" kern="1200" cap="none" spc="-7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Randomized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Phase</a:t>
            </a:r>
            <a:r>
              <a:rPr kumimoji="0" lang="en-US" sz="2200" b="1" i="0" u="none" strike="noStrike" kern="1200" cap="none" spc="-1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III</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POLARGO</a:t>
            </a:r>
            <a:r>
              <a:rPr kumimoji="0" lang="en-US" sz="2200" b="1" i="0" u="none" strike="noStrike" kern="1200" cap="none" spc="-3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Trial</a:t>
            </a:r>
          </a:p>
        </p:txBody>
      </p:sp>
      <p:sp>
        <p:nvSpPr>
          <p:cNvPr id="30" name="CasellaDiTesto 29">
            <a:extLst>
              <a:ext uri="{FF2B5EF4-FFF2-40B4-BE49-F238E27FC236}">
                <a16:creationId xmlns:a16="http://schemas.microsoft.com/office/drawing/2014/main" id="{3FC3D152-9CD7-4CEE-B86C-4E4CAFFA6F47}"/>
              </a:ext>
            </a:extLst>
          </p:cNvPr>
          <p:cNvSpPr txBox="1"/>
          <p:nvPr/>
        </p:nvSpPr>
        <p:spPr>
          <a:xfrm>
            <a:off x="9827923" y="6493079"/>
            <a:ext cx="226857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Matasar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S101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35572" y="1248730"/>
          <a:ext cx="11115707" cy="5011648"/>
        </p:xfrm>
        <a:graphic>
          <a:graphicData uri="http://schemas.openxmlformats.org/drawingml/2006/table">
            <a:tbl>
              <a:tblPr firstRow="1" bandRow="1">
                <a:tableStyleId>{2D5ABB26-0587-4C30-8999-92F81FD0307C}</a:tableStyleId>
              </a:tblPr>
              <a:tblGrid>
                <a:gridCol w="2771106">
                  <a:extLst>
                    <a:ext uri="{9D8B030D-6E8A-4147-A177-3AD203B41FA5}">
                      <a16:colId xmlns:a16="http://schemas.microsoft.com/office/drawing/2014/main" val="20000"/>
                    </a:ext>
                  </a:extLst>
                </a:gridCol>
                <a:gridCol w="3323297">
                  <a:extLst>
                    <a:ext uri="{9D8B030D-6E8A-4147-A177-3AD203B41FA5}">
                      <a16:colId xmlns:a16="http://schemas.microsoft.com/office/drawing/2014/main" val="20001"/>
                    </a:ext>
                  </a:extLst>
                </a:gridCol>
                <a:gridCol w="2510652">
                  <a:extLst>
                    <a:ext uri="{9D8B030D-6E8A-4147-A177-3AD203B41FA5}">
                      <a16:colId xmlns:a16="http://schemas.microsoft.com/office/drawing/2014/main" val="20002"/>
                    </a:ext>
                  </a:extLst>
                </a:gridCol>
                <a:gridCol w="2510652">
                  <a:extLst>
                    <a:ext uri="{9D8B030D-6E8A-4147-A177-3AD203B41FA5}">
                      <a16:colId xmlns:a16="http://schemas.microsoft.com/office/drawing/2014/main" val="20003"/>
                    </a:ext>
                  </a:extLst>
                </a:gridCol>
              </a:tblGrid>
              <a:tr h="49892">
                <a:tc gridSpan="2">
                  <a:txBody>
                    <a:bodyPr/>
                    <a:lstStyle/>
                    <a:p>
                      <a:pPr>
                        <a:lnSpc>
                          <a:spcPct val="100000"/>
                        </a:lnSpc>
                      </a:pPr>
                      <a:endParaRPr lang="en-US" sz="100" dirty="0">
                        <a:latin typeface="Times New Roman"/>
                        <a:cs typeface="Times New Roman"/>
                      </a:endParaRPr>
                    </a:p>
                  </a:txBody>
                  <a:tcPr marL="0" marR="0" marT="0" marB="0">
                    <a:lnT w="38100">
                      <a:solidFill>
                        <a:srgbClr val="0A41CD"/>
                      </a:solidFill>
                      <a:prstDash val="solid"/>
                    </a:lnT>
                    <a:lnB w="12700">
                      <a:solidFill>
                        <a:srgbClr val="0A41CD"/>
                      </a:solidFill>
                      <a:prstDash val="solid"/>
                    </a:lnB>
                    <a:solidFill>
                      <a:srgbClr val="0A41CD"/>
                    </a:solidFill>
                  </a:tcPr>
                </a:tc>
                <a:tc hMerge="1">
                  <a:txBody>
                    <a:bodyPr/>
                    <a:lstStyle/>
                    <a:p>
                      <a:endParaRPr/>
                    </a:p>
                  </a:txBody>
                  <a:tcPr marL="0" marR="0" marT="0" marB="0"/>
                </a:tc>
                <a:tc>
                  <a:txBody>
                    <a:bodyPr/>
                    <a:lstStyle/>
                    <a:p>
                      <a:pPr>
                        <a:lnSpc>
                          <a:spcPct val="100000"/>
                        </a:lnSpc>
                      </a:pPr>
                      <a:endParaRPr lang="en-US" sz="100" dirty="0">
                        <a:latin typeface="Times New Roman"/>
                        <a:cs typeface="Times New Roman"/>
                      </a:endParaRPr>
                    </a:p>
                  </a:txBody>
                  <a:tcPr marL="0" marR="0" marT="0" marB="0">
                    <a:lnT w="38100">
                      <a:solidFill>
                        <a:srgbClr val="0A41CD"/>
                      </a:solidFill>
                      <a:prstDash val="solid"/>
                    </a:lnT>
                    <a:solidFill>
                      <a:srgbClr val="009963"/>
                    </a:solidFill>
                  </a:tcPr>
                </a:tc>
                <a:tc>
                  <a:txBody>
                    <a:bodyPr/>
                    <a:lstStyle/>
                    <a:p>
                      <a:pPr>
                        <a:lnSpc>
                          <a:spcPct val="100000"/>
                        </a:lnSpc>
                      </a:pPr>
                      <a:endParaRPr lang="en-US" sz="100" dirty="0">
                        <a:latin typeface="Times New Roman"/>
                        <a:cs typeface="Times New Roman"/>
                      </a:endParaRPr>
                    </a:p>
                  </a:txBody>
                  <a:tcPr marL="0" marR="0" marT="0" marB="0">
                    <a:lnT w="38100">
                      <a:solidFill>
                        <a:srgbClr val="0A41CD"/>
                      </a:solidFill>
                      <a:prstDash val="solid"/>
                    </a:lnT>
                    <a:lnB w="12700">
                      <a:solidFill>
                        <a:srgbClr val="0A41CD"/>
                      </a:solidFill>
                      <a:prstDash val="solid"/>
                    </a:lnB>
                    <a:solidFill>
                      <a:srgbClr val="0A41CD"/>
                    </a:solidFill>
                  </a:tcPr>
                </a:tc>
                <a:extLst>
                  <a:ext uri="{0D108BD9-81ED-4DB2-BD59-A6C34878D82A}">
                    <a16:rowId xmlns:a16="http://schemas.microsoft.com/office/drawing/2014/main" val="10000"/>
                  </a:ext>
                </a:extLst>
              </a:tr>
              <a:tr h="230855">
                <a:tc gridSpan="2">
                  <a:txBody>
                    <a:bodyPr/>
                    <a:lstStyle/>
                    <a:p>
                      <a:pPr marL="48895">
                        <a:lnSpc>
                          <a:spcPct val="100000"/>
                        </a:lnSpc>
                        <a:spcBef>
                          <a:spcPts val="90"/>
                        </a:spcBef>
                      </a:pPr>
                      <a:r>
                        <a:rPr lang="en-US" sz="1300" b="1" dirty="0">
                          <a:solidFill>
                            <a:srgbClr val="FFFFFF"/>
                          </a:solidFill>
                          <a:latin typeface="Arial"/>
                          <a:cs typeface="Arial"/>
                        </a:rPr>
                        <a:t>n</a:t>
                      </a:r>
                      <a:r>
                        <a:rPr lang="en-US" sz="1300" b="1" spc="-30" dirty="0">
                          <a:solidFill>
                            <a:srgbClr val="FFFFFF"/>
                          </a:solidFill>
                          <a:latin typeface="Arial"/>
                          <a:cs typeface="Arial"/>
                        </a:rPr>
                        <a:t> </a:t>
                      </a:r>
                      <a:r>
                        <a:rPr lang="en-US" sz="1300" b="1" dirty="0">
                          <a:solidFill>
                            <a:srgbClr val="FFFFFF"/>
                          </a:solidFill>
                          <a:latin typeface="Arial"/>
                          <a:cs typeface="Arial"/>
                        </a:rPr>
                        <a:t>(%),</a:t>
                      </a:r>
                      <a:r>
                        <a:rPr lang="en-US" sz="1300" b="1" spc="-5" dirty="0">
                          <a:solidFill>
                            <a:srgbClr val="FFFFFF"/>
                          </a:solidFill>
                          <a:latin typeface="Arial"/>
                          <a:cs typeface="Arial"/>
                        </a:rPr>
                        <a:t> </a:t>
                      </a:r>
                      <a:r>
                        <a:rPr lang="en-US" sz="1300" b="1" dirty="0">
                          <a:solidFill>
                            <a:srgbClr val="FFFFFF"/>
                          </a:solidFill>
                          <a:latin typeface="Arial"/>
                          <a:cs typeface="Arial"/>
                        </a:rPr>
                        <a:t>unless</a:t>
                      </a:r>
                      <a:r>
                        <a:rPr lang="en-US" sz="1300" b="1" spc="-30" dirty="0">
                          <a:solidFill>
                            <a:srgbClr val="FFFFFF"/>
                          </a:solidFill>
                          <a:latin typeface="Arial"/>
                          <a:cs typeface="Arial"/>
                        </a:rPr>
                        <a:t> </a:t>
                      </a:r>
                      <a:r>
                        <a:rPr lang="en-US" sz="1300" b="1" dirty="0">
                          <a:solidFill>
                            <a:srgbClr val="FFFFFF"/>
                          </a:solidFill>
                          <a:latin typeface="Arial"/>
                          <a:cs typeface="Arial"/>
                        </a:rPr>
                        <a:t>otherwise</a:t>
                      </a:r>
                      <a:r>
                        <a:rPr lang="en-US" sz="1300" b="1" spc="-55" dirty="0">
                          <a:solidFill>
                            <a:srgbClr val="FFFFFF"/>
                          </a:solidFill>
                          <a:latin typeface="Arial"/>
                          <a:cs typeface="Arial"/>
                        </a:rPr>
                        <a:t> </a:t>
                      </a:r>
                      <a:r>
                        <a:rPr lang="en-US" sz="1300" b="1" spc="-10" dirty="0">
                          <a:solidFill>
                            <a:srgbClr val="FFFFFF"/>
                          </a:solidFill>
                          <a:latin typeface="Arial"/>
                          <a:cs typeface="Arial"/>
                        </a:rPr>
                        <a:t>stated</a:t>
                      </a:r>
                      <a:endParaRPr lang="en-US" sz="1300" dirty="0">
                        <a:latin typeface="Arial"/>
                        <a:cs typeface="Arial"/>
                      </a:endParaRPr>
                    </a:p>
                  </a:txBody>
                  <a:tcPr marL="0" marR="0" marT="15221" marB="0">
                    <a:lnL w="12700">
                      <a:solidFill>
                        <a:srgbClr val="0A41CD"/>
                      </a:solidFill>
                      <a:prstDash val="solid"/>
                    </a:lnL>
                    <a:lnR w="12700">
                      <a:solidFill>
                        <a:srgbClr val="FFFFFF"/>
                      </a:solidFill>
                      <a:prstDash val="solid"/>
                    </a:lnR>
                    <a:lnT w="12700">
                      <a:solidFill>
                        <a:srgbClr val="0A41CD"/>
                      </a:solidFill>
                      <a:prstDash val="solid"/>
                    </a:lnT>
                    <a:solidFill>
                      <a:srgbClr val="0A41CD"/>
                    </a:solidFill>
                  </a:tcPr>
                </a:tc>
                <a:tc hMerge="1">
                  <a:txBody>
                    <a:bodyPr/>
                    <a:lstStyle/>
                    <a:p>
                      <a:endParaRPr/>
                    </a:p>
                  </a:txBody>
                  <a:tcPr marL="0" marR="0" marT="0" marB="0"/>
                </a:tc>
                <a:tc>
                  <a:txBody>
                    <a:bodyPr/>
                    <a:lstStyle/>
                    <a:p>
                      <a:pPr marL="1270" algn="ctr">
                        <a:lnSpc>
                          <a:spcPct val="100000"/>
                        </a:lnSpc>
                        <a:spcBef>
                          <a:spcPts val="90"/>
                        </a:spcBef>
                      </a:pPr>
                      <a:r>
                        <a:rPr lang="en-US" sz="1300" b="1" spc="-10" dirty="0">
                          <a:solidFill>
                            <a:srgbClr val="FFFFFF"/>
                          </a:solidFill>
                          <a:latin typeface="Arial"/>
                          <a:cs typeface="Arial"/>
                        </a:rPr>
                        <a:t>Pola-R-</a:t>
                      </a:r>
                      <a:r>
                        <a:rPr lang="en-US" sz="1300" b="1" dirty="0">
                          <a:solidFill>
                            <a:srgbClr val="FFFFFF"/>
                          </a:solidFill>
                          <a:latin typeface="Arial"/>
                          <a:cs typeface="Arial"/>
                        </a:rPr>
                        <a:t>GemOx</a:t>
                      </a:r>
                      <a:r>
                        <a:rPr lang="en-US" sz="1300" b="1" spc="5" dirty="0">
                          <a:solidFill>
                            <a:srgbClr val="FFFFFF"/>
                          </a:solidFill>
                          <a:latin typeface="Arial"/>
                          <a:cs typeface="Arial"/>
                        </a:rPr>
                        <a:t> </a:t>
                      </a:r>
                      <a:r>
                        <a:rPr lang="en-US" sz="1300" b="1" spc="-10" dirty="0">
                          <a:solidFill>
                            <a:srgbClr val="FFFFFF"/>
                          </a:solidFill>
                          <a:latin typeface="Arial"/>
                          <a:cs typeface="Arial"/>
                        </a:rPr>
                        <a:t>(n=129)</a:t>
                      </a:r>
                      <a:endParaRPr lang="en-US" sz="1300" dirty="0">
                        <a:latin typeface="Arial"/>
                        <a:cs typeface="Arial"/>
                      </a:endParaRPr>
                    </a:p>
                  </a:txBody>
                  <a:tcPr marL="0" marR="0" marT="15221" marB="0">
                    <a:lnL w="12700">
                      <a:solidFill>
                        <a:srgbClr val="FFFFFF"/>
                      </a:solidFill>
                      <a:prstDash val="solid"/>
                    </a:lnL>
                    <a:lnR w="12700">
                      <a:solidFill>
                        <a:srgbClr val="FFFFFF"/>
                      </a:solidFill>
                      <a:prstDash val="solid"/>
                    </a:lnR>
                    <a:solidFill>
                      <a:srgbClr val="009963"/>
                    </a:solidFill>
                  </a:tcPr>
                </a:tc>
                <a:tc>
                  <a:txBody>
                    <a:bodyPr/>
                    <a:lstStyle/>
                    <a:p>
                      <a:pPr marL="3175" algn="ctr">
                        <a:lnSpc>
                          <a:spcPct val="100000"/>
                        </a:lnSpc>
                        <a:spcBef>
                          <a:spcPts val="90"/>
                        </a:spcBef>
                      </a:pPr>
                      <a:r>
                        <a:rPr lang="en-US" sz="1300" b="1" spc="-10" dirty="0">
                          <a:solidFill>
                            <a:srgbClr val="FFFFFF"/>
                          </a:solidFill>
                          <a:latin typeface="Arial"/>
                          <a:cs typeface="Arial"/>
                        </a:rPr>
                        <a:t>R-</a:t>
                      </a:r>
                      <a:r>
                        <a:rPr lang="en-US" sz="1300" b="1" dirty="0">
                          <a:solidFill>
                            <a:srgbClr val="FFFFFF"/>
                          </a:solidFill>
                          <a:latin typeface="Arial"/>
                          <a:cs typeface="Arial"/>
                        </a:rPr>
                        <a:t>GemOx</a:t>
                      </a:r>
                      <a:r>
                        <a:rPr lang="en-US" sz="1300" b="1" spc="-25" dirty="0">
                          <a:solidFill>
                            <a:srgbClr val="FFFFFF"/>
                          </a:solidFill>
                          <a:latin typeface="Arial"/>
                          <a:cs typeface="Arial"/>
                        </a:rPr>
                        <a:t> </a:t>
                      </a:r>
                      <a:r>
                        <a:rPr lang="en-US" sz="1300" b="1" spc="-10" dirty="0">
                          <a:solidFill>
                            <a:srgbClr val="FFFFFF"/>
                          </a:solidFill>
                          <a:latin typeface="Arial"/>
                          <a:cs typeface="Arial"/>
                        </a:rPr>
                        <a:t>(n=126)</a:t>
                      </a:r>
                      <a:endParaRPr lang="en-US" sz="1300" dirty="0">
                        <a:latin typeface="Arial"/>
                        <a:cs typeface="Arial"/>
                      </a:endParaRPr>
                    </a:p>
                  </a:txBody>
                  <a:tcPr marL="0" marR="0" marT="15221" marB="0">
                    <a:lnL w="12700">
                      <a:solidFill>
                        <a:srgbClr val="FFFFFF"/>
                      </a:solidFill>
                      <a:prstDash val="solid"/>
                    </a:lnL>
                    <a:lnR w="12700">
                      <a:solidFill>
                        <a:srgbClr val="0A41CD"/>
                      </a:solidFill>
                      <a:prstDash val="solid"/>
                    </a:lnR>
                    <a:lnT w="12700">
                      <a:solidFill>
                        <a:srgbClr val="0A41CD"/>
                      </a:solidFill>
                      <a:prstDash val="solid"/>
                    </a:lnT>
                    <a:solidFill>
                      <a:srgbClr val="0A41CD"/>
                    </a:solidFill>
                  </a:tcPr>
                </a:tc>
                <a:extLst>
                  <a:ext uri="{0D108BD9-81ED-4DB2-BD59-A6C34878D82A}">
                    <a16:rowId xmlns:a16="http://schemas.microsoft.com/office/drawing/2014/main" val="10001"/>
                  </a:ext>
                </a:extLst>
              </a:tr>
              <a:tr h="216479">
                <a:tc rowSpan="2">
                  <a:txBody>
                    <a:bodyPr/>
                    <a:lstStyle/>
                    <a:p>
                      <a:pPr marL="15240">
                        <a:lnSpc>
                          <a:spcPct val="100000"/>
                        </a:lnSpc>
                        <a:spcBef>
                          <a:spcPts val="660"/>
                        </a:spcBef>
                      </a:pPr>
                      <a:r>
                        <a:rPr lang="en-US" sz="1300" b="1" dirty="0">
                          <a:latin typeface="Arial"/>
                          <a:cs typeface="Arial"/>
                        </a:rPr>
                        <a:t>Age,</a:t>
                      </a:r>
                      <a:r>
                        <a:rPr lang="en-US" sz="1300" b="1" spc="-20" dirty="0">
                          <a:latin typeface="Arial"/>
                          <a:cs typeface="Arial"/>
                        </a:rPr>
                        <a:t> </a:t>
                      </a:r>
                      <a:r>
                        <a:rPr lang="en-US" sz="1300" b="1" spc="-10" dirty="0">
                          <a:latin typeface="Arial"/>
                          <a:cs typeface="Arial"/>
                        </a:rPr>
                        <a:t>years</a:t>
                      </a:r>
                      <a:endParaRPr lang="en-US" sz="1300" dirty="0">
                        <a:latin typeface="Arial"/>
                        <a:cs typeface="Arial"/>
                      </a:endParaRPr>
                    </a:p>
                  </a:txBody>
                  <a:tcPr marL="0" marR="0" marT="111622" marB="0">
                    <a:lnL w="12700">
                      <a:solidFill>
                        <a:srgbClr val="0A41CD"/>
                      </a:solidFill>
                      <a:prstDash val="solid"/>
                    </a:lnL>
                    <a:lnB w="12700">
                      <a:solidFill>
                        <a:srgbClr val="DDDBDB"/>
                      </a:solidFill>
                      <a:prstDash val="solid"/>
                    </a:lnB>
                  </a:tcPr>
                </a:tc>
                <a:tc>
                  <a:txBody>
                    <a:bodyPr/>
                    <a:lstStyle/>
                    <a:p>
                      <a:pPr marL="50165">
                        <a:lnSpc>
                          <a:spcPts val="1095"/>
                        </a:lnSpc>
                        <a:spcBef>
                          <a:spcPts val="90"/>
                        </a:spcBef>
                      </a:pPr>
                      <a:r>
                        <a:rPr lang="en-US" sz="1300" dirty="0">
                          <a:latin typeface="Arial MT"/>
                          <a:cs typeface="Arial MT"/>
                        </a:rPr>
                        <a:t>Median</a:t>
                      </a:r>
                      <a:r>
                        <a:rPr lang="en-US" sz="1300" spc="-45" dirty="0">
                          <a:latin typeface="Arial MT"/>
                          <a:cs typeface="Arial MT"/>
                        </a:rPr>
                        <a:t> </a:t>
                      </a:r>
                      <a:r>
                        <a:rPr lang="en-US" sz="1300" spc="-10" dirty="0">
                          <a:latin typeface="Arial MT"/>
                          <a:cs typeface="Arial MT"/>
                        </a:rPr>
                        <a:t>(range)</a:t>
                      </a:r>
                      <a:endParaRPr lang="en-US" sz="1300" dirty="0">
                        <a:latin typeface="Arial MT"/>
                        <a:cs typeface="Arial MT"/>
                      </a:endParaRPr>
                    </a:p>
                  </a:txBody>
                  <a:tcPr marL="0" marR="0" marT="15221" marB="0" anchor="ctr">
                    <a:lnR w="12700">
                      <a:solidFill>
                        <a:srgbClr val="009963"/>
                      </a:solidFill>
                      <a:prstDash val="solid"/>
                    </a:lnR>
                  </a:tcPr>
                </a:tc>
                <a:tc>
                  <a:txBody>
                    <a:bodyPr/>
                    <a:lstStyle/>
                    <a:p>
                      <a:pPr marL="635" algn="ctr">
                        <a:lnSpc>
                          <a:spcPts val="1095"/>
                        </a:lnSpc>
                        <a:spcBef>
                          <a:spcPts val="90"/>
                        </a:spcBef>
                      </a:pPr>
                      <a:r>
                        <a:rPr lang="en-US" sz="1300" dirty="0">
                          <a:latin typeface="Arial MT"/>
                          <a:cs typeface="Arial MT"/>
                        </a:rPr>
                        <a:t>67</a:t>
                      </a:r>
                      <a:r>
                        <a:rPr lang="en-US" sz="1300" spc="-15" dirty="0">
                          <a:latin typeface="Arial MT"/>
                          <a:cs typeface="Arial MT"/>
                        </a:rPr>
                        <a:t> </a:t>
                      </a:r>
                      <a:r>
                        <a:rPr lang="en-US" sz="1300" spc="-10" dirty="0">
                          <a:latin typeface="Arial MT"/>
                          <a:cs typeface="Arial MT"/>
                        </a:rPr>
                        <a:t>(20–85)</a:t>
                      </a:r>
                      <a:endParaRPr lang="en-US" sz="1300" dirty="0">
                        <a:latin typeface="Arial MT"/>
                        <a:cs typeface="Arial MT"/>
                      </a:endParaRPr>
                    </a:p>
                  </a:txBody>
                  <a:tcPr marL="0" marR="0" marT="15221" marB="0" anchor="ctr">
                    <a:lnL w="12700">
                      <a:solidFill>
                        <a:srgbClr val="009963"/>
                      </a:solidFill>
                      <a:prstDash val="solid"/>
                    </a:lnL>
                    <a:lnR w="12700">
                      <a:solidFill>
                        <a:srgbClr val="009963"/>
                      </a:solidFill>
                      <a:prstDash val="solid"/>
                    </a:lnR>
                    <a:solidFill>
                      <a:srgbClr val="E6F6EE"/>
                    </a:solidFill>
                  </a:tcPr>
                </a:tc>
                <a:tc>
                  <a:txBody>
                    <a:bodyPr/>
                    <a:lstStyle/>
                    <a:p>
                      <a:pPr marL="635" algn="ctr">
                        <a:lnSpc>
                          <a:spcPts val="1095"/>
                        </a:lnSpc>
                        <a:spcBef>
                          <a:spcPts val="90"/>
                        </a:spcBef>
                      </a:pPr>
                      <a:r>
                        <a:rPr lang="en-US" sz="1300" dirty="0">
                          <a:latin typeface="Arial MT"/>
                          <a:cs typeface="Arial MT"/>
                        </a:rPr>
                        <a:t>64</a:t>
                      </a:r>
                      <a:r>
                        <a:rPr lang="en-US" sz="1300" spc="-15" dirty="0">
                          <a:latin typeface="Arial MT"/>
                          <a:cs typeface="Arial MT"/>
                        </a:rPr>
                        <a:t> </a:t>
                      </a:r>
                      <a:r>
                        <a:rPr lang="en-US" sz="1300" spc="-10" dirty="0">
                          <a:latin typeface="Arial MT"/>
                          <a:cs typeface="Arial MT"/>
                        </a:rPr>
                        <a:t>(24–89)</a:t>
                      </a:r>
                      <a:endParaRPr lang="en-US" sz="1300" dirty="0">
                        <a:latin typeface="Arial MT"/>
                        <a:cs typeface="Arial MT"/>
                      </a:endParaRPr>
                    </a:p>
                  </a:txBody>
                  <a:tcPr marL="0" marR="0" marT="15221" marB="0" anchor="ctr">
                    <a:lnL w="12700">
                      <a:solidFill>
                        <a:srgbClr val="009963"/>
                      </a:solidFill>
                      <a:prstDash val="solid"/>
                    </a:lnL>
                    <a:lnR w="12700">
                      <a:solidFill>
                        <a:srgbClr val="0A41CD"/>
                      </a:solidFill>
                      <a:prstDash val="solid"/>
                    </a:lnR>
                    <a:solidFill>
                      <a:srgbClr val="E7EFF8"/>
                    </a:solidFill>
                  </a:tcPr>
                </a:tc>
                <a:extLst>
                  <a:ext uri="{0D108BD9-81ED-4DB2-BD59-A6C34878D82A}">
                    <a16:rowId xmlns:a16="http://schemas.microsoft.com/office/drawing/2014/main" val="10002"/>
                  </a:ext>
                </a:extLst>
              </a:tr>
              <a:tr h="206332">
                <a:tc vMerge="1">
                  <a:txBody>
                    <a:bodyPr/>
                    <a:lstStyle/>
                    <a:p>
                      <a:endParaRPr/>
                    </a:p>
                  </a:txBody>
                  <a:tcPr marL="0" marR="0" marT="83820" marB="0">
                    <a:lnL w="12700">
                      <a:solidFill>
                        <a:srgbClr val="0A41CD"/>
                      </a:solidFill>
                      <a:prstDash val="solid"/>
                    </a:lnL>
                    <a:lnB w="12700">
                      <a:solidFill>
                        <a:srgbClr val="DDDBDB"/>
                      </a:solidFill>
                      <a:prstDash val="solid"/>
                    </a:lnB>
                  </a:tcPr>
                </a:tc>
                <a:tc>
                  <a:txBody>
                    <a:bodyPr/>
                    <a:lstStyle/>
                    <a:p>
                      <a:pPr marL="50165">
                        <a:lnSpc>
                          <a:spcPts val="1090"/>
                        </a:lnSpc>
                      </a:pPr>
                      <a:r>
                        <a:rPr lang="en-US" sz="1300" dirty="0">
                          <a:latin typeface="Arial MT"/>
                          <a:cs typeface="Arial MT"/>
                        </a:rPr>
                        <a:t>&gt;70</a:t>
                      </a:r>
                      <a:r>
                        <a:rPr lang="en-US" sz="1300" spc="-15" dirty="0">
                          <a:latin typeface="Arial MT"/>
                          <a:cs typeface="Arial MT"/>
                        </a:rPr>
                        <a:t> </a:t>
                      </a:r>
                      <a:r>
                        <a:rPr lang="en-US" sz="1300" spc="-10" dirty="0">
                          <a:latin typeface="Arial MT"/>
                          <a:cs typeface="Arial MT"/>
                        </a:rPr>
                        <a:t>years</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tcPr>
                </a:tc>
                <a:tc>
                  <a:txBody>
                    <a:bodyPr/>
                    <a:lstStyle/>
                    <a:p>
                      <a:pPr algn="ctr">
                        <a:lnSpc>
                          <a:spcPts val="1090"/>
                        </a:lnSpc>
                      </a:pPr>
                      <a:r>
                        <a:rPr lang="en-US" sz="1300" dirty="0">
                          <a:latin typeface="Arial MT"/>
                          <a:cs typeface="Arial MT"/>
                        </a:rPr>
                        <a:t>45</a:t>
                      </a:r>
                      <a:r>
                        <a:rPr lang="en-US" sz="1300" spc="-10" dirty="0">
                          <a:latin typeface="Arial MT"/>
                          <a:cs typeface="Arial MT"/>
                        </a:rPr>
                        <a:t> (34.9)</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E6F6EE"/>
                    </a:solidFill>
                  </a:tcPr>
                </a:tc>
                <a:tc>
                  <a:txBody>
                    <a:bodyPr/>
                    <a:lstStyle/>
                    <a:p>
                      <a:pPr marL="635" algn="ctr">
                        <a:lnSpc>
                          <a:spcPts val="1090"/>
                        </a:lnSpc>
                      </a:pPr>
                      <a:r>
                        <a:rPr lang="en-US" sz="1300" dirty="0">
                          <a:latin typeface="Arial MT"/>
                          <a:cs typeface="Arial MT"/>
                        </a:rPr>
                        <a:t>44</a:t>
                      </a:r>
                      <a:r>
                        <a:rPr lang="en-US" sz="1300" spc="-10" dirty="0">
                          <a:latin typeface="Arial MT"/>
                          <a:cs typeface="Arial MT"/>
                        </a:rPr>
                        <a:t> (34.9)</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E7EFF8"/>
                    </a:solidFill>
                  </a:tcPr>
                </a:tc>
                <a:extLst>
                  <a:ext uri="{0D108BD9-81ED-4DB2-BD59-A6C34878D82A}">
                    <a16:rowId xmlns:a16="http://schemas.microsoft.com/office/drawing/2014/main" val="10003"/>
                  </a:ext>
                </a:extLst>
              </a:tr>
              <a:tr h="216479">
                <a:tc>
                  <a:txBody>
                    <a:bodyPr/>
                    <a:lstStyle/>
                    <a:p>
                      <a:pPr>
                        <a:lnSpc>
                          <a:spcPct val="100000"/>
                        </a:lnSpc>
                      </a:pPr>
                      <a:endParaRPr lang="en-US" sz="1200" dirty="0">
                        <a:latin typeface="Times New Roman"/>
                        <a:cs typeface="Times New Roman"/>
                      </a:endParaRPr>
                    </a:p>
                  </a:txBody>
                  <a:tcPr marL="0" marR="0" marT="0" marB="0">
                    <a:lnL w="12700">
                      <a:solidFill>
                        <a:srgbClr val="0A41CD"/>
                      </a:solidFill>
                      <a:prstDash val="solid"/>
                    </a:lnL>
                    <a:lnT w="12700">
                      <a:solidFill>
                        <a:srgbClr val="DDDBDB"/>
                      </a:solidFill>
                      <a:prstDash val="solid"/>
                    </a:lnT>
                    <a:solidFill>
                      <a:srgbClr val="F1F1F1"/>
                    </a:solidFill>
                  </a:tcPr>
                </a:tc>
                <a:tc>
                  <a:txBody>
                    <a:bodyPr/>
                    <a:lstStyle/>
                    <a:p>
                      <a:pPr marL="50165">
                        <a:lnSpc>
                          <a:spcPts val="1090"/>
                        </a:lnSpc>
                        <a:spcBef>
                          <a:spcPts val="90"/>
                        </a:spcBef>
                      </a:pPr>
                      <a:r>
                        <a:rPr lang="en-US" sz="1300" dirty="0">
                          <a:latin typeface="Arial MT"/>
                          <a:cs typeface="Arial MT"/>
                        </a:rPr>
                        <a:t>Western</a:t>
                      </a:r>
                      <a:r>
                        <a:rPr lang="en-US" sz="1300" spc="-50" dirty="0">
                          <a:latin typeface="Arial MT"/>
                          <a:cs typeface="Arial MT"/>
                        </a:rPr>
                        <a:t> </a:t>
                      </a:r>
                      <a:r>
                        <a:rPr lang="en-US" sz="1300" dirty="0">
                          <a:latin typeface="Arial MT"/>
                          <a:cs typeface="Arial MT"/>
                        </a:rPr>
                        <a:t>Europe,</a:t>
                      </a:r>
                      <a:r>
                        <a:rPr lang="en-US" sz="1300" spc="-25" dirty="0">
                          <a:latin typeface="Arial MT"/>
                          <a:cs typeface="Arial MT"/>
                        </a:rPr>
                        <a:t> </a:t>
                      </a:r>
                      <a:r>
                        <a:rPr lang="en-US" sz="1300" dirty="0">
                          <a:latin typeface="Arial MT"/>
                          <a:cs typeface="Arial MT"/>
                        </a:rPr>
                        <a:t>United</a:t>
                      </a:r>
                      <a:r>
                        <a:rPr lang="en-US" sz="1300" spc="-20" dirty="0">
                          <a:latin typeface="Arial MT"/>
                          <a:cs typeface="Arial MT"/>
                        </a:rPr>
                        <a:t> </a:t>
                      </a:r>
                      <a:r>
                        <a:rPr lang="en-US" sz="1300" dirty="0">
                          <a:latin typeface="Arial MT"/>
                          <a:cs typeface="Arial MT"/>
                        </a:rPr>
                        <a:t>States,</a:t>
                      </a:r>
                      <a:r>
                        <a:rPr lang="en-US" sz="1300" spc="-35" dirty="0">
                          <a:latin typeface="Arial MT"/>
                          <a:cs typeface="Arial MT"/>
                        </a:rPr>
                        <a:t> </a:t>
                      </a:r>
                      <a:r>
                        <a:rPr lang="en-US" sz="1300" spc="-10" dirty="0">
                          <a:latin typeface="Arial MT"/>
                          <a:cs typeface="Arial MT"/>
                        </a:rPr>
                        <a:t>Canada</a:t>
                      </a:r>
                      <a:endParaRPr lang="en-US" sz="1300" dirty="0">
                        <a:latin typeface="Arial MT"/>
                        <a:cs typeface="Arial MT"/>
                      </a:endParaRPr>
                    </a:p>
                  </a:txBody>
                  <a:tcPr marL="0" marR="0" marT="15221" marB="0" anchor="ctr">
                    <a:lnR w="12700">
                      <a:solidFill>
                        <a:srgbClr val="009963"/>
                      </a:solidFill>
                      <a:prstDash val="solid"/>
                    </a:lnR>
                    <a:lnT w="12700">
                      <a:solidFill>
                        <a:srgbClr val="DDDBDB"/>
                      </a:solidFill>
                      <a:prstDash val="solid"/>
                    </a:lnT>
                    <a:solidFill>
                      <a:srgbClr val="F1F1F1"/>
                    </a:solidFill>
                  </a:tcPr>
                </a:tc>
                <a:tc>
                  <a:txBody>
                    <a:bodyPr/>
                    <a:lstStyle/>
                    <a:p>
                      <a:pPr algn="ctr">
                        <a:lnSpc>
                          <a:spcPts val="1090"/>
                        </a:lnSpc>
                        <a:spcBef>
                          <a:spcPts val="90"/>
                        </a:spcBef>
                      </a:pPr>
                      <a:r>
                        <a:rPr lang="en-US" sz="1300" dirty="0">
                          <a:latin typeface="Arial MT"/>
                          <a:cs typeface="Arial MT"/>
                        </a:rPr>
                        <a:t>32</a:t>
                      </a:r>
                      <a:r>
                        <a:rPr lang="en-US" sz="1300" spc="-10" dirty="0">
                          <a:latin typeface="Arial MT"/>
                          <a:cs typeface="Arial MT"/>
                        </a:rPr>
                        <a:t> (24.8)</a:t>
                      </a:r>
                      <a:endParaRPr lang="en-US" sz="1300" dirty="0">
                        <a:latin typeface="Arial MT"/>
                        <a:cs typeface="Arial MT"/>
                      </a:endParaRPr>
                    </a:p>
                  </a:txBody>
                  <a:tcPr marL="0" marR="0" marT="15221" marB="0" anchor="ctr">
                    <a:lnL w="12700">
                      <a:solidFill>
                        <a:srgbClr val="009963"/>
                      </a:solidFill>
                      <a:prstDash val="solid"/>
                    </a:lnL>
                    <a:lnR w="12700">
                      <a:solidFill>
                        <a:srgbClr val="009963"/>
                      </a:solidFill>
                      <a:prstDash val="solid"/>
                    </a:lnR>
                    <a:lnT w="12700">
                      <a:solidFill>
                        <a:srgbClr val="DDDBDB"/>
                      </a:solidFill>
                      <a:prstDash val="solid"/>
                    </a:lnT>
                    <a:solidFill>
                      <a:srgbClr val="D1EEE1"/>
                    </a:solidFill>
                  </a:tcPr>
                </a:tc>
                <a:tc>
                  <a:txBody>
                    <a:bodyPr/>
                    <a:lstStyle/>
                    <a:p>
                      <a:pPr marL="635" algn="ctr">
                        <a:lnSpc>
                          <a:spcPts val="1090"/>
                        </a:lnSpc>
                        <a:spcBef>
                          <a:spcPts val="90"/>
                        </a:spcBef>
                      </a:pPr>
                      <a:r>
                        <a:rPr lang="en-US" sz="1300" dirty="0">
                          <a:latin typeface="Arial MT"/>
                          <a:cs typeface="Arial MT"/>
                        </a:rPr>
                        <a:t>37</a:t>
                      </a:r>
                      <a:r>
                        <a:rPr lang="en-US" sz="1300" spc="-10" dirty="0">
                          <a:latin typeface="Arial MT"/>
                          <a:cs typeface="Arial MT"/>
                        </a:rPr>
                        <a:t> (29.4)</a:t>
                      </a:r>
                      <a:endParaRPr lang="en-US" sz="1300" dirty="0">
                        <a:latin typeface="Arial MT"/>
                        <a:cs typeface="Arial MT"/>
                      </a:endParaRPr>
                    </a:p>
                  </a:txBody>
                  <a:tcPr marL="0" marR="0" marT="15221" marB="0" anchor="ctr">
                    <a:lnL w="12700">
                      <a:solidFill>
                        <a:srgbClr val="009963"/>
                      </a:solidFill>
                      <a:prstDash val="solid"/>
                    </a:lnL>
                    <a:lnR w="12700">
                      <a:solidFill>
                        <a:srgbClr val="0A41CD"/>
                      </a:solidFill>
                      <a:prstDash val="solid"/>
                    </a:lnR>
                    <a:lnT w="12700">
                      <a:solidFill>
                        <a:srgbClr val="DDDBDB"/>
                      </a:solidFill>
                      <a:prstDash val="solid"/>
                    </a:lnT>
                    <a:solidFill>
                      <a:srgbClr val="D3E3F4"/>
                    </a:solidFill>
                  </a:tcPr>
                </a:tc>
                <a:extLst>
                  <a:ext uri="{0D108BD9-81ED-4DB2-BD59-A6C34878D82A}">
                    <a16:rowId xmlns:a16="http://schemas.microsoft.com/office/drawing/2014/main" val="10004"/>
                  </a:ext>
                </a:extLst>
              </a:tr>
              <a:tr h="192802">
                <a:tc>
                  <a:txBody>
                    <a:bodyPr/>
                    <a:lstStyle/>
                    <a:p>
                      <a:pPr marL="15240">
                        <a:lnSpc>
                          <a:spcPts val="1040"/>
                        </a:lnSpc>
                      </a:pPr>
                      <a:r>
                        <a:rPr lang="en-US" sz="1300" b="1" dirty="0">
                          <a:latin typeface="Arial"/>
                          <a:cs typeface="Arial"/>
                        </a:rPr>
                        <a:t>Geographical</a:t>
                      </a:r>
                      <a:r>
                        <a:rPr lang="en-US" sz="1300" b="1" spc="-45" dirty="0">
                          <a:latin typeface="Arial"/>
                          <a:cs typeface="Arial"/>
                        </a:rPr>
                        <a:t> </a:t>
                      </a:r>
                      <a:r>
                        <a:rPr lang="en-US" sz="1300" b="1" spc="-10" dirty="0">
                          <a:latin typeface="Arial"/>
                          <a:cs typeface="Arial"/>
                        </a:rPr>
                        <a:t>region</a:t>
                      </a:r>
                      <a:endParaRPr lang="en-US" sz="1300" dirty="0">
                        <a:latin typeface="Arial"/>
                        <a:cs typeface="Arial"/>
                      </a:endParaRPr>
                    </a:p>
                  </a:txBody>
                  <a:tcPr marL="0" marR="0" marT="0" marB="0">
                    <a:lnL w="12700">
                      <a:solidFill>
                        <a:srgbClr val="0A41CD"/>
                      </a:solidFill>
                      <a:prstDash val="solid"/>
                    </a:lnL>
                    <a:solidFill>
                      <a:srgbClr val="F1F1F1"/>
                    </a:solidFill>
                  </a:tcPr>
                </a:tc>
                <a:tc>
                  <a:txBody>
                    <a:bodyPr/>
                    <a:lstStyle/>
                    <a:p>
                      <a:pPr marL="50165">
                        <a:lnSpc>
                          <a:spcPts val="1040"/>
                        </a:lnSpc>
                      </a:pPr>
                      <a:r>
                        <a:rPr lang="en-US" sz="1300" dirty="0">
                          <a:latin typeface="Arial MT"/>
                          <a:cs typeface="Arial MT"/>
                        </a:rPr>
                        <a:t>China,</a:t>
                      </a:r>
                      <a:r>
                        <a:rPr lang="en-US" sz="1300" spc="-25" dirty="0">
                          <a:latin typeface="Arial MT"/>
                          <a:cs typeface="Arial MT"/>
                        </a:rPr>
                        <a:t> </a:t>
                      </a:r>
                      <a:r>
                        <a:rPr lang="en-US" sz="1300" dirty="0">
                          <a:latin typeface="Arial MT"/>
                          <a:cs typeface="Arial MT"/>
                        </a:rPr>
                        <a:t>South</a:t>
                      </a:r>
                      <a:r>
                        <a:rPr lang="en-US" sz="1300" spc="-25" dirty="0">
                          <a:latin typeface="Arial MT"/>
                          <a:cs typeface="Arial MT"/>
                        </a:rPr>
                        <a:t> </a:t>
                      </a:r>
                      <a:r>
                        <a:rPr lang="en-US" sz="1300" spc="-10" dirty="0">
                          <a:latin typeface="Arial MT"/>
                          <a:cs typeface="Arial MT"/>
                        </a:rPr>
                        <a:t>Korea</a:t>
                      </a:r>
                      <a:endParaRPr lang="en-US" sz="1300" dirty="0">
                        <a:latin typeface="Arial MT"/>
                        <a:cs typeface="Arial MT"/>
                      </a:endParaRPr>
                    </a:p>
                  </a:txBody>
                  <a:tcPr marL="0" marR="0" marT="0" marB="0" anchor="ctr">
                    <a:lnR w="12700">
                      <a:solidFill>
                        <a:srgbClr val="009963"/>
                      </a:solidFill>
                      <a:prstDash val="solid"/>
                    </a:lnR>
                    <a:solidFill>
                      <a:srgbClr val="F1F1F1"/>
                    </a:solidFill>
                  </a:tcPr>
                </a:tc>
                <a:tc>
                  <a:txBody>
                    <a:bodyPr/>
                    <a:lstStyle/>
                    <a:p>
                      <a:pPr marL="635" algn="ctr">
                        <a:lnSpc>
                          <a:spcPts val="1040"/>
                        </a:lnSpc>
                      </a:pPr>
                      <a:r>
                        <a:rPr lang="en-US" sz="1300" dirty="0">
                          <a:latin typeface="Arial MT"/>
                          <a:cs typeface="Arial MT"/>
                        </a:rPr>
                        <a:t>42</a:t>
                      </a:r>
                      <a:r>
                        <a:rPr lang="en-US" sz="1300" spc="-15" dirty="0">
                          <a:latin typeface="Arial MT"/>
                          <a:cs typeface="Arial MT"/>
                        </a:rPr>
                        <a:t> </a:t>
                      </a:r>
                      <a:r>
                        <a:rPr lang="en-US" sz="1300" spc="-10" dirty="0">
                          <a:latin typeface="Arial MT"/>
                          <a:cs typeface="Arial MT"/>
                        </a:rPr>
                        <a:t>(32.6)</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solidFill>
                      <a:srgbClr val="D1EEE1"/>
                    </a:solidFill>
                  </a:tcPr>
                </a:tc>
                <a:tc>
                  <a:txBody>
                    <a:bodyPr/>
                    <a:lstStyle/>
                    <a:p>
                      <a:pPr marL="635" algn="ctr">
                        <a:lnSpc>
                          <a:spcPts val="1040"/>
                        </a:lnSpc>
                      </a:pPr>
                      <a:r>
                        <a:rPr lang="en-US" sz="1300" dirty="0">
                          <a:latin typeface="Arial MT"/>
                          <a:cs typeface="Arial MT"/>
                        </a:rPr>
                        <a:t>34</a:t>
                      </a:r>
                      <a:r>
                        <a:rPr lang="en-US" sz="1300" spc="-15" dirty="0">
                          <a:latin typeface="Arial MT"/>
                          <a:cs typeface="Arial MT"/>
                        </a:rPr>
                        <a:t> </a:t>
                      </a:r>
                      <a:r>
                        <a:rPr lang="en-US" sz="1300" spc="-10" dirty="0">
                          <a:latin typeface="Arial MT"/>
                          <a:cs typeface="Arial MT"/>
                        </a:rPr>
                        <a:t>(27.0)</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solidFill>
                      <a:srgbClr val="D3E3F4"/>
                    </a:solidFill>
                  </a:tcPr>
                </a:tc>
                <a:extLst>
                  <a:ext uri="{0D108BD9-81ED-4DB2-BD59-A6C34878D82A}">
                    <a16:rowId xmlns:a16="http://schemas.microsoft.com/office/drawing/2014/main" val="10005"/>
                  </a:ext>
                </a:extLst>
              </a:tr>
              <a:tr h="206332">
                <a:tc>
                  <a:txBody>
                    <a:bodyPr/>
                    <a:lstStyle/>
                    <a:p>
                      <a:pPr>
                        <a:lnSpc>
                          <a:spcPct val="100000"/>
                        </a:lnSpc>
                      </a:pPr>
                      <a:endParaRPr lang="en-US" sz="1100" dirty="0">
                        <a:latin typeface="Times New Roman"/>
                        <a:cs typeface="Times New Roman"/>
                      </a:endParaRPr>
                    </a:p>
                  </a:txBody>
                  <a:tcPr marL="0" marR="0" marT="0" marB="0">
                    <a:lnL w="12700">
                      <a:solidFill>
                        <a:srgbClr val="0A41CD"/>
                      </a:solidFill>
                      <a:prstDash val="solid"/>
                    </a:lnL>
                    <a:lnB w="12700">
                      <a:solidFill>
                        <a:srgbClr val="DDDBDB"/>
                      </a:solidFill>
                      <a:prstDash val="solid"/>
                    </a:lnB>
                    <a:solidFill>
                      <a:srgbClr val="F1F1F1"/>
                    </a:solidFill>
                  </a:tcPr>
                </a:tc>
                <a:tc>
                  <a:txBody>
                    <a:bodyPr/>
                    <a:lstStyle/>
                    <a:p>
                      <a:pPr marL="50165">
                        <a:lnSpc>
                          <a:spcPts val="1090"/>
                        </a:lnSpc>
                      </a:pPr>
                      <a:r>
                        <a:rPr lang="en-US" sz="1300" dirty="0">
                          <a:latin typeface="Arial MT"/>
                          <a:cs typeface="Arial MT"/>
                        </a:rPr>
                        <a:t>Brazil,</a:t>
                      </a:r>
                      <a:r>
                        <a:rPr lang="en-US" sz="1300" spc="-20" dirty="0">
                          <a:latin typeface="Arial MT"/>
                          <a:cs typeface="Arial MT"/>
                        </a:rPr>
                        <a:t> </a:t>
                      </a:r>
                      <a:r>
                        <a:rPr lang="en-US" sz="1300" dirty="0">
                          <a:latin typeface="Arial MT"/>
                          <a:cs typeface="Arial MT"/>
                        </a:rPr>
                        <a:t>Mexico,</a:t>
                      </a:r>
                      <a:r>
                        <a:rPr lang="en-US" sz="1300" spc="-40" dirty="0">
                          <a:latin typeface="Arial MT"/>
                          <a:cs typeface="Arial MT"/>
                        </a:rPr>
                        <a:t> </a:t>
                      </a:r>
                      <a:r>
                        <a:rPr lang="en-US" sz="1300" dirty="0">
                          <a:latin typeface="Arial MT"/>
                          <a:cs typeface="Arial MT"/>
                        </a:rPr>
                        <a:t>India,</a:t>
                      </a:r>
                      <a:r>
                        <a:rPr lang="en-US" sz="1300" spc="-25" dirty="0">
                          <a:latin typeface="Arial MT"/>
                          <a:cs typeface="Arial MT"/>
                        </a:rPr>
                        <a:t> </a:t>
                      </a:r>
                      <a:r>
                        <a:rPr lang="en-US" sz="1300" spc="-10" dirty="0">
                          <a:latin typeface="Arial MT"/>
                          <a:cs typeface="Arial MT"/>
                        </a:rPr>
                        <a:t>Turkey</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solidFill>
                      <a:srgbClr val="F1F1F1"/>
                    </a:solidFill>
                  </a:tcPr>
                </a:tc>
                <a:tc>
                  <a:txBody>
                    <a:bodyPr/>
                    <a:lstStyle/>
                    <a:p>
                      <a:pPr algn="ctr">
                        <a:lnSpc>
                          <a:spcPts val="1090"/>
                        </a:lnSpc>
                      </a:pPr>
                      <a:r>
                        <a:rPr lang="en-US" sz="1300" dirty="0">
                          <a:latin typeface="Arial MT"/>
                          <a:cs typeface="Arial MT"/>
                        </a:rPr>
                        <a:t>55</a:t>
                      </a:r>
                      <a:r>
                        <a:rPr lang="en-US" sz="1300" spc="-10" dirty="0">
                          <a:latin typeface="Arial MT"/>
                          <a:cs typeface="Arial MT"/>
                        </a:rPr>
                        <a:t> (42.6)</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D1EEE1"/>
                    </a:solidFill>
                  </a:tcPr>
                </a:tc>
                <a:tc>
                  <a:txBody>
                    <a:bodyPr/>
                    <a:lstStyle/>
                    <a:p>
                      <a:pPr marL="635" algn="ctr">
                        <a:lnSpc>
                          <a:spcPts val="1090"/>
                        </a:lnSpc>
                      </a:pPr>
                      <a:r>
                        <a:rPr lang="en-US" sz="1300" dirty="0">
                          <a:latin typeface="Arial MT"/>
                          <a:cs typeface="Arial MT"/>
                        </a:rPr>
                        <a:t>55</a:t>
                      </a:r>
                      <a:r>
                        <a:rPr lang="en-US" sz="1300" spc="-10" dirty="0">
                          <a:latin typeface="Arial MT"/>
                          <a:cs typeface="Arial MT"/>
                        </a:rPr>
                        <a:t> (43.7)</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D3E3F4"/>
                    </a:solidFill>
                  </a:tcPr>
                </a:tc>
                <a:extLst>
                  <a:ext uri="{0D108BD9-81ED-4DB2-BD59-A6C34878D82A}">
                    <a16:rowId xmlns:a16="http://schemas.microsoft.com/office/drawing/2014/main" val="10006"/>
                  </a:ext>
                </a:extLst>
              </a:tr>
              <a:tr h="216479">
                <a:tc rowSpan="2">
                  <a:txBody>
                    <a:bodyPr/>
                    <a:lstStyle/>
                    <a:p>
                      <a:pPr marL="15240">
                        <a:lnSpc>
                          <a:spcPct val="100000"/>
                        </a:lnSpc>
                        <a:spcBef>
                          <a:spcPts val="660"/>
                        </a:spcBef>
                      </a:pPr>
                      <a:r>
                        <a:rPr lang="en-US" sz="1300" b="1" dirty="0">
                          <a:latin typeface="Arial"/>
                          <a:cs typeface="Arial"/>
                        </a:rPr>
                        <a:t>ECOG</a:t>
                      </a:r>
                      <a:r>
                        <a:rPr lang="en-US" sz="1300" b="1" spc="-30" dirty="0">
                          <a:latin typeface="Arial"/>
                          <a:cs typeface="Arial"/>
                        </a:rPr>
                        <a:t> </a:t>
                      </a:r>
                      <a:r>
                        <a:rPr lang="en-US" sz="1300" b="1" spc="-25" dirty="0">
                          <a:latin typeface="Arial"/>
                          <a:cs typeface="Arial"/>
                        </a:rPr>
                        <a:t>PS</a:t>
                      </a:r>
                      <a:endParaRPr lang="en-US" sz="1300" dirty="0">
                        <a:latin typeface="Arial"/>
                        <a:cs typeface="Arial"/>
                      </a:endParaRPr>
                    </a:p>
                  </a:txBody>
                  <a:tcPr marL="0" marR="0" marT="111622" marB="0">
                    <a:lnL w="12700">
                      <a:solidFill>
                        <a:srgbClr val="0A41CD"/>
                      </a:solidFill>
                      <a:prstDash val="solid"/>
                    </a:lnL>
                    <a:lnT w="12700">
                      <a:solidFill>
                        <a:srgbClr val="DDDBDB"/>
                      </a:solidFill>
                      <a:prstDash val="solid"/>
                    </a:lnT>
                    <a:lnB w="12700">
                      <a:solidFill>
                        <a:srgbClr val="DDDBDB"/>
                      </a:solidFill>
                      <a:prstDash val="solid"/>
                    </a:lnB>
                  </a:tcPr>
                </a:tc>
                <a:tc>
                  <a:txBody>
                    <a:bodyPr/>
                    <a:lstStyle/>
                    <a:p>
                      <a:pPr marL="50165">
                        <a:lnSpc>
                          <a:spcPts val="1090"/>
                        </a:lnSpc>
                        <a:spcBef>
                          <a:spcPts val="90"/>
                        </a:spcBef>
                      </a:pPr>
                      <a:r>
                        <a:rPr lang="en-US" sz="1300" spc="-25" dirty="0">
                          <a:latin typeface="Arial MT"/>
                          <a:cs typeface="Arial MT"/>
                        </a:rPr>
                        <a:t>0–1</a:t>
                      </a:r>
                      <a:endParaRPr lang="en-US" sz="1300" dirty="0">
                        <a:latin typeface="Arial MT"/>
                        <a:cs typeface="Arial MT"/>
                      </a:endParaRPr>
                    </a:p>
                  </a:txBody>
                  <a:tcPr marL="0" marR="0" marT="15221" marB="0" anchor="ctr">
                    <a:lnR w="12700">
                      <a:solidFill>
                        <a:srgbClr val="009963"/>
                      </a:solidFill>
                      <a:prstDash val="solid"/>
                    </a:lnR>
                    <a:lnT w="12700">
                      <a:solidFill>
                        <a:srgbClr val="DDDBDB"/>
                      </a:solidFill>
                      <a:prstDash val="solid"/>
                    </a:lnT>
                  </a:tcPr>
                </a:tc>
                <a:tc>
                  <a:txBody>
                    <a:bodyPr/>
                    <a:lstStyle/>
                    <a:p>
                      <a:pPr marL="2540" algn="ctr">
                        <a:lnSpc>
                          <a:spcPts val="1090"/>
                        </a:lnSpc>
                        <a:spcBef>
                          <a:spcPts val="90"/>
                        </a:spcBef>
                      </a:pPr>
                      <a:r>
                        <a:rPr lang="en-US" sz="1300" dirty="0">
                          <a:latin typeface="Arial MT"/>
                          <a:cs typeface="Arial MT"/>
                        </a:rPr>
                        <a:t>115</a:t>
                      </a:r>
                      <a:r>
                        <a:rPr lang="en-US" sz="1300" spc="-10" dirty="0">
                          <a:latin typeface="Arial MT"/>
                          <a:cs typeface="Arial MT"/>
                        </a:rPr>
                        <a:t> (89.1)</a:t>
                      </a:r>
                      <a:endParaRPr lang="en-US" sz="1300" dirty="0">
                        <a:latin typeface="Arial MT"/>
                        <a:cs typeface="Arial MT"/>
                      </a:endParaRPr>
                    </a:p>
                  </a:txBody>
                  <a:tcPr marL="0" marR="0" marT="15221" marB="0" anchor="ctr">
                    <a:lnL w="12700">
                      <a:solidFill>
                        <a:srgbClr val="009963"/>
                      </a:solidFill>
                      <a:prstDash val="solid"/>
                    </a:lnL>
                    <a:lnR w="12700">
                      <a:solidFill>
                        <a:srgbClr val="009963"/>
                      </a:solidFill>
                      <a:prstDash val="solid"/>
                    </a:lnR>
                    <a:lnT w="12700">
                      <a:solidFill>
                        <a:srgbClr val="DDDBDB"/>
                      </a:solidFill>
                      <a:prstDash val="solid"/>
                    </a:lnT>
                    <a:solidFill>
                      <a:srgbClr val="E6F6EE"/>
                    </a:solidFill>
                  </a:tcPr>
                </a:tc>
                <a:tc>
                  <a:txBody>
                    <a:bodyPr/>
                    <a:lstStyle/>
                    <a:p>
                      <a:pPr marL="2540" algn="ctr">
                        <a:lnSpc>
                          <a:spcPts val="1090"/>
                        </a:lnSpc>
                        <a:spcBef>
                          <a:spcPts val="90"/>
                        </a:spcBef>
                      </a:pPr>
                      <a:r>
                        <a:rPr lang="en-US" sz="1300" dirty="0">
                          <a:latin typeface="Arial MT"/>
                          <a:cs typeface="Arial MT"/>
                        </a:rPr>
                        <a:t>110</a:t>
                      </a:r>
                      <a:r>
                        <a:rPr lang="en-US" sz="1300" spc="-10" dirty="0">
                          <a:latin typeface="Arial MT"/>
                          <a:cs typeface="Arial MT"/>
                        </a:rPr>
                        <a:t> (87.3)</a:t>
                      </a:r>
                      <a:endParaRPr lang="en-US" sz="1300" dirty="0">
                        <a:latin typeface="Arial MT"/>
                        <a:cs typeface="Arial MT"/>
                      </a:endParaRPr>
                    </a:p>
                  </a:txBody>
                  <a:tcPr marL="0" marR="0" marT="15221" marB="0" anchor="ctr">
                    <a:lnL w="12700">
                      <a:solidFill>
                        <a:srgbClr val="009963"/>
                      </a:solidFill>
                      <a:prstDash val="solid"/>
                    </a:lnL>
                    <a:lnR w="12700">
                      <a:solidFill>
                        <a:srgbClr val="0A41CD"/>
                      </a:solidFill>
                      <a:prstDash val="solid"/>
                    </a:lnR>
                    <a:lnT w="12700">
                      <a:solidFill>
                        <a:srgbClr val="DDDBDB"/>
                      </a:solidFill>
                      <a:prstDash val="solid"/>
                    </a:lnT>
                    <a:solidFill>
                      <a:srgbClr val="E7EFF8"/>
                    </a:solidFill>
                  </a:tcPr>
                </a:tc>
                <a:extLst>
                  <a:ext uri="{0D108BD9-81ED-4DB2-BD59-A6C34878D82A}">
                    <a16:rowId xmlns:a16="http://schemas.microsoft.com/office/drawing/2014/main" val="10007"/>
                  </a:ext>
                </a:extLst>
              </a:tr>
              <a:tr h="206332">
                <a:tc vMerge="1">
                  <a:txBody>
                    <a:bodyPr/>
                    <a:lstStyle/>
                    <a:p>
                      <a:endParaRPr/>
                    </a:p>
                  </a:txBody>
                  <a:tcPr marL="0" marR="0" marT="83820" marB="0">
                    <a:lnL w="12700">
                      <a:solidFill>
                        <a:srgbClr val="0A41CD"/>
                      </a:solidFill>
                      <a:prstDash val="solid"/>
                    </a:lnL>
                    <a:lnT w="12700">
                      <a:solidFill>
                        <a:srgbClr val="DDDBDB"/>
                      </a:solidFill>
                      <a:prstDash val="solid"/>
                    </a:lnT>
                    <a:lnB w="12700">
                      <a:solidFill>
                        <a:srgbClr val="DDDBDB"/>
                      </a:solidFill>
                      <a:prstDash val="solid"/>
                    </a:lnB>
                  </a:tcPr>
                </a:tc>
                <a:tc>
                  <a:txBody>
                    <a:bodyPr/>
                    <a:lstStyle/>
                    <a:p>
                      <a:pPr marL="50165">
                        <a:lnSpc>
                          <a:spcPts val="1090"/>
                        </a:lnSpc>
                      </a:pPr>
                      <a:r>
                        <a:rPr lang="en-US" sz="1300" spc="-50" dirty="0">
                          <a:latin typeface="Arial MT"/>
                          <a:cs typeface="Arial MT"/>
                        </a:rPr>
                        <a:t>2</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tcPr>
                </a:tc>
                <a:tc>
                  <a:txBody>
                    <a:bodyPr/>
                    <a:lstStyle/>
                    <a:p>
                      <a:pPr marL="2540" algn="ctr">
                        <a:lnSpc>
                          <a:spcPts val="1090"/>
                        </a:lnSpc>
                      </a:pPr>
                      <a:r>
                        <a:rPr lang="en-US" sz="1300" dirty="0">
                          <a:latin typeface="Arial MT"/>
                          <a:cs typeface="Arial MT"/>
                        </a:rPr>
                        <a:t>14</a:t>
                      </a:r>
                      <a:r>
                        <a:rPr lang="en-US" sz="1300" spc="-10" dirty="0">
                          <a:latin typeface="Arial MT"/>
                          <a:cs typeface="Arial MT"/>
                        </a:rPr>
                        <a:t> (10.9)</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E6F6EE"/>
                    </a:solidFill>
                  </a:tcPr>
                </a:tc>
                <a:tc>
                  <a:txBody>
                    <a:bodyPr/>
                    <a:lstStyle/>
                    <a:p>
                      <a:pPr marL="2540" algn="ctr">
                        <a:lnSpc>
                          <a:spcPts val="1090"/>
                        </a:lnSpc>
                      </a:pPr>
                      <a:r>
                        <a:rPr lang="en-US" sz="1300" dirty="0">
                          <a:latin typeface="Arial MT"/>
                          <a:cs typeface="Arial MT"/>
                        </a:rPr>
                        <a:t>16</a:t>
                      </a:r>
                      <a:r>
                        <a:rPr lang="en-US" sz="1300" spc="-10" dirty="0">
                          <a:latin typeface="Arial MT"/>
                          <a:cs typeface="Arial MT"/>
                        </a:rPr>
                        <a:t> (12.7)</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E7EFF8"/>
                    </a:solidFill>
                  </a:tcPr>
                </a:tc>
                <a:extLst>
                  <a:ext uri="{0D108BD9-81ED-4DB2-BD59-A6C34878D82A}">
                    <a16:rowId xmlns:a16="http://schemas.microsoft.com/office/drawing/2014/main" val="10008"/>
                  </a:ext>
                </a:extLst>
              </a:tr>
              <a:tr h="216479">
                <a:tc rowSpan="2">
                  <a:txBody>
                    <a:bodyPr/>
                    <a:lstStyle/>
                    <a:p>
                      <a:pPr marL="15240">
                        <a:lnSpc>
                          <a:spcPct val="100000"/>
                        </a:lnSpc>
                        <a:spcBef>
                          <a:spcPts val="665"/>
                        </a:spcBef>
                      </a:pPr>
                      <a:r>
                        <a:rPr lang="en-US" sz="1300" b="1" dirty="0">
                          <a:latin typeface="Arial"/>
                          <a:cs typeface="Arial"/>
                        </a:rPr>
                        <a:t>Ann</a:t>
                      </a:r>
                      <a:r>
                        <a:rPr lang="en-US" sz="1300" b="1" spc="-30" dirty="0">
                          <a:latin typeface="Arial"/>
                          <a:cs typeface="Arial"/>
                        </a:rPr>
                        <a:t> </a:t>
                      </a:r>
                      <a:r>
                        <a:rPr lang="en-US" sz="1300" b="1" dirty="0">
                          <a:latin typeface="Arial"/>
                          <a:cs typeface="Arial"/>
                        </a:rPr>
                        <a:t>Arbor</a:t>
                      </a:r>
                      <a:r>
                        <a:rPr lang="en-US" sz="1300" b="1" spc="-20" dirty="0">
                          <a:latin typeface="Arial"/>
                          <a:cs typeface="Arial"/>
                        </a:rPr>
                        <a:t> stage</a:t>
                      </a:r>
                      <a:endParaRPr lang="en-US" sz="1300" dirty="0">
                        <a:latin typeface="Arial"/>
                        <a:cs typeface="Arial"/>
                      </a:endParaRPr>
                    </a:p>
                  </a:txBody>
                  <a:tcPr marL="0" marR="0" marT="112468"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50165">
                        <a:lnSpc>
                          <a:spcPts val="1090"/>
                        </a:lnSpc>
                        <a:spcBef>
                          <a:spcPts val="90"/>
                        </a:spcBef>
                      </a:pPr>
                      <a:r>
                        <a:rPr lang="en-US" sz="1300" spc="-20" dirty="0">
                          <a:latin typeface="Arial MT"/>
                          <a:cs typeface="Arial MT"/>
                        </a:rPr>
                        <a:t>I–II</a:t>
                      </a:r>
                      <a:endParaRPr lang="en-US" sz="1300" dirty="0">
                        <a:latin typeface="Arial MT"/>
                        <a:cs typeface="Arial MT"/>
                      </a:endParaRPr>
                    </a:p>
                  </a:txBody>
                  <a:tcPr marL="0" marR="0" marT="15221" marB="0" anchor="ctr">
                    <a:lnR w="12700">
                      <a:solidFill>
                        <a:srgbClr val="009963"/>
                      </a:solidFill>
                      <a:prstDash val="solid"/>
                    </a:lnR>
                    <a:lnT w="12700">
                      <a:solidFill>
                        <a:srgbClr val="DDDBDB"/>
                      </a:solidFill>
                      <a:prstDash val="solid"/>
                    </a:lnT>
                    <a:solidFill>
                      <a:srgbClr val="F1F1F1"/>
                    </a:solidFill>
                  </a:tcPr>
                </a:tc>
                <a:tc>
                  <a:txBody>
                    <a:bodyPr/>
                    <a:lstStyle/>
                    <a:p>
                      <a:pPr marL="2540" algn="ctr">
                        <a:lnSpc>
                          <a:spcPts val="1090"/>
                        </a:lnSpc>
                        <a:spcBef>
                          <a:spcPts val="90"/>
                        </a:spcBef>
                      </a:pPr>
                      <a:r>
                        <a:rPr lang="en-US" sz="1300" dirty="0">
                          <a:latin typeface="Arial MT"/>
                          <a:cs typeface="Arial MT"/>
                        </a:rPr>
                        <a:t>32</a:t>
                      </a:r>
                      <a:r>
                        <a:rPr lang="en-US" sz="1300" spc="-10" dirty="0">
                          <a:latin typeface="Arial MT"/>
                          <a:cs typeface="Arial MT"/>
                        </a:rPr>
                        <a:t> (24.8)</a:t>
                      </a:r>
                      <a:endParaRPr lang="en-US" sz="1300" dirty="0">
                        <a:latin typeface="Arial MT"/>
                        <a:cs typeface="Arial MT"/>
                      </a:endParaRPr>
                    </a:p>
                  </a:txBody>
                  <a:tcPr marL="0" marR="0" marT="15221" marB="0" anchor="ctr">
                    <a:lnL w="12700">
                      <a:solidFill>
                        <a:srgbClr val="009963"/>
                      </a:solidFill>
                      <a:prstDash val="solid"/>
                    </a:lnL>
                    <a:lnR w="12700">
                      <a:solidFill>
                        <a:srgbClr val="009963"/>
                      </a:solidFill>
                      <a:prstDash val="solid"/>
                    </a:lnR>
                    <a:lnT w="12700">
                      <a:solidFill>
                        <a:srgbClr val="DDDBDB"/>
                      </a:solidFill>
                      <a:prstDash val="solid"/>
                    </a:lnT>
                    <a:solidFill>
                      <a:srgbClr val="D1EEE1"/>
                    </a:solidFill>
                  </a:tcPr>
                </a:tc>
                <a:tc>
                  <a:txBody>
                    <a:bodyPr/>
                    <a:lstStyle/>
                    <a:p>
                      <a:pPr marL="2540" algn="ctr">
                        <a:lnSpc>
                          <a:spcPts val="1090"/>
                        </a:lnSpc>
                        <a:spcBef>
                          <a:spcPts val="90"/>
                        </a:spcBef>
                      </a:pPr>
                      <a:r>
                        <a:rPr lang="en-US" sz="1300" dirty="0">
                          <a:latin typeface="Arial MT"/>
                          <a:cs typeface="Arial MT"/>
                        </a:rPr>
                        <a:t>28</a:t>
                      </a:r>
                      <a:r>
                        <a:rPr lang="en-US" sz="1300" spc="-10" dirty="0">
                          <a:latin typeface="Arial MT"/>
                          <a:cs typeface="Arial MT"/>
                        </a:rPr>
                        <a:t> (22.2)</a:t>
                      </a:r>
                      <a:endParaRPr lang="en-US" sz="1300" dirty="0">
                        <a:latin typeface="Arial MT"/>
                        <a:cs typeface="Arial MT"/>
                      </a:endParaRPr>
                    </a:p>
                  </a:txBody>
                  <a:tcPr marL="0" marR="0" marT="15221" marB="0" anchor="ctr">
                    <a:lnL w="12700">
                      <a:solidFill>
                        <a:srgbClr val="009963"/>
                      </a:solidFill>
                      <a:prstDash val="solid"/>
                    </a:lnL>
                    <a:lnR w="12700">
                      <a:solidFill>
                        <a:srgbClr val="0A41CD"/>
                      </a:solidFill>
                      <a:prstDash val="solid"/>
                    </a:lnR>
                    <a:lnT w="12700">
                      <a:solidFill>
                        <a:srgbClr val="DDDBDB"/>
                      </a:solidFill>
                      <a:prstDash val="solid"/>
                    </a:lnT>
                    <a:solidFill>
                      <a:srgbClr val="D3E3F4"/>
                    </a:solidFill>
                  </a:tcPr>
                </a:tc>
                <a:extLst>
                  <a:ext uri="{0D108BD9-81ED-4DB2-BD59-A6C34878D82A}">
                    <a16:rowId xmlns:a16="http://schemas.microsoft.com/office/drawing/2014/main" val="10009"/>
                  </a:ext>
                </a:extLst>
              </a:tr>
              <a:tr h="206332">
                <a:tc vMerge="1">
                  <a:txBody>
                    <a:bodyPr/>
                    <a:lstStyle/>
                    <a:p>
                      <a:endParaRPr/>
                    </a:p>
                  </a:txBody>
                  <a:tcPr marL="0" marR="0" marT="84455"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50165">
                        <a:lnSpc>
                          <a:spcPts val="1090"/>
                        </a:lnSpc>
                      </a:pPr>
                      <a:r>
                        <a:rPr lang="en-US" sz="1300" spc="-10" dirty="0">
                          <a:latin typeface="Arial MT"/>
                          <a:cs typeface="Arial MT"/>
                        </a:rPr>
                        <a:t>III–IV</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solidFill>
                      <a:srgbClr val="F1F1F1"/>
                    </a:solidFill>
                  </a:tcPr>
                </a:tc>
                <a:tc>
                  <a:txBody>
                    <a:bodyPr/>
                    <a:lstStyle/>
                    <a:p>
                      <a:pPr marL="2540" algn="ctr">
                        <a:lnSpc>
                          <a:spcPts val="1090"/>
                        </a:lnSpc>
                      </a:pPr>
                      <a:r>
                        <a:rPr lang="en-US" sz="1300" dirty="0">
                          <a:latin typeface="Arial MT"/>
                          <a:cs typeface="Arial MT"/>
                        </a:rPr>
                        <a:t>97</a:t>
                      </a:r>
                      <a:r>
                        <a:rPr lang="en-US" sz="1300" spc="-10" dirty="0">
                          <a:latin typeface="Arial MT"/>
                          <a:cs typeface="Arial MT"/>
                        </a:rPr>
                        <a:t> (75.2)</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D1EEE1"/>
                    </a:solidFill>
                  </a:tcPr>
                </a:tc>
                <a:tc>
                  <a:txBody>
                    <a:bodyPr/>
                    <a:lstStyle/>
                    <a:p>
                      <a:pPr marL="2540" algn="ctr">
                        <a:lnSpc>
                          <a:spcPts val="1090"/>
                        </a:lnSpc>
                      </a:pPr>
                      <a:r>
                        <a:rPr lang="en-US" sz="1300" dirty="0">
                          <a:latin typeface="Arial MT"/>
                          <a:cs typeface="Arial MT"/>
                        </a:rPr>
                        <a:t>98</a:t>
                      </a:r>
                      <a:r>
                        <a:rPr lang="en-US" sz="1300" spc="-10" dirty="0">
                          <a:latin typeface="Arial MT"/>
                          <a:cs typeface="Arial MT"/>
                        </a:rPr>
                        <a:t> (77.8)</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D3E3F4"/>
                    </a:solidFill>
                  </a:tcPr>
                </a:tc>
                <a:extLst>
                  <a:ext uri="{0D108BD9-81ED-4DB2-BD59-A6C34878D82A}">
                    <a16:rowId xmlns:a16="http://schemas.microsoft.com/office/drawing/2014/main" val="10010"/>
                  </a:ext>
                </a:extLst>
              </a:tr>
              <a:tr h="217325">
                <a:tc rowSpan="2">
                  <a:txBody>
                    <a:bodyPr/>
                    <a:lstStyle/>
                    <a:p>
                      <a:pPr marL="15240">
                        <a:lnSpc>
                          <a:spcPct val="100000"/>
                        </a:lnSpc>
                        <a:spcBef>
                          <a:spcPts val="665"/>
                        </a:spcBef>
                      </a:pPr>
                      <a:r>
                        <a:rPr lang="en-US" sz="1300" b="1" dirty="0">
                          <a:latin typeface="Arial"/>
                          <a:cs typeface="Arial"/>
                        </a:rPr>
                        <a:t>IPI</a:t>
                      </a:r>
                      <a:r>
                        <a:rPr lang="en-US" sz="1300" b="1" spc="-15" dirty="0">
                          <a:latin typeface="Arial"/>
                          <a:cs typeface="Arial"/>
                        </a:rPr>
                        <a:t> </a:t>
                      </a:r>
                      <a:r>
                        <a:rPr lang="en-US" sz="1300" b="1" dirty="0">
                          <a:latin typeface="Arial"/>
                          <a:cs typeface="Arial"/>
                        </a:rPr>
                        <a:t>risk</a:t>
                      </a:r>
                      <a:r>
                        <a:rPr lang="en-US" sz="1300" b="1" spc="-30" dirty="0">
                          <a:latin typeface="Arial"/>
                          <a:cs typeface="Arial"/>
                        </a:rPr>
                        <a:t> </a:t>
                      </a:r>
                      <a:r>
                        <a:rPr lang="en-US" sz="1300" b="1" spc="-10" dirty="0">
                          <a:latin typeface="Arial"/>
                          <a:cs typeface="Arial"/>
                        </a:rPr>
                        <a:t>factor</a:t>
                      </a:r>
                      <a:endParaRPr lang="en-US" sz="1300" dirty="0">
                        <a:latin typeface="Arial"/>
                        <a:cs typeface="Arial"/>
                      </a:endParaRPr>
                    </a:p>
                  </a:txBody>
                  <a:tcPr marL="0" marR="0" marT="112468" marB="0">
                    <a:lnL w="12700">
                      <a:solidFill>
                        <a:srgbClr val="0A41CD"/>
                      </a:solidFill>
                      <a:prstDash val="solid"/>
                    </a:lnL>
                    <a:lnT w="12700">
                      <a:solidFill>
                        <a:srgbClr val="DDDBDB"/>
                      </a:solidFill>
                      <a:prstDash val="solid"/>
                    </a:lnT>
                    <a:lnB w="12700">
                      <a:solidFill>
                        <a:srgbClr val="DDDBDB"/>
                      </a:solidFill>
                      <a:prstDash val="solid"/>
                    </a:lnB>
                  </a:tcPr>
                </a:tc>
                <a:tc>
                  <a:txBody>
                    <a:bodyPr/>
                    <a:lstStyle/>
                    <a:p>
                      <a:pPr marL="50165">
                        <a:lnSpc>
                          <a:spcPts val="1090"/>
                        </a:lnSpc>
                        <a:spcBef>
                          <a:spcPts val="95"/>
                        </a:spcBef>
                      </a:pPr>
                      <a:r>
                        <a:rPr lang="en-US" sz="1300" spc="-25" dirty="0">
                          <a:latin typeface="Arial MT"/>
                          <a:cs typeface="Arial MT"/>
                        </a:rPr>
                        <a:t>0–2</a:t>
                      </a:r>
                      <a:endParaRPr lang="en-US" sz="1300" dirty="0">
                        <a:latin typeface="Arial MT"/>
                        <a:cs typeface="Arial MT"/>
                      </a:endParaRPr>
                    </a:p>
                  </a:txBody>
                  <a:tcPr marL="0" marR="0" marT="16067" marB="0" anchor="ctr">
                    <a:lnR w="12700">
                      <a:solidFill>
                        <a:srgbClr val="009963"/>
                      </a:solidFill>
                      <a:prstDash val="solid"/>
                    </a:lnR>
                    <a:lnT w="12700">
                      <a:solidFill>
                        <a:srgbClr val="DDDBDB"/>
                      </a:solidFill>
                      <a:prstDash val="solid"/>
                    </a:lnT>
                  </a:tcPr>
                </a:tc>
                <a:tc>
                  <a:txBody>
                    <a:bodyPr/>
                    <a:lstStyle/>
                    <a:p>
                      <a:pPr marL="2540" algn="ctr">
                        <a:lnSpc>
                          <a:spcPts val="1090"/>
                        </a:lnSpc>
                        <a:spcBef>
                          <a:spcPts val="95"/>
                        </a:spcBef>
                      </a:pPr>
                      <a:r>
                        <a:rPr lang="en-US" sz="1300" dirty="0">
                          <a:latin typeface="Arial MT"/>
                          <a:cs typeface="Arial MT"/>
                        </a:rPr>
                        <a:t>66</a:t>
                      </a:r>
                      <a:r>
                        <a:rPr lang="en-US" sz="1300" spc="-10" dirty="0">
                          <a:latin typeface="Arial MT"/>
                          <a:cs typeface="Arial MT"/>
                        </a:rPr>
                        <a:t> (51.2)</a:t>
                      </a:r>
                      <a:endParaRPr lang="en-US" sz="1300" dirty="0">
                        <a:latin typeface="Arial MT"/>
                        <a:cs typeface="Arial MT"/>
                      </a:endParaRPr>
                    </a:p>
                  </a:txBody>
                  <a:tcPr marL="0" marR="0" marT="16067" marB="0" anchor="ctr">
                    <a:lnL w="12700">
                      <a:solidFill>
                        <a:srgbClr val="009963"/>
                      </a:solidFill>
                      <a:prstDash val="solid"/>
                    </a:lnL>
                    <a:lnR w="12700">
                      <a:solidFill>
                        <a:srgbClr val="009963"/>
                      </a:solidFill>
                      <a:prstDash val="solid"/>
                    </a:lnR>
                    <a:lnT w="12700">
                      <a:solidFill>
                        <a:srgbClr val="DDDBDB"/>
                      </a:solidFill>
                      <a:prstDash val="solid"/>
                    </a:lnT>
                    <a:solidFill>
                      <a:srgbClr val="E6F6EE"/>
                    </a:solidFill>
                  </a:tcPr>
                </a:tc>
                <a:tc>
                  <a:txBody>
                    <a:bodyPr/>
                    <a:lstStyle/>
                    <a:p>
                      <a:pPr marL="2540" algn="ctr">
                        <a:lnSpc>
                          <a:spcPts val="1090"/>
                        </a:lnSpc>
                        <a:spcBef>
                          <a:spcPts val="95"/>
                        </a:spcBef>
                      </a:pPr>
                      <a:r>
                        <a:rPr lang="en-US" sz="1300" dirty="0">
                          <a:latin typeface="Arial MT"/>
                          <a:cs typeface="Arial MT"/>
                        </a:rPr>
                        <a:t>63</a:t>
                      </a:r>
                      <a:r>
                        <a:rPr lang="en-US" sz="1300" spc="-10" dirty="0">
                          <a:latin typeface="Arial MT"/>
                          <a:cs typeface="Arial MT"/>
                        </a:rPr>
                        <a:t> (50.0)</a:t>
                      </a:r>
                      <a:endParaRPr lang="en-US" sz="1300" dirty="0">
                        <a:latin typeface="Arial MT"/>
                        <a:cs typeface="Arial MT"/>
                      </a:endParaRPr>
                    </a:p>
                  </a:txBody>
                  <a:tcPr marL="0" marR="0" marT="16067" marB="0" anchor="ctr">
                    <a:lnL w="12700">
                      <a:solidFill>
                        <a:srgbClr val="009963"/>
                      </a:solidFill>
                      <a:prstDash val="solid"/>
                    </a:lnL>
                    <a:lnR w="12700">
                      <a:solidFill>
                        <a:srgbClr val="0A41CD"/>
                      </a:solidFill>
                      <a:prstDash val="solid"/>
                    </a:lnR>
                    <a:lnT w="12700">
                      <a:solidFill>
                        <a:srgbClr val="DDDBDB"/>
                      </a:solidFill>
                      <a:prstDash val="solid"/>
                    </a:lnT>
                    <a:solidFill>
                      <a:srgbClr val="E7EFF8"/>
                    </a:solidFill>
                  </a:tcPr>
                </a:tc>
                <a:extLst>
                  <a:ext uri="{0D108BD9-81ED-4DB2-BD59-A6C34878D82A}">
                    <a16:rowId xmlns:a16="http://schemas.microsoft.com/office/drawing/2014/main" val="10011"/>
                  </a:ext>
                </a:extLst>
              </a:tr>
              <a:tr h="206332">
                <a:tc vMerge="1">
                  <a:txBody>
                    <a:bodyPr/>
                    <a:lstStyle/>
                    <a:p>
                      <a:endParaRPr/>
                    </a:p>
                  </a:txBody>
                  <a:tcPr marL="0" marR="0" marT="84455" marB="0">
                    <a:lnL w="12700">
                      <a:solidFill>
                        <a:srgbClr val="0A41CD"/>
                      </a:solidFill>
                      <a:prstDash val="solid"/>
                    </a:lnL>
                    <a:lnT w="12700">
                      <a:solidFill>
                        <a:srgbClr val="DDDBDB"/>
                      </a:solidFill>
                      <a:prstDash val="solid"/>
                    </a:lnT>
                    <a:lnB w="12700">
                      <a:solidFill>
                        <a:srgbClr val="DDDBDB"/>
                      </a:solidFill>
                      <a:prstDash val="solid"/>
                    </a:lnB>
                  </a:tcPr>
                </a:tc>
                <a:tc>
                  <a:txBody>
                    <a:bodyPr/>
                    <a:lstStyle/>
                    <a:p>
                      <a:pPr marL="50165">
                        <a:lnSpc>
                          <a:spcPts val="1090"/>
                        </a:lnSpc>
                      </a:pPr>
                      <a:r>
                        <a:rPr lang="en-US" sz="1300" spc="-25" dirty="0">
                          <a:latin typeface="Arial MT"/>
                          <a:cs typeface="Arial MT"/>
                        </a:rPr>
                        <a:t>3–5</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tcPr>
                </a:tc>
                <a:tc>
                  <a:txBody>
                    <a:bodyPr/>
                    <a:lstStyle/>
                    <a:p>
                      <a:pPr marL="2540" algn="ctr">
                        <a:lnSpc>
                          <a:spcPts val="1090"/>
                        </a:lnSpc>
                      </a:pPr>
                      <a:r>
                        <a:rPr lang="en-US" sz="1300" dirty="0">
                          <a:latin typeface="Arial MT"/>
                          <a:cs typeface="Arial MT"/>
                        </a:rPr>
                        <a:t>63</a:t>
                      </a:r>
                      <a:r>
                        <a:rPr lang="en-US" sz="1300" spc="-10" dirty="0">
                          <a:latin typeface="Arial MT"/>
                          <a:cs typeface="Arial MT"/>
                        </a:rPr>
                        <a:t> (48.8)</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E6F6EE"/>
                    </a:solidFill>
                  </a:tcPr>
                </a:tc>
                <a:tc>
                  <a:txBody>
                    <a:bodyPr/>
                    <a:lstStyle/>
                    <a:p>
                      <a:pPr marL="2540" algn="ctr">
                        <a:lnSpc>
                          <a:spcPts val="1090"/>
                        </a:lnSpc>
                      </a:pPr>
                      <a:r>
                        <a:rPr lang="en-US" sz="1300" dirty="0">
                          <a:latin typeface="Arial MT"/>
                          <a:cs typeface="Arial MT"/>
                        </a:rPr>
                        <a:t>63</a:t>
                      </a:r>
                      <a:r>
                        <a:rPr lang="en-US" sz="1300" spc="-10" dirty="0">
                          <a:latin typeface="Arial MT"/>
                          <a:cs typeface="Arial MT"/>
                        </a:rPr>
                        <a:t> (50.0)</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E7EFF8"/>
                    </a:solidFill>
                  </a:tcPr>
                </a:tc>
                <a:extLst>
                  <a:ext uri="{0D108BD9-81ED-4DB2-BD59-A6C34878D82A}">
                    <a16:rowId xmlns:a16="http://schemas.microsoft.com/office/drawing/2014/main" val="10012"/>
                  </a:ext>
                </a:extLst>
              </a:tr>
              <a:tr h="210560">
                <a:tc rowSpan="2">
                  <a:txBody>
                    <a:bodyPr/>
                    <a:lstStyle/>
                    <a:p>
                      <a:pPr marL="12700">
                        <a:lnSpc>
                          <a:spcPct val="100000"/>
                        </a:lnSpc>
                        <a:spcBef>
                          <a:spcPts val="630"/>
                        </a:spcBef>
                      </a:pPr>
                      <a:r>
                        <a:rPr lang="en-US" sz="1300" b="1" dirty="0">
                          <a:latin typeface="Arial"/>
                          <a:cs typeface="Arial"/>
                        </a:rPr>
                        <a:t>Histopathologic</a:t>
                      </a:r>
                      <a:r>
                        <a:rPr lang="en-US" sz="1300" b="1" spc="-60" dirty="0">
                          <a:latin typeface="Arial"/>
                          <a:cs typeface="Arial"/>
                        </a:rPr>
                        <a:t> </a:t>
                      </a:r>
                      <a:r>
                        <a:rPr lang="en-US" sz="1300" b="1" spc="-10" dirty="0">
                          <a:latin typeface="Arial"/>
                          <a:cs typeface="Arial"/>
                        </a:rPr>
                        <a:t>diagnosis</a:t>
                      </a:r>
                      <a:endParaRPr lang="en-US" sz="1300" dirty="0">
                        <a:latin typeface="Arial"/>
                        <a:cs typeface="Arial"/>
                      </a:endParaRPr>
                    </a:p>
                  </a:txBody>
                  <a:tcPr marL="0" marR="0" marT="106548"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40005">
                        <a:lnSpc>
                          <a:spcPts val="1090"/>
                        </a:lnSpc>
                        <a:spcBef>
                          <a:spcPts val="55"/>
                        </a:spcBef>
                      </a:pPr>
                      <a:r>
                        <a:rPr lang="en-US" sz="1300" dirty="0">
                          <a:latin typeface="Arial MT"/>
                          <a:cs typeface="Arial MT"/>
                        </a:rPr>
                        <a:t>DLBCL,</a:t>
                      </a:r>
                      <a:r>
                        <a:rPr lang="en-US" sz="1300" spc="-25" dirty="0">
                          <a:latin typeface="Arial MT"/>
                          <a:cs typeface="Arial MT"/>
                        </a:rPr>
                        <a:t> NOS</a:t>
                      </a:r>
                      <a:endParaRPr lang="en-US" sz="1300" dirty="0">
                        <a:latin typeface="Arial MT"/>
                        <a:cs typeface="Arial MT"/>
                      </a:endParaRPr>
                    </a:p>
                  </a:txBody>
                  <a:tcPr marL="0" marR="0" marT="9302" marB="0" anchor="ctr">
                    <a:lnR w="12700">
                      <a:solidFill>
                        <a:srgbClr val="009963"/>
                      </a:solidFill>
                      <a:prstDash val="solid"/>
                    </a:lnR>
                    <a:lnT w="12700">
                      <a:solidFill>
                        <a:srgbClr val="DDDBDB"/>
                      </a:solidFill>
                      <a:prstDash val="solid"/>
                    </a:lnT>
                    <a:solidFill>
                      <a:srgbClr val="F1F1F1"/>
                    </a:solidFill>
                  </a:tcPr>
                </a:tc>
                <a:tc>
                  <a:txBody>
                    <a:bodyPr/>
                    <a:lstStyle/>
                    <a:p>
                      <a:pPr marL="1905" algn="ctr">
                        <a:lnSpc>
                          <a:spcPts val="1090"/>
                        </a:lnSpc>
                        <a:spcBef>
                          <a:spcPts val="55"/>
                        </a:spcBef>
                      </a:pPr>
                      <a:r>
                        <a:rPr lang="en-US" sz="1300" dirty="0">
                          <a:latin typeface="Arial MT"/>
                          <a:cs typeface="Arial MT"/>
                        </a:rPr>
                        <a:t>116</a:t>
                      </a:r>
                      <a:r>
                        <a:rPr lang="en-US" sz="1300" spc="-10" dirty="0">
                          <a:latin typeface="Arial MT"/>
                          <a:cs typeface="Arial MT"/>
                        </a:rPr>
                        <a:t> (89.9)</a:t>
                      </a:r>
                      <a:endParaRPr lang="en-US" sz="1300" dirty="0">
                        <a:latin typeface="Arial MT"/>
                        <a:cs typeface="Arial MT"/>
                      </a:endParaRPr>
                    </a:p>
                  </a:txBody>
                  <a:tcPr marL="0" marR="0" marT="9302" marB="0" anchor="ctr">
                    <a:lnL w="12700">
                      <a:solidFill>
                        <a:srgbClr val="009963"/>
                      </a:solidFill>
                      <a:prstDash val="solid"/>
                    </a:lnL>
                    <a:lnR w="12700">
                      <a:solidFill>
                        <a:srgbClr val="009963"/>
                      </a:solidFill>
                      <a:prstDash val="solid"/>
                    </a:lnR>
                    <a:lnT w="12700">
                      <a:solidFill>
                        <a:srgbClr val="DDDBDB"/>
                      </a:solidFill>
                      <a:prstDash val="solid"/>
                    </a:lnT>
                    <a:solidFill>
                      <a:srgbClr val="D1EEE1"/>
                    </a:solidFill>
                  </a:tcPr>
                </a:tc>
                <a:tc>
                  <a:txBody>
                    <a:bodyPr/>
                    <a:lstStyle/>
                    <a:p>
                      <a:pPr marL="1905" algn="ctr">
                        <a:lnSpc>
                          <a:spcPts val="1090"/>
                        </a:lnSpc>
                        <a:spcBef>
                          <a:spcPts val="55"/>
                        </a:spcBef>
                      </a:pPr>
                      <a:r>
                        <a:rPr lang="en-US" sz="1300" dirty="0">
                          <a:latin typeface="Arial MT"/>
                          <a:cs typeface="Arial MT"/>
                        </a:rPr>
                        <a:t>116</a:t>
                      </a:r>
                      <a:r>
                        <a:rPr lang="en-US" sz="1300" spc="-10" dirty="0">
                          <a:latin typeface="Arial MT"/>
                          <a:cs typeface="Arial MT"/>
                        </a:rPr>
                        <a:t> (92.1)</a:t>
                      </a:r>
                      <a:endParaRPr lang="en-US" sz="1300" dirty="0">
                        <a:latin typeface="Arial MT"/>
                        <a:cs typeface="Arial MT"/>
                      </a:endParaRPr>
                    </a:p>
                  </a:txBody>
                  <a:tcPr marL="0" marR="0" marT="9302" marB="0" anchor="ctr">
                    <a:lnL w="12700">
                      <a:solidFill>
                        <a:srgbClr val="009963"/>
                      </a:solidFill>
                      <a:prstDash val="solid"/>
                    </a:lnL>
                    <a:lnR w="12700">
                      <a:solidFill>
                        <a:srgbClr val="0A41CD"/>
                      </a:solidFill>
                      <a:prstDash val="solid"/>
                    </a:lnR>
                    <a:lnT w="12700">
                      <a:solidFill>
                        <a:srgbClr val="DDDBDB"/>
                      </a:solidFill>
                      <a:prstDash val="solid"/>
                    </a:lnT>
                    <a:solidFill>
                      <a:srgbClr val="D3E3F4"/>
                    </a:solidFill>
                  </a:tcPr>
                </a:tc>
                <a:extLst>
                  <a:ext uri="{0D108BD9-81ED-4DB2-BD59-A6C34878D82A}">
                    <a16:rowId xmlns:a16="http://schemas.microsoft.com/office/drawing/2014/main" val="10013"/>
                  </a:ext>
                </a:extLst>
              </a:tr>
              <a:tr h="208023">
                <a:tc vMerge="1">
                  <a:txBody>
                    <a:bodyPr/>
                    <a:lstStyle/>
                    <a:p>
                      <a:endParaRPr/>
                    </a:p>
                  </a:txBody>
                  <a:tcPr marL="0" marR="0" marT="80010"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40005">
                        <a:lnSpc>
                          <a:spcPts val="1090"/>
                        </a:lnSpc>
                      </a:pPr>
                      <a:r>
                        <a:rPr lang="en-US" sz="1300" dirty="0">
                          <a:latin typeface="Arial MT"/>
                          <a:cs typeface="Arial MT"/>
                        </a:rPr>
                        <a:t>Transformation</a:t>
                      </a:r>
                      <a:r>
                        <a:rPr lang="en-US" sz="1300" spc="-45" dirty="0">
                          <a:latin typeface="Arial MT"/>
                          <a:cs typeface="Arial MT"/>
                        </a:rPr>
                        <a:t> </a:t>
                      </a:r>
                      <a:r>
                        <a:rPr lang="en-US" sz="1300" dirty="0">
                          <a:latin typeface="Arial MT"/>
                          <a:cs typeface="Arial MT"/>
                        </a:rPr>
                        <a:t>from</a:t>
                      </a:r>
                      <a:r>
                        <a:rPr lang="en-US" sz="1300" spc="-30" dirty="0">
                          <a:latin typeface="Arial MT"/>
                          <a:cs typeface="Arial MT"/>
                        </a:rPr>
                        <a:t> </a:t>
                      </a:r>
                      <a:r>
                        <a:rPr lang="en-US" sz="1300" dirty="0">
                          <a:latin typeface="Arial MT"/>
                          <a:cs typeface="Arial MT"/>
                        </a:rPr>
                        <a:t>indolent</a:t>
                      </a:r>
                      <a:r>
                        <a:rPr lang="en-US" sz="1300" spc="-35" dirty="0">
                          <a:latin typeface="Arial MT"/>
                          <a:cs typeface="Arial MT"/>
                        </a:rPr>
                        <a:t> </a:t>
                      </a:r>
                      <a:r>
                        <a:rPr lang="en-US" sz="1300" spc="-10" dirty="0">
                          <a:latin typeface="Arial MT"/>
                          <a:cs typeface="Arial MT"/>
                        </a:rPr>
                        <a:t>disease</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solidFill>
                      <a:srgbClr val="F1F1F1"/>
                    </a:solidFill>
                  </a:tcPr>
                </a:tc>
                <a:tc>
                  <a:txBody>
                    <a:bodyPr/>
                    <a:lstStyle/>
                    <a:p>
                      <a:pPr marL="1905" algn="ctr">
                        <a:lnSpc>
                          <a:spcPts val="1090"/>
                        </a:lnSpc>
                      </a:pPr>
                      <a:r>
                        <a:rPr lang="en-US" sz="1300" dirty="0">
                          <a:latin typeface="Arial MT"/>
                          <a:cs typeface="Arial MT"/>
                        </a:rPr>
                        <a:t>13</a:t>
                      </a:r>
                      <a:r>
                        <a:rPr lang="en-US" sz="1300" spc="-10" dirty="0">
                          <a:latin typeface="Arial MT"/>
                          <a:cs typeface="Arial MT"/>
                        </a:rPr>
                        <a:t> (10.1)</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D1EEE1"/>
                    </a:solidFill>
                  </a:tcPr>
                </a:tc>
                <a:tc>
                  <a:txBody>
                    <a:bodyPr/>
                    <a:lstStyle/>
                    <a:p>
                      <a:pPr marL="1905" algn="ctr">
                        <a:lnSpc>
                          <a:spcPts val="1090"/>
                        </a:lnSpc>
                      </a:pPr>
                      <a:r>
                        <a:rPr lang="en-US" sz="1300" dirty="0">
                          <a:latin typeface="Arial MT"/>
                          <a:cs typeface="Arial MT"/>
                        </a:rPr>
                        <a:t>10</a:t>
                      </a:r>
                      <a:r>
                        <a:rPr lang="en-US" sz="1300" spc="-10" dirty="0">
                          <a:latin typeface="Arial MT"/>
                          <a:cs typeface="Arial MT"/>
                        </a:rPr>
                        <a:t> (7.9)</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D3E3F4"/>
                    </a:solidFill>
                  </a:tcPr>
                </a:tc>
                <a:extLst>
                  <a:ext uri="{0D108BD9-81ED-4DB2-BD59-A6C34878D82A}">
                    <a16:rowId xmlns:a16="http://schemas.microsoft.com/office/drawing/2014/main" val="10014"/>
                  </a:ext>
                </a:extLst>
              </a:tr>
              <a:tr h="226627">
                <a:tc>
                  <a:txBody>
                    <a:bodyPr/>
                    <a:lstStyle/>
                    <a:p>
                      <a:pPr marL="12700">
                        <a:lnSpc>
                          <a:spcPct val="100000"/>
                        </a:lnSpc>
                        <a:spcBef>
                          <a:spcPts val="55"/>
                        </a:spcBef>
                      </a:pPr>
                      <a:r>
                        <a:rPr lang="en-US" sz="1300" b="1" dirty="0">
                          <a:latin typeface="Arial"/>
                          <a:cs typeface="Arial"/>
                        </a:rPr>
                        <a:t>Bulky</a:t>
                      </a:r>
                      <a:r>
                        <a:rPr lang="en-US" sz="1300" b="1" spc="-35" dirty="0">
                          <a:latin typeface="Arial"/>
                          <a:cs typeface="Arial"/>
                        </a:rPr>
                        <a:t> </a:t>
                      </a:r>
                      <a:r>
                        <a:rPr lang="en-US" sz="1300" b="1" dirty="0">
                          <a:latin typeface="Arial"/>
                          <a:cs typeface="Arial"/>
                        </a:rPr>
                        <a:t>disease</a:t>
                      </a:r>
                      <a:r>
                        <a:rPr lang="en-US" sz="1300" b="1" spc="-30" dirty="0">
                          <a:latin typeface="Arial"/>
                          <a:cs typeface="Arial"/>
                        </a:rPr>
                        <a:t> </a:t>
                      </a:r>
                      <a:r>
                        <a:rPr lang="en-US" sz="1300" b="1" spc="-10" dirty="0">
                          <a:latin typeface="Arial"/>
                          <a:cs typeface="Arial"/>
                        </a:rPr>
                        <a:t>(≥7.5cm)</a:t>
                      </a:r>
                      <a:endParaRPr lang="en-US" sz="1300" dirty="0">
                        <a:latin typeface="Arial"/>
                        <a:cs typeface="Arial"/>
                      </a:endParaRPr>
                    </a:p>
                  </a:txBody>
                  <a:tcPr marL="0" marR="0" marT="9302" marB="0">
                    <a:lnL w="12700">
                      <a:solidFill>
                        <a:srgbClr val="0A41CD"/>
                      </a:solidFill>
                      <a:prstDash val="solid"/>
                    </a:lnL>
                    <a:lnT w="12700">
                      <a:solidFill>
                        <a:srgbClr val="DDDBDB"/>
                      </a:solidFill>
                      <a:prstDash val="solid"/>
                    </a:lnT>
                    <a:lnB w="12700">
                      <a:solidFill>
                        <a:srgbClr val="DDDBDB"/>
                      </a:solidFill>
                      <a:prstDash val="solid"/>
                    </a:lnB>
                  </a:tcPr>
                </a:tc>
                <a:tc>
                  <a:txBody>
                    <a:bodyPr/>
                    <a:lstStyle/>
                    <a:p>
                      <a:pPr marL="40005">
                        <a:lnSpc>
                          <a:spcPct val="100000"/>
                        </a:lnSpc>
                        <a:spcBef>
                          <a:spcPts val="55"/>
                        </a:spcBef>
                      </a:pPr>
                      <a:r>
                        <a:rPr lang="en-US" sz="1300" spc="-10" dirty="0">
                          <a:latin typeface="Arial MT"/>
                          <a:cs typeface="Arial MT"/>
                        </a:rPr>
                        <a:t>Present</a:t>
                      </a:r>
                      <a:endParaRPr lang="en-US" sz="1300" dirty="0">
                        <a:latin typeface="Arial MT"/>
                        <a:cs typeface="Arial MT"/>
                      </a:endParaRPr>
                    </a:p>
                  </a:txBody>
                  <a:tcPr marL="0" marR="0" marT="9302" marB="0" anchor="ctr">
                    <a:lnR w="12700">
                      <a:solidFill>
                        <a:srgbClr val="009963"/>
                      </a:solidFill>
                      <a:prstDash val="solid"/>
                    </a:lnR>
                    <a:lnT w="12700">
                      <a:solidFill>
                        <a:srgbClr val="DDDBDB"/>
                      </a:solidFill>
                      <a:prstDash val="solid"/>
                    </a:lnT>
                    <a:lnB w="12700">
                      <a:solidFill>
                        <a:srgbClr val="DDDBDB"/>
                      </a:solidFill>
                      <a:prstDash val="solid"/>
                    </a:lnB>
                  </a:tcPr>
                </a:tc>
                <a:tc>
                  <a:txBody>
                    <a:bodyPr/>
                    <a:lstStyle/>
                    <a:p>
                      <a:pPr marL="1270" algn="ctr">
                        <a:lnSpc>
                          <a:spcPct val="100000"/>
                        </a:lnSpc>
                        <a:spcBef>
                          <a:spcPts val="55"/>
                        </a:spcBef>
                      </a:pPr>
                      <a:r>
                        <a:rPr lang="en-US" sz="1300" dirty="0">
                          <a:latin typeface="Arial MT"/>
                          <a:cs typeface="Arial MT"/>
                        </a:rPr>
                        <a:t>23</a:t>
                      </a:r>
                      <a:r>
                        <a:rPr lang="en-US" sz="1300" spc="-10" dirty="0">
                          <a:latin typeface="Arial MT"/>
                          <a:cs typeface="Arial MT"/>
                        </a:rPr>
                        <a:t> (17.8)</a:t>
                      </a:r>
                      <a:endParaRPr lang="en-US" sz="1300" dirty="0">
                        <a:latin typeface="Arial MT"/>
                        <a:cs typeface="Arial MT"/>
                      </a:endParaRPr>
                    </a:p>
                  </a:txBody>
                  <a:tcPr marL="0" marR="0" marT="9302" marB="0" anchor="ctr">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E6F6EE"/>
                    </a:solidFill>
                  </a:tcPr>
                </a:tc>
                <a:tc>
                  <a:txBody>
                    <a:bodyPr/>
                    <a:lstStyle/>
                    <a:p>
                      <a:pPr marL="1270" algn="ctr">
                        <a:lnSpc>
                          <a:spcPct val="100000"/>
                        </a:lnSpc>
                        <a:spcBef>
                          <a:spcPts val="55"/>
                        </a:spcBef>
                      </a:pPr>
                      <a:r>
                        <a:rPr lang="en-US" sz="1300" dirty="0">
                          <a:latin typeface="Arial MT"/>
                          <a:cs typeface="Arial MT"/>
                        </a:rPr>
                        <a:t>25</a:t>
                      </a:r>
                      <a:r>
                        <a:rPr lang="en-US" sz="1300" spc="-10" dirty="0">
                          <a:latin typeface="Arial MT"/>
                          <a:cs typeface="Arial MT"/>
                        </a:rPr>
                        <a:t> (19.8)</a:t>
                      </a:r>
                      <a:endParaRPr lang="en-US" sz="1300" dirty="0">
                        <a:latin typeface="Arial MT"/>
                        <a:cs typeface="Arial MT"/>
                      </a:endParaRPr>
                    </a:p>
                  </a:txBody>
                  <a:tcPr marL="0" marR="0" marT="9302" marB="0" anchor="ctr">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E7EFF8"/>
                    </a:solidFill>
                  </a:tcPr>
                </a:tc>
                <a:extLst>
                  <a:ext uri="{0D108BD9-81ED-4DB2-BD59-A6C34878D82A}">
                    <a16:rowId xmlns:a16="http://schemas.microsoft.com/office/drawing/2014/main" val="10015"/>
                  </a:ext>
                </a:extLst>
              </a:tr>
              <a:tr h="215634">
                <a:tc rowSpan="2">
                  <a:txBody>
                    <a:bodyPr/>
                    <a:lstStyle/>
                    <a:p>
                      <a:pPr marL="15240">
                        <a:lnSpc>
                          <a:spcPct val="100000"/>
                        </a:lnSpc>
                        <a:spcBef>
                          <a:spcPts val="665"/>
                        </a:spcBef>
                      </a:pPr>
                      <a:r>
                        <a:rPr lang="en-US" sz="1300" b="1" dirty="0">
                          <a:latin typeface="Arial"/>
                          <a:cs typeface="Arial"/>
                        </a:rPr>
                        <a:t>Prior</a:t>
                      </a:r>
                      <a:r>
                        <a:rPr lang="en-US" sz="1300" b="1" spc="-30" dirty="0">
                          <a:latin typeface="Arial"/>
                          <a:cs typeface="Arial"/>
                        </a:rPr>
                        <a:t> </a:t>
                      </a:r>
                      <a:r>
                        <a:rPr lang="en-US" sz="1300" b="1" dirty="0">
                          <a:latin typeface="Arial"/>
                          <a:cs typeface="Arial"/>
                        </a:rPr>
                        <a:t>lines</a:t>
                      </a:r>
                      <a:r>
                        <a:rPr lang="en-US" sz="1300" b="1" spc="-35" dirty="0">
                          <a:latin typeface="Arial"/>
                          <a:cs typeface="Arial"/>
                        </a:rPr>
                        <a:t> </a:t>
                      </a:r>
                      <a:r>
                        <a:rPr lang="en-US" sz="1300" b="1" dirty="0">
                          <a:latin typeface="Arial"/>
                          <a:cs typeface="Arial"/>
                        </a:rPr>
                        <a:t>of</a:t>
                      </a:r>
                      <a:r>
                        <a:rPr lang="en-US" sz="1300" b="1" spc="-25" dirty="0">
                          <a:latin typeface="Arial"/>
                          <a:cs typeface="Arial"/>
                        </a:rPr>
                        <a:t> </a:t>
                      </a:r>
                      <a:r>
                        <a:rPr lang="en-US" sz="1300" b="1" dirty="0">
                          <a:latin typeface="Arial"/>
                          <a:cs typeface="Arial"/>
                        </a:rPr>
                        <a:t>therapy</a:t>
                      </a:r>
                      <a:r>
                        <a:rPr lang="en-US" sz="1300" b="1" spc="-35" dirty="0">
                          <a:latin typeface="Arial"/>
                          <a:cs typeface="Arial"/>
                        </a:rPr>
                        <a:t> </a:t>
                      </a:r>
                      <a:r>
                        <a:rPr lang="en-US" sz="1300" b="1" dirty="0">
                          <a:latin typeface="Arial"/>
                          <a:cs typeface="Arial"/>
                        </a:rPr>
                        <a:t>for</a:t>
                      </a:r>
                      <a:r>
                        <a:rPr lang="en-US" sz="1300" b="1" spc="-20" dirty="0">
                          <a:latin typeface="Arial"/>
                          <a:cs typeface="Arial"/>
                        </a:rPr>
                        <a:t> </a:t>
                      </a:r>
                      <a:r>
                        <a:rPr lang="en-US" sz="1300" b="1" spc="-10" dirty="0">
                          <a:latin typeface="Arial"/>
                          <a:cs typeface="Arial"/>
                        </a:rPr>
                        <a:t>lymphoma</a:t>
                      </a:r>
                      <a:endParaRPr lang="en-US" sz="1300" dirty="0">
                        <a:latin typeface="Arial"/>
                        <a:cs typeface="Arial"/>
                      </a:endParaRPr>
                    </a:p>
                  </a:txBody>
                  <a:tcPr marL="0" marR="0" marT="112468"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50165">
                        <a:lnSpc>
                          <a:spcPts val="1080"/>
                        </a:lnSpc>
                        <a:spcBef>
                          <a:spcPts val="95"/>
                        </a:spcBef>
                      </a:pPr>
                      <a:r>
                        <a:rPr lang="en-US" sz="1300" spc="-50" dirty="0">
                          <a:latin typeface="Arial MT"/>
                          <a:cs typeface="Arial MT"/>
                        </a:rPr>
                        <a:t>1</a:t>
                      </a:r>
                      <a:endParaRPr lang="en-US" sz="1300" dirty="0">
                        <a:latin typeface="Arial MT"/>
                        <a:cs typeface="Arial MT"/>
                      </a:endParaRPr>
                    </a:p>
                  </a:txBody>
                  <a:tcPr marL="0" marR="0" marT="16067" marB="0" anchor="ctr">
                    <a:lnR w="12700">
                      <a:solidFill>
                        <a:srgbClr val="009963"/>
                      </a:solidFill>
                      <a:prstDash val="solid"/>
                    </a:lnR>
                    <a:lnT w="12700">
                      <a:solidFill>
                        <a:srgbClr val="DDDBDB"/>
                      </a:solidFill>
                      <a:prstDash val="solid"/>
                    </a:lnT>
                    <a:solidFill>
                      <a:srgbClr val="F1F1F1"/>
                    </a:solidFill>
                  </a:tcPr>
                </a:tc>
                <a:tc>
                  <a:txBody>
                    <a:bodyPr/>
                    <a:lstStyle/>
                    <a:p>
                      <a:pPr marL="1905" algn="ctr">
                        <a:lnSpc>
                          <a:spcPts val="1105"/>
                        </a:lnSpc>
                        <a:spcBef>
                          <a:spcPts val="70"/>
                        </a:spcBef>
                      </a:pPr>
                      <a:r>
                        <a:rPr lang="en-US" sz="1300" dirty="0">
                          <a:latin typeface="Arial MT"/>
                          <a:cs typeface="Arial MT"/>
                        </a:rPr>
                        <a:t>81</a:t>
                      </a:r>
                      <a:r>
                        <a:rPr lang="en-US" sz="1300" spc="-10" dirty="0">
                          <a:latin typeface="Arial MT"/>
                          <a:cs typeface="Arial MT"/>
                        </a:rPr>
                        <a:t> (62.8)</a:t>
                      </a:r>
                      <a:endParaRPr lang="en-US" sz="1300" dirty="0">
                        <a:latin typeface="Arial MT"/>
                        <a:cs typeface="Arial MT"/>
                      </a:endParaRPr>
                    </a:p>
                  </a:txBody>
                  <a:tcPr marL="0" marR="0" marT="11839" marB="0" anchor="ctr">
                    <a:lnL w="12700">
                      <a:solidFill>
                        <a:srgbClr val="009963"/>
                      </a:solidFill>
                      <a:prstDash val="solid"/>
                    </a:lnL>
                    <a:lnR w="12700">
                      <a:solidFill>
                        <a:srgbClr val="009963"/>
                      </a:solidFill>
                      <a:prstDash val="solid"/>
                    </a:lnR>
                    <a:lnT w="12700">
                      <a:solidFill>
                        <a:srgbClr val="DDDBDB"/>
                      </a:solidFill>
                      <a:prstDash val="solid"/>
                    </a:lnT>
                    <a:solidFill>
                      <a:srgbClr val="D1EEE1"/>
                    </a:solidFill>
                  </a:tcPr>
                </a:tc>
                <a:tc>
                  <a:txBody>
                    <a:bodyPr/>
                    <a:lstStyle/>
                    <a:p>
                      <a:pPr marL="1905" algn="ctr">
                        <a:lnSpc>
                          <a:spcPts val="1105"/>
                        </a:lnSpc>
                        <a:spcBef>
                          <a:spcPts val="70"/>
                        </a:spcBef>
                      </a:pPr>
                      <a:r>
                        <a:rPr lang="en-US" sz="1300" dirty="0">
                          <a:latin typeface="Arial MT"/>
                          <a:cs typeface="Arial MT"/>
                        </a:rPr>
                        <a:t>81</a:t>
                      </a:r>
                      <a:r>
                        <a:rPr lang="en-US" sz="1300" spc="-10" dirty="0">
                          <a:latin typeface="Arial MT"/>
                          <a:cs typeface="Arial MT"/>
                        </a:rPr>
                        <a:t> (64.3)</a:t>
                      </a:r>
                      <a:endParaRPr lang="en-US" sz="1300" dirty="0">
                        <a:latin typeface="Arial MT"/>
                        <a:cs typeface="Arial MT"/>
                      </a:endParaRPr>
                    </a:p>
                  </a:txBody>
                  <a:tcPr marL="0" marR="0" marT="11839" marB="0" anchor="ctr">
                    <a:lnL w="12700">
                      <a:solidFill>
                        <a:srgbClr val="009963"/>
                      </a:solidFill>
                      <a:prstDash val="solid"/>
                    </a:lnL>
                    <a:lnR w="12700">
                      <a:solidFill>
                        <a:srgbClr val="0A41CD"/>
                      </a:solidFill>
                      <a:prstDash val="solid"/>
                    </a:lnR>
                    <a:lnT w="12700">
                      <a:solidFill>
                        <a:srgbClr val="DDDBDB"/>
                      </a:solidFill>
                      <a:prstDash val="solid"/>
                    </a:lnT>
                    <a:solidFill>
                      <a:srgbClr val="D3E3F4"/>
                    </a:solidFill>
                  </a:tcPr>
                </a:tc>
                <a:extLst>
                  <a:ext uri="{0D108BD9-81ED-4DB2-BD59-A6C34878D82A}">
                    <a16:rowId xmlns:a16="http://schemas.microsoft.com/office/drawing/2014/main" val="10016"/>
                  </a:ext>
                </a:extLst>
              </a:tr>
              <a:tr h="208023">
                <a:tc vMerge="1">
                  <a:txBody>
                    <a:bodyPr/>
                    <a:lstStyle/>
                    <a:p>
                      <a:endParaRPr/>
                    </a:p>
                  </a:txBody>
                  <a:tcPr marL="0" marR="0" marT="84455"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50165">
                        <a:lnSpc>
                          <a:spcPts val="1100"/>
                        </a:lnSpc>
                      </a:pPr>
                      <a:r>
                        <a:rPr lang="en-US" sz="1300" spc="-25" dirty="0">
                          <a:latin typeface="Arial MT"/>
                          <a:cs typeface="Arial MT"/>
                        </a:rPr>
                        <a:t>≥2</a:t>
                      </a:r>
                      <a:endParaRPr lang="en-US" sz="1300" dirty="0">
                        <a:latin typeface="Arial MT"/>
                        <a:cs typeface="Arial MT"/>
                      </a:endParaRPr>
                    </a:p>
                  </a:txBody>
                  <a:tcPr marL="0" marR="0" marT="0" marB="0" anchor="ctr">
                    <a:lnR w="12700">
                      <a:solidFill>
                        <a:srgbClr val="009963"/>
                      </a:solidFill>
                      <a:prstDash val="solid"/>
                    </a:lnR>
                    <a:lnB w="12700">
                      <a:solidFill>
                        <a:srgbClr val="DDDBDB"/>
                      </a:solidFill>
                      <a:prstDash val="solid"/>
                    </a:lnB>
                    <a:solidFill>
                      <a:srgbClr val="F1F1F1"/>
                    </a:solidFill>
                  </a:tcPr>
                </a:tc>
                <a:tc>
                  <a:txBody>
                    <a:bodyPr/>
                    <a:lstStyle/>
                    <a:p>
                      <a:pPr marL="1905" algn="ctr">
                        <a:lnSpc>
                          <a:spcPts val="1075"/>
                        </a:lnSpc>
                      </a:pPr>
                      <a:r>
                        <a:rPr lang="en-US" sz="1300" dirty="0">
                          <a:latin typeface="Arial MT"/>
                          <a:cs typeface="Arial MT"/>
                        </a:rPr>
                        <a:t>48</a:t>
                      </a:r>
                      <a:r>
                        <a:rPr lang="en-US" sz="1300" spc="-10" dirty="0">
                          <a:latin typeface="Arial MT"/>
                          <a:cs typeface="Arial MT"/>
                        </a:rPr>
                        <a:t> (37.2)</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DDDBDB"/>
                      </a:solidFill>
                      <a:prstDash val="solid"/>
                    </a:lnB>
                    <a:solidFill>
                      <a:srgbClr val="D1EEE1"/>
                    </a:solidFill>
                  </a:tcPr>
                </a:tc>
                <a:tc>
                  <a:txBody>
                    <a:bodyPr/>
                    <a:lstStyle/>
                    <a:p>
                      <a:pPr marL="1905" algn="ctr">
                        <a:lnSpc>
                          <a:spcPts val="1075"/>
                        </a:lnSpc>
                      </a:pPr>
                      <a:r>
                        <a:rPr lang="en-US" sz="1300" dirty="0">
                          <a:latin typeface="Arial MT"/>
                          <a:cs typeface="Arial MT"/>
                        </a:rPr>
                        <a:t>45</a:t>
                      </a:r>
                      <a:r>
                        <a:rPr lang="en-US" sz="1300" spc="-10" dirty="0">
                          <a:latin typeface="Arial MT"/>
                          <a:cs typeface="Arial MT"/>
                        </a:rPr>
                        <a:t> (35.7)</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DDDBDB"/>
                      </a:solidFill>
                      <a:prstDash val="solid"/>
                    </a:lnB>
                    <a:solidFill>
                      <a:srgbClr val="D3E3F4"/>
                    </a:solidFill>
                  </a:tcPr>
                </a:tc>
                <a:extLst>
                  <a:ext uri="{0D108BD9-81ED-4DB2-BD59-A6C34878D82A}">
                    <a16:rowId xmlns:a16="http://schemas.microsoft.com/office/drawing/2014/main" val="10017"/>
                  </a:ext>
                </a:extLst>
              </a:tr>
              <a:tr h="230855">
                <a:tc>
                  <a:txBody>
                    <a:bodyPr/>
                    <a:lstStyle/>
                    <a:p>
                      <a:pPr marL="15240">
                        <a:lnSpc>
                          <a:spcPct val="100000"/>
                        </a:lnSpc>
                        <a:spcBef>
                          <a:spcPts val="95"/>
                        </a:spcBef>
                      </a:pPr>
                      <a:r>
                        <a:rPr lang="en-US" sz="1300" b="1" dirty="0">
                          <a:latin typeface="Arial"/>
                          <a:cs typeface="Arial"/>
                        </a:rPr>
                        <a:t>Primary</a:t>
                      </a:r>
                      <a:r>
                        <a:rPr lang="en-US" sz="1300" b="1" spc="-30" dirty="0">
                          <a:latin typeface="Arial"/>
                          <a:cs typeface="Arial"/>
                        </a:rPr>
                        <a:t> </a:t>
                      </a:r>
                      <a:r>
                        <a:rPr lang="en-US" sz="1300" b="1" dirty="0">
                          <a:latin typeface="Arial"/>
                          <a:cs typeface="Arial"/>
                        </a:rPr>
                        <a:t>refractory</a:t>
                      </a:r>
                      <a:r>
                        <a:rPr lang="en-US" sz="1300" b="1" spc="-50" dirty="0">
                          <a:latin typeface="Arial"/>
                          <a:cs typeface="Arial"/>
                        </a:rPr>
                        <a:t> </a:t>
                      </a:r>
                      <a:r>
                        <a:rPr lang="en-US" sz="1300" b="1" dirty="0">
                          <a:latin typeface="Arial"/>
                          <a:cs typeface="Arial"/>
                        </a:rPr>
                        <a:t>(DLBCL,</a:t>
                      </a:r>
                      <a:r>
                        <a:rPr lang="en-US" sz="1300" b="1" spc="-30" dirty="0">
                          <a:latin typeface="Arial"/>
                          <a:cs typeface="Arial"/>
                        </a:rPr>
                        <a:t> </a:t>
                      </a:r>
                      <a:r>
                        <a:rPr lang="en-US" sz="1300" b="1" spc="-20" dirty="0">
                          <a:latin typeface="Arial"/>
                          <a:cs typeface="Arial"/>
                        </a:rPr>
                        <a:t>NOS)</a:t>
                      </a:r>
                      <a:endParaRPr lang="en-US" sz="1300" dirty="0">
                        <a:latin typeface="Arial"/>
                        <a:cs typeface="Arial"/>
                      </a:endParaRPr>
                    </a:p>
                  </a:txBody>
                  <a:tcPr marL="0" marR="0" marT="16067" marB="0">
                    <a:lnL w="12700">
                      <a:solidFill>
                        <a:srgbClr val="0A41CD"/>
                      </a:solidFill>
                      <a:prstDash val="solid"/>
                    </a:lnL>
                    <a:lnT w="12700">
                      <a:solidFill>
                        <a:srgbClr val="DDDBDB"/>
                      </a:solidFill>
                      <a:prstDash val="solid"/>
                    </a:lnT>
                    <a:lnB w="12700">
                      <a:solidFill>
                        <a:srgbClr val="DDDBDB"/>
                      </a:solidFill>
                      <a:prstDash val="solid"/>
                    </a:lnB>
                  </a:tcPr>
                </a:tc>
                <a:tc>
                  <a:txBody>
                    <a:bodyPr/>
                    <a:lstStyle/>
                    <a:p>
                      <a:pPr marL="50165">
                        <a:lnSpc>
                          <a:spcPct val="100000"/>
                        </a:lnSpc>
                        <a:spcBef>
                          <a:spcPts val="95"/>
                        </a:spcBef>
                      </a:pPr>
                      <a:r>
                        <a:rPr lang="en-US" sz="1300" spc="-25" dirty="0">
                          <a:latin typeface="Arial MT"/>
                          <a:cs typeface="Arial MT"/>
                        </a:rPr>
                        <a:t>Yes</a:t>
                      </a:r>
                      <a:endParaRPr lang="en-US" sz="1300" dirty="0">
                        <a:latin typeface="Arial MT"/>
                        <a:cs typeface="Arial MT"/>
                      </a:endParaRPr>
                    </a:p>
                  </a:txBody>
                  <a:tcPr marL="0" marR="0" marT="16067" marB="0" anchor="ctr">
                    <a:lnR w="12700">
                      <a:solidFill>
                        <a:srgbClr val="009963"/>
                      </a:solidFill>
                      <a:prstDash val="solid"/>
                    </a:lnR>
                    <a:lnT w="12700">
                      <a:solidFill>
                        <a:srgbClr val="DDDBDB"/>
                      </a:solidFill>
                      <a:prstDash val="solid"/>
                    </a:lnT>
                    <a:lnB w="12700">
                      <a:solidFill>
                        <a:srgbClr val="DDDBDB"/>
                      </a:solidFill>
                      <a:prstDash val="solid"/>
                    </a:lnB>
                  </a:tcPr>
                </a:tc>
                <a:tc>
                  <a:txBody>
                    <a:bodyPr/>
                    <a:lstStyle/>
                    <a:p>
                      <a:pPr marL="1270" algn="ctr">
                        <a:lnSpc>
                          <a:spcPct val="100000"/>
                        </a:lnSpc>
                        <a:spcBef>
                          <a:spcPts val="95"/>
                        </a:spcBef>
                      </a:pPr>
                      <a:r>
                        <a:rPr lang="en-US" sz="1300" dirty="0">
                          <a:latin typeface="Arial MT"/>
                          <a:cs typeface="Arial MT"/>
                        </a:rPr>
                        <a:t>65/116</a:t>
                      </a:r>
                      <a:r>
                        <a:rPr lang="en-US" sz="1300" spc="-25" dirty="0">
                          <a:latin typeface="Arial MT"/>
                          <a:cs typeface="Arial MT"/>
                        </a:rPr>
                        <a:t> </a:t>
                      </a:r>
                      <a:r>
                        <a:rPr lang="en-US" sz="1300" spc="-10" dirty="0">
                          <a:latin typeface="Arial MT"/>
                          <a:cs typeface="Arial MT"/>
                        </a:rPr>
                        <a:t>(56.0)</a:t>
                      </a:r>
                      <a:endParaRPr lang="en-US" sz="1300" dirty="0">
                        <a:latin typeface="Arial MT"/>
                        <a:cs typeface="Arial MT"/>
                      </a:endParaRPr>
                    </a:p>
                  </a:txBody>
                  <a:tcPr marL="0" marR="0" marT="16067" marB="0" anchor="ctr">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E6F6EE"/>
                    </a:solidFill>
                  </a:tcPr>
                </a:tc>
                <a:tc>
                  <a:txBody>
                    <a:bodyPr/>
                    <a:lstStyle/>
                    <a:p>
                      <a:pPr marL="1905" algn="ctr">
                        <a:lnSpc>
                          <a:spcPct val="100000"/>
                        </a:lnSpc>
                        <a:spcBef>
                          <a:spcPts val="95"/>
                        </a:spcBef>
                      </a:pPr>
                      <a:r>
                        <a:rPr lang="en-US" sz="1300" dirty="0">
                          <a:latin typeface="Arial MT"/>
                          <a:cs typeface="Arial MT"/>
                        </a:rPr>
                        <a:t>71/116</a:t>
                      </a:r>
                      <a:r>
                        <a:rPr lang="en-US" sz="1300" spc="-25" dirty="0">
                          <a:latin typeface="Arial MT"/>
                          <a:cs typeface="Arial MT"/>
                        </a:rPr>
                        <a:t> </a:t>
                      </a:r>
                      <a:r>
                        <a:rPr lang="en-US" sz="1300" spc="-10" dirty="0">
                          <a:latin typeface="Arial MT"/>
                          <a:cs typeface="Arial MT"/>
                        </a:rPr>
                        <a:t>(61.2)</a:t>
                      </a:r>
                      <a:endParaRPr lang="en-US" sz="1300" dirty="0">
                        <a:latin typeface="Arial MT"/>
                        <a:cs typeface="Arial MT"/>
                      </a:endParaRPr>
                    </a:p>
                  </a:txBody>
                  <a:tcPr marL="0" marR="0" marT="16067" marB="0" anchor="ctr">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E7EFF8"/>
                    </a:solidFill>
                  </a:tcPr>
                </a:tc>
                <a:extLst>
                  <a:ext uri="{0D108BD9-81ED-4DB2-BD59-A6C34878D82A}">
                    <a16:rowId xmlns:a16="http://schemas.microsoft.com/office/drawing/2014/main" val="10018"/>
                  </a:ext>
                </a:extLst>
              </a:tr>
              <a:tr h="230855">
                <a:tc>
                  <a:txBody>
                    <a:bodyPr/>
                    <a:lstStyle/>
                    <a:p>
                      <a:pPr marL="15240">
                        <a:lnSpc>
                          <a:spcPct val="100000"/>
                        </a:lnSpc>
                        <a:spcBef>
                          <a:spcPts val="95"/>
                        </a:spcBef>
                      </a:pPr>
                      <a:r>
                        <a:rPr lang="en-US" sz="1300" b="1" dirty="0">
                          <a:latin typeface="Arial"/>
                          <a:cs typeface="Arial"/>
                        </a:rPr>
                        <a:t>R/R</a:t>
                      </a:r>
                      <a:r>
                        <a:rPr lang="en-US" sz="1300" b="1" spc="-20" dirty="0">
                          <a:latin typeface="Arial"/>
                          <a:cs typeface="Arial"/>
                        </a:rPr>
                        <a:t> </a:t>
                      </a:r>
                      <a:r>
                        <a:rPr lang="en-US" sz="1300" b="1" dirty="0">
                          <a:latin typeface="Arial"/>
                          <a:cs typeface="Arial"/>
                        </a:rPr>
                        <a:t>to</a:t>
                      </a:r>
                      <a:r>
                        <a:rPr lang="en-US" sz="1300" b="1" spc="-20" dirty="0">
                          <a:latin typeface="Arial"/>
                          <a:cs typeface="Arial"/>
                        </a:rPr>
                        <a:t> </a:t>
                      </a:r>
                      <a:r>
                        <a:rPr lang="en-US" sz="1300" b="1" dirty="0">
                          <a:latin typeface="Arial"/>
                          <a:cs typeface="Arial"/>
                        </a:rPr>
                        <a:t>last</a:t>
                      </a:r>
                      <a:r>
                        <a:rPr lang="en-US" sz="1300" b="1" spc="-25" dirty="0">
                          <a:latin typeface="Arial"/>
                          <a:cs typeface="Arial"/>
                        </a:rPr>
                        <a:t> </a:t>
                      </a:r>
                      <a:r>
                        <a:rPr lang="en-US" sz="1300" b="1" dirty="0">
                          <a:latin typeface="Arial"/>
                          <a:cs typeface="Arial"/>
                        </a:rPr>
                        <a:t>prior</a:t>
                      </a:r>
                      <a:r>
                        <a:rPr lang="en-US" sz="1300" b="1" spc="-5" dirty="0">
                          <a:latin typeface="Arial"/>
                          <a:cs typeface="Arial"/>
                        </a:rPr>
                        <a:t> </a:t>
                      </a:r>
                      <a:r>
                        <a:rPr lang="en-US" sz="1300" b="1" spc="-10" dirty="0">
                          <a:latin typeface="Arial"/>
                          <a:cs typeface="Arial"/>
                        </a:rPr>
                        <a:t>therapy</a:t>
                      </a:r>
                      <a:endParaRPr lang="en-US" sz="1300" dirty="0">
                        <a:latin typeface="Arial"/>
                        <a:cs typeface="Arial"/>
                      </a:endParaRPr>
                    </a:p>
                  </a:txBody>
                  <a:tcPr marL="0" marR="0" marT="16067" marB="0">
                    <a:lnL w="12700">
                      <a:solidFill>
                        <a:srgbClr val="0A41CD"/>
                      </a:solidFill>
                      <a:prstDash val="solid"/>
                    </a:lnL>
                    <a:lnT w="12700">
                      <a:solidFill>
                        <a:srgbClr val="DDDBDB"/>
                      </a:solidFill>
                      <a:prstDash val="solid"/>
                    </a:lnT>
                    <a:lnB w="12700">
                      <a:solidFill>
                        <a:srgbClr val="DDDBDB"/>
                      </a:solidFill>
                      <a:prstDash val="solid"/>
                    </a:lnB>
                    <a:solidFill>
                      <a:srgbClr val="F1F1F1"/>
                    </a:solidFill>
                  </a:tcPr>
                </a:tc>
                <a:tc>
                  <a:txBody>
                    <a:bodyPr/>
                    <a:lstStyle/>
                    <a:p>
                      <a:pPr marL="50165">
                        <a:lnSpc>
                          <a:spcPct val="100000"/>
                        </a:lnSpc>
                        <a:spcBef>
                          <a:spcPts val="95"/>
                        </a:spcBef>
                      </a:pPr>
                      <a:r>
                        <a:rPr lang="en-US" sz="1300" spc="-10" dirty="0">
                          <a:latin typeface="Arial MT"/>
                          <a:cs typeface="Arial MT"/>
                        </a:rPr>
                        <a:t>Refractory</a:t>
                      </a:r>
                      <a:endParaRPr lang="en-US" sz="1300" dirty="0">
                        <a:latin typeface="Arial MT"/>
                        <a:cs typeface="Arial MT"/>
                      </a:endParaRPr>
                    </a:p>
                  </a:txBody>
                  <a:tcPr marL="0" marR="0" marT="16067" marB="0" anchor="ctr">
                    <a:lnR w="12700">
                      <a:solidFill>
                        <a:srgbClr val="009963"/>
                      </a:solidFill>
                      <a:prstDash val="solid"/>
                    </a:lnR>
                    <a:lnT w="12700">
                      <a:solidFill>
                        <a:srgbClr val="DDDBDB"/>
                      </a:solidFill>
                      <a:prstDash val="solid"/>
                    </a:lnT>
                    <a:lnB w="12700">
                      <a:solidFill>
                        <a:srgbClr val="DDDBDB"/>
                      </a:solidFill>
                      <a:prstDash val="solid"/>
                    </a:lnB>
                    <a:solidFill>
                      <a:srgbClr val="F1F1F1"/>
                    </a:solidFill>
                  </a:tcPr>
                </a:tc>
                <a:tc>
                  <a:txBody>
                    <a:bodyPr/>
                    <a:lstStyle/>
                    <a:p>
                      <a:pPr marL="2540" algn="ctr">
                        <a:lnSpc>
                          <a:spcPct val="100000"/>
                        </a:lnSpc>
                        <a:spcBef>
                          <a:spcPts val="95"/>
                        </a:spcBef>
                      </a:pPr>
                      <a:r>
                        <a:rPr lang="en-US" sz="1300" dirty="0">
                          <a:latin typeface="Arial MT"/>
                          <a:cs typeface="Arial MT"/>
                        </a:rPr>
                        <a:t>85</a:t>
                      </a:r>
                      <a:r>
                        <a:rPr lang="en-US" sz="1300" spc="-10" dirty="0">
                          <a:latin typeface="Arial MT"/>
                          <a:cs typeface="Arial MT"/>
                        </a:rPr>
                        <a:t> (65.9)</a:t>
                      </a:r>
                      <a:endParaRPr lang="en-US" sz="1300" dirty="0">
                        <a:latin typeface="Arial MT"/>
                        <a:cs typeface="Arial MT"/>
                      </a:endParaRPr>
                    </a:p>
                  </a:txBody>
                  <a:tcPr marL="0" marR="0" marT="16067" marB="0" anchor="ctr">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D1EEE1"/>
                    </a:solidFill>
                  </a:tcPr>
                </a:tc>
                <a:tc>
                  <a:txBody>
                    <a:bodyPr/>
                    <a:lstStyle/>
                    <a:p>
                      <a:pPr marL="2540" algn="ctr">
                        <a:lnSpc>
                          <a:spcPct val="100000"/>
                        </a:lnSpc>
                        <a:spcBef>
                          <a:spcPts val="95"/>
                        </a:spcBef>
                      </a:pPr>
                      <a:r>
                        <a:rPr lang="en-US" sz="1300" dirty="0">
                          <a:latin typeface="Arial MT"/>
                          <a:cs typeface="Arial MT"/>
                        </a:rPr>
                        <a:t>83</a:t>
                      </a:r>
                      <a:r>
                        <a:rPr lang="en-US" sz="1300" spc="-10" dirty="0">
                          <a:latin typeface="Arial MT"/>
                          <a:cs typeface="Arial MT"/>
                        </a:rPr>
                        <a:t> (65.9)</a:t>
                      </a:r>
                      <a:endParaRPr lang="en-US" sz="1300" dirty="0">
                        <a:latin typeface="Arial MT"/>
                        <a:cs typeface="Arial MT"/>
                      </a:endParaRPr>
                    </a:p>
                  </a:txBody>
                  <a:tcPr marL="0" marR="0" marT="16067" marB="0" anchor="ctr">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D3E3F4"/>
                    </a:solidFill>
                  </a:tcPr>
                </a:tc>
                <a:extLst>
                  <a:ext uri="{0D108BD9-81ED-4DB2-BD59-A6C34878D82A}">
                    <a16:rowId xmlns:a16="http://schemas.microsoft.com/office/drawing/2014/main" val="10019"/>
                  </a:ext>
                </a:extLst>
              </a:tr>
              <a:tr h="215634">
                <a:tc>
                  <a:txBody>
                    <a:bodyPr/>
                    <a:lstStyle/>
                    <a:p>
                      <a:pPr>
                        <a:lnSpc>
                          <a:spcPct val="100000"/>
                        </a:lnSpc>
                      </a:pPr>
                      <a:endParaRPr lang="en-US" sz="1200" dirty="0">
                        <a:latin typeface="Times New Roman"/>
                        <a:cs typeface="Times New Roman"/>
                      </a:endParaRPr>
                    </a:p>
                  </a:txBody>
                  <a:tcPr marL="0" marR="0" marT="0" marB="0">
                    <a:lnL w="12700">
                      <a:solidFill>
                        <a:srgbClr val="0A41CD"/>
                      </a:solidFill>
                      <a:prstDash val="solid"/>
                    </a:lnL>
                    <a:lnT w="12700">
                      <a:solidFill>
                        <a:srgbClr val="DDDBDB"/>
                      </a:solidFill>
                      <a:prstDash val="solid"/>
                    </a:lnT>
                  </a:tcPr>
                </a:tc>
                <a:tc>
                  <a:txBody>
                    <a:bodyPr/>
                    <a:lstStyle/>
                    <a:p>
                      <a:pPr marL="50165">
                        <a:lnSpc>
                          <a:spcPts val="1080"/>
                        </a:lnSpc>
                        <a:spcBef>
                          <a:spcPts val="95"/>
                        </a:spcBef>
                      </a:pPr>
                      <a:r>
                        <a:rPr lang="en-US" sz="1300" spc="-25" dirty="0">
                          <a:latin typeface="Arial MT"/>
                          <a:cs typeface="Arial MT"/>
                        </a:rPr>
                        <a:t>ABC</a:t>
                      </a:r>
                      <a:endParaRPr lang="en-US" sz="1300" dirty="0">
                        <a:latin typeface="Arial MT"/>
                        <a:cs typeface="Arial MT"/>
                      </a:endParaRPr>
                    </a:p>
                  </a:txBody>
                  <a:tcPr marL="0" marR="0" marT="16067" marB="0" anchor="ctr">
                    <a:lnR w="12700">
                      <a:solidFill>
                        <a:srgbClr val="009963"/>
                      </a:solidFill>
                      <a:prstDash val="solid"/>
                    </a:lnR>
                    <a:lnT w="12700">
                      <a:solidFill>
                        <a:srgbClr val="DDDBDB"/>
                      </a:solidFill>
                      <a:prstDash val="solid"/>
                    </a:lnT>
                  </a:tcPr>
                </a:tc>
                <a:tc>
                  <a:txBody>
                    <a:bodyPr/>
                    <a:lstStyle/>
                    <a:p>
                      <a:pPr marL="1270" algn="ctr">
                        <a:lnSpc>
                          <a:spcPts val="1105"/>
                        </a:lnSpc>
                        <a:spcBef>
                          <a:spcPts val="70"/>
                        </a:spcBef>
                      </a:pPr>
                      <a:r>
                        <a:rPr lang="en-US" sz="1300" dirty="0">
                          <a:latin typeface="Arial MT"/>
                          <a:cs typeface="Arial MT"/>
                        </a:rPr>
                        <a:t>41</a:t>
                      </a:r>
                      <a:r>
                        <a:rPr lang="en-US" sz="1300" spc="-10" dirty="0">
                          <a:latin typeface="Arial MT"/>
                          <a:cs typeface="Arial MT"/>
                        </a:rPr>
                        <a:t> (31.8)</a:t>
                      </a:r>
                      <a:endParaRPr lang="en-US" sz="1300" dirty="0">
                        <a:latin typeface="Arial MT"/>
                        <a:cs typeface="Arial MT"/>
                      </a:endParaRPr>
                    </a:p>
                  </a:txBody>
                  <a:tcPr marL="0" marR="0" marT="11839" marB="0" anchor="ctr">
                    <a:lnL w="12700">
                      <a:solidFill>
                        <a:srgbClr val="009963"/>
                      </a:solidFill>
                      <a:prstDash val="solid"/>
                    </a:lnL>
                    <a:lnR w="12700">
                      <a:solidFill>
                        <a:srgbClr val="009963"/>
                      </a:solidFill>
                      <a:prstDash val="solid"/>
                    </a:lnR>
                    <a:lnT w="12700">
                      <a:solidFill>
                        <a:srgbClr val="DDDBDB"/>
                      </a:solidFill>
                      <a:prstDash val="solid"/>
                    </a:lnT>
                    <a:solidFill>
                      <a:srgbClr val="E6F6EE"/>
                    </a:solidFill>
                  </a:tcPr>
                </a:tc>
                <a:tc>
                  <a:txBody>
                    <a:bodyPr/>
                    <a:lstStyle/>
                    <a:p>
                      <a:pPr marL="1270" algn="ctr">
                        <a:lnSpc>
                          <a:spcPts val="1105"/>
                        </a:lnSpc>
                        <a:spcBef>
                          <a:spcPts val="70"/>
                        </a:spcBef>
                      </a:pPr>
                      <a:r>
                        <a:rPr lang="en-US" sz="1300" dirty="0">
                          <a:latin typeface="Arial MT"/>
                          <a:cs typeface="Arial MT"/>
                        </a:rPr>
                        <a:t>45</a:t>
                      </a:r>
                      <a:r>
                        <a:rPr lang="en-US" sz="1300" spc="-10" dirty="0">
                          <a:latin typeface="Arial MT"/>
                          <a:cs typeface="Arial MT"/>
                        </a:rPr>
                        <a:t> (35.7)</a:t>
                      </a:r>
                      <a:endParaRPr lang="en-US" sz="1300" dirty="0">
                        <a:latin typeface="Arial MT"/>
                        <a:cs typeface="Arial MT"/>
                      </a:endParaRPr>
                    </a:p>
                  </a:txBody>
                  <a:tcPr marL="0" marR="0" marT="11839" marB="0" anchor="ctr">
                    <a:lnL w="12700">
                      <a:solidFill>
                        <a:srgbClr val="009963"/>
                      </a:solidFill>
                      <a:prstDash val="solid"/>
                    </a:lnL>
                    <a:lnR w="12700">
                      <a:solidFill>
                        <a:srgbClr val="0A41CD"/>
                      </a:solidFill>
                      <a:prstDash val="solid"/>
                    </a:lnR>
                    <a:lnT w="12700">
                      <a:solidFill>
                        <a:srgbClr val="DDDBDB"/>
                      </a:solidFill>
                      <a:prstDash val="solid"/>
                    </a:lnT>
                    <a:solidFill>
                      <a:srgbClr val="E7EFF8"/>
                    </a:solidFill>
                  </a:tcPr>
                </a:tc>
                <a:extLst>
                  <a:ext uri="{0D108BD9-81ED-4DB2-BD59-A6C34878D82A}">
                    <a16:rowId xmlns:a16="http://schemas.microsoft.com/office/drawing/2014/main" val="10020"/>
                  </a:ext>
                </a:extLst>
              </a:tr>
              <a:tr h="384758">
                <a:tc>
                  <a:txBody>
                    <a:bodyPr/>
                    <a:lstStyle/>
                    <a:p>
                      <a:pPr marL="15240">
                        <a:lnSpc>
                          <a:spcPct val="100000"/>
                        </a:lnSpc>
                        <a:spcBef>
                          <a:spcPts val="530"/>
                        </a:spcBef>
                      </a:pPr>
                      <a:r>
                        <a:rPr lang="en-US" sz="1300" b="1" dirty="0">
                          <a:latin typeface="Arial"/>
                          <a:cs typeface="Arial"/>
                        </a:rPr>
                        <a:t>Cell</a:t>
                      </a:r>
                      <a:r>
                        <a:rPr lang="en-US" sz="1300" b="1" spc="-15" dirty="0">
                          <a:latin typeface="Arial"/>
                          <a:cs typeface="Arial"/>
                        </a:rPr>
                        <a:t> </a:t>
                      </a:r>
                      <a:r>
                        <a:rPr lang="en-US" sz="1300" b="1" dirty="0">
                          <a:latin typeface="Arial"/>
                          <a:cs typeface="Arial"/>
                        </a:rPr>
                        <a:t>of</a:t>
                      </a:r>
                      <a:r>
                        <a:rPr lang="en-US" sz="1300" b="1" spc="-25" dirty="0">
                          <a:latin typeface="Arial"/>
                          <a:cs typeface="Arial"/>
                        </a:rPr>
                        <a:t> </a:t>
                      </a:r>
                      <a:r>
                        <a:rPr lang="en-US" sz="1300" b="1" dirty="0">
                          <a:latin typeface="Arial"/>
                          <a:cs typeface="Arial"/>
                        </a:rPr>
                        <a:t>origin</a:t>
                      </a:r>
                      <a:r>
                        <a:rPr lang="en-US" sz="1300" b="1" spc="-20" dirty="0">
                          <a:latin typeface="Arial"/>
                          <a:cs typeface="Arial"/>
                        </a:rPr>
                        <a:t> </a:t>
                      </a:r>
                      <a:r>
                        <a:rPr lang="en-US" sz="1300" b="1" dirty="0">
                          <a:latin typeface="Arial"/>
                          <a:cs typeface="Arial"/>
                        </a:rPr>
                        <a:t>(central,</a:t>
                      </a:r>
                      <a:r>
                        <a:rPr lang="en-US" sz="1300" b="1" spc="-15" dirty="0">
                          <a:latin typeface="Arial"/>
                          <a:cs typeface="Arial"/>
                        </a:rPr>
                        <a:t> </a:t>
                      </a:r>
                      <a:r>
                        <a:rPr lang="en-US" sz="1300" b="1" spc="-20" dirty="0">
                          <a:latin typeface="Arial"/>
                          <a:cs typeface="Arial"/>
                        </a:rPr>
                        <a:t>GEP)</a:t>
                      </a:r>
                      <a:endParaRPr lang="en-US" sz="1300" dirty="0">
                        <a:latin typeface="Arial"/>
                        <a:cs typeface="Arial"/>
                      </a:endParaRPr>
                    </a:p>
                  </a:txBody>
                  <a:tcPr marL="0" marR="0" marT="89636" marB="0">
                    <a:lnL w="12700">
                      <a:solidFill>
                        <a:srgbClr val="0A41CD"/>
                      </a:solidFill>
                      <a:prstDash val="solid"/>
                    </a:lnL>
                  </a:tcPr>
                </a:tc>
                <a:tc>
                  <a:txBody>
                    <a:bodyPr/>
                    <a:lstStyle/>
                    <a:p>
                      <a:pPr marL="50165">
                        <a:lnSpc>
                          <a:spcPts val="1100"/>
                        </a:lnSpc>
                      </a:pPr>
                      <a:r>
                        <a:rPr lang="en-US" sz="1300" spc="-25" dirty="0">
                          <a:latin typeface="Arial MT"/>
                          <a:cs typeface="Arial MT"/>
                        </a:rPr>
                        <a:t>GCB</a:t>
                      </a:r>
                      <a:endParaRPr lang="en-US" sz="1300" dirty="0">
                        <a:latin typeface="Arial MT"/>
                        <a:cs typeface="Arial MT"/>
                      </a:endParaRPr>
                    </a:p>
                    <a:p>
                      <a:pPr marL="50165">
                        <a:lnSpc>
                          <a:spcPts val="1080"/>
                        </a:lnSpc>
                      </a:pPr>
                      <a:r>
                        <a:rPr lang="en-US" sz="1300" spc="-10" dirty="0">
                          <a:latin typeface="Arial MT"/>
                          <a:cs typeface="Arial MT"/>
                        </a:rPr>
                        <a:t>Unclassified</a:t>
                      </a:r>
                      <a:endParaRPr lang="en-US" sz="1300" dirty="0">
                        <a:latin typeface="Arial MT"/>
                        <a:cs typeface="Arial MT"/>
                      </a:endParaRPr>
                    </a:p>
                  </a:txBody>
                  <a:tcPr marL="0" marR="0" marT="0" marB="0" anchor="ctr">
                    <a:lnR w="12700">
                      <a:solidFill>
                        <a:srgbClr val="009963"/>
                      </a:solidFill>
                      <a:prstDash val="solid"/>
                    </a:lnR>
                  </a:tcPr>
                </a:tc>
                <a:tc>
                  <a:txBody>
                    <a:bodyPr/>
                    <a:lstStyle/>
                    <a:p>
                      <a:pPr marL="1270" algn="ctr">
                        <a:lnSpc>
                          <a:spcPts val="1075"/>
                        </a:lnSpc>
                      </a:pPr>
                      <a:r>
                        <a:rPr lang="en-US" sz="1300" dirty="0">
                          <a:latin typeface="Arial MT"/>
                          <a:cs typeface="Arial MT"/>
                        </a:rPr>
                        <a:t>48</a:t>
                      </a:r>
                      <a:r>
                        <a:rPr lang="en-US" sz="1300" spc="-10" dirty="0">
                          <a:latin typeface="Arial MT"/>
                          <a:cs typeface="Arial MT"/>
                        </a:rPr>
                        <a:t> (37.2)</a:t>
                      </a:r>
                      <a:endParaRPr lang="en-US" sz="1300" dirty="0">
                        <a:latin typeface="Arial MT"/>
                        <a:cs typeface="Arial MT"/>
                      </a:endParaRPr>
                    </a:p>
                    <a:p>
                      <a:pPr marL="1270" algn="ctr">
                        <a:lnSpc>
                          <a:spcPts val="1105"/>
                        </a:lnSpc>
                      </a:pPr>
                      <a:r>
                        <a:rPr lang="en-US" sz="1300" dirty="0">
                          <a:latin typeface="Arial MT"/>
                          <a:cs typeface="Arial MT"/>
                        </a:rPr>
                        <a:t>11</a:t>
                      </a:r>
                      <a:r>
                        <a:rPr lang="en-US" sz="1300" spc="-10" dirty="0">
                          <a:latin typeface="Arial MT"/>
                          <a:cs typeface="Arial MT"/>
                        </a:rPr>
                        <a:t> (8.5)</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solidFill>
                      <a:srgbClr val="E6F6EE"/>
                    </a:solidFill>
                  </a:tcPr>
                </a:tc>
                <a:tc>
                  <a:txBody>
                    <a:bodyPr/>
                    <a:lstStyle/>
                    <a:p>
                      <a:pPr marL="1270" algn="ctr">
                        <a:lnSpc>
                          <a:spcPts val="1075"/>
                        </a:lnSpc>
                      </a:pPr>
                      <a:r>
                        <a:rPr lang="en-US" sz="1300" dirty="0">
                          <a:latin typeface="Arial MT"/>
                          <a:cs typeface="Arial MT"/>
                        </a:rPr>
                        <a:t>50</a:t>
                      </a:r>
                      <a:r>
                        <a:rPr lang="en-US" sz="1300" spc="-10" dirty="0">
                          <a:latin typeface="Arial MT"/>
                          <a:cs typeface="Arial MT"/>
                        </a:rPr>
                        <a:t> (39.7)</a:t>
                      </a:r>
                      <a:endParaRPr lang="en-US" sz="1300" dirty="0">
                        <a:latin typeface="Arial MT"/>
                        <a:cs typeface="Arial MT"/>
                      </a:endParaRPr>
                    </a:p>
                    <a:p>
                      <a:pPr algn="ctr">
                        <a:lnSpc>
                          <a:spcPts val="1105"/>
                        </a:lnSpc>
                      </a:pPr>
                      <a:r>
                        <a:rPr lang="en-US" sz="1300" dirty="0">
                          <a:latin typeface="Arial MT"/>
                          <a:cs typeface="Arial MT"/>
                        </a:rPr>
                        <a:t>9</a:t>
                      </a:r>
                      <a:r>
                        <a:rPr lang="en-US" sz="1300" spc="-5" dirty="0">
                          <a:latin typeface="Arial MT"/>
                          <a:cs typeface="Arial MT"/>
                        </a:rPr>
                        <a:t> </a:t>
                      </a:r>
                      <a:r>
                        <a:rPr lang="en-US" sz="1300" spc="-10" dirty="0">
                          <a:latin typeface="Arial MT"/>
                          <a:cs typeface="Arial MT"/>
                        </a:rPr>
                        <a:t>(7.1)</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solidFill>
                      <a:srgbClr val="E7EFF8"/>
                    </a:solidFill>
                  </a:tcPr>
                </a:tc>
                <a:extLst>
                  <a:ext uri="{0D108BD9-81ED-4DB2-BD59-A6C34878D82A}">
                    <a16:rowId xmlns:a16="http://schemas.microsoft.com/office/drawing/2014/main" val="10021"/>
                  </a:ext>
                </a:extLst>
              </a:tr>
              <a:tr h="207178">
                <a:tc>
                  <a:txBody>
                    <a:bodyPr/>
                    <a:lstStyle/>
                    <a:p>
                      <a:pPr>
                        <a:lnSpc>
                          <a:spcPct val="100000"/>
                        </a:lnSpc>
                      </a:pPr>
                      <a:endParaRPr lang="en-US" sz="1100" dirty="0">
                        <a:latin typeface="Times New Roman"/>
                        <a:cs typeface="Times New Roman"/>
                      </a:endParaRPr>
                    </a:p>
                  </a:txBody>
                  <a:tcPr marL="0" marR="0" marT="0" marB="0">
                    <a:lnL w="12700">
                      <a:solidFill>
                        <a:srgbClr val="0A41CD"/>
                      </a:solidFill>
                      <a:prstDash val="solid"/>
                    </a:lnL>
                    <a:lnB w="12700">
                      <a:solidFill>
                        <a:srgbClr val="0A41CD"/>
                      </a:solidFill>
                      <a:prstDash val="solid"/>
                    </a:lnB>
                  </a:tcPr>
                </a:tc>
                <a:tc>
                  <a:txBody>
                    <a:bodyPr/>
                    <a:lstStyle/>
                    <a:p>
                      <a:pPr marL="50165">
                        <a:lnSpc>
                          <a:spcPts val="1100"/>
                        </a:lnSpc>
                      </a:pPr>
                      <a:r>
                        <a:rPr lang="en-US" sz="1300" spc="-10" dirty="0">
                          <a:latin typeface="Arial MT"/>
                          <a:cs typeface="Arial MT"/>
                        </a:rPr>
                        <a:t>Unknown</a:t>
                      </a:r>
                      <a:endParaRPr lang="en-US" sz="1300" dirty="0">
                        <a:latin typeface="Arial MT"/>
                        <a:cs typeface="Arial MT"/>
                      </a:endParaRPr>
                    </a:p>
                  </a:txBody>
                  <a:tcPr marL="0" marR="0" marT="0" marB="0" anchor="ctr">
                    <a:lnR w="12700">
                      <a:solidFill>
                        <a:srgbClr val="009963"/>
                      </a:solidFill>
                      <a:prstDash val="solid"/>
                    </a:lnR>
                    <a:lnB w="12700">
                      <a:solidFill>
                        <a:srgbClr val="0A41CD"/>
                      </a:solidFill>
                      <a:prstDash val="solid"/>
                    </a:lnB>
                  </a:tcPr>
                </a:tc>
                <a:tc>
                  <a:txBody>
                    <a:bodyPr/>
                    <a:lstStyle/>
                    <a:p>
                      <a:pPr marL="1270" algn="ctr">
                        <a:lnSpc>
                          <a:spcPts val="1075"/>
                        </a:lnSpc>
                      </a:pPr>
                      <a:r>
                        <a:rPr lang="en-US" sz="1300" dirty="0">
                          <a:latin typeface="Arial MT"/>
                          <a:cs typeface="Arial MT"/>
                        </a:rPr>
                        <a:t>29</a:t>
                      </a:r>
                      <a:r>
                        <a:rPr lang="en-US" sz="1300" spc="-10" dirty="0">
                          <a:latin typeface="Arial MT"/>
                          <a:cs typeface="Arial MT"/>
                        </a:rPr>
                        <a:t> (22.5)</a:t>
                      </a:r>
                      <a:endParaRPr lang="en-US" sz="1300" dirty="0">
                        <a:latin typeface="Arial MT"/>
                        <a:cs typeface="Arial MT"/>
                      </a:endParaRPr>
                    </a:p>
                  </a:txBody>
                  <a:tcPr marL="0" marR="0" marT="0" marB="0" anchor="ctr">
                    <a:lnL w="12700">
                      <a:solidFill>
                        <a:srgbClr val="009963"/>
                      </a:solidFill>
                      <a:prstDash val="solid"/>
                    </a:lnL>
                    <a:lnR w="12700">
                      <a:solidFill>
                        <a:srgbClr val="009963"/>
                      </a:solidFill>
                      <a:prstDash val="solid"/>
                    </a:lnR>
                    <a:lnB w="12700">
                      <a:solidFill>
                        <a:srgbClr val="0A41CD"/>
                      </a:solidFill>
                      <a:prstDash val="solid"/>
                    </a:lnB>
                    <a:solidFill>
                      <a:srgbClr val="E6F6EE"/>
                    </a:solidFill>
                  </a:tcPr>
                </a:tc>
                <a:tc>
                  <a:txBody>
                    <a:bodyPr/>
                    <a:lstStyle/>
                    <a:p>
                      <a:pPr marL="1270" algn="ctr">
                        <a:lnSpc>
                          <a:spcPts val="1075"/>
                        </a:lnSpc>
                      </a:pPr>
                      <a:r>
                        <a:rPr lang="en-US" sz="1300" dirty="0">
                          <a:latin typeface="Arial MT"/>
                          <a:cs typeface="Arial MT"/>
                        </a:rPr>
                        <a:t>22</a:t>
                      </a:r>
                      <a:r>
                        <a:rPr lang="en-US" sz="1300" spc="-10" dirty="0">
                          <a:latin typeface="Arial MT"/>
                          <a:cs typeface="Arial MT"/>
                        </a:rPr>
                        <a:t> (17.5)</a:t>
                      </a:r>
                      <a:endParaRPr lang="en-US" sz="1300" dirty="0">
                        <a:latin typeface="Arial MT"/>
                        <a:cs typeface="Arial MT"/>
                      </a:endParaRPr>
                    </a:p>
                  </a:txBody>
                  <a:tcPr marL="0" marR="0" marT="0" marB="0" anchor="ctr">
                    <a:lnL w="12700">
                      <a:solidFill>
                        <a:srgbClr val="009963"/>
                      </a:solidFill>
                      <a:prstDash val="solid"/>
                    </a:lnL>
                    <a:lnR w="12700">
                      <a:solidFill>
                        <a:srgbClr val="0A41CD"/>
                      </a:solidFill>
                      <a:prstDash val="solid"/>
                    </a:lnR>
                    <a:lnB w="12700">
                      <a:solidFill>
                        <a:srgbClr val="0A41CD"/>
                      </a:solidFill>
                      <a:prstDash val="solid"/>
                    </a:lnB>
                    <a:solidFill>
                      <a:srgbClr val="E7EFF8"/>
                    </a:solidFill>
                  </a:tcPr>
                </a:tc>
                <a:extLst>
                  <a:ext uri="{0D108BD9-81ED-4DB2-BD59-A6C34878D82A}">
                    <a16:rowId xmlns:a16="http://schemas.microsoft.com/office/drawing/2014/main" val="10022"/>
                  </a:ext>
                </a:extLst>
              </a:tr>
            </a:tbl>
          </a:graphicData>
        </a:graphic>
      </p:graphicFrame>
      <p:sp>
        <p:nvSpPr>
          <p:cNvPr id="7" name="object 4">
            <a:extLst>
              <a:ext uri="{FF2B5EF4-FFF2-40B4-BE49-F238E27FC236}">
                <a16:creationId xmlns:a16="http://schemas.microsoft.com/office/drawing/2014/main" id="{196BD295-1B3A-4DA2-AD43-8E9DE5D6FBBD}"/>
              </a:ext>
            </a:extLst>
          </p:cNvPr>
          <p:cNvSpPr txBox="1">
            <a:spLocks/>
          </p:cNvSpPr>
          <p:nvPr/>
        </p:nvSpPr>
        <p:spPr>
          <a:xfrm>
            <a:off x="535572" y="131307"/>
            <a:ext cx="10255827" cy="1014830"/>
          </a:xfrm>
          <a:prstGeom prst="rect">
            <a:avLst/>
          </a:prstGeom>
        </p:spPr>
        <p:txBody>
          <a:bodyPr vert="horz" wrap="square" lIns="0" tIns="1016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lvl="0" indent="0" algn="l" defTabSz="914400" rtl="0" eaLnBrk="1" fontAlgn="auto" latinLnBrk="0" hangingPunct="1">
              <a:lnSpc>
                <a:spcPct val="100800"/>
              </a:lnSpc>
              <a:spcBef>
                <a:spcPts val="8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Polatuzumab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Vedotin,</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Rituximab,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Gemcitabine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And</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Oxaliplatin</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for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Relapsed/Refractory</a:t>
            </a:r>
            <a:r>
              <a:rPr kumimoji="0" lang="en-US" sz="2200" b="1" i="0" u="none" strike="noStrike" kern="1200" cap="none" spc="-4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Diffuse</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Large</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cell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Lymphoma:</a:t>
            </a:r>
            <a:r>
              <a:rPr kumimoji="0" lang="en-US" sz="2200" b="1" i="0" u="none" strike="noStrike" kern="1200" cap="none" spc="-4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esults</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from</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a:t>
            </a:r>
            <a:r>
              <a:rPr kumimoji="0" lang="en-US" sz="2200" b="1" i="0" u="none" strike="noStrike" kern="1200" cap="none" spc="-7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Randomized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Phase</a:t>
            </a:r>
            <a:r>
              <a:rPr kumimoji="0" lang="en-US" sz="2200" b="1" i="0" u="none" strike="noStrike" kern="1200" cap="none" spc="-1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III</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POLARGO</a:t>
            </a:r>
            <a:r>
              <a:rPr kumimoji="0" lang="en-US" sz="2200" b="1" i="0" u="none" strike="noStrike" kern="1200" cap="none" spc="-3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Trial</a:t>
            </a:r>
          </a:p>
        </p:txBody>
      </p:sp>
      <p:sp>
        <p:nvSpPr>
          <p:cNvPr id="8" name="CasellaDiTesto 7">
            <a:extLst>
              <a:ext uri="{FF2B5EF4-FFF2-40B4-BE49-F238E27FC236}">
                <a16:creationId xmlns:a16="http://schemas.microsoft.com/office/drawing/2014/main" id="{D717B4C1-DAC8-4FF8-9252-78A2469D0FEC}"/>
              </a:ext>
            </a:extLst>
          </p:cNvPr>
          <p:cNvSpPr txBox="1"/>
          <p:nvPr/>
        </p:nvSpPr>
        <p:spPr>
          <a:xfrm>
            <a:off x="9827923" y="6493079"/>
            <a:ext cx="226857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Matasar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S101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magine 58">
            <a:extLst>
              <a:ext uri="{FF2B5EF4-FFF2-40B4-BE49-F238E27FC236}">
                <a16:creationId xmlns:a16="http://schemas.microsoft.com/office/drawing/2014/main" id="{544A18B6-D6FD-4BC1-A443-BFD92A034C6B}"/>
              </a:ext>
            </a:extLst>
          </p:cNvPr>
          <p:cNvPicPr>
            <a:picLocks noChangeAspect="1"/>
          </p:cNvPicPr>
          <p:nvPr/>
        </p:nvPicPr>
        <p:blipFill>
          <a:blip r:embed="rId2"/>
          <a:stretch>
            <a:fillRect/>
          </a:stretch>
        </p:blipFill>
        <p:spPr>
          <a:xfrm>
            <a:off x="0" y="2376951"/>
            <a:ext cx="6096000" cy="2547007"/>
          </a:xfrm>
          <a:prstGeom prst="rect">
            <a:avLst/>
          </a:prstGeom>
        </p:spPr>
      </p:pic>
      <p:pic>
        <p:nvPicPr>
          <p:cNvPr id="61" name="Immagine 60">
            <a:extLst>
              <a:ext uri="{FF2B5EF4-FFF2-40B4-BE49-F238E27FC236}">
                <a16:creationId xmlns:a16="http://schemas.microsoft.com/office/drawing/2014/main" id="{4816FA9D-8915-4FA3-8055-8FC5E03ED2E1}"/>
              </a:ext>
            </a:extLst>
          </p:cNvPr>
          <p:cNvPicPr>
            <a:picLocks noChangeAspect="1"/>
          </p:cNvPicPr>
          <p:nvPr/>
        </p:nvPicPr>
        <p:blipFill>
          <a:blip r:embed="rId3"/>
          <a:stretch>
            <a:fillRect/>
          </a:stretch>
        </p:blipFill>
        <p:spPr>
          <a:xfrm>
            <a:off x="6095999" y="2376951"/>
            <a:ext cx="6096001" cy="2480442"/>
          </a:xfrm>
          <a:prstGeom prst="rect">
            <a:avLst/>
          </a:prstGeom>
        </p:spPr>
      </p:pic>
      <p:sp>
        <p:nvSpPr>
          <p:cNvPr id="62" name="object 4">
            <a:extLst>
              <a:ext uri="{FF2B5EF4-FFF2-40B4-BE49-F238E27FC236}">
                <a16:creationId xmlns:a16="http://schemas.microsoft.com/office/drawing/2014/main" id="{F402B29A-FDE5-46AE-81E2-8FB251031B9D}"/>
              </a:ext>
            </a:extLst>
          </p:cNvPr>
          <p:cNvSpPr txBox="1">
            <a:spLocks/>
          </p:cNvSpPr>
          <p:nvPr/>
        </p:nvSpPr>
        <p:spPr>
          <a:xfrm>
            <a:off x="592282" y="405036"/>
            <a:ext cx="9050482" cy="1014830"/>
          </a:xfrm>
          <a:prstGeom prst="rect">
            <a:avLst/>
          </a:prstGeom>
        </p:spPr>
        <p:txBody>
          <a:bodyPr vert="horz" wrap="square" lIns="0" tIns="1016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lvl="0" indent="0" algn="l" defTabSz="914400" rtl="0" eaLnBrk="1" fontAlgn="auto" latinLnBrk="0" hangingPunct="1">
              <a:lnSpc>
                <a:spcPct val="100800"/>
              </a:lnSpc>
              <a:spcBef>
                <a:spcPts val="8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Polatuzumab</a:t>
            </a:r>
            <a:r>
              <a:rPr kumimoji="0" lang="en-US" sz="2200" b="1" i="0" u="none" strike="noStrike" kern="1200" cap="none" spc="-65" normalizeH="0" baseline="0" noProof="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Vedotin,</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Rituximab,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Gemcitabine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And</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Oxaliplatin</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for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Relapsed/Refractory</a:t>
            </a:r>
            <a:r>
              <a:rPr kumimoji="0" lang="en-US" sz="2200" b="1" i="0" u="none" strike="noStrike" kern="1200" cap="none" spc="-4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Diffuse</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Large</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cell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Lymphoma:</a:t>
            </a:r>
            <a:r>
              <a:rPr kumimoji="0" lang="en-US" sz="2200" b="1" i="0" u="none" strike="noStrike" kern="1200" cap="none" spc="-4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esults</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from</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a:t>
            </a:r>
            <a:r>
              <a:rPr kumimoji="0" lang="en-US" sz="2200" b="1" i="0" u="none" strike="noStrike" kern="1200" cap="none" spc="-7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Randomized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Phase</a:t>
            </a:r>
            <a:r>
              <a:rPr kumimoji="0" lang="en-US" sz="2200" b="1" i="0" u="none" strike="noStrike" kern="1200" cap="none" spc="-1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III</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POLARGO</a:t>
            </a:r>
            <a:r>
              <a:rPr kumimoji="0" lang="en-US" sz="2200" b="1" i="0" u="none" strike="noStrike" kern="1200" cap="none" spc="-3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Trial</a:t>
            </a:r>
          </a:p>
        </p:txBody>
      </p:sp>
      <p:sp>
        <p:nvSpPr>
          <p:cNvPr id="63" name="CasellaDiTesto 62">
            <a:extLst>
              <a:ext uri="{FF2B5EF4-FFF2-40B4-BE49-F238E27FC236}">
                <a16:creationId xmlns:a16="http://schemas.microsoft.com/office/drawing/2014/main" id="{1D76EB80-D4BB-47FE-977A-403A4F0E337E}"/>
              </a:ext>
            </a:extLst>
          </p:cNvPr>
          <p:cNvSpPr txBox="1"/>
          <p:nvPr/>
        </p:nvSpPr>
        <p:spPr>
          <a:xfrm>
            <a:off x="9827923" y="6493079"/>
            <a:ext cx="226857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Matasar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S101</a:t>
            </a:r>
          </a:p>
        </p:txBody>
      </p:sp>
      <p:pic>
        <p:nvPicPr>
          <p:cNvPr id="3" name="Picture 2" descr="A graph of a patient's recovery&#10;&#10;AI-generated content may be incorrect.">
            <a:extLst>
              <a:ext uri="{FF2B5EF4-FFF2-40B4-BE49-F238E27FC236}">
                <a16:creationId xmlns:a16="http://schemas.microsoft.com/office/drawing/2014/main" id="{152755C9-1317-EAC0-14C3-76845ED14BCC}"/>
              </a:ext>
            </a:extLst>
          </p:cNvPr>
          <p:cNvPicPr>
            <a:picLocks noChangeAspect="1"/>
          </p:cNvPicPr>
          <p:nvPr/>
        </p:nvPicPr>
        <p:blipFill>
          <a:blip r:embed="rId4">
            <a:extLst>
              <a:ext uri="{28A0092B-C50C-407E-A947-70E740481C1C}">
                <a14:useLocalDpi xmlns:a14="http://schemas.microsoft.com/office/drawing/2010/main" val="0"/>
              </a:ext>
            </a:extLst>
          </a:blip>
          <a:srcRect l="3148" t="92412" r="39866" b="2359"/>
          <a:stretch>
            <a:fillRect/>
          </a:stretch>
        </p:blipFill>
        <p:spPr>
          <a:xfrm>
            <a:off x="14288" y="4923959"/>
            <a:ext cx="6067423" cy="313157"/>
          </a:xfrm>
          <a:prstGeom prst="rect">
            <a:avLst/>
          </a:prstGeom>
        </p:spPr>
      </p:pic>
      <p:pic>
        <p:nvPicPr>
          <p:cNvPr id="4" name="Picture 3" descr="A graph of a patient's recovery&#10;&#10;AI-generated content may be incorrect.">
            <a:extLst>
              <a:ext uri="{FF2B5EF4-FFF2-40B4-BE49-F238E27FC236}">
                <a16:creationId xmlns:a16="http://schemas.microsoft.com/office/drawing/2014/main" id="{D614B7EE-79A3-9174-40EC-0D68B0D86447}"/>
              </a:ext>
            </a:extLst>
          </p:cNvPr>
          <p:cNvPicPr>
            <a:picLocks noChangeAspect="1"/>
          </p:cNvPicPr>
          <p:nvPr/>
        </p:nvPicPr>
        <p:blipFill>
          <a:blip r:embed="rId4">
            <a:extLst>
              <a:ext uri="{28A0092B-C50C-407E-A947-70E740481C1C}">
                <a14:useLocalDpi xmlns:a14="http://schemas.microsoft.com/office/drawing/2010/main" val="0"/>
              </a:ext>
            </a:extLst>
          </a:blip>
          <a:srcRect l="54865" t="43265" r="4755" b="51923"/>
          <a:stretch>
            <a:fillRect/>
          </a:stretch>
        </p:blipFill>
        <p:spPr>
          <a:xfrm>
            <a:off x="2814638" y="3047158"/>
            <a:ext cx="3252786" cy="218056"/>
          </a:xfrm>
          <a:prstGeom prst="rect">
            <a:avLst/>
          </a:prstGeom>
        </p:spPr>
      </p:pic>
      <p:pic>
        <p:nvPicPr>
          <p:cNvPr id="6" name="Picture 5" descr="A graph of a patient's growth&#10;&#10;AI-generated content may be incorrect.">
            <a:extLst>
              <a:ext uri="{FF2B5EF4-FFF2-40B4-BE49-F238E27FC236}">
                <a16:creationId xmlns:a16="http://schemas.microsoft.com/office/drawing/2014/main" id="{593F5A26-8FFA-E06A-60D6-81EC6EC969C0}"/>
              </a:ext>
            </a:extLst>
          </p:cNvPr>
          <p:cNvPicPr>
            <a:picLocks noChangeAspect="1"/>
          </p:cNvPicPr>
          <p:nvPr/>
        </p:nvPicPr>
        <p:blipFill>
          <a:blip r:embed="rId5">
            <a:extLst>
              <a:ext uri="{28A0092B-C50C-407E-A947-70E740481C1C}">
                <a14:useLocalDpi xmlns:a14="http://schemas.microsoft.com/office/drawing/2010/main" val="0"/>
              </a:ext>
            </a:extLst>
          </a:blip>
          <a:srcRect l="3554" t="92917" r="39461" b="1961"/>
          <a:stretch>
            <a:fillRect/>
          </a:stretch>
        </p:blipFill>
        <p:spPr>
          <a:xfrm>
            <a:off x="6095998" y="4928882"/>
            <a:ext cx="6096001" cy="308234"/>
          </a:xfrm>
          <a:prstGeom prst="rect">
            <a:avLst/>
          </a:prstGeom>
        </p:spPr>
      </p:pic>
      <p:pic>
        <p:nvPicPr>
          <p:cNvPr id="7" name="Picture 6" descr="A graph of a patient's growth&#10;&#10;AI-generated content may be incorrect.">
            <a:extLst>
              <a:ext uri="{FF2B5EF4-FFF2-40B4-BE49-F238E27FC236}">
                <a16:creationId xmlns:a16="http://schemas.microsoft.com/office/drawing/2014/main" id="{9E6DA84A-7864-84A7-04AA-BC20AB3878DE}"/>
              </a:ext>
            </a:extLst>
          </p:cNvPr>
          <p:cNvPicPr>
            <a:picLocks noChangeAspect="1"/>
          </p:cNvPicPr>
          <p:nvPr/>
        </p:nvPicPr>
        <p:blipFill>
          <a:blip r:embed="rId5">
            <a:extLst>
              <a:ext uri="{28A0092B-C50C-407E-A947-70E740481C1C}">
                <a14:useLocalDpi xmlns:a14="http://schemas.microsoft.com/office/drawing/2010/main" val="0"/>
              </a:ext>
            </a:extLst>
          </a:blip>
          <a:srcRect l="53922" t="43265" r="4902" b="51613"/>
          <a:stretch>
            <a:fillRect/>
          </a:stretch>
        </p:blipFill>
        <p:spPr>
          <a:xfrm>
            <a:off x="8729663" y="3047158"/>
            <a:ext cx="3352800" cy="23461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2095" y="1321369"/>
            <a:ext cx="5498239" cy="4971416"/>
            <a:chOff x="386410" y="992250"/>
            <a:chExt cx="4128770" cy="3733165"/>
          </a:xfrm>
        </p:grpSpPr>
        <p:sp>
          <p:nvSpPr>
            <p:cNvPr id="3" name="object 3"/>
            <p:cNvSpPr/>
            <p:nvPr/>
          </p:nvSpPr>
          <p:spPr>
            <a:xfrm>
              <a:off x="399110" y="1253667"/>
              <a:ext cx="4103370" cy="3462020"/>
            </a:xfrm>
            <a:custGeom>
              <a:avLst/>
              <a:gdLst/>
              <a:ahLst/>
              <a:cxnLst/>
              <a:rect l="l" t="t" r="r" b="b"/>
              <a:pathLst>
                <a:path w="4103370" h="3462020">
                  <a:moveTo>
                    <a:pt x="0" y="3462020"/>
                  </a:moveTo>
                  <a:lnTo>
                    <a:pt x="4103242" y="3462020"/>
                  </a:lnTo>
                  <a:lnTo>
                    <a:pt x="4103242" y="0"/>
                  </a:lnTo>
                  <a:lnTo>
                    <a:pt x="0" y="0"/>
                  </a:lnTo>
                  <a:lnTo>
                    <a:pt x="0" y="3462020"/>
                  </a:lnTo>
                  <a:close/>
                </a:path>
              </a:pathLst>
            </a:custGeom>
            <a:ln w="19050">
              <a:solidFill>
                <a:srgbClr val="0A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p:nvPr/>
          </p:nvSpPr>
          <p:spPr>
            <a:xfrm>
              <a:off x="399110" y="1004950"/>
              <a:ext cx="4103370" cy="374650"/>
            </a:xfrm>
            <a:custGeom>
              <a:avLst/>
              <a:gdLst/>
              <a:ahLst/>
              <a:cxnLst/>
              <a:rect l="l" t="t" r="r" b="b"/>
              <a:pathLst>
                <a:path w="4103370" h="374650">
                  <a:moveTo>
                    <a:pt x="4040809" y="0"/>
                  </a:moveTo>
                  <a:lnTo>
                    <a:pt x="0" y="0"/>
                  </a:lnTo>
                  <a:lnTo>
                    <a:pt x="0" y="374396"/>
                  </a:lnTo>
                  <a:lnTo>
                    <a:pt x="4103166" y="374396"/>
                  </a:lnTo>
                  <a:lnTo>
                    <a:pt x="4103166" y="62484"/>
                  </a:lnTo>
                  <a:lnTo>
                    <a:pt x="4098263" y="38147"/>
                  </a:lnTo>
                  <a:lnTo>
                    <a:pt x="4084894" y="18287"/>
                  </a:lnTo>
                  <a:lnTo>
                    <a:pt x="4065072" y="4905"/>
                  </a:lnTo>
                  <a:lnTo>
                    <a:pt x="4040809" y="0"/>
                  </a:lnTo>
                  <a:close/>
                </a:path>
              </a:pathLst>
            </a:custGeom>
            <a:solidFill>
              <a:srgbClr val="0A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5"/>
            <p:cNvSpPr/>
            <p:nvPr/>
          </p:nvSpPr>
          <p:spPr>
            <a:xfrm>
              <a:off x="399110" y="1004950"/>
              <a:ext cx="4103370" cy="374650"/>
            </a:xfrm>
            <a:custGeom>
              <a:avLst/>
              <a:gdLst/>
              <a:ahLst/>
              <a:cxnLst/>
              <a:rect l="l" t="t" r="r" b="b"/>
              <a:pathLst>
                <a:path w="4103370" h="374650">
                  <a:moveTo>
                    <a:pt x="0" y="0"/>
                  </a:moveTo>
                  <a:lnTo>
                    <a:pt x="4040809" y="0"/>
                  </a:lnTo>
                  <a:lnTo>
                    <a:pt x="4065072" y="4905"/>
                  </a:lnTo>
                  <a:lnTo>
                    <a:pt x="4084894" y="18287"/>
                  </a:lnTo>
                  <a:lnTo>
                    <a:pt x="4098263" y="38147"/>
                  </a:lnTo>
                  <a:lnTo>
                    <a:pt x="4103166" y="62484"/>
                  </a:lnTo>
                  <a:lnTo>
                    <a:pt x="4103166" y="374396"/>
                  </a:lnTo>
                  <a:lnTo>
                    <a:pt x="0" y="374396"/>
                  </a:lnTo>
                  <a:lnTo>
                    <a:pt x="0" y="0"/>
                  </a:lnTo>
                  <a:close/>
                </a:path>
              </a:pathLst>
            </a:custGeom>
            <a:ln w="25400">
              <a:solidFill>
                <a:srgbClr val="0A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object 7"/>
          <p:cNvSpPr txBox="1"/>
          <p:nvPr/>
        </p:nvSpPr>
        <p:spPr>
          <a:xfrm>
            <a:off x="555920" y="1443478"/>
            <a:ext cx="5427205" cy="262978"/>
          </a:xfrm>
          <a:prstGeom prst="rect">
            <a:avLst/>
          </a:prstGeom>
        </p:spPr>
        <p:txBody>
          <a:bodyPr vert="horz" wrap="square" lIns="0" tIns="16912" rIns="0" bIns="0" rtlCol="0">
            <a:spAutoFit/>
          </a:bodyPr>
          <a:lstStyle/>
          <a:p>
            <a:pPr marL="294278" marR="0" lvl="0" indent="0" algn="l"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srgbClr val="FFFFFF"/>
                </a:solidFill>
                <a:effectLst/>
                <a:uLnTx/>
                <a:uFillTx/>
                <a:latin typeface="Arial"/>
                <a:ea typeface="+mn-ea"/>
                <a:cs typeface="Arial"/>
              </a:rPr>
              <a:t>Response</a:t>
            </a:r>
            <a:r>
              <a:rPr kumimoji="0" lang="en-US" sz="1598" b="1" i="0" u="none" strike="noStrike" kern="1200" cap="none" spc="-40" normalizeH="0" baseline="0" noProof="0" dirty="0">
                <a:ln>
                  <a:noFill/>
                </a:ln>
                <a:solidFill>
                  <a:srgbClr val="FFFFFF"/>
                </a:solidFill>
                <a:effectLst/>
                <a:uLnTx/>
                <a:uFillTx/>
                <a:latin typeface="Arial"/>
                <a:ea typeface="+mn-ea"/>
                <a:cs typeface="Arial"/>
              </a:rPr>
              <a:t> </a:t>
            </a:r>
            <a:r>
              <a:rPr kumimoji="0" lang="en-US" sz="1598" b="1" i="0" u="none" strike="noStrike" kern="1200" cap="none" spc="0" normalizeH="0" baseline="0" noProof="0" dirty="0">
                <a:ln>
                  <a:noFill/>
                </a:ln>
                <a:solidFill>
                  <a:srgbClr val="FFFFFF"/>
                </a:solidFill>
                <a:effectLst/>
                <a:uLnTx/>
                <a:uFillTx/>
                <a:latin typeface="Arial"/>
                <a:ea typeface="+mn-ea"/>
                <a:cs typeface="Arial"/>
              </a:rPr>
              <a:t>rates</a:t>
            </a:r>
            <a:r>
              <a:rPr kumimoji="0" lang="en-US" sz="1598" b="1" i="0" u="none" strike="noStrike" kern="1200" cap="none" spc="-40" normalizeH="0" baseline="0" noProof="0" dirty="0">
                <a:ln>
                  <a:noFill/>
                </a:ln>
                <a:solidFill>
                  <a:srgbClr val="FFFFFF"/>
                </a:solidFill>
                <a:effectLst/>
                <a:uLnTx/>
                <a:uFillTx/>
                <a:latin typeface="Arial"/>
                <a:ea typeface="+mn-ea"/>
                <a:cs typeface="Arial"/>
              </a:rPr>
              <a:t> </a:t>
            </a:r>
            <a:r>
              <a:rPr kumimoji="0" lang="en-US" sz="1598" b="1" i="0" u="none" strike="noStrike" kern="1200" cap="none" spc="0" normalizeH="0" baseline="0" noProof="0" dirty="0">
                <a:ln>
                  <a:noFill/>
                </a:ln>
                <a:solidFill>
                  <a:srgbClr val="FFFFFF"/>
                </a:solidFill>
                <a:effectLst/>
                <a:uLnTx/>
                <a:uFillTx/>
                <a:latin typeface="Arial"/>
                <a:ea typeface="+mn-ea"/>
                <a:cs typeface="Arial"/>
              </a:rPr>
              <a:t>by</a:t>
            </a:r>
            <a:r>
              <a:rPr kumimoji="0" lang="en-US" sz="1598" b="1" i="0" u="none" strike="noStrike" kern="1200" cap="none" spc="-13" normalizeH="0" baseline="0" noProof="0" dirty="0">
                <a:ln>
                  <a:noFill/>
                </a:ln>
                <a:solidFill>
                  <a:srgbClr val="FFFFFF"/>
                </a:solidFill>
                <a:effectLst/>
                <a:uLnTx/>
                <a:uFillTx/>
                <a:latin typeface="Arial"/>
                <a:ea typeface="+mn-ea"/>
                <a:cs typeface="Arial"/>
              </a:rPr>
              <a:t> </a:t>
            </a:r>
            <a:r>
              <a:rPr kumimoji="0" lang="en-US" sz="1598" b="1" i="0" u="none" strike="noStrike" kern="1200" cap="none" spc="-33" normalizeH="0" baseline="0" noProof="0" dirty="0">
                <a:ln>
                  <a:noFill/>
                </a:ln>
                <a:solidFill>
                  <a:srgbClr val="FFFFFF"/>
                </a:solidFill>
                <a:effectLst/>
                <a:uLnTx/>
                <a:uFillTx/>
                <a:latin typeface="Arial"/>
                <a:ea typeface="+mn-ea"/>
                <a:cs typeface="Arial"/>
              </a:rPr>
              <a:t>PET-</a:t>
            </a:r>
            <a:r>
              <a:rPr kumimoji="0" lang="en-US" sz="1598" b="1" i="0" u="none" strike="noStrike" kern="1200" cap="none" spc="0" normalizeH="0" baseline="0" noProof="0" dirty="0">
                <a:ln>
                  <a:noFill/>
                </a:ln>
                <a:solidFill>
                  <a:srgbClr val="FFFFFF"/>
                </a:solidFill>
                <a:effectLst/>
                <a:uLnTx/>
                <a:uFillTx/>
                <a:latin typeface="Arial"/>
                <a:ea typeface="+mn-ea"/>
                <a:cs typeface="Arial"/>
              </a:rPr>
              <a:t>CT</a:t>
            </a:r>
            <a:r>
              <a:rPr kumimoji="0" lang="en-US" sz="1598" b="1" i="0" u="none" strike="noStrike" kern="1200" cap="none" spc="-20" normalizeH="0" baseline="0" noProof="0" dirty="0">
                <a:ln>
                  <a:noFill/>
                </a:ln>
                <a:solidFill>
                  <a:srgbClr val="FFFFFF"/>
                </a:solidFill>
                <a:effectLst/>
                <a:uLnTx/>
                <a:uFillTx/>
                <a:latin typeface="Arial"/>
                <a:ea typeface="+mn-ea"/>
                <a:cs typeface="Arial"/>
              </a:rPr>
              <a:t> </a:t>
            </a:r>
            <a:r>
              <a:rPr kumimoji="0" lang="en-US" sz="1598" b="1" i="0" u="none" strike="noStrike" kern="1200" cap="none" spc="0" normalizeH="0" baseline="0" noProof="0" dirty="0">
                <a:ln>
                  <a:noFill/>
                </a:ln>
                <a:solidFill>
                  <a:srgbClr val="FFFFFF"/>
                </a:solidFill>
                <a:effectLst/>
                <a:uLnTx/>
                <a:uFillTx/>
                <a:latin typeface="Arial"/>
                <a:ea typeface="+mn-ea"/>
                <a:cs typeface="Arial"/>
              </a:rPr>
              <a:t>at</a:t>
            </a:r>
            <a:r>
              <a:rPr kumimoji="0" lang="en-US" sz="1598" b="1" i="0" u="none" strike="noStrike" kern="1200" cap="none" spc="-33" normalizeH="0" baseline="0" noProof="0" dirty="0">
                <a:ln>
                  <a:noFill/>
                </a:ln>
                <a:solidFill>
                  <a:srgbClr val="FFFFFF"/>
                </a:solidFill>
                <a:effectLst/>
                <a:uLnTx/>
                <a:uFillTx/>
                <a:latin typeface="Arial"/>
                <a:ea typeface="+mn-ea"/>
                <a:cs typeface="Arial"/>
              </a:rPr>
              <a:t> </a:t>
            </a:r>
            <a:r>
              <a:rPr kumimoji="0" lang="en-US" sz="1598" b="1" i="0" u="none" strike="noStrike" kern="1200" cap="none" spc="0" normalizeH="0" baseline="0" noProof="0" dirty="0">
                <a:ln>
                  <a:noFill/>
                </a:ln>
                <a:solidFill>
                  <a:srgbClr val="FFFFFF"/>
                </a:solidFill>
                <a:effectLst/>
                <a:uLnTx/>
                <a:uFillTx/>
                <a:latin typeface="Arial"/>
                <a:ea typeface="+mn-ea"/>
                <a:cs typeface="Arial"/>
              </a:rPr>
              <a:t>EOT </a:t>
            </a:r>
            <a:r>
              <a:rPr kumimoji="0" lang="en-US" sz="1598" b="1" i="0" u="none" strike="noStrike" kern="1200" cap="none" spc="-13" normalizeH="0" baseline="0" noProof="0" dirty="0">
                <a:ln>
                  <a:noFill/>
                </a:ln>
                <a:solidFill>
                  <a:srgbClr val="FFFFFF"/>
                </a:solidFill>
                <a:effectLst/>
                <a:uLnTx/>
                <a:uFillTx/>
                <a:latin typeface="Arial"/>
                <a:ea typeface="+mn-ea"/>
                <a:cs typeface="Arial"/>
              </a:rPr>
              <a:t>(IRC-assessed)</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object 9"/>
          <p:cNvGrpSpPr/>
          <p:nvPr/>
        </p:nvGrpSpPr>
        <p:grpSpPr>
          <a:xfrm>
            <a:off x="1623586" y="2119384"/>
            <a:ext cx="4097042" cy="3121193"/>
            <a:chOff x="1213548" y="1591500"/>
            <a:chExt cx="3076575" cy="2343785"/>
          </a:xfrm>
        </p:grpSpPr>
        <p:sp>
          <p:nvSpPr>
            <p:cNvPr id="10" name="object 10"/>
            <p:cNvSpPr/>
            <p:nvPr/>
          </p:nvSpPr>
          <p:spPr>
            <a:xfrm>
              <a:off x="1713991" y="2989414"/>
              <a:ext cx="606425" cy="941069"/>
            </a:xfrm>
            <a:custGeom>
              <a:avLst/>
              <a:gdLst/>
              <a:ahLst/>
              <a:cxnLst/>
              <a:rect l="l" t="t" r="r" b="b"/>
              <a:pathLst>
                <a:path w="606425" h="941070">
                  <a:moveTo>
                    <a:pt x="606031" y="0"/>
                  </a:moveTo>
                  <a:lnTo>
                    <a:pt x="0" y="0"/>
                  </a:lnTo>
                  <a:lnTo>
                    <a:pt x="0" y="940485"/>
                  </a:lnTo>
                  <a:lnTo>
                    <a:pt x="606031" y="940485"/>
                  </a:lnTo>
                  <a:lnTo>
                    <a:pt x="606031" y="0"/>
                  </a:lnTo>
                  <a:close/>
                </a:path>
              </a:pathLst>
            </a:custGeom>
            <a:solidFill>
              <a:srgbClr val="0099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bject 11"/>
            <p:cNvSpPr/>
            <p:nvPr/>
          </p:nvSpPr>
          <p:spPr>
            <a:xfrm>
              <a:off x="3229356" y="3486911"/>
              <a:ext cx="605155" cy="443230"/>
            </a:xfrm>
            <a:custGeom>
              <a:avLst/>
              <a:gdLst/>
              <a:ahLst/>
              <a:cxnLst/>
              <a:rect l="l" t="t" r="r" b="b"/>
              <a:pathLst>
                <a:path w="605154" h="443229">
                  <a:moveTo>
                    <a:pt x="605028" y="0"/>
                  </a:moveTo>
                  <a:lnTo>
                    <a:pt x="0" y="0"/>
                  </a:lnTo>
                  <a:lnTo>
                    <a:pt x="0" y="442988"/>
                  </a:lnTo>
                  <a:lnTo>
                    <a:pt x="605028" y="442988"/>
                  </a:lnTo>
                  <a:lnTo>
                    <a:pt x="605028" y="0"/>
                  </a:lnTo>
                  <a:close/>
                </a:path>
              </a:pathLst>
            </a:custGeom>
            <a:solidFill>
              <a:srgbClr val="0A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bject 12"/>
            <p:cNvSpPr/>
            <p:nvPr/>
          </p:nvSpPr>
          <p:spPr>
            <a:xfrm>
              <a:off x="1713991" y="2700070"/>
              <a:ext cx="606425" cy="289560"/>
            </a:xfrm>
            <a:custGeom>
              <a:avLst/>
              <a:gdLst/>
              <a:ahLst/>
              <a:cxnLst/>
              <a:rect l="l" t="t" r="r" b="b"/>
              <a:pathLst>
                <a:path w="606425" h="289560">
                  <a:moveTo>
                    <a:pt x="606031" y="0"/>
                  </a:moveTo>
                  <a:lnTo>
                    <a:pt x="0" y="0"/>
                  </a:lnTo>
                  <a:lnTo>
                    <a:pt x="0" y="289382"/>
                  </a:lnTo>
                  <a:lnTo>
                    <a:pt x="606031" y="289382"/>
                  </a:lnTo>
                  <a:lnTo>
                    <a:pt x="606031" y="0"/>
                  </a:lnTo>
                  <a:close/>
                </a:path>
              </a:pathLst>
            </a:custGeom>
            <a:solidFill>
              <a:srgbClr val="00DE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bject 13"/>
            <p:cNvSpPr/>
            <p:nvPr/>
          </p:nvSpPr>
          <p:spPr>
            <a:xfrm>
              <a:off x="3228975" y="3355847"/>
              <a:ext cx="606425" cy="130810"/>
            </a:xfrm>
            <a:custGeom>
              <a:avLst/>
              <a:gdLst/>
              <a:ahLst/>
              <a:cxnLst/>
              <a:rect l="l" t="t" r="r" b="b"/>
              <a:pathLst>
                <a:path w="606425" h="130810">
                  <a:moveTo>
                    <a:pt x="606031" y="0"/>
                  </a:moveTo>
                  <a:lnTo>
                    <a:pt x="0" y="0"/>
                  </a:lnTo>
                  <a:lnTo>
                    <a:pt x="0" y="130682"/>
                  </a:lnTo>
                  <a:lnTo>
                    <a:pt x="606031" y="130682"/>
                  </a:lnTo>
                  <a:lnTo>
                    <a:pt x="606031" y="0"/>
                  </a:lnTo>
                  <a:close/>
                </a:path>
              </a:pathLst>
            </a:custGeom>
            <a:solidFill>
              <a:srgbClr val="8FAC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bject 14"/>
            <p:cNvSpPr/>
            <p:nvPr/>
          </p:nvSpPr>
          <p:spPr>
            <a:xfrm>
              <a:off x="1213548" y="1596135"/>
              <a:ext cx="3076575" cy="2334260"/>
            </a:xfrm>
            <a:custGeom>
              <a:avLst/>
              <a:gdLst/>
              <a:ahLst/>
              <a:cxnLst/>
              <a:rect l="l" t="t" r="r" b="b"/>
              <a:pathLst>
                <a:path w="3076575" h="2334260">
                  <a:moveTo>
                    <a:pt x="45872" y="2333764"/>
                  </a:moveTo>
                  <a:lnTo>
                    <a:pt x="45872" y="0"/>
                  </a:lnTo>
                </a:path>
                <a:path w="3076575" h="2334260">
                  <a:moveTo>
                    <a:pt x="0" y="2333764"/>
                  </a:moveTo>
                  <a:lnTo>
                    <a:pt x="45872" y="2333764"/>
                  </a:lnTo>
                </a:path>
                <a:path w="3076575" h="2334260">
                  <a:moveTo>
                    <a:pt x="0" y="1866392"/>
                  </a:moveTo>
                  <a:lnTo>
                    <a:pt x="45872" y="1866392"/>
                  </a:lnTo>
                </a:path>
                <a:path w="3076575" h="2334260">
                  <a:moveTo>
                    <a:pt x="0" y="1400048"/>
                  </a:moveTo>
                  <a:lnTo>
                    <a:pt x="45872" y="1400048"/>
                  </a:lnTo>
                </a:path>
                <a:path w="3076575" h="2334260">
                  <a:moveTo>
                    <a:pt x="0" y="933704"/>
                  </a:moveTo>
                  <a:lnTo>
                    <a:pt x="45872" y="933704"/>
                  </a:lnTo>
                </a:path>
                <a:path w="3076575" h="2334260">
                  <a:moveTo>
                    <a:pt x="0" y="467360"/>
                  </a:moveTo>
                  <a:lnTo>
                    <a:pt x="45872" y="467360"/>
                  </a:lnTo>
                </a:path>
                <a:path w="3076575" h="2334260">
                  <a:moveTo>
                    <a:pt x="0" y="126"/>
                  </a:moveTo>
                  <a:lnTo>
                    <a:pt x="45872" y="126"/>
                  </a:lnTo>
                </a:path>
                <a:path w="3076575" h="2334260">
                  <a:moveTo>
                    <a:pt x="45872" y="2333764"/>
                  </a:moveTo>
                  <a:lnTo>
                    <a:pt x="3076003" y="2333777"/>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object 15"/>
          <p:cNvSpPr txBox="1"/>
          <p:nvPr/>
        </p:nvSpPr>
        <p:spPr>
          <a:xfrm>
            <a:off x="2306256" y="4494315"/>
            <a:ext cx="779664"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Arial"/>
                <a:ea typeface="+mn-ea"/>
                <a:cs typeface="Arial"/>
              </a:rPr>
              <a:t>CR:</a:t>
            </a:r>
            <a:r>
              <a:rPr kumimoji="0" lang="en-US" sz="1199" b="1" i="0" u="none" strike="noStrike" kern="1200" cap="none" spc="-33" normalizeH="0" baseline="0" noProof="0" dirty="0">
                <a:ln>
                  <a:noFill/>
                </a:ln>
                <a:solidFill>
                  <a:srgbClr val="FFFFFF"/>
                </a:solidFill>
                <a:effectLst/>
                <a:uLnTx/>
                <a:uFillTx/>
                <a:latin typeface="Arial"/>
                <a:ea typeface="+mn-ea"/>
                <a:cs typeface="Arial"/>
              </a:rPr>
              <a:t> </a:t>
            </a:r>
            <a:r>
              <a:rPr kumimoji="0" lang="en-US" sz="1199" b="1" i="0" u="none" strike="noStrike" kern="1200" cap="none" spc="-13" normalizeH="0" baseline="0" noProof="0" dirty="0">
                <a:ln>
                  <a:noFill/>
                </a:ln>
                <a:solidFill>
                  <a:srgbClr val="FFFFFF"/>
                </a:solidFill>
                <a:effectLst/>
                <a:uLnTx/>
                <a:uFillTx/>
                <a:latin typeface="Arial"/>
                <a:ea typeface="+mn-ea"/>
                <a:cs typeface="Arial"/>
              </a:rPr>
              <a:t>40.3%</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object 16"/>
          <p:cNvSpPr txBox="1"/>
          <p:nvPr/>
        </p:nvSpPr>
        <p:spPr>
          <a:xfrm>
            <a:off x="4324421" y="4825122"/>
            <a:ext cx="780510"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Arial"/>
                <a:ea typeface="+mn-ea"/>
                <a:cs typeface="Arial"/>
              </a:rPr>
              <a:t>CR:</a:t>
            </a:r>
            <a:r>
              <a:rPr kumimoji="0" lang="en-US" sz="1199" b="1" i="0" u="none" strike="noStrike" kern="1200" cap="none" spc="-33" normalizeH="0" baseline="0" noProof="0" dirty="0">
                <a:ln>
                  <a:noFill/>
                </a:ln>
                <a:solidFill>
                  <a:srgbClr val="FFFFFF"/>
                </a:solidFill>
                <a:effectLst/>
                <a:uLnTx/>
                <a:uFillTx/>
                <a:latin typeface="Arial"/>
                <a:ea typeface="+mn-ea"/>
                <a:cs typeface="Arial"/>
              </a:rPr>
              <a:t> </a:t>
            </a:r>
            <a:r>
              <a:rPr kumimoji="0" lang="en-US" sz="1199" b="1" i="0" u="none" strike="noStrike" kern="1200" cap="none" spc="-13" normalizeH="0" baseline="0" noProof="0" dirty="0">
                <a:ln>
                  <a:noFill/>
                </a:ln>
                <a:solidFill>
                  <a:srgbClr val="FFFFFF"/>
                </a:solidFill>
                <a:effectLst/>
                <a:uLnTx/>
                <a:uFillTx/>
                <a:latin typeface="Arial"/>
                <a:ea typeface="+mn-ea"/>
                <a:cs typeface="Arial"/>
              </a:rPr>
              <a:t>19.0%</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17" name="object 17"/>
          <p:cNvSpPr txBox="1"/>
          <p:nvPr/>
        </p:nvSpPr>
        <p:spPr>
          <a:xfrm>
            <a:off x="2310317" y="3674332"/>
            <a:ext cx="772054"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prstClr val="black"/>
                </a:solidFill>
                <a:effectLst/>
                <a:uLnTx/>
                <a:uFillTx/>
                <a:latin typeface="Arial"/>
                <a:ea typeface="+mn-ea"/>
                <a:cs typeface="Arial"/>
              </a:rPr>
              <a:t>PR:</a:t>
            </a:r>
            <a:r>
              <a:rPr kumimoji="0" lang="en-US" sz="1199" b="1" i="0" u="none" strike="noStrike" kern="1200" cap="none" spc="-13" normalizeH="0" baseline="0" noProof="0" dirty="0">
                <a:ln>
                  <a:noFill/>
                </a:ln>
                <a:solidFill>
                  <a:prstClr val="black"/>
                </a:solidFill>
                <a:effectLst/>
                <a:uLnTx/>
                <a:uFillTx/>
                <a:latin typeface="Arial"/>
                <a:ea typeface="+mn-ea"/>
                <a:cs typeface="Arial"/>
              </a:rPr>
              <a:t> 12.4%</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18"/>
          <p:cNvSpPr txBox="1"/>
          <p:nvPr/>
        </p:nvSpPr>
        <p:spPr>
          <a:xfrm>
            <a:off x="4371099" y="4442733"/>
            <a:ext cx="686646"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prstClr val="black"/>
                </a:solidFill>
                <a:effectLst/>
                <a:uLnTx/>
                <a:uFillTx/>
                <a:latin typeface="Arial"/>
                <a:ea typeface="+mn-ea"/>
                <a:cs typeface="Arial"/>
              </a:rPr>
              <a:t>PR:</a:t>
            </a:r>
            <a:r>
              <a:rPr kumimoji="0" lang="en-US" sz="1199" b="1" i="0" u="none" strike="noStrike" kern="1200" cap="none" spc="-33" normalizeH="0" baseline="0" noProof="0" dirty="0">
                <a:ln>
                  <a:noFill/>
                </a:ln>
                <a:solidFill>
                  <a:prstClr val="black"/>
                </a:solidFill>
                <a:effectLst/>
                <a:uLnTx/>
                <a:uFillTx/>
                <a:latin typeface="Arial"/>
                <a:ea typeface="+mn-ea"/>
                <a:cs typeface="Arial"/>
              </a:rPr>
              <a:t> </a:t>
            </a:r>
            <a:r>
              <a:rPr kumimoji="0" lang="en-US" sz="1199" b="1" i="0" u="none" strike="noStrike" kern="1200" cap="none" spc="-27" normalizeH="0" baseline="0" noProof="0" dirty="0">
                <a:ln>
                  <a:noFill/>
                </a:ln>
                <a:solidFill>
                  <a:prstClr val="black"/>
                </a:solidFill>
                <a:effectLst/>
                <a:uLnTx/>
                <a:uFillTx/>
                <a:latin typeface="Arial"/>
                <a:ea typeface="+mn-ea"/>
                <a:cs typeface="Arial"/>
              </a:rPr>
              <a:t>5.6%</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19" name="object 19"/>
          <p:cNvSpPr txBox="1"/>
          <p:nvPr/>
        </p:nvSpPr>
        <p:spPr>
          <a:xfrm>
            <a:off x="1381213" y="5078743"/>
            <a:ext cx="147137"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67" normalizeH="0" baseline="0" noProof="0" dirty="0">
                <a:ln>
                  <a:noFill/>
                </a:ln>
                <a:solidFill>
                  <a:prstClr val="black"/>
                </a:solidFill>
                <a:effectLst/>
                <a:uLnTx/>
                <a:uFillTx/>
                <a:latin typeface="Arial MT"/>
                <a:ea typeface="+mn-ea"/>
                <a:cs typeface="Arial MT"/>
              </a:rPr>
              <a:t>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0" name="object 20"/>
          <p:cNvSpPr txBox="1"/>
          <p:nvPr/>
        </p:nvSpPr>
        <p:spPr>
          <a:xfrm>
            <a:off x="1268780" y="4456533"/>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20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1" name="object 21"/>
          <p:cNvSpPr txBox="1"/>
          <p:nvPr/>
        </p:nvSpPr>
        <p:spPr>
          <a:xfrm>
            <a:off x="1268780" y="3835405"/>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40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2" name="object 22"/>
          <p:cNvSpPr txBox="1"/>
          <p:nvPr/>
        </p:nvSpPr>
        <p:spPr>
          <a:xfrm>
            <a:off x="1268780" y="3213704"/>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60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3" name="object 23"/>
          <p:cNvSpPr txBox="1"/>
          <p:nvPr/>
        </p:nvSpPr>
        <p:spPr>
          <a:xfrm>
            <a:off x="1268780" y="2591834"/>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80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4" name="object 24"/>
          <p:cNvSpPr txBox="1"/>
          <p:nvPr/>
        </p:nvSpPr>
        <p:spPr>
          <a:xfrm>
            <a:off x="1156345" y="1969962"/>
            <a:ext cx="372074"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100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5" name="object 25"/>
          <p:cNvSpPr txBox="1"/>
          <p:nvPr/>
        </p:nvSpPr>
        <p:spPr>
          <a:xfrm>
            <a:off x="1960906" y="5322280"/>
            <a:ext cx="1465464" cy="494966"/>
          </a:xfrm>
          <a:prstGeom prst="rect">
            <a:avLst/>
          </a:prstGeom>
        </p:spPr>
        <p:txBody>
          <a:bodyPr vert="horz" wrap="square" lIns="0" tIns="32979" rIns="0" bIns="0" rtlCol="0">
            <a:spAutoFit/>
          </a:bodyPr>
          <a:lstStyle/>
          <a:p>
            <a:pPr marL="374614" marR="6765" lvl="0" indent="-358547" algn="l" defTabSz="914400" rtl="0" eaLnBrk="1" fontAlgn="auto" latinLnBrk="0" hangingPunct="1">
              <a:lnSpc>
                <a:spcPts val="1838"/>
              </a:lnSpc>
              <a:spcBef>
                <a:spcPts val="260"/>
              </a:spcBef>
              <a:spcAft>
                <a:spcPts val="0"/>
              </a:spcAft>
              <a:buClrTx/>
              <a:buSzTx/>
              <a:buFontTx/>
              <a:buNone/>
              <a:tabLst/>
              <a:defRPr/>
            </a:pPr>
            <a:r>
              <a:rPr kumimoji="0" lang="en-US" sz="1598" b="1" i="0" u="none" strike="noStrike" kern="1200" cap="none" spc="-13" normalizeH="0" baseline="0" noProof="0" dirty="0">
                <a:ln>
                  <a:noFill/>
                </a:ln>
                <a:solidFill>
                  <a:prstClr val="black"/>
                </a:solidFill>
                <a:effectLst/>
                <a:uLnTx/>
                <a:uFillTx/>
                <a:latin typeface="Arial"/>
                <a:ea typeface="+mn-ea"/>
                <a:cs typeface="Arial"/>
              </a:rPr>
              <a:t>Pola-R-GemOx (n=129)</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26" name="object 26"/>
          <p:cNvSpPr txBox="1"/>
          <p:nvPr/>
        </p:nvSpPr>
        <p:spPr>
          <a:xfrm>
            <a:off x="4227006" y="5322280"/>
            <a:ext cx="969929" cy="494966"/>
          </a:xfrm>
          <a:prstGeom prst="rect">
            <a:avLst/>
          </a:prstGeom>
        </p:spPr>
        <p:txBody>
          <a:bodyPr vert="horz" wrap="square" lIns="0" tIns="32979" rIns="0" bIns="0" rtlCol="0">
            <a:spAutoFit/>
          </a:bodyPr>
          <a:lstStyle/>
          <a:p>
            <a:pPr marL="125999" marR="6765" lvl="0" indent="-109932" algn="l" defTabSz="914400" rtl="0" eaLnBrk="1" fontAlgn="auto" latinLnBrk="0" hangingPunct="1">
              <a:lnSpc>
                <a:spcPts val="1838"/>
              </a:lnSpc>
              <a:spcBef>
                <a:spcPts val="260"/>
              </a:spcBef>
              <a:spcAft>
                <a:spcPts val="0"/>
              </a:spcAft>
              <a:buClrTx/>
              <a:buSzTx/>
              <a:buFontTx/>
              <a:buNone/>
              <a:tabLst/>
              <a:defRPr/>
            </a:pPr>
            <a:r>
              <a:rPr kumimoji="0" lang="en-US" sz="1598" b="1" i="0" u="none" strike="noStrike" kern="1200" cap="none" spc="0" normalizeH="0" baseline="0" noProof="0" dirty="0">
                <a:ln>
                  <a:noFill/>
                </a:ln>
                <a:solidFill>
                  <a:prstClr val="black"/>
                </a:solidFill>
                <a:effectLst/>
                <a:uLnTx/>
                <a:uFillTx/>
                <a:latin typeface="Arial"/>
                <a:ea typeface="+mn-ea"/>
                <a:cs typeface="Arial"/>
              </a:rPr>
              <a:t>R-</a:t>
            </a:r>
            <a:r>
              <a:rPr kumimoji="0" lang="en-US" sz="1598" b="1" i="0" u="none" strike="noStrike" kern="1200" cap="none" spc="-13" normalizeH="0" baseline="0" noProof="0" dirty="0">
                <a:ln>
                  <a:noFill/>
                </a:ln>
                <a:solidFill>
                  <a:prstClr val="black"/>
                </a:solidFill>
                <a:effectLst/>
                <a:uLnTx/>
                <a:uFillTx/>
                <a:latin typeface="Arial"/>
                <a:ea typeface="+mn-ea"/>
                <a:cs typeface="Arial"/>
              </a:rPr>
              <a:t>GemOx (n=126)</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27" name="object 27"/>
          <p:cNvSpPr txBox="1"/>
          <p:nvPr/>
        </p:nvSpPr>
        <p:spPr>
          <a:xfrm>
            <a:off x="862217" y="3069095"/>
            <a:ext cx="243656" cy="1192328"/>
          </a:xfrm>
          <a:prstGeom prst="rect">
            <a:avLst/>
          </a:prstGeom>
        </p:spPr>
        <p:txBody>
          <a:bodyPr vert="vert270" wrap="square" lIns="0" tIns="0" rIns="0" bIns="0" rtlCol="0">
            <a:spAutoFit/>
          </a:bodyPr>
          <a:lstStyle/>
          <a:p>
            <a:pPr marL="16913" marR="0" lvl="0" indent="0" algn="l" defTabSz="914400" rtl="0" eaLnBrk="1" fontAlgn="auto" latinLnBrk="0" hangingPunct="1">
              <a:lnSpc>
                <a:spcPts val="1898"/>
              </a:lnSpc>
              <a:spcBef>
                <a:spcPts val="0"/>
              </a:spcBef>
              <a:spcAft>
                <a:spcPts val="0"/>
              </a:spcAft>
              <a:buClrTx/>
              <a:buSzTx/>
              <a:buFontTx/>
              <a:buNone/>
              <a:tabLst/>
              <a:defRPr/>
            </a:pPr>
            <a:r>
              <a:rPr kumimoji="0" lang="en-US" sz="1598" b="1" i="0" u="none" strike="noStrike" kern="1200" cap="none" spc="0" normalizeH="0" baseline="0" noProof="0" dirty="0">
                <a:ln>
                  <a:noFill/>
                </a:ln>
                <a:solidFill>
                  <a:prstClr val="black"/>
                </a:solidFill>
                <a:effectLst/>
                <a:uLnTx/>
                <a:uFillTx/>
                <a:latin typeface="Arial"/>
                <a:ea typeface="+mn-ea"/>
                <a:cs typeface="Arial"/>
              </a:rPr>
              <a:t>Patients</a:t>
            </a:r>
            <a:r>
              <a:rPr kumimoji="0" lang="en-US" sz="1598" b="1" i="0" u="none" strike="noStrike" kern="1200" cap="none" spc="-53" normalizeH="0" baseline="0" noProof="0" dirty="0">
                <a:ln>
                  <a:noFill/>
                </a:ln>
                <a:solidFill>
                  <a:prstClr val="black"/>
                </a:solidFill>
                <a:effectLst/>
                <a:uLnTx/>
                <a:uFillTx/>
                <a:latin typeface="Arial"/>
                <a:ea typeface="+mn-ea"/>
                <a:cs typeface="Arial"/>
              </a:rPr>
              <a:t> </a:t>
            </a:r>
            <a:r>
              <a:rPr kumimoji="0" lang="en-US" sz="1598" b="1" i="0" u="none" strike="noStrike" kern="1200" cap="none" spc="-33" normalizeH="0" baseline="0" noProof="0" dirty="0">
                <a:ln>
                  <a:noFill/>
                </a:ln>
                <a:solidFill>
                  <a:prstClr val="black"/>
                </a:solidFill>
                <a:effectLst/>
                <a:uLnTx/>
                <a:uFillTx/>
                <a:latin typeface="Arial"/>
                <a:ea typeface="+mn-ea"/>
                <a:cs typeface="Arial"/>
              </a:rPr>
              <a:t>(%)</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28" name="object 28"/>
          <p:cNvSpPr txBox="1"/>
          <p:nvPr/>
        </p:nvSpPr>
        <p:spPr>
          <a:xfrm>
            <a:off x="2143897" y="3244484"/>
            <a:ext cx="1185562"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srgbClr val="2A2727"/>
                </a:solidFill>
                <a:effectLst/>
                <a:uLnTx/>
                <a:uFillTx/>
                <a:latin typeface="Arial"/>
                <a:ea typeface="+mn-ea"/>
                <a:cs typeface="Arial"/>
              </a:rPr>
              <a:t>ORR:</a:t>
            </a:r>
            <a:r>
              <a:rPr kumimoji="0" lang="en-US" sz="1598" b="1" i="0" u="none" strike="noStrike" kern="1200" cap="none" spc="-7" normalizeH="0" baseline="0" noProof="0" dirty="0">
                <a:ln>
                  <a:noFill/>
                </a:ln>
                <a:solidFill>
                  <a:srgbClr val="2A2727"/>
                </a:solidFill>
                <a:effectLst/>
                <a:uLnTx/>
                <a:uFillTx/>
                <a:latin typeface="Arial"/>
                <a:ea typeface="+mn-ea"/>
                <a:cs typeface="Arial"/>
              </a:rPr>
              <a:t> </a:t>
            </a:r>
            <a:r>
              <a:rPr kumimoji="0" lang="en-US" sz="1598" b="1" i="0" u="none" strike="noStrike" kern="1200" cap="none" spc="-13" normalizeH="0" baseline="0" noProof="0" dirty="0">
                <a:ln>
                  <a:noFill/>
                </a:ln>
                <a:solidFill>
                  <a:srgbClr val="2A2727"/>
                </a:solidFill>
                <a:effectLst/>
                <a:uLnTx/>
                <a:uFillTx/>
                <a:latin typeface="Arial"/>
                <a:ea typeface="+mn-ea"/>
                <a:cs typeface="Arial"/>
              </a:rPr>
              <a:t>52.7%</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29" name="object 29"/>
          <p:cNvSpPr txBox="1"/>
          <p:nvPr/>
        </p:nvSpPr>
        <p:spPr>
          <a:xfrm>
            <a:off x="4127898" y="4082327"/>
            <a:ext cx="1185562"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srgbClr val="2A2727"/>
                </a:solidFill>
                <a:effectLst/>
                <a:uLnTx/>
                <a:uFillTx/>
                <a:latin typeface="Arial"/>
                <a:ea typeface="+mn-ea"/>
                <a:cs typeface="Arial"/>
              </a:rPr>
              <a:t>ORR:</a:t>
            </a:r>
            <a:r>
              <a:rPr kumimoji="0" lang="en-US" sz="1598" b="1" i="0" u="none" strike="noStrike" kern="1200" cap="none" spc="-7" normalizeH="0" baseline="0" noProof="0" dirty="0">
                <a:ln>
                  <a:noFill/>
                </a:ln>
                <a:solidFill>
                  <a:srgbClr val="2A2727"/>
                </a:solidFill>
                <a:effectLst/>
                <a:uLnTx/>
                <a:uFillTx/>
                <a:latin typeface="Arial"/>
                <a:ea typeface="+mn-ea"/>
                <a:cs typeface="Arial"/>
              </a:rPr>
              <a:t> </a:t>
            </a:r>
            <a:r>
              <a:rPr kumimoji="0" lang="en-US" sz="1598" b="1" i="0" u="none" strike="noStrike" kern="1200" cap="none" spc="-13" normalizeH="0" baseline="0" noProof="0" dirty="0">
                <a:ln>
                  <a:noFill/>
                </a:ln>
                <a:solidFill>
                  <a:srgbClr val="2A2727"/>
                </a:solidFill>
                <a:effectLst/>
                <a:uLnTx/>
                <a:uFillTx/>
                <a:latin typeface="Arial"/>
                <a:ea typeface="+mn-ea"/>
                <a:cs typeface="Arial"/>
              </a:rPr>
              <a:t>24.6%</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0" name="object 30"/>
          <p:cNvGrpSpPr/>
          <p:nvPr/>
        </p:nvGrpSpPr>
        <p:grpSpPr>
          <a:xfrm>
            <a:off x="6180562" y="1322553"/>
            <a:ext cx="5498239" cy="4970569"/>
            <a:chOff x="4635500" y="993139"/>
            <a:chExt cx="4128770" cy="3732529"/>
          </a:xfrm>
        </p:grpSpPr>
        <p:sp>
          <p:nvSpPr>
            <p:cNvPr id="31" name="object 31"/>
            <p:cNvSpPr/>
            <p:nvPr/>
          </p:nvSpPr>
          <p:spPr>
            <a:xfrm>
              <a:off x="4648200" y="1245412"/>
              <a:ext cx="4103370" cy="3470275"/>
            </a:xfrm>
            <a:custGeom>
              <a:avLst/>
              <a:gdLst/>
              <a:ahLst/>
              <a:cxnLst/>
              <a:rect l="l" t="t" r="r" b="b"/>
              <a:pathLst>
                <a:path w="4103370" h="3470275">
                  <a:moveTo>
                    <a:pt x="0" y="3470275"/>
                  </a:moveTo>
                  <a:lnTo>
                    <a:pt x="4103242" y="3470275"/>
                  </a:lnTo>
                  <a:lnTo>
                    <a:pt x="4103242" y="0"/>
                  </a:lnTo>
                  <a:lnTo>
                    <a:pt x="0" y="0"/>
                  </a:lnTo>
                  <a:lnTo>
                    <a:pt x="0" y="3470275"/>
                  </a:lnTo>
                  <a:close/>
                </a:path>
              </a:pathLst>
            </a:custGeom>
            <a:ln w="19050">
              <a:solidFill>
                <a:srgbClr val="0A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bject 32"/>
            <p:cNvSpPr/>
            <p:nvPr/>
          </p:nvSpPr>
          <p:spPr>
            <a:xfrm>
              <a:off x="4648200" y="1005839"/>
              <a:ext cx="4103370" cy="374650"/>
            </a:xfrm>
            <a:custGeom>
              <a:avLst/>
              <a:gdLst/>
              <a:ahLst/>
              <a:cxnLst/>
              <a:rect l="l" t="t" r="r" b="b"/>
              <a:pathLst>
                <a:path w="4103370" h="374650">
                  <a:moveTo>
                    <a:pt x="4040885" y="0"/>
                  </a:moveTo>
                  <a:lnTo>
                    <a:pt x="0" y="0"/>
                  </a:lnTo>
                  <a:lnTo>
                    <a:pt x="0" y="374396"/>
                  </a:lnTo>
                  <a:lnTo>
                    <a:pt x="4103243" y="374396"/>
                  </a:lnTo>
                  <a:lnTo>
                    <a:pt x="4103243" y="62357"/>
                  </a:lnTo>
                  <a:lnTo>
                    <a:pt x="4098339" y="38094"/>
                  </a:lnTo>
                  <a:lnTo>
                    <a:pt x="4084970" y="18272"/>
                  </a:lnTo>
                  <a:lnTo>
                    <a:pt x="4065148" y="4903"/>
                  </a:lnTo>
                  <a:lnTo>
                    <a:pt x="4040885" y="0"/>
                  </a:lnTo>
                  <a:close/>
                </a:path>
              </a:pathLst>
            </a:custGeom>
            <a:solidFill>
              <a:srgbClr val="0A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bject 33"/>
            <p:cNvSpPr/>
            <p:nvPr/>
          </p:nvSpPr>
          <p:spPr>
            <a:xfrm>
              <a:off x="4648200" y="1005839"/>
              <a:ext cx="4103370" cy="374650"/>
            </a:xfrm>
            <a:custGeom>
              <a:avLst/>
              <a:gdLst/>
              <a:ahLst/>
              <a:cxnLst/>
              <a:rect l="l" t="t" r="r" b="b"/>
              <a:pathLst>
                <a:path w="4103370" h="374650">
                  <a:moveTo>
                    <a:pt x="0" y="0"/>
                  </a:moveTo>
                  <a:lnTo>
                    <a:pt x="4040885" y="0"/>
                  </a:lnTo>
                  <a:lnTo>
                    <a:pt x="4065148" y="4903"/>
                  </a:lnTo>
                  <a:lnTo>
                    <a:pt x="4084970" y="18272"/>
                  </a:lnTo>
                  <a:lnTo>
                    <a:pt x="4098339" y="38094"/>
                  </a:lnTo>
                  <a:lnTo>
                    <a:pt x="4103243" y="62357"/>
                  </a:lnTo>
                  <a:lnTo>
                    <a:pt x="4103243" y="374396"/>
                  </a:lnTo>
                  <a:lnTo>
                    <a:pt x="0" y="374396"/>
                  </a:lnTo>
                  <a:lnTo>
                    <a:pt x="0" y="0"/>
                  </a:lnTo>
                  <a:close/>
                </a:path>
              </a:pathLst>
            </a:custGeom>
            <a:ln w="25400">
              <a:solidFill>
                <a:srgbClr val="0A41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object 34"/>
          <p:cNvSpPr txBox="1"/>
          <p:nvPr/>
        </p:nvSpPr>
        <p:spPr>
          <a:xfrm>
            <a:off x="6214388" y="1443918"/>
            <a:ext cx="5427205" cy="262978"/>
          </a:xfrm>
          <a:prstGeom prst="rect">
            <a:avLst/>
          </a:prstGeom>
        </p:spPr>
        <p:txBody>
          <a:bodyPr vert="horz" wrap="square" lIns="0" tIns="16912" rIns="0" bIns="0" rtlCol="0">
            <a:spAutoFit/>
          </a:bodyPr>
          <a:lstStyle/>
          <a:p>
            <a:pPr marL="0" marR="7611" lvl="0" indent="0" algn="ctr"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srgbClr val="FFFFFF"/>
                </a:solidFill>
                <a:effectLst/>
                <a:uLnTx/>
                <a:uFillTx/>
                <a:latin typeface="Arial"/>
                <a:ea typeface="+mn-ea"/>
                <a:cs typeface="Arial"/>
              </a:rPr>
              <a:t>Best</a:t>
            </a:r>
            <a:r>
              <a:rPr kumimoji="0" lang="en-US" sz="1598" b="1" i="0" u="none" strike="noStrike" kern="1200" cap="none" spc="-20" normalizeH="0" baseline="0" noProof="0" dirty="0">
                <a:ln>
                  <a:noFill/>
                </a:ln>
                <a:solidFill>
                  <a:srgbClr val="FFFFFF"/>
                </a:solidFill>
                <a:effectLst/>
                <a:uLnTx/>
                <a:uFillTx/>
                <a:latin typeface="Arial"/>
                <a:ea typeface="+mn-ea"/>
                <a:cs typeface="Arial"/>
              </a:rPr>
              <a:t> </a:t>
            </a:r>
            <a:r>
              <a:rPr kumimoji="0" lang="en-US" sz="1598" b="1" i="0" u="none" strike="noStrike" kern="1200" cap="none" spc="0" normalizeH="0" baseline="0" noProof="0" dirty="0">
                <a:ln>
                  <a:noFill/>
                </a:ln>
                <a:solidFill>
                  <a:srgbClr val="FFFFFF"/>
                </a:solidFill>
                <a:effectLst/>
                <a:uLnTx/>
                <a:uFillTx/>
                <a:latin typeface="Arial"/>
                <a:ea typeface="+mn-ea"/>
                <a:cs typeface="Arial"/>
              </a:rPr>
              <a:t>response</a:t>
            </a:r>
            <a:r>
              <a:rPr kumimoji="0" lang="en-US" sz="1598" b="1" i="0" u="none" strike="noStrike" kern="1200" cap="none" spc="-27" normalizeH="0" baseline="0" noProof="0" dirty="0">
                <a:ln>
                  <a:noFill/>
                </a:ln>
                <a:solidFill>
                  <a:srgbClr val="FFFFFF"/>
                </a:solidFill>
                <a:effectLst/>
                <a:uLnTx/>
                <a:uFillTx/>
                <a:latin typeface="Arial"/>
                <a:ea typeface="+mn-ea"/>
                <a:cs typeface="Arial"/>
              </a:rPr>
              <a:t> </a:t>
            </a:r>
            <a:r>
              <a:rPr kumimoji="0" lang="en-US" sz="1598" b="1" i="0" u="none" strike="noStrike" kern="1200" cap="none" spc="0" normalizeH="0" baseline="0" noProof="0" dirty="0">
                <a:ln>
                  <a:noFill/>
                </a:ln>
                <a:solidFill>
                  <a:srgbClr val="FFFFFF"/>
                </a:solidFill>
                <a:effectLst/>
                <a:uLnTx/>
                <a:uFillTx/>
                <a:latin typeface="Arial"/>
                <a:ea typeface="+mn-ea"/>
                <a:cs typeface="Arial"/>
              </a:rPr>
              <a:t>rates</a:t>
            </a:r>
            <a:r>
              <a:rPr kumimoji="0" lang="en-US" sz="1598" b="1" i="0" u="none" strike="noStrike" kern="1200" cap="none" spc="-47" normalizeH="0" baseline="0" noProof="0" dirty="0">
                <a:ln>
                  <a:noFill/>
                </a:ln>
                <a:solidFill>
                  <a:srgbClr val="FFFFFF"/>
                </a:solidFill>
                <a:effectLst/>
                <a:uLnTx/>
                <a:uFillTx/>
                <a:latin typeface="Arial"/>
                <a:ea typeface="+mn-ea"/>
                <a:cs typeface="Arial"/>
              </a:rPr>
              <a:t> </a:t>
            </a:r>
            <a:r>
              <a:rPr kumimoji="0" lang="en-US" sz="1598" b="1" i="0" u="none" strike="noStrike" kern="1200" cap="none" spc="-27" normalizeH="0" baseline="0" noProof="0" dirty="0">
                <a:ln>
                  <a:noFill/>
                </a:ln>
                <a:solidFill>
                  <a:srgbClr val="FFFFFF"/>
                </a:solidFill>
                <a:effectLst/>
                <a:uLnTx/>
                <a:uFillTx/>
                <a:latin typeface="Arial"/>
                <a:ea typeface="+mn-ea"/>
                <a:cs typeface="Arial"/>
              </a:rPr>
              <a:t>(INV-</a:t>
            </a:r>
            <a:r>
              <a:rPr kumimoji="0" lang="en-US" sz="1598" b="1" i="0" u="none" strike="noStrike" kern="1200" cap="none" spc="-13" normalizeH="0" baseline="0" noProof="0" dirty="0">
                <a:ln>
                  <a:noFill/>
                </a:ln>
                <a:solidFill>
                  <a:srgbClr val="FFFFFF"/>
                </a:solidFill>
                <a:effectLst/>
                <a:uLnTx/>
                <a:uFillTx/>
                <a:latin typeface="Arial"/>
                <a:ea typeface="+mn-ea"/>
                <a:cs typeface="Arial"/>
              </a:rPr>
              <a:t>assessed)</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5" name="object 35"/>
          <p:cNvGrpSpPr/>
          <p:nvPr/>
        </p:nvGrpSpPr>
        <p:grpSpPr>
          <a:xfrm>
            <a:off x="7290696" y="2108391"/>
            <a:ext cx="4097042" cy="3132186"/>
            <a:chOff x="5469128" y="1583245"/>
            <a:chExt cx="3076575" cy="2352040"/>
          </a:xfrm>
        </p:grpSpPr>
        <p:sp>
          <p:nvSpPr>
            <p:cNvPr id="36" name="object 36"/>
            <p:cNvSpPr/>
            <p:nvPr/>
          </p:nvSpPr>
          <p:spPr>
            <a:xfrm>
              <a:off x="7484618" y="3391255"/>
              <a:ext cx="606425" cy="539115"/>
            </a:xfrm>
            <a:custGeom>
              <a:avLst/>
              <a:gdLst/>
              <a:ahLst/>
              <a:cxnLst/>
              <a:rect l="l" t="t" r="r" b="b"/>
              <a:pathLst>
                <a:path w="606425" h="539114">
                  <a:moveTo>
                    <a:pt x="606031" y="0"/>
                  </a:moveTo>
                  <a:lnTo>
                    <a:pt x="0" y="0"/>
                  </a:lnTo>
                  <a:lnTo>
                    <a:pt x="0" y="538645"/>
                  </a:lnTo>
                  <a:lnTo>
                    <a:pt x="606031" y="538645"/>
                  </a:lnTo>
                  <a:lnTo>
                    <a:pt x="606031" y="0"/>
                  </a:lnTo>
                  <a:close/>
                </a:path>
              </a:pathLst>
            </a:custGeom>
            <a:solidFill>
              <a:srgbClr val="0A41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object 37"/>
            <p:cNvSpPr/>
            <p:nvPr/>
          </p:nvSpPr>
          <p:spPr>
            <a:xfrm>
              <a:off x="5969508" y="2822447"/>
              <a:ext cx="607060" cy="1108075"/>
            </a:xfrm>
            <a:custGeom>
              <a:avLst/>
              <a:gdLst/>
              <a:ahLst/>
              <a:cxnLst/>
              <a:rect l="l" t="t" r="r" b="b"/>
              <a:pathLst>
                <a:path w="607059" h="1108075">
                  <a:moveTo>
                    <a:pt x="606552" y="0"/>
                  </a:moveTo>
                  <a:lnTo>
                    <a:pt x="0" y="0"/>
                  </a:lnTo>
                  <a:lnTo>
                    <a:pt x="0" y="1107452"/>
                  </a:lnTo>
                  <a:lnTo>
                    <a:pt x="606552" y="1107452"/>
                  </a:lnTo>
                  <a:lnTo>
                    <a:pt x="606552" y="0"/>
                  </a:lnTo>
                  <a:close/>
                </a:path>
              </a:pathLst>
            </a:custGeom>
            <a:solidFill>
              <a:srgbClr val="0099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object 38"/>
            <p:cNvSpPr/>
            <p:nvPr/>
          </p:nvSpPr>
          <p:spPr>
            <a:xfrm>
              <a:off x="5969635" y="2405329"/>
              <a:ext cx="606425" cy="417195"/>
            </a:xfrm>
            <a:custGeom>
              <a:avLst/>
              <a:gdLst/>
              <a:ahLst/>
              <a:cxnLst/>
              <a:rect l="l" t="t" r="r" b="b"/>
              <a:pathLst>
                <a:path w="606425" h="417194">
                  <a:moveTo>
                    <a:pt x="606031" y="0"/>
                  </a:moveTo>
                  <a:lnTo>
                    <a:pt x="0" y="0"/>
                  </a:lnTo>
                  <a:lnTo>
                    <a:pt x="0" y="416864"/>
                  </a:lnTo>
                  <a:lnTo>
                    <a:pt x="606031" y="416864"/>
                  </a:lnTo>
                  <a:lnTo>
                    <a:pt x="606031" y="0"/>
                  </a:lnTo>
                  <a:close/>
                </a:path>
              </a:pathLst>
            </a:custGeom>
            <a:solidFill>
              <a:srgbClr val="00DE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bject 39"/>
            <p:cNvSpPr/>
            <p:nvPr/>
          </p:nvSpPr>
          <p:spPr>
            <a:xfrm>
              <a:off x="7484618" y="3112592"/>
              <a:ext cx="606425" cy="278765"/>
            </a:xfrm>
            <a:custGeom>
              <a:avLst/>
              <a:gdLst/>
              <a:ahLst/>
              <a:cxnLst/>
              <a:rect l="l" t="t" r="r" b="b"/>
              <a:pathLst>
                <a:path w="606425" h="278764">
                  <a:moveTo>
                    <a:pt x="606031" y="0"/>
                  </a:moveTo>
                  <a:lnTo>
                    <a:pt x="0" y="0"/>
                  </a:lnTo>
                  <a:lnTo>
                    <a:pt x="0" y="278688"/>
                  </a:lnTo>
                  <a:lnTo>
                    <a:pt x="606031" y="278688"/>
                  </a:lnTo>
                  <a:lnTo>
                    <a:pt x="606031" y="0"/>
                  </a:lnTo>
                  <a:close/>
                </a:path>
              </a:pathLst>
            </a:custGeom>
            <a:solidFill>
              <a:srgbClr val="8FAC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object 40"/>
            <p:cNvSpPr/>
            <p:nvPr/>
          </p:nvSpPr>
          <p:spPr>
            <a:xfrm>
              <a:off x="5469128" y="1588007"/>
              <a:ext cx="3076575" cy="2342515"/>
            </a:xfrm>
            <a:custGeom>
              <a:avLst/>
              <a:gdLst/>
              <a:ahLst/>
              <a:cxnLst/>
              <a:rect l="l" t="t" r="r" b="b"/>
              <a:pathLst>
                <a:path w="3076575" h="2342515">
                  <a:moveTo>
                    <a:pt x="45974" y="2341892"/>
                  </a:moveTo>
                  <a:lnTo>
                    <a:pt x="45974" y="0"/>
                  </a:lnTo>
                </a:path>
                <a:path w="3076575" h="2342515">
                  <a:moveTo>
                    <a:pt x="0" y="2341892"/>
                  </a:moveTo>
                  <a:lnTo>
                    <a:pt x="45974" y="2341892"/>
                  </a:lnTo>
                </a:path>
                <a:path w="3076575" h="2342515">
                  <a:moveTo>
                    <a:pt x="0" y="1872995"/>
                  </a:moveTo>
                  <a:lnTo>
                    <a:pt x="45974" y="1872995"/>
                  </a:lnTo>
                </a:path>
                <a:path w="3076575" h="2342515">
                  <a:moveTo>
                    <a:pt x="0" y="1405127"/>
                  </a:moveTo>
                  <a:lnTo>
                    <a:pt x="45974" y="1405127"/>
                  </a:lnTo>
                </a:path>
                <a:path w="3076575" h="2342515">
                  <a:moveTo>
                    <a:pt x="0" y="937259"/>
                  </a:moveTo>
                  <a:lnTo>
                    <a:pt x="45974" y="937259"/>
                  </a:lnTo>
                </a:path>
                <a:path w="3076575" h="2342515">
                  <a:moveTo>
                    <a:pt x="0" y="467867"/>
                  </a:moveTo>
                  <a:lnTo>
                    <a:pt x="45974" y="467867"/>
                  </a:lnTo>
                </a:path>
                <a:path w="3076575" h="2342515">
                  <a:moveTo>
                    <a:pt x="0" y="0"/>
                  </a:moveTo>
                  <a:lnTo>
                    <a:pt x="45974" y="0"/>
                  </a:lnTo>
                </a:path>
                <a:path w="3076575" h="2342515">
                  <a:moveTo>
                    <a:pt x="45974" y="2341892"/>
                  </a:moveTo>
                  <a:lnTo>
                    <a:pt x="3076067" y="2341905"/>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1" name="object 41"/>
          <p:cNvSpPr txBox="1"/>
          <p:nvPr/>
        </p:nvSpPr>
        <p:spPr>
          <a:xfrm>
            <a:off x="7974296" y="4382694"/>
            <a:ext cx="779664"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Arial"/>
                <a:ea typeface="+mn-ea"/>
                <a:cs typeface="Arial"/>
              </a:rPr>
              <a:t>CR:</a:t>
            </a:r>
            <a:r>
              <a:rPr kumimoji="0" lang="en-US" sz="1199" b="1" i="0" u="none" strike="noStrike" kern="1200" cap="none" spc="-33" normalizeH="0" baseline="0" noProof="0" dirty="0">
                <a:ln>
                  <a:noFill/>
                </a:ln>
                <a:solidFill>
                  <a:srgbClr val="FFFFFF"/>
                </a:solidFill>
                <a:effectLst/>
                <a:uLnTx/>
                <a:uFillTx/>
                <a:latin typeface="Arial"/>
                <a:ea typeface="+mn-ea"/>
                <a:cs typeface="Arial"/>
              </a:rPr>
              <a:t> </a:t>
            </a:r>
            <a:r>
              <a:rPr kumimoji="0" lang="en-US" sz="1199" b="1" i="0" u="none" strike="noStrike" kern="1200" cap="none" spc="-13" normalizeH="0" baseline="0" noProof="0" dirty="0">
                <a:ln>
                  <a:noFill/>
                </a:ln>
                <a:solidFill>
                  <a:srgbClr val="FFFFFF"/>
                </a:solidFill>
                <a:effectLst/>
                <a:uLnTx/>
                <a:uFillTx/>
                <a:latin typeface="Arial"/>
                <a:ea typeface="+mn-ea"/>
                <a:cs typeface="Arial"/>
              </a:rPr>
              <a:t>47.3%</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42" name="object 42"/>
          <p:cNvSpPr txBox="1"/>
          <p:nvPr/>
        </p:nvSpPr>
        <p:spPr>
          <a:xfrm>
            <a:off x="9992292" y="4761701"/>
            <a:ext cx="780510"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Arial"/>
                <a:ea typeface="+mn-ea"/>
                <a:cs typeface="Arial"/>
              </a:rPr>
              <a:t>CR:</a:t>
            </a:r>
            <a:r>
              <a:rPr kumimoji="0" lang="en-US" sz="1199" b="1" i="0" u="none" strike="noStrike" kern="1200" cap="none" spc="-33" normalizeH="0" baseline="0" noProof="0" dirty="0">
                <a:ln>
                  <a:noFill/>
                </a:ln>
                <a:solidFill>
                  <a:srgbClr val="FFFFFF"/>
                </a:solidFill>
                <a:effectLst/>
                <a:uLnTx/>
                <a:uFillTx/>
                <a:latin typeface="Arial"/>
                <a:ea typeface="+mn-ea"/>
                <a:cs typeface="Arial"/>
              </a:rPr>
              <a:t> </a:t>
            </a:r>
            <a:r>
              <a:rPr kumimoji="0" lang="en-US" sz="1199" b="1" i="0" u="none" strike="noStrike" kern="1200" cap="none" spc="-13" normalizeH="0" baseline="0" noProof="0" dirty="0">
                <a:ln>
                  <a:noFill/>
                </a:ln>
                <a:solidFill>
                  <a:srgbClr val="FFFFFF"/>
                </a:solidFill>
                <a:effectLst/>
                <a:uLnTx/>
                <a:uFillTx/>
                <a:latin typeface="Arial"/>
                <a:ea typeface="+mn-ea"/>
                <a:cs typeface="Arial"/>
              </a:rPr>
              <a:t>23.0%</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43" name="object 43"/>
          <p:cNvSpPr txBox="1"/>
          <p:nvPr/>
        </p:nvSpPr>
        <p:spPr>
          <a:xfrm>
            <a:off x="7978355" y="3367100"/>
            <a:ext cx="772054"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prstClr val="black"/>
                </a:solidFill>
                <a:effectLst/>
                <a:uLnTx/>
                <a:uFillTx/>
                <a:latin typeface="Arial"/>
                <a:ea typeface="+mn-ea"/>
                <a:cs typeface="Arial"/>
              </a:rPr>
              <a:t>PR:</a:t>
            </a:r>
            <a:r>
              <a:rPr kumimoji="0" lang="en-US" sz="1199" b="1" i="0" u="none" strike="noStrike" kern="1200" cap="none" spc="-33" normalizeH="0" baseline="0" noProof="0" dirty="0">
                <a:ln>
                  <a:noFill/>
                </a:ln>
                <a:solidFill>
                  <a:prstClr val="black"/>
                </a:solidFill>
                <a:effectLst/>
                <a:uLnTx/>
                <a:uFillTx/>
                <a:latin typeface="Arial"/>
                <a:ea typeface="+mn-ea"/>
                <a:cs typeface="Arial"/>
              </a:rPr>
              <a:t> </a:t>
            </a:r>
            <a:r>
              <a:rPr kumimoji="0" lang="en-US" sz="1199" b="1" i="0" u="none" strike="noStrike" kern="1200" cap="none" spc="-13" normalizeH="0" baseline="0" noProof="0" dirty="0">
                <a:ln>
                  <a:noFill/>
                </a:ln>
                <a:solidFill>
                  <a:prstClr val="black"/>
                </a:solidFill>
                <a:effectLst/>
                <a:uLnTx/>
                <a:uFillTx/>
                <a:latin typeface="Arial"/>
                <a:ea typeface="+mn-ea"/>
                <a:cs typeface="Arial"/>
              </a:rPr>
              <a:t>17.8%</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44" name="object 44"/>
          <p:cNvSpPr txBox="1"/>
          <p:nvPr/>
        </p:nvSpPr>
        <p:spPr>
          <a:xfrm>
            <a:off x="9996349" y="4217458"/>
            <a:ext cx="772054" cy="201615"/>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199" b="1" i="0" u="none" strike="noStrike" kern="1200" cap="none" spc="0" normalizeH="0" baseline="0" noProof="0" dirty="0">
                <a:ln>
                  <a:noFill/>
                </a:ln>
                <a:solidFill>
                  <a:prstClr val="black"/>
                </a:solidFill>
                <a:effectLst/>
                <a:uLnTx/>
                <a:uFillTx/>
                <a:latin typeface="Arial"/>
                <a:ea typeface="+mn-ea"/>
                <a:cs typeface="Arial"/>
              </a:rPr>
              <a:t>PR:</a:t>
            </a:r>
            <a:r>
              <a:rPr kumimoji="0" lang="en-US" sz="1199" b="1" i="0" u="none" strike="noStrike" kern="1200" cap="none" spc="-33" normalizeH="0" baseline="0" noProof="0" dirty="0">
                <a:ln>
                  <a:noFill/>
                </a:ln>
                <a:solidFill>
                  <a:prstClr val="black"/>
                </a:solidFill>
                <a:effectLst/>
                <a:uLnTx/>
                <a:uFillTx/>
                <a:latin typeface="Arial"/>
                <a:ea typeface="+mn-ea"/>
                <a:cs typeface="Arial"/>
              </a:rPr>
              <a:t> </a:t>
            </a:r>
            <a:r>
              <a:rPr kumimoji="0" lang="en-US" sz="1199" b="1" i="0" u="none" strike="noStrike" kern="1200" cap="none" spc="-13" normalizeH="0" baseline="0" noProof="0" dirty="0">
                <a:ln>
                  <a:noFill/>
                </a:ln>
                <a:solidFill>
                  <a:prstClr val="black"/>
                </a:solidFill>
                <a:effectLst/>
                <a:uLnTx/>
                <a:uFillTx/>
                <a:latin typeface="Arial"/>
                <a:ea typeface="+mn-ea"/>
                <a:cs typeface="Arial"/>
              </a:rPr>
              <a:t>11.9%</a:t>
            </a:r>
            <a:endParaRPr kumimoji="0" lang="en-US" sz="1199" b="0" i="0" u="none" strike="noStrike" kern="1200" cap="none" spc="0" normalizeH="0" baseline="0" noProof="0" dirty="0">
              <a:ln>
                <a:noFill/>
              </a:ln>
              <a:solidFill>
                <a:prstClr val="black"/>
              </a:solidFill>
              <a:effectLst/>
              <a:uLnTx/>
              <a:uFillTx/>
              <a:latin typeface="Arial"/>
              <a:ea typeface="+mn-ea"/>
              <a:cs typeface="Arial"/>
            </a:endParaRPr>
          </a:p>
        </p:txBody>
      </p:sp>
      <p:sp>
        <p:nvSpPr>
          <p:cNvPr id="45" name="object 45"/>
          <p:cNvSpPr txBox="1"/>
          <p:nvPr/>
        </p:nvSpPr>
        <p:spPr>
          <a:xfrm>
            <a:off x="7049185" y="5078743"/>
            <a:ext cx="147137"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67" normalizeH="0" baseline="0" noProof="0" dirty="0">
                <a:ln>
                  <a:noFill/>
                </a:ln>
                <a:solidFill>
                  <a:prstClr val="black"/>
                </a:solidFill>
                <a:effectLst/>
                <a:uLnTx/>
                <a:uFillTx/>
                <a:latin typeface="Arial MT"/>
                <a:ea typeface="+mn-ea"/>
                <a:cs typeface="Arial MT"/>
              </a:rPr>
              <a:t>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46" name="object 46"/>
          <p:cNvSpPr txBox="1"/>
          <p:nvPr/>
        </p:nvSpPr>
        <p:spPr>
          <a:xfrm>
            <a:off x="6936717" y="4454909"/>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20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47" name="object 47"/>
          <p:cNvSpPr txBox="1"/>
          <p:nvPr/>
        </p:nvSpPr>
        <p:spPr>
          <a:xfrm>
            <a:off x="6936717" y="3831008"/>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40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48" name="object 48"/>
          <p:cNvSpPr txBox="1"/>
          <p:nvPr/>
        </p:nvSpPr>
        <p:spPr>
          <a:xfrm>
            <a:off x="6936717" y="3207108"/>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60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49" name="object 49"/>
          <p:cNvSpPr txBox="1"/>
          <p:nvPr/>
        </p:nvSpPr>
        <p:spPr>
          <a:xfrm>
            <a:off x="6936717" y="2582464"/>
            <a:ext cx="257069"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80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50" name="object 50"/>
          <p:cNvSpPr txBox="1"/>
          <p:nvPr/>
        </p:nvSpPr>
        <p:spPr>
          <a:xfrm>
            <a:off x="6824249" y="1958969"/>
            <a:ext cx="372074"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0" i="0" u="none" strike="noStrike" kern="1200" cap="none" spc="-33" normalizeH="0" baseline="0" noProof="0" dirty="0">
                <a:ln>
                  <a:noFill/>
                </a:ln>
                <a:solidFill>
                  <a:prstClr val="black"/>
                </a:solidFill>
                <a:effectLst/>
                <a:uLnTx/>
                <a:uFillTx/>
                <a:latin typeface="Arial MT"/>
                <a:ea typeface="+mn-ea"/>
                <a:cs typeface="Arial MT"/>
              </a:rPr>
              <a:t>100</a:t>
            </a:r>
            <a:endParaRPr kumimoji="0" lang="en-US" sz="1598"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51" name="object 51"/>
          <p:cNvSpPr txBox="1"/>
          <p:nvPr/>
        </p:nvSpPr>
        <p:spPr>
          <a:xfrm>
            <a:off x="7628776" y="5322280"/>
            <a:ext cx="1465464" cy="494966"/>
          </a:xfrm>
          <a:prstGeom prst="rect">
            <a:avLst/>
          </a:prstGeom>
        </p:spPr>
        <p:txBody>
          <a:bodyPr vert="horz" wrap="square" lIns="0" tIns="32979" rIns="0" bIns="0" rtlCol="0">
            <a:spAutoFit/>
          </a:bodyPr>
          <a:lstStyle/>
          <a:p>
            <a:pPr marL="374614" marR="6765" lvl="0" indent="-358547" algn="l" defTabSz="914400" rtl="0" eaLnBrk="1" fontAlgn="auto" latinLnBrk="0" hangingPunct="1">
              <a:lnSpc>
                <a:spcPts val="1838"/>
              </a:lnSpc>
              <a:spcBef>
                <a:spcPts val="260"/>
              </a:spcBef>
              <a:spcAft>
                <a:spcPts val="0"/>
              </a:spcAft>
              <a:buClrTx/>
              <a:buSzTx/>
              <a:buFontTx/>
              <a:buNone/>
              <a:tabLst/>
              <a:defRPr/>
            </a:pPr>
            <a:r>
              <a:rPr kumimoji="0" lang="en-US" sz="1598" b="1" i="0" u="none" strike="noStrike" kern="1200" cap="none" spc="-13" normalizeH="0" baseline="0" noProof="0" dirty="0">
                <a:ln>
                  <a:noFill/>
                </a:ln>
                <a:solidFill>
                  <a:prstClr val="black"/>
                </a:solidFill>
                <a:effectLst/>
                <a:uLnTx/>
                <a:uFillTx/>
                <a:latin typeface="Arial"/>
                <a:ea typeface="+mn-ea"/>
                <a:cs typeface="Arial"/>
              </a:rPr>
              <a:t>Pola-R-GemOx (n=129)</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52" name="object 52"/>
          <p:cNvSpPr txBox="1"/>
          <p:nvPr/>
        </p:nvSpPr>
        <p:spPr>
          <a:xfrm>
            <a:off x="9894875" y="5322280"/>
            <a:ext cx="969929" cy="494966"/>
          </a:xfrm>
          <a:prstGeom prst="rect">
            <a:avLst/>
          </a:prstGeom>
        </p:spPr>
        <p:txBody>
          <a:bodyPr vert="horz" wrap="square" lIns="0" tIns="32979" rIns="0" bIns="0" rtlCol="0">
            <a:spAutoFit/>
          </a:bodyPr>
          <a:lstStyle/>
          <a:p>
            <a:pPr marL="125999" marR="6765" lvl="0" indent="-109932" algn="l" defTabSz="914400" rtl="0" eaLnBrk="1" fontAlgn="auto" latinLnBrk="0" hangingPunct="1">
              <a:lnSpc>
                <a:spcPts val="1838"/>
              </a:lnSpc>
              <a:spcBef>
                <a:spcPts val="260"/>
              </a:spcBef>
              <a:spcAft>
                <a:spcPts val="0"/>
              </a:spcAft>
              <a:buClrTx/>
              <a:buSzTx/>
              <a:buFontTx/>
              <a:buNone/>
              <a:tabLst/>
              <a:defRPr/>
            </a:pPr>
            <a:r>
              <a:rPr kumimoji="0" lang="en-US" sz="1598" b="1" i="0" u="none" strike="noStrike" kern="1200" cap="none" spc="0" normalizeH="0" baseline="0" noProof="0" dirty="0">
                <a:ln>
                  <a:noFill/>
                </a:ln>
                <a:solidFill>
                  <a:prstClr val="black"/>
                </a:solidFill>
                <a:effectLst/>
                <a:uLnTx/>
                <a:uFillTx/>
                <a:latin typeface="Arial"/>
                <a:ea typeface="+mn-ea"/>
                <a:cs typeface="Arial"/>
              </a:rPr>
              <a:t>R-</a:t>
            </a:r>
            <a:r>
              <a:rPr kumimoji="0" lang="en-US" sz="1598" b="1" i="0" u="none" strike="noStrike" kern="1200" cap="none" spc="-13" normalizeH="0" baseline="0" noProof="0" dirty="0">
                <a:ln>
                  <a:noFill/>
                </a:ln>
                <a:solidFill>
                  <a:prstClr val="black"/>
                </a:solidFill>
                <a:effectLst/>
                <a:uLnTx/>
                <a:uFillTx/>
                <a:latin typeface="Arial"/>
                <a:ea typeface="+mn-ea"/>
                <a:cs typeface="Arial"/>
              </a:rPr>
              <a:t>GemOx (n=126)</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53" name="object 53"/>
          <p:cNvSpPr txBox="1"/>
          <p:nvPr/>
        </p:nvSpPr>
        <p:spPr>
          <a:xfrm>
            <a:off x="6546831" y="3046771"/>
            <a:ext cx="243656" cy="1192328"/>
          </a:xfrm>
          <a:prstGeom prst="rect">
            <a:avLst/>
          </a:prstGeom>
        </p:spPr>
        <p:txBody>
          <a:bodyPr vert="vert270" wrap="square" lIns="0" tIns="0" rIns="0" bIns="0" rtlCol="0">
            <a:spAutoFit/>
          </a:bodyPr>
          <a:lstStyle/>
          <a:p>
            <a:pPr marL="16913" marR="0" lvl="0" indent="0" algn="l" defTabSz="914400" rtl="0" eaLnBrk="1" fontAlgn="auto" latinLnBrk="0" hangingPunct="1">
              <a:lnSpc>
                <a:spcPts val="1898"/>
              </a:lnSpc>
              <a:spcBef>
                <a:spcPts val="0"/>
              </a:spcBef>
              <a:spcAft>
                <a:spcPts val="0"/>
              </a:spcAft>
              <a:buClrTx/>
              <a:buSzTx/>
              <a:buFontTx/>
              <a:buNone/>
              <a:tabLst/>
              <a:defRPr/>
            </a:pPr>
            <a:r>
              <a:rPr kumimoji="0" lang="en-US" sz="1598" b="1" i="0" u="none" strike="noStrike" kern="1200" cap="none" spc="0" normalizeH="0" baseline="0" noProof="0" dirty="0">
                <a:ln>
                  <a:noFill/>
                </a:ln>
                <a:solidFill>
                  <a:prstClr val="black"/>
                </a:solidFill>
                <a:effectLst/>
                <a:uLnTx/>
                <a:uFillTx/>
                <a:latin typeface="Arial"/>
                <a:ea typeface="+mn-ea"/>
                <a:cs typeface="Arial"/>
              </a:rPr>
              <a:t>Patients</a:t>
            </a:r>
            <a:r>
              <a:rPr kumimoji="0" lang="en-US" sz="1598" b="1" i="0" u="none" strike="noStrike" kern="1200" cap="none" spc="-53" normalizeH="0" baseline="0" noProof="0" dirty="0">
                <a:ln>
                  <a:noFill/>
                </a:ln>
                <a:solidFill>
                  <a:prstClr val="black"/>
                </a:solidFill>
                <a:effectLst/>
                <a:uLnTx/>
                <a:uFillTx/>
                <a:latin typeface="Arial"/>
                <a:ea typeface="+mn-ea"/>
                <a:cs typeface="Arial"/>
              </a:rPr>
              <a:t> </a:t>
            </a:r>
            <a:r>
              <a:rPr kumimoji="0" lang="en-US" sz="1598" b="1" i="0" u="none" strike="noStrike" kern="1200" cap="none" spc="-33" normalizeH="0" baseline="0" noProof="0" dirty="0">
                <a:ln>
                  <a:noFill/>
                </a:ln>
                <a:solidFill>
                  <a:prstClr val="black"/>
                </a:solidFill>
                <a:effectLst/>
                <a:uLnTx/>
                <a:uFillTx/>
                <a:latin typeface="Arial"/>
                <a:ea typeface="+mn-ea"/>
                <a:cs typeface="Arial"/>
              </a:rPr>
              <a:t>(%)</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54" name="object 54"/>
          <p:cNvSpPr txBox="1"/>
          <p:nvPr/>
        </p:nvSpPr>
        <p:spPr>
          <a:xfrm>
            <a:off x="7806186" y="2841394"/>
            <a:ext cx="1188945"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srgbClr val="2A2727"/>
                </a:solidFill>
                <a:effectLst/>
                <a:uLnTx/>
                <a:uFillTx/>
                <a:latin typeface="Arial"/>
                <a:ea typeface="+mn-ea"/>
                <a:cs typeface="Arial"/>
              </a:rPr>
              <a:t>BOR:</a:t>
            </a:r>
            <a:r>
              <a:rPr kumimoji="0" lang="en-US" sz="1598" b="1" i="0" u="none" strike="noStrike" kern="1200" cap="none" spc="-7" normalizeH="0" baseline="0" noProof="0" dirty="0">
                <a:ln>
                  <a:noFill/>
                </a:ln>
                <a:solidFill>
                  <a:srgbClr val="2A2727"/>
                </a:solidFill>
                <a:effectLst/>
                <a:uLnTx/>
                <a:uFillTx/>
                <a:latin typeface="Arial"/>
                <a:ea typeface="+mn-ea"/>
                <a:cs typeface="Arial"/>
              </a:rPr>
              <a:t> </a:t>
            </a:r>
            <a:r>
              <a:rPr kumimoji="0" lang="en-US" sz="1598" b="1" i="0" u="none" strike="noStrike" kern="1200" cap="none" spc="-13" normalizeH="0" baseline="0" noProof="0" dirty="0">
                <a:ln>
                  <a:noFill/>
                </a:ln>
                <a:solidFill>
                  <a:srgbClr val="2A2727"/>
                </a:solidFill>
                <a:effectLst/>
                <a:uLnTx/>
                <a:uFillTx/>
                <a:latin typeface="Arial"/>
                <a:ea typeface="+mn-ea"/>
                <a:cs typeface="Arial"/>
              </a:rPr>
              <a:t>65.1%</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55" name="object 55"/>
          <p:cNvSpPr txBox="1"/>
          <p:nvPr/>
        </p:nvSpPr>
        <p:spPr>
          <a:xfrm>
            <a:off x="9803210" y="3776212"/>
            <a:ext cx="1188100" cy="262978"/>
          </a:xfrm>
          <a:prstGeom prst="rect">
            <a:avLst/>
          </a:prstGeom>
        </p:spPr>
        <p:txBody>
          <a:bodyPr vert="horz" wrap="square" lIns="0" tIns="16912" rIns="0" bIns="0" rtlCol="0">
            <a:spAutoFit/>
          </a:bodyPr>
          <a:lstStyle/>
          <a:p>
            <a:pPr marL="16913" marR="0" lvl="0" indent="0" algn="l" defTabSz="914400" rtl="0" eaLnBrk="1" fontAlgn="auto" latinLnBrk="0" hangingPunct="1">
              <a:lnSpc>
                <a:spcPct val="100000"/>
              </a:lnSpc>
              <a:spcBef>
                <a:spcPts val="133"/>
              </a:spcBef>
              <a:spcAft>
                <a:spcPts val="0"/>
              </a:spcAft>
              <a:buClrTx/>
              <a:buSzTx/>
              <a:buFontTx/>
              <a:buNone/>
              <a:tabLst/>
              <a:defRPr/>
            </a:pPr>
            <a:r>
              <a:rPr kumimoji="0" lang="en-US" sz="1598" b="1" i="0" u="none" strike="noStrike" kern="1200" cap="none" spc="0" normalizeH="0" baseline="0" noProof="0" dirty="0">
                <a:ln>
                  <a:noFill/>
                </a:ln>
                <a:solidFill>
                  <a:srgbClr val="2A2727"/>
                </a:solidFill>
                <a:effectLst/>
                <a:uLnTx/>
                <a:uFillTx/>
                <a:latin typeface="Arial"/>
                <a:ea typeface="+mn-ea"/>
                <a:cs typeface="Arial"/>
              </a:rPr>
              <a:t>BOR:</a:t>
            </a:r>
            <a:r>
              <a:rPr kumimoji="0" lang="en-US" sz="1598" b="1" i="0" u="none" strike="noStrike" kern="1200" cap="none" spc="-7" normalizeH="0" baseline="0" noProof="0" dirty="0">
                <a:ln>
                  <a:noFill/>
                </a:ln>
                <a:solidFill>
                  <a:srgbClr val="2A2727"/>
                </a:solidFill>
                <a:effectLst/>
                <a:uLnTx/>
                <a:uFillTx/>
                <a:latin typeface="Arial"/>
                <a:ea typeface="+mn-ea"/>
                <a:cs typeface="Arial"/>
              </a:rPr>
              <a:t> </a:t>
            </a:r>
            <a:r>
              <a:rPr kumimoji="0" lang="en-US" sz="1598" b="1" i="0" u="none" strike="noStrike" kern="1200" cap="none" spc="-13" normalizeH="0" baseline="0" noProof="0" dirty="0">
                <a:ln>
                  <a:noFill/>
                </a:ln>
                <a:solidFill>
                  <a:srgbClr val="2A2727"/>
                </a:solidFill>
                <a:effectLst/>
                <a:uLnTx/>
                <a:uFillTx/>
                <a:latin typeface="Arial"/>
                <a:ea typeface="+mn-ea"/>
                <a:cs typeface="Arial"/>
              </a:rPr>
              <a:t>34.9%</a:t>
            </a:r>
            <a:endParaRPr kumimoji="0" lang="en-US" sz="1598" b="0" i="0" u="none" strike="noStrike" kern="1200" cap="none" spc="0" normalizeH="0" baseline="0" noProof="0" dirty="0">
              <a:ln>
                <a:noFill/>
              </a:ln>
              <a:solidFill>
                <a:prstClr val="black"/>
              </a:solidFill>
              <a:effectLst/>
              <a:uLnTx/>
              <a:uFillTx/>
              <a:latin typeface="Arial"/>
              <a:ea typeface="+mn-ea"/>
              <a:cs typeface="Arial"/>
            </a:endParaRPr>
          </a:p>
        </p:txBody>
      </p:sp>
      <p:sp>
        <p:nvSpPr>
          <p:cNvPr id="58" name="object 4">
            <a:extLst>
              <a:ext uri="{FF2B5EF4-FFF2-40B4-BE49-F238E27FC236}">
                <a16:creationId xmlns:a16="http://schemas.microsoft.com/office/drawing/2014/main" id="{173D4E5C-260F-4C3C-9879-221D269BCDA9}"/>
              </a:ext>
            </a:extLst>
          </p:cNvPr>
          <p:cNvSpPr txBox="1">
            <a:spLocks/>
          </p:cNvSpPr>
          <p:nvPr/>
        </p:nvSpPr>
        <p:spPr>
          <a:xfrm>
            <a:off x="550407" y="166045"/>
            <a:ext cx="11571721" cy="1014830"/>
          </a:xfrm>
          <a:prstGeom prst="rect">
            <a:avLst/>
          </a:prstGeom>
        </p:spPr>
        <p:txBody>
          <a:bodyPr vert="horz" wrap="square" lIns="0" tIns="1016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lvl="0" indent="0" algn="l" defTabSz="914400" rtl="0" eaLnBrk="1" fontAlgn="auto" latinLnBrk="0" hangingPunct="1">
              <a:lnSpc>
                <a:spcPct val="100800"/>
              </a:lnSpc>
              <a:spcBef>
                <a:spcPts val="8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Polatuzumab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Vedotin,</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Rituximab,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Gemcitabine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And</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Oxaliplatin</a:t>
            </a:r>
            <a:b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200" b="1" i="0" u="none" strike="noStrike" kern="1200" cap="none" spc="-2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for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Relapsed/Refractory</a:t>
            </a:r>
            <a:r>
              <a:rPr kumimoji="0" lang="en-US" sz="2200" b="1" i="0" u="none" strike="noStrike" kern="1200" cap="none" spc="-4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Diffuse</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Large</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cell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Lymphoma:</a:t>
            </a:r>
            <a:r>
              <a:rPr kumimoji="0" lang="en-US" sz="2200" b="1" i="0" u="none" strike="noStrike" kern="1200" cap="none" spc="-4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esults</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from</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b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a:t>
            </a:r>
            <a:r>
              <a:rPr kumimoji="0" lang="en-US" sz="2200" b="1" i="0" u="none" strike="noStrike" kern="1200" cap="none" spc="-7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Randomized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Phase</a:t>
            </a:r>
            <a:r>
              <a:rPr kumimoji="0" lang="en-US" sz="2200" b="1" i="0" u="none" strike="noStrike" kern="1200" cap="none" spc="-1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III</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POLARGO</a:t>
            </a:r>
            <a:r>
              <a:rPr kumimoji="0" lang="en-US" sz="2200" b="1" i="0" u="none" strike="noStrike" kern="1200" cap="none" spc="-3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Trial</a:t>
            </a:r>
          </a:p>
        </p:txBody>
      </p:sp>
      <p:sp>
        <p:nvSpPr>
          <p:cNvPr id="59" name="CasellaDiTesto 58">
            <a:extLst>
              <a:ext uri="{FF2B5EF4-FFF2-40B4-BE49-F238E27FC236}">
                <a16:creationId xmlns:a16="http://schemas.microsoft.com/office/drawing/2014/main" id="{8C12F3E0-771D-4386-B8C0-0F34BEE16738}"/>
              </a:ext>
            </a:extLst>
          </p:cNvPr>
          <p:cNvSpPr txBox="1"/>
          <p:nvPr/>
        </p:nvSpPr>
        <p:spPr>
          <a:xfrm>
            <a:off x="9827923" y="6493079"/>
            <a:ext cx="226857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Matasar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S101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nvGraphicFramePr>
        <p:xfrm>
          <a:off x="542238" y="1264329"/>
          <a:ext cx="11124165" cy="5042962"/>
        </p:xfrm>
        <a:graphic>
          <a:graphicData uri="http://schemas.openxmlformats.org/drawingml/2006/table">
            <a:tbl>
              <a:tblPr firstRow="1" bandRow="1">
                <a:tableStyleId>{2D5ABB26-0587-4C30-8999-92F81FD0307C}</a:tableStyleId>
              </a:tblPr>
              <a:tblGrid>
                <a:gridCol w="4746479">
                  <a:extLst>
                    <a:ext uri="{9D8B030D-6E8A-4147-A177-3AD203B41FA5}">
                      <a16:colId xmlns:a16="http://schemas.microsoft.com/office/drawing/2014/main" val="20000"/>
                    </a:ext>
                  </a:extLst>
                </a:gridCol>
                <a:gridCol w="3188843">
                  <a:extLst>
                    <a:ext uri="{9D8B030D-6E8A-4147-A177-3AD203B41FA5}">
                      <a16:colId xmlns:a16="http://schemas.microsoft.com/office/drawing/2014/main" val="20001"/>
                    </a:ext>
                  </a:extLst>
                </a:gridCol>
                <a:gridCol w="3188843">
                  <a:extLst>
                    <a:ext uri="{9D8B030D-6E8A-4147-A177-3AD203B41FA5}">
                      <a16:colId xmlns:a16="http://schemas.microsoft.com/office/drawing/2014/main" val="20002"/>
                    </a:ext>
                  </a:extLst>
                </a:gridCol>
              </a:tblGrid>
              <a:tr h="520838">
                <a:tc>
                  <a:txBody>
                    <a:bodyPr/>
                    <a:lstStyle/>
                    <a:p>
                      <a:pPr marL="71755">
                        <a:lnSpc>
                          <a:spcPct val="100000"/>
                        </a:lnSpc>
                        <a:spcBef>
                          <a:spcPts val="1075"/>
                        </a:spcBef>
                      </a:pPr>
                      <a:r>
                        <a:rPr lang="en-US" sz="1200" b="1" dirty="0">
                          <a:solidFill>
                            <a:srgbClr val="FFFFFF"/>
                          </a:solidFill>
                          <a:latin typeface="Arial" panose="020B0604020202020204" pitchFamily="34" charset="0"/>
                          <a:cs typeface="Arial" panose="020B0604020202020204" pitchFamily="34" charset="0"/>
                        </a:rPr>
                        <a:t>n</a:t>
                      </a:r>
                      <a:r>
                        <a:rPr lang="en-US" sz="1200" b="1" spc="-30"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a:t>
                      </a:r>
                      <a:r>
                        <a:rPr lang="en-US" sz="1200" b="1" spc="-20"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unless</a:t>
                      </a:r>
                      <a:r>
                        <a:rPr lang="en-US" sz="1200" b="1" spc="-45" dirty="0">
                          <a:solidFill>
                            <a:srgbClr val="FFFFFF"/>
                          </a:solidFill>
                          <a:latin typeface="Arial" panose="020B0604020202020204" pitchFamily="34" charset="0"/>
                          <a:cs typeface="Arial" panose="020B0604020202020204" pitchFamily="34" charset="0"/>
                        </a:rPr>
                        <a:t> </a:t>
                      </a:r>
                      <a:r>
                        <a:rPr lang="en-US" sz="1200" b="1" dirty="0">
                          <a:solidFill>
                            <a:srgbClr val="FFFFFF"/>
                          </a:solidFill>
                          <a:latin typeface="Arial" panose="020B0604020202020204" pitchFamily="34" charset="0"/>
                          <a:cs typeface="Arial" panose="020B0604020202020204" pitchFamily="34" charset="0"/>
                        </a:rPr>
                        <a:t>otherwise</a:t>
                      </a:r>
                      <a:r>
                        <a:rPr lang="en-US" sz="1200" b="1" spc="-45" dirty="0">
                          <a:solidFill>
                            <a:srgbClr val="FFFFFF"/>
                          </a:solidFill>
                          <a:latin typeface="Arial" panose="020B0604020202020204" pitchFamily="34" charset="0"/>
                          <a:cs typeface="Arial" panose="020B0604020202020204" pitchFamily="34" charset="0"/>
                        </a:rPr>
                        <a:t> </a:t>
                      </a:r>
                      <a:r>
                        <a:rPr lang="en-US" sz="1200" b="1" spc="-10" dirty="0">
                          <a:solidFill>
                            <a:srgbClr val="FFFFFF"/>
                          </a:solidFill>
                          <a:latin typeface="Arial" panose="020B0604020202020204" pitchFamily="34" charset="0"/>
                          <a:cs typeface="Arial" panose="020B0604020202020204" pitchFamily="34" charset="0"/>
                        </a:rPr>
                        <a:t>stated</a:t>
                      </a:r>
                      <a:endParaRPr lang="en-US" sz="1200" dirty="0">
                        <a:latin typeface="Arial" panose="020B0604020202020204" pitchFamily="34" charset="0"/>
                        <a:cs typeface="Arial" panose="020B0604020202020204" pitchFamily="34" charset="0"/>
                      </a:endParaRPr>
                    </a:p>
                  </a:txBody>
                  <a:tcPr marL="0" marR="0" marT="181809" marB="0">
                    <a:lnL w="12700">
                      <a:solidFill>
                        <a:srgbClr val="0A41CD"/>
                      </a:solidFill>
                      <a:prstDash val="solid"/>
                    </a:lnL>
                    <a:lnR w="12700">
                      <a:solidFill>
                        <a:srgbClr val="FFFFFF"/>
                      </a:solidFill>
                      <a:prstDash val="solid"/>
                    </a:lnR>
                    <a:lnB w="12700">
                      <a:solidFill>
                        <a:srgbClr val="DDDBDB"/>
                      </a:solidFill>
                      <a:prstDash val="solid"/>
                    </a:lnB>
                    <a:solidFill>
                      <a:srgbClr val="0A41CD"/>
                    </a:solidFill>
                  </a:tcPr>
                </a:tc>
                <a:tc>
                  <a:txBody>
                    <a:bodyPr/>
                    <a:lstStyle/>
                    <a:p>
                      <a:pPr algn="ctr">
                        <a:lnSpc>
                          <a:spcPct val="100000"/>
                        </a:lnSpc>
                        <a:spcBef>
                          <a:spcPts val="475"/>
                        </a:spcBef>
                      </a:pPr>
                      <a:r>
                        <a:rPr lang="en-US" sz="1200" b="1" spc="-10" dirty="0">
                          <a:solidFill>
                            <a:srgbClr val="FFFFFF"/>
                          </a:solidFill>
                          <a:latin typeface="Arial" panose="020B0604020202020204" pitchFamily="34" charset="0"/>
                          <a:cs typeface="Arial" panose="020B0604020202020204" pitchFamily="34" charset="0"/>
                        </a:rPr>
                        <a:t>Pola-R-GemOx</a:t>
                      </a:r>
                      <a:endParaRPr lang="en-US" sz="1200" dirty="0">
                        <a:latin typeface="Arial" panose="020B0604020202020204" pitchFamily="34" charset="0"/>
                        <a:cs typeface="Arial" panose="020B0604020202020204" pitchFamily="34" charset="0"/>
                      </a:endParaRPr>
                    </a:p>
                    <a:p>
                      <a:pPr algn="ctr">
                        <a:lnSpc>
                          <a:spcPct val="100000"/>
                        </a:lnSpc>
                      </a:pPr>
                      <a:r>
                        <a:rPr lang="en-US" sz="1200" b="1" spc="-10" dirty="0">
                          <a:solidFill>
                            <a:srgbClr val="FFFFFF"/>
                          </a:solidFill>
                          <a:latin typeface="Arial" panose="020B0604020202020204" pitchFamily="34" charset="0"/>
                          <a:cs typeface="Arial" panose="020B0604020202020204" pitchFamily="34" charset="0"/>
                        </a:rPr>
                        <a:t>(n=128)</a:t>
                      </a:r>
                      <a:endParaRPr lang="en-US" sz="1200" dirty="0">
                        <a:latin typeface="Arial" panose="020B0604020202020204" pitchFamily="34" charset="0"/>
                        <a:cs typeface="Arial" panose="020B0604020202020204" pitchFamily="34" charset="0"/>
                      </a:endParaRPr>
                    </a:p>
                  </a:txBody>
                  <a:tcPr marL="0" marR="0" marT="80334" marB="0">
                    <a:lnL w="12700">
                      <a:solidFill>
                        <a:srgbClr val="FFFFFF"/>
                      </a:solidFill>
                      <a:prstDash val="solid"/>
                    </a:lnL>
                    <a:lnR w="12700">
                      <a:solidFill>
                        <a:srgbClr val="FFFFFF"/>
                      </a:solidFill>
                      <a:prstDash val="solid"/>
                    </a:lnR>
                    <a:lnB w="12700">
                      <a:solidFill>
                        <a:srgbClr val="DDDBDB"/>
                      </a:solidFill>
                      <a:prstDash val="solid"/>
                    </a:lnB>
                    <a:solidFill>
                      <a:srgbClr val="009963"/>
                    </a:solidFill>
                  </a:tcPr>
                </a:tc>
                <a:tc>
                  <a:txBody>
                    <a:bodyPr/>
                    <a:lstStyle/>
                    <a:p>
                      <a:pPr marL="1905" algn="ctr">
                        <a:lnSpc>
                          <a:spcPct val="100000"/>
                        </a:lnSpc>
                        <a:spcBef>
                          <a:spcPts val="475"/>
                        </a:spcBef>
                      </a:pPr>
                      <a:r>
                        <a:rPr lang="en-US" sz="1200" b="1" spc="-10" dirty="0">
                          <a:solidFill>
                            <a:srgbClr val="FFFFFF"/>
                          </a:solidFill>
                          <a:latin typeface="Arial" panose="020B0604020202020204" pitchFamily="34" charset="0"/>
                          <a:cs typeface="Arial" panose="020B0604020202020204" pitchFamily="34" charset="0"/>
                        </a:rPr>
                        <a:t>R-GemOx</a:t>
                      </a:r>
                      <a:endParaRPr lang="en-US" sz="1200" dirty="0">
                        <a:latin typeface="Arial" panose="020B0604020202020204" pitchFamily="34" charset="0"/>
                        <a:cs typeface="Arial" panose="020B0604020202020204" pitchFamily="34" charset="0"/>
                      </a:endParaRPr>
                    </a:p>
                    <a:p>
                      <a:pPr algn="ctr">
                        <a:lnSpc>
                          <a:spcPct val="100000"/>
                        </a:lnSpc>
                      </a:pPr>
                      <a:r>
                        <a:rPr lang="en-US" sz="1200" b="1" spc="-10" dirty="0">
                          <a:solidFill>
                            <a:srgbClr val="FFFFFF"/>
                          </a:solidFill>
                          <a:latin typeface="Arial" panose="020B0604020202020204" pitchFamily="34" charset="0"/>
                          <a:cs typeface="Arial" panose="020B0604020202020204" pitchFamily="34" charset="0"/>
                        </a:rPr>
                        <a:t>(n=125)</a:t>
                      </a:r>
                      <a:endParaRPr lang="en-US" sz="1200" dirty="0">
                        <a:latin typeface="Arial" panose="020B0604020202020204" pitchFamily="34" charset="0"/>
                        <a:cs typeface="Arial" panose="020B0604020202020204" pitchFamily="34" charset="0"/>
                      </a:endParaRPr>
                    </a:p>
                  </a:txBody>
                  <a:tcPr marL="0" marR="0" marT="80334" marB="0">
                    <a:lnL w="12700">
                      <a:solidFill>
                        <a:srgbClr val="FFFFFF"/>
                      </a:solidFill>
                      <a:prstDash val="solid"/>
                    </a:lnL>
                    <a:lnR w="12700">
                      <a:solidFill>
                        <a:srgbClr val="0A41CD"/>
                      </a:solidFill>
                      <a:prstDash val="solid"/>
                    </a:lnR>
                    <a:lnB w="12700">
                      <a:solidFill>
                        <a:srgbClr val="DDDBDB"/>
                      </a:solidFill>
                      <a:prstDash val="solid"/>
                    </a:lnB>
                    <a:solidFill>
                      <a:srgbClr val="0A41CD"/>
                    </a:solidFill>
                  </a:tcPr>
                </a:tc>
                <a:extLst>
                  <a:ext uri="{0D108BD9-81ED-4DB2-BD59-A6C34878D82A}">
                    <a16:rowId xmlns:a16="http://schemas.microsoft.com/office/drawing/2014/main" val="10000"/>
                  </a:ext>
                </a:extLst>
              </a:tr>
              <a:tr h="346970">
                <a:tc>
                  <a:txBody>
                    <a:bodyPr/>
                    <a:lstStyle/>
                    <a:p>
                      <a:pPr marL="91440">
                        <a:lnSpc>
                          <a:spcPct val="100000"/>
                        </a:lnSpc>
                        <a:spcBef>
                          <a:spcPts val="509"/>
                        </a:spcBef>
                      </a:pPr>
                      <a:r>
                        <a:rPr lang="en-US" sz="1200" b="1" dirty="0">
                          <a:latin typeface="Arial" panose="020B0604020202020204" pitchFamily="34" charset="0"/>
                          <a:cs typeface="Arial" panose="020B0604020202020204" pitchFamily="34" charset="0"/>
                        </a:rPr>
                        <a:t>Number</a:t>
                      </a:r>
                      <a:r>
                        <a:rPr lang="en-US" sz="1200" b="1" spc="-4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of</a:t>
                      </a:r>
                      <a:r>
                        <a:rPr lang="en-US" sz="1200" b="1" spc="-1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cycles</a:t>
                      </a:r>
                      <a:r>
                        <a:rPr lang="en-US" sz="1200" dirty="0">
                          <a:latin typeface="Arial" panose="020B0604020202020204" pitchFamily="34" charset="0"/>
                          <a:cs typeface="Arial" panose="020B0604020202020204" pitchFamily="34" charset="0"/>
                        </a:rPr>
                        <a:t>,</a:t>
                      </a:r>
                      <a:r>
                        <a:rPr lang="en-US" sz="1200" spc="-35"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median</a:t>
                      </a:r>
                      <a:r>
                        <a:rPr lang="en-US" sz="1200" spc="-4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(range)</a:t>
                      </a:r>
                      <a:endParaRPr lang="en-US" sz="1200" dirty="0">
                        <a:latin typeface="Arial" panose="020B0604020202020204" pitchFamily="34" charset="0"/>
                        <a:cs typeface="Arial" panose="020B0604020202020204" pitchFamily="34" charset="0"/>
                      </a:endParaRPr>
                    </a:p>
                  </a:txBody>
                  <a:tcPr marL="0" marR="0" marT="86252" marB="0">
                    <a:lnL w="12700">
                      <a:solidFill>
                        <a:srgbClr val="0A41CD"/>
                      </a:solidFill>
                      <a:prstDash val="solid"/>
                    </a:lnL>
                    <a:lnR w="12700">
                      <a:solidFill>
                        <a:srgbClr val="009963"/>
                      </a:solidFill>
                      <a:prstDash val="solid"/>
                    </a:lnR>
                    <a:lnT w="12700">
                      <a:solidFill>
                        <a:srgbClr val="DDDBDB"/>
                      </a:solidFill>
                      <a:prstDash val="solid"/>
                    </a:lnT>
                    <a:lnB w="12700">
                      <a:solidFill>
                        <a:srgbClr val="DDDBDB"/>
                      </a:solidFill>
                      <a:prstDash val="solid"/>
                    </a:lnB>
                  </a:tcPr>
                </a:tc>
                <a:tc>
                  <a:txBody>
                    <a:bodyPr/>
                    <a:lstStyle/>
                    <a:p>
                      <a:pPr marL="1401444" lvl="1" algn="l">
                        <a:lnSpc>
                          <a:spcPct val="100000"/>
                        </a:lnSpc>
                        <a:spcBef>
                          <a:spcPts val="509"/>
                        </a:spcBef>
                      </a:pPr>
                      <a:r>
                        <a:rPr lang="en-US" sz="1200" dirty="0">
                          <a:latin typeface="Arial" panose="020B0604020202020204" pitchFamily="34" charset="0"/>
                          <a:cs typeface="Arial" panose="020B0604020202020204" pitchFamily="34" charset="0"/>
                        </a:rPr>
                        <a:t>7.5</a:t>
                      </a:r>
                      <a:r>
                        <a:rPr lang="en-US" sz="1200" spc="-20"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(1–8)</a:t>
                      </a:r>
                      <a:endParaRPr lang="en-US" sz="1200" dirty="0">
                        <a:latin typeface="Arial" panose="020B0604020202020204" pitchFamily="34" charset="0"/>
                        <a:cs typeface="Arial" panose="020B0604020202020204" pitchFamily="34" charset="0"/>
                      </a:endParaRPr>
                    </a:p>
                  </a:txBody>
                  <a:tcPr marL="0" marR="0" marT="86252" marB="0">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E6F6EE"/>
                    </a:solidFill>
                  </a:tcPr>
                </a:tc>
                <a:tc>
                  <a:txBody>
                    <a:bodyPr/>
                    <a:lstStyle/>
                    <a:p>
                      <a:pPr algn="ctr">
                        <a:lnSpc>
                          <a:spcPct val="100000"/>
                        </a:lnSpc>
                        <a:spcBef>
                          <a:spcPts val="509"/>
                        </a:spcBef>
                      </a:pPr>
                      <a:r>
                        <a:rPr lang="en-US" sz="1200" dirty="0">
                          <a:latin typeface="Arial" panose="020B0604020202020204" pitchFamily="34" charset="0"/>
                          <a:cs typeface="Arial" panose="020B0604020202020204" pitchFamily="34" charset="0"/>
                        </a:rPr>
                        <a:t>4</a:t>
                      </a:r>
                      <a:r>
                        <a:rPr lang="en-US" sz="1200" spc="-5" dirty="0">
                          <a:latin typeface="Arial" panose="020B0604020202020204" pitchFamily="34" charset="0"/>
                          <a:cs typeface="Arial" panose="020B0604020202020204" pitchFamily="34" charset="0"/>
                        </a:rPr>
                        <a:t> </a:t>
                      </a:r>
                      <a:r>
                        <a:rPr lang="en-US" sz="1200" spc="-20" dirty="0">
                          <a:latin typeface="Arial" panose="020B0604020202020204" pitchFamily="34" charset="0"/>
                          <a:cs typeface="Arial" panose="020B0604020202020204" pitchFamily="34" charset="0"/>
                        </a:rPr>
                        <a:t>(1–8)</a:t>
                      </a:r>
                      <a:endParaRPr lang="en-US" sz="1200" dirty="0">
                        <a:latin typeface="Arial" panose="020B0604020202020204" pitchFamily="34" charset="0"/>
                        <a:cs typeface="Arial" panose="020B0604020202020204" pitchFamily="34" charset="0"/>
                      </a:endParaRPr>
                    </a:p>
                  </a:txBody>
                  <a:tcPr marL="0" marR="0" marT="86252" marB="0">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E7EFF8"/>
                    </a:solidFill>
                  </a:tcPr>
                </a:tc>
                <a:extLst>
                  <a:ext uri="{0D108BD9-81ED-4DB2-BD59-A6C34878D82A}">
                    <a16:rowId xmlns:a16="http://schemas.microsoft.com/office/drawing/2014/main" val="10001"/>
                  </a:ext>
                </a:extLst>
              </a:tr>
              <a:tr h="346970">
                <a:tc>
                  <a:txBody>
                    <a:bodyPr/>
                    <a:lstStyle/>
                    <a:p>
                      <a:pPr marL="62865">
                        <a:lnSpc>
                          <a:spcPct val="100000"/>
                        </a:lnSpc>
                        <a:spcBef>
                          <a:spcPts val="475"/>
                        </a:spcBef>
                      </a:pPr>
                      <a:r>
                        <a:rPr lang="en-US" sz="1200" b="1" dirty="0">
                          <a:latin typeface="Arial" panose="020B0604020202020204" pitchFamily="34" charset="0"/>
                          <a:cs typeface="Arial" panose="020B0604020202020204" pitchFamily="34" charset="0"/>
                        </a:rPr>
                        <a:t>Treatment</a:t>
                      </a:r>
                      <a:r>
                        <a:rPr lang="en-US" sz="1200" b="1" spc="-45"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duration</a:t>
                      </a:r>
                      <a:r>
                        <a:rPr lang="en-US" sz="1200" b="1" spc="-3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(months)</a:t>
                      </a:r>
                      <a:r>
                        <a:rPr lang="en-US" sz="1200" dirty="0">
                          <a:latin typeface="Arial" panose="020B0604020202020204" pitchFamily="34" charset="0"/>
                          <a:cs typeface="Arial" panose="020B0604020202020204" pitchFamily="34" charset="0"/>
                        </a:rPr>
                        <a:t>,</a:t>
                      </a:r>
                      <a:r>
                        <a:rPr lang="en-US" sz="1200" spc="104" baseline="34188"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median</a:t>
                      </a:r>
                      <a:r>
                        <a:rPr lang="en-US" sz="1200" spc="-5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(range)</a:t>
                      </a:r>
                      <a:endParaRPr lang="en-US" sz="1200" dirty="0">
                        <a:latin typeface="Arial" panose="020B0604020202020204" pitchFamily="34" charset="0"/>
                        <a:cs typeface="Arial" panose="020B0604020202020204" pitchFamily="34" charset="0"/>
                      </a:endParaRPr>
                    </a:p>
                  </a:txBody>
                  <a:tcPr marL="0" marR="0" marT="80334" marB="0">
                    <a:lnL w="12700">
                      <a:solidFill>
                        <a:srgbClr val="0A41CD"/>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F1F1F1"/>
                    </a:solidFill>
                  </a:tcPr>
                </a:tc>
                <a:tc>
                  <a:txBody>
                    <a:bodyPr/>
                    <a:lstStyle/>
                    <a:p>
                      <a:pPr marL="1350644" lvl="1" algn="l">
                        <a:lnSpc>
                          <a:spcPct val="100000"/>
                        </a:lnSpc>
                        <a:spcBef>
                          <a:spcPts val="475"/>
                        </a:spcBef>
                      </a:pPr>
                      <a:r>
                        <a:rPr lang="en-US" sz="1200" dirty="0">
                          <a:latin typeface="Arial" panose="020B0604020202020204" pitchFamily="34" charset="0"/>
                          <a:cs typeface="Arial" panose="020B0604020202020204" pitchFamily="34" charset="0"/>
                        </a:rPr>
                        <a:t>4.8</a:t>
                      </a:r>
                      <a:r>
                        <a:rPr lang="en-US" sz="1200" spc="-30"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(0–7.6)</a:t>
                      </a:r>
                      <a:endParaRPr lang="en-US" sz="1200" dirty="0">
                        <a:latin typeface="Arial" panose="020B0604020202020204" pitchFamily="34" charset="0"/>
                        <a:cs typeface="Arial" panose="020B0604020202020204" pitchFamily="34" charset="0"/>
                      </a:endParaRPr>
                    </a:p>
                  </a:txBody>
                  <a:tcPr marL="0" marR="0" marT="80334" marB="0">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D1EEE1"/>
                    </a:solidFill>
                  </a:tcPr>
                </a:tc>
                <a:tc>
                  <a:txBody>
                    <a:bodyPr/>
                    <a:lstStyle/>
                    <a:p>
                      <a:pPr marL="1350644" lvl="1" algn="l">
                        <a:lnSpc>
                          <a:spcPct val="100000"/>
                        </a:lnSpc>
                        <a:spcBef>
                          <a:spcPts val="475"/>
                        </a:spcBef>
                      </a:pPr>
                      <a:r>
                        <a:rPr lang="en-US" sz="1200" dirty="0">
                          <a:latin typeface="Arial" panose="020B0604020202020204" pitchFamily="34" charset="0"/>
                          <a:cs typeface="Arial" panose="020B0604020202020204" pitchFamily="34" charset="0"/>
                        </a:rPr>
                        <a:t>2.1</a:t>
                      </a:r>
                      <a:r>
                        <a:rPr lang="en-US" sz="1200" spc="-30"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(0–6.2)</a:t>
                      </a:r>
                      <a:endParaRPr lang="en-US" sz="1200" dirty="0">
                        <a:latin typeface="Arial" panose="020B0604020202020204" pitchFamily="34" charset="0"/>
                        <a:cs typeface="Arial" panose="020B0604020202020204" pitchFamily="34" charset="0"/>
                      </a:endParaRPr>
                    </a:p>
                  </a:txBody>
                  <a:tcPr marL="0" marR="0" marT="80334" marB="0">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D3E3F4"/>
                    </a:solidFill>
                  </a:tcPr>
                </a:tc>
                <a:extLst>
                  <a:ext uri="{0D108BD9-81ED-4DB2-BD59-A6C34878D82A}">
                    <a16:rowId xmlns:a16="http://schemas.microsoft.com/office/drawing/2014/main" val="10002"/>
                  </a:ext>
                </a:extLst>
              </a:tr>
              <a:tr h="782023">
                <a:tc>
                  <a:txBody>
                    <a:bodyPr/>
                    <a:lstStyle/>
                    <a:p>
                      <a:pPr marL="91440">
                        <a:lnSpc>
                          <a:spcPct val="100000"/>
                        </a:lnSpc>
                        <a:spcBef>
                          <a:spcPts val="730"/>
                        </a:spcBef>
                      </a:pPr>
                      <a:r>
                        <a:rPr lang="en-US" sz="1200" b="1" dirty="0">
                          <a:latin typeface="Arial" panose="020B0604020202020204" pitchFamily="34" charset="0"/>
                          <a:cs typeface="Arial" panose="020B0604020202020204" pitchFamily="34" charset="0"/>
                        </a:rPr>
                        <a:t>Any</a:t>
                      </a:r>
                      <a:r>
                        <a:rPr lang="en-US" sz="1200" b="1" spc="-20" dirty="0">
                          <a:latin typeface="Arial" panose="020B0604020202020204" pitchFamily="34" charset="0"/>
                          <a:cs typeface="Arial" panose="020B0604020202020204" pitchFamily="34" charset="0"/>
                        </a:rPr>
                        <a:t> </a:t>
                      </a:r>
                      <a:r>
                        <a:rPr lang="en-US" sz="1200" b="1" spc="-25" dirty="0">
                          <a:latin typeface="Arial" panose="020B0604020202020204" pitchFamily="34" charset="0"/>
                          <a:cs typeface="Arial" panose="020B0604020202020204" pitchFamily="34" charset="0"/>
                        </a:rPr>
                        <a:t>AEs</a:t>
                      </a:r>
                      <a:endParaRPr lang="en-US" sz="1200" dirty="0">
                        <a:latin typeface="Arial" panose="020B0604020202020204" pitchFamily="34" charset="0"/>
                        <a:cs typeface="Arial" panose="020B0604020202020204" pitchFamily="34" charset="0"/>
                      </a:endParaRPr>
                    </a:p>
                    <a:p>
                      <a:pPr marL="271145">
                        <a:lnSpc>
                          <a:spcPct val="100000"/>
                        </a:lnSpc>
                      </a:pPr>
                      <a:r>
                        <a:rPr lang="en-US" sz="1200" spc="-10" dirty="0">
                          <a:latin typeface="Arial" panose="020B0604020202020204" pitchFamily="34" charset="0"/>
                          <a:cs typeface="Arial" panose="020B0604020202020204" pitchFamily="34" charset="0"/>
                        </a:rPr>
                        <a:t>Treatment-related</a:t>
                      </a:r>
                      <a:endParaRPr lang="en-US" sz="1200" dirty="0">
                        <a:latin typeface="Arial" panose="020B0604020202020204" pitchFamily="34" charset="0"/>
                        <a:cs typeface="Arial" panose="020B0604020202020204" pitchFamily="34" charset="0"/>
                      </a:endParaRPr>
                    </a:p>
                    <a:p>
                      <a:pPr marL="271145">
                        <a:lnSpc>
                          <a:spcPct val="100000"/>
                        </a:lnSpc>
                      </a:pPr>
                      <a:r>
                        <a:rPr lang="en-US" sz="1200" dirty="0">
                          <a:latin typeface="Arial" panose="020B0604020202020204" pitchFamily="34" charset="0"/>
                          <a:cs typeface="Arial" panose="020B0604020202020204" pitchFamily="34" charset="0"/>
                        </a:rPr>
                        <a:t>Grade</a:t>
                      </a:r>
                      <a:r>
                        <a:rPr lang="en-US" sz="1200" spc="-35"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3–4</a:t>
                      </a:r>
                      <a:r>
                        <a:rPr lang="en-US" sz="1200" spc="-15"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AE</a:t>
                      </a:r>
                      <a:r>
                        <a:rPr lang="en-US" sz="1200" spc="-2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as</a:t>
                      </a:r>
                      <a:r>
                        <a:rPr lang="en-US" sz="1200" spc="-25"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highest</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grade</a:t>
                      </a:r>
                      <a:endParaRPr lang="en-US" sz="1200" dirty="0">
                        <a:latin typeface="Arial" panose="020B0604020202020204" pitchFamily="34" charset="0"/>
                        <a:cs typeface="Arial" panose="020B0604020202020204" pitchFamily="34" charset="0"/>
                      </a:endParaRPr>
                    </a:p>
                  </a:txBody>
                  <a:tcPr marL="0" marR="0" marT="123461" marB="0">
                    <a:lnL w="12700">
                      <a:solidFill>
                        <a:srgbClr val="0A41CD"/>
                      </a:solidFill>
                      <a:prstDash val="solid"/>
                    </a:lnL>
                    <a:lnR w="12700">
                      <a:solidFill>
                        <a:srgbClr val="009963"/>
                      </a:solidFill>
                      <a:prstDash val="solid"/>
                    </a:lnR>
                    <a:lnT w="12700">
                      <a:solidFill>
                        <a:srgbClr val="DDDBDB"/>
                      </a:solidFill>
                      <a:prstDash val="solid"/>
                    </a:lnT>
                    <a:lnB w="12700">
                      <a:solidFill>
                        <a:srgbClr val="DDDBDB"/>
                      </a:solidFill>
                      <a:prstDash val="solid"/>
                    </a:lnB>
                  </a:tcPr>
                </a:tc>
                <a:tc>
                  <a:txBody>
                    <a:bodyPr/>
                    <a:lstStyle/>
                    <a:p>
                      <a:pPr algn="ctr">
                        <a:lnSpc>
                          <a:spcPct val="100000"/>
                        </a:lnSpc>
                        <a:spcBef>
                          <a:spcPts val="730"/>
                        </a:spcBef>
                      </a:pPr>
                      <a:r>
                        <a:rPr lang="en-US" sz="1200" dirty="0">
                          <a:latin typeface="Arial" panose="020B0604020202020204" pitchFamily="34" charset="0"/>
                          <a:cs typeface="Arial" panose="020B0604020202020204" pitchFamily="34" charset="0"/>
                        </a:rPr>
                        <a:t>125</a:t>
                      </a:r>
                      <a:r>
                        <a:rPr lang="en-US" sz="1200" spc="-3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(97.7)</a:t>
                      </a:r>
                      <a:endParaRPr lang="en-US" sz="1200" dirty="0">
                        <a:latin typeface="Arial" panose="020B0604020202020204" pitchFamily="34" charset="0"/>
                        <a:cs typeface="Arial" panose="020B0604020202020204" pitchFamily="34" charset="0"/>
                      </a:endParaRPr>
                    </a:p>
                    <a:p>
                      <a:pPr algn="ctr">
                        <a:lnSpc>
                          <a:spcPct val="100000"/>
                        </a:lnSpc>
                      </a:pPr>
                      <a:r>
                        <a:rPr lang="en-US" sz="1200" dirty="0">
                          <a:latin typeface="Arial" panose="020B0604020202020204" pitchFamily="34" charset="0"/>
                          <a:cs typeface="Arial" panose="020B0604020202020204" pitchFamily="34" charset="0"/>
                        </a:rPr>
                        <a:t>118</a:t>
                      </a:r>
                      <a:r>
                        <a:rPr lang="en-US" sz="1200" spc="-30"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(92.2)</a:t>
                      </a: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73</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(57.0)</a:t>
                      </a:r>
                      <a:endParaRPr lang="en-US" sz="1200" dirty="0">
                        <a:latin typeface="Arial" panose="020B0604020202020204" pitchFamily="34" charset="0"/>
                        <a:cs typeface="Arial" panose="020B0604020202020204" pitchFamily="34" charset="0"/>
                      </a:endParaRPr>
                    </a:p>
                  </a:txBody>
                  <a:tcPr marL="0" marR="0" marT="123461" marB="0">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E6F6EE"/>
                    </a:solidFill>
                  </a:tcPr>
                </a:tc>
                <a:tc>
                  <a:txBody>
                    <a:bodyPr/>
                    <a:lstStyle/>
                    <a:p>
                      <a:pPr algn="ctr">
                        <a:lnSpc>
                          <a:spcPct val="100000"/>
                        </a:lnSpc>
                        <a:spcBef>
                          <a:spcPts val="730"/>
                        </a:spcBef>
                      </a:pPr>
                      <a:r>
                        <a:rPr lang="en-US" sz="1200" dirty="0">
                          <a:latin typeface="Arial" panose="020B0604020202020204" pitchFamily="34" charset="0"/>
                          <a:cs typeface="Arial" panose="020B0604020202020204" pitchFamily="34" charset="0"/>
                        </a:rPr>
                        <a:t>117</a:t>
                      </a:r>
                      <a:r>
                        <a:rPr lang="en-US" sz="1200" spc="-3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(93.6)</a:t>
                      </a:r>
                      <a:endParaRPr lang="en-US" sz="1200" dirty="0">
                        <a:latin typeface="Arial" panose="020B0604020202020204" pitchFamily="34" charset="0"/>
                        <a:cs typeface="Arial" panose="020B0604020202020204" pitchFamily="34" charset="0"/>
                      </a:endParaRPr>
                    </a:p>
                    <a:p>
                      <a:pPr algn="ctr">
                        <a:lnSpc>
                          <a:spcPct val="100000"/>
                        </a:lnSpc>
                      </a:pPr>
                      <a:r>
                        <a:rPr lang="en-US" sz="1200" dirty="0">
                          <a:latin typeface="Arial" panose="020B0604020202020204" pitchFamily="34" charset="0"/>
                          <a:cs typeface="Arial" panose="020B0604020202020204" pitchFamily="34" charset="0"/>
                        </a:rPr>
                        <a:t>103</a:t>
                      </a:r>
                      <a:r>
                        <a:rPr lang="en-US" sz="1200" spc="-30"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(82.4)</a:t>
                      </a:r>
                      <a:endParaRPr lang="en-US" sz="1200" dirty="0">
                        <a:latin typeface="Arial" panose="020B0604020202020204" pitchFamily="34" charset="0"/>
                        <a:cs typeface="Arial" panose="020B0604020202020204" pitchFamily="34" charset="0"/>
                      </a:endParaRPr>
                    </a:p>
                    <a:p>
                      <a:pPr marL="1270" algn="ctr">
                        <a:lnSpc>
                          <a:spcPct val="100000"/>
                        </a:lnSpc>
                      </a:pPr>
                      <a:r>
                        <a:rPr lang="en-US" sz="1200" dirty="0">
                          <a:latin typeface="Arial" panose="020B0604020202020204" pitchFamily="34" charset="0"/>
                          <a:cs typeface="Arial" panose="020B0604020202020204" pitchFamily="34" charset="0"/>
                        </a:rPr>
                        <a:t>73</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(58.4)</a:t>
                      </a:r>
                      <a:endParaRPr lang="en-US" sz="1200" dirty="0">
                        <a:latin typeface="Arial" panose="020B0604020202020204" pitchFamily="34" charset="0"/>
                        <a:cs typeface="Arial" panose="020B0604020202020204" pitchFamily="34" charset="0"/>
                      </a:endParaRPr>
                    </a:p>
                  </a:txBody>
                  <a:tcPr marL="0" marR="0" marT="123461" marB="0">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E7EFF8"/>
                    </a:solidFill>
                  </a:tcPr>
                </a:tc>
                <a:extLst>
                  <a:ext uri="{0D108BD9-81ED-4DB2-BD59-A6C34878D82A}">
                    <a16:rowId xmlns:a16="http://schemas.microsoft.com/office/drawing/2014/main" val="10003"/>
                  </a:ext>
                </a:extLst>
              </a:tr>
              <a:tr h="564496">
                <a:tc>
                  <a:txBody>
                    <a:bodyPr/>
                    <a:lstStyle/>
                    <a:p>
                      <a:pPr marL="89535">
                        <a:lnSpc>
                          <a:spcPct val="100000"/>
                        </a:lnSpc>
                        <a:spcBef>
                          <a:spcPts val="620"/>
                        </a:spcBef>
                      </a:pPr>
                      <a:r>
                        <a:rPr lang="en-US" sz="1200" b="1" dirty="0">
                          <a:latin typeface="Arial" panose="020B0604020202020204" pitchFamily="34" charset="0"/>
                          <a:cs typeface="Arial" panose="020B0604020202020204" pitchFamily="34" charset="0"/>
                        </a:rPr>
                        <a:t>Serious</a:t>
                      </a:r>
                      <a:r>
                        <a:rPr lang="en-US" sz="1200" b="1" spc="-40" dirty="0">
                          <a:latin typeface="Arial" panose="020B0604020202020204" pitchFamily="34" charset="0"/>
                          <a:cs typeface="Arial" panose="020B0604020202020204" pitchFamily="34" charset="0"/>
                        </a:rPr>
                        <a:t> </a:t>
                      </a:r>
                      <a:r>
                        <a:rPr lang="en-US" sz="1200" b="1" spc="-25" dirty="0">
                          <a:latin typeface="Arial" panose="020B0604020202020204" pitchFamily="34" charset="0"/>
                          <a:cs typeface="Arial" panose="020B0604020202020204" pitchFamily="34" charset="0"/>
                        </a:rPr>
                        <a:t>AEs</a:t>
                      </a:r>
                      <a:endParaRPr lang="en-US" sz="1200" dirty="0">
                        <a:latin typeface="Arial" panose="020B0604020202020204" pitchFamily="34" charset="0"/>
                        <a:cs typeface="Arial" panose="020B0604020202020204" pitchFamily="34" charset="0"/>
                      </a:endParaRPr>
                    </a:p>
                    <a:p>
                      <a:pPr marL="269875">
                        <a:lnSpc>
                          <a:spcPct val="100000"/>
                        </a:lnSpc>
                        <a:spcBef>
                          <a:spcPts val="5"/>
                        </a:spcBef>
                      </a:pPr>
                      <a:r>
                        <a:rPr lang="en-US" sz="1200" spc="-10" dirty="0">
                          <a:latin typeface="Arial" panose="020B0604020202020204" pitchFamily="34" charset="0"/>
                          <a:cs typeface="Arial" panose="020B0604020202020204" pitchFamily="34" charset="0"/>
                        </a:rPr>
                        <a:t>Treatment-related</a:t>
                      </a:r>
                      <a:endParaRPr lang="en-US" sz="1200" dirty="0">
                        <a:latin typeface="Arial" panose="020B0604020202020204" pitchFamily="34" charset="0"/>
                        <a:cs typeface="Arial" panose="020B0604020202020204" pitchFamily="34" charset="0"/>
                      </a:endParaRPr>
                    </a:p>
                  </a:txBody>
                  <a:tcPr marL="0" marR="0" marT="104857" marB="0">
                    <a:lnL w="12700">
                      <a:solidFill>
                        <a:srgbClr val="0A41CD"/>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F1F1F1"/>
                    </a:solidFill>
                  </a:tcPr>
                </a:tc>
                <a:tc>
                  <a:txBody>
                    <a:bodyPr/>
                    <a:lstStyle/>
                    <a:p>
                      <a:pPr marL="635" algn="ctr">
                        <a:lnSpc>
                          <a:spcPct val="100000"/>
                        </a:lnSpc>
                        <a:spcBef>
                          <a:spcPts val="620"/>
                        </a:spcBef>
                      </a:pPr>
                      <a:r>
                        <a:rPr lang="en-US" sz="1200" dirty="0">
                          <a:latin typeface="Arial" panose="020B0604020202020204" pitchFamily="34" charset="0"/>
                          <a:cs typeface="Arial" panose="020B0604020202020204" pitchFamily="34" charset="0"/>
                        </a:rPr>
                        <a:t>49</a:t>
                      </a:r>
                      <a:r>
                        <a:rPr lang="en-US" sz="1200" spc="-10" dirty="0">
                          <a:latin typeface="Arial" panose="020B0604020202020204" pitchFamily="34" charset="0"/>
                          <a:cs typeface="Arial" panose="020B0604020202020204" pitchFamily="34" charset="0"/>
                        </a:rPr>
                        <a:t> (38.3)</a:t>
                      </a:r>
                      <a:endParaRPr lang="en-US" sz="1200" dirty="0">
                        <a:latin typeface="Arial" panose="020B0604020202020204" pitchFamily="34" charset="0"/>
                        <a:cs typeface="Arial" panose="020B0604020202020204" pitchFamily="34" charset="0"/>
                      </a:endParaRPr>
                    </a:p>
                    <a:p>
                      <a:pPr marL="635" algn="ctr">
                        <a:lnSpc>
                          <a:spcPct val="100000"/>
                        </a:lnSpc>
                        <a:spcBef>
                          <a:spcPts val="5"/>
                        </a:spcBef>
                      </a:pPr>
                      <a:r>
                        <a:rPr lang="en-US" sz="1200" dirty="0">
                          <a:latin typeface="Arial" panose="020B0604020202020204" pitchFamily="34" charset="0"/>
                          <a:cs typeface="Arial" panose="020B0604020202020204" pitchFamily="34" charset="0"/>
                        </a:rPr>
                        <a:t>36</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(28.1)</a:t>
                      </a:r>
                      <a:endParaRPr lang="en-US" sz="1200" dirty="0">
                        <a:latin typeface="Arial" panose="020B0604020202020204" pitchFamily="34" charset="0"/>
                        <a:cs typeface="Arial" panose="020B0604020202020204" pitchFamily="34" charset="0"/>
                      </a:endParaRPr>
                    </a:p>
                  </a:txBody>
                  <a:tcPr marL="0" marR="0" marT="104857" marB="0">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D1EEE1"/>
                    </a:solidFill>
                  </a:tcPr>
                </a:tc>
                <a:tc>
                  <a:txBody>
                    <a:bodyPr/>
                    <a:lstStyle/>
                    <a:p>
                      <a:pPr marL="1270" algn="ctr">
                        <a:lnSpc>
                          <a:spcPct val="100000"/>
                        </a:lnSpc>
                        <a:spcBef>
                          <a:spcPts val="620"/>
                        </a:spcBef>
                      </a:pPr>
                      <a:r>
                        <a:rPr lang="en-US" sz="1200" dirty="0">
                          <a:latin typeface="Arial" panose="020B0604020202020204" pitchFamily="34" charset="0"/>
                          <a:cs typeface="Arial" panose="020B0604020202020204" pitchFamily="34" charset="0"/>
                        </a:rPr>
                        <a:t>39</a:t>
                      </a:r>
                      <a:r>
                        <a:rPr lang="en-US" sz="1200" spc="-10" dirty="0">
                          <a:latin typeface="Arial" panose="020B0604020202020204" pitchFamily="34" charset="0"/>
                          <a:cs typeface="Arial" panose="020B0604020202020204" pitchFamily="34" charset="0"/>
                        </a:rPr>
                        <a:t> (31.2)</a:t>
                      </a:r>
                      <a:endParaRPr lang="en-US" sz="1200" dirty="0">
                        <a:latin typeface="Arial" panose="020B0604020202020204" pitchFamily="34" charset="0"/>
                        <a:cs typeface="Arial" panose="020B0604020202020204" pitchFamily="34" charset="0"/>
                      </a:endParaRPr>
                    </a:p>
                    <a:p>
                      <a:pPr marL="1270" algn="ctr">
                        <a:lnSpc>
                          <a:spcPct val="100000"/>
                        </a:lnSpc>
                        <a:spcBef>
                          <a:spcPts val="5"/>
                        </a:spcBef>
                      </a:pPr>
                      <a:r>
                        <a:rPr lang="en-US" sz="1200" dirty="0">
                          <a:latin typeface="Arial" panose="020B0604020202020204" pitchFamily="34" charset="0"/>
                          <a:cs typeface="Arial" panose="020B0604020202020204" pitchFamily="34" charset="0"/>
                        </a:rPr>
                        <a:t>28</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(22.4)</a:t>
                      </a:r>
                      <a:endParaRPr lang="en-US" sz="1200" dirty="0">
                        <a:latin typeface="Arial" panose="020B0604020202020204" pitchFamily="34" charset="0"/>
                        <a:cs typeface="Arial" panose="020B0604020202020204" pitchFamily="34" charset="0"/>
                      </a:endParaRPr>
                    </a:p>
                  </a:txBody>
                  <a:tcPr marL="0" marR="0" marT="104857" marB="0">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D3E3F4"/>
                    </a:solidFill>
                  </a:tcPr>
                </a:tc>
                <a:extLst>
                  <a:ext uri="{0D108BD9-81ED-4DB2-BD59-A6C34878D82A}">
                    <a16:rowId xmlns:a16="http://schemas.microsoft.com/office/drawing/2014/main" val="10004"/>
                  </a:ext>
                </a:extLst>
              </a:tr>
              <a:tr h="564496">
                <a:tc>
                  <a:txBody>
                    <a:bodyPr/>
                    <a:lstStyle/>
                    <a:p>
                      <a:pPr marL="89535">
                        <a:lnSpc>
                          <a:spcPct val="100000"/>
                        </a:lnSpc>
                        <a:spcBef>
                          <a:spcPts val="625"/>
                        </a:spcBef>
                      </a:pPr>
                      <a:r>
                        <a:rPr lang="en-US" sz="1200" b="1" dirty="0">
                          <a:latin typeface="Arial" panose="020B0604020202020204" pitchFamily="34" charset="0"/>
                          <a:cs typeface="Arial" panose="020B0604020202020204" pitchFamily="34" charset="0"/>
                        </a:rPr>
                        <a:t>Grade</a:t>
                      </a:r>
                      <a:r>
                        <a:rPr lang="en-US" sz="1200" b="1" spc="-3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5</a:t>
                      </a:r>
                      <a:r>
                        <a:rPr lang="en-US" sz="1200" b="1" spc="-15" dirty="0">
                          <a:latin typeface="Arial" panose="020B0604020202020204" pitchFamily="34" charset="0"/>
                          <a:cs typeface="Arial" panose="020B0604020202020204" pitchFamily="34" charset="0"/>
                        </a:rPr>
                        <a:t> </a:t>
                      </a:r>
                      <a:r>
                        <a:rPr lang="en-US" sz="1200" b="1" spc="-25" dirty="0">
                          <a:latin typeface="Arial" panose="020B0604020202020204" pitchFamily="34" charset="0"/>
                          <a:cs typeface="Arial" panose="020B0604020202020204" pitchFamily="34" charset="0"/>
                        </a:rPr>
                        <a:t>AEs</a:t>
                      </a:r>
                      <a:endParaRPr lang="en-US" sz="1200" dirty="0">
                        <a:latin typeface="Arial" panose="020B0604020202020204" pitchFamily="34" charset="0"/>
                        <a:cs typeface="Arial" panose="020B0604020202020204" pitchFamily="34" charset="0"/>
                      </a:endParaRPr>
                    </a:p>
                    <a:p>
                      <a:pPr marL="269875">
                        <a:lnSpc>
                          <a:spcPct val="100000"/>
                        </a:lnSpc>
                      </a:pPr>
                      <a:r>
                        <a:rPr lang="en-US" sz="1200" spc="-10" dirty="0">
                          <a:latin typeface="Arial" panose="020B0604020202020204" pitchFamily="34" charset="0"/>
                          <a:cs typeface="Arial" panose="020B0604020202020204" pitchFamily="34" charset="0"/>
                        </a:rPr>
                        <a:t>Treatment-related</a:t>
                      </a:r>
                      <a:endParaRPr lang="en-US" sz="1200" dirty="0">
                        <a:latin typeface="Arial" panose="020B0604020202020204" pitchFamily="34" charset="0"/>
                        <a:cs typeface="Arial" panose="020B0604020202020204" pitchFamily="34" charset="0"/>
                      </a:endParaRPr>
                    </a:p>
                  </a:txBody>
                  <a:tcPr marL="0" marR="0" marT="105703" marB="0">
                    <a:lnL w="12700">
                      <a:solidFill>
                        <a:srgbClr val="0A41CD"/>
                      </a:solidFill>
                      <a:prstDash val="solid"/>
                    </a:lnL>
                    <a:lnR w="12700">
                      <a:solidFill>
                        <a:srgbClr val="009963"/>
                      </a:solidFill>
                      <a:prstDash val="solid"/>
                    </a:lnR>
                    <a:lnT w="12700">
                      <a:solidFill>
                        <a:srgbClr val="DDDBDB"/>
                      </a:solidFill>
                      <a:prstDash val="solid"/>
                    </a:lnT>
                    <a:lnB w="12700">
                      <a:solidFill>
                        <a:srgbClr val="DDDBDB"/>
                      </a:solidFill>
                      <a:prstDash val="solid"/>
                    </a:lnB>
                  </a:tcPr>
                </a:tc>
                <a:tc>
                  <a:txBody>
                    <a:bodyPr/>
                    <a:lstStyle/>
                    <a:p>
                      <a:pPr marL="635" algn="ctr">
                        <a:lnSpc>
                          <a:spcPct val="100000"/>
                        </a:lnSpc>
                        <a:spcBef>
                          <a:spcPts val="625"/>
                        </a:spcBef>
                      </a:pPr>
                      <a:r>
                        <a:rPr lang="en-US" sz="1200" dirty="0">
                          <a:latin typeface="Arial" panose="020B0604020202020204" pitchFamily="34" charset="0"/>
                          <a:cs typeface="Arial" panose="020B0604020202020204" pitchFamily="34" charset="0"/>
                        </a:rPr>
                        <a:t>15</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(11.7)</a:t>
                      </a: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4</a:t>
                      </a:r>
                      <a:r>
                        <a:rPr lang="en-US" sz="1200" spc="-5" dirty="0">
                          <a:latin typeface="Arial" panose="020B0604020202020204" pitchFamily="34" charset="0"/>
                          <a:cs typeface="Arial" panose="020B0604020202020204" pitchFamily="34" charset="0"/>
                        </a:rPr>
                        <a:t> </a:t>
                      </a:r>
                      <a:r>
                        <a:rPr lang="en-US" sz="1200" spc="-20" dirty="0">
                          <a:latin typeface="Arial" panose="020B0604020202020204" pitchFamily="34" charset="0"/>
                          <a:cs typeface="Arial" panose="020B0604020202020204" pitchFamily="34" charset="0"/>
                        </a:rPr>
                        <a:t>(3.1)</a:t>
                      </a:r>
                      <a:endParaRPr lang="en-US" sz="1200" dirty="0">
                        <a:latin typeface="Arial" panose="020B0604020202020204" pitchFamily="34" charset="0"/>
                        <a:cs typeface="Arial" panose="020B0604020202020204" pitchFamily="34" charset="0"/>
                      </a:endParaRPr>
                    </a:p>
                  </a:txBody>
                  <a:tcPr marL="0" marR="0" marT="105703" marB="0">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E6F6EE"/>
                    </a:solidFill>
                  </a:tcPr>
                </a:tc>
                <a:tc>
                  <a:txBody>
                    <a:bodyPr/>
                    <a:lstStyle/>
                    <a:p>
                      <a:pPr marL="1905" algn="ctr">
                        <a:lnSpc>
                          <a:spcPct val="100000"/>
                        </a:lnSpc>
                        <a:spcBef>
                          <a:spcPts val="625"/>
                        </a:spcBef>
                      </a:pPr>
                      <a:r>
                        <a:rPr lang="en-US" sz="1200" dirty="0">
                          <a:latin typeface="Arial" panose="020B0604020202020204" pitchFamily="34" charset="0"/>
                          <a:cs typeface="Arial" panose="020B0604020202020204" pitchFamily="34" charset="0"/>
                        </a:rPr>
                        <a:t>5</a:t>
                      </a:r>
                      <a:r>
                        <a:rPr lang="en-US" sz="1200" spc="-5" dirty="0">
                          <a:latin typeface="Arial" panose="020B0604020202020204" pitchFamily="34" charset="0"/>
                          <a:cs typeface="Arial" panose="020B0604020202020204" pitchFamily="34" charset="0"/>
                        </a:rPr>
                        <a:t> </a:t>
                      </a:r>
                      <a:r>
                        <a:rPr lang="en-US" sz="1200" spc="-20" dirty="0">
                          <a:latin typeface="Arial" panose="020B0604020202020204" pitchFamily="34" charset="0"/>
                          <a:cs typeface="Arial" panose="020B0604020202020204" pitchFamily="34" charset="0"/>
                        </a:rPr>
                        <a:t>(4.0)</a:t>
                      </a:r>
                      <a:endParaRPr lang="en-US" sz="1200" dirty="0">
                        <a:latin typeface="Arial" panose="020B0604020202020204" pitchFamily="34" charset="0"/>
                        <a:cs typeface="Arial" panose="020B0604020202020204" pitchFamily="34" charset="0"/>
                      </a:endParaRPr>
                    </a:p>
                    <a:p>
                      <a:pPr marL="1905" algn="ctr">
                        <a:lnSpc>
                          <a:spcPct val="100000"/>
                        </a:lnSpc>
                      </a:pPr>
                      <a:r>
                        <a:rPr lang="en-US" sz="1200" dirty="0">
                          <a:latin typeface="Arial" panose="020B0604020202020204" pitchFamily="34" charset="0"/>
                          <a:cs typeface="Arial" panose="020B0604020202020204" pitchFamily="34" charset="0"/>
                        </a:rPr>
                        <a:t>3</a:t>
                      </a:r>
                      <a:r>
                        <a:rPr lang="en-US" sz="1200" spc="-5" dirty="0">
                          <a:latin typeface="Arial" panose="020B0604020202020204" pitchFamily="34" charset="0"/>
                          <a:cs typeface="Arial" panose="020B0604020202020204" pitchFamily="34" charset="0"/>
                        </a:rPr>
                        <a:t> </a:t>
                      </a:r>
                      <a:r>
                        <a:rPr lang="en-US" sz="1200" spc="-20" dirty="0">
                          <a:latin typeface="Arial" panose="020B0604020202020204" pitchFamily="34" charset="0"/>
                          <a:cs typeface="Arial" panose="020B0604020202020204" pitchFamily="34" charset="0"/>
                        </a:rPr>
                        <a:t>(2.4)</a:t>
                      </a:r>
                      <a:endParaRPr lang="en-US" sz="1200" dirty="0">
                        <a:latin typeface="Arial" panose="020B0604020202020204" pitchFamily="34" charset="0"/>
                        <a:cs typeface="Arial" panose="020B0604020202020204" pitchFamily="34" charset="0"/>
                      </a:endParaRPr>
                    </a:p>
                  </a:txBody>
                  <a:tcPr marL="0" marR="0" marT="105703" marB="0">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E7EFF8"/>
                    </a:solidFill>
                  </a:tcPr>
                </a:tc>
                <a:extLst>
                  <a:ext uri="{0D108BD9-81ED-4DB2-BD59-A6C34878D82A}">
                    <a16:rowId xmlns:a16="http://schemas.microsoft.com/office/drawing/2014/main" val="10005"/>
                  </a:ext>
                </a:extLst>
              </a:tr>
              <a:tr h="564496">
                <a:tc>
                  <a:txBody>
                    <a:bodyPr/>
                    <a:lstStyle/>
                    <a:p>
                      <a:pPr>
                        <a:lnSpc>
                          <a:spcPct val="100000"/>
                        </a:lnSpc>
                        <a:spcBef>
                          <a:spcPts val="75"/>
                        </a:spcBef>
                      </a:pPr>
                      <a:endParaRPr lang="en-US" sz="1200" dirty="0">
                        <a:latin typeface="Arial" panose="020B0604020202020204" pitchFamily="34" charset="0"/>
                        <a:cs typeface="Arial" panose="020B0604020202020204" pitchFamily="34" charset="0"/>
                      </a:endParaRPr>
                    </a:p>
                    <a:p>
                      <a:pPr marL="89535">
                        <a:lnSpc>
                          <a:spcPct val="100000"/>
                        </a:lnSpc>
                      </a:pPr>
                      <a:r>
                        <a:rPr lang="en-US" sz="1200" b="1" dirty="0">
                          <a:latin typeface="Arial" panose="020B0604020202020204" pitchFamily="34" charset="0"/>
                          <a:cs typeface="Arial" panose="020B0604020202020204" pitchFamily="34" charset="0"/>
                        </a:rPr>
                        <a:t>AEs leading</a:t>
                      </a:r>
                      <a:r>
                        <a:rPr lang="en-US" sz="1200" b="1" spc="-25"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to</a:t>
                      </a:r>
                      <a:r>
                        <a:rPr lang="en-US" sz="1200" b="1" spc="-2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any</a:t>
                      </a:r>
                      <a:r>
                        <a:rPr lang="en-US" sz="1200" b="1" spc="-3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study</a:t>
                      </a:r>
                      <a:r>
                        <a:rPr lang="en-US" sz="1200" b="1" spc="-35"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drug</a:t>
                      </a:r>
                      <a:r>
                        <a:rPr lang="en-US" sz="1200" b="1" spc="-15" dirty="0">
                          <a:latin typeface="Arial" panose="020B0604020202020204" pitchFamily="34" charset="0"/>
                          <a:cs typeface="Arial" panose="020B0604020202020204" pitchFamily="34" charset="0"/>
                        </a:rPr>
                        <a:t> </a:t>
                      </a:r>
                      <a:r>
                        <a:rPr lang="en-US" sz="1200" b="1" spc="-10" dirty="0">
                          <a:latin typeface="Arial" panose="020B0604020202020204" pitchFamily="34" charset="0"/>
                          <a:cs typeface="Arial" panose="020B0604020202020204" pitchFamily="34" charset="0"/>
                        </a:rPr>
                        <a:t>discontinuation</a:t>
                      </a:r>
                      <a:endParaRPr lang="en-US" sz="1200" dirty="0">
                        <a:latin typeface="Arial" panose="020B0604020202020204" pitchFamily="34" charset="0"/>
                        <a:cs typeface="Arial" panose="020B0604020202020204" pitchFamily="34" charset="0"/>
                      </a:endParaRPr>
                    </a:p>
                  </a:txBody>
                  <a:tcPr marL="0" marR="0" marT="12684" marB="0">
                    <a:lnL w="12700">
                      <a:solidFill>
                        <a:srgbClr val="0A41CD"/>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F1F1F1"/>
                    </a:solidFill>
                  </a:tcPr>
                </a:tc>
                <a:tc>
                  <a:txBody>
                    <a:bodyPr/>
                    <a:lstStyle/>
                    <a:p>
                      <a:pPr>
                        <a:lnSpc>
                          <a:spcPct val="100000"/>
                        </a:lnSpc>
                        <a:spcBef>
                          <a:spcPts val="75"/>
                        </a:spcBef>
                      </a:pP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30</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(23.4)</a:t>
                      </a:r>
                      <a:endParaRPr lang="en-US" sz="1200" dirty="0">
                        <a:latin typeface="Arial" panose="020B0604020202020204" pitchFamily="34" charset="0"/>
                        <a:cs typeface="Arial" panose="020B0604020202020204" pitchFamily="34" charset="0"/>
                      </a:endParaRPr>
                    </a:p>
                  </a:txBody>
                  <a:tcPr marL="0" marR="0" marT="12684" marB="0">
                    <a:lnL w="12700">
                      <a:solidFill>
                        <a:srgbClr val="009963"/>
                      </a:solidFill>
                      <a:prstDash val="solid"/>
                    </a:lnL>
                    <a:lnR w="12700">
                      <a:solidFill>
                        <a:srgbClr val="009963"/>
                      </a:solidFill>
                      <a:prstDash val="solid"/>
                    </a:lnR>
                    <a:lnT w="12700">
                      <a:solidFill>
                        <a:srgbClr val="DDDBDB"/>
                      </a:solidFill>
                      <a:prstDash val="solid"/>
                    </a:lnT>
                    <a:lnB w="12700">
                      <a:solidFill>
                        <a:srgbClr val="DDDBDB"/>
                      </a:solidFill>
                      <a:prstDash val="solid"/>
                    </a:lnB>
                    <a:solidFill>
                      <a:srgbClr val="D1EEE1"/>
                    </a:solidFill>
                  </a:tcPr>
                </a:tc>
                <a:tc>
                  <a:txBody>
                    <a:bodyPr/>
                    <a:lstStyle/>
                    <a:p>
                      <a:pPr>
                        <a:lnSpc>
                          <a:spcPct val="100000"/>
                        </a:lnSpc>
                        <a:spcBef>
                          <a:spcPts val="75"/>
                        </a:spcBef>
                      </a:pPr>
                      <a:endParaRPr lang="en-US" sz="1200" dirty="0">
                        <a:latin typeface="Arial" panose="020B0604020202020204" pitchFamily="34" charset="0"/>
                        <a:cs typeface="Arial" panose="020B0604020202020204" pitchFamily="34" charset="0"/>
                      </a:endParaRPr>
                    </a:p>
                    <a:p>
                      <a:pPr marL="1270" algn="ctr">
                        <a:lnSpc>
                          <a:spcPct val="100000"/>
                        </a:lnSpc>
                      </a:pPr>
                      <a:r>
                        <a:rPr lang="en-US" sz="1200" dirty="0">
                          <a:latin typeface="Arial" panose="020B0604020202020204" pitchFamily="34" charset="0"/>
                          <a:cs typeface="Arial" panose="020B0604020202020204" pitchFamily="34" charset="0"/>
                        </a:rPr>
                        <a:t>10</a:t>
                      </a:r>
                      <a:r>
                        <a:rPr lang="en-US" sz="1200" spc="-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(8.0)</a:t>
                      </a:r>
                      <a:endParaRPr lang="en-US" sz="1200" dirty="0">
                        <a:latin typeface="Arial" panose="020B0604020202020204" pitchFamily="34" charset="0"/>
                        <a:cs typeface="Arial" panose="020B0604020202020204" pitchFamily="34" charset="0"/>
                      </a:endParaRPr>
                    </a:p>
                  </a:txBody>
                  <a:tcPr marL="0" marR="0" marT="12684" marB="0">
                    <a:lnL w="12700">
                      <a:solidFill>
                        <a:srgbClr val="009963"/>
                      </a:solidFill>
                      <a:prstDash val="solid"/>
                    </a:lnL>
                    <a:lnR w="12700">
                      <a:solidFill>
                        <a:srgbClr val="0A41CD"/>
                      </a:solidFill>
                      <a:prstDash val="solid"/>
                    </a:lnR>
                    <a:lnT w="12700">
                      <a:solidFill>
                        <a:srgbClr val="DDDBDB"/>
                      </a:solidFill>
                      <a:prstDash val="solid"/>
                    </a:lnT>
                    <a:lnB w="12700">
                      <a:solidFill>
                        <a:srgbClr val="DDDBDB"/>
                      </a:solidFill>
                      <a:prstDash val="solid"/>
                    </a:lnB>
                    <a:solidFill>
                      <a:srgbClr val="D3E3F4"/>
                    </a:solidFill>
                  </a:tcPr>
                </a:tc>
                <a:extLst>
                  <a:ext uri="{0D108BD9-81ED-4DB2-BD59-A6C34878D82A}">
                    <a16:rowId xmlns:a16="http://schemas.microsoft.com/office/drawing/2014/main" val="10006"/>
                  </a:ext>
                </a:extLst>
              </a:tr>
              <a:tr h="564496">
                <a:tc>
                  <a:txBody>
                    <a:bodyPr/>
                    <a:lstStyle/>
                    <a:p>
                      <a:pPr>
                        <a:lnSpc>
                          <a:spcPct val="100000"/>
                        </a:lnSpc>
                        <a:spcBef>
                          <a:spcPts val="75"/>
                        </a:spcBef>
                      </a:pPr>
                      <a:endParaRPr lang="en-US" sz="1200" dirty="0">
                        <a:latin typeface="Arial" panose="020B0604020202020204" pitchFamily="34" charset="0"/>
                        <a:cs typeface="Arial" panose="020B0604020202020204" pitchFamily="34" charset="0"/>
                      </a:endParaRPr>
                    </a:p>
                    <a:p>
                      <a:pPr marL="91440">
                        <a:lnSpc>
                          <a:spcPct val="100000"/>
                        </a:lnSpc>
                      </a:pPr>
                      <a:r>
                        <a:rPr lang="en-US" sz="1200" b="1" dirty="0">
                          <a:latin typeface="Arial" panose="020B0604020202020204" pitchFamily="34" charset="0"/>
                          <a:cs typeface="Arial" panose="020B0604020202020204" pitchFamily="34" charset="0"/>
                        </a:rPr>
                        <a:t>AE</a:t>
                      </a:r>
                      <a:r>
                        <a:rPr lang="en-US" sz="1200" b="1" spc="1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leading</a:t>
                      </a:r>
                      <a:r>
                        <a:rPr lang="en-US" sz="1200" b="1" spc="-3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to</a:t>
                      </a:r>
                      <a:r>
                        <a:rPr lang="en-US" sz="1200" b="1" spc="-25"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any</a:t>
                      </a:r>
                      <a:r>
                        <a:rPr lang="en-US" sz="1200" b="1" spc="-2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dose</a:t>
                      </a:r>
                      <a:r>
                        <a:rPr lang="en-US" sz="1200" b="1" spc="-40" dirty="0">
                          <a:latin typeface="Arial" panose="020B0604020202020204" pitchFamily="34" charset="0"/>
                          <a:cs typeface="Arial" panose="020B0604020202020204" pitchFamily="34" charset="0"/>
                        </a:rPr>
                        <a:t> </a:t>
                      </a:r>
                      <a:r>
                        <a:rPr lang="en-US" sz="1200" b="1" spc="-10" dirty="0">
                          <a:latin typeface="Arial" panose="020B0604020202020204" pitchFamily="34" charset="0"/>
                          <a:cs typeface="Arial" panose="020B0604020202020204" pitchFamily="34" charset="0"/>
                        </a:rPr>
                        <a:t>reduction</a:t>
                      </a:r>
                      <a:endParaRPr lang="en-US" sz="1200" dirty="0">
                        <a:latin typeface="Arial" panose="020B0604020202020204" pitchFamily="34" charset="0"/>
                        <a:cs typeface="Arial" panose="020B0604020202020204" pitchFamily="34" charset="0"/>
                      </a:endParaRPr>
                    </a:p>
                  </a:txBody>
                  <a:tcPr marL="0" marR="0" marT="12684" marB="0">
                    <a:lnL w="12700">
                      <a:solidFill>
                        <a:srgbClr val="0A41CD"/>
                      </a:solidFill>
                      <a:prstDash val="solid"/>
                    </a:lnL>
                    <a:lnR w="12700">
                      <a:solidFill>
                        <a:srgbClr val="009963"/>
                      </a:solidFill>
                      <a:prstDash val="solid"/>
                    </a:lnR>
                    <a:lnT w="12700">
                      <a:solidFill>
                        <a:srgbClr val="DDDBDB"/>
                      </a:solidFill>
                      <a:prstDash val="solid"/>
                    </a:lnT>
                    <a:lnB w="12700" cap="flat" cmpd="sng" algn="ctr">
                      <a:solidFill>
                        <a:srgbClr val="DDDBDB"/>
                      </a:solidFill>
                      <a:prstDash val="solid"/>
                      <a:round/>
                      <a:headEnd type="none" w="med" len="med"/>
                      <a:tailEnd type="none" w="med" len="med"/>
                    </a:lnB>
                  </a:tcPr>
                </a:tc>
                <a:tc>
                  <a:txBody>
                    <a:bodyPr/>
                    <a:lstStyle/>
                    <a:p>
                      <a:pPr>
                        <a:lnSpc>
                          <a:spcPct val="100000"/>
                        </a:lnSpc>
                        <a:spcBef>
                          <a:spcPts val="75"/>
                        </a:spcBef>
                      </a:pP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31</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(24.2)</a:t>
                      </a:r>
                      <a:endParaRPr lang="en-US" sz="1200" dirty="0">
                        <a:latin typeface="Arial" panose="020B0604020202020204" pitchFamily="34" charset="0"/>
                        <a:cs typeface="Arial" panose="020B0604020202020204" pitchFamily="34" charset="0"/>
                      </a:endParaRPr>
                    </a:p>
                  </a:txBody>
                  <a:tcPr marL="0" marR="0" marT="12684" marB="0">
                    <a:lnL w="12700">
                      <a:solidFill>
                        <a:srgbClr val="009963"/>
                      </a:solidFill>
                      <a:prstDash val="solid"/>
                    </a:lnL>
                    <a:lnR w="12700">
                      <a:solidFill>
                        <a:srgbClr val="009963"/>
                      </a:solidFill>
                      <a:prstDash val="solid"/>
                    </a:lnR>
                    <a:lnT w="12700">
                      <a:solidFill>
                        <a:srgbClr val="DDDBDB"/>
                      </a:solidFill>
                      <a:prstDash val="solid"/>
                    </a:lnT>
                    <a:lnB w="12700" cap="flat" cmpd="sng" algn="ctr">
                      <a:solidFill>
                        <a:srgbClr val="DDDBDB"/>
                      </a:solidFill>
                      <a:prstDash val="solid"/>
                      <a:round/>
                      <a:headEnd type="none" w="med" len="med"/>
                      <a:tailEnd type="none" w="med" len="med"/>
                    </a:lnB>
                    <a:solidFill>
                      <a:srgbClr val="E6F6EE"/>
                    </a:solidFill>
                  </a:tcPr>
                </a:tc>
                <a:tc>
                  <a:txBody>
                    <a:bodyPr/>
                    <a:lstStyle/>
                    <a:p>
                      <a:pPr>
                        <a:lnSpc>
                          <a:spcPct val="100000"/>
                        </a:lnSpc>
                        <a:spcBef>
                          <a:spcPts val="75"/>
                        </a:spcBef>
                      </a:pPr>
                      <a:endParaRPr lang="en-US" sz="1200" dirty="0">
                        <a:latin typeface="Arial" panose="020B0604020202020204" pitchFamily="34" charset="0"/>
                        <a:cs typeface="Arial" panose="020B0604020202020204" pitchFamily="34" charset="0"/>
                      </a:endParaRPr>
                    </a:p>
                    <a:p>
                      <a:pPr marL="1270" algn="ctr">
                        <a:lnSpc>
                          <a:spcPct val="100000"/>
                        </a:lnSpc>
                      </a:pPr>
                      <a:r>
                        <a:rPr lang="en-US" sz="1200" dirty="0">
                          <a:latin typeface="Arial" panose="020B0604020202020204" pitchFamily="34" charset="0"/>
                          <a:cs typeface="Arial" panose="020B0604020202020204" pitchFamily="34" charset="0"/>
                        </a:rPr>
                        <a:t>14</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(11.2)</a:t>
                      </a:r>
                      <a:endParaRPr lang="en-US" sz="1200" dirty="0">
                        <a:latin typeface="Arial" panose="020B0604020202020204" pitchFamily="34" charset="0"/>
                        <a:cs typeface="Arial" panose="020B0604020202020204" pitchFamily="34" charset="0"/>
                      </a:endParaRPr>
                    </a:p>
                  </a:txBody>
                  <a:tcPr marL="0" marR="0" marT="12684" marB="0">
                    <a:lnL w="12700">
                      <a:solidFill>
                        <a:srgbClr val="009963"/>
                      </a:solidFill>
                      <a:prstDash val="solid"/>
                    </a:lnL>
                    <a:lnR w="12700">
                      <a:solidFill>
                        <a:srgbClr val="0A41CD"/>
                      </a:solidFill>
                      <a:prstDash val="solid"/>
                    </a:lnR>
                    <a:lnT w="12700">
                      <a:solidFill>
                        <a:srgbClr val="DDDBDB"/>
                      </a:solidFill>
                      <a:prstDash val="solid"/>
                    </a:lnT>
                    <a:lnB w="12700" cap="flat" cmpd="sng" algn="ctr">
                      <a:solidFill>
                        <a:srgbClr val="DDDBDB"/>
                      </a:solidFill>
                      <a:prstDash val="solid"/>
                      <a:round/>
                      <a:headEnd type="none" w="med" len="med"/>
                      <a:tailEnd type="none" w="med" len="med"/>
                    </a:lnB>
                    <a:solidFill>
                      <a:srgbClr val="E7EFF8"/>
                    </a:solidFill>
                  </a:tcPr>
                </a:tc>
                <a:extLst>
                  <a:ext uri="{0D108BD9-81ED-4DB2-BD59-A6C34878D82A}">
                    <a16:rowId xmlns:a16="http://schemas.microsoft.com/office/drawing/2014/main" val="10007"/>
                  </a:ext>
                </a:extLst>
              </a:tr>
              <a:tr h="713906">
                <a:tc>
                  <a:txBody>
                    <a:bodyPr/>
                    <a:lstStyle/>
                    <a:p>
                      <a:pPr marL="91440">
                        <a:lnSpc>
                          <a:spcPct val="100000"/>
                        </a:lnSpc>
                        <a:spcBef>
                          <a:spcPts val="335"/>
                        </a:spcBef>
                      </a:pPr>
                      <a:r>
                        <a:rPr lang="en-US" sz="1200" b="1" dirty="0">
                          <a:latin typeface="Arial" panose="020B0604020202020204" pitchFamily="34" charset="0"/>
                          <a:cs typeface="Arial" panose="020B0604020202020204" pitchFamily="34" charset="0"/>
                        </a:rPr>
                        <a:t>Any</a:t>
                      </a:r>
                      <a:r>
                        <a:rPr lang="en-US" sz="1200" b="1" spc="-1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Grade</a:t>
                      </a:r>
                      <a:r>
                        <a:rPr lang="en-US" sz="1200" b="1" spc="-40" dirty="0">
                          <a:latin typeface="Arial" panose="020B0604020202020204" pitchFamily="34" charset="0"/>
                          <a:cs typeface="Arial" panose="020B0604020202020204" pitchFamily="34" charset="0"/>
                        </a:rPr>
                        <a:t> </a:t>
                      </a:r>
                      <a:r>
                        <a:rPr lang="en-US" sz="1200" b="1" spc="-25" dirty="0">
                          <a:latin typeface="Arial" panose="020B0604020202020204" pitchFamily="34" charset="0"/>
                          <a:cs typeface="Arial" panose="020B0604020202020204" pitchFamily="34" charset="0"/>
                        </a:rPr>
                        <a:t>Peripheral neuropathy</a:t>
                      </a:r>
                      <a:endParaRPr lang="en-US" sz="1200" dirty="0">
                        <a:latin typeface="Arial" panose="020B0604020202020204" pitchFamily="34" charset="0"/>
                        <a:cs typeface="Arial" panose="020B0604020202020204" pitchFamily="34" charset="0"/>
                      </a:endParaRPr>
                    </a:p>
                    <a:p>
                      <a:pPr marL="286385">
                        <a:lnSpc>
                          <a:spcPct val="100000"/>
                        </a:lnSpc>
                      </a:pPr>
                      <a:r>
                        <a:rPr lang="en-US" sz="1200" dirty="0">
                          <a:latin typeface="Arial" panose="020B0604020202020204" pitchFamily="34" charset="0"/>
                          <a:cs typeface="Arial" panose="020B0604020202020204" pitchFamily="34" charset="0"/>
                        </a:rPr>
                        <a:t>Grade</a:t>
                      </a:r>
                      <a:r>
                        <a:rPr lang="en-US" sz="1200" spc="-45" dirty="0">
                          <a:latin typeface="Arial" panose="020B0604020202020204" pitchFamily="34" charset="0"/>
                          <a:cs typeface="Arial" panose="020B0604020202020204" pitchFamily="34" charset="0"/>
                        </a:rPr>
                        <a:t> </a:t>
                      </a:r>
                      <a:r>
                        <a:rPr lang="en-US" sz="1200" spc="-50" dirty="0">
                          <a:latin typeface="Arial" panose="020B0604020202020204" pitchFamily="34" charset="0"/>
                          <a:cs typeface="Arial" panose="020B0604020202020204" pitchFamily="34" charset="0"/>
                        </a:rPr>
                        <a:t>1</a:t>
                      </a:r>
                      <a:endParaRPr lang="en-US" sz="1200" dirty="0">
                        <a:latin typeface="Arial" panose="020B0604020202020204" pitchFamily="34" charset="0"/>
                        <a:cs typeface="Arial" panose="020B0604020202020204" pitchFamily="34" charset="0"/>
                      </a:endParaRPr>
                    </a:p>
                    <a:p>
                      <a:pPr marL="286385">
                        <a:lnSpc>
                          <a:spcPct val="100000"/>
                        </a:lnSpc>
                      </a:pPr>
                      <a:r>
                        <a:rPr lang="en-US" sz="1200" dirty="0">
                          <a:latin typeface="Arial" panose="020B0604020202020204" pitchFamily="34" charset="0"/>
                          <a:cs typeface="Arial" panose="020B0604020202020204" pitchFamily="34" charset="0"/>
                        </a:rPr>
                        <a:t>Grade</a:t>
                      </a:r>
                      <a:r>
                        <a:rPr lang="en-US" sz="1200" spc="-45" dirty="0">
                          <a:latin typeface="Arial" panose="020B0604020202020204" pitchFamily="34" charset="0"/>
                          <a:cs typeface="Arial" panose="020B0604020202020204" pitchFamily="34" charset="0"/>
                        </a:rPr>
                        <a:t> </a:t>
                      </a:r>
                      <a:r>
                        <a:rPr lang="en-US" sz="1200" spc="-50" dirty="0">
                          <a:latin typeface="Arial" panose="020B0604020202020204" pitchFamily="34" charset="0"/>
                          <a:cs typeface="Arial" panose="020B0604020202020204" pitchFamily="34" charset="0"/>
                        </a:rPr>
                        <a:t>2</a:t>
                      </a:r>
                      <a:endParaRPr lang="en-US" sz="1200" dirty="0">
                        <a:latin typeface="Arial" panose="020B0604020202020204" pitchFamily="34" charset="0"/>
                        <a:cs typeface="Arial" panose="020B0604020202020204" pitchFamily="34" charset="0"/>
                      </a:endParaRPr>
                    </a:p>
                    <a:p>
                      <a:pPr marL="286385">
                        <a:lnSpc>
                          <a:spcPct val="100000"/>
                        </a:lnSpc>
                      </a:pPr>
                      <a:r>
                        <a:rPr lang="en-US" sz="1200" dirty="0">
                          <a:latin typeface="Arial" panose="020B0604020202020204" pitchFamily="34" charset="0"/>
                          <a:cs typeface="Arial" panose="020B0604020202020204" pitchFamily="34" charset="0"/>
                        </a:rPr>
                        <a:t>Grade</a:t>
                      </a:r>
                      <a:r>
                        <a:rPr lang="en-US" sz="1200" spc="-45" dirty="0">
                          <a:latin typeface="Arial" panose="020B0604020202020204" pitchFamily="34" charset="0"/>
                          <a:cs typeface="Arial" panose="020B0604020202020204" pitchFamily="34" charset="0"/>
                        </a:rPr>
                        <a:t> </a:t>
                      </a:r>
                      <a:r>
                        <a:rPr lang="en-US" sz="1200" spc="-5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marL="0" marR="0" marT="56657" marB="0">
                    <a:lnL w="12700">
                      <a:solidFill>
                        <a:srgbClr val="0A41CD"/>
                      </a:solidFill>
                      <a:prstDash val="solid"/>
                    </a:lnL>
                    <a:lnR w="12700" cap="flat" cmpd="sng" algn="ctr">
                      <a:solidFill>
                        <a:srgbClr val="009963"/>
                      </a:solidFill>
                      <a:prstDash val="solid"/>
                      <a:round/>
                      <a:headEnd type="none" w="med" len="med"/>
                      <a:tailEnd type="none" w="med" len="med"/>
                    </a:lnR>
                    <a:lnT w="12700">
                      <a:solidFill>
                        <a:srgbClr val="DDDBDB"/>
                      </a:solidFill>
                      <a:prstDash val="solid"/>
                    </a:lnT>
                    <a:lnB w="12700">
                      <a:solidFill>
                        <a:srgbClr val="0A41CD"/>
                      </a:solidFill>
                      <a:prstDash val="solid"/>
                    </a:lnB>
                  </a:tcPr>
                </a:tc>
                <a:tc>
                  <a:txBody>
                    <a:bodyPr/>
                    <a:lstStyle/>
                    <a:p>
                      <a:pPr marL="635" algn="ctr">
                        <a:lnSpc>
                          <a:spcPct val="100000"/>
                        </a:lnSpc>
                        <a:spcBef>
                          <a:spcPts val="335"/>
                        </a:spcBef>
                      </a:pPr>
                      <a:r>
                        <a:rPr lang="en-US" sz="1200" dirty="0">
                          <a:latin typeface="Arial" panose="020B0604020202020204" pitchFamily="34" charset="0"/>
                          <a:cs typeface="Arial" panose="020B0604020202020204" pitchFamily="34" charset="0"/>
                        </a:rPr>
                        <a:t>73</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(57.0)</a:t>
                      </a: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48</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(37.5)</a:t>
                      </a: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20</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(15.6)</a:t>
                      </a:r>
                      <a:endParaRPr lang="en-US" sz="1200" dirty="0">
                        <a:latin typeface="Arial" panose="020B0604020202020204" pitchFamily="34" charset="0"/>
                        <a:cs typeface="Arial" panose="020B0604020202020204" pitchFamily="34" charset="0"/>
                      </a:endParaRPr>
                    </a:p>
                    <a:p>
                      <a:pPr marL="635" algn="ctr">
                        <a:lnSpc>
                          <a:spcPct val="100000"/>
                        </a:lnSpc>
                      </a:pPr>
                      <a:r>
                        <a:rPr lang="en-US" sz="1200" dirty="0">
                          <a:latin typeface="Arial" panose="020B0604020202020204" pitchFamily="34" charset="0"/>
                          <a:cs typeface="Arial" panose="020B0604020202020204" pitchFamily="34" charset="0"/>
                        </a:rPr>
                        <a:t>5</a:t>
                      </a:r>
                      <a:r>
                        <a:rPr lang="en-US" sz="1200" spc="-5" dirty="0">
                          <a:latin typeface="Arial" panose="020B0604020202020204" pitchFamily="34" charset="0"/>
                          <a:cs typeface="Arial" panose="020B0604020202020204" pitchFamily="34" charset="0"/>
                        </a:rPr>
                        <a:t> </a:t>
                      </a:r>
                      <a:r>
                        <a:rPr lang="en-US" sz="1200" spc="-20" dirty="0">
                          <a:latin typeface="Arial" panose="020B0604020202020204" pitchFamily="34" charset="0"/>
                          <a:cs typeface="Arial" panose="020B0604020202020204" pitchFamily="34" charset="0"/>
                        </a:rPr>
                        <a:t>(3.9)</a:t>
                      </a:r>
                      <a:endParaRPr lang="en-US" sz="1200" dirty="0">
                        <a:latin typeface="Arial" panose="020B0604020202020204" pitchFamily="34" charset="0"/>
                        <a:cs typeface="Arial" panose="020B0604020202020204" pitchFamily="34" charset="0"/>
                      </a:endParaRPr>
                    </a:p>
                  </a:txBody>
                  <a:tcPr marL="0" marR="0" marT="56657" marB="0">
                    <a:lnL w="12700" cap="flat" cmpd="sng" algn="ctr">
                      <a:solidFill>
                        <a:srgbClr val="009963"/>
                      </a:solidFill>
                      <a:prstDash val="solid"/>
                      <a:round/>
                      <a:headEnd type="none" w="med" len="med"/>
                      <a:tailEnd type="none" w="med" len="med"/>
                    </a:lnL>
                    <a:lnR w="12700" cap="flat" cmpd="sng" algn="ctr">
                      <a:solidFill>
                        <a:srgbClr val="009963"/>
                      </a:solidFill>
                      <a:prstDash val="solid"/>
                      <a:round/>
                      <a:headEnd type="none" w="med" len="med"/>
                      <a:tailEnd type="none" w="med" len="med"/>
                    </a:lnR>
                    <a:lnT w="12700">
                      <a:solidFill>
                        <a:srgbClr val="DDDBDB"/>
                      </a:solidFill>
                      <a:prstDash val="solid"/>
                    </a:lnT>
                    <a:lnB w="12700">
                      <a:solidFill>
                        <a:srgbClr val="0A41CD"/>
                      </a:solidFill>
                      <a:prstDash val="solid"/>
                    </a:lnB>
                    <a:solidFill>
                      <a:srgbClr val="E6F6EE"/>
                    </a:solidFill>
                  </a:tcPr>
                </a:tc>
                <a:tc>
                  <a:txBody>
                    <a:bodyPr/>
                    <a:lstStyle/>
                    <a:p>
                      <a:pPr marL="1270" algn="ctr">
                        <a:lnSpc>
                          <a:spcPct val="100000"/>
                        </a:lnSpc>
                        <a:spcBef>
                          <a:spcPts val="335"/>
                        </a:spcBef>
                      </a:pPr>
                      <a:r>
                        <a:rPr lang="en-US" sz="1200" dirty="0">
                          <a:latin typeface="Arial" panose="020B0604020202020204" pitchFamily="34" charset="0"/>
                          <a:cs typeface="Arial" panose="020B0604020202020204" pitchFamily="34" charset="0"/>
                        </a:rPr>
                        <a:t>36</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(28.8)</a:t>
                      </a:r>
                      <a:endParaRPr lang="en-US" sz="1200" dirty="0">
                        <a:latin typeface="Arial" panose="020B0604020202020204" pitchFamily="34" charset="0"/>
                        <a:cs typeface="Arial" panose="020B0604020202020204" pitchFamily="34" charset="0"/>
                      </a:endParaRPr>
                    </a:p>
                    <a:p>
                      <a:pPr marL="1270" algn="ctr">
                        <a:lnSpc>
                          <a:spcPct val="100000"/>
                        </a:lnSpc>
                      </a:pPr>
                      <a:r>
                        <a:rPr lang="en-US" sz="1200" dirty="0">
                          <a:latin typeface="Arial" panose="020B0604020202020204" pitchFamily="34" charset="0"/>
                          <a:cs typeface="Arial" panose="020B0604020202020204" pitchFamily="34" charset="0"/>
                        </a:rPr>
                        <a:t>29</a:t>
                      </a:r>
                      <a:r>
                        <a:rPr lang="en-US" sz="1200" spc="-15" dirty="0">
                          <a:latin typeface="Arial" panose="020B0604020202020204" pitchFamily="34" charset="0"/>
                          <a:cs typeface="Arial" panose="020B0604020202020204" pitchFamily="34" charset="0"/>
                        </a:rPr>
                        <a:t> </a:t>
                      </a:r>
                      <a:r>
                        <a:rPr lang="en-US" sz="1200" spc="-10" dirty="0">
                          <a:latin typeface="Arial" panose="020B0604020202020204" pitchFamily="34" charset="0"/>
                          <a:cs typeface="Arial" panose="020B0604020202020204" pitchFamily="34" charset="0"/>
                        </a:rPr>
                        <a:t>(23.2)</a:t>
                      </a:r>
                      <a:endParaRPr lang="en-US" sz="1200" dirty="0">
                        <a:latin typeface="Arial" panose="020B0604020202020204" pitchFamily="34" charset="0"/>
                        <a:cs typeface="Arial" panose="020B0604020202020204" pitchFamily="34" charset="0"/>
                      </a:endParaRPr>
                    </a:p>
                    <a:p>
                      <a:pPr marL="1905" algn="ctr">
                        <a:lnSpc>
                          <a:spcPct val="100000"/>
                        </a:lnSpc>
                      </a:pPr>
                      <a:r>
                        <a:rPr lang="en-US" sz="1200" dirty="0">
                          <a:latin typeface="Arial" panose="020B0604020202020204" pitchFamily="34" charset="0"/>
                          <a:cs typeface="Arial" panose="020B0604020202020204" pitchFamily="34" charset="0"/>
                        </a:rPr>
                        <a:t>7</a:t>
                      </a:r>
                      <a:r>
                        <a:rPr lang="en-US" sz="1200" spc="-5" dirty="0">
                          <a:latin typeface="Arial" panose="020B0604020202020204" pitchFamily="34" charset="0"/>
                          <a:cs typeface="Arial" panose="020B0604020202020204" pitchFamily="34" charset="0"/>
                        </a:rPr>
                        <a:t> </a:t>
                      </a:r>
                      <a:r>
                        <a:rPr lang="en-US" sz="1200" spc="-20" dirty="0">
                          <a:latin typeface="Arial" panose="020B0604020202020204" pitchFamily="34" charset="0"/>
                          <a:cs typeface="Arial" panose="020B0604020202020204" pitchFamily="34" charset="0"/>
                        </a:rPr>
                        <a:t>(5.6)</a:t>
                      </a:r>
                      <a:endParaRPr lang="en-US" sz="1200" dirty="0">
                        <a:latin typeface="Arial" panose="020B0604020202020204" pitchFamily="34" charset="0"/>
                        <a:cs typeface="Arial" panose="020B0604020202020204" pitchFamily="34" charset="0"/>
                      </a:endParaRPr>
                    </a:p>
                    <a:p>
                      <a:pPr marL="1905" algn="ctr">
                        <a:lnSpc>
                          <a:spcPct val="100000"/>
                        </a:lnSpc>
                      </a:pPr>
                      <a:r>
                        <a:rPr lang="en-US" sz="1200" spc="-50" dirty="0">
                          <a:latin typeface="Arial" panose="020B0604020202020204" pitchFamily="34" charset="0"/>
                          <a:cs typeface="Arial" panose="020B0604020202020204" pitchFamily="34" charset="0"/>
                        </a:rPr>
                        <a:t>0</a:t>
                      </a:r>
                      <a:endParaRPr lang="en-US" sz="1200" dirty="0">
                        <a:latin typeface="Arial" panose="020B0604020202020204" pitchFamily="34" charset="0"/>
                        <a:cs typeface="Arial" panose="020B0604020202020204" pitchFamily="34" charset="0"/>
                      </a:endParaRPr>
                    </a:p>
                  </a:txBody>
                  <a:tcPr marL="0" marR="0" marT="56657" marB="0">
                    <a:lnL w="12700" cap="flat" cmpd="sng" algn="ctr">
                      <a:solidFill>
                        <a:srgbClr val="009963"/>
                      </a:solidFill>
                      <a:prstDash val="solid"/>
                      <a:round/>
                      <a:headEnd type="none" w="med" len="med"/>
                      <a:tailEnd type="none" w="med" len="med"/>
                    </a:lnL>
                    <a:lnR w="12700">
                      <a:solidFill>
                        <a:srgbClr val="0A41CD"/>
                      </a:solidFill>
                      <a:prstDash val="solid"/>
                    </a:lnR>
                    <a:lnT w="12700">
                      <a:solidFill>
                        <a:srgbClr val="DDDBDB"/>
                      </a:solidFill>
                      <a:prstDash val="solid"/>
                    </a:lnT>
                    <a:lnB w="12700">
                      <a:solidFill>
                        <a:srgbClr val="0A41CD"/>
                      </a:solidFill>
                      <a:prstDash val="solid"/>
                    </a:lnB>
                    <a:solidFill>
                      <a:srgbClr val="E7EFF8"/>
                    </a:solidFill>
                  </a:tcPr>
                </a:tc>
                <a:extLst>
                  <a:ext uri="{0D108BD9-81ED-4DB2-BD59-A6C34878D82A}">
                    <a16:rowId xmlns:a16="http://schemas.microsoft.com/office/drawing/2014/main" val="134516448"/>
                  </a:ext>
                </a:extLst>
              </a:tr>
            </a:tbl>
          </a:graphicData>
        </a:graphic>
      </p:graphicFrame>
      <p:sp>
        <p:nvSpPr>
          <p:cNvPr id="7" name="object 4">
            <a:extLst>
              <a:ext uri="{FF2B5EF4-FFF2-40B4-BE49-F238E27FC236}">
                <a16:creationId xmlns:a16="http://schemas.microsoft.com/office/drawing/2014/main" id="{2B50F5D2-94DB-4DD4-A238-4B933C2A88B3}"/>
              </a:ext>
            </a:extLst>
          </p:cNvPr>
          <p:cNvSpPr txBox="1">
            <a:spLocks/>
          </p:cNvSpPr>
          <p:nvPr/>
        </p:nvSpPr>
        <p:spPr>
          <a:xfrm>
            <a:off x="542238" y="156605"/>
            <a:ext cx="10752680" cy="1014830"/>
          </a:xfrm>
          <a:prstGeom prst="rect">
            <a:avLst/>
          </a:prstGeom>
        </p:spPr>
        <p:txBody>
          <a:bodyPr vert="horz" wrap="square" lIns="0" tIns="1016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lvl="0" indent="0" algn="l" defTabSz="914400" rtl="0" eaLnBrk="1" fontAlgn="auto" latinLnBrk="0" hangingPunct="1">
              <a:lnSpc>
                <a:spcPct val="100800"/>
              </a:lnSpc>
              <a:spcBef>
                <a:spcPts val="8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Polatuzumab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Vedotin,</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Rituximab,</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Gemcitabine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And</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Oxaliplatin</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for </a:t>
            </a:r>
            <a:br>
              <a:rPr kumimoji="0" lang="en-US" sz="2200" b="1" i="0" u="none" strike="noStrike" kern="1200" cap="none" spc="-2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Relapsed/Refractory</a:t>
            </a:r>
            <a:r>
              <a:rPr kumimoji="0" lang="en-US" sz="2200" b="1" i="0" u="none" strike="noStrike" kern="1200" cap="none" spc="-4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Diffuse</a:t>
            </a:r>
            <a:r>
              <a:rPr kumimoji="0" lang="en-US" sz="2200" b="1" i="0" u="none" strike="noStrike" kern="1200" cap="none" spc="-7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Large</a:t>
            </a:r>
            <a:r>
              <a:rPr kumimoji="0" lang="en-US" sz="2200" b="1" i="0" u="none" strike="noStrike" kern="1200" cap="none" spc="-6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cell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Lymphoma:</a:t>
            </a:r>
            <a:r>
              <a:rPr kumimoji="0" lang="en-US" sz="2200" b="1" i="0" u="none" strike="noStrike" kern="1200" cap="none" spc="-4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esults</a:t>
            </a:r>
            <a:r>
              <a:rPr kumimoji="0" lang="en-US" sz="2200" b="1" i="0" u="none" strike="noStrike" kern="1200" cap="none" spc="-5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from</a:t>
            </a:r>
            <a:b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a:t>
            </a:r>
            <a:r>
              <a:rPr kumimoji="0" lang="en-US" sz="2200" b="1" i="0" u="none" strike="noStrike" kern="1200" cap="none" spc="-7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1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Randomized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Phase</a:t>
            </a:r>
            <a:r>
              <a:rPr kumimoji="0" lang="en-US" sz="2200" b="1" i="0" u="none" strike="noStrike" kern="1200" cap="none" spc="-1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III</a:t>
            </a:r>
            <a:r>
              <a:rPr kumimoji="0" lang="en-US" sz="2200" b="1" i="0" u="none" strike="noStrike" kern="1200" cap="none" spc="-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POLARGO</a:t>
            </a:r>
            <a:r>
              <a:rPr kumimoji="0" lang="en-US" sz="2200" b="1" i="0" u="none" strike="noStrike" kern="1200" cap="none" spc="-3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200" b="1" i="0" u="none" strike="noStrike" kern="1200" cap="none" spc="-2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Trial</a:t>
            </a:r>
          </a:p>
        </p:txBody>
      </p:sp>
      <p:sp>
        <p:nvSpPr>
          <p:cNvPr id="8" name="CasellaDiTesto 7">
            <a:extLst>
              <a:ext uri="{FF2B5EF4-FFF2-40B4-BE49-F238E27FC236}">
                <a16:creationId xmlns:a16="http://schemas.microsoft.com/office/drawing/2014/main" id="{A189B314-40ED-486A-9A1A-0C5E7BA4C1D4}"/>
              </a:ext>
            </a:extLst>
          </p:cNvPr>
          <p:cNvSpPr txBox="1"/>
          <p:nvPr/>
        </p:nvSpPr>
        <p:spPr>
          <a:xfrm>
            <a:off x="9827923" y="6493079"/>
            <a:ext cx="226857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Matasar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S101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74E8B-D64E-461D-9036-B3D249B1C3AF}"/>
              </a:ext>
            </a:extLst>
          </p:cNvPr>
          <p:cNvSpPr>
            <a:spLocks noGrp="1"/>
          </p:cNvSpPr>
          <p:nvPr>
            <p:ph idx="1"/>
          </p:nvPr>
        </p:nvSpPr>
        <p:spPr>
          <a:xfrm>
            <a:off x="343949" y="1031846"/>
            <a:ext cx="11518084" cy="5145117"/>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POLARGO: polatuzumab vedotin in combination with R-</a:t>
            </a:r>
            <a:r>
              <a:rPr lang="en-US" sz="2400" dirty="0" err="1">
                <a:solidFill>
                  <a:schemeClr val="bg1">
                    <a:lumMod val="95000"/>
                  </a:schemeClr>
                </a:solidFill>
                <a:latin typeface="Arial" panose="020B0604020202020204" pitchFamily="34" charset="0"/>
                <a:cs typeface="Arial" panose="020B0604020202020204" pitchFamily="34" charset="0"/>
              </a:rPr>
              <a:t>GemOx</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LOTIS-2: loncastuximab tesirine in R/R DLBCL</a:t>
            </a:r>
          </a:p>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LOTIS-7: glofitamab + loncastuximab tesirine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Loncastuximab tesirine in R/R follicular lymphoma</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ECHELON-3: brentuximab vedotin + R</a:t>
            </a:r>
            <a:r>
              <a:rPr lang="en-US" sz="2400" baseline="30000" dirty="0">
                <a:solidFill>
                  <a:schemeClr val="bg1">
                    <a:lumMod val="95000"/>
                  </a:schemeClr>
                </a:solidFill>
                <a:latin typeface="Arial" panose="020B0604020202020204" pitchFamily="34" charset="0"/>
                <a:cs typeface="Arial" panose="020B0604020202020204" pitchFamily="34" charset="0"/>
              </a:rPr>
              <a:t>2</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36220AA-1046-42A7-B6F1-7DD8437D4424}"/>
              </a:ext>
            </a:extLst>
          </p:cNvPr>
          <p:cNvSpPr txBox="1"/>
          <p:nvPr/>
        </p:nvSpPr>
        <p:spPr>
          <a:xfrm>
            <a:off x="167780" y="219372"/>
            <a:ext cx="1313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302120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10219614" cy="1501346"/>
          </a:xfrm>
        </p:spPr>
        <p:txBody>
          <a:bodyPr/>
          <a:lstStyle/>
          <a:p>
            <a:pPr marL="98425" indent="0">
              <a:buNone/>
            </a:pPr>
            <a:r>
              <a:rPr lang="en-US" sz="2500" b="0" dirty="0"/>
              <a:t>This activity is supported by educational grants from ADC Therapeutics, Genentech, a member of the Roche Group, Incyte Corporation, and Pfizer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B989513-67D2-4C88-BDB1-58BB897D7F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2556" y="87923"/>
            <a:ext cx="10119557" cy="1028100"/>
          </a:xfrm>
          <a:prstGeom prst="rect">
            <a:avLst/>
          </a:prstGeom>
        </p:spPr>
      </p:pic>
      <p:sp>
        <p:nvSpPr>
          <p:cNvPr id="3" name="CasellaDiTesto 2">
            <a:extLst>
              <a:ext uri="{FF2B5EF4-FFF2-40B4-BE49-F238E27FC236}">
                <a16:creationId xmlns:a16="http://schemas.microsoft.com/office/drawing/2014/main" id="{EBFCF446-0B38-4354-8C9E-2AFB33ABE959}"/>
              </a:ext>
            </a:extLst>
          </p:cNvPr>
          <p:cNvSpPr txBox="1"/>
          <p:nvPr/>
        </p:nvSpPr>
        <p:spPr>
          <a:xfrm>
            <a:off x="8289937" y="6493079"/>
            <a:ext cx="380655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Hamadani M...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Zinzani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 Adv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8: 93-98</a:t>
            </a:r>
          </a:p>
        </p:txBody>
      </p:sp>
      <p:pic>
        <p:nvPicPr>
          <p:cNvPr id="5" name="Immagine 4">
            <a:extLst>
              <a:ext uri="{FF2B5EF4-FFF2-40B4-BE49-F238E27FC236}">
                <a16:creationId xmlns:a16="http://schemas.microsoft.com/office/drawing/2014/main" id="{236A9168-4245-4F79-8226-85935F901BA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16466" y="1116022"/>
            <a:ext cx="10159068" cy="5250672"/>
          </a:xfrm>
          <a:prstGeom prst="rect">
            <a:avLst/>
          </a:prstGeom>
        </p:spPr>
      </p:pic>
    </p:spTree>
    <p:extLst>
      <p:ext uri="{BB962C8B-B14F-4D97-AF65-F5344CB8AC3E}">
        <p14:creationId xmlns:p14="http://schemas.microsoft.com/office/powerpoint/2010/main" val="2499049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8DC8089-4102-4804-8E96-D9356AAD05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8064" y="87922"/>
            <a:ext cx="10400032" cy="1056595"/>
          </a:xfrm>
          <a:prstGeom prst="rect">
            <a:avLst/>
          </a:prstGeom>
        </p:spPr>
      </p:pic>
      <p:sp>
        <p:nvSpPr>
          <p:cNvPr id="3" name="CasellaDiTesto 2">
            <a:extLst>
              <a:ext uri="{FF2B5EF4-FFF2-40B4-BE49-F238E27FC236}">
                <a16:creationId xmlns:a16="http://schemas.microsoft.com/office/drawing/2014/main" id="{74CEFC74-B189-41B6-AD1E-D84C8DDA41DF}"/>
              </a:ext>
            </a:extLst>
          </p:cNvPr>
          <p:cNvSpPr txBox="1"/>
          <p:nvPr/>
        </p:nvSpPr>
        <p:spPr>
          <a:xfrm>
            <a:off x="8289937" y="6493079"/>
            <a:ext cx="380655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Hamadani M...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Zinzani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 Adv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8: 93-98</a:t>
            </a:r>
          </a:p>
        </p:txBody>
      </p:sp>
      <p:pic>
        <p:nvPicPr>
          <p:cNvPr id="5" name="Immagine 4">
            <a:extLst>
              <a:ext uri="{FF2B5EF4-FFF2-40B4-BE49-F238E27FC236}">
                <a16:creationId xmlns:a16="http://schemas.microsoft.com/office/drawing/2014/main" id="{003C55E6-3BD7-413A-94D0-7C508BEFA7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7655" y="1421516"/>
            <a:ext cx="11056690" cy="5071563"/>
          </a:xfrm>
          <a:prstGeom prst="rect">
            <a:avLst/>
          </a:prstGeom>
        </p:spPr>
      </p:pic>
      <p:sp>
        <p:nvSpPr>
          <p:cNvPr id="6" name="CasellaDiTesto 5">
            <a:extLst>
              <a:ext uri="{FF2B5EF4-FFF2-40B4-BE49-F238E27FC236}">
                <a16:creationId xmlns:a16="http://schemas.microsoft.com/office/drawing/2014/main" id="{A76F49E1-1A45-49A5-9394-BB0F86344709}"/>
              </a:ext>
            </a:extLst>
          </p:cNvPr>
          <p:cNvSpPr txBox="1"/>
          <p:nvPr/>
        </p:nvSpPr>
        <p:spPr>
          <a:xfrm rot="16200000">
            <a:off x="-8390" y="3384998"/>
            <a:ext cx="2247731"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Duration of response</a:t>
            </a:r>
          </a:p>
        </p:txBody>
      </p:sp>
      <p:sp>
        <p:nvSpPr>
          <p:cNvPr id="7" name="TextBox 6">
            <a:extLst>
              <a:ext uri="{FF2B5EF4-FFF2-40B4-BE49-F238E27FC236}">
                <a16:creationId xmlns:a16="http://schemas.microsoft.com/office/drawing/2014/main" id="{D9884597-106B-F617-4963-CC2F62E84523}"/>
              </a:ext>
            </a:extLst>
          </p:cNvPr>
          <p:cNvSpPr txBox="1"/>
          <p:nvPr/>
        </p:nvSpPr>
        <p:spPr>
          <a:xfrm>
            <a:off x="8720772" y="1894114"/>
            <a:ext cx="1046226" cy="165798"/>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E7B22"/>
                </a:solidFill>
                <a:effectLst/>
                <a:uLnTx/>
                <a:uFillTx/>
                <a:latin typeface="Calibri" panose="020F0502020204030204"/>
                <a:ea typeface="+mn-ea"/>
                <a:cs typeface="+mn-cs"/>
              </a:rPr>
              <a:t>AGE 65 - &lt;75 yrs:</a:t>
            </a:r>
          </a:p>
        </p:txBody>
      </p:sp>
    </p:spTree>
    <p:extLst>
      <p:ext uri="{BB962C8B-B14F-4D97-AF65-F5344CB8AC3E}">
        <p14:creationId xmlns:p14="http://schemas.microsoft.com/office/powerpoint/2010/main" val="602417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74E8B-D64E-461D-9036-B3D249B1C3AF}"/>
              </a:ext>
            </a:extLst>
          </p:cNvPr>
          <p:cNvSpPr>
            <a:spLocks noGrp="1"/>
          </p:cNvSpPr>
          <p:nvPr>
            <p:ph idx="1"/>
          </p:nvPr>
        </p:nvSpPr>
        <p:spPr>
          <a:xfrm>
            <a:off x="343949" y="1031846"/>
            <a:ext cx="11518084" cy="5145117"/>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POLARGO: polatuzumab vedotin in combination with R-</a:t>
            </a:r>
            <a:r>
              <a:rPr lang="en-US" sz="2400" dirty="0" err="1">
                <a:solidFill>
                  <a:schemeClr val="bg1">
                    <a:lumMod val="95000"/>
                  </a:schemeClr>
                </a:solidFill>
                <a:latin typeface="Arial" panose="020B0604020202020204" pitchFamily="34" charset="0"/>
                <a:cs typeface="Arial" panose="020B0604020202020204" pitchFamily="34" charset="0"/>
              </a:rPr>
              <a:t>GemOx</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LOTIS-2: loncastuximab tesirine in R/R DLBCL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LOTIS-7: glofitamab + loncastuximab tesirine in R/R DLBCL</a:t>
            </a:r>
          </a:p>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Loncastuximab tesirine in R/R follicular lymphoma</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ECHELON-3: brentuximab vedotin + R</a:t>
            </a:r>
            <a:r>
              <a:rPr lang="en-US" sz="2400" baseline="30000" dirty="0">
                <a:solidFill>
                  <a:schemeClr val="bg1">
                    <a:lumMod val="95000"/>
                  </a:schemeClr>
                </a:solidFill>
                <a:latin typeface="Arial" panose="020B0604020202020204" pitchFamily="34" charset="0"/>
                <a:cs typeface="Arial" panose="020B0604020202020204" pitchFamily="34" charset="0"/>
              </a:rPr>
              <a:t>2</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36220AA-1046-42A7-B6F1-7DD8437D4424}"/>
              </a:ext>
            </a:extLst>
          </p:cNvPr>
          <p:cNvSpPr txBox="1"/>
          <p:nvPr/>
        </p:nvSpPr>
        <p:spPr>
          <a:xfrm>
            <a:off x="167780" y="219372"/>
            <a:ext cx="1313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13099227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1AED36-5657-F974-047D-A7EDEC082024}"/>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08CD327-4745-4E89-913E-3ADBE55344F5}"/>
              </a:ext>
            </a:extLst>
          </p:cNvPr>
          <p:cNvGrpSpPr/>
          <p:nvPr/>
        </p:nvGrpSpPr>
        <p:grpSpPr>
          <a:xfrm>
            <a:off x="395337" y="1398827"/>
            <a:ext cx="11421955" cy="4755084"/>
            <a:chOff x="160445" y="1734387"/>
            <a:chExt cx="11421955" cy="4755084"/>
          </a:xfrm>
        </p:grpSpPr>
        <p:sp>
          <p:nvSpPr>
            <p:cNvPr id="60" name="Rounded Rectangle 12">
              <a:extLst>
                <a:ext uri="{FF2B5EF4-FFF2-40B4-BE49-F238E27FC236}">
                  <a16:creationId xmlns:a16="http://schemas.microsoft.com/office/drawing/2014/main" id="{CB400B69-3B75-9D43-5D00-F2E84AEA8B4F}"/>
                </a:ext>
              </a:extLst>
            </p:cNvPr>
            <p:cNvSpPr/>
            <p:nvPr/>
          </p:nvSpPr>
          <p:spPr>
            <a:xfrm>
              <a:off x="7962536" y="2077724"/>
              <a:ext cx="3619864" cy="4352821"/>
            </a:xfrm>
            <a:prstGeom prst="roundRect">
              <a:avLst>
                <a:gd name="adj" fmla="val 816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Study population</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Patients with 3L+ R/R B-NHL (part 1) and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2L+ R/R LBCL (part 2)</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ECOG PS score of 0-2</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Prior autologous SCT (&gt;100 days) or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CAR-T therapy (&gt;100 days) is allowed</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Measurable disease (per 2014 Lugano Classification)</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Excludes patients with clinically significant third-space fluid accumulation</a:t>
              </a:r>
            </a:p>
            <a:p>
              <a:pPr marL="285750" marR="0" lvl="0" indent="-285750" algn="ctr"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Endpoints</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Primary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safety and tolerability; MTD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and/or RDE</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Secondary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ORR, DOR, CR rate, PFS,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RFS, and OS; PK and immunogenicity</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Exploratory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Glofit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concentration in circulation; biomarker and PK correlations with clinical outcomes</a:t>
              </a:r>
            </a:p>
          </p:txBody>
        </p:sp>
        <p:pic>
          <p:nvPicPr>
            <p:cNvPr id="61" name="Picture 60">
              <a:extLst>
                <a:ext uri="{FF2B5EF4-FFF2-40B4-BE49-F238E27FC236}">
                  <a16:creationId xmlns:a16="http://schemas.microsoft.com/office/drawing/2014/main" id="{4DA58F5B-3A29-5D58-86C5-6B1F16CEE9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367731" y="1734387"/>
              <a:ext cx="7594765" cy="4352821"/>
            </a:xfrm>
            <a:prstGeom prst="rect">
              <a:avLst/>
            </a:prstGeom>
          </p:spPr>
        </p:pic>
        <p:sp>
          <p:nvSpPr>
            <p:cNvPr id="62" name="TextBox 61">
              <a:extLst>
                <a:ext uri="{FF2B5EF4-FFF2-40B4-BE49-F238E27FC236}">
                  <a16:creationId xmlns:a16="http://schemas.microsoft.com/office/drawing/2014/main" id="{81CB42CB-E758-71E9-FB58-0B0CCA686A53}"/>
                </a:ext>
              </a:extLst>
            </p:cNvPr>
            <p:cNvSpPr txBox="1"/>
            <p:nvPr/>
          </p:nvSpPr>
          <p:spPr>
            <a:xfrm>
              <a:off x="160445" y="6212472"/>
              <a:ext cx="5164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Dex:</a:t>
              </a:r>
            </a:p>
          </p:txBody>
        </p:sp>
        <p:cxnSp>
          <p:nvCxnSpPr>
            <p:cNvPr id="63" name="Straight Arrow Connector 62">
              <a:extLst>
                <a:ext uri="{FF2B5EF4-FFF2-40B4-BE49-F238E27FC236}">
                  <a16:creationId xmlns:a16="http://schemas.microsoft.com/office/drawing/2014/main" id="{F016B67D-C437-5450-4C3D-17F9DB4D477A}"/>
                </a:ext>
              </a:extLst>
            </p:cNvPr>
            <p:cNvCxnSpPr/>
            <p:nvPr/>
          </p:nvCxnSpPr>
          <p:spPr>
            <a:xfrm flipV="1">
              <a:off x="1179872"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290011F-4391-D151-D421-DBE9282C24F2}"/>
                </a:ext>
              </a:extLst>
            </p:cNvPr>
            <p:cNvSpPr txBox="1"/>
            <p:nvPr/>
          </p:nvSpPr>
          <p:spPr>
            <a:xfrm>
              <a:off x="994841"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D1</a:t>
              </a:r>
            </a:p>
          </p:txBody>
        </p:sp>
        <p:cxnSp>
          <p:nvCxnSpPr>
            <p:cNvPr id="65" name="Straight Arrow Connector 64">
              <a:extLst>
                <a:ext uri="{FF2B5EF4-FFF2-40B4-BE49-F238E27FC236}">
                  <a16:creationId xmlns:a16="http://schemas.microsoft.com/office/drawing/2014/main" id="{45A8555E-585A-4D1C-3E0B-8F46AAF0878A}"/>
                </a:ext>
              </a:extLst>
            </p:cNvPr>
            <p:cNvCxnSpPr/>
            <p:nvPr/>
          </p:nvCxnSpPr>
          <p:spPr>
            <a:xfrm flipV="1">
              <a:off x="2616199"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FF8968B-68C6-DADD-4010-0F74417E24A9}"/>
                </a:ext>
              </a:extLst>
            </p:cNvPr>
            <p:cNvSpPr txBox="1"/>
            <p:nvPr/>
          </p:nvSpPr>
          <p:spPr>
            <a:xfrm>
              <a:off x="2431168"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D8</a:t>
              </a:r>
            </a:p>
          </p:txBody>
        </p:sp>
        <p:cxnSp>
          <p:nvCxnSpPr>
            <p:cNvPr id="67" name="Straight Arrow Connector 66">
              <a:extLst>
                <a:ext uri="{FF2B5EF4-FFF2-40B4-BE49-F238E27FC236}">
                  <a16:creationId xmlns:a16="http://schemas.microsoft.com/office/drawing/2014/main" id="{0108D53A-FFD7-A5D7-3B42-C5FA4F40D55D}"/>
                </a:ext>
              </a:extLst>
            </p:cNvPr>
            <p:cNvCxnSpPr/>
            <p:nvPr/>
          </p:nvCxnSpPr>
          <p:spPr>
            <a:xfrm flipV="1">
              <a:off x="3409959"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DB7FCB4-7E03-992C-02AC-735C9AFF4D2F}"/>
                </a:ext>
              </a:extLst>
            </p:cNvPr>
            <p:cNvSpPr txBox="1"/>
            <p:nvPr/>
          </p:nvSpPr>
          <p:spPr>
            <a:xfrm>
              <a:off x="3177363" y="6212472"/>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D15</a:t>
              </a:r>
            </a:p>
          </p:txBody>
        </p:sp>
        <p:cxnSp>
          <p:nvCxnSpPr>
            <p:cNvPr id="69" name="Straight Arrow Connector 68">
              <a:extLst>
                <a:ext uri="{FF2B5EF4-FFF2-40B4-BE49-F238E27FC236}">
                  <a16:creationId xmlns:a16="http://schemas.microsoft.com/office/drawing/2014/main" id="{5AF93083-364D-B953-FE33-942B9EFC455A}"/>
                </a:ext>
              </a:extLst>
            </p:cNvPr>
            <p:cNvCxnSpPr/>
            <p:nvPr/>
          </p:nvCxnSpPr>
          <p:spPr>
            <a:xfrm flipV="1">
              <a:off x="4711234" y="6032570"/>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702C9A0-EBD3-D2CF-B6BC-D966A45C5D8F}"/>
                </a:ext>
              </a:extLst>
            </p:cNvPr>
            <p:cNvSpPr txBox="1"/>
            <p:nvPr/>
          </p:nvSpPr>
          <p:spPr>
            <a:xfrm>
              <a:off x="4526203"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D1</a:t>
              </a:r>
            </a:p>
          </p:txBody>
        </p:sp>
        <p:cxnSp>
          <p:nvCxnSpPr>
            <p:cNvPr id="71" name="Straight Arrow Connector 70">
              <a:extLst>
                <a:ext uri="{FF2B5EF4-FFF2-40B4-BE49-F238E27FC236}">
                  <a16:creationId xmlns:a16="http://schemas.microsoft.com/office/drawing/2014/main" id="{39B7AAFE-96F7-F208-6ADB-3142031F3C91}"/>
                </a:ext>
              </a:extLst>
            </p:cNvPr>
            <p:cNvCxnSpPr/>
            <p:nvPr/>
          </p:nvCxnSpPr>
          <p:spPr>
            <a:xfrm flipV="1">
              <a:off x="1505398"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278DACB-1937-D78B-3703-EDE08724E343}"/>
                </a:ext>
              </a:extLst>
            </p:cNvPr>
            <p:cNvSpPr txBox="1"/>
            <p:nvPr/>
          </p:nvSpPr>
          <p:spPr>
            <a:xfrm>
              <a:off x="1320367"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D2</a:t>
              </a:r>
            </a:p>
          </p:txBody>
        </p:sp>
        <p:cxnSp>
          <p:nvCxnSpPr>
            <p:cNvPr id="73" name="Straight Arrow Connector 72">
              <a:extLst>
                <a:ext uri="{FF2B5EF4-FFF2-40B4-BE49-F238E27FC236}">
                  <a16:creationId xmlns:a16="http://schemas.microsoft.com/office/drawing/2014/main" id="{1121E400-DF28-3C73-074D-D2910A833CB9}"/>
                </a:ext>
              </a:extLst>
            </p:cNvPr>
            <p:cNvCxnSpPr/>
            <p:nvPr/>
          </p:nvCxnSpPr>
          <p:spPr>
            <a:xfrm flipV="1">
              <a:off x="1839087"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283F8F8-54AF-9F09-4C4A-EEE94DEA6028}"/>
                </a:ext>
              </a:extLst>
            </p:cNvPr>
            <p:cNvSpPr txBox="1"/>
            <p:nvPr/>
          </p:nvSpPr>
          <p:spPr>
            <a:xfrm>
              <a:off x="1654056"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D3</a:t>
              </a:r>
            </a:p>
          </p:txBody>
        </p:sp>
        <p:cxnSp>
          <p:nvCxnSpPr>
            <p:cNvPr id="75" name="Straight Arrow Connector 74">
              <a:extLst>
                <a:ext uri="{FF2B5EF4-FFF2-40B4-BE49-F238E27FC236}">
                  <a16:creationId xmlns:a16="http://schemas.microsoft.com/office/drawing/2014/main" id="{B622207E-3D67-B8ED-1D6F-A7F0A92D6028}"/>
                </a:ext>
              </a:extLst>
            </p:cNvPr>
            <p:cNvCxnSpPr/>
            <p:nvPr/>
          </p:nvCxnSpPr>
          <p:spPr>
            <a:xfrm flipV="1">
              <a:off x="5559696" y="602674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EAD39ED-88B7-E268-8E54-8EFF25CD863F}"/>
                </a:ext>
              </a:extLst>
            </p:cNvPr>
            <p:cNvSpPr txBox="1"/>
            <p:nvPr/>
          </p:nvSpPr>
          <p:spPr>
            <a:xfrm>
              <a:off x="5374665"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D2</a:t>
              </a:r>
            </a:p>
          </p:txBody>
        </p:sp>
        <p:cxnSp>
          <p:nvCxnSpPr>
            <p:cNvPr id="77" name="Straight Arrow Connector 76">
              <a:extLst>
                <a:ext uri="{FF2B5EF4-FFF2-40B4-BE49-F238E27FC236}">
                  <a16:creationId xmlns:a16="http://schemas.microsoft.com/office/drawing/2014/main" id="{28422111-5064-E548-7010-6F5A80B0E290}"/>
                </a:ext>
              </a:extLst>
            </p:cNvPr>
            <p:cNvCxnSpPr/>
            <p:nvPr/>
          </p:nvCxnSpPr>
          <p:spPr>
            <a:xfrm flipV="1">
              <a:off x="3924626" y="6032570"/>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8AA95D2-AB43-86AD-1EEB-1AE41BA02DB2}"/>
                </a:ext>
              </a:extLst>
            </p:cNvPr>
            <p:cNvSpPr txBox="1"/>
            <p:nvPr/>
          </p:nvSpPr>
          <p:spPr>
            <a:xfrm>
              <a:off x="3739595"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D0</a:t>
              </a:r>
            </a:p>
          </p:txBody>
        </p:sp>
      </p:grpSp>
      <p:sp>
        <p:nvSpPr>
          <p:cNvPr id="5" name="CasellaDiTesto 4">
            <a:extLst>
              <a:ext uri="{FF2B5EF4-FFF2-40B4-BE49-F238E27FC236}">
                <a16:creationId xmlns:a16="http://schemas.microsoft.com/office/drawing/2014/main" id="{E99848AB-E596-4A12-9D38-43C4B7E57A4E}"/>
              </a:ext>
            </a:extLst>
          </p:cNvPr>
          <p:cNvSpPr txBox="1"/>
          <p:nvPr/>
        </p:nvSpPr>
        <p:spPr>
          <a:xfrm>
            <a:off x="809606" y="150091"/>
            <a:ext cx="1014874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Results From LOTIS-7: A Phase 1b Study of Loncastuximab Tesirine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Glofitamab in Patients With Relapsed/Refractory (R/R)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Diffuse Large B-Cell Lymphoma (DLBCL) </a:t>
            </a:r>
          </a:p>
        </p:txBody>
      </p:sp>
      <p:sp>
        <p:nvSpPr>
          <p:cNvPr id="28" name="CasellaDiTesto 27">
            <a:extLst>
              <a:ext uri="{FF2B5EF4-FFF2-40B4-BE49-F238E27FC236}">
                <a16:creationId xmlns:a16="http://schemas.microsoft.com/office/drawing/2014/main" id="{016FFDF3-5E58-41C3-B3F5-A5F41216EB4A}"/>
              </a:ext>
            </a:extLst>
          </p:cNvPr>
          <p:cNvSpPr txBox="1"/>
          <p:nvPr/>
        </p:nvSpPr>
        <p:spPr>
          <a:xfrm>
            <a:off x="6548307" y="6493079"/>
            <a:ext cx="554818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Hematol Oncol (18-ICML meeting abstracts)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(S3): 78</a:t>
            </a:r>
          </a:p>
        </p:txBody>
      </p:sp>
    </p:spTree>
    <p:extLst>
      <p:ext uri="{BB962C8B-B14F-4D97-AF65-F5344CB8AC3E}">
        <p14:creationId xmlns:p14="http://schemas.microsoft.com/office/powerpoint/2010/main" val="110367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718141-B6CC-E65A-2562-E0D85198352B}"/>
            </a:ext>
          </a:extLst>
        </p:cNvPr>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94BB0B0C-4418-F865-1327-D3E6F0C533C7}"/>
              </a:ext>
            </a:extLst>
          </p:cNvPr>
          <p:cNvGraphicFramePr>
            <a:graphicFrameLocks/>
          </p:cNvGraphicFramePr>
          <p:nvPr/>
        </p:nvGraphicFramePr>
        <p:xfrm>
          <a:off x="609601" y="1735721"/>
          <a:ext cx="5486400" cy="4266216"/>
        </p:xfrm>
        <a:graphic>
          <a:graphicData uri="http://schemas.openxmlformats.org/drawingml/2006/table">
            <a:tbl>
              <a:tblPr firstRow="1" firstCol="1" bandRow="1">
                <a:tableStyleId>{85BE263C-DBD7-4A20-BB59-AAB30ACAA65A}</a:tableStyleId>
              </a:tblPr>
              <a:tblGrid>
                <a:gridCol w="2297372">
                  <a:extLst>
                    <a:ext uri="{9D8B030D-6E8A-4147-A177-3AD203B41FA5}">
                      <a16:colId xmlns:a16="http://schemas.microsoft.com/office/drawing/2014/main" val="3382028840"/>
                    </a:ext>
                  </a:extLst>
                </a:gridCol>
                <a:gridCol w="1146412">
                  <a:extLst>
                    <a:ext uri="{9D8B030D-6E8A-4147-A177-3AD203B41FA5}">
                      <a16:colId xmlns:a16="http://schemas.microsoft.com/office/drawing/2014/main" val="149005423"/>
                    </a:ext>
                  </a:extLst>
                </a:gridCol>
                <a:gridCol w="1160060">
                  <a:extLst>
                    <a:ext uri="{9D8B030D-6E8A-4147-A177-3AD203B41FA5}">
                      <a16:colId xmlns:a16="http://schemas.microsoft.com/office/drawing/2014/main" val="3340005807"/>
                    </a:ext>
                  </a:extLst>
                </a:gridCol>
                <a:gridCol w="882556">
                  <a:extLst>
                    <a:ext uri="{9D8B030D-6E8A-4147-A177-3AD203B41FA5}">
                      <a16:colId xmlns:a16="http://schemas.microsoft.com/office/drawing/2014/main" val="1850529013"/>
                    </a:ext>
                  </a:extLst>
                </a:gridCol>
              </a:tblGrid>
              <a:tr h="590917">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nSpc>
                          <a:spcPct val="93000"/>
                        </a:lnSpc>
                        <a:spcBef>
                          <a:spcPts val="0"/>
                        </a:spcBef>
                        <a:spcAft>
                          <a:spcPts val="0"/>
                        </a:spcAft>
                      </a:pPr>
                      <a:r>
                        <a:rPr lang="en-US" sz="1100" dirty="0">
                          <a:effectLst/>
                        </a:rPr>
                        <a:t> </a:t>
                      </a:r>
                      <a:endParaRPr lang="en-US" sz="1100" dirty="0">
                        <a:effectLst/>
                        <a:latin typeface="+mn-lt"/>
                        <a:ea typeface="Calibri" panose="020F0502020204030204" pitchFamily="34" charset="0"/>
                        <a:cs typeface="Arial" panose="020B0604020202020204" pitchFamily="34" charset="0"/>
                      </a:endParaRPr>
                    </a:p>
                  </a:txBody>
                  <a:tcPr marL="57422" marR="57422" marT="0" marB="0"/>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100" dirty="0" err="1">
                          <a:effectLst/>
                        </a:rPr>
                        <a:t>Glofit</a:t>
                      </a:r>
                      <a:r>
                        <a:rPr lang="en-US" sz="1100" dirty="0">
                          <a:effectLst/>
                        </a:rPr>
                        <a:t> + </a:t>
                      </a:r>
                      <a:r>
                        <a:rPr lang="en-US" sz="1100" dirty="0" err="1">
                          <a:effectLst/>
                        </a:rPr>
                        <a:t>Lonca</a:t>
                      </a:r>
                      <a:r>
                        <a:rPr lang="en-US" sz="1100" dirty="0">
                          <a:effectLst/>
                        </a:rPr>
                        <a:t>, 120 </a:t>
                      </a:r>
                      <a:r>
                        <a:rPr lang="en-US" sz="1100" dirty="0" err="1">
                          <a:effectLst/>
                        </a:rPr>
                        <a:t>μg</a:t>
                      </a:r>
                      <a:r>
                        <a:rPr lang="en-US" sz="1100" dirty="0">
                          <a:effectLst/>
                        </a:rPr>
                        <a:t>/kg</a:t>
                      </a:r>
                      <a:br>
                        <a:rPr lang="en-US" sz="1100" dirty="0">
                          <a:effectLst/>
                        </a:rPr>
                      </a:br>
                      <a:r>
                        <a:rPr lang="en-US" sz="1100" dirty="0">
                          <a:effectLst/>
                        </a:rPr>
                        <a:t>(n=20)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100" dirty="0" err="1">
                          <a:effectLst/>
                        </a:rPr>
                        <a:t>Glofit</a:t>
                      </a:r>
                      <a:r>
                        <a:rPr lang="en-US" sz="1100" dirty="0">
                          <a:effectLst/>
                        </a:rPr>
                        <a:t> + </a:t>
                      </a:r>
                      <a:r>
                        <a:rPr lang="en-US" sz="1100" dirty="0" err="1">
                          <a:effectLst/>
                        </a:rPr>
                        <a:t>Lonca</a:t>
                      </a:r>
                      <a:r>
                        <a:rPr lang="en-US" sz="1100" dirty="0">
                          <a:effectLst/>
                        </a:rPr>
                        <a:t>, 150 </a:t>
                      </a:r>
                      <a:r>
                        <a:rPr lang="en-US" sz="1100" dirty="0" err="1">
                          <a:effectLst/>
                        </a:rPr>
                        <a:t>μg</a:t>
                      </a:r>
                      <a:r>
                        <a:rPr lang="en-US" sz="1100" dirty="0">
                          <a:effectLst/>
                        </a:rPr>
                        <a:t>/kg</a:t>
                      </a:r>
                      <a:br>
                        <a:rPr lang="en-US" sz="1100" dirty="0">
                          <a:effectLst/>
                        </a:rPr>
                      </a:br>
                      <a:r>
                        <a:rPr lang="en-US" sz="1100" dirty="0">
                          <a:effectLst/>
                        </a:rPr>
                        <a:t>(n=21)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100" dirty="0">
                          <a:effectLst/>
                        </a:rPr>
                        <a:t>All dose levels (N=41)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2918265597"/>
                  </a:ext>
                </a:extLst>
              </a:tr>
              <a:tr h="196972">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Age, median (range), y</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70 (50-82)</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74 (26-85)</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71 (26-85)</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73979547"/>
                  </a:ext>
                </a:extLst>
              </a:tr>
              <a:tr h="196972">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Male sex, n (%)</a:t>
                      </a:r>
                      <a:endParaRPr lang="en-US" sz="1100" dirty="0">
                        <a:effectLst/>
                        <a:latin typeface="+mn-lt"/>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11 (55.0)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12 (57.1)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23 (56.1)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1927789263"/>
                  </a:ext>
                </a:extLst>
              </a:tr>
              <a:tr h="787889">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ECOG PS score, n (%)</a:t>
                      </a:r>
                    </a:p>
                    <a:p>
                      <a:pPr marL="157480" marR="0">
                        <a:lnSpc>
                          <a:spcPct val="93000"/>
                        </a:lnSpc>
                        <a:spcBef>
                          <a:spcPts val="0"/>
                        </a:spcBef>
                        <a:spcAft>
                          <a:spcPts val="0"/>
                        </a:spcAft>
                      </a:pPr>
                      <a:r>
                        <a:rPr lang="en-US" sz="1100" dirty="0">
                          <a:effectLst/>
                        </a:rPr>
                        <a:t>0</a:t>
                      </a:r>
                    </a:p>
                    <a:p>
                      <a:pPr marL="157480" marR="0">
                        <a:lnSpc>
                          <a:spcPct val="93000"/>
                        </a:lnSpc>
                        <a:spcBef>
                          <a:spcPts val="0"/>
                        </a:spcBef>
                        <a:spcAft>
                          <a:spcPts val="0"/>
                        </a:spcAft>
                      </a:pPr>
                      <a:r>
                        <a:rPr lang="en-US" sz="1100" dirty="0">
                          <a:effectLst/>
                        </a:rPr>
                        <a:t>1</a:t>
                      </a:r>
                    </a:p>
                    <a:p>
                      <a:pPr marL="157480" marR="0">
                        <a:lnSpc>
                          <a:spcPct val="93000"/>
                        </a:lnSpc>
                        <a:spcBef>
                          <a:spcPts val="0"/>
                        </a:spcBef>
                        <a:spcAft>
                          <a:spcPts val="0"/>
                        </a:spcAft>
                      </a:pPr>
                      <a:r>
                        <a:rPr lang="en-US" sz="1100" dirty="0">
                          <a:effectLst/>
                        </a:rPr>
                        <a:t>2</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9 (45.0)</a:t>
                      </a:r>
                    </a:p>
                    <a:p>
                      <a:pPr marL="0" marR="0" algn="ctr">
                        <a:lnSpc>
                          <a:spcPct val="93000"/>
                        </a:lnSpc>
                        <a:spcBef>
                          <a:spcPts val="0"/>
                        </a:spcBef>
                        <a:spcAft>
                          <a:spcPts val="0"/>
                        </a:spcAft>
                      </a:pPr>
                      <a:r>
                        <a:rPr lang="en-US" sz="1100" dirty="0">
                          <a:effectLst/>
                        </a:rPr>
                        <a:t>10 (50.0)</a:t>
                      </a:r>
                      <a:br>
                        <a:rPr lang="en-US" sz="1100" dirty="0">
                          <a:effectLst/>
                        </a:rPr>
                      </a:br>
                      <a:r>
                        <a:rPr lang="en-US" sz="1100" dirty="0">
                          <a:effectLst/>
                        </a:rPr>
                        <a:t>1 (5.0)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14 (66.7)</a:t>
                      </a:r>
                      <a:br>
                        <a:rPr lang="en-US" sz="1100" dirty="0">
                          <a:effectLst/>
                        </a:rPr>
                      </a:br>
                      <a:r>
                        <a:rPr lang="en-US" sz="1100" dirty="0">
                          <a:effectLst/>
                        </a:rPr>
                        <a:t>7 (33.3)</a:t>
                      </a:r>
                      <a:br>
                        <a:rPr lang="en-US" sz="1100" dirty="0">
                          <a:effectLst/>
                        </a:rPr>
                      </a:br>
                      <a:r>
                        <a:rPr lang="en-US" sz="1100" dirty="0">
                          <a:effectLst/>
                        </a:rPr>
                        <a:t>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23 (56.1) </a:t>
                      </a:r>
                      <a:br>
                        <a:rPr lang="en-US" sz="1100" dirty="0">
                          <a:effectLst/>
                        </a:rPr>
                      </a:br>
                      <a:r>
                        <a:rPr lang="en-US" sz="1100" dirty="0">
                          <a:effectLst/>
                        </a:rPr>
                        <a:t>17 (41.5)</a:t>
                      </a:r>
                      <a:br>
                        <a:rPr lang="en-US" sz="1100" dirty="0">
                          <a:effectLst/>
                        </a:rPr>
                      </a:br>
                      <a:r>
                        <a:rPr lang="en-US" sz="1100" dirty="0">
                          <a:effectLst/>
                        </a:rPr>
                        <a:t>1 (2.4)</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extLst>
                  <a:ext uri="{0D108BD9-81ED-4DB2-BD59-A6C34878D82A}">
                    <a16:rowId xmlns:a16="http://schemas.microsoft.com/office/drawing/2014/main" val="620154856"/>
                  </a:ext>
                </a:extLst>
              </a:tr>
              <a:tr h="618367">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Ann Arbor disease stage, n (%)</a:t>
                      </a:r>
                    </a:p>
                    <a:p>
                      <a:pPr marL="154940" marR="0">
                        <a:lnSpc>
                          <a:spcPct val="93000"/>
                        </a:lnSpc>
                        <a:spcBef>
                          <a:spcPts val="0"/>
                        </a:spcBef>
                        <a:spcAft>
                          <a:spcPts val="0"/>
                        </a:spcAft>
                      </a:pPr>
                      <a:r>
                        <a:rPr lang="en-US" sz="1100" dirty="0">
                          <a:effectLst/>
                        </a:rPr>
                        <a:t>Stage I/II</a:t>
                      </a:r>
                    </a:p>
                    <a:p>
                      <a:pPr marL="154940" marR="0">
                        <a:lnSpc>
                          <a:spcPct val="93000"/>
                        </a:lnSpc>
                        <a:spcBef>
                          <a:spcPts val="0"/>
                        </a:spcBef>
                        <a:spcAft>
                          <a:spcPts val="0"/>
                        </a:spcAft>
                      </a:pPr>
                      <a:r>
                        <a:rPr lang="en-US" sz="1100" dirty="0">
                          <a:effectLst/>
                        </a:rPr>
                        <a:t>Stage III/IV</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3 (15.0)</a:t>
                      </a:r>
                      <a:br>
                        <a:rPr lang="en-US" sz="1100" dirty="0">
                          <a:effectLst/>
                        </a:rPr>
                      </a:br>
                      <a:r>
                        <a:rPr lang="en-US" sz="1100" dirty="0">
                          <a:effectLst/>
                        </a:rPr>
                        <a:t>17 (85.0)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3 (14.3)</a:t>
                      </a:r>
                      <a:br>
                        <a:rPr lang="en-US" sz="1100" dirty="0">
                          <a:effectLst/>
                        </a:rPr>
                      </a:br>
                      <a:r>
                        <a:rPr lang="en-US" sz="1100" dirty="0">
                          <a:effectLst/>
                        </a:rPr>
                        <a:t>18 (85.7)</a:t>
                      </a:r>
                      <a:endParaRPr lang="en-US" sz="1100" dirty="0">
                        <a:effectLst/>
                        <a:latin typeface="+mn-lt"/>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6 (14.6)</a:t>
                      </a:r>
                      <a:br>
                        <a:rPr lang="en-US" sz="1100" dirty="0">
                          <a:effectLst/>
                        </a:rPr>
                      </a:br>
                      <a:r>
                        <a:rPr lang="en-US" sz="1100" dirty="0">
                          <a:effectLst/>
                        </a:rPr>
                        <a:t>35 (85.4)</a:t>
                      </a:r>
                      <a:endParaRPr lang="en-US" sz="1100" dirty="0">
                        <a:effectLst/>
                        <a:latin typeface="+mn-lt"/>
                        <a:cs typeface="Arial" panose="020B0604020202020204" pitchFamily="34" charset="0"/>
                      </a:endParaRPr>
                    </a:p>
                  </a:txBody>
                  <a:tcPr marL="57422" marR="57422" marT="0" marB="0" anchor="ctr"/>
                </a:tc>
                <a:extLst>
                  <a:ext uri="{0D108BD9-81ED-4DB2-BD59-A6C34878D82A}">
                    <a16:rowId xmlns:a16="http://schemas.microsoft.com/office/drawing/2014/main" val="2696269434"/>
                  </a:ext>
                </a:extLst>
              </a:tr>
              <a:tr h="590917">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IPI score, n (%)</a:t>
                      </a:r>
                    </a:p>
                    <a:p>
                      <a:pPr marL="115888" marR="0" indent="0">
                        <a:lnSpc>
                          <a:spcPct val="93000"/>
                        </a:lnSpc>
                        <a:spcBef>
                          <a:spcPts val="0"/>
                        </a:spcBef>
                        <a:spcAft>
                          <a:spcPts val="0"/>
                        </a:spcAft>
                        <a:tabLst/>
                      </a:pPr>
                      <a:r>
                        <a:rPr lang="en-US" sz="1100" dirty="0">
                          <a:effectLst/>
                        </a:rPr>
                        <a:t>0-2</a:t>
                      </a:r>
                    </a:p>
                    <a:p>
                      <a:pPr marL="115888" marR="0" indent="0">
                        <a:lnSpc>
                          <a:spcPct val="93000"/>
                        </a:lnSpc>
                        <a:spcBef>
                          <a:spcPts val="0"/>
                        </a:spcBef>
                        <a:spcAft>
                          <a:spcPts val="0"/>
                        </a:spcAft>
                        <a:tabLst/>
                      </a:pPr>
                      <a:r>
                        <a:rPr lang="en-US" sz="1100" dirty="0">
                          <a:effectLst/>
                        </a:rPr>
                        <a:t>3-5</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9 (45.0)</a:t>
                      </a:r>
                      <a:br>
                        <a:rPr lang="en-US" sz="1100" dirty="0">
                          <a:effectLst/>
                        </a:rPr>
                      </a:br>
                      <a:r>
                        <a:rPr lang="en-US" sz="1100" dirty="0">
                          <a:effectLst/>
                        </a:rPr>
                        <a:t>11 (55.0)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10 (46.7)</a:t>
                      </a:r>
                      <a:br>
                        <a:rPr lang="en-US" sz="1100" dirty="0">
                          <a:effectLst/>
                        </a:rPr>
                      </a:br>
                      <a:r>
                        <a:rPr lang="en-US" sz="1100" dirty="0">
                          <a:effectLst/>
                        </a:rPr>
                        <a:t>11 (52.4)</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19 (46.3)</a:t>
                      </a:r>
                      <a:br>
                        <a:rPr lang="en-US" sz="1100" dirty="0">
                          <a:effectLst/>
                        </a:rPr>
                      </a:br>
                      <a:r>
                        <a:rPr lang="en-US" sz="1100" dirty="0">
                          <a:effectLst/>
                        </a:rPr>
                        <a:t>22 (53.7)</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extLst>
                  <a:ext uri="{0D108BD9-81ED-4DB2-BD59-A6C34878D82A}">
                    <a16:rowId xmlns:a16="http://schemas.microsoft.com/office/drawing/2014/main" val="4172562471"/>
                  </a:ext>
                </a:extLst>
              </a:tr>
              <a:tr h="196972">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Bulky disease, n (%)</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2 (10.0)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2 (9.5)</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4 (9.8)</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518252929"/>
                  </a:ext>
                </a:extLst>
              </a:tr>
              <a:tr h="196972">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LDH levels high, n (%)</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11 (55.0)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10 (47.6)</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21 (51.2)</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extLst>
                  <a:ext uri="{0D108BD9-81ED-4DB2-BD59-A6C34878D82A}">
                    <a16:rowId xmlns:a16="http://schemas.microsoft.com/office/drawing/2014/main" val="82325641"/>
                  </a:ext>
                </a:extLst>
              </a:tr>
              <a:tr h="890238">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dirty="0">
                          <a:effectLst/>
                        </a:rPr>
                        <a:t>LBCL histology, n (%)</a:t>
                      </a:r>
                    </a:p>
                    <a:p>
                      <a:pPr marL="115888" marR="0" indent="0">
                        <a:lnSpc>
                          <a:spcPct val="93000"/>
                        </a:lnSpc>
                        <a:spcBef>
                          <a:spcPts val="0"/>
                        </a:spcBef>
                        <a:spcAft>
                          <a:spcPts val="0"/>
                        </a:spcAft>
                        <a:tabLst/>
                      </a:pPr>
                      <a:r>
                        <a:rPr lang="en-US" sz="1100" dirty="0">
                          <a:effectLst/>
                        </a:rPr>
                        <a:t>de novo DLBCL</a:t>
                      </a:r>
                      <a:br>
                        <a:rPr lang="en-US" sz="1100" dirty="0">
                          <a:effectLst/>
                        </a:rPr>
                      </a:br>
                      <a:r>
                        <a:rPr lang="en-US" sz="1100" dirty="0">
                          <a:effectLst/>
                        </a:rPr>
                        <a:t>HGBCL</a:t>
                      </a:r>
                      <a:br>
                        <a:rPr lang="en-US" sz="1100" dirty="0">
                          <a:effectLst/>
                        </a:rPr>
                      </a:br>
                      <a:r>
                        <a:rPr lang="en-US" sz="1100" dirty="0" err="1">
                          <a:effectLst/>
                        </a:rPr>
                        <a:t>trFL</a:t>
                      </a:r>
                      <a:endParaRPr lang="en-US" sz="1100" dirty="0">
                        <a:effectLst/>
                      </a:endParaRPr>
                    </a:p>
                    <a:p>
                      <a:pPr marL="115888" marR="0" indent="0">
                        <a:lnSpc>
                          <a:spcPct val="93000"/>
                        </a:lnSpc>
                        <a:spcBef>
                          <a:spcPts val="0"/>
                        </a:spcBef>
                        <a:spcAft>
                          <a:spcPts val="0"/>
                        </a:spcAft>
                        <a:tabLst/>
                      </a:pPr>
                      <a:r>
                        <a:rPr lang="en-US" sz="1100" dirty="0">
                          <a:effectLst/>
                        </a:rPr>
                        <a:t>FL grade 3b</a:t>
                      </a:r>
                      <a:endParaRPr lang="en-US" sz="1100" i="1"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13 (65.0)</a:t>
                      </a:r>
                      <a:br>
                        <a:rPr lang="en-US" sz="1100" dirty="0">
                          <a:effectLst/>
                        </a:rPr>
                      </a:br>
                      <a:r>
                        <a:rPr lang="en-US" sz="1100" dirty="0">
                          <a:effectLst/>
                        </a:rPr>
                        <a:t>4 (20.0)</a:t>
                      </a:r>
                      <a:br>
                        <a:rPr lang="en-US" sz="1100" dirty="0">
                          <a:effectLst/>
                        </a:rPr>
                      </a:br>
                      <a:r>
                        <a:rPr lang="en-US" sz="1100" dirty="0">
                          <a:effectLst/>
                        </a:rPr>
                        <a:t>2 (10.0)</a:t>
                      </a:r>
                      <a:br>
                        <a:rPr lang="en-US" sz="1100" dirty="0">
                          <a:effectLst/>
                        </a:rPr>
                      </a:br>
                      <a:r>
                        <a:rPr lang="en-US" sz="1100" dirty="0">
                          <a:effectLst/>
                        </a:rPr>
                        <a:t>1 (5.0)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17 (81.0)</a:t>
                      </a:r>
                      <a:br>
                        <a:rPr lang="en-US" sz="1100" dirty="0">
                          <a:effectLst/>
                        </a:rPr>
                      </a:br>
                      <a:r>
                        <a:rPr lang="en-US" sz="1100" dirty="0">
                          <a:effectLst/>
                        </a:rPr>
                        <a:t>2 (9.5)</a:t>
                      </a:r>
                      <a:br>
                        <a:rPr lang="en-US" sz="1100" dirty="0">
                          <a:effectLst/>
                        </a:rPr>
                      </a:br>
                      <a:r>
                        <a:rPr lang="en-US" sz="1100" dirty="0">
                          <a:effectLst/>
                        </a:rPr>
                        <a:t>2 (9.5)</a:t>
                      </a:r>
                      <a:br>
                        <a:rPr lang="en-US" sz="1100" dirty="0">
                          <a:effectLst/>
                        </a:rPr>
                      </a:br>
                      <a:r>
                        <a:rPr lang="en-US" sz="1100" dirty="0">
                          <a:effectLst/>
                        </a:rPr>
                        <a:t>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30 (73.2)</a:t>
                      </a:r>
                      <a:br>
                        <a:rPr lang="en-US" sz="1100" dirty="0">
                          <a:effectLst/>
                        </a:rPr>
                      </a:br>
                      <a:r>
                        <a:rPr lang="en-US" sz="1100" dirty="0">
                          <a:effectLst/>
                        </a:rPr>
                        <a:t>6 (14.6)</a:t>
                      </a:r>
                      <a:br>
                        <a:rPr lang="en-US" sz="1100" dirty="0">
                          <a:effectLst/>
                        </a:rPr>
                      </a:br>
                      <a:r>
                        <a:rPr lang="en-US" sz="1100" dirty="0">
                          <a:effectLst/>
                        </a:rPr>
                        <a:t>4 (9.8)</a:t>
                      </a:r>
                      <a:br>
                        <a:rPr lang="en-US" sz="1100" dirty="0">
                          <a:effectLst/>
                        </a:rPr>
                      </a:br>
                      <a:r>
                        <a:rPr lang="en-US" sz="1100" dirty="0">
                          <a:effectLst/>
                        </a:rPr>
                        <a:t>1 (2.4)</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extLst>
                  <a:ext uri="{0D108BD9-81ED-4DB2-BD59-A6C34878D82A}">
                    <a16:rowId xmlns:a16="http://schemas.microsoft.com/office/drawing/2014/main" val="1416533298"/>
                  </a:ext>
                </a:extLst>
              </a:tr>
            </a:tbl>
          </a:graphicData>
        </a:graphic>
      </p:graphicFrame>
      <p:graphicFrame>
        <p:nvGraphicFramePr>
          <p:cNvPr id="11" name="Content Placeholder 4">
            <a:extLst>
              <a:ext uri="{FF2B5EF4-FFF2-40B4-BE49-F238E27FC236}">
                <a16:creationId xmlns:a16="http://schemas.microsoft.com/office/drawing/2014/main" id="{40399748-E73A-5F4C-F210-99C6F72A0572}"/>
              </a:ext>
            </a:extLst>
          </p:cNvPr>
          <p:cNvGraphicFramePr>
            <a:graphicFrameLocks/>
          </p:cNvGraphicFramePr>
          <p:nvPr/>
        </p:nvGraphicFramePr>
        <p:xfrm>
          <a:off x="6277970" y="1735720"/>
          <a:ext cx="5465278" cy="3384810"/>
        </p:xfrm>
        <a:graphic>
          <a:graphicData uri="http://schemas.openxmlformats.org/drawingml/2006/table">
            <a:tbl>
              <a:tblPr firstRow="1" firstCol="1" bandRow="1">
                <a:tableStyleId>{85BE263C-DBD7-4A20-BB59-AAB30ACAA65A}</a:tableStyleId>
              </a:tblPr>
              <a:tblGrid>
                <a:gridCol w="2242680">
                  <a:extLst>
                    <a:ext uri="{9D8B030D-6E8A-4147-A177-3AD203B41FA5}">
                      <a16:colId xmlns:a16="http://schemas.microsoft.com/office/drawing/2014/main" val="3382028840"/>
                    </a:ext>
                  </a:extLst>
                </a:gridCol>
                <a:gridCol w="1097280">
                  <a:extLst>
                    <a:ext uri="{9D8B030D-6E8A-4147-A177-3AD203B41FA5}">
                      <a16:colId xmlns:a16="http://schemas.microsoft.com/office/drawing/2014/main" val="149005423"/>
                    </a:ext>
                  </a:extLst>
                </a:gridCol>
                <a:gridCol w="1188720">
                  <a:extLst>
                    <a:ext uri="{9D8B030D-6E8A-4147-A177-3AD203B41FA5}">
                      <a16:colId xmlns:a16="http://schemas.microsoft.com/office/drawing/2014/main" val="3340005807"/>
                    </a:ext>
                  </a:extLst>
                </a:gridCol>
                <a:gridCol w="936598">
                  <a:extLst>
                    <a:ext uri="{9D8B030D-6E8A-4147-A177-3AD203B41FA5}">
                      <a16:colId xmlns:a16="http://schemas.microsoft.com/office/drawing/2014/main" val="1850529013"/>
                    </a:ext>
                  </a:extLst>
                </a:gridCol>
              </a:tblGrid>
              <a:tr h="614140">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nSpc>
                          <a:spcPct val="93000"/>
                        </a:lnSpc>
                        <a:spcBef>
                          <a:spcPts val="0"/>
                        </a:spcBef>
                        <a:spcAft>
                          <a:spcPts val="0"/>
                        </a:spcAft>
                      </a:pPr>
                      <a:r>
                        <a:rPr lang="en-US" sz="1100" dirty="0">
                          <a:effectLst/>
                        </a:rPr>
                        <a:t> </a:t>
                      </a:r>
                      <a:endParaRPr lang="en-US" sz="1100" dirty="0">
                        <a:effectLst/>
                        <a:latin typeface="+mn-lt"/>
                        <a:ea typeface="Calibri" panose="020F0502020204030204" pitchFamily="34" charset="0"/>
                        <a:cs typeface="Arial" panose="020B0604020202020204" pitchFamily="34" charset="0"/>
                      </a:endParaRPr>
                    </a:p>
                  </a:txBody>
                  <a:tcPr marL="57422" marR="57422" marT="0" marB="0"/>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100" dirty="0" err="1">
                          <a:effectLst/>
                        </a:rPr>
                        <a:t>Glofit</a:t>
                      </a:r>
                      <a:r>
                        <a:rPr lang="en-US" sz="1100" dirty="0">
                          <a:effectLst/>
                        </a:rPr>
                        <a:t> + </a:t>
                      </a:r>
                      <a:r>
                        <a:rPr lang="en-US" sz="1100" dirty="0" err="1">
                          <a:effectLst/>
                        </a:rPr>
                        <a:t>Lonca</a:t>
                      </a:r>
                      <a:r>
                        <a:rPr lang="en-US" sz="1100" dirty="0">
                          <a:effectLst/>
                        </a:rPr>
                        <a:t>, 120 </a:t>
                      </a:r>
                      <a:r>
                        <a:rPr lang="en-US" sz="1100" dirty="0" err="1">
                          <a:effectLst/>
                        </a:rPr>
                        <a:t>μg</a:t>
                      </a:r>
                      <a:r>
                        <a:rPr lang="en-US" sz="1100" dirty="0">
                          <a:effectLst/>
                        </a:rPr>
                        <a:t>/kg (n=20)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100" dirty="0" err="1">
                          <a:effectLst/>
                        </a:rPr>
                        <a:t>Glofit</a:t>
                      </a:r>
                      <a:r>
                        <a:rPr lang="en-US" sz="1100" dirty="0">
                          <a:effectLst/>
                        </a:rPr>
                        <a:t> + </a:t>
                      </a:r>
                      <a:r>
                        <a:rPr lang="en-US" sz="1100" dirty="0" err="1">
                          <a:effectLst/>
                        </a:rPr>
                        <a:t>Lonca</a:t>
                      </a:r>
                      <a:r>
                        <a:rPr lang="en-US" sz="1100" dirty="0">
                          <a:effectLst/>
                        </a:rPr>
                        <a:t>, 150 </a:t>
                      </a:r>
                      <a:r>
                        <a:rPr lang="en-US" sz="1100" dirty="0" err="1">
                          <a:effectLst/>
                        </a:rPr>
                        <a:t>μg</a:t>
                      </a:r>
                      <a:r>
                        <a:rPr lang="en-US" sz="1100" dirty="0">
                          <a:effectLst/>
                        </a:rPr>
                        <a:t>/kg (n=21)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100" dirty="0">
                          <a:effectLst/>
                        </a:rPr>
                        <a:t>All dose levels (N=41)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2918265597"/>
                  </a:ext>
                </a:extLst>
              </a:tr>
              <a:tr h="55267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b="1" dirty="0">
                          <a:effectLst/>
                        </a:rPr>
                        <a:t>DLBCL subtype, n (%)</a:t>
                      </a:r>
                    </a:p>
                    <a:p>
                      <a:pPr marL="115888" marR="0" indent="0">
                        <a:lnSpc>
                          <a:spcPct val="93000"/>
                        </a:lnSpc>
                        <a:spcBef>
                          <a:spcPts val="0"/>
                        </a:spcBef>
                        <a:spcAft>
                          <a:spcPts val="0"/>
                        </a:spcAft>
                        <a:tabLst/>
                      </a:pPr>
                      <a:r>
                        <a:rPr lang="en-US" sz="1100" b="1" dirty="0">
                          <a:effectLst/>
                        </a:rPr>
                        <a:t>GCB</a:t>
                      </a:r>
                    </a:p>
                    <a:p>
                      <a:pPr marL="115888" marR="0" indent="0">
                        <a:lnSpc>
                          <a:spcPct val="93000"/>
                        </a:lnSpc>
                        <a:spcBef>
                          <a:spcPts val="0"/>
                        </a:spcBef>
                        <a:spcAft>
                          <a:spcPts val="0"/>
                        </a:spcAft>
                        <a:tabLst/>
                      </a:pPr>
                      <a:r>
                        <a:rPr lang="en-US" sz="1100" b="1" dirty="0">
                          <a:effectLst/>
                        </a:rPr>
                        <a:t>non-GCB</a:t>
                      </a:r>
                      <a:endParaRPr lang="en-US" sz="1100" b="1" dirty="0">
                        <a:effectLst/>
                        <a:latin typeface="+mn-lt"/>
                        <a:ea typeface="Calibri" panose="020F0502020204030204" pitchFamily="34" charset="0"/>
                        <a:cs typeface="Arial" panose="020B0604020202020204" pitchFamily="34" charset="0"/>
                      </a:endParaRPr>
                    </a:p>
                  </a:txBody>
                  <a:tcPr marL="57422" marR="0"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10 (50.0)</a:t>
                      </a:r>
                      <a:br>
                        <a:rPr lang="en-US" sz="1100" dirty="0">
                          <a:effectLst/>
                        </a:rPr>
                      </a:br>
                      <a:r>
                        <a:rPr lang="en-US" sz="1100" dirty="0">
                          <a:effectLst/>
                        </a:rPr>
                        <a:t>5 (25.0)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11 (52.4)</a:t>
                      </a:r>
                      <a:br>
                        <a:rPr lang="en-US" sz="1100" dirty="0">
                          <a:effectLst/>
                        </a:rPr>
                      </a:br>
                      <a:r>
                        <a:rPr lang="en-US" sz="1100" dirty="0">
                          <a:effectLst/>
                        </a:rPr>
                        <a:t>8 (38.1)</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21 (51.2)</a:t>
                      </a:r>
                      <a:br>
                        <a:rPr lang="en-US" sz="1100" dirty="0">
                          <a:effectLst/>
                        </a:rPr>
                      </a:br>
                      <a:r>
                        <a:rPr lang="en-US" sz="1100" dirty="0">
                          <a:effectLst/>
                        </a:rPr>
                        <a:t>13 (31.7)</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1179918088"/>
                  </a:ext>
                </a:extLst>
              </a:tr>
              <a:tr h="35881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b="1" dirty="0">
                          <a:effectLst/>
                        </a:rPr>
                        <a:t>Double or triple hit, n (%)</a:t>
                      </a:r>
                      <a:endParaRPr lang="en-US" sz="1100" b="1" dirty="0">
                        <a:effectLst/>
                        <a:latin typeface="+mn-lt"/>
                        <a:ea typeface="Calibri" panose="020F0502020204030204" pitchFamily="34" charset="0"/>
                        <a:cs typeface="Arial" panose="020B0604020202020204" pitchFamily="34" charset="0"/>
                      </a:endParaRPr>
                    </a:p>
                  </a:txBody>
                  <a:tcPr marL="57422" marR="0"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3 (15.0)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5 (23.8)</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8 (19.5)</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73979547"/>
                  </a:ext>
                </a:extLst>
              </a:tr>
              <a:tr h="739571">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b="1" dirty="0">
                          <a:effectLst/>
                        </a:rPr>
                        <a:t>Number of prior LOT</a:t>
                      </a:r>
                    </a:p>
                    <a:p>
                      <a:pPr marL="115888" marR="0" indent="0">
                        <a:lnSpc>
                          <a:spcPct val="93000"/>
                        </a:lnSpc>
                        <a:spcBef>
                          <a:spcPts val="0"/>
                        </a:spcBef>
                        <a:spcAft>
                          <a:spcPts val="0"/>
                        </a:spcAft>
                        <a:tabLst/>
                      </a:pPr>
                      <a:r>
                        <a:rPr lang="en-US" sz="1100" b="1" dirty="0">
                          <a:effectLst/>
                        </a:rPr>
                        <a:t>Median (range)</a:t>
                      </a:r>
                    </a:p>
                    <a:p>
                      <a:pPr marL="115888" marR="0" indent="0">
                        <a:lnSpc>
                          <a:spcPct val="93000"/>
                        </a:lnSpc>
                        <a:spcBef>
                          <a:spcPts val="0"/>
                        </a:spcBef>
                        <a:spcAft>
                          <a:spcPts val="0"/>
                        </a:spcAft>
                        <a:tabLst/>
                      </a:pPr>
                      <a:r>
                        <a:rPr lang="en-US" sz="1100" b="1" dirty="0">
                          <a:effectLst/>
                        </a:rPr>
                        <a:t>1, n (%)</a:t>
                      </a:r>
                    </a:p>
                    <a:p>
                      <a:pPr marL="115888" marR="0" indent="0">
                        <a:lnSpc>
                          <a:spcPct val="93000"/>
                        </a:lnSpc>
                        <a:spcBef>
                          <a:spcPts val="0"/>
                        </a:spcBef>
                        <a:spcAft>
                          <a:spcPts val="0"/>
                        </a:spcAft>
                        <a:tabLst/>
                      </a:pPr>
                      <a:r>
                        <a:rPr lang="en-US" sz="1100" b="1" dirty="0">
                          <a:effectLst/>
                        </a:rPr>
                        <a:t>≥2, n (%)</a:t>
                      </a:r>
                      <a:endParaRPr lang="en-US" sz="1100" b="1" dirty="0">
                        <a:effectLst/>
                        <a:latin typeface="+mn-lt"/>
                        <a:cs typeface="Arial" panose="020B0604020202020204" pitchFamily="34" charset="0"/>
                      </a:endParaRPr>
                    </a:p>
                  </a:txBody>
                  <a:tcPr marL="57422" marR="0"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2 (1-4)</a:t>
                      </a:r>
                      <a:br>
                        <a:rPr lang="en-US" sz="1100" dirty="0">
                          <a:effectLst/>
                        </a:rPr>
                      </a:br>
                      <a:r>
                        <a:rPr lang="en-US" sz="1100" dirty="0">
                          <a:effectLst/>
                        </a:rPr>
                        <a:t>10 (50.0)</a:t>
                      </a:r>
                      <a:br>
                        <a:rPr lang="en-US" sz="1100" dirty="0">
                          <a:effectLst/>
                        </a:rPr>
                      </a:br>
                      <a:r>
                        <a:rPr lang="en-US" sz="1100" dirty="0">
                          <a:effectLst/>
                        </a:rPr>
                        <a:t>10 (50.0)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endParaRPr lang="en-US" sz="1100" dirty="0">
                        <a:effectLst/>
                      </a:endParaRPr>
                    </a:p>
                    <a:p>
                      <a:pPr marL="0" marR="0" algn="ctr">
                        <a:lnSpc>
                          <a:spcPct val="93000"/>
                        </a:lnSpc>
                        <a:spcBef>
                          <a:spcPts val="0"/>
                        </a:spcBef>
                        <a:spcAft>
                          <a:spcPts val="0"/>
                        </a:spcAft>
                      </a:pPr>
                      <a:r>
                        <a:rPr lang="en-US" sz="1100" dirty="0">
                          <a:effectLst/>
                        </a:rPr>
                        <a:t>2 (1-5)</a:t>
                      </a:r>
                      <a:br>
                        <a:rPr lang="en-US" sz="1100" dirty="0">
                          <a:effectLst/>
                        </a:rPr>
                      </a:br>
                      <a:r>
                        <a:rPr lang="en-US" sz="1100" dirty="0">
                          <a:effectLst/>
                        </a:rPr>
                        <a:t>10 (47.6)</a:t>
                      </a:r>
                      <a:br>
                        <a:rPr lang="en-US" sz="1100" dirty="0">
                          <a:effectLst/>
                        </a:rPr>
                      </a:br>
                      <a:r>
                        <a:rPr lang="en-US" sz="1100" dirty="0">
                          <a:effectLst/>
                        </a:rPr>
                        <a:t>11 (52.4)</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2 (1-5)</a:t>
                      </a:r>
                      <a:br>
                        <a:rPr lang="en-US" sz="1100" dirty="0">
                          <a:effectLst/>
                        </a:rPr>
                      </a:br>
                      <a:r>
                        <a:rPr lang="en-US" sz="1100" dirty="0">
                          <a:effectLst/>
                        </a:rPr>
                        <a:t>20 (48.8)</a:t>
                      </a:r>
                      <a:br>
                        <a:rPr lang="en-US" sz="1100" dirty="0">
                          <a:effectLst/>
                        </a:rPr>
                      </a:br>
                      <a:r>
                        <a:rPr lang="en-US" sz="1100" dirty="0">
                          <a:effectLst/>
                        </a:rPr>
                        <a:t>21 (51.2)</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1927789263"/>
                  </a:ext>
                </a:extLst>
              </a:tr>
              <a:tr h="573206">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b="1" dirty="0">
                          <a:effectLst/>
                        </a:rPr>
                        <a:t>Refractory status, n (%)</a:t>
                      </a:r>
                    </a:p>
                    <a:p>
                      <a:pPr marL="115888" marR="0" indent="0">
                        <a:lnSpc>
                          <a:spcPct val="93000"/>
                        </a:lnSpc>
                        <a:spcBef>
                          <a:spcPts val="0"/>
                        </a:spcBef>
                        <a:spcAft>
                          <a:spcPts val="0"/>
                        </a:spcAft>
                        <a:tabLst/>
                      </a:pPr>
                      <a:r>
                        <a:rPr lang="en-US" sz="1100" b="1" dirty="0">
                          <a:effectLst/>
                        </a:rPr>
                        <a:t>Refractory to primary therapy</a:t>
                      </a:r>
                    </a:p>
                    <a:p>
                      <a:pPr marL="115888" marR="0" indent="0">
                        <a:lnSpc>
                          <a:spcPct val="93000"/>
                        </a:lnSpc>
                        <a:spcBef>
                          <a:spcPts val="0"/>
                        </a:spcBef>
                        <a:spcAft>
                          <a:spcPts val="0"/>
                        </a:spcAft>
                        <a:tabLst/>
                      </a:pPr>
                      <a:r>
                        <a:rPr lang="en-US" sz="1100" b="1" dirty="0">
                          <a:effectLst/>
                        </a:rPr>
                        <a:t>Refractory to last prior therapy</a:t>
                      </a:r>
                      <a:endParaRPr lang="en-US" sz="1100" b="1" dirty="0">
                        <a:effectLst/>
                        <a:latin typeface="+mn-lt"/>
                        <a:ea typeface="Calibri" panose="020F0502020204030204" pitchFamily="34" charset="0"/>
                        <a:cs typeface="Arial" panose="020B0604020202020204" pitchFamily="34" charset="0"/>
                      </a:endParaRPr>
                    </a:p>
                  </a:txBody>
                  <a:tcPr marL="57422" marR="0"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8 (40.0)</a:t>
                      </a:r>
                      <a:br>
                        <a:rPr lang="en-US" sz="1100" dirty="0">
                          <a:effectLst/>
                        </a:rPr>
                      </a:br>
                      <a:r>
                        <a:rPr lang="en-US" sz="1100" dirty="0">
                          <a:effectLst/>
                        </a:rPr>
                        <a:t>7 (35.0)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13 (61.9)</a:t>
                      </a:r>
                      <a:br>
                        <a:rPr lang="en-US" sz="1100" dirty="0">
                          <a:effectLst/>
                        </a:rPr>
                      </a:br>
                      <a:r>
                        <a:rPr lang="en-US" sz="1100" dirty="0">
                          <a:effectLst/>
                        </a:rPr>
                        <a:t>13 (61.9)</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br>
                        <a:rPr lang="en-US" sz="1100" dirty="0">
                          <a:effectLst/>
                        </a:rPr>
                      </a:br>
                      <a:r>
                        <a:rPr lang="en-US" sz="1100" dirty="0">
                          <a:effectLst/>
                        </a:rPr>
                        <a:t>21 (51.2)</a:t>
                      </a:r>
                      <a:br>
                        <a:rPr lang="en-US" sz="1100" dirty="0">
                          <a:effectLst/>
                        </a:rPr>
                      </a:br>
                      <a:r>
                        <a:rPr lang="en-US" sz="1100" dirty="0">
                          <a:effectLst/>
                        </a:rPr>
                        <a:t>20 (48.8)</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620154856"/>
                  </a:ext>
                </a:extLst>
              </a:tr>
              <a:tr h="313899">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b="1" dirty="0">
                          <a:effectLst/>
                        </a:rPr>
                        <a:t>Prior stem cell transplant, n (%)</a:t>
                      </a:r>
                      <a:endParaRPr lang="en-US" sz="1100" b="1" dirty="0">
                        <a:effectLst/>
                        <a:latin typeface="+mn-lt"/>
                        <a:ea typeface="Calibri" panose="020F0502020204030204" pitchFamily="34" charset="0"/>
                        <a:cs typeface="Arial" panose="020B0604020202020204" pitchFamily="34" charset="0"/>
                      </a:endParaRPr>
                    </a:p>
                  </a:txBody>
                  <a:tcPr marL="57422" marR="0"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3 (15.0)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1 (4.8)</a:t>
                      </a:r>
                      <a:endParaRPr lang="en-US" sz="1100" dirty="0">
                        <a:effectLst/>
                        <a:latin typeface="+mn-lt"/>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4 (9.8)</a:t>
                      </a:r>
                      <a:endParaRPr lang="en-US" sz="1100" dirty="0">
                        <a:effectLst/>
                        <a:latin typeface="+mn-lt"/>
                        <a:cs typeface="Arial" panose="020B0604020202020204" pitchFamily="34" charset="0"/>
                      </a:endParaRPr>
                    </a:p>
                  </a:txBody>
                  <a:tcPr marL="57422" marR="57422" marT="0" marB="0" anchor="ctr"/>
                </a:tc>
                <a:extLst>
                  <a:ext uri="{0D108BD9-81ED-4DB2-BD59-A6C34878D82A}">
                    <a16:rowId xmlns:a16="http://schemas.microsoft.com/office/drawing/2014/main" val="2696269434"/>
                  </a:ext>
                </a:extLst>
              </a:tr>
              <a:tr h="232509">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100" b="1" dirty="0">
                          <a:effectLst/>
                        </a:rPr>
                        <a:t>Prior CAR-T therapy, n (%)</a:t>
                      </a:r>
                      <a:endParaRPr lang="en-US" sz="1100" b="1" dirty="0">
                        <a:effectLst/>
                        <a:latin typeface="+mn-lt"/>
                        <a:ea typeface="Calibri" panose="020F0502020204030204" pitchFamily="34" charset="0"/>
                        <a:cs typeface="Arial" panose="020B0604020202020204" pitchFamily="34" charset="0"/>
                      </a:endParaRPr>
                    </a:p>
                  </a:txBody>
                  <a:tcPr marL="57422" marR="0"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4 (20.0)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4 (19.0)</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100" dirty="0">
                          <a:effectLst/>
                        </a:rPr>
                        <a:t>8 (19.5)</a:t>
                      </a:r>
                      <a:endParaRPr lang="en-US" sz="110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4172562471"/>
                  </a:ext>
                </a:extLst>
              </a:tr>
            </a:tbl>
          </a:graphicData>
        </a:graphic>
      </p:graphicFrame>
      <p:sp>
        <p:nvSpPr>
          <p:cNvPr id="16" name="CasellaDiTesto 15">
            <a:extLst>
              <a:ext uri="{FF2B5EF4-FFF2-40B4-BE49-F238E27FC236}">
                <a16:creationId xmlns:a16="http://schemas.microsoft.com/office/drawing/2014/main" id="{7D41D9BE-E8AA-449C-B6B3-2E9F42E3BFC2}"/>
              </a:ext>
            </a:extLst>
          </p:cNvPr>
          <p:cNvSpPr txBox="1"/>
          <p:nvPr/>
        </p:nvSpPr>
        <p:spPr>
          <a:xfrm>
            <a:off x="609601" y="203451"/>
            <a:ext cx="1014874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Results From LOTIS-7: A Phase 1b Study of Loncastuximab Tesirine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Glofitamab in Patients With Relapsed/Refractory (R/R)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Diffuse Large B-Cell Lymphoma (DLBCL) </a:t>
            </a:r>
          </a:p>
        </p:txBody>
      </p:sp>
      <p:sp>
        <p:nvSpPr>
          <p:cNvPr id="17" name="CasellaDiTesto 16">
            <a:extLst>
              <a:ext uri="{FF2B5EF4-FFF2-40B4-BE49-F238E27FC236}">
                <a16:creationId xmlns:a16="http://schemas.microsoft.com/office/drawing/2014/main" id="{85F09322-EA60-42D8-91CC-E0948AF495C3}"/>
              </a:ext>
            </a:extLst>
          </p:cNvPr>
          <p:cNvSpPr txBox="1"/>
          <p:nvPr/>
        </p:nvSpPr>
        <p:spPr>
          <a:xfrm>
            <a:off x="6548307" y="6493079"/>
            <a:ext cx="554818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Hematol Oncol (18-ICML meeting abstracts)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(S3): 78</a:t>
            </a:r>
          </a:p>
        </p:txBody>
      </p:sp>
    </p:spTree>
    <p:extLst>
      <p:ext uri="{BB962C8B-B14F-4D97-AF65-F5344CB8AC3E}">
        <p14:creationId xmlns:p14="http://schemas.microsoft.com/office/powerpoint/2010/main" val="2463005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461AA42-30CD-6B8F-CC49-077654617111}"/>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ABF86C9-42BB-FE26-4D98-76D78AB94453}"/>
              </a:ext>
            </a:extLst>
          </p:cNvPr>
          <p:cNvGraphicFramePr>
            <a:graphicFrameLocks noGrp="1"/>
          </p:cNvGraphicFramePr>
          <p:nvPr/>
        </p:nvGraphicFramePr>
        <p:xfrm>
          <a:off x="77416" y="1686435"/>
          <a:ext cx="7936802" cy="4332113"/>
        </p:xfrm>
        <a:graphic>
          <a:graphicData uri="http://schemas.openxmlformats.org/drawingml/2006/table">
            <a:tbl>
              <a:tblPr>
                <a:tableStyleId>{8EC20E35-A176-4012-BC5E-935CFFF8708E}</a:tableStyleId>
              </a:tblPr>
              <a:tblGrid>
                <a:gridCol w="3062540">
                  <a:extLst>
                    <a:ext uri="{9D8B030D-6E8A-4147-A177-3AD203B41FA5}">
                      <a16:colId xmlns:a16="http://schemas.microsoft.com/office/drawing/2014/main" val="1697686478"/>
                    </a:ext>
                  </a:extLst>
                </a:gridCol>
                <a:gridCol w="1624754">
                  <a:extLst>
                    <a:ext uri="{9D8B030D-6E8A-4147-A177-3AD203B41FA5}">
                      <a16:colId xmlns:a16="http://schemas.microsoft.com/office/drawing/2014/main" val="2972889026"/>
                    </a:ext>
                  </a:extLst>
                </a:gridCol>
                <a:gridCol w="1624754">
                  <a:extLst>
                    <a:ext uri="{9D8B030D-6E8A-4147-A177-3AD203B41FA5}">
                      <a16:colId xmlns:a16="http://schemas.microsoft.com/office/drawing/2014/main" val="3489924017"/>
                    </a:ext>
                  </a:extLst>
                </a:gridCol>
                <a:gridCol w="1624754">
                  <a:extLst>
                    <a:ext uri="{9D8B030D-6E8A-4147-A177-3AD203B41FA5}">
                      <a16:colId xmlns:a16="http://schemas.microsoft.com/office/drawing/2014/main" val="580266850"/>
                    </a:ext>
                  </a:extLst>
                </a:gridCol>
              </a:tblGrid>
              <a:tr h="360705">
                <a:tc gridSpan="4">
                  <a:txBody>
                    <a:bodyPr/>
                    <a:lstStyle/>
                    <a:p>
                      <a:pPr algn="ctr" fontAlgn="b"/>
                      <a:r>
                        <a:rPr lang="en-US" sz="1300" b="1" i="0" u="none" strike="noStrike" dirty="0">
                          <a:solidFill>
                            <a:srgbClr val="FFFFFF"/>
                          </a:solidFill>
                          <a:effectLst/>
                          <a:latin typeface="+mn-lt"/>
                        </a:rPr>
                        <a:t>Safety Results</a:t>
                      </a:r>
                    </a:p>
                  </a:txBody>
                  <a:tcPr marL="7377" marR="7377" marT="7377" marB="44262"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63867117"/>
                  </a:ext>
                </a:extLst>
              </a:tr>
              <a:tr h="36070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1" i="0" u="none" strike="noStrike" kern="1200" dirty="0">
                        <a:solidFill>
                          <a:srgbClr val="FFFFFF"/>
                        </a:solidFill>
                        <a:effectLst/>
                        <a:latin typeface="Arial" panose="020B0604020202020204"/>
                        <a:ea typeface="+mn-ea"/>
                        <a:cs typeface="+mn-cs"/>
                      </a:endParaRPr>
                    </a:p>
                    <a:p>
                      <a:pPr algn="l" fontAlgn="b"/>
                      <a:endParaRPr lang="en-US" sz="1000" b="1" i="0" u="none" strike="noStrike" dirty="0">
                        <a:solidFill>
                          <a:srgbClr val="FFFFFF"/>
                        </a:solidFill>
                        <a:effectLst/>
                        <a:latin typeface="+mn-lt"/>
                      </a:endParaRPr>
                    </a:p>
                  </a:txBody>
                  <a:tcPr marL="5526" marR="5526" marT="5526"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kern="1200" dirty="0">
                          <a:solidFill>
                            <a:srgbClr val="FFFFFF"/>
                          </a:solidFill>
                          <a:effectLst/>
                        </a:rPr>
                        <a:t>120 µg/kg</a:t>
                      </a:r>
                      <a:endParaRPr lang="en-US" sz="1000" b="0" u="none" strike="noStrike" kern="1200" baseline="30000" dirty="0">
                        <a:solidFill>
                          <a:srgbClr val="FFFFFF"/>
                        </a:solidFill>
                        <a:effectLst/>
                      </a:endParaRPr>
                    </a:p>
                    <a:p>
                      <a:pPr algn="ctr" fontAlgn="b"/>
                      <a:r>
                        <a:rPr lang="en-US" sz="1000" b="1" u="none" strike="noStrike" kern="1200" dirty="0">
                          <a:solidFill>
                            <a:srgbClr val="FFFFFF"/>
                          </a:solidFill>
                          <a:effectLst/>
                        </a:rPr>
                        <a:t>n = 20</a:t>
                      </a:r>
                      <a:endParaRPr lang="en-US" sz="1000" b="1" i="0" u="none" strike="noStrike" kern="1200" dirty="0">
                        <a:solidFill>
                          <a:srgbClr val="FFFFFF"/>
                        </a:solidFill>
                        <a:effectLst/>
                        <a:latin typeface="+mn-lt"/>
                        <a:ea typeface="+mn-ea"/>
                        <a:cs typeface="+mn-cs"/>
                      </a:endParaRPr>
                    </a:p>
                  </a:txBody>
                  <a:tcPr marL="5526" marR="5526" marT="5526" marB="33158"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kern="1200" dirty="0">
                          <a:solidFill>
                            <a:srgbClr val="FFFFFF"/>
                          </a:solidFill>
                          <a:effectLst/>
                        </a:rPr>
                        <a:t>150 µg/kg</a:t>
                      </a:r>
                    </a:p>
                    <a:p>
                      <a:pPr algn="ctr" fontAlgn="b"/>
                      <a:r>
                        <a:rPr lang="en-US" sz="1000" b="1" u="none" strike="noStrike" kern="1200" dirty="0">
                          <a:solidFill>
                            <a:srgbClr val="FFFFFF"/>
                          </a:solidFill>
                          <a:effectLst/>
                        </a:rPr>
                        <a:t>n = 21</a:t>
                      </a:r>
                      <a:endParaRPr lang="en-US" sz="1000" b="1" i="0" u="none" strike="noStrike" kern="1200" dirty="0">
                        <a:solidFill>
                          <a:srgbClr val="FFFFFF"/>
                        </a:solidFill>
                        <a:effectLst/>
                        <a:latin typeface="+mn-lt"/>
                        <a:ea typeface="+mn-ea"/>
                        <a:cs typeface="+mn-cs"/>
                      </a:endParaRPr>
                    </a:p>
                  </a:txBody>
                  <a:tcPr marL="5526" marR="5526" marT="5526" marB="33158"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kern="1200" dirty="0">
                          <a:solidFill>
                            <a:srgbClr val="FFFFFF"/>
                          </a:solidFill>
                          <a:effectLst/>
                        </a:rPr>
                        <a:t>All </a:t>
                      </a:r>
                    </a:p>
                    <a:p>
                      <a:pPr algn="ctr" fontAlgn="b"/>
                      <a:r>
                        <a:rPr lang="en-US" sz="1000" b="1" u="none" strike="noStrike" kern="1200" dirty="0">
                          <a:solidFill>
                            <a:srgbClr val="FFFFFF"/>
                          </a:solidFill>
                          <a:effectLst/>
                        </a:rPr>
                        <a:t>n = 41</a:t>
                      </a:r>
                      <a:endParaRPr lang="en-US" sz="1000" b="1" i="0" u="none" strike="noStrike" kern="1200" dirty="0">
                        <a:solidFill>
                          <a:srgbClr val="FFFFFF"/>
                        </a:solidFill>
                        <a:effectLst/>
                        <a:latin typeface="+mn-lt"/>
                        <a:ea typeface="+mn-ea"/>
                        <a:cs typeface="+mn-cs"/>
                      </a:endParaRPr>
                    </a:p>
                  </a:txBody>
                  <a:tcPr marL="5526" marR="5526" marT="5526" marB="33158"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918490828"/>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1" u="none" strike="noStrike" dirty="0">
                          <a:solidFill>
                            <a:schemeClr val="tx1"/>
                          </a:solidFill>
                          <a:effectLst/>
                        </a:rPr>
                        <a:t> Grade 3/4 TEAEs (&gt; 5% of patients)</a:t>
                      </a:r>
                      <a:r>
                        <a:rPr lang="en-US" sz="1000" baseline="30000" dirty="0"/>
                        <a:t>a</a:t>
                      </a:r>
                      <a:endParaRPr lang="en-US" sz="1000" b="1" i="0" u="none" strike="noStrike" dirty="0">
                        <a:solidFill>
                          <a:schemeClr val="tx1"/>
                        </a:solidFill>
                        <a:effectLst/>
                        <a:latin typeface="+mn-lt"/>
                      </a:endParaRPr>
                    </a:p>
                  </a:txBody>
                  <a:tcPr marL="5526" marR="5526" marT="5526" marB="33158"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dirty="0">
                          <a:solidFill>
                            <a:schemeClr val="tx1"/>
                          </a:solidFill>
                          <a:effectLst/>
                        </a:rPr>
                        <a:t>11 (55%)</a:t>
                      </a:r>
                      <a:endParaRPr lang="en-US" sz="1000" b="1" i="0" u="none" strike="noStrike" dirty="0">
                        <a:solidFill>
                          <a:schemeClr val="tx1"/>
                        </a:solidFill>
                        <a:effectLst/>
                        <a:latin typeface="+mn-lt"/>
                      </a:endParaRPr>
                    </a:p>
                  </a:txBody>
                  <a:tcPr marL="5526" marR="5526" marT="5526" marB="33158"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dirty="0">
                          <a:solidFill>
                            <a:schemeClr val="tx1"/>
                          </a:solidFill>
                          <a:effectLst/>
                        </a:rPr>
                        <a:t>12 (57.1%)</a:t>
                      </a:r>
                      <a:endParaRPr lang="en-US" sz="1000" b="1" i="0" u="none" strike="noStrike" dirty="0">
                        <a:solidFill>
                          <a:schemeClr val="tx1"/>
                        </a:solidFill>
                        <a:effectLst/>
                        <a:latin typeface="+mn-lt"/>
                      </a:endParaRPr>
                    </a:p>
                  </a:txBody>
                  <a:tcPr marL="5526" marR="5526" marT="5526" marB="33158" anchor="ct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dirty="0">
                          <a:solidFill>
                            <a:schemeClr val="tx1"/>
                          </a:solidFill>
                          <a:effectLst/>
                        </a:rPr>
                        <a:t>23 (56.1%)</a:t>
                      </a:r>
                      <a:endParaRPr lang="en-US" sz="1000" b="1" i="0" u="none" strike="noStrike" dirty="0">
                        <a:solidFill>
                          <a:schemeClr val="tx1"/>
                        </a:solidFill>
                        <a:effectLst/>
                        <a:latin typeface="+mn-lt"/>
                      </a:endParaRPr>
                    </a:p>
                  </a:txBody>
                  <a:tcPr marL="5526" marR="5526" marT="5526" marB="33158"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0470185"/>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0" u="none" strike="noStrike" kern="1200" dirty="0">
                          <a:solidFill>
                            <a:schemeClr val="tx1"/>
                          </a:solidFill>
                          <a:effectLst/>
                        </a:rPr>
                        <a:t>     Neutropenia</a:t>
                      </a:r>
                      <a:endParaRPr lang="en-US" sz="1000" b="0" i="0" u="none" strike="noStrike" kern="1200" dirty="0">
                        <a:solidFill>
                          <a:schemeClr val="tx1"/>
                        </a:solidFill>
                        <a:effectLst/>
                        <a:latin typeface="+mn-lt"/>
                        <a:ea typeface="+mn-ea"/>
                        <a:cs typeface="+mn-cs"/>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4 (20%)</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6 (28.6%)</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10 (24.4%)</a:t>
                      </a:r>
                      <a:endParaRPr lang="en-US" sz="1000" b="0" i="0" u="none" strike="noStrike" dirty="0">
                        <a:solidFill>
                          <a:schemeClr val="tx1"/>
                        </a:solidFill>
                        <a:effectLst/>
                        <a:latin typeface="+mn-lt"/>
                      </a:endParaRPr>
                    </a:p>
                  </a:txBody>
                  <a:tcPr marL="5526" marR="5526" marT="5526" marB="33158" anchor="ctr"/>
                </a:tc>
                <a:extLst>
                  <a:ext uri="{0D108BD9-81ED-4DB2-BD59-A6C34878D82A}">
                    <a16:rowId xmlns:a16="http://schemas.microsoft.com/office/drawing/2014/main" val="2822766593"/>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Anemia</a:t>
                      </a:r>
                      <a:endParaRPr lang="en-US" sz="1000" b="0" i="0" u="none" strike="noStrike" dirty="0">
                        <a:solidFill>
                          <a:schemeClr val="tx1"/>
                        </a:solidFill>
                        <a:effectLst/>
                        <a:latin typeface="+mn-lt"/>
                      </a:endParaRPr>
                    </a:p>
                  </a:txBody>
                  <a:tcPr marL="5526" marR="5526" marT="5526"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3 (14.3%)</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4  (9.8%)</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tc>
                <a:extLst>
                  <a:ext uri="{0D108BD9-81ED-4DB2-BD59-A6C34878D82A}">
                    <a16:rowId xmlns:a16="http://schemas.microsoft.com/office/drawing/2014/main" val="3863349314"/>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AST increased</a:t>
                      </a:r>
                      <a:endParaRPr lang="en-US" sz="1000" b="0" i="0" u="none" strike="noStrike" dirty="0">
                        <a:solidFill>
                          <a:schemeClr val="tx1"/>
                        </a:solidFill>
                        <a:effectLst/>
                        <a:latin typeface="+mn-lt"/>
                      </a:endParaRPr>
                    </a:p>
                  </a:txBody>
                  <a:tcPr marL="5526" marR="5526" marT="5526"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2 (10%)</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(4.8%)</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3 (7.3%)</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marL="5526" marR="5526" marT="5526" marB="33158" anchor="ctr"/>
                </a:tc>
                <a:extLst>
                  <a:ext uri="{0D108BD9-81ED-4DB2-BD59-A6C34878D82A}">
                    <a16:rowId xmlns:a16="http://schemas.microsoft.com/office/drawing/2014/main" val="1457124730"/>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GGT increase</a:t>
                      </a:r>
                      <a:endParaRPr lang="en-US" sz="1000" b="0" i="0" u="none" strike="noStrike" dirty="0">
                        <a:solidFill>
                          <a:schemeClr val="tx1"/>
                        </a:solidFill>
                        <a:effectLst/>
                        <a:latin typeface="+mn-lt"/>
                      </a:endParaRPr>
                    </a:p>
                  </a:txBody>
                  <a:tcPr marL="5526" marR="5526" marT="5526"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2 (9.5%)</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3 (7.3%)</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marL="5526" marR="5526" marT="5526" marB="33158" anchor="ctr"/>
                </a:tc>
                <a:extLst>
                  <a:ext uri="{0D108BD9-81ED-4DB2-BD59-A6C34878D82A}">
                    <a16:rowId xmlns:a16="http://schemas.microsoft.com/office/drawing/2014/main" val="391730196"/>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Thrombocytopenia</a:t>
                      </a:r>
                      <a:endParaRPr lang="en-US" sz="1000" b="0" i="0" u="none" strike="noStrike" dirty="0">
                        <a:solidFill>
                          <a:schemeClr val="tx1"/>
                        </a:solidFill>
                        <a:effectLst/>
                        <a:latin typeface="+mn-lt"/>
                      </a:endParaRPr>
                    </a:p>
                  </a:txBody>
                  <a:tcPr marL="5526" marR="5526" marT="5526"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2 (10%)</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(4.8%)</a:t>
                      </a:r>
                      <a:endParaRPr lang="en-US" sz="1000" b="0"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3 (7.3%)</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tc>
                <a:extLst>
                  <a:ext uri="{0D108BD9-81ED-4DB2-BD59-A6C34878D82A}">
                    <a16:rowId xmlns:a16="http://schemas.microsoft.com/office/drawing/2014/main" val="1760332887"/>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1" u="none" strike="noStrike" dirty="0">
                          <a:solidFill>
                            <a:schemeClr val="tx1"/>
                          </a:solidFill>
                          <a:effectLst/>
                        </a:rPr>
                        <a:t> Grade 3/4 AESI (all patients)</a:t>
                      </a:r>
                      <a:r>
                        <a:rPr lang="en-US" sz="1000" baseline="30000" dirty="0"/>
                        <a:t>a</a:t>
                      </a:r>
                      <a:endParaRPr lang="en-US" sz="1000" b="1"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chemeClr val="tx1"/>
                        </a:solidFill>
                        <a:effectLst/>
                        <a:latin typeface="+mn-lt"/>
                      </a:endParaRPr>
                    </a:p>
                  </a:txBody>
                  <a:tcPr marL="5526" marR="5526" marT="5526" marB="33158" anchor="ctr">
                    <a:solidFill>
                      <a:schemeClr val="bg2"/>
                    </a:solidFill>
                  </a:tcPr>
                </a:tc>
                <a:extLst>
                  <a:ext uri="{0D108BD9-81ED-4DB2-BD59-A6C34878D82A}">
                    <a16:rowId xmlns:a16="http://schemas.microsoft.com/office/drawing/2014/main" val="2671108926"/>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Febrile neutropenia</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(4.8%)</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(2.4%)</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3924863240"/>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Thrombocytopenia</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2 (10%)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(4.8%)</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3 (7.3%)</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3394465228"/>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0" u="none" strike="noStrike" dirty="0">
                          <a:solidFill>
                            <a:schemeClr val="tx1"/>
                          </a:solidFill>
                          <a:effectLst/>
                        </a:rPr>
                        <a:t>     GGT increase</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2 (9.5%)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3 (7.3%)</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3882623740"/>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0" u="none" strike="noStrike" dirty="0">
                          <a:solidFill>
                            <a:schemeClr val="tx1"/>
                          </a:solidFill>
                          <a:effectLst/>
                        </a:rPr>
                        <a:t>     Generalized oedema</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(4.8%)</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2 (4.9%)</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3967059941"/>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Rash</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(2.4%)</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1664601143"/>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Photosensitivity reaction</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(4.8%)</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(2.4%)</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3418872896"/>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Sepsis </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(2.4%)</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2374956469"/>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Upper respiratory infection</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(2.4%)</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72503028"/>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     Pneumonia</a:t>
                      </a:r>
                      <a:endParaRPr lang="en-US" sz="1000" b="0" i="0" u="none" strike="noStrike" dirty="0">
                        <a:solidFill>
                          <a:schemeClr val="tx1"/>
                        </a:solidFill>
                        <a:effectLst/>
                        <a:latin typeface="+mn-lt"/>
                      </a:endParaRPr>
                    </a:p>
                  </a:txBody>
                  <a:tcPr marL="5526" marR="5526" marT="5526"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dirty="0">
                          <a:solidFill>
                            <a:schemeClr val="tx1"/>
                          </a:solidFill>
                          <a:effectLst/>
                        </a:rPr>
                        <a:t>1 (5%)</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0</a:t>
                      </a:r>
                      <a:endParaRPr lang="en-US" sz="1000" b="0" i="0" u="none" strike="noStrike" dirty="0">
                        <a:solidFill>
                          <a:schemeClr val="tx1"/>
                        </a:solidFill>
                        <a:effectLst/>
                        <a:latin typeface="+mn-lt"/>
                      </a:endParaRPr>
                    </a:p>
                  </a:txBody>
                  <a:tcPr marL="5526" marR="5526" marT="5526" marB="33158"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tx1"/>
                          </a:solidFill>
                          <a:effectLst/>
                          <a:uLnTx/>
                          <a:uFillTx/>
                        </a:rPr>
                        <a:t>1 (2.4%)</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solidFill>
                      <a:schemeClr val="bg2"/>
                    </a:solidFill>
                  </a:tcPr>
                </a:tc>
                <a:extLst>
                  <a:ext uri="{0D108BD9-81ED-4DB2-BD59-A6C34878D82A}">
                    <a16:rowId xmlns:a16="http://schemas.microsoft.com/office/drawing/2014/main" val="3483014719"/>
                  </a:ext>
                </a:extLst>
              </a:tr>
              <a:tr h="20039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1" u="none" strike="noStrike" dirty="0">
                          <a:solidFill>
                            <a:schemeClr val="tx1"/>
                          </a:solidFill>
                          <a:effectLst/>
                        </a:rPr>
                        <a:t>Serious TEAE</a:t>
                      </a:r>
                      <a:endParaRPr lang="en-US" sz="1000" b="1" i="0" u="none" strike="noStrike" dirty="0">
                        <a:solidFill>
                          <a:schemeClr val="tx1"/>
                        </a:solidFill>
                        <a:effectLst/>
                        <a:latin typeface="+mn-lt"/>
                      </a:endParaRPr>
                    </a:p>
                  </a:txBody>
                  <a:tcPr marL="5526" marR="5526" marT="5526"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a:solidFill>
                            <a:schemeClr val="tx1"/>
                          </a:solidFill>
                          <a:effectLst/>
                        </a:rPr>
                        <a:t>11 (55%)</a:t>
                      </a:r>
                      <a:endParaRPr lang="en-US" sz="1000" b="1"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a:solidFill>
                            <a:schemeClr val="tx1"/>
                          </a:solidFill>
                          <a:effectLst/>
                        </a:rPr>
                        <a:t>9  (42.9%)</a:t>
                      </a:r>
                      <a:endParaRPr lang="en-US" sz="1000" b="1" i="0" u="none" strike="noStrike" dirty="0">
                        <a:solidFill>
                          <a:schemeClr val="tx1"/>
                        </a:solidFill>
                        <a:effectLst/>
                        <a:latin typeface="+mn-lt"/>
                      </a:endParaRPr>
                    </a:p>
                  </a:txBody>
                  <a:tcPr marL="5526" marR="5526" marT="5526" marB="33158"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chemeClr val="tx1"/>
                          </a:solidFill>
                          <a:effectLst/>
                          <a:uLnTx/>
                          <a:uFillTx/>
                        </a:rPr>
                        <a:t>20 (48.8%)</a:t>
                      </a: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txBody>
                  <a:tcPr marL="5526" marR="5526" marT="5526" marB="33158" anchor="ctr"/>
                </a:tc>
                <a:extLst>
                  <a:ext uri="{0D108BD9-81ED-4DB2-BD59-A6C34878D82A}">
                    <a16:rowId xmlns:a16="http://schemas.microsoft.com/office/drawing/2014/main" val="541199290"/>
                  </a:ext>
                </a:extLst>
              </a:tr>
              <a:tr h="200392">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38125" marR="0" lvl="0" indent="-238125" algn="ctr" defTabSz="914318" rtl="0" eaLnBrk="1" fontAlgn="auto" latinLnBrk="0" hangingPunct="1">
                        <a:lnSpc>
                          <a:spcPct val="100000"/>
                        </a:lnSpc>
                        <a:spcBef>
                          <a:spcPts val="300"/>
                        </a:spcBef>
                        <a:spcAft>
                          <a:spcPts val="0"/>
                        </a:spcAft>
                        <a:buClr>
                          <a:srgbClr val="898989"/>
                        </a:buClr>
                        <a:buSzTx/>
                        <a:buFontTx/>
                        <a:buNone/>
                        <a:tabLst/>
                        <a:defRPr/>
                      </a:pPr>
                      <a:r>
                        <a:rPr kumimoji="0" lang="en-US" sz="1000" b="1" u="none" strike="noStrike" kern="1200" cap="none" spc="0" normalizeH="0" baseline="0" noProof="0" dirty="0">
                          <a:ln>
                            <a:noFill/>
                          </a:ln>
                          <a:solidFill>
                            <a:schemeClr val="tx1"/>
                          </a:solidFill>
                          <a:effectLst/>
                          <a:uLnTx/>
                          <a:uFillTx/>
                        </a:rPr>
                        <a:t>No Grade 5 TEAEs occurred </a:t>
                      </a:r>
                      <a:endParaRPr lang="en-US" sz="1000" b="1" i="0" u="none" strike="noStrike" dirty="0">
                        <a:solidFill>
                          <a:schemeClr val="tx1"/>
                        </a:solidFill>
                        <a:effectLst/>
                        <a:latin typeface="+mn-lt"/>
                      </a:endParaRPr>
                    </a:p>
                  </a:txBody>
                  <a:tcPr marL="7377" marR="7377" marT="7377" marB="44262"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dirty="0">
                        <a:solidFill>
                          <a:schemeClr val="tx1"/>
                        </a:solidFill>
                        <a:effectLst/>
                        <a:latin typeface="Bierstadt" panose="020B0004020202020204" pitchFamily="34" charset="0"/>
                      </a:endParaRPr>
                    </a:p>
                  </a:txBody>
                  <a:tcPr marL="7620" marR="7620" marT="762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dirty="0">
                        <a:solidFill>
                          <a:schemeClr val="tx1"/>
                        </a:solidFill>
                        <a:effectLst/>
                        <a:latin typeface="Bierstadt" panose="020B0004020202020204" pitchFamily="34" charset="0"/>
                      </a:endParaRPr>
                    </a:p>
                  </a:txBody>
                  <a:tcPr marL="7620" marR="7620" marT="762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Bierstadt" panose="020B0004020202020204" pitchFamily="34" charset="0"/>
                        <a:ea typeface="+mn-ea"/>
                        <a:cs typeface="+mn-cs"/>
                      </a:endParaRPr>
                    </a:p>
                  </a:txBody>
                  <a:tcPr marL="7620" marR="7620" marT="7620" anchor="ctr"/>
                </a:tc>
                <a:extLst>
                  <a:ext uri="{0D108BD9-81ED-4DB2-BD59-A6C34878D82A}">
                    <a16:rowId xmlns:a16="http://schemas.microsoft.com/office/drawing/2014/main" val="429131333"/>
                  </a:ext>
                </a:extLst>
              </a:tr>
            </a:tbl>
          </a:graphicData>
        </a:graphic>
      </p:graphicFrame>
      <p:sp>
        <p:nvSpPr>
          <p:cNvPr id="4" name="CasellaDiTesto 3">
            <a:extLst>
              <a:ext uri="{FF2B5EF4-FFF2-40B4-BE49-F238E27FC236}">
                <a16:creationId xmlns:a16="http://schemas.microsoft.com/office/drawing/2014/main" id="{039DD5CC-4878-4A3B-9A11-657FE6165C7C}"/>
              </a:ext>
            </a:extLst>
          </p:cNvPr>
          <p:cNvSpPr txBox="1"/>
          <p:nvPr/>
        </p:nvSpPr>
        <p:spPr>
          <a:xfrm>
            <a:off x="435534" y="182669"/>
            <a:ext cx="1014874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Results From LOTIS-7: A Phase 1b Study of Loncastuximab Tesirine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Glofitamab in Patients With Relapsed/Refractory (R/R)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Diffuse Large B-Cell Lymphoma (DLBCL) </a:t>
            </a:r>
          </a:p>
        </p:txBody>
      </p:sp>
      <p:sp>
        <p:nvSpPr>
          <p:cNvPr id="5" name="CasellaDiTesto 4">
            <a:extLst>
              <a:ext uri="{FF2B5EF4-FFF2-40B4-BE49-F238E27FC236}">
                <a16:creationId xmlns:a16="http://schemas.microsoft.com/office/drawing/2014/main" id="{BE0669B6-5C60-40C7-A0E0-9574C7D22375}"/>
              </a:ext>
            </a:extLst>
          </p:cNvPr>
          <p:cNvSpPr txBox="1"/>
          <p:nvPr/>
        </p:nvSpPr>
        <p:spPr>
          <a:xfrm>
            <a:off x="6548307" y="6493079"/>
            <a:ext cx="554818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Hematol Oncol (18-ICML meeting abstracts)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(S3): 78</a:t>
            </a:r>
          </a:p>
        </p:txBody>
      </p:sp>
      <p:graphicFrame>
        <p:nvGraphicFramePr>
          <p:cNvPr id="7" name="Table 4">
            <a:extLst>
              <a:ext uri="{FF2B5EF4-FFF2-40B4-BE49-F238E27FC236}">
                <a16:creationId xmlns:a16="http://schemas.microsoft.com/office/drawing/2014/main" id="{753636F4-68C3-4083-8740-872FB4BE4833}"/>
              </a:ext>
            </a:extLst>
          </p:cNvPr>
          <p:cNvGraphicFramePr>
            <a:graphicFrameLocks noGrp="1"/>
          </p:cNvGraphicFramePr>
          <p:nvPr/>
        </p:nvGraphicFramePr>
        <p:xfrm>
          <a:off x="8165815" y="1686434"/>
          <a:ext cx="3914338" cy="4332109"/>
        </p:xfrm>
        <a:graphic>
          <a:graphicData uri="http://schemas.openxmlformats.org/drawingml/2006/table">
            <a:tbl>
              <a:tblPr>
                <a:tableStyleId>{8EC20E35-A176-4012-BC5E-935CFFF8708E}</a:tableStyleId>
              </a:tblPr>
              <a:tblGrid>
                <a:gridCol w="1584994">
                  <a:extLst>
                    <a:ext uri="{9D8B030D-6E8A-4147-A177-3AD203B41FA5}">
                      <a16:colId xmlns:a16="http://schemas.microsoft.com/office/drawing/2014/main" val="1312928039"/>
                    </a:ext>
                  </a:extLst>
                </a:gridCol>
                <a:gridCol w="776448">
                  <a:extLst>
                    <a:ext uri="{9D8B030D-6E8A-4147-A177-3AD203B41FA5}">
                      <a16:colId xmlns:a16="http://schemas.microsoft.com/office/drawing/2014/main" val="3714054697"/>
                    </a:ext>
                  </a:extLst>
                </a:gridCol>
                <a:gridCol w="776448">
                  <a:extLst>
                    <a:ext uri="{9D8B030D-6E8A-4147-A177-3AD203B41FA5}">
                      <a16:colId xmlns:a16="http://schemas.microsoft.com/office/drawing/2014/main" val="4191754673"/>
                    </a:ext>
                  </a:extLst>
                </a:gridCol>
                <a:gridCol w="776448">
                  <a:extLst>
                    <a:ext uri="{9D8B030D-6E8A-4147-A177-3AD203B41FA5}">
                      <a16:colId xmlns:a16="http://schemas.microsoft.com/office/drawing/2014/main" val="2683744216"/>
                    </a:ext>
                  </a:extLst>
                </a:gridCol>
              </a:tblGrid>
              <a:tr h="466869">
                <a:tc gridSpan="4">
                  <a:txBody>
                    <a:bodyPr/>
                    <a:lstStyle/>
                    <a:p>
                      <a:pPr algn="ctr" fontAlgn="b"/>
                      <a:r>
                        <a:rPr lang="en-US" sz="1000" b="1" i="0" u="none" strike="noStrike" dirty="0">
                          <a:solidFill>
                            <a:srgbClr val="FFFFFF"/>
                          </a:solidFill>
                          <a:effectLst/>
                          <a:latin typeface="Arial" panose="020B0604020202020204" pitchFamily="34" charset="0"/>
                          <a:cs typeface="Arial" panose="020B0604020202020204" pitchFamily="34" charset="0"/>
                        </a:rPr>
                        <a:t>Safety Results</a:t>
                      </a:r>
                    </a:p>
                  </a:txBody>
                  <a:tcPr marL="7383" marR="7383" marT="7383" marB="44299" anchor="ctr">
                    <a:lnB w="12700" cap="flat" cmpd="sng" algn="ctr">
                      <a:no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926070590"/>
                  </a:ext>
                </a:extLst>
              </a:tr>
              <a:tr h="46686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endParaRPr lang="en-US" sz="1000" b="1" i="0" u="none" strike="noStrike" dirty="0">
                        <a:solidFill>
                          <a:srgbClr val="FFFFFF"/>
                        </a:solidFill>
                        <a:effectLst/>
                        <a:latin typeface="Arial" panose="020B0604020202020204" pitchFamily="34" charset="0"/>
                        <a:cs typeface="Arial" panose="020B0604020202020204" pitchFamily="34" charset="0"/>
                      </a:endParaRPr>
                    </a:p>
                  </a:txBody>
                  <a:tcPr marL="7383" marR="7383" marT="7383"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kern="1200" dirty="0">
                          <a:solidFill>
                            <a:srgbClr val="FFFFFF"/>
                          </a:solidFill>
                          <a:effectLst/>
                          <a:latin typeface="Arial" panose="020B0604020202020204" pitchFamily="34" charset="0"/>
                          <a:cs typeface="Arial" panose="020B0604020202020204" pitchFamily="34" charset="0"/>
                        </a:rPr>
                        <a:t>120 µg/kg</a:t>
                      </a:r>
                      <a:endParaRPr lang="en-US" sz="1000" b="0" u="none" strike="noStrike" kern="1200" baseline="30000" dirty="0">
                        <a:solidFill>
                          <a:srgbClr val="FFFFFF"/>
                        </a:solidFill>
                        <a:effectLst/>
                        <a:latin typeface="Arial" panose="020B0604020202020204" pitchFamily="34" charset="0"/>
                        <a:cs typeface="Arial" panose="020B0604020202020204" pitchFamily="34" charset="0"/>
                      </a:endParaRPr>
                    </a:p>
                    <a:p>
                      <a:pPr algn="ctr" fontAlgn="b"/>
                      <a:r>
                        <a:rPr lang="en-US" sz="1000" b="1" u="none" strike="noStrike" kern="1200" dirty="0">
                          <a:solidFill>
                            <a:srgbClr val="FFFFFF"/>
                          </a:solidFill>
                          <a:effectLst/>
                          <a:latin typeface="Arial" panose="020B0604020202020204" pitchFamily="34" charset="0"/>
                          <a:cs typeface="Arial" panose="020B0604020202020204" pitchFamily="34" charset="0"/>
                        </a:rPr>
                        <a:t>n = 20</a:t>
                      </a:r>
                      <a:endParaRPr lang="en-US" sz="1000" b="1" i="0" u="none" strike="noStrike" kern="1200" dirty="0">
                        <a:solidFill>
                          <a:srgbClr val="FFFFFF"/>
                        </a:solidFill>
                        <a:effectLst/>
                        <a:latin typeface="Arial" panose="020B0604020202020204" pitchFamily="34" charset="0"/>
                        <a:ea typeface="+mn-ea"/>
                        <a:cs typeface="Arial" panose="020B0604020202020204" pitchFamily="34" charset="0"/>
                      </a:endParaRPr>
                    </a:p>
                  </a:txBody>
                  <a:tcPr marL="7383" marR="7383" marT="7383" marB="44299"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kern="1200" dirty="0">
                          <a:solidFill>
                            <a:srgbClr val="FFFFFF"/>
                          </a:solidFill>
                          <a:effectLst/>
                          <a:latin typeface="Arial" panose="020B0604020202020204" pitchFamily="34" charset="0"/>
                          <a:cs typeface="Arial" panose="020B0604020202020204" pitchFamily="34" charset="0"/>
                        </a:rPr>
                        <a:t>150 µg/kg</a:t>
                      </a:r>
                    </a:p>
                    <a:p>
                      <a:pPr algn="ctr" fontAlgn="b"/>
                      <a:r>
                        <a:rPr lang="en-US" sz="1000" b="1" u="none" strike="noStrike" kern="1200" dirty="0">
                          <a:solidFill>
                            <a:srgbClr val="FFFFFF"/>
                          </a:solidFill>
                          <a:effectLst/>
                          <a:latin typeface="Arial" panose="020B0604020202020204" pitchFamily="34" charset="0"/>
                          <a:cs typeface="Arial" panose="020B0604020202020204" pitchFamily="34" charset="0"/>
                        </a:rPr>
                        <a:t>n = 21</a:t>
                      </a:r>
                      <a:endParaRPr lang="en-US" sz="1000" b="1" i="0" u="none" strike="noStrike" kern="1200" dirty="0">
                        <a:solidFill>
                          <a:srgbClr val="FFFFFF"/>
                        </a:solidFill>
                        <a:effectLst/>
                        <a:latin typeface="Arial" panose="020B0604020202020204" pitchFamily="34" charset="0"/>
                        <a:ea typeface="+mn-ea"/>
                        <a:cs typeface="Arial" panose="020B0604020202020204" pitchFamily="34" charset="0"/>
                      </a:endParaRPr>
                    </a:p>
                  </a:txBody>
                  <a:tcPr marL="7383" marR="7383" marT="7383" marB="44299"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u="none" strike="noStrike" kern="1200" dirty="0">
                          <a:solidFill>
                            <a:srgbClr val="FFFFFF"/>
                          </a:solidFill>
                          <a:effectLst/>
                          <a:latin typeface="Arial" panose="020B0604020202020204" pitchFamily="34" charset="0"/>
                          <a:cs typeface="Arial" panose="020B0604020202020204" pitchFamily="34" charset="0"/>
                        </a:rPr>
                        <a:t>All</a:t>
                      </a:r>
                    </a:p>
                    <a:p>
                      <a:pPr algn="ctr" fontAlgn="b"/>
                      <a:r>
                        <a:rPr lang="en-US" sz="1000" b="1" u="none" strike="noStrike" kern="1200" dirty="0">
                          <a:solidFill>
                            <a:srgbClr val="FFFFFF"/>
                          </a:solidFill>
                          <a:effectLst/>
                          <a:latin typeface="Arial" panose="020B0604020202020204" pitchFamily="34" charset="0"/>
                          <a:cs typeface="Arial" panose="020B0604020202020204" pitchFamily="34" charset="0"/>
                        </a:rPr>
                        <a:t>n = 41</a:t>
                      </a:r>
                      <a:endParaRPr lang="en-US" sz="1000" b="1" i="0" u="none" strike="noStrike" kern="1200" dirty="0">
                        <a:solidFill>
                          <a:srgbClr val="FFFFFF"/>
                        </a:solidFill>
                        <a:effectLst/>
                        <a:latin typeface="Arial" panose="020B0604020202020204" pitchFamily="34" charset="0"/>
                        <a:ea typeface="+mn-ea"/>
                        <a:cs typeface="Arial" panose="020B0604020202020204" pitchFamily="34" charset="0"/>
                      </a:endParaRPr>
                    </a:p>
                  </a:txBody>
                  <a:tcPr marL="7383" marR="7383" marT="7383" marB="44299"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08629382"/>
                  </a:ext>
                </a:extLst>
              </a:tr>
              <a:tr h="289141">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kern="1200" dirty="0">
                          <a:solidFill>
                            <a:srgbClr val="000000"/>
                          </a:solidFill>
                          <a:effectLst/>
                          <a:latin typeface="Arial" panose="020B0604020202020204" pitchFamily="34" charset="0"/>
                          <a:cs typeface="Arial" panose="020B0604020202020204" pitchFamily="34" charset="0"/>
                        </a:rPr>
                        <a:t> Cytokine Release Syndrome</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383" marR="7383" marT="7383" marB="0" anchor="ctr">
                    <a:lnT w="12700" cap="flat" cmpd="sng" algn="ctr">
                      <a:solidFill>
                        <a:schemeClr val="tx1"/>
                      </a:solidFill>
                      <a:prstDash val="solid"/>
                      <a:round/>
                      <a:headEnd type="none" w="med" len="med"/>
                      <a:tailEnd type="none" w="med" len="med"/>
                    </a:lnT>
                  </a:tcPr>
                </a:tc>
                <a:tc hMerge="1">
                  <a:txBody>
                    <a:bodyPr/>
                    <a:lstStyle/>
                    <a:p>
                      <a:pPr algn="l" fontAlgn="b"/>
                      <a:endParaRPr lang="en-US" sz="1400" b="1" i="0" u="none" strike="noStrike">
                        <a:solidFill>
                          <a:srgbClr val="002060"/>
                        </a:solidFill>
                        <a:effectLst/>
                        <a:latin typeface="Calibri" panose="020F0502020204030204" pitchFamily="34" charset="0"/>
                      </a:endParaRPr>
                    </a:p>
                  </a:txBody>
                  <a:tcPr marL="7620" marR="7620" marT="7620" marB="0" anchor="b">
                    <a:lnL w="12700" cap="flat" cmpd="sng" algn="ctr">
                      <a:solidFill>
                        <a:schemeClr val="accent3"/>
                      </a:solidFill>
                      <a:prstDash val="solid"/>
                      <a:round/>
                      <a:headEnd type="none" w="med" len="med"/>
                      <a:tailEnd type="none" w="med" len="med"/>
                    </a:lnL>
                    <a:lnR w="19050" cap="flat" cmpd="sng" algn="ctr">
                      <a:solidFill>
                        <a:srgbClr val="0F9ED5"/>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9050" cap="flat" cmpd="sng" algn="ctr">
                      <a:solidFill>
                        <a:srgbClr val="0F9ED5"/>
                      </a:solidFill>
                      <a:prstDash val="solid"/>
                      <a:round/>
                      <a:headEnd type="none" w="med" len="med"/>
                      <a:tailEnd type="none" w="med" len="med"/>
                    </a:lnB>
                    <a:noFill/>
                  </a:tcPr>
                </a:tc>
                <a:tc hMerge="1">
                  <a:txBody>
                    <a:bodyPr/>
                    <a:lstStyle/>
                    <a:p>
                      <a:endParaRPr lang="en-US"/>
                    </a:p>
                  </a:txBody>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7620" marR="7620" marT="7620" marB="0" anchor="b">
                    <a:lnL w="19050" cap="flat" cmpd="sng" algn="ctr">
                      <a:solidFill>
                        <a:srgbClr val="0F9ED5"/>
                      </a:solidFill>
                      <a:prstDash val="solid"/>
                      <a:round/>
                      <a:headEnd type="none" w="med" len="med"/>
                      <a:tailEnd type="none" w="med" len="med"/>
                    </a:lnL>
                    <a:lnR w="19050" cap="flat" cmpd="sng" algn="ctr">
                      <a:solidFill>
                        <a:srgbClr val="0F9ED5"/>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F9ED5"/>
                      </a:solidFill>
                      <a:prstDash val="solid"/>
                      <a:round/>
                      <a:headEnd type="none" w="med" len="med"/>
                      <a:tailEnd type="none" w="med" len="med"/>
                    </a:lnB>
                    <a:noFill/>
                  </a:tcPr>
                </a:tc>
                <a:extLst>
                  <a:ext uri="{0D108BD9-81ED-4DB2-BD59-A6C34878D82A}">
                    <a16:rowId xmlns:a16="http://schemas.microsoft.com/office/drawing/2014/main" val="4204293228"/>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rgbClr val="000000"/>
                          </a:solidFill>
                          <a:effectLst/>
                          <a:latin typeface="Arial" panose="020B0604020202020204" pitchFamily="34" charset="0"/>
                          <a:cs typeface="Arial" panose="020B0604020202020204" pitchFamily="34" charset="0"/>
                        </a:rPr>
                        <a:t>     Any grade</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7383" marR="7383" marT="7383"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11 (55%)</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5 (23.8%)</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16 (39.0%)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extLst>
                  <a:ext uri="{0D108BD9-81ED-4DB2-BD59-A6C34878D82A}">
                    <a16:rowId xmlns:a16="http://schemas.microsoft.com/office/drawing/2014/main" val="1993463162"/>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rgbClr val="000000"/>
                          </a:solidFill>
                          <a:effectLst/>
                          <a:latin typeface="Arial" panose="020B0604020202020204" pitchFamily="34" charset="0"/>
                          <a:cs typeface="Arial" panose="020B0604020202020204" pitchFamily="34" charset="0"/>
                        </a:rPr>
                        <a:t>     Grade 1</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7383" marR="7383" marT="7383"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7 (35%)</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5 (23.8%)</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 12 (29.3%)</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extLst>
                  <a:ext uri="{0D108BD9-81ED-4DB2-BD59-A6C34878D82A}">
                    <a16:rowId xmlns:a16="http://schemas.microsoft.com/office/drawing/2014/main" val="3604302876"/>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rgbClr val="000000"/>
                          </a:solidFill>
                          <a:effectLst/>
                          <a:latin typeface="Arial" panose="020B0604020202020204" pitchFamily="34" charset="0"/>
                          <a:cs typeface="Arial" panose="020B0604020202020204" pitchFamily="34" charset="0"/>
                        </a:rPr>
                        <a:t>     Grade 2</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7383" marR="7383" marT="7383"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3 (15%)</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 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3 (7.3%)</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extLst>
                  <a:ext uri="{0D108BD9-81ED-4DB2-BD59-A6C34878D82A}">
                    <a16:rowId xmlns:a16="http://schemas.microsoft.com/office/drawing/2014/main" val="3990532837"/>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rgbClr val="000000"/>
                          </a:solidFill>
                          <a:effectLst/>
                          <a:latin typeface="Arial" panose="020B0604020202020204" pitchFamily="34" charset="0"/>
                          <a:cs typeface="Arial" panose="020B0604020202020204" pitchFamily="34" charset="0"/>
                        </a:rPr>
                        <a:t>     Grade 3</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7383" marR="7383" marT="7383"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(5%)</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 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(2.4%)</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extLst>
                  <a:ext uri="{0D108BD9-81ED-4DB2-BD59-A6C34878D82A}">
                    <a16:rowId xmlns:a16="http://schemas.microsoft.com/office/drawing/2014/main" val="3507146916"/>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rgbClr val="000000"/>
                          </a:solidFill>
                          <a:effectLst/>
                          <a:latin typeface="Arial" panose="020B0604020202020204" pitchFamily="34" charset="0"/>
                          <a:cs typeface="Arial" panose="020B0604020202020204" pitchFamily="34" charset="0"/>
                        </a:rPr>
                        <a:t>     Grade 4/5</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7383" marR="7383" marT="7383"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tc>
                <a:extLst>
                  <a:ext uri="{0D108BD9-81ED-4DB2-BD59-A6C34878D82A}">
                    <a16:rowId xmlns:a16="http://schemas.microsoft.com/office/drawing/2014/main" val="2316509734"/>
                  </a:ext>
                </a:extLst>
              </a:tr>
              <a:tr h="310923">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rgbClr val="000000"/>
                          </a:solidFill>
                          <a:effectLst/>
                          <a:latin typeface="Arial" panose="020B0604020202020204" pitchFamily="34" charset="0"/>
                          <a:cs typeface="Arial" panose="020B0604020202020204" pitchFamily="34" charset="0"/>
                        </a:rPr>
                        <a:t> ICANS</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7383" marR="7383" marT="7383" marB="44299" anchor="ctr">
                    <a:solidFill>
                      <a:schemeClr val="bg2"/>
                    </a:solidFill>
                  </a:tcPr>
                </a:tc>
                <a:tc hMerge="1">
                  <a:txBody>
                    <a:bodyPr/>
                    <a:lstStyle/>
                    <a:p>
                      <a:pPr algn="ctr" fontAlgn="b"/>
                      <a:endParaRPr lang="en-US" sz="1800" b="0" i="0" u="none" strike="noStrike" kern="1200">
                        <a:solidFill>
                          <a:schemeClr val="tx1"/>
                        </a:solidFill>
                        <a:effectLst/>
                        <a:latin typeface="Calibri" panose="020F0502020204030204" pitchFamily="34" charset="0"/>
                        <a:ea typeface="+mn-ea"/>
                        <a:cs typeface="+mn-cs"/>
                      </a:endParaRPr>
                    </a:p>
                  </a:txBody>
                  <a:tcPr marL="7620" marR="7620" marT="7620" anchor="ctr">
                    <a:lnL w="12700"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algn="ctr" fontAlgn="b"/>
                      <a:endParaRPr lang="en-US" sz="1800" b="0" i="0" u="none" strike="noStrike" kern="1200">
                        <a:solidFill>
                          <a:schemeClr val="tx1"/>
                        </a:solidFill>
                        <a:effectLst/>
                        <a:latin typeface="Calibri" panose="020F0502020204030204" pitchFamily="34" charset="0"/>
                        <a:ea typeface="+mn-ea"/>
                        <a:cs typeface="+mn-cs"/>
                      </a:endParaRP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73561"/>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chemeClr val="tx1"/>
                          </a:solidFill>
                          <a:effectLst/>
                          <a:latin typeface="Arial" panose="020B0604020202020204" pitchFamily="34" charset="0"/>
                          <a:cs typeface="Arial" panose="020B0604020202020204" pitchFamily="34" charset="0"/>
                        </a:rPr>
                        <a:t>     Any grade</a:t>
                      </a:r>
                      <a:endParaRPr lang="en-US" sz="1000" b="1" i="0" u="none" strike="noStrike" dirty="0">
                        <a:solidFill>
                          <a:schemeClr val="tx1"/>
                        </a:solidFill>
                        <a:effectLst/>
                        <a:latin typeface="Arial" panose="020B0604020202020204" pitchFamily="34" charset="0"/>
                        <a:cs typeface="Arial" panose="020B0604020202020204" pitchFamily="34" charset="0"/>
                      </a:endParaRPr>
                    </a:p>
                  </a:txBody>
                  <a:tcPr marL="7383" marR="7383" marT="7383"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2 (10%)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(4.8%)</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3 (7.3%)</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extLst>
                  <a:ext uri="{0D108BD9-81ED-4DB2-BD59-A6C34878D82A}">
                    <a16:rowId xmlns:a16="http://schemas.microsoft.com/office/drawing/2014/main" val="414447320"/>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chemeClr val="tx1"/>
                          </a:solidFill>
                          <a:effectLst/>
                          <a:latin typeface="Arial" panose="020B0604020202020204" pitchFamily="34" charset="0"/>
                          <a:cs typeface="Arial" panose="020B0604020202020204" pitchFamily="34" charset="0"/>
                        </a:rPr>
                        <a:t>     Grade 1</a:t>
                      </a:r>
                      <a:endParaRPr lang="en-US" sz="1000" b="1" i="0" u="none" strike="noStrike" dirty="0">
                        <a:solidFill>
                          <a:schemeClr val="tx1"/>
                        </a:solidFill>
                        <a:effectLst/>
                        <a:latin typeface="Arial" panose="020B0604020202020204" pitchFamily="34" charset="0"/>
                        <a:cs typeface="Arial" panose="020B0604020202020204" pitchFamily="34" charset="0"/>
                      </a:endParaRPr>
                    </a:p>
                  </a:txBody>
                  <a:tcPr marL="7383" marR="7383" marT="7383"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(5%)</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 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(2.4%)</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extLst>
                  <a:ext uri="{0D108BD9-81ED-4DB2-BD59-A6C34878D82A}">
                    <a16:rowId xmlns:a16="http://schemas.microsoft.com/office/drawing/2014/main" val="236877516"/>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chemeClr val="tx1"/>
                          </a:solidFill>
                          <a:effectLst/>
                          <a:latin typeface="Arial" panose="020B0604020202020204" pitchFamily="34" charset="0"/>
                          <a:cs typeface="Arial" panose="020B0604020202020204" pitchFamily="34" charset="0"/>
                        </a:rPr>
                        <a:t>     Grade 2</a:t>
                      </a:r>
                      <a:endParaRPr lang="en-US" sz="1000" b="1" i="0" u="none" strike="noStrike" dirty="0">
                        <a:solidFill>
                          <a:schemeClr val="tx1"/>
                        </a:solidFill>
                        <a:effectLst/>
                        <a:latin typeface="Arial" panose="020B0604020202020204" pitchFamily="34" charset="0"/>
                        <a:cs typeface="Arial" panose="020B0604020202020204" pitchFamily="34" charset="0"/>
                      </a:endParaRPr>
                    </a:p>
                  </a:txBody>
                  <a:tcPr marL="7383" marR="7383" marT="7383"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(5%)</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1 (4.8%)</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latin typeface="Arial" panose="020B0604020202020204" pitchFamily="34" charset="0"/>
                          <a:cs typeface="Arial" panose="020B0604020202020204" pitchFamily="34" charset="0"/>
                        </a:rPr>
                        <a:t>2 (4.9%)</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extLst>
                  <a:ext uri="{0D108BD9-81ED-4DB2-BD59-A6C34878D82A}">
                    <a16:rowId xmlns:a16="http://schemas.microsoft.com/office/drawing/2014/main" val="1229774590"/>
                  </a:ext>
                </a:extLst>
              </a:tr>
              <a:tr h="3109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000" b="1" u="none" strike="noStrike" dirty="0">
                          <a:solidFill>
                            <a:schemeClr val="tx1"/>
                          </a:solidFill>
                          <a:effectLst/>
                          <a:latin typeface="Arial" panose="020B0604020202020204" pitchFamily="34" charset="0"/>
                          <a:cs typeface="Arial" panose="020B0604020202020204" pitchFamily="34" charset="0"/>
                        </a:rPr>
                        <a:t>     Grade </a:t>
                      </a:r>
                      <a:r>
                        <a:rPr lang="en-US" sz="1000" b="1" u="sng" strike="noStrike" dirty="0">
                          <a:solidFill>
                            <a:schemeClr val="tx1"/>
                          </a:solidFill>
                          <a:effectLst/>
                          <a:latin typeface="Arial" panose="020B0604020202020204" pitchFamily="34" charset="0"/>
                          <a:cs typeface="Arial" panose="020B0604020202020204" pitchFamily="34" charset="0"/>
                        </a:rPr>
                        <a:t>&gt;</a:t>
                      </a:r>
                      <a:r>
                        <a:rPr lang="en-US" sz="1000" b="1" u="none" strike="noStrike" dirty="0">
                          <a:solidFill>
                            <a:schemeClr val="tx1"/>
                          </a:solidFill>
                          <a:effectLst/>
                          <a:latin typeface="Arial" panose="020B0604020202020204" pitchFamily="34" charset="0"/>
                          <a:cs typeface="Arial" panose="020B0604020202020204" pitchFamily="34" charset="0"/>
                        </a:rPr>
                        <a:t> 3</a:t>
                      </a:r>
                      <a:endParaRPr lang="en-US" sz="1000" b="1" i="0" u="none" strike="noStrike" dirty="0">
                        <a:solidFill>
                          <a:schemeClr val="tx1"/>
                        </a:solidFill>
                        <a:effectLst/>
                        <a:latin typeface="Arial" panose="020B0604020202020204" pitchFamily="34" charset="0"/>
                        <a:cs typeface="Arial" panose="020B0604020202020204" pitchFamily="34" charset="0"/>
                      </a:endParaRPr>
                    </a:p>
                  </a:txBody>
                  <a:tcPr marL="7383" marR="7383" marT="7383"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0" u="none" strike="noStrike" kern="1200" dirty="0">
                          <a:solidFill>
                            <a:schemeClr val="tx1"/>
                          </a:solidFill>
                          <a:effectLst/>
                          <a:latin typeface="Arial" panose="020B0604020202020204" pitchFamily="34" charset="0"/>
                          <a:cs typeface="Arial" panose="020B0604020202020204" pitchFamily="34" charset="0"/>
                        </a:rPr>
                        <a:t>0</a:t>
                      </a: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383" marR="7383" marT="7383" marB="44299" anchor="ctr">
                    <a:solidFill>
                      <a:schemeClr val="bg2"/>
                    </a:solidFill>
                  </a:tcPr>
                </a:tc>
                <a:extLst>
                  <a:ext uri="{0D108BD9-81ED-4DB2-BD59-A6C34878D82A}">
                    <a16:rowId xmlns:a16="http://schemas.microsoft.com/office/drawing/2014/main" val="3593988006"/>
                  </a:ext>
                </a:extLst>
              </a:tr>
            </a:tbl>
          </a:graphicData>
        </a:graphic>
      </p:graphicFrame>
    </p:spTree>
    <p:extLst>
      <p:ext uri="{BB962C8B-B14F-4D97-AF65-F5344CB8AC3E}">
        <p14:creationId xmlns:p14="http://schemas.microsoft.com/office/powerpoint/2010/main" val="29840514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EB816D-0903-6548-BBE9-50921A147F3F}"/>
            </a:ext>
          </a:extLst>
        </p:cNvPr>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BAA5A097-8E89-97A2-97D0-E54EF47CE360}"/>
              </a:ext>
            </a:extLst>
          </p:cNvPr>
          <p:cNvGraphicFramePr>
            <a:graphicFrameLocks/>
          </p:cNvGraphicFramePr>
          <p:nvPr/>
        </p:nvGraphicFramePr>
        <p:xfrm>
          <a:off x="371037" y="1862846"/>
          <a:ext cx="5999546" cy="39425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ontent Placeholder 4">
            <a:extLst>
              <a:ext uri="{FF2B5EF4-FFF2-40B4-BE49-F238E27FC236}">
                <a16:creationId xmlns:a16="http://schemas.microsoft.com/office/drawing/2014/main" id="{231FA793-7678-D522-97CC-C8CED6B33C6B}"/>
              </a:ext>
            </a:extLst>
          </p:cNvPr>
          <p:cNvGraphicFramePr>
            <a:graphicFrameLocks/>
          </p:cNvGraphicFramePr>
          <p:nvPr/>
        </p:nvGraphicFramePr>
        <p:xfrm>
          <a:off x="6771293" y="1957852"/>
          <a:ext cx="5075717" cy="2769100"/>
        </p:xfrm>
        <a:graphic>
          <a:graphicData uri="http://schemas.openxmlformats.org/drawingml/2006/table">
            <a:tbl>
              <a:tblPr firstRow="1" firstCol="1" bandRow="1">
                <a:tableStyleId>{85BE263C-DBD7-4A20-BB59-AAB30ACAA65A}</a:tableStyleId>
              </a:tblPr>
              <a:tblGrid>
                <a:gridCol w="1457732">
                  <a:extLst>
                    <a:ext uri="{9D8B030D-6E8A-4147-A177-3AD203B41FA5}">
                      <a16:colId xmlns:a16="http://schemas.microsoft.com/office/drawing/2014/main" val="3382028840"/>
                    </a:ext>
                  </a:extLst>
                </a:gridCol>
                <a:gridCol w="1384208">
                  <a:extLst>
                    <a:ext uri="{9D8B030D-6E8A-4147-A177-3AD203B41FA5}">
                      <a16:colId xmlns:a16="http://schemas.microsoft.com/office/drawing/2014/main" val="149005423"/>
                    </a:ext>
                  </a:extLst>
                </a:gridCol>
                <a:gridCol w="1329281">
                  <a:extLst>
                    <a:ext uri="{9D8B030D-6E8A-4147-A177-3AD203B41FA5}">
                      <a16:colId xmlns:a16="http://schemas.microsoft.com/office/drawing/2014/main" val="3340005807"/>
                    </a:ext>
                  </a:extLst>
                </a:gridCol>
                <a:gridCol w="904496">
                  <a:extLst>
                    <a:ext uri="{9D8B030D-6E8A-4147-A177-3AD203B41FA5}">
                      <a16:colId xmlns:a16="http://schemas.microsoft.com/office/drawing/2014/main" val="1850529013"/>
                    </a:ext>
                  </a:extLst>
                </a:gridCol>
              </a:tblGrid>
              <a:tr h="697986">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b="1" dirty="0">
                          <a:effectLst/>
                        </a:rPr>
                        <a:t>Characteristic, </a:t>
                      </a:r>
                      <a:br>
                        <a:rPr lang="en-US" sz="1250" b="1" dirty="0">
                          <a:effectLst/>
                        </a:rPr>
                      </a:br>
                      <a:r>
                        <a:rPr lang="en-US" sz="1250" b="1" dirty="0">
                          <a:effectLst/>
                        </a:rPr>
                        <a:t>n (%)</a:t>
                      </a:r>
                      <a:endParaRPr lang="en-US" sz="1250" b="1"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dirty="0" err="1">
                          <a:effectLst/>
                        </a:rPr>
                        <a:t>Glofit</a:t>
                      </a:r>
                      <a:r>
                        <a:rPr lang="en-US" sz="1250" dirty="0">
                          <a:effectLst/>
                        </a:rPr>
                        <a:t> + </a:t>
                      </a:r>
                      <a:r>
                        <a:rPr lang="en-US" sz="1250" dirty="0" err="1">
                          <a:effectLst/>
                        </a:rPr>
                        <a:t>Lonca</a:t>
                      </a:r>
                      <a:r>
                        <a:rPr lang="en-US" sz="1250" dirty="0">
                          <a:effectLst/>
                        </a:rPr>
                        <a:t>, 120 </a:t>
                      </a:r>
                      <a:r>
                        <a:rPr lang="en-US" sz="1250" dirty="0" err="1">
                          <a:effectLst/>
                        </a:rPr>
                        <a:t>μg</a:t>
                      </a:r>
                      <a:r>
                        <a:rPr lang="en-US" sz="1250" dirty="0">
                          <a:effectLst/>
                        </a:rPr>
                        <a:t>/kg</a:t>
                      </a:r>
                      <a:br>
                        <a:rPr lang="en-US" sz="1250" dirty="0">
                          <a:effectLst/>
                        </a:rPr>
                      </a:br>
                      <a:r>
                        <a:rPr lang="en-US" sz="1250" dirty="0">
                          <a:effectLst/>
                        </a:rPr>
                        <a:t>(n=15)</a:t>
                      </a:r>
                      <a:endParaRPr lang="en-US" sz="125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dirty="0" err="1">
                          <a:effectLst/>
                        </a:rPr>
                        <a:t>Glofit</a:t>
                      </a:r>
                      <a:r>
                        <a:rPr lang="en-US" sz="1250" dirty="0">
                          <a:effectLst/>
                        </a:rPr>
                        <a:t> + </a:t>
                      </a:r>
                      <a:r>
                        <a:rPr lang="en-US" sz="1250" dirty="0" err="1">
                          <a:effectLst/>
                        </a:rPr>
                        <a:t>Lonca</a:t>
                      </a:r>
                      <a:r>
                        <a:rPr lang="en-US" sz="1250" dirty="0">
                          <a:effectLst/>
                        </a:rPr>
                        <a:t>, 150 </a:t>
                      </a:r>
                      <a:r>
                        <a:rPr lang="en-US" sz="1250" dirty="0" err="1">
                          <a:effectLst/>
                        </a:rPr>
                        <a:t>μg</a:t>
                      </a:r>
                      <a:r>
                        <a:rPr lang="en-US" sz="1250" dirty="0">
                          <a:effectLst/>
                        </a:rPr>
                        <a:t>/kg</a:t>
                      </a:r>
                      <a:br>
                        <a:rPr lang="en-US" sz="1250" dirty="0">
                          <a:effectLst/>
                        </a:rPr>
                      </a:br>
                      <a:r>
                        <a:rPr lang="en-US" sz="1250" dirty="0">
                          <a:effectLst/>
                        </a:rPr>
                        <a:t>(n=15)</a:t>
                      </a:r>
                      <a:endParaRPr lang="en-US" sz="125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dirty="0">
                          <a:effectLst/>
                        </a:rPr>
                        <a:t>All dose </a:t>
                      </a:r>
                      <a:br>
                        <a:rPr lang="en-US" sz="1250" dirty="0">
                          <a:effectLst/>
                        </a:rPr>
                      </a:br>
                      <a:r>
                        <a:rPr lang="en-US" sz="1250" dirty="0">
                          <a:effectLst/>
                        </a:rPr>
                        <a:t>levels </a:t>
                      </a:r>
                      <a:br>
                        <a:rPr lang="en-US" sz="1250" dirty="0">
                          <a:effectLst/>
                        </a:rPr>
                      </a:br>
                      <a:r>
                        <a:rPr lang="en-US" sz="1250" dirty="0">
                          <a:effectLst/>
                        </a:rPr>
                        <a:t>(N=30)</a:t>
                      </a:r>
                      <a:endParaRPr lang="en-US" sz="125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2918265597"/>
                  </a:ext>
                </a:extLst>
              </a:tr>
              <a:tr h="57253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250" dirty="0">
                          <a:effectLst/>
                        </a:rPr>
                        <a:t>DOR</a:t>
                      </a:r>
                      <a:endParaRPr lang="en-US" sz="1250" baseline="30000" dirty="0">
                        <a:effectLst/>
                      </a:endParaRPr>
                    </a:p>
                    <a:p>
                      <a:pPr marL="114300" marR="0" indent="0">
                        <a:lnSpc>
                          <a:spcPct val="93000"/>
                        </a:lnSpc>
                        <a:spcBef>
                          <a:spcPts val="0"/>
                        </a:spcBef>
                        <a:spcAft>
                          <a:spcPts val="0"/>
                        </a:spcAft>
                        <a:tabLst/>
                      </a:pPr>
                      <a:r>
                        <a:rPr lang="en-US" sz="1250" baseline="0" dirty="0">
                          <a:effectLst/>
                        </a:rPr>
                        <a:t>Median</a:t>
                      </a:r>
                      <a:endParaRPr lang="en-US" sz="1250" baseline="0" dirty="0">
                        <a:effectLst/>
                        <a:latin typeface="+mn-lt"/>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dirty="0">
                          <a:solidFill>
                            <a:schemeClr val="tx1"/>
                          </a:solidFill>
                          <a:effectLst/>
                        </a:rPr>
                        <a:t>(n=14)</a:t>
                      </a:r>
                      <a:br>
                        <a:rPr lang="en-US" sz="1250" b="0" dirty="0">
                          <a:solidFill>
                            <a:schemeClr val="tx1"/>
                          </a:solidFill>
                          <a:effectLst/>
                        </a:rPr>
                      </a:br>
                      <a:r>
                        <a:rPr lang="en-US" sz="1250" b="0" dirty="0">
                          <a:solidFill>
                            <a:schemeClr val="tx1"/>
                          </a:solidFill>
                          <a:effectLst/>
                        </a:rPr>
                        <a:t>NE</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dirty="0">
                          <a:solidFill>
                            <a:schemeClr val="tx1"/>
                          </a:solidFill>
                          <a:effectLst/>
                        </a:rPr>
                        <a:t>(n=14)</a:t>
                      </a:r>
                      <a:br>
                        <a:rPr lang="en-US" sz="1250" b="0" dirty="0">
                          <a:solidFill>
                            <a:schemeClr val="tx1"/>
                          </a:solidFill>
                          <a:effectLst/>
                        </a:rPr>
                      </a:br>
                      <a:r>
                        <a:rPr lang="en-US" sz="1250" b="0" dirty="0">
                          <a:solidFill>
                            <a:schemeClr val="tx1"/>
                          </a:solidFill>
                          <a:effectLst/>
                        </a:rPr>
                        <a:t>NE</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dirty="0">
                          <a:solidFill>
                            <a:schemeClr val="tx1"/>
                          </a:solidFill>
                          <a:effectLst/>
                        </a:rPr>
                        <a:t>(n=28)</a:t>
                      </a:r>
                      <a:br>
                        <a:rPr lang="en-US" sz="1250" b="0" dirty="0">
                          <a:solidFill>
                            <a:schemeClr val="tx1"/>
                          </a:solidFill>
                          <a:effectLst/>
                        </a:rPr>
                      </a:br>
                      <a:r>
                        <a:rPr lang="en-US" sz="1250" b="0" dirty="0">
                          <a:solidFill>
                            <a:schemeClr val="tx1"/>
                          </a:solidFill>
                          <a:effectLst/>
                        </a:rPr>
                        <a:t>NE</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927789263"/>
                  </a:ext>
                </a:extLst>
              </a:tr>
              <a:tr h="92604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rPr>
                        <a:t>Time to first response </a:t>
                      </a:r>
                      <a:br>
                        <a:rPr lang="en-US" sz="1250" dirty="0">
                          <a:effectLst/>
                        </a:rPr>
                      </a:br>
                      <a:r>
                        <a:rPr lang="en-US" sz="1250" dirty="0">
                          <a:effectLst/>
                        </a:rPr>
                        <a:t>(CR or PR)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rPr>
                        <a:t>Median, days</a:t>
                      </a:r>
                      <a:endParaRPr lang="en-US" sz="1250" dirty="0">
                        <a:effectLst/>
                        <a:latin typeface="+mn-lt"/>
                        <a:ea typeface="Calibri" panose="020F0502020204030204" pitchFamily="34" charset="0"/>
                        <a:cs typeface="Arial" panose="020B0604020202020204" pitchFamily="34" charset="0"/>
                      </a:endParaRPr>
                    </a:p>
                  </a:txBody>
                  <a:tcPr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(n=14)</a:t>
                      </a:r>
                      <a:br>
                        <a:rPr lang="en-US" sz="1250" b="0" kern="1200" dirty="0">
                          <a:solidFill>
                            <a:schemeClr val="tx1"/>
                          </a:solidFill>
                          <a:effectLst/>
                        </a:rPr>
                      </a:br>
                      <a:r>
                        <a:rPr lang="en-US" sz="1250" b="0" kern="1200" dirty="0">
                          <a:solidFill>
                            <a:schemeClr val="tx1"/>
                          </a:solidFill>
                          <a:effectLst/>
                        </a:rPr>
                        <a:t>42.0</a:t>
                      </a:r>
                      <a:endParaRPr lang="en-US" sz="1250" b="0" kern="1200" dirty="0">
                        <a:solidFill>
                          <a:schemeClr val="tx1"/>
                        </a:solidFill>
                        <a:effectLst/>
                        <a:latin typeface="+mn-lt"/>
                        <a:ea typeface="Calibri" panose="020F0502020204030204" pitchFamily="34" charset="0"/>
                        <a:cs typeface="Arial" panose="020B0604020202020204" pitchFamily="34" charset="0"/>
                      </a:endParaRPr>
                    </a:p>
                  </a:txBody>
                  <a:tcPr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rPr>
                        <a:t>(n=14)</a:t>
                      </a:r>
                    </a:p>
                    <a:p>
                      <a:pPr marL="0" marR="0" algn="ctr">
                        <a:lnSpc>
                          <a:spcPct val="93000"/>
                        </a:lnSpc>
                        <a:spcBef>
                          <a:spcPts val="0"/>
                        </a:spcBef>
                        <a:spcAft>
                          <a:spcPts val="0"/>
                        </a:spcAft>
                      </a:pPr>
                      <a:r>
                        <a:rPr lang="en-US" sz="1250" b="0" kern="1200" dirty="0">
                          <a:solidFill>
                            <a:schemeClr val="tx1"/>
                          </a:solidFill>
                          <a:effectLst/>
                        </a:rPr>
                        <a:t>42.0</a:t>
                      </a:r>
                      <a:endParaRPr lang="en-US" sz="1250" b="1" dirty="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rPr>
                        <a:t>(n=28)</a:t>
                      </a:r>
                    </a:p>
                    <a:p>
                      <a:pPr marL="0" marR="0" algn="ctr">
                        <a:lnSpc>
                          <a:spcPct val="93000"/>
                        </a:lnSpc>
                        <a:spcBef>
                          <a:spcPts val="0"/>
                        </a:spcBef>
                        <a:spcAft>
                          <a:spcPts val="0"/>
                        </a:spcAft>
                      </a:pPr>
                      <a:r>
                        <a:rPr lang="en-US" sz="1250" b="0" kern="1200" dirty="0">
                          <a:solidFill>
                            <a:schemeClr val="tx1"/>
                          </a:solidFill>
                          <a:effectLst/>
                        </a:rPr>
                        <a:t>42.0</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620154856"/>
                  </a:ext>
                </a:extLst>
              </a:tr>
              <a:tr h="57253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rPr>
                        <a:t>Time to first CR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rPr>
                        <a:t>Median, days</a:t>
                      </a:r>
                      <a:endParaRPr lang="en-US" sz="1250" dirty="0">
                        <a:effectLst/>
                        <a:latin typeface="+mn-lt"/>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(n=13)</a:t>
                      </a:r>
                      <a:br>
                        <a:rPr lang="en-US" sz="1250" b="0" kern="1200" dirty="0">
                          <a:solidFill>
                            <a:schemeClr val="tx1"/>
                          </a:solidFill>
                          <a:effectLst/>
                        </a:rPr>
                      </a:br>
                      <a:r>
                        <a:rPr lang="en-US" sz="1250" b="0" kern="1200" dirty="0">
                          <a:solidFill>
                            <a:schemeClr val="tx1"/>
                          </a:solidFill>
                          <a:effectLst/>
                        </a:rPr>
                        <a:t>80.0</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(n=13)</a:t>
                      </a:r>
                      <a:br>
                        <a:rPr lang="en-US" sz="1250" b="0" kern="1200" dirty="0">
                          <a:solidFill>
                            <a:schemeClr val="tx1"/>
                          </a:solidFill>
                          <a:effectLst/>
                        </a:rPr>
                      </a:br>
                      <a:r>
                        <a:rPr lang="en-US" sz="1250" b="0" kern="1200" dirty="0">
                          <a:solidFill>
                            <a:schemeClr val="tx1"/>
                          </a:solidFill>
                          <a:effectLst/>
                        </a:rPr>
                        <a:t>42.0</a:t>
                      </a:r>
                      <a:endParaRPr lang="en-US" sz="1250" b="0" dirty="0">
                        <a:solidFill>
                          <a:schemeClr val="tx1"/>
                        </a:solidFill>
                        <a:effectLst/>
                        <a:latin typeface="+mn-lt"/>
                        <a:cs typeface="Arial" panose="020B0604020202020204" pitchFamily="34" charset="0"/>
                      </a:endParaRPr>
                    </a:p>
                  </a:txBody>
                  <a:tcPr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(n=26)</a:t>
                      </a:r>
                      <a:br>
                        <a:rPr lang="en-US" sz="1250" b="0" kern="1200" dirty="0">
                          <a:solidFill>
                            <a:schemeClr val="tx1"/>
                          </a:solidFill>
                          <a:effectLst/>
                        </a:rPr>
                      </a:br>
                      <a:r>
                        <a:rPr lang="en-US" sz="1250" b="0" kern="1200" dirty="0">
                          <a:solidFill>
                            <a:schemeClr val="tx1"/>
                          </a:solidFill>
                          <a:effectLst/>
                        </a:rPr>
                        <a:t>70.5</a:t>
                      </a:r>
                      <a:endParaRPr lang="en-US" sz="1250" b="0" dirty="0">
                        <a:solidFill>
                          <a:schemeClr val="tx1"/>
                        </a:solidFill>
                        <a:effectLst/>
                        <a:latin typeface="+mn-lt"/>
                        <a:cs typeface="Arial" panose="020B0604020202020204" pitchFamily="34" charset="0"/>
                      </a:endParaRPr>
                    </a:p>
                  </a:txBody>
                  <a:tcPr anchor="ctr"/>
                </a:tc>
                <a:extLst>
                  <a:ext uri="{0D108BD9-81ED-4DB2-BD59-A6C34878D82A}">
                    <a16:rowId xmlns:a16="http://schemas.microsoft.com/office/drawing/2014/main" val="2696269434"/>
                  </a:ext>
                </a:extLst>
              </a:tr>
            </a:tbl>
          </a:graphicData>
        </a:graphic>
      </p:graphicFrame>
      <p:sp>
        <p:nvSpPr>
          <p:cNvPr id="15" name="TextBox 14">
            <a:extLst>
              <a:ext uri="{FF2B5EF4-FFF2-40B4-BE49-F238E27FC236}">
                <a16:creationId xmlns:a16="http://schemas.microsoft.com/office/drawing/2014/main" id="{A45416F1-85C6-EB2B-CB03-D7C6F0F50464}"/>
              </a:ext>
            </a:extLst>
          </p:cNvPr>
          <p:cNvSpPr txBox="1"/>
          <p:nvPr/>
        </p:nvSpPr>
        <p:spPr>
          <a:xfrm>
            <a:off x="7863160" y="1518486"/>
            <a:ext cx="2644357" cy="369332"/>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Duration of response </a:t>
            </a:r>
          </a:p>
        </p:txBody>
      </p:sp>
      <p:sp>
        <p:nvSpPr>
          <p:cNvPr id="16" name="TextBox 15">
            <a:extLst>
              <a:ext uri="{FF2B5EF4-FFF2-40B4-BE49-F238E27FC236}">
                <a16:creationId xmlns:a16="http://schemas.microsoft.com/office/drawing/2014/main" id="{21EC4AFB-4F9E-5EE7-7BAC-EEAE51B5E676}"/>
              </a:ext>
            </a:extLst>
          </p:cNvPr>
          <p:cNvSpPr txBox="1"/>
          <p:nvPr/>
        </p:nvSpPr>
        <p:spPr>
          <a:xfrm>
            <a:off x="2179336" y="1518486"/>
            <a:ext cx="2778995" cy="369332"/>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Best overall response</a:t>
            </a:r>
            <a:endParaRPr kumimoji="0" lang="en-US" sz="1800" b="0" i="0" u="none" strike="noStrike" kern="1200" cap="none" spc="0" normalizeH="0" baseline="30000" noProof="0" dirty="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E6E01E6-50A1-8A71-E74A-E89C1EB7AC55}"/>
              </a:ext>
            </a:extLst>
          </p:cNvPr>
          <p:cNvSpPr txBox="1"/>
          <p:nvPr/>
        </p:nvSpPr>
        <p:spPr>
          <a:xfrm>
            <a:off x="1243876" y="5685886"/>
            <a:ext cx="1651000" cy="523220"/>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Glofit</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Lonca</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120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μg</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/kg (n= 15)</a:t>
            </a:r>
          </a:p>
        </p:txBody>
      </p:sp>
      <p:sp>
        <p:nvSpPr>
          <p:cNvPr id="19" name="TextBox 18">
            <a:extLst>
              <a:ext uri="{FF2B5EF4-FFF2-40B4-BE49-F238E27FC236}">
                <a16:creationId xmlns:a16="http://schemas.microsoft.com/office/drawing/2014/main" id="{2233453A-FF00-F832-8880-8834A0A4FF68}"/>
              </a:ext>
            </a:extLst>
          </p:cNvPr>
          <p:cNvSpPr txBox="1"/>
          <p:nvPr/>
        </p:nvSpPr>
        <p:spPr>
          <a:xfrm>
            <a:off x="2856248" y="5658853"/>
            <a:ext cx="1651000" cy="523220"/>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Glofit</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Lonca</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 150 </a:t>
            </a:r>
            <a:r>
              <a:rPr kumimoji="0" lang="en-US" sz="1400" b="1" i="0" u="none" strike="noStrike" kern="1200" cap="none" spc="0" normalizeH="0" baseline="0" noProof="0" dirty="0" err="1">
                <a:ln>
                  <a:noFill/>
                </a:ln>
                <a:solidFill>
                  <a:srgbClr val="000000"/>
                </a:solidFill>
                <a:effectLst/>
                <a:uLnTx/>
                <a:uFillTx/>
                <a:latin typeface="Calibri" panose="020F0502020204030204"/>
                <a:ea typeface="+mn-ea"/>
                <a:cs typeface="+mn-cs"/>
              </a:rPr>
              <a:t>μg</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/kg (n= 15)</a:t>
            </a:r>
          </a:p>
        </p:txBody>
      </p:sp>
      <p:sp>
        <p:nvSpPr>
          <p:cNvPr id="20" name="TextBox 19">
            <a:extLst>
              <a:ext uri="{FF2B5EF4-FFF2-40B4-BE49-F238E27FC236}">
                <a16:creationId xmlns:a16="http://schemas.microsoft.com/office/drawing/2014/main" id="{CDC64645-7D28-B664-58D9-32F9911E5594}"/>
              </a:ext>
            </a:extLst>
          </p:cNvPr>
          <p:cNvSpPr txBox="1"/>
          <p:nvPr/>
        </p:nvSpPr>
        <p:spPr>
          <a:xfrm>
            <a:off x="4507248" y="5670567"/>
            <a:ext cx="2020385" cy="307777"/>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All dose levels (n= 30)</a:t>
            </a:r>
          </a:p>
        </p:txBody>
      </p:sp>
      <p:cxnSp>
        <p:nvCxnSpPr>
          <p:cNvPr id="21" name="Straight Connector 20">
            <a:extLst>
              <a:ext uri="{FF2B5EF4-FFF2-40B4-BE49-F238E27FC236}">
                <a16:creationId xmlns:a16="http://schemas.microsoft.com/office/drawing/2014/main" id="{80A5EEE6-2876-AA69-1438-27367C0F94FE}"/>
              </a:ext>
            </a:extLst>
          </p:cNvPr>
          <p:cNvCxnSpPr/>
          <p:nvPr/>
        </p:nvCxnSpPr>
        <p:spPr>
          <a:xfrm>
            <a:off x="1253705" y="5651738"/>
            <a:ext cx="500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7D7D692-7A90-79F7-2E97-92DBB0A6E5D6}"/>
              </a:ext>
            </a:extLst>
          </p:cNvPr>
          <p:cNvSpPr txBox="1"/>
          <p:nvPr/>
        </p:nvSpPr>
        <p:spPr>
          <a:xfrm>
            <a:off x="1589116" y="1887818"/>
            <a:ext cx="9605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ORR: 93.3 </a:t>
            </a:r>
          </a:p>
        </p:txBody>
      </p:sp>
      <p:sp>
        <p:nvSpPr>
          <p:cNvPr id="24" name="TextBox 23">
            <a:extLst>
              <a:ext uri="{FF2B5EF4-FFF2-40B4-BE49-F238E27FC236}">
                <a16:creationId xmlns:a16="http://schemas.microsoft.com/office/drawing/2014/main" id="{E29E98CC-92F5-1526-E75B-0CAC59B5ACAC}"/>
              </a:ext>
            </a:extLst>
          </p:cNvPr>
          <p:cNvSpPr txBox="1"/>
          <p:nvPr/>
        </p:nvSpPr>
        <p:spPr>
          <a:xfrm>
            <a:off x="3273723" y="1862846"/>
            <a:ext cx="9605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ORR: 93.3 </a:t>
            </a:r>
          </a:p>
        </p:txBody>
      </p:sp>
      <p:sp>
        <p:nvSpPr>
          <p:cNvPr id="25" name="TextBox 24">
            <a:extLst>
              <a:ext uri="{FF2B5EF4-FFF2-40B4-BE49-F238E27FC236}">
                <a16:creationId xmlns:a16="http://schemas.microsoft.com/office/drawing/2014/main" id="{8F49B632-AD7A-E907-3773-AC3CA35842DD}"/>
              </a:ext>
            </a:extLst>
          </p:cNvPr>
          <p:cNvSpPr txBox="1"/>
          <p:nvPr/>
        </p:nvSpPr>
        <p:spPr>
          <a:xfrm>
            <a:off x="4899826" y="1862845"/>
            <a:ext cx="9605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ORR: 93.3 </a:t>
            </a:r>
          </a:p>
        </p:txBody>
      </p:sp>
      <p:grpSp>
        <p:nvGrpSpPr>
          <p:cNvPr id="26" name="Group 25">
            <a:extLst>
              <a:ext uri="{FF2B5EF4-FFF2-40B4-BE49-F238E27FC236}">
                <a16:creationId xmlns:a16="http://schemas.microsoft.com/office/drawing/2014/main" id="{1A9B1E5E-5343-59B8-A877-8979EB6EE974}"/>
              </a:ext>
            </a:extLst>
          </p:cNvPr>
          <p:cNvGrpSpPr/>
          <p:nvPr/>
        </p:nvGrpSpPr>
        <p:grpSpPr>
          <a:xfrm>
            <a:off x="6120815" y="2714645"/>
            <a:ext cx="540658" cy="551174"/>
            <a:chOff x="6034270" y="3209633"/>
            <a:chExt cx="540658" cy="551174"/>
          </a:xfrm>
        </p:grpSpPr>
        <p:grpSp>
          <p:nvGrpSpPr>
            <p:cNvPr id="27" name="Group 26">
              <a:extLst>
                <a:ext uri="{FF2B5EF4-FFF2-40B4-BE49-F238E27FC236}">
                  <a16:creationId xmlns:a16="http://schemas.microsoft.com/office/drawing/2014/main" id="{592164E4-9528-6E65-1D30-3F9834D78990}"/>
                </a:ext>
              </a:extLst>
            </p:cNvPr>
            <p:cNvGrpSpPr/>
            <p:nvPr/>
          </p:nvGrpSpPr>
          <p:grpSpPr>
            <a:xfrm>
              <a:off x="6034270" y="3209633"/>
              <a:ext cx="540658" cy="231344"/>
              <a:chOff x="5389883" y="5090101"/>
              <a:chExt cx="540658" cy="231344"/>
            </a:xfrm>
          </p:grpSpPr>
          <p:sp>
            <p:nvSpPr>
              <p:cNvPr id="31" name="Rectangle 30">
                <a:extLst>
                  <a:ext uri="{FF2B5EF4-FFF2-40B4-BE49-F238E27FC236}">
                    <a16:creationId xmlns:a16="http://schemas.microsoft.com/office/drawing/2014/main" id="{E651A3C0-1DB8-CD02-A4C9-9DE519CC1F5F}"/>
                  </a:ext>
                </a:extLst>
              </p:cNvPr>
              <p:cNvSpPr/>
              <p:nvPr/>
            </p:nvSpPr>
            <p:spPr>
              <a:xfrm>
                <a:off x="5389883" y="5176731"/>
                <a:ext cx="83457" cy="79479"/>
              </a:xfrm>
              <a:prstGeom prst="rect">
                <a:avLst/>
              </a:prstGeom>
              <a:solidFill>
                <a:srgbClr val="168001"/>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2" name="TextBox 5">
                <a:extLst>
                  <a:ext uri="{FF2B5EF4-FFF2-40B4-BE49-F238E27FC236}">
                    <a16:creationId xmlns:a16="http://schemas.microsoft.com/office/drawing/2014/main" id="{451499D0-4ECF-3FE5-7F47-A8930715BE8E}"/>
                  </a:ext>
                </a:extLst>
              </p:cNvPr>
              <p:cNvSpPr txBox="1"/>
              <p:nvPr/>
            </p:nvSpPr>
            <p:spPr>
              <a:xfrm>
                <a:off x="5422541" y="509010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CR</a:t>
                </a:r>
              </a:p>
            </p:txBody>
          </p:sp>
        </p:grpSp>
        <p:grpSp>
          <p:nvGrpSpPr>
            <p:cNvPr id="28" name="Group 27">
              <a:extLst>
                <a:ext uri="{FF2B5EF4-FFF2-40B4-BE49-F238E27FC236}">
                  <a16:creationId xmlns:a16="http://schemas.microsoft.com/office/drawing/2014/main" id="{D523AAF2-2B3B-581D-67D2-5BF1A5EDCA68}"/>
                </a:ext>
              </a:extLst>
            </p:cNvPr>
            <p:cNvGrpSpPr/>
            <p:nvPr/>
          </p:nvGrpSpPr>
          <p:grpSpPr>
            <a:xfrm>
              <a:off x="6039124" y="3529463"/>
              <a:ext cx="535804" cy="231344"/>
              <a:chOff x="5339990" y="5409931"/>
              <a:chExt cx="535804" cy="231344"/>
            </a:xfrm>
          </p:grpSpPr>
          <p:sp>
            <p:nvSpPr>
              <p:cNvPr id="29" name="Rectangle 28">
                <a:extLst>
                  <a:ext uri="{FF2B5EF4-FFF2-40B4-BE49-F238E27FC236}">
                    <a16:creationId xmlns:a16="http://schemas.microsoft.com/office/drawing/2014/main" id="{04F71436-C567-6118-3CE7-623517C19FE9}"/>
                  </a:ext>
                </a:extLst>
              </p:cNvPr>
              <p:cNvSpPr/>
              <p:nvPr/>
            </p:nvSpPr>
            <p:spPr>
              <a:xfrm>
                <a:off x="5339990" y="5513281"/>
                <a:ext cx="78603" cy="79479"/>
              </a:xfrm>
              <a:prstGeom prst="rect">
                <a:avLst/>
              </a:prstGeom>
              <a:solidFill>
                <a:srgbClr val="6130B2"/>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 name="TextBox 5">
                <a:extLst>
                  <a:ext uri="{FF2B5EF4-FFF2-40B4-BE49-F238E27FC236}">
                    <a16:creationId xmlns:a16="http://schemas.microsoft.com/office/drawing/2014/main" id="{2BD84726-6DF6-8550-9772-7949AF9A6039}"/>
                  </a:ext>
                </a:extLst>
              </p:cNvPr>
              <p:cNvSpPr txBox="1"/>
              <p:nvPr/>
            </p:nvSpPr>
            <p:spPr>
              <a:xfrm>
                <a:off x="5367794" y="540993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PR</a:t>
                </a:r>
              </a:p>
            </p:txBody>
          </p:sp>
        </p:grpSp>
      </p:grpSp>
      <p:sp>
        <p:nvSpPr>
          <p:cNvPr id="33" name="CasellaDiTesto 32">
            <a:extLst>
              <a:ext uri="{FF2B5EF4-FFF2-40B4-BE49-F238E27FC236}">
                <a16:creationId xmlns:a16="http://schemas.microsoft.com/office/drawing/2014/main" id="{C9AF14DC-F6C7-48F7-A457-F02206F398E1}"/>
              </a:ext>
            </a:extLst>
          </p:cNvPr>
          <p:cNvSpPr txBox="1"/>
          <p:nvPr/>
        </p:nvSpPr>
        <p:spPr>
          <a:xfrm>
            <a:off x="674525" y="194994"/>
            <a:ext cx="1014874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Results From LOTIS-7: A Phase 1b Study of Loncastuximab Tesirine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Glofitamab in Patients With Relapsed/Refractory (R/R)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Diffuse Large B-Cell Lymphoma (DLBCL) </a:t>
            </a:r>
          </a:p>
        </p:txBody>
      </p:sp>
      <p:sp>
        <p:nvSpPr>
          <p:cNvPr id="34" name="CasellaDiTesto 33">
            <a:extLst>
              <a:ext uri="{FF2B5EF4-FFF2-40B4-BE49-F238E27FC236}">
                <a16:creationId xmlns:a16="http://schemas.microsoft.com/office/drawing/2014/main" id="{49C9FDDC-54AD-4435-90C5-D85505B4711D}"/>
              </a:ext>
            </a:extLst>
          </p:cNvPr>
          <p:cNvSpPr txBox="1"/>
          <p:nvPr/>
        </p:nvSpPr>
        <p:spPr>
          <a:xfrm>
            <a:off x="6548307" y="6493079"/>
            <a:ext cx="554818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Hematol Oncol (18-ICML meeting abstracts)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43 (S3): 78</a:t>
            </a:r>
          </a:p>
        </p:txBody>
      </p:sp>
    </p:spTree>
    <p:extLst>
      <p:ext uri="{BB962C8B-B14F-4D97-AF65-F5344CB8AC3E}">
        <p14:creationId xmlns:p14="http://schemas.microsoft.com/office/powerpoint/2010/main" val="3637100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74E8B-D64E-461D-9036-B3D249B1C3AF}"/>
              </a:ext>
            </a:extLst>
          </p:cNvPr>
          <p:cNvSpPr>
            <a:spLocks noGrp="1"/>
          </p:cNvSpPr>
          <p:nvPr>
            <p:ph idx="1"/>
          </p:nvPr>
        </p:nvSpPr>
        <p:spPr>
          <a:xfrm>
            <a:off x="343949" y="1031846"/>
            <a:ext cx="11518084" cy="5145117"/>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POLARGO: polatuzumab vedotin in combination with R-</a:t>
            </a:r>
            <a:r>
              <a:rPr lang="en-US" sz="2400" dirty="0" err="1">
                <a:solidFill>
                  <a:schemeClr val="bg1">
                    <a:lumMod val="95000"/>
                  </a:schemeClr>
                </a:solidFill>
                <a:latin typeface="Arial" panose="020B0604020202020204" pitchFamily="34" charset="0"/>
                <a:cs typeface="Arial" panose="020B0604020202020204" pitchFamily="34" charset="0"/>
              </a:rPr>
              <a:t>GemOx</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LOTIS-2: loncastuximab tesirine in R/R DLBCL</a:t>
            </a:r>
          </a:p>
          <a:p>
            <a:endParaRPr lang="en-US" sz="2400" dirty="0">
              <a:solidFill>
                <a:schemeClr val="bg1">
                  <a:lumMod val="95000"/>
                </a:schemeClr>
              </a:solidFill>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LOTIS-7: glofitamab + loncastuximab tesirine in R/R DLBCL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Loncastuximab tesirine in R/R follicular lymphoma</a:t>
            </a:r>
          </a:p>
          <a:p>
            <a:endParaRPr lang="en-US" sz="2400" dirty="0">
              <a:latin typeface="Arial" panose="020B0604020202020204" pitchFamily="34" charset="0"/>
              <a:cs typeface="Arial" panose="020B0604020202020204" pitchFamily="34" charset="0"/>
            </a:endParaRPr>
          </a:p>
          <a:p>
            <a:r>
              <a:rPr lang="en-US" sz="2400" dirty="0">
                <a:solidFill>
                  <a:schemeClr val="bg1">
                    <a:lumMod val="95000"/>
                  </a:schemeClr>
                </a:solidFill>
                <a:latin typeface="Arial" panose="020B0604020202020204" pitchFamily="34" charset="0"/>
                <a:cs typeface="Arial" panose="020B0604020202020204" pitchFamily="34" charset="0"/>
              </a:rPr>
              <a:t>ECHELON-3: brentuximab vedotin + R</a:t>
            </a:r>
            <a:r>
              <a:rPr lang="en-US" sz="2400" baseline="30000" dirty="0">
                <a:solidFill>
                  <a:schemeClr val="bg1">
                    <a:lumMod val="95000"/>
                  </a:schemeClr>
                </a:solidFill>
                <a:latin typeface="Arial" panose="020B0604020202020204" pitchFamily="34" charset="0"/>
                <a:cs typeface="Arial" panose="020B0604020202020204" pitchFamily="34" charset="0"/>
              </a:rPr>
              <a:t>2</a:t>
            </a:r>
            <a:r>
              <a:rPr lang="en-US" sz="2400" dirty="0">
                <a:solidFill>
                  <a:schemeClr val="bg1">
                    <a:lumMod val="95000"/>
                  </a:schemeClr>
                </a:solidFill>
                <a:latin typeface="Arial" panose="020B0604020202020204" pitchFamily="34" charset="0"/>
                <a:cs typeface="Arial" panose="020B0604020202020204" pitchFamily="34" charset="0"/>
              </a:rPr>
              <a:t> in R/R DLBCL</a:t>
            </a:r>
          </a:p>
          <a:p>
            <a:endParaRPr lang="en-US" sz="24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36220AA-1046-42A7-B6F1-7DD8437D4424}"/>
              </a:ext>
            </a:extLst>
          </p:cNvPr>
          <p:cNvSpPr txBox="1"/>
          <p:nvPr/>
        </p:nvSpPr>
        <p:spPr>
          <a:xfrm>
            <a:off x="167780" y="219372"/>
            <a:ext cx="1313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428234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01AE20-94C8-EBE1-DA4B-32B07BFE7A3B}"/>
              </a:ext>
            </a:extLst>
          </p:cNvPr>
          <p:cNvSpPr txBox="1"/>
          <p:nvPr/>
        </p:nvSpPr>
        <p:spPr>
          <a:xfrm>
            <a:off x="281569" y="6103901"/>
            <a:ext cx="3702034" cy="646331"/>
          </a:xfrm>
          <a:prstGeom prst="rect">
            <a:avLst/>
          </a:prstGeom>
          <a:noFill/>
        </p:spPr>
        <p:txBody>
          <a:bodyPr wrap="square" rtlCol="0">
            <a:spAutoFit/>
          </a:bodyPr>
          <a:lstStyle/>
          <a:p>
            <a:pPr marL="0" marR="0" lvl="0" indent="0" algn="l" defTabSz="63486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Data cutoff: September 13, 2024</a:t>
            </a:r>
          </a:p>
          <a:p>
            <a:pPr marL="0" marR="0" lvl="0" indent="0" algn="l" defTabSz="63486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Median follow-up:  </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18 (95% CI 12-19.3) months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3486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uppo 5">
            <a:extLst>
              <a:ext uri="{FF2B5EF4-FFF2-40B4-BE49-F238E27FC236}">
                <a16:creationId xmlns:a16="http://schemas.microsoft.com/office/drawing/2014/main" id="{263A5279-0F5E-456B-BC20-65609B5DFD54}"/>
              </a:ext>
            </a:extLst>
          </p:cNvPr>
          <p:cNvGrpSpPr/>
          <p:nvPr/>
        </p:nvGrpSpPr>
        <p:grpSpPr>
          <a:xfrm>
            <a:off x="299444" y="1330436"/>
            <a:ext cx="11596844" cy="4811351"/>
            <a:chOff x="366556" y="1523383"/>
            <a:chExt cx="11596844" cy="4811351"/>
          </a:xfrm>
        </p:grpSpPr>
        <p:sp>
          <p:nvSpPr>
            <p:cNvPr id="3" name="Rounded Rectangle 6">
              <a:extLst>
                <a:ext uri="{FF2B5EF4-FFF2-40B4-BE49-F238E27FC236}">
                  <a16:creationId xmlns:a16="http://schemas.microsoft.com/office/drawing/2014/main" id="{70DCCA9B-5C82-A02C-CAD7-43068341EC34}"/>
                </a:ext>
              </a:extLst>
            </p:cNvPr>
            <p:cNvSpPr/>
            <p:nvPr/>
          </p:nvSpPr>
          <p:spPr>
            <a:xfrm>
              <a:off x="781091" y="3590123"/>
              <a:ext cx="1649285" cy="14099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150 µg/Kg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 375mg/m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(Days 1, 8, 15)</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9E4CA03-D49D-D86B-2E32-8FC4601ADB3C}"/>
                </a:ext>
              </a:extLst>
            </p:cNvPr>
            <p:cNvSpPr txBox="1"/>
            <p:nvPr/>
          </p:nvSpPr>
          <p:spPr>
            <a:xfrm>
              <a:off x="6236940" y="3164297"/>
              <a:ext cx="711380" cy="261610"/>
            </a:xfrm>
            <a:prstGeom prst="rect">
              <a:avLst/>
            </a:prstGeom>
            <a:noFill/>
          </p:spPr>
          <p:txBody>
            <a:bodyPr wrap="square" rtlCol="0">
              <a:spAutoFit/>
            </a:bodyPr>
            <a:lstStyle/>
            <a:p>
              <a:pPr marL="0" marR="0" lvl="0" indent="0" algn="l" defTabSz="63486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 or PR</a:t>
              </a:r>
            </a:p>
          </p:txBody>
        </p:sp>
        <p:sp>
          <p:nvSpPr>
            <p:cNvPr id="10" name="TextBox 9">
              <a:extLst>
                <a:ext uri="{FF2B5EF4-FFF2-40B4-BE49-F238E27FC236}">
                  <a16:creationId xmlns:a16="http://schemas.microsoft.com/office/drawing/2014/main" id="{EE646142-6693-8E97-1F71-9C5F61D37B5F}"/>
                </a:ext>
              </a:extLst>
            </p:cNvPr>
            <p:cNvSpPr txBox="1"/>
            <p:nvPr/>
          </p:nvSpPr>
          <p:spPr>
            <a:xfrm>
              <a:off x="6190366" y="5323300"/>
              <a:ext cx="725174" cy="261610"/>
            </a:xfrm>
            <a:prstGeom prst="rect">
              <a:avLst/>
            </a:prstGeom>
            <a:noFill/>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SD or PD</a:t>
              </a:r>
            </a:p>
          </p:txBody>
        </p:sp>
        <p:sp>
          <p:nvSpPr>
            <p:cNvPr id="11" name="Rounded Rectangle 22">
              <a:extLst>
                <a:ext uri="{FF2B5EF4-FFF2-40B4-BE49-F238E27FC236}">
                  <a16:creationId xmlns:a16="http://schemas.microsoft.com/office/drawing/2014/main" id="{69D0DFB3-56B1-C8E0-351C-37C629A5F3E8}"/>
                </a:ext>
              </a:extLst>
            </p:cNvPr>
            <p:cNvSpPr/>
            <p:nvPr/>
          </p:nvSpPr>
          <p:spPr>
            <a:xfrm>
              <a:off x="6915540" y="4611118"/>
              <a:ext cx="1649286" cy="95148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Off Treatment</a:t>
              </a:r>
            </a:p>
          </p:txBody>
        </p:sp>
        <p:sp>
          <p:nvSpPr>
            <p:cNvPr id="27" name="Rounded Rectangle 44">
              <a:extLst>
                <a:ext uri="{FF2B5EF4-FFF2-40B4-BE49-F238E27FC236}">
                  <a16:creationId xmlns:a16="http://schemas.microsoft.com/office/drawing/2014/main" id="{CE1335F1-BE12-C244-61D5-F51C5266230B}"/>
                </a:ext>
              </a:extLst>
            </p:cNvPr>
            <p:cNvSpPr/>
            <p:nvPr/>
          </p:nvSpPr>
          <p:spPr>
            <a:xfrm>
              <a:off x="9521150" y="5383251"/>
              <a:ext cx="1589826" cy="95148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Off Treatment</a:t>
              </a:r>
            </a:p>
          </p:txBody>
        </p:sp>
        <p:sp>
          <p:nvSpPr>
            <p:cNvPr id="28" name="Rounded Rectangle 6">
              <a:extLst>
                <a:ext uri="{FF2B5EF4-FFF2-40B4-BE49-F238E27FC236}">
                  <a16:creationId xmlns:a16="http://schemas.microsoft.com/office/drawing/2014/main" id="{744C3D11-336A-4E5B-D1BF-F6C9183478DA}"/>
                </a:ext>
              </a:extLst>
            </p:cNvPr>
            <p:cNvSpPr/>
            <p:nvPr/>
          </p:nvSpPr>
          <p:spPr>
            <a:xfrm>
              <a:off x="2499227" y="3597124"/>
              <a:ext cx="1689041" cy="138498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150 µg/Kg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375mg/m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a:extLst>
                <a:ext uri="{FF2B5EF4-FFF2-40B4-BE49-F238E27FC236}">
                  <a16:creationId xmlns:a16="http://schemas.microsoft.com/office/drawing/2014/main" id="{4964FAE6-4E14-CEF4-4E5D-E25080937BA2}"/>
                </a:ext>
              </a:extLst>
            </p:cNvPr>
            <p:cNvSpPr txBox="1"/>
            <p:nvPr/>
          </p:nvSpPr>
          <p:spPr>
            <a:xfrm>
              <a:off x="2856975" y="2934049"/>
              <a:ext cx="1027264" cy="523220"/>
            </a:xfrm>
            <a:prstGeom prst="rect">
              <a:avLst/>
            </a:prstGeom>
            <a:noFill/>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Cycle 2</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(21 days)</a:t>
              </a:r>
            </a:p>
          </p:txBody>
        </p:sp>
        <p:sp>
          <p:nvSpPr>
            <p:cNvPr id="45" name="TextBox 44">
              <a:extLst>
                <a:ext uri="{FF2B5EF4-FFF2-40B4-BE49-F238E27FC236}">
                  <a16:creationId xmlns:a16="http://schemas.microsoft.com/office/drawing/2014/main" id="{D783DFB2-02F6-D487-1539-9908560133AE}"/>
                </a:ext>
              </a:extLst>
            </p:cNvPr>
            <p:cNvSpPr txBox="1"/>
            <p:nvPr/>
          </p:nvSpPr>
          <p:spPr>
            <a:xfrm>
              <a:off x="1102091" y="2939463"/>
              <a:ext cx="941550" cy="523220"/>
            </a:xfrm>
            <a:prstGeom prst="rect">
              <a:avLst/>
            </a:prstGeom>
            <a:noFill/>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Cycle 1</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(21 days)</a:t>
              </a:r>
            </a:p>
          </p:txBody>
        </p:sp>
        <p:sp>
          <p:nvSpPr>
            <p:cNvPr id="46" name="TextBox 45">
              <a:extLst>
                <a:ext uri="{FF2B5EF4-FFF2-40B4-BE49-F238E27FC236}">
                  <a16:creationId xmlns:a16="http://schemas.microsoft.com/office/drawing/2014/main" id="{71148CD5-A5D5-5657-78FF-2653306E5429}"/>
                </a:ext>
              </a:extLst>
            </p:cNvPr>
            <p:cNvSpPr txBox="1"/>
            <p:nvPr/>
          </p:nvSpPr>
          <p:spPr>
            <a:xfrm>
              <a:off x="4563150" y="2935212"/>
              <a:ext cx="1027264" cy="523220"/>
            </a:xfrm>
            <a:prstGeom prst="rect">
              <a:avLst/>
            </a:prstGeom>
            <a:noFill/>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Cycle 3-4</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(21 days)</a:t>
              </a:r>
            </a:p>
          </p:txBody>
        </p:sp>
        <p:sp>
          <p:nvSpPr>
            <p:cNvPr id="47" name="TextBox 46">
              <a:extLst>
                <a:ext uri="{FF2B5EF4-FFF2-40B4-BE49-F238E27FC236}">
                  <a16:creationId xmlns:a16="http://schemas.microsoft.com/office/drawing/2014/main" id="{1D5980D7-C689-5FC1-5487-751B7D9A4F45}"/>
                </a:ext>
              </a:extLst>
            </p:cNvPr>
            <p:cNvSpPr txBox="1"/>
            <p:nvPr/>
          </p:nvSpPr>
          <p:spPr>
            <a:xfrm>
              <a:off x="934610" y="1523383"/>
              <a:ext cx="5302330" cy="584775"/>
            </a:xfrm>
            <a:prstGeom prst="rect">
              <a:avLst/>
            </a:prstGeom>
            <a:solidFill>
              <a:schemeClr val="accent1"/>
            </a:solidFill>
            <a:ln>
              <a:solidFill>
                <a:schemeClr val="tx1"/>
              </a:solidFill>
            </a:ln>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Induction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12 weeks </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EE2492B-3D1E-A8B2-DD3C-BB99CCE83D4B}"/>
                </a:ext>
              </a:extLst>
            </p:cNvPr>
            <p:cNvSpPr txBox="1"/>
            <p:nvPr/>
          </p:nvSpPr>
          <p:spPr>
            <a:xfrm>
              <a:off x="6323107" y="1523383"/>
              <a:ext cx="2411628" cy="584775"/>
            </a:xfrm>
            <a:prstGeom prst="rect">
              <a:avLst/>
            </a:prstGeom>
            <a:solidFill>
              <a:schemeClr val="accent2"/>
            </a:solidFill>
            <a:ln>
              <a:solidFill>
                <a:schemeClr val="tx1"/>
              </a:solidFill>
            </a:ln>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Maintenance I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 weeks </a:t>
              </a:r>
            </a:p>
          </p:txBody>
        </p:sp>
        <p:sp>
          <p:nvSpPr>
            <p:cNvPr id="49" name="TextBox 48">
              <a:extLst>
                <a:ext uri="{FF2B5EF4-FFF2-40B4-BE49-F238E27FC236}">
                  <a16:creationId xmlns:a16="http://schemas.microsoft.com/office/drawing/2014/main" id="{E97D3757-1398-6E26-B95F-DF1855492282}"/>
                </a:ext>
              </a:extLst>
            </p:cNvPr>
            <p:cNvSpPr txBox="1"/>
            <p:nvPr/>
          </p:nvSpPr>
          <p:spPr>
            <a:xfrm>
              <a:off x="8829777" y="1523383"/>
              <a:ext cx="2427615" cy="584775"/>
            </a:xfrm>
            <a:prstGeom prst="rect">
              <a:avLst/>
            </a:prstGeom>
            <a:solidFill>
              <a:schemeClr val="accent2"/>
            </a:solidFill>
            <a:ln>
              <a:solidFill>
                <a:schemeClr val="tx1"/>
              </a:solidFill>
            </a:ln>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Maintenance II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18 weeks </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6">
              <a:extLst>
                <a:ext uri="{FF2B5EF4-FFF2-40B4-BE49-F238E27FC236}">
                  <a16:creationId xmlns:a16="http://schemas.microsoft.com/office/drawing/2014/main" id="{BFCB896C-5C8F-A93A-104F-867C52650675}"/>
                </a:ext>
              </a:extLst>
            </p:cNvPr>
            <p:cNvSpPr/>
            <p:nvPr/>
          </p:nvSpPr>
          <p:spPr>
            <a:xfrm>
              <a:off x="4254724" y="3597125"/>
              <a:ext cx="1644116" cy="138847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75 µg/Kg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6">
              <a:extLst>
                <a:ext uri="{FF2B5EF4-FFF2-40B4-BE49-F238E27FC236}">
                  <a16:creationId xmlns:a16="http://schemas.microsoft.com/office/drawing/2014/main" id="{9F25C410-5DE0-DD5A-8B06-4F7DC58D9599}"/>
                </a:ext>
              </a:extLst>
            </p:cNvPr>
            <p:cNvSpPr/>
            <p:nvPr/>
          </p:nvSpPr>
          <p:spPr>
            <a:xfrm>
              <a:off x="6900298" y="2946587"/>
              <a:ext cx="1649285" cy="144869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75 µg/Kg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21 days</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 375mg/m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8 weeks</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6">
              <a:extLst>
                <a:ext uri="{FF2B5EF4-FFF2-40B4-BE49-F238E27FC236}">
                  <a16:creationId xmlns:a16="http://schemas.microsoft.com/office/drawing/2014/main" id="{EE028B4F-897E-1E0D-ADF9-32E3CCC79FF3}"/>
                </a:ext>
              </a:extLst>
            </p:cNvPr>
            <p:cNvSpPr/>
            <p:nvPr/>
          </p:nvSpPr>
          <p:spPr>
            <a:xfrm>
              <a:off x="9440626" y="2209702"/>
              <a:ext cx="1649285" cy="144869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Continue only rituximab 375mg/m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8 weeks</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6">
              <a:extLst>
                <a:ext uri="{FF2B5EF4-FFF2-40B4-BE49-F238E27FC236}">
                  <a16:creationId xmlns:a16="http://schemas.microsoft.com/office/drawing/2014/main" id="{8DCB02B8-A258-5967-3443-1FB5CCF675A8}"/>
                </a:ext>
              </a:extLst>
            </p:cNvPr>
            <p:cNvSpPr/>
            <p:nvPr/>
          </p:nvSpPr>
          <p:spPr>
            <a:xfrm>
              <a:off x="9472807" y="3771455"/>
              <a:ext cx="1649285" cy="144869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75 µg/Kg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21 days </a:t>
              </a: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 375mg/m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8 weeks</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FA7AA965-DF5D-FFF4-A73A-D2B68AACB4EB}"/>
                </a:ext>
              </a:extLst>
            </p:cNvPr>
            <p:cNvSpPr txBox="1"/>
            <p:nvPr/>
          </p:nvSpPr>
          <p:spPr>
            <a:xfrm>
              <a:off x="8947486" y="2399030"/>
              <a:ext cx="711380" cy="261610"/>
            </a:xfrm>
            <a:prstGeom prst="rect">
              <a:avLst/>
            </a:prstGeom>
            <a:noFill/>
          </p:spPr>
          <p:txBody>
            <a:bodyPr wrap="square" rtlCol="0">
              <a:spAutoFit/>
            </a:bodyPr>
            <a:lstStyle/>
            <a:p>
              <a:pPr marL="0" marR="0" lvl="0" indent="0" algn="l" defTabSz="63486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5" name="TextBox 24">
              <a:extLst>
                <a:ext uri="{FF2B5EF4-FFF2-40B4-BE49-F238E27FC236}">
                  <a16:creationId xmlns:a16="http://schemas.microsoft.com/office/drawing/2014/main" id="{B828CFCA-1E41-E965-C243-5806B7924F6A}"/>
                </a:ext>
              </a:extLst>
            </p:cNvPr>
            <p:cNvSpPr txBox="1"/>
            <p:nvPr/>
          </p:nvSpPr>
          <p:spPr>
            <a:xfrm>
              <a:off x="9091693" y="4111187"/>
              <a:ext cx="711380" cy="261610"/>
            </a:xfrm>
            <a:prstGeom prst="rect">
              <a:avLst/>
            </a:prstGeom>
            <a:noFill/>
          </p:spPr>
          <p:txBody>
            <a:bodyPr wrap="square" rtlCol="0">
              <a:spAutoFit/>
            </a:bodyPr>
            <a:lstStyle/>
            <a:p>
              <a:pPr marL="0" marR="0" lvl="0" indent="0" algn="l" defTabSz="63486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a:t>
              </a:r>
            </a:p>
          </p:txBody>
        </p:sp>
        <p:sp>
          <p:nvSpPr>
            <p:cNvPr id="29" name="TextBox 28">
              <a:extLst>
                <a:ext uri="{FF2B5EF4-FFF2-40B4-BE49-F238E27FC236}">
                  <a16:creationId xmlns:a16="http://schemas.microsoft.com/office/drawing/2014/main" id="{6FA84C33-F28A-DA8F-33CB-CC1BFA4874D6}"/>
                </a:ext>
              </a:extLst>
            </p:cNvPr>
            <p:cNvSpPr txBox="1"/>
            <p:nvPr/>
          </p:nvSpPr>
          <p:spPr>
            <a:xfrm>
              <a:off x="8856671" y="6063347"/>
              <a:ext cx="725174" cy="261610"/>
            </a:xfrm>
            <a:prstGeom prst="rect">
              <a:avLst/>
            </a:prstGeom>
            <a:noFill/>
          </p:spPr>
          <p:txBody>
            <a:bodyPr wrap="square" rtlCol="0">
              <a:spAutoFit/>
            </a:bodyP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SD or PD</a:t>
              </a:r>
            </a:p>
          </p:txBody>
        </p:sp>
        <p:sp>
          <p:nvSpPr>
            <p:cNvPr id="18" name="Rounded Rectangle 35">
              <a:extLst>
                <a:ext uri="{FF2B5EF4-FFF2-40B4-BE49-F238E27FC236}">
                  <a16:creationId xmlns:a16="http://schemas.microsoft.com/office/drawing/2014/main" id="{2DE483A0-7D8F-0605-88D3-5816CF0A2110}"/>
                </a:ext>
              </a:extLst>
            </p:cNvPr>
            <p:cNvSpPr/>
            <p:nvPr/>
          </p:nvSpPr>
          <p:spPr>
            <a:xfrm rot="16200000">
              <a:off x="-174617" y="4093581"/>
              <a:ext cx="1456478" cy="37413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Screening</a:t>
              </a:r>
            </a:p>
          </p:txBody>
        </p:sp>
        <p:sp>
          <p:nvSpPr>
            <p:cNvPr id="21" name="Rounded Rectangle 35">
              <a:extLst>
                <a:ext uri="{FF2B5EF4-FFF2-40B4-BE49-F238E27FC236}">
                  <a16:creationId xmlns:a16="http://schemas.microsoft.com/office/drawing/2014/main" id="{2B879C22-1E6C-B6FA-0F0C-677CD4344342}"/>
                </a:ext>
              </a:extLst>
            </p:cNvPr>
            <p:cNvSpPr/>
            <p:nvPr/>
          </p:nvSpPr>
          <p:spPr>
            <a:xfrm rot="16200000">
              <a:off x="10900487" y="4157238"/>
              <a:ext cx="1704022" cy="4218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End of study / follow up</a:t>
              </a:r>
            </a:p>
          </p:txBody>
        </p:sp>
        <p:sp>
          <p:nvSpPr>
            <p:cNvPr id="22" name="Rounded Rectangle 35">
              <a:extLst>
                <a:ext uri="{FF2B5EF4-FFF2-40B4-BE49-F238E27FC236}">
                  <a16:creationId xmlns:a16="http://schemas.microsoft.com/office/drawing/2014/main" id="{C144E2E6-DF7C-6BCD-9F91-43E2FA331C02}"/>
                </a:ext>
              </a:extLst>
            </p:cNvPr>
            <p:cNvSpPr/>
            <p:nvPr/>
          </p:nvSpPr>
          <p:spPr>
            <a:xfrm rot="16200000">
              <a:off x="5415432" y="4134556"/>
              <a:ext cx="1406960" cy="33209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Week  12 PET/CT</a:t>
              </a:r>
            </a:p>
          </p:txBody>
        </p:sp>
        <p:sp>
          <p:nvSpPr>
            <p:cNvPr id="30" name="Rounded Rectangle 35">
              <a:extLst>
                <a:ext uri="{FF2B5EF4-FFF2-40B4-BE49-F238E27FC236}">
                  <a16:creationId xmlns:a16="http://schemas.microsoft.com/office/drawing/2014/main" id="{63BB3E24-0C2E-0295-85F4-FF9EDC511008}"/>
                </a:ext>
              </a:extLst>
            </p:cNvPr>
            <p:cNvSpPr/>
            <p:nvPr/>
          </p:nvSpPr>
          <p:spPr>
            <a:xfrm rot="16200000">
              <a:off x="8050749" y="4206748"/>
              <a:ext cx="1406960" cy="33209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Week  21 PET/CT</a:t>
              </a:r>
            </a:p>
          </p:txBody>
        </p:sp>
        <p:sp>
          <p:nvSpPr>
            <p:cNvPr id="31" name="Arrow: Down 30">
              <a:extLst>
                <a:ext uri="{FF2B5EF4-FFF2-40B4-BE49-F238E27FC236}">
                  <a16:creationId xmlns:a16="http://schemas.microsoft.com/office/drawing/2014/main" id="{623D4634-A6AC-A516-D9BD-80283BDF5995}"/>
                </a:ext>
              </a:extLst>
            </p:cNvPr>
            <p:cNvSpPr/>
            <p:nvPr/>
          </p:nvSpPr>
          <p:spPr>
            <a:xfrm rot="16200000">
              <a:off x="9112513" y="2641503"/>
              <a:ext cx="227056" cy="3230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Bent-Up 34">
              <a:extLst>
                <a:ext uri="{FF2B5EF4-FFF2-40B4-BE49-F238E27FC236}">
                  <a16:creationId xmlns:a16="http://schemas.microsoft.com/office/drawing/2014/main" id="{1613479A-5CAB-0D0C-35F1-B25725C76CD9}"/>
                </a:ext>
              </a:extLst>
            </p:cNvPr>
            <p:cNvSpPr/>
            <p:nvPr/>
          </p:nvSpPr>
          <p:spPr>
            <a:xfrm rot="5400000">
              <a:off x="7532603" y="4164707"/>
              <a:ext cx="3267856" cy="424842"/>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Arrow: Down 37">
              <a:extLst>
                <a:ext uri="{FF2B5EF4-FFF2-40B4-BE49-F238E27FC236}">
                  <a16:creationId xmlns:a16="http://schemas.microsoft.com/office/drawing/2014/main" id="{E4BB1889-AA12-7A33-52C0-35845DF19EBC}"/>
                </a:ext>
              </a:extLst>
            </p:cNvPr>
            <p:cNvSpPr/>
            <p:nvPr/>
          </p:nvSpPr>
          <p:spPr>
            <a:xfrm rot="16200000">
              <a:off x="9108503" y="4298915"/>
              <a:ext cx="227056" cy="3230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Arrow: Bent-Up 39">
              <a:extLst>
                <a:ext uri="{FF2B5EF4-FFF2-40B4-BE49-F238E27FC236}">
                  <a16:creationId xmlns:a16="http://schemas.microsoft.com/office/drawing/2014/main" id="{3CA5CF3B-2FEB-3B66-23A5-DB95C35665C1}"/>
                </a:ext>
              </a:extLst>
            </p:cNvPr>
            <p:cNvSpPr/>
            <p:nvPr/>
          </p:nvSpPr>
          <p:spPr>
            <a:xfrm rot="5400000">
              <a:off x="5673183" y="4128816"/>
              <a:ext cx="1808968" cy="509122"/>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Arrow: Down 40">
              <a:extLst>
                <a:ext uri="{FF2B5EF4-FFF2-40B4-BE49-F238E27FC236}">
                  <a16:creationId xmlns:a16="http://schemas.microsoft.com/office/drawing/2014/main" id="{9C7C34D7-1822-B29B-7C5A-F232A9FB9A0E}"/>
                </a:ext>
              </a:extLst>
            </p:cNvPr>
            <p:cNvSpPr/>
            <p:nvPr/>
          </p:nvSpPr>
          <p:spPr>
            <a:xfrm rot="16200000">
              <a:off x="6503073" y="3374690"/>
              <a:ext cx="227056" cy="3230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35">
              <a:extLst>
                <a:ext uri="{FF2B5EF4-FFF2-40B4-BE49-F238E27FC236}">
                  <a16:creationId xmlns:a16="http://schemas.microsoft.com/office/drawing/2014/main" id="{F565FD9A-8E68-B09A-0A14-C82BAD0CCE10}"/>
                </a:ext>
              </a:extLst>
            </p:cNvPr>
            <p:cNvSpPr/>
            <p:nvPr/>
          </p:nvSpPr>
          <p:spPr>
            <a:xfrm rot="16200000">
              <a:off x="10635504" y="4175970"/>
              <a:ext cx="1406960" cy="33209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EoT PET/CT</a:t>
              </a:r>
            </a:p>
          </p:txBody>
        </p:sp>
        <p:sp>
          <p:nvSpPr>
            <p:cNvPr id="4" name="TextBox 3">
              <a:extLst>
                <a:ext uri="{FF2B5EF4-FFF2-40B4-BE49-F238E27FC236}">
                  <a16:creationId xmlns:a16="http://schemas.microsoft.com/office/drawing/2014/main" id="{DF1BA163-D9C5-B8DE-8964-310B414BB794}"/>
                </a:ext>
              </a:extLst>
            </p:cNvPr>
            <p:cNvSpPr txBox="1"/>
            <p:nvPr/>
          </p:nvSpPr>
          <p:spPr>
            <a:xfrm>
              <a:off x="366556" y="5383251"/>
              <a:ext cx="5223859" cy="276999"/>
            </a:xfrm>
            <a:prstGeom prst="rect">
              <a:avLst/>
            </a:prstGeom>
            <a:noFill/>
          </p:spPr>
          <p:txBody>
            <a:bodyPr wrap="square" rtlCol="0">
              <a:spAutoFit/>
            </a:bodyPr>
            <a:lstStyle/>
            <a:p>
              <a:pPr marL="0" marR="0" lvl="0" indent="0" algn="l" defTabSz="6348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Dexamethasone 4 mg twice daily for 72hs</a:t>
              </a:r>
            </a:p>
          </p:txBody>
        </p:sp>
      </p:grpSp>
      <p:sp>
        <p:nvSpPr>
          <p:cNvPr id="37" name="CasellaDiTesto 36">
            <a:extLst>
              <a:ext uri="{FF2B5EF4-FFF2-40B4-BE49-F238E27FC236}">
                <a16:creationId xmlns:a16="http://schemas.microsoft.com/office/drawing/2014/main" id="{7A8F1EAD-6DEC-4801-A272-1113C8ECC102}"/>
              </a:ext>
            </a:extLst>
          </p:cNvPr>
          <p:cNvSpPr txBox="1"/>
          <p:nvPr/>
        </p:nvSpPr>
        <p:spPr>
          <a:xfrm>
            <a:off x="8417857" y="6493079"/>
            <a:ext cx="367863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Haematol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12: e23-e34</a:t>
            </a:r>
          </a:p>
        </p:txBody>
      </p:sp>
      <p:sp>
        <p:nvSpPr>
          <p:cNvPr id="39" name="CasellaDiTesto 38">
            <a:extLst>
              <a:ext uri="{FF2B5EF4-FFF2-40B4-BE49-F238E27FC236}">
                <a16:creationId xmlns:a16="http://schemas.microsoft.com/office/drawing/2014/main" id="{BB9B4BC3-01B9-4C2F-B75C-6432C760919D}"/>
              </a:ext>
            </a:extLst>
          </p:cNvPr>
          <p:cNvSpPr txBox="1"/>
          <p:nvPr/>
        </p:nvSpPr>
        <p:spPr>
          <a:xfrm>
            <a:off x="805540" y="326205"/>
            <a:ext cx="102383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Loncastuximab tesirine with rituximab in patients with relapsed or refractory follicular lymphoma: a single-</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centre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single-arm, phase 2 trial</a:t>
            </a:r>
          </a:p>
        </p:txBody>
      </p:sp>
    </p:spTree>
    <p:extLst>
      <p:ext uri="{BB962C8B-B14F-4D97-AF65-F5344CB8AC3E}">
        <p14:creationId xmlns:p14="http://schemas.microsoft.com/office/powerpoint/2010/main" val="9795141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17AD78A-70D2-42DA-3FF3-3C1CD22E3755}"/>
              </a:ext>
            </a:extLst>
          </p:cNvPr>
          <p:cNvGraphicFramePr>
            <a:graphicFrameLocks noGrp="1"/>
          </p:cNvGraphicFramePr>
          <p:nvPr>
            <p:ph idx="1"/>
          </p:nvPr>
        </p:nvGraphicFramePr>
        <p:xfrm>
          <a:off x="361951" y="1197267"/>
          <a:ext cx="11541155" cy="5131416"/>
        </p:xfrm>
        <a:graphic>
          <a:graphicData uri="http://schemas.openxmlformats.org/drawingml/2006/table">
            <a:tbl>
              <a:tblPr firstRow="1" bandRow="1">
                <a:tableStyleId>{85BE263C-DBD7-4A20-BB59-AAB30ACAA65A}</a:tableStyleId>
              </a:tblPr>
              <a:tblGrid>
                <a:gridCol w="3899039">
                  <a:extLst>
                    <a:ext uri="{9D8B030D-6E8A-4147-A177-3AD203B41FA5}">
                      <a16:colId xmlns:a16="http://schemas.microsoft.com/office/drawing/2014/main" val="3402388707"/>
                    </a:ext>
                  </a:extLst>
                </a:gridCol>
                <a:gridCol w="1871540">
                  <a:extLst>
                    <a:ext uri="{9D8B030D-6E8A-4147-A177-3AD203B41FA5}">
                      <a16:colId xmlns:a16="http://schemas.microsoft.com/office/drawing/2014/main" val="2176666454"/>
                    </a:ext>
                  </a:extLst>
                </a:gridCol>
                <a:gridCol w="2885288">
                  <a:extLst>
                    <a:ext uri="{9D8B030D-6E8A-4147-A177-3AD203B41FA5}">
                      <a16:colId xmlns:a16="http://schemas.microsoft.com/office/drawing/2014/main" val="4136000061"/>
                    </a:ext>
                  </a:extLst>
                </a:gridCol>
                <a:gridCol w="2885288">
                  <a:extLst>
                    <a:ext uri="{9D8B030D-6E8A-4147-A177-3AD203B41FA5}">
                      <a16:colId xmlns:a16="http://schemas.microsoft.com/office/drawing/2014/main" val="270120115"/>
                    </a:ext>
                  </a:extLst>
                </a:gridCol>
              </a:tblGrid>
              <a:tr h="269414">
                <a:tc>
                  <a:txBody>
                    <a:bodyPr/>
                    <a:lstStyle/>
                    <a:p>
                      <a:endParaRPr lang="en-US" sz="120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n = 39</a:t>
                      </a:r>
                    </a:p>
                  </a:txBody>
                  <a:tcPr/>
                </a:tc>
                <a:tc>
                  <a:txBody>
                    <a:bodyPr/>
                    <a:lstStyle/>
                    <a:p>
                      <a:pPr algn="ctr"/>
                      <a:r>
                        <a:rPr lang="en-US" sz="1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152611586"/>
                  </a:ext>
                </a:extLst>
              </a:tr>
              <a:tr h="269414">
                <a:tc>
                  <a:txBody>
                    <a:bodyPr/>
                    <a:lstStyle/>
                    <a:p>
                      <a:r>
                        <a:rPr lang="en-US" sz="1200" b="1" dirty="0">
                          <a:latin typeface="Arial" panose="020B0604020202020204" pitchFamily="34" charset="0"/>
                          <a:cs typeface="Arial" panose="020B0604020202020204" pitchFamily="34" charset="0"/>
                        </a:rPr>
                        <a:t>Median age, years (range)</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68 (47-89)</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10961849"/>
                  </a:ext>
                </a:extLst>
              </a:tr>
              <a:tr h="269414">
                <a:tc>
                  <a:txBody>
                    <a:bodyPr/>
                    <a:lstStyle/>
                    <a:p>
                      <a:r>
                        <a:rPr lang="en-US" sz="1200" b="1" dirty="0">
                          <a:latin typeface="Arial" panose="020B0604020202020204" pitchFamily="34" charset="0"/>
                          <a:cs typeface="Arial" panose="020B0604020202020204" pitchFamily="34" charset="0"/>
                        </a:rPr>
                        <a:t>Male</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21</a:t>
                      </a:r>
                    </a:p>
                  </a:txBody>
                  <a:tcPr/>
                </a:tc>
                <a:tc>
                  <a:txBody>
                    <a:bodyPr/>
                    <a:lstStyle/>
                    <a:p>
                      <a:pPr algn="ctr"/>
                      <a:r>
                        <a:rPr lang="en-US" sz="1200" dirty="0">
                          <a:latin typeface="Arial" panose="020B0604020202020204" pitchFamily="34" charset="0"/>
                          <a:cs typeface="Arial" panose="020B0604020202020204" pitchFamily="34" charset="0"/>
                        </a:rPr>
                        <a:t>53.8</a:t>
                      </a:r>
                    </a:p>
                  </a:txBody>
                  <a:tcPr/>
                </a:tc>
                <a:extLst>
                  <a:ext uri="{0D108BD9-81ED-4DB2-BD59-A6C34878D82A}">
                    <a16:rowId xmlns:a16="http://schemas.microsoft.com/office/drawing/2014/main" val="838768296"/>
                  </a:ext>
                </a:extLst>
              </a:tr>
              <a:tr h="269414">
                <a:tc>
                  <a:txBody>
                    <a:bodyPr/>
                    <a:lstStyle/>
                    <a:p>
                      <a:r>
                        <a:rPr lang="en-US" sz="1200" b="1" dirty="0">
                          <a:latin typeface="Arial" panose="020B0604020202020204" pitchFamily="34" charset="0"/>
                          <a:cs typeface="Arial" panose="020B0604020202020204" pitchFamily="34" charset="0"/>
                        </a:rPr>
                        <a:t>Hispanic</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22 </a:t>
                      </a:r>
                    </a:p>
                  </a:txBody>
                  <a:tcPr/>
                </a:tc>
                <a:tc>
                  <a:txBody>
                    <a:bodyPr/>
                    <a:lstStyle/>
                    <a:p>
                      <a:pPr algn="ctr"/>
                      <a:r>
                        <a:rPr lang="en-US" sz="1200" dirty="0">
                          <a:latin typeface="Arial" panose="020B0604020202020204" pitchFamily="34" charset="0"/>
                          <a:cs typeface="Arial" panose="020B0604020202020204" pitchFamily="34" charset="0"/>
                        </a:rPr>
                        <a:t>56.4</a:t>
                      </a:r>
                    </a:p>
                  </a:txBody>
                  <a:tcPr/>
                </a:tc>
                <a:extLst>
                  <a:ext uri="{0D108BD9-81ED-4DB2-BD59-A6C34878D82A}">
                    <a16:rowId xmlns:a16="http://schemas.microsoft.com/office/drawing/2014/main" val="625580813"/>
                  </a:ext>
                </a:extLst>
              </a:tr>
              <a:tr h="269414">
                <a:tc>
                  <a:txBody>
                    <a:bodyPr/>
                    <a:lstStyle/>
                    <a:p>
                      <a:r>
                        <a:rPr lang="en-US" sz="1200" b="1" dirty="0">
                          <a:latin typeface="Arial" panose="020B0604020202020204" pitchFamily="34" charset="0"/>
                          <a:cs typeface="Arial" panose="020B0604020202020204" pitchFamily="34" charset="0"/>
                        </a:rPr>
                        <a:t>Prior transformed FL</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11</a:t>
                      </a:r>
                    </a:p>
                  </a:txBody>
                  <a:tcPr/>
                </a:tc>
                <a:tc>
                  <a:txBody>
                    <a:bodyPr/>
                    <a:lstStyle/>
                    <a:p>
                      <a:pPr algn="ctr"/>
                      <a:r>
                        <a:rPr lang="en-US" sz="1200" dirty="0">
                          <a:latin typeface="Arial" panose="020B0604020202020204" pitchFamily="34" charset="0"/>
                          <a:cs typeface="Arial" panose="020B0604020202020204" pitchFamily="34" charset="0"/>
                        </a:rPr>
                        <a:t>28.2</a:t>
                      </a:r>
                    </a:p>
                  </a:txBody>
                  <a:tcPr/>
                </a:tc>
                <a:extLst>
                  <a:ext uri="{0D108BD9-81ED-4DB2-BD59-A6C34878D82A}">
                    <a16:rowId xmlns:a16="http://schemas.microsoft.com/office/drawing/2014/main" val="3290618869"/>
                  </a:ext>
                </a:extLst>
              </a:tr>
              <a:tr h="269414">
                <a:tc>
                  <a:txBody>
                    <a:bodyPr/>
                    <a:lstStyle/>
                    <a:p>
                      <a:r>
                        <a:rPr lang="en-US" sz="1200" b="1" dirty="0">
                          <a:latin typeface="Arial" panose="020B0604020202020204" pitchFamily="34" charset="0"/>
                          <a:cs typeface="Arial" panose="020B0604020202020204" pitchFamily="34" charset="0"/>
                        </a:rPr>
                        <a:t>FL grade 3A</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11</a:t>
                      </a:r>
                    </a:p>
                  </a:txBody>
                  <a:tcPr/>
                </a:tc>
                <a:tc>
                  <a:txBody>
                    <a:bodyPr/>
                    <a:lstStyle/>
                    <a:p>
                      <a:pPr algn="ctr"/>
                      <a:r>
                        <a:rPr lang="en-US" sz="1200" dirty="0">
                          <a:latin typeface="Arial" panose="020B0604020202020204" pitchFamily="34" charset="0"/>
                          <a:cs typeface="Arial" panose="020B0604020202020204" pitchFamily="34" charset="0"/>
                        </a:rPr>
                        <a:t>28.2</a:t>
                      </a:r>
                    </a:p>
                  </a:txBody>
                  <a:tcPr/>
                </a:tc>
                <a:extLst>
                  <a:ext uri="{0D108BD9-81ED-4DB2-BD59-A6C34878D82A}">
                    <a16:rowId xmlns:a16="http://schemas.microsoft.com/office/drawing/2014/main" val="2082922807"/>
                  </a:ext>
                </a:extLst>
              </a:tr>
              <a:tr h="269414">
                <a:tc>
                  <a:txBody>
                    <a:bodyPr/>
                    <a:lstStyle/>
                    <a:p>
                      <a:r>
                        <a:rPr lang="en-US" sz="1200" b="1" dirty="0">
                          <a:latin typeface="Arial" panose="020B0604020202020204" pitchFamily="34" charset="0"/>
                          <a:cs typeface="Arial" panose="020B0604020202020204" pitchFamily="34" charset="0"/>
                        </a:rPr>
                        <a:t>Bone marrow involvement</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13</a:t>
                      </a:r>
                    </a:p>
                  </a:txBody>
                  <a:tcPr/>
                </a:tc>
                <a:tc>
                  <a:txBody>
                    <a:bodyPr/>
                    <a:lstStyle/>
                    <a:p>
                      <a:pPr algn="ctr"/>
                      <a:r>
                        <a:rPr lang="en-US" sz="1200" dirty="0">
                          <a:latin typeface="Arial" panose="020B0604020202020204" pitchFamily="34" charset="0"/>
                          <a:cs typeface="Arial" panose="020B0604020202020204" pitchFamily="34" charset="0"/>
                        </a:rPr>
                        <a:t>33.3</a:t>
                      </a:r>
                    </a:p>
                  </a:txBody>
                  <a:tcPr/>
                </a:tc>
                <a:extLst>
                  <a:ext uri="{0D108BD9-81ED-4DB2-BD59-A6C34878D82A}">
                    <a16:rowId xmlns:a16="http://schemas.microsoft.com/office/drawing/2014/main" val="1621164286"/>
                  </a:ext>
                </a:extLst>
              </a:tr>
              <a:tr h="269414">
                <a:tc>
                  <a:txBody>
                    <a:bodyPr/>
                    <a:lstStyle/>
                    <a:p>
                      <a:r>
                        <a:rPr lang="en-US" sz="1200" b="1" dirty="0">
                          <a:latin typeface="Arial" panose="020B0604020202020204" pitchFamily="34" charset="0"/>
                          <a:cs typeface="Arial" panose="020B0604020202020204" pitchFamily="34" charset="0"/>
                        </a:rPr>
                        <a:t>ECOG performance status </a:t>
                      </a:r>
                    </a:p>
                  </a:txBody>
                  <a:tcPr/>
                </a:tc>
                <a:tc>
                  <a:txBody>
                    <a:bodyPr/>
                    <a:lstStyle/>
                    <a:p>
                      <a:pPr algn="ctr"/>
                      <a:r>
                        <a:rPr lang="en-US" sz="1200" dirty="0">
                          <a:latin typeface="Arial" panose="020B0604020202020204" pitchFamily="34" charset="0"/>
                          <a:cs typeface="Arial" panose="020B0604020202020204" pitchFamily="34" charset="0"/>
                        </a:rPr>
                        <a:t>0 / 1</a:t>
                      </a:r>
                    </a:p>
                  </a:txBody>
                  <a:tcPr/>
                </a:tc>
                <a:tc>
                  <a:txBody>
                    <a:bodyPr/>
                    <a:lstStyle/>
                    <a:p>
                      <a:pPr algn="ctr"/>
                      <a:r>
                        <a:rPr lang="en-US" sz="1200" dirty="0">
                          <a:latin typeface="Arial" panose="020B0604020202020204" pitchFamily="34" charset="0"/>
                          <a:cs typeface="Arial" panose="020B0604020202020204" pitchFamily="34" charset="0"/>
                        </a:rPr>
                        <a:t>29 /  10</a:t>
                      </a:r>
                    </a:p>
                  </a:txBody>
                  <a:tcPr/>
                </a:tc>
                <a:tc>
                  <a:txBody>
                    <a:bodyPr/>
                    <a:lstStyle/>
                    <a:p>
                      <a:pPr algn="ctr"/>
                      <a:r>
                        <a:rPr lang="en-US" sz="1200" dirty="0">
                          <a:latin typeface="Arial" panose="020B0604020202020204" pitchFamily="34" charset="0"/>
                          <a:cs typeface="Arial" panose="020B0604020202020204" pitchFamily="34" charset="0"/>
                        </a:rPr>
                        <a:t>74.3 / 25.7</a:t>
                      </a:r>
                    </a:p>
                  </a:txBody>
                  <a:tcPr/>
                </a:tc>
                <a:extLst>
                  <a:ext uri="{0D108BD9-81ED-4DB2-BD59-A6C34878D82A}">
                    <a16:rowId xmlns:a16="http://schemas.microsoft.com/office/drawing/2014/main" val="4166615872"/>
                  </a:ext>
                </a:extLst>
              </a:tr>
              <a:tr h="269414">
                <a:tc>
                  <a:txBody>
                    <a:bodyPr/>
                    <a:lstStyle/>
                    <a:p>
                      <a:r>
                        <a:rPr lang="en-US" sz="1200" b="1" dirty="0">
                          <a:latin typeface="Arial" panose="020B0604020202020204" pitchFamily="34" charset="0"/>
                          <a:cs typeface="Arial" panose="020B0604020202020204" pitchFamily="34" charset="0"/>
                        </a:rPr>
                        <a:t>Elevated β2-microglobulin </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27</a:t>
                      </a:r>
                    </a:p>
                  </a:txBody>
                  <a:tcPr/>
                </a:tc>
                <a:tc>
                  <a:txBody>
                    <a:bodyPr/>
                    <a:lstStyle/>
                    <a:p>
                      <a:pPr algn="ctr"/>
                      <a:r>
                        <a:rPr lang="en-US" sz="1200" dirty="0">
                          <a:latin typeface="Arial" panose="020B0604020202020204" pitchFamily="34" charset="0"/>
                          <a:cs typeface="Arial" panose="020B0604020202020204" pitchFamily="34" charset="0"/>
                        </a:rPr>
                        <a:t>69.2</a:t>
                      </a:r>
                    </a:p>
                  </a:txBody>
                  <a:tcPr/>
                </a:tc>
                <a:extLst>
                  <a:ext uri="{0D108BD9-81ED-4DB2-BD59-A6C34878D82A}">
                    <a16:rowId xmlns:a16="http://schemas.microsoft.com/office/drawing/2014/main" val="1874513196"/>
                  </a:ext>
                </a:extLst>
              </a:tr>
              <a:tr h="269414">
                <a:tc>
                  <a:txBody>
                    <a:bodyPr/>
                    <a:lstStyle/>
                    <a:p>
                      <a:r>
                        <a:rPr lang="en-US" sz="1200" b="1" dirty="0">
                          <a:latin typeface="Arial" panose="020B0604020202020204" pitchFamily="34" charset="0"/>
                          <a:cs typeface="Arial" panose="020B0604020202020204" pitchFamily="34" charset="0"/>
                        </a:rPr>
                        <a:t>Ann-Arbor stage</a:t>
                      </a:r>
                    </a:p>
                  </a:txBody>
                  <a:tcPr/>
                </a:tc>
                <a:tc>
                  <a:txBody>
                    <a:bodyPr/>
                    <a:lstStyle/>
                    <a:p>
                      <a:pPr algn="ctr"/>
                      <a:r>
                        <a:rPr lang="en-US" sz="1200" dirty="0">
                          <a:latin typeface="Arial" panose="020B0604020202020204" pitchFamily="34" charset="0"/>
                          <a:cs typeface="Arial" panose="020B0604020202020204" pitchFamily="34" charset="0"/>
                        </a:rPr>
                        <a:t>II / III-IV</a:t>
                      </a:r>
                    </a:p>
                  </a:txBody>
                  <a:tcPr/>
                </a:tc>
                <a:tc>
                  <a:txBody>
                    <a:bodyPr/>
                    <a:lstStyle/>
                    <a:p>
                      <a:pPr algn="ctr"/>
                      <a:r>
                        <a:rPr lang="en-US" sz="1200" dirty="0">
                          <a:latin typeface="Arial" panose="020B0604020202020204" pitchFamily="34" charset="0"/>
                          <a:cs typeface="Arial" panose="020B0604020202020204" pitchFamily="34" charset="0"/>
                        </a:rPr>
                        <a:t>7 / 32</a:t>
                      </a:r>
                    </a:p>
                  </a:txBody>
                  <a:tcPr/>
                </a:tc>
                <a:tc>
                  <a:txBody>
                    <a:bodyPr/>
                    <a:lstStyle/>
                    <a:p>
                      <a:pPr algn="ctr"/>
                      <a:r>
                        <a:rPr lang="en-US" sz="1200" dirty="0">
                          <a:latin typeface="Arial" panose="020B0604020202020204" pitchFamily="34" charset="0"/>
                          <a:cs typeface="Arial" panose="020B0604020202020204" pitchFamily="34" charset="0"/>
                        </a:rPr>
                        <a:t>17.9 / 79.1</a:t>
                      </a:r>
                    </a:p>
                  </a:txBody>
                  <a:tcPr/>
                </a:tc>
                <a:extLst>
                  <a:ext uri="{0D108BD9-81ED-4DB2-BD59-A6C34878D82A}">
                    <a16:rowId xmlns:a16="http://schemas.microsoft.com/office/drawing/2014/main" val="2197247474"/>
                  </a:ext>
                </a:extLst>
              </a:tr>
              <a:tr h="269414">
                <a:tc>
                  <a:txBody>
                    <a:bodyPr/>
                    <a:lstStyle/>
                    <a:p>
                      <a:r>
                        <a:rPr lang="en-US" sz="1200" b="1" dirty="0">
                          <a:latin typeface="Arial" panose="020B0604020202020204" pitchFamily="34" charset="0"/>
                          <a:cs typeface="Arial" panose="020B0604020202020204" pitchFamily="34" charset="0"/>
                        </a:rPr>
                        <a:t>FLIPI risk score</a:t>
                      </a:r>
                    </a:p>
                  </a:txBody>
                  <a:tcPr/>
                </a:tc>
                <a:tc>
                  <a:txBody>
                    <a:bodyPr/>
                    <a:lstStyle/>
                    <a:p>
                      <a:pPr algn="ctr"/>
                      <a:r>
                        <a:rPr lang="en-US" sz="1200" dirty="0">
                          <a:latin typeface="Arial" panose="020B0604020202020204" pitchFamily="34" charset="0"/>
                          <a:cs typeface="Arial" panose="020B0604020202020204" pitchFamily="34" charset="0"/>
                        </a:rPr>
                        <a:t>0-1 / 2 / 3-5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 / 6 / 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23 / 15.4 / 61.6</a:t>
                      </a:r>
                    </a:p>
                  </a:txBody>
                  <a:tcPr/>
                </a:tc>
                <a:extLst>
                  <a:ext uri="{0D108BD9-81ED-4DB2-BD59-A6C34878D82A}">
                    <a16:rowId xmlns:a16="http://schemas.microsoft.com/office/drawing/2014/main" val="1155089227"/>
                  </a:ext>
                </a:extLst>
              </a:tr>
              <a:tr h="467976">
                <a:tc>
                  <a:txBody>
                    <a:bodyPr/>
                    <a:lstStyle/>
                    <a:p>
                      <a:r>
                        <a:rPr lang="en-US" sz="1200" b="1" dirty="0">
                          <a:latin typeface="Arial" panose="020B0604020202020204" pitchFamily="34" charset="0"/>
                          <a:cs typeface="Arial" panose="020B0604020202020204" pitchFamily="34" charset="0"/>
                        </a:rPr>
                        <a:t>Progression of disease within 24 months</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20 </a:t>
                      </a:r>
                    </a:p>
                  </a:txBody>
                  <a:tcPr/>
                </a:tc>
                <a:tc>
                  <a:txBody>
                    <a:bodyPr/>
                    <a:lstStyle/>
                    <a:p>
                      <a:pPr algn="ctr"/>
                      <a:r>
                        <a:rPr lang="en-US" sz="1200" dirty="0">
                          <a:latin typeface="Arial" panose="020B0604020202020204" pitchFamily="34" charset="0"/>
                          <a:cs typeface="Arial" panose="020B0604020202020204" pitchFamily="34" charset="0"/>
                        </a:rPr>
                        <a:t>51.5</a:t>
                      </a:r>
                    </a:p>
                  </a:txBody>
                  <a:tcPr/>
                </a:tc>
                <a:extLst>
                  <a:ext uri="{0D108BD9-81ED-4DB2-BD59-A6C34878D82A}">
                    <a16:rowId xmlns:a16="http://schemas.microsoft.com/office/drawing/2014/main" val="1152345285"/>
                  </a:ext>
                </a:extLst>
              </a:tr>
              <a:tr h="269414">
                <a:tc>
                  <a:txBody>
                    <a:bodyPr/>
                    <a:lstStyle/>
                    <a:p>
                      <a:r>
                        <a:rPr lang="en-US" sz="1200" b="1" dirty="0">
                          <a:latin typeface="Arial" panose="020B0604020202020204" pitchFamily="34" charset="0"/>
                          <a:cs typeface="Arial" panose="020B0604020202020204" pitchFamily="34" charset="0"/>
                        </a:rPr>
                        <a:t>High-tumor burden by GELF criteria</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36</a:t>
                      </a:r>
                    </a:p>
                  </a:txBody>
                  <a:tcPr/>
                </a:tc>
                <a:tc>
                  <a:txBody>
                    <a:bodyPr/>
                    <a:lstStyle/>
                    <a:p>
                      <a:pPr algn="ctr"/>
                      <a:r>
                        <a:rPr lang="en-US" sz="1200" dirty="0">
                          <a:latin typeface="Arial" panose="020B0604020202020204" pitchFamily="34" charset="0"/>
                          <a:cs typeface="Arial" panose="020B0604020202020204" pitchFamily="34" charset="0"/>
                        </a:rPr>
                        <a:t>92</a:t>
                      </a:r>
                    </a:p>
                  </a:txBody>
                  <a:tcPr/>
                </a:tc>
                <a:extLst>
                  <a:ext uri="{0D108BD9-81ED-4DB2-BD59-A6C34878D82A}">
                    <a16:rowId xmlns:a16="http://schemas.microsoft.com/office/drawing/2014/main" val="242877977"/>
                  </a:ext>
                </a:extLst>
              </a:tr>
              <a:tr h="269414">
                <a:tc>
                  <a:txBody>
                    <a:bodyPr/>
                    <a:lstStyle/>
                    <a:p>
                      <a:r>
                        <a:rPr lang="en-US" sz="1200" b="1" dirty="0">
                          <a:latin typeface="Arial" panose="020B0604020202020204" pitchFamily="34" charset="0"/>
                          <a:cs typeface="Arial" panose="020B0604020202020204" pitchFamily="34" charset="0"/>
                        </a:rPr>
                        <a:t>Bulky disease (&gt;7cm)</a:t>
                      </a: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9</a:t>
                      </a:r>
                    </a:p>
                  </a:txBody>
                  <a:tcPr/>
                </a:tc>
                <a:tc>
                  <a:txBody>
                    <a:bodyPr/>
                    <a:lstStyle/>
                    <a:p>
                      <a:pPr algn="ctr"/>
                      <a:r>
                        <a:rPr lang="en-US" sz="1200" dirty="0">
                          <a:latin typeface="Arial" panose="020B0604020202020204" pitchFamily="34" charset="0"/>
                          <a:cs typeface="Arial" panose="020B0604020202020204" pitchFamily="34" charset="0"/>
                        </a:rPr>
                        <a:t>23</a:t>
                      </a:r>
                    </a:p>
                  </a:txBody>
                  <a:tcPr/>
                </a:tc>
                <a:extLst>
                  <a:ext uri="{0D108BD9-81ED-4DB2-BD59-A6C34878D82A}">
                    <a16:rowId xmlns:a16="http://schemas.microsoft.com/office/drawing/2014/main" val="4141343980"/>
                  </a:ext>
                </a:extLst>
              </a:tr>
              <a:tr h="269414">
                <a:tc gridSpan="2">
                  <a:txBody>
                    <a:bodyPr/>
                    <a:lstStyle/>
                    <a:p>
                      <a:r>
                        <a:rPr lang="en-US" sz="1200" b="1" dirty="0">
                          <a:latin typeface="Arial" panose="020B0604020202020204" pitchFamily="34" charset="0"/>
                          <a:cs typeface="Arial" panose="020B0604020202020204" pitchFamily="34" charset="0"/>
                        </a:rPr>
                        <a:t>Refractory to last therapy</a:t>
                      </a:r>
                    </a:p>
                  </a:txBody>
                  <a:tcPr/>
                </a:tc>
                <a:tc hMerge="1">
                  <a:txBody>
                    <a:bodyPr/>
                    <a:lstStyle/>
                    <a:p>
                      <a:endParaRPr lang="en-US" sz="1400" dirty="0"/>
                    </a:p>
                  </a:txBody>
                  <a:tcPr/>
                </a:tc>
                <a:tc>
                  <a:txBody>
                    <a:bodyPr/>
                    <a:lstStyle/>
                    <a:p>
                      <a:pPr algn="ctr"/>
                      <a:r>
                        <a:rPr lang="en-US" sz="1200" dirty="0">
                          <a:latin typeface="Arial" panose="020B0604020202020204" pitchFamily="34" charset="0"/>
                          <a:cs typeface="Arial" panose="020B0604020202020204" pitchFamily="34" charset="0"/>
                        </a:rPr>
                        <a:t>20</a:t>
                      </a:r>
                    </a:p>
                  </a:txBody>
                  <a:tcPr/>
                </a:tc>
                <a:tc>
                  <a:txBody>
                    <a:bodyPr/>
                    <a:lstStyle/>
                    <a:p>
                      <a:pPr algn="ctr"/>
                      <a:r>
                        <a:rPr lang="en-US" sz="120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3351642948"/>
                  </a:ext>
                </a:extLst>
              </a:tr>
              <a:tr h="269414">
                <a:tc gridSpan="2">
                  <a:txBody>
                    <a:bodyPr/>
                    <a:lstStyle/>
                    <a:p>
                      <a:r>
                        <a:rPr lang="en-US" sz="1200" b="1" dirty="0">
                          <a:latin typeface="Arial" panose="020B0604020202020204" pitchFamily="34" charset="0"/>
                          <a:cs typeface="Arial" panose="020B0604020202020204" pitchFamily="34" charset="0"/>
                        </a:rPr>
                        <a:t>Relapsed FL</a:t>
                      </a:r>
                    </a:p>
                  </a:txBody>
                  <a:tcPr/>
                </a:tc>
                <a:tc hMerge="1">
                  <a:txBody>
                    <a:bodyPr/>
                    <a:lstStyle/>
                    <a:p>
                      <a:endParaRPr lang="en-US" sz="1800" dirty="0"/>
                    </a:p>
                  </a:txBody>
                  <a:tcPr/>
                </a:tc>
                <a:tc>
                  <a:txBody>
                    <a:bodyPr/>
                    <a:lstStyle/>
                    <a:p>
                      <a:pPr algn="ctr"/>
                      <a:r>
                        <a:rPr lang="en-US" sz="1200" dirty="0">
                          <a:latin typeface="Arial" panose="020B0604020202020204" pitchFamily="34" charset="0"/>
                          <a:cs typeface="Arial" panose="020B0604020202020204" pitchFamily="34" charset="0"/>
                        </a:rPr>
                        <a:t>19</a:t>
                      </a:r>
                    </a:p>
                  </a:txBody>
                  <a:tcPr/>
                </a:tc>
                <a:tc>
                  <a:txBody>
                    <a:bodyPr/>
                    <a:lstStyle/>
                    <a:p>
                      <a:pPr algn="ctr"/>
                      <a:r>
                        <a:rPr lang="en-US" sz="1200" dirty="0">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3600808312"/>
                  </a:ext>
                </a:extLst>
              </a:tr>
              <a:tr h="269414">
                <a:tc gridSpan="2">
                  <a:txBody>
                    <a:bodyPr/>
                    <a:lstStyle/>
                    <a:p>
                      <a:r>
                        <a:rPr lang="en-US" sz="1200" b="1" dirty="0">
                          <a:latin typeface="Arial" panose="020B0604020202020204" pitchFamily="34" charset="0"/>
                          <a:cs typeface="Arial" panose="020B0604020202020204" pitchFamily="34" charset="0"/>
                        </a:rPr>
                        <a:t>Median no, of prior lines, n (range)</a:t>
                      </a:r>
                    </a:p>
                  </a:txBody>
                  <a:tcPr/>
                </a:tc>
                <a:tc hMerge="1">
                  <a:txBody>
                    <a:bodyPr/>
                    <a:lstStyle/>
                    <a:p>
                      <a:endParaRPr lang="en-US" sz="1400" dirty="0"/>
                    </a:p>
                  </a:txBody>
                  <a:tcPr/>
                </a:tc>
                <a:tc>
                  <a:txBody>
                    <a:bodyPr/>
                    <a:lstStyle/>
                    <a:p>
                      <a:pPr algn="ctr"/>
                      <a:r>
                        <a:rPr lang="en-US" sz="1200" dirty="0">
                          <a:latin typeface="Arial" panose="020B0604020202020204" pitchFamily="34" charset="0"/>
                          <a:cs typeface="Arial" panose="020B0604020202020204" pitchFamily="34" charset="0"/>
                        </a:rPr>
                        <a:t>1 (1-6)</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41495749"/>
                  </a:ext>
                </a:extLst>
              </a:tr>
              <a:tr h="269414">
                <a:tc gridSpan="2">
                  <a:txBody>
                    <a:bodyPr/>
                    <a:lstStyle/>
                    <a:p>
                      <a:r>
                        <a:rPr lang="en-US" sz="1200" b="1" dirty="0">
                          <a:latin typeface="Arial" panose="020B0604020202020204" pitchFamily="34" charset="0"/>
                          <a:cs typeface="Arial" panose="020B0604020202020204" pitchFamily="34" charset="0"/>
                        </a:rPr>
                        <a:t>≥3 lines of therapy </a:t>
                      </a:r>
                    </a:p>
                  </a:txBody>
                  <a:tcPr/>
                </a:tc>
                <a:tc hMerge="1">
                  <a:txBody>
                    <a:bodyPr/>
                    <a:lstStyle/>
                    <a:p>
                      <a:endParaRPr lang="en-US" sz="1400" dirty="0"/>
                    </a:p>
                  </a:txBody>
                  <a:tcPr/>
                </a:tc>
                <a:tc>
                  <a:txBody>
                    <a:bodyPr/>
                    <a:lstStyle/>
                    <a:p>
                      <a:pPr algn="ctr"/>
                      <a:r>
                        <a:rPr lang="en-US" sz="1200" dirty="0">
                          <a:latin typeface="Arial" panose="020B0604020202020204" pitchFamily="34" charset="0"/>
                          <a:cs typeface="Arial" panose="020B0604020202020204" pitchFamily="34" charset="0"/>
                        </a:rPr>
                        <a:t>11</a:t>
                      </a:r>
                    </a:p>
                  </a:txBody>
                  <a:tcPr/>
                </a:tc>
                <a:tc>
                  <a:txBody>
                    <a:bodyPr/>
                    <a:lstStyle/>
                    <a:p>
                      <a:pPr algn="ctr"/>
                      <a:r>
                        <a:rPr lang="en-US" sz="120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2353977691"/>
                  </a:ext>
                </a:extLst>
              </a:tr>
            </a:tbl>
          </a:graphicData>
        </a:graphic>
      </p:graphicFrame>
      <p:sp>
        <p:nvSpPr>
          <p:cNvPr id="4" name="CasellaDiTesto 3">
            <a:extLst>
              <a:ext uri="{FF2B5EF4-FFF2-40B4-BE49-F238E27FC236}">
                <a16:creationId xmlns:a16="http://schemas.microsoft.com/office/drawing/2014/main" id="{24D9D699-D877-4CBC-8B8C-2CB5BF7D6777}"/>
              </a:ext>
            </a:extLst>
          </p:cNvPr>
          <p:cNvSpPr txBox="1"/>
          <p:nvPr/>
        </p:nvSpPr>
        <p:spPr>
          <a:xfrm>
            <a:off x="8417857" y="6493079"/>
            <a:ext cx="367863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Alderuccio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JP.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Haematol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12: e23-e34</a:t>
            </a:r>
          </a:p>
        </p:txBody>
      </p:sp>
      <p:sp>
        <p:nvSpPr>
          <p:cNvPr id="5" name="CasellaDiTesto 4">
            <a:extLst>
              <a:ext uri="{FF2B5EF4-FFF2-40B4-BE49-F238E27FC236}">
                <a16:creationId xmlns:a16="http://schemas.microsoft.com/office/drawing/2014/main" id="{74B3DA4C-4DBC-4069-AE7E-E4A856018ED4}"/>
              </a:ext>
            </a:extLst>
          </p:cNvPr>
          <p:cNvSpPr txBox="1"/>
          <p:nvPr/>
        </p:nvSpPr>
        <p:spPr>
          <a:xfrm>
            <a:off x="361951" y="263430"/>
            <a:ext cx="1116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Loncastuximab</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tesirine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with rituximab in patients with relapsed or refractory follicular lymphoma: a single-</a:t>
            </a:r>
            <a:r>
              <a:rPr kumimoji="0" lang="en-US" sz="2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centre</a:t>
            </a:r>
            <a:r>
              <a:rPr kumimoji="0" lang="en-US" sz="2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single-arm, phase 2 trial</a:t>
            </a:r>
          </a:p>
        </p:txBody>
      </p:sp>
    </p:spTree>
    <p:extLst>
      <p:ext uri="{BB962C8B-B14F-4D97-AF65-F5344CB8AC3E}">
        <p14:creationId xmlns:p14="http://schemas.microsoft.com/office/powerpoint/2010/main" val="17685952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CC8867_SCC_PowerPointTemplate_ScienceFocused_blu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mmonSpirit ">
  <a:themeElements>
    <a:clrScheme name="Custom 48">
      <a:dk1>
        <a:srgbClr val="000000"/>
      </a:dk1>
      <a:lt1>
        <a:srgbClr val="FFFFFF"/>
      </a:lt1>
      <a:dk2>
        <a:srgbClr val="565656"/>
      </a:dk2>
      <a:lt2>
        <a:srgbClr val="B94796"/>
      </a:lt2>
      <a:accent1>
        <a:srgbClr val="00AD8D"/>
      </a:accent1>
      <a:accent2>
        <a:srgbClr val="84336F"/>
      </a:accent2>
      <a:accent3>
        <a:srgbClr val="6C5EA5"/>
      </a:accent3>
      <a:accent4>
        <a:srgbClr val="F2A900"/>
      </a:accent4>
      <a:accent5>
        <a:srgbClr val="8F3A49"/>
      </a:accent5>
      <a:accent6>
        <a:srgbClr val="477F3B"/>
      </a:accent6>
      <a:hlink>
        <a:srgbClr val="1155CC"/>
      </a:hlink>
      <a:folHlink>
        <a:srgbClr val="00AD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NYULH Classic Office Colors">
      <a:dk1>
        <a:srgbClr val="53565A"/>
      </a:dk1>
      <a:lt1>
        <a:sysClr val="window" lastClr="FFFFFF"/>
      </a:lt1>
      <a:dk2>
        <a:srgbClr val="580F8B"/>
      </a:dk2>
      <a:lt2>
        <a:srgbClr val="BEBEFF"/>
      </a:lt2>
      <a:accent1>
        <a:srgbClr val="8000FF"/>
      </a:accent1>
      <a:accent2>
        <a:srgbClr val="E7A12D"/>
      </a:accent2>
      <a:accent3>
        <a:srgbClr val="0592C1"/>
      </a:accent3>
      <a:accent4>
        <a:srgbClr val="E25B6A"/>
      </a:accent4>
      <a:accent5>
        <a:srgbClr val="3FB0A6"/>
      </a:accent5>
      <a:accent6>
        <a:srgbClr val="84A1BE"/>
      </a:accent6>
      <a:hlink>
        <a:srgbClr val="8000FF"/>
      </a:hlink>
      <a:folHlink>
        <a:srgbClr val="AE73FF"/>
      </a:folHlink>
    </a:clrScheme>
    <a:fontScheme name="NYULH Offic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YULH_Classical-Light_16x9_230404" id="{5303B1B3-A73E-5043-B460-2D391EC34449}" vid="{A28F5EBA-249D-194F-BEC6-B4F39C670795}"/>
    </a:ext>
  </a:extLst>
</a:theme>
</file>

<file path=ppt/theme/theme18.xml><?xml version="1.0" encoding="utf-8"?>
<a:theme xmlns:a="http://schemas.openxmlformats.org/drawingml/2006/main" name="NYPres_43844288372016">
  <a:themeElements>
    <a:clrScheme name="NYP 7">
      <a:dk1>
        <a:sysClr val="windowText" lastClr="000000"/>
      </a:dk1>
      <a:lt1>
        <a:sysClr val="window" lastClr="FFFFFF"/>
      </a:lt1>
      <a:dk2>
        <a:srgbClr val="CC3333"/>
      </a:dk2>
      <a:lt2>
        <a:srgbClr val="747679"/>
      </a:lt2>
      <a:accent1>
        <a:srgbClr val="CC3333"/>
      </a:accent1>
      <a:accent2>
        <a:srgbClr val="747679"/>
      </a:accent2>
      <a:accent3>
        <a:srgbClr val="FFCC00"/>
      </a:accent3>
      <a:accent4>
        <a:srgbClr val="FF6600"/>
      </a:accent4>
      <a:accent5>
        <a:srgbClr val="006633"/>
      </a:accent5>
      <a:accent6>
        <a:srgbClr val="0000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1">
    <a:dk1>
      <a:srgbClr val="000000"/>
    </a:dk1>
    <a:lt1>
      <a:srgbClr val="FFFFFF"/>
    </a:lt1>
    <a:dk2>
      <a:srgbClr val="0066CC"/>
    </a:dk2>
    <a:lt2>
      <a:srgbClr val="123361"/>
    </a:lt2>
    <a:accent1>
      <a:srgbClr val="009964"/>
    </a:accent1>
    <a:accent2>
      <a:srgbClr val="E7F0F9"/>
    </a:accent2>
    <a:accent3>
      <a:srgbClr val="D2E9E2"/>
    </a:accent3>
    <a:accent4>
      <a:srgbClr val="128A53"/>
    </a:accent4>
    <a:accent5>
      <a:srgbClr val="784687"/>
    </a:accent5>
    <a:accent6>
      <a:srgbClr val="1070B5"/>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ADCT">
    <a:dk1>
      <a:srgbClr val="000000"/>
    </a:dk1>
    <a:lt1>
      <a:srgbClr val="FFFFFF"/>
    </a:lt1>
    <a:dk2>
      <a:srgbClr val="9D9D9C"/>
    </a:dk2>
    <a:lt2>
      <a:srgbClr val="C6C6C6"/>
    </a:lt2>
    <a:accent1>
      <a:srgbClr val="0074AA"/>
    </a:accent1>
    <a:accent2>
      <a:srgbClr val="009FD6"/>
    </a:accent2>
    <a:accent3>
      <a:srgbClr val="F4680D"/>
    </a:accent3>
    <a:accent4>
      <a:srgbClr val="193E8E"/>
    </a:accent4>
    <a:accent5>
      <a:srgbClr val="FABC13"/>
    </a:accent5>
    <a:accent6>
      <a:srgbClr val="9D9D9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65066</TotalTime>
  <Words>21231</Words>
  <Application>Microsoft Macintosh PowerPoint</Application>
  <PresentationFormat>Widescreen</PresentationFormat>
  <Paragraphs>4161</Paragraphs>
  <Slides>179</Slides>
  <Notes>69</Notes>
  <HiddenSlides>0</HiddenSlides>
  <MMClips>0</MMClips>
  <ScaleCrop>false</ScaleCrop>
  <HeadingPairs>
    <vt:vector size="6" baseType="variant">
      <vt:variant>
        <vt:lpstr>Fonts Used</vt:lpstr>
      </vt:variant>
      <vt:variant>
        <vt:i4>33</vt:i4>
      </vt:variant>
      <vt:variant>
        <vt:lpstr>Theme</vt:lpstr>
      </vt:variant>
      <vt:variant>
        <vt:i4>18</vt:i4>
      </vt:variant>
      <vt:variant>
        <vt:lpstr>Slide Titles</vt:lpstr>
      </vt:variant>
      <vt:variant>
        <vt:i4>179</vt:i4>
      </vt:variant>
    </vt:vector>
  </HeadingPairs>
  <TitlesOfParts>
    <vt:vector size="230" baseType="lpstr">
      <vt:lpstr>ＭＳ Ｐゴシック</vt:lpstr>
      <vt:lpstr> calibri</vt:lpstr>
      <vt:lpstr>Aptos</vt:lpstr>
      <vt:lpstr>Aptos Display</vt:lpstr>
      <vt:lpstr>Arial</vt:lpstr>
      <vt:lpstr>Arial MT</vt:lpstr>
      <vt:lpstr>Arial Narrow</vt:lpstr>
      <vt:lpstr>Arial Nova</vt:lpstr>
      <vt:lpstr>Arial,Sans-Serif</vt:lpstr>
      <vt:lpstr>Avenir Black</vt:lpstr>
      <vt:lpstr>Avenir Book</vt:lpstr>
      <vt:lpstr>Avenir Next LT Pro</vt:lpstr>
      <vt:lpstr>Calibri</vt:lpstr>
      <vt:lpstr>Calibri Light</vt:lpstr>
      <vt:lpstr>Corbel</vt:lpstr>
      <vt:lpstr>Courier New</vt:lpstr>
      <vt:lpstr>Imago</vt:lpstr>
      <vt:lpstr>Lucida Grande</vt:lpstr>
      <vt:lpstr>Montserrat</vt:lpstr>
      <vt:lpstr>Montserrat SemiBold</vt:lpstr>
      <vt:lpstr>Oswald Light</vt:lpstr>
      <vt:lpstr>Oswald Regular</vt:lpstr>
      <vt:lpstr>Plus Jakarta Sans</vt:lpstr>
      <vt:lpstr>Plus Jakarta Sans Medium</vt:lpstr>
      <vt:lpstr>Plus Jakarta Sans SemiBold</vt:lpstr>
      <vt:lpstr>Roboto</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Tema do Office</vt:lpstr>
      <vt:lpstr>1_Office Theme</vt:lpstr>
      <vt:lpstr>Tema di Office</vt:lpstr>
      <vt:lpstr>SCC8867_SCC_PowerPointTemplate_ScienceFocused_blue</vt:lpstr>
      <vt:lpstr>CommonSpirit </vt:lpstr>
      <vt:lpstr>2022_CCO_Template</vt:lpstr>
      <vt:lpstr>2_Office Theme</vt:lpstr>
      <vt:lpstr>Office Theme</vt:lpstr>
      <vt:lpstr>3_Office Theme</vt:lpstr>
      <vt:lpstr>NYPres_43844288372016</vt:lpstr>
      <vt:lpstr>Expert Second Opinion Investigators Discuss the Role of Novel Treatment Approaches in the Care of Patients with Follicular Lymphoma and Diffuse Large B-Cell Lymphoma</vt:lpstr>
      <vt:lpstr>Faculty</vt:lpstr>
      <vt:lpstr>Dr Bartlett — Disclosures Faculty</vt:lpstr>
      <vt:lpstr>Dr Leonard — Disclosures Faculty</vt:lpstr>
      <vt:lpstr>Dr Matasar — Disclosures Faculty</vt:lpstr>
      <vt:lpstr>Dr Nastoupil — Disclosures Faculty</vt:lpstr>
      <vt:lpstr>Prof Zinzani — Disclosures Faculty</vt:lpstr>
      <vt:lpstr>Dr Love — Disclosures</vt:lpstr>
      <vt:lpstr>Commercial Support</vt:lpstr>
      <vt:lpstr>PowerPoint Presentation</vt:lpstr>
      <vt:lpstr>CASES FROM THE COMMUNITY Investigators Discuss the Role of Antibody-Drug  Conjugates in the Management of Triple-Negative  and HR-Positive Metastatic Breast Cancer</vt:lpstr>
      <vt:lpstr>CASES FROM THE COMMUNITY Investigators Discuss the Optimal Management  of HER2-Positive Breast Cancer</vt:lpstr>
      <vt:lpstr>CASES FROM THE COMMUNITY Investigators Discuss the Optimal Role of  Endocrine-Based and Other Strategies in the  Management of HR-Positive Breast Cancer</vt:lpstr>
      <vt:lpstr>Cases from the Community: Investigators Discuss Available Research Guiding the Management of Relapsed/Refractory Multiple Myeloma — What Happened at ASH 2025?</vt:lpstr>
      <vt:lpstr>Practical Perspectives on the Current and Future Management of Immune Thrombocytopenia — What Happened at ASH 2025?</vt:lpstr>
      <vt:lpstr>Practical Perspectives on the Current Role of Bispecific Antibodies  in the Management of Lymphoma — What Happened at ASH 2025?</vt:lpstr>
      <vt:lpstr>Grand Rounds</vt:lpstr>
      <vt:lpstr>PowerPoint Presentation</vt:lpstr>
      <vt:lpstr>Clinicians in the Meeting Room</vt:lpstr>
      <vt:lpstr>Clinicians Attending via Zoom</vt:lpstr>
      <vt:lpstr>About the Enduring Program</vt:lpstr>
      <vt:lpstr>RTP Content Distribution Platform</vt:lpstr>
      <vt:lpstr>PowerPoint Presentation</vt:lpstr>
      <vt:lpstr>PowerPoint Presentation</vt:lpstr>
      <vt:lpstr>ASH and SABCS RTP Video Participants</vt:lpstr>
      <vt:lpstr>ASH and SABCS RTP Participating Faculty</vt:lpstr>
      <vt:lpstr>Expert Second Opinion Investigators Discuss the Role of Novel Treatment Approaches in the Care of Patients with Follicular Lymphoma and Diffuse Large B-Cell Lymphoma</vt:lpstr>
      <vt:lpstr>PowerPoint Presentation</vt:lpstr>
      <vt:lpstr>Agenda</vt:lpstr>
      <vt:lpstr>Agenda</vt:lpstr>
      <vt:lpstr>Diffuse large B-cell lymphoma: Emerging strategies</vt:lpstr>
      <vt:lpstr>DLBCL: An Aggressive, Common Lymphoma</vt:lpstr>
      <vt:lpstr>DLBCL – Not One Disease</vt:lpstr>
      <vt:lpstr>LymphGen Molecular Classification</vt:lpstr>
      <vt:lpstr>Evolution of Standards </vt:lpstr>
      <vt:lpstr>Polatuzumab VEDOTIN</vt:lpstr>
      <vt:lpstr>POLARIX: Pola-R-CHP in Previously Untreated DLBCL</vt:lpstr>
      <vt:lpstr>POLARIX: Pola-R-CHP in Previously Untreated DLBCL Primary Endpoint: Progression-Free Survival</vt:lpstr>
      <vt:lpstr>POLARIX: Pola-R-CHP in Previously Untreated DLBCL Overall Survival </vt:lpstr>
      <vt:lpstr>Polatuzumab vedotin in combination:  Safety Profile</vt:lpstr>
      <vt:lpstr>Polatuzumab: Peripheral Neuropathy</vt:lpstr>
      <vt:lpstr>POLARIX: Subgroup Analysis</vt:lpstr>
      <vt:lpstr>Cell of Origin and Polatuzumab </vt:lpstr>
      <vt:lpstr>Germinal Center / EZH is not “One” Disease</vt:lpstr>
      <vt:lpstr>POLARIX: Benefit in “Dark Zone Signature” GCB/EZB</vt:lpstr>
      <vt:lpstr>POLAR BEAR: Study Design </vt:lpstr>
      <vt:lpstr>POLAR BEAR: No Increased Toxicity Signal </vt:lpstr>
      <vt:lpstr>Polatuzumab in 1L DLBCL: Bottom line</vt:lpstr>
      <vt:lpstr>Case Presentation: 58-year-old man who presents with left testicular swelling and abdominal discomfort is diagnosed with ABC-subtype Stage IV DLBCL </vt:lpstr>
      <vt:lpstr>Discussion Questions</vt:lpstr>
      <vt:lpstr>Discussion Questions</vt:lpstr>
      <vt:lpstr>Agenda</vt:lpstr>
      <vt:lpstr>Clinical Utility of CD19-Directed Monoclonal Antibodies for DLBCL and Follicular Lymphoma (FL) </vt:lpstr>
      <vt:lpstr>CD19 mAb: Tafasitamab</vt:lpstr>
      <vt:lpstr>L-MIND treatment regimen for patients with recurrent DLBCL   </vt:lpstr>
      <vt:lpstr>L-MIND patient characteristics   </vt:lpstr>
      <vt:lpstr>L-MIND efficacy – 5 year update </vt:lpstr>
      <vt:lpstr>L-MIND efficacy – PFS – 5 year update </vt:lpstr>
      <vt:lpstr>L-MIND efficacy – OS – 5 year update </vt:lpstr>
      <vt:lpstr>L-MIND efficacy – subgroups    </vt:lpstr>
      <vt:lpstr>Phase 3 Study of Tafasitamab Plus Lenalidomide in Patients With Relapsed or Refractory Diffuse Large B-Cell Lymphoma (firmMIND)    </vt:lpstr>
      <vt:lpstr>MINDway: Ph Ib/II dose optimization study (safety and PK) of tafasitamab + lenalidomide in pts with relapsed/refractory DLBCL    </vt:lpstr>
      <vt:lpstr>Tafasitamab +/- lenalidomide first-line + R-CHOP for DLBCL  Phase Ib First-MIND study    </vt:lpstr>
      <vt:lpstr>Tafasitamab +/- lenalidomide first-line + R-CHOP for DLBCL  Phase Ib First-MIND study    </vt:lpstr>
      <vt:lpstr>Tafasitamab +/- lenalidomide first-line + R-CHOP for DLBCL  Phase Ib First-MIND study    </vt:lpstr>
      <vt:lpstr>Tafasitamab +/- lenalidomide first-line + R-CHOP for DLBCL  Phase Ib First-MIND study    </vt:lpstr>
      <vt:lpstr>frontMIND: Phase 3 randomized study of R-CHOP +/- Tafasitamab + lenalidomide  first-line + R-CHOP for DLBCL IPI 3-5    </vt:lpstr>
      <vt:lpstr>inMIND Phase 3 Study: Lenalidomide + Rituximab +/- Tafasitamab in pts with recurrent FL</vt:lpstr>
      <vt:lpstr>inMIND Phase 3 Study: Lenalidomide + Rituximab +/- Tafasitamab in pts with recurrent FL</vt:lpstr>
      <vt:lpstr>inMIND Phase 3 Study: Lenalidomide + Rituximab +/- Tafasitamab in pts with recurrent FL</vt:lpstr>
      <vt:lpstr>inMIND Phase 3 Study: Lenalidomide + Rituximab +/- Tafasitamab in pts with recurrent FL</vt:lpstr>
      <vt:lpstr>inMIND Phase 3 Study: Lenalidomide + Rituximab +/- Tafasitamab in pts with recurrent FL</vt:lpstr>
      <vt:lpstr>inMIND Phase 3 Study: Lenalidomide + Rituximab +/- Tafasitamab in pts with recurrent FL</vt:lpstr>
      <vt:lpstr>Key ASH 2025 data</vt:lpstr>
      <vt:lpstr>Case Presentation: 80-year-old woman with refractory DLBCL receives tafasitamab/lenalidomide</vt:lpstr>
      <vt:lpstr>Discussion Questions</vt:lpstr>
      <vt:lpstr>Discussion Questions</vt:lpstr>
      <vt:lpstr>Case Presentation: 78-year-old man with chronic renal disease and relapsed cutaneous DLBCL receives tafasitamab and dose-reduced lenalidomide</vt:lpstr>
      <vt:lpstr>Discussion Questions</vt:lpstr>
      <vt:lpstr>Agenda</vt:lpstr>
      <vt:lpstr>Optimal Use of Antibody-Drug Conjugates in the Treatment of R/R DLBCL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Presentation: 69-year-old woman with relapsed DLBCL s/p Pola-BR receives loncastuximab tesirine with PR but develops skin rash</vt:lpstr>
      <vt:lpstr>Discussion Questions</vt:lpstr>
      <vt:lpstr>Case Presentation: 41-year-old woman with multiregimen- relapsed GCB-type DLBCL and PD on loncastuximab tesirine receives brentuximab vedotin/R2</vt:lpstr>
      <vt:lpstr>Discussion Questions</vt:lpstr>
      <vt:lpstr>Discussion Questions</vt:lpstr>
      <vt:lpstr>Agenda</vt:lpstr>
      <vt:lpstr>PowerPoint Presentation</vt:lpstr>
      <vt:lpstr>Pharmacologic similarities and differences among the approved CD20 x CD3 bispecific antibodies  </vt:lpstr>
      <vt:lpstr>Similarities</vt:lpstr>
      <vt:lpstr>Differences</vt:lpstr>
      <vt:lpstr>Efficacy and safety outcomes from pivotal registration studies of glofitamab and epcoritamab monotherapy in R/R DLBCL</vt:lpstr>
      <vt:lpstr>Efficacy CD20xCD3 BsAb in 3rd line or later R/R DLBCL Best CR rates ≈ 40% </vt:lpstr>
      <vt:lpstr>PFS in R/R DLBCL: A chance for cure?</vt:lpstr>
      <vt:lpstr>Toxicities of Special Interest: R/R DLBCL </vt:lpstr>
      <vt:lpstr>Non-lymphoma deaths: BsAb in R/R DLBCL</vt:lpstr>
      <vt:lpstr>Bispecific antibodies in combination with other anticancer therapies and in earlier settings in DLBCL</vt:lpstr>
      <vt:lpstr>PowerPoint Presentation</vt:lpstr>
      <vt:lpstr>PFS: Phase 3 STARGLO: Glofit-GemOx vs R-GemOx, 2L+ R/R DLBCL  Efficacy differed between geographic regions</vt:lpstr>
      <vt:lpstr>OS: Phase 3 STARGLO: Glofit-GemOx vs R-GemOx </vt:lpstr>
      <vt:lpstr>PowerPoint Presentation</vt:lpstr>
      <vt:lpstr>Phase 3 SUNMO: Mosun + Pola vs R-GemOx 2L+ R/R DLBCL, ASCT ineligible  </vt:lpstr>
      <vt:lpstr>Phase Ib/II Glofit-Pola in ≥ 2L R/R DLBCL/HGBCL </vt:lpstr>
      <vt:lpstr>Phase Ib/II EPCORE NHL-2 Trial: Epcor-GemOx ≥ 2L R/R DLBCL 2nd vs later line of therapy significantly affected outcomes </vt:lpstr>
      <vt:lpstr>Phase 1-2  Trials of BsAb combinations in 1L DLBCL</vt:lpstr>
      <vt:lpstr>Ongoing Phase III studies of bispecifics  in combination with other therapies  and in earlier settings in DLBCL </vt:lpstr>
      <vt:lpstr>PowerPoint Presentation</vt:lpstr>
      <vt:lpstr>PowerPoint Presentation</vt:lpstr>
      <vt:lpstr>Case Presentation: 66-year-old man with DLBCL and early relapse on axicabtagene ciloleucel receives glofitamab</vt:lpstr>
      <vt:lpstr>Discussion Questions</vt:lpstr>
      <vt:lpstr>Discussion Questions</vt:lpstr>
      <vt:lpstr>Case Presentation: 68-year-old man with Type 2 diabetes, CHF and COPD receives glofitamab monotherapy after glofitamab + GEMOX for relapsed GCB-type double-hit DLBCL </vt:lpstr>
      <vt:lpstr>Discussion Questions</vt:lpstr>
      <vt:lpstr>Agenda</vt:lpstr>
      <vt:lpstr>Bispecific Antibodies FL, MZL and MCL</vt:lpstr>
      <vt:lpstr>CD20xCD3 Bispecific Antibodies: Structure and Function</vt:lpstr>
      <vt:lpstr>Mosunetuzumab Phase II Study in R/R FL: 3-Yr Update</vt:lpstr>
      <vt:lpstr>Single-Agent Mosunetuzumab in R/R FL: Safety</vt:lpstr>
      <vt:lpstr>ASH 2025 Update: Mosunetuzumab 5-Year Follow-Up</vt:lpstr>
      <vt:lpstr>Epcoritamab in R/R Follicular Lymphoma</vt:lpstr>
      <vt:lpstr>Epcoritamab in R/R FL: CRS and ICANS</vt:lpstr>
      <vt:lpstr>Epcoritamab in R/R FL: Safety in the Pivotal vs Optimization Cohorts</vt:lpstr>
      <vt:lpstr>EPCORE FL-1: Trial in Patients With R/R FL </vt:lpstr>
      <vt:lpstr>ASH 2025 Update: Epcoritamab in EPCORE FL-1</vt:lpstr>
      <vt:lpstr>Phase III CELESTIMO: Mosunetuzumab + Lenalidomide</vt:lpstr>
      <vt:lpstr>ASH 2025 Update: Mosunetuzumab/Lenalidomide in CELESTIMO</vt:lpstr>
      <vt:lpstr>ELM-2 Odronextamab in R/R FL: PFS and OS</vt:lpstr>
      <vt:lpstr>Surovatamig (AZD-0486) in R/R FL: Double Step-up Dosing</vt:lpstr>
      <vt:lpstr>Surovatamig (AZD-0486): Efficacy in R/R FL</vt:lpstr>
      <vt:lpstr>MorningSun: Subcutaneous Mosunetuzumab in Patients With Previously Untreated FL</vt:lpstr>
      <vt:lpstr>MorningSun 1L FL Cohort: PFS with Mosunetuzumab SC</vt:lpstr>
      <vt:lpstr>MorningSun 1L FL Cohort: Safety with Mosunetuzumab SC </vt:lpstr>
      <vt:lpstr>Epcoritamab + Lenalidomide in Previously Untreated FL</vt:lpstr>
      <vt:lpstr>Glofitamab in R/R MCL: Phase I/II study design</vt:lpstr>
      <vt:lpstr>Glofitamab in R/R MLC: PFS and OS</vt:lpstr>
      <vt:lpstr>Glofitamab in R/R MCL: Safety Summary</vt:lpstr>
      <vt:lpstr>Mosun+Polatuzumab in R/R MCL Study Schema</vt:lpstr>
      <vt:lpstr>Mosun+Pola in R/R MCL: Safety profile</vt:lpstr>
      <vt:lpstr>Mosun+Pola in R/R MCL: PFS and OS</vt:lpstr>
      <vt:lpstr>GLOBRYTE: Phase III, Open-label, Randomized Trial in R/R MCL</vt:lpstr>
      <vt:lpstr>PowerPoint Presentation</vt:lpstr>
      <vt:lpstr>Odronextamab in R/R MZL: PFS and OS</vt:lpstr>
      <vt:lpstr>PowerPoint Presentation</vt:lpstr>
      <vt:lpstr>Bispecifics in FL, MZL, and MCL</vt:lpstr>
      <vt:lpstr>Case Presentation: 54-year-old woman with multiregimen- recurrent FL receives mosunetuzumab </vt:lpstr>
      <vt:lpstr>Discussion Questions</vt:lpstr>
      <vt:lpstr>Case Presentation: 78-year-old man with multiregimen- refractory FL receives mosunetuzumab with ongoing CR</vt:lpstr>
      <vt:lpstr>Discussion Questions</vt:lpstr>
      <vt:lpstr>Discussion Questions</vt:lpstr>
      <vt:lpstr>CASES FROM THE COMMUNITY Investigators Discuss the Role of Antibody-Drug  Conjugates in the Management of Triple-Negative  and HR-Positive Metastatic Breast Cancer</vt:lpstr>
      <vt:lpstr>PowerPoint Presentation</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G Rendina</cp:lastModifiedBy>
  <cp:revision>7875</cp:revision>
  <cp:lastPrinted>2020-08-04T16:05:31Z</cp:lastPrinted>
  <dcterms:created xsi:type="dcterms:W3CDTF">2013-03-19T19:50:02Z</dcterms:created>
  <dcterms:modified xsi:type="dcterms:W3CDTF">2025-12-05T02:39:42Z</dcterms:modified>
  <cp:category/>
</cp:coreProperties>
</file>